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76"/>
  </p:notesMasterIdLst>
  <p:handoutMasterIdLst>
    <p:handoutMasterId r:id="rId77"/>
  </p:handoutMasterIdLst>
  <p:sldIdLst>
    <p:sldId id="256" r:id="rId2"/>
    <p:sldId id="298" r:id="rId3"/>
    <p:sldId id="474" r:id="rId4"/>
    <p:sldId id="429" r:id="rId5"/>
    <p:sldId id="408" r:id="rId6"/>
    <p:sldId id="475" r:id="rId7"/>
    <p:sldId id="409" r:id="rId8"/>
    <p:sldId id="432" r:id="rId9"/>
    <p:sldId id="433" r:id="rId10"/>
    <p:sldId id="476" r:id="rId11"/>
    <p:sldId id="439" r:id="rId12"/>
    <p:sldId id="441" r:id="rId13"/>
    <p:sldId id="477" r:id="rId14"/>
    <p:sldId id="412" r:id="rId15"/>
    <p:sldId id="410" r:id="rId16"/>
    <p:sldId id="411" r:id="rId17"/>
    <p:sldId id="478" r:id="rId18"/>
    <p:sldId id="479" r:id="rId19"/>
    <p:sldId id="480" r:id="rId20"/>
    <p:sldId id="424" r:id="rId21"/>
    <p:sldId id="444" r:id="rId22"/>
    <p:sldId id="481" r:id="rId23"/>
    <p:sldId id="418" r:id="rId24"/>
    <p:sldId id="482" r:id="rId25"/>
    <p:sldId id="435" r:id="rId26"/>
    <p:sldId id="436" r:id="rId27"/>
    <p:sldId id="437" r:id="rId28"/>
    <p:sldId id="483" r:id="rId29"/>
    <p:sldId id="422" r:id="rId30"/>
    <p:sldId id="442" r:id="rId31"/>
    <p:sldId id="443" r:id="rId32"/>
    <p:sldId id="484" r:id="rId33"/>
    <p:sldId id="458" r:id="rId34"/>
    <p:sldId id="459" r:id="rId35"/>
    <p:sldId id="485" r:id="rId36"/>
    <p:sldId id="428" r:id="rId37"/>
    <p:sldId id="427" r:id="rId38"/>
    <p:sldId id="445" r:id="rId39"/>
    <p:sldId id="446" r:id="rId40"/>
    <p:sldId id="399" r:id="rId41"/>
    <p:sldId id="430" r:id="rId42"/>
    <p:sldId id="431" r:id="rId43"/>
    <p:sldId id="434" r:id="rId44"/>
    <p:sldId id="438" r:id="rId45"/>
    <p:sldId id="448" r:id="rId46"/>
    <p:sldId id="449" r:id="rId47"/>
    <p:sldId id="413" r:id="rId48"/>
    <p:sldId id="414" r:id="rId49"/>
    <p:sldId id="451" r:id="rId50"/>
    <p:sldId id="415" r:id="rId51"/>
    <p:sldId id="416" r:id="rId52"/>
    <p:sldId id="417" r:id="rId53"/>
    <p:sldId id="450" r:id="rId54"/>
    <p:sldId id="423" r:id="rId55"/>
    <p:sldId id="452" r:id="rId56"/>
    <p:sldId id="453" r:id="rId57"/>
    <p:sldId id="454" r:id="rId58"/>
    <p:sldId id="455" r:id="rId59"/>
    <p:sldId id="456" r:id="rId60"/>
    <p:sldId id="457" r:id="rId61"/>
    <p:sldId id="473" r:id="rId62"/>
    <p:sldId id="460" r:id="rId63"/>
    <p:sldId id="426" r:id="rId64"/>
    <p:sldId id="463" r:id="rId65"/>
    <p:sldId id="464" r:id="rId66"/>
    <p:sldId id="465" r:id="rId67"/>
    <p:sldId id="461" r:id="rId68"/>
    <p:sldId id="462" r:id="rId69"/>
    <p:sldId id="466" r:id="rId70"/>
    <p:sldId id="467" r:id="rId71"/>
    <p:sldId id="468" r:id="rId72"/>
    <p:sldId id="469" r:id="rId73"/>
    <p:sldId id="470" r:id="rId74"/>
    <p:sldId id="472" r:id="rId75"/>
  </p:sldIdLst>
  <p:sldSz cx="9144000" cy="6858000" type="screen4x3"/>
  <p:notesSz cx="6858000" cy="9144000"/>
  <p:defaultTextStyle>
    <a:defPPr>
      <a:defRPr lang="en-US"/>
    </a:defPPr>
    <a:lvl1pPr algn="l" rtl="0" eaLnBrk="0" fontAlgn="ctr" hangingPunct="0">
      <a:spcBef>
        <a:spcPct val="0"/>
      </a:spcBef>
      <a:spcAft>
        <a:spcPct val="0"/>
      </a:spcAft>
      <a:defRPr sz="3600" kern="1200">
        <a:solidFill>
          <a:schemeClr val="tx1"/>
        </a:solidFill>
        <a:latin typeface="Arial" panose="020B0604020202020204" pitchFamily="34" charset="0"/>
        <a:ea typeface="Arial Unicode MS" panose="020B0604020202020204" pitchFamily="50" charset="-128"/>
        <a:cs typeface="Arial Unicode MS" panose="020B0604020202020204" pitchFamily="50" charset="-128"/>
      </a:defRPr>
    </a:lvl1pPr>
    <a:lvl2pPr marL="457200" algn="l" rtl="0" eaLnBrk="0" fontAlgn="ctr" hangingPunct="0">
      <a:spcBef>
        <a:spcPct val="0"/>
      </a:spcBef>
      <a:spcAft>
        <a:spcPct val="0"/>
      </a:spcAft>
      <a:defRPr sz="3600" kern="1200">
        <a:solidFill>
          <a:schemeClr val="tx1"/>
        </a:solidFill>
        <a:latin typeface="Arial" panose="020B0604020202020204" pitchFamily="34" charset="0"/>
        <a:ea typeface="Arial Unicode MS" panose="020B0604020202020204" pitchFamily="50" charset="-128"/>
        <a:cs typeface="Arial Unicode MS" panose="020B0604020202020204" pitchFamily="50" charset="-128"/>
      </a:defRPr>
    </a:lvl2pPr>
    <a:lvl3pPr marL="914400" algn="l" rtl="0" eaLnBrk="0" fontAlgn="ctr" hangingPunct="0">
      <a:spcBef>
        <a:spcPct val="0"/>
      </a:spcBef>
      <a:spcAft>
        <a:spcPct val="0"/>
      </a:spcAft>
      <a:defRPr sz="3600" kern="1200">
        <a:solidFill>
          <a:schemeClr val="tx1"/>
        </a:solidFill>
        <a:latin typeface="Arial" panose="020B0604020202020204" pitchFamily="34" charset="0"/>
        <a:ea typeface="Arial Unicode MS" panose="020B0604020202020204" pitchFamily="50" charset="-128"/>
        <a:cs typeface="Arial Unicode MS" panose="020B0604020202020204" pitchFamily="50" charset="-128"/>
      </a:defRPr>
    </a:lvl3pPr>
    <a:lvl4pPr marL="1371600" algn="l" rtl="0" eaLnBrk="0" fontAlgn="ctr" hangingPunct="0">
      <a:spcBef>
        <a:spcPct val="0"/>
      </a:spcBef>
      <a:spcAft>
        <a:spcPct val="0"/>
      </a:spcAft>
      <a:defRPr sz="3600" kern="1200">
        <a:solidFill>
          <a:schemeClr val="tx1"/>
        </a:solidFill>
        <a:latin typeface="Arial" panose="020B0604020202020204" pitchFamily="34" charset="0"/>
        <a:ea typeface="Arial Unicode MS" panose="020B0604020202020204" pitchFamily="50" charset="-128"/>
        <a:cs typeface="Arial Unicode MS" panose="020B0604020202020204" pitchFamily="50" charset="-128"/>
      </a:defRPr>
    </a:lvl4pPr>
    <a:lvl5pPr marL="1828800" algn="l" rtl="0" eaLnBrk="0" fontAlgn="ctr" hangingPunct="0">
      <a:spcBef>
        <a:spcPct val="0"/>
      </a:spcBef>
      <a:spcAft>
        <a:spcPct val="0"/>
      </a:spcAft>
      <a:defRPr sz="3600" kern="1200">
        <a:solidFill>
          <a:schemeClr val="tx1"/>
        </a:solidFill>
        <a:latin typeface="Arial" panose="020B0604020202020204" pitchFamily="34" charset="0"/>
        <a:ea typeface="Arial Unicode MS" panose="020B0604020202020204" pitchFamily="50" charset="-128"/>
        <a:cs typeface="Arial Unicode MS" panose="020B0604020202020204" pitchFamily="50" charset="-128"/>
      </a:defRPr>
    </a:lvl5pPr>
    <a:lvl6pPr marL="2286000" algn="l" defTabSz="914400" rtl="0" eaLnBrk="1" latinLnBrk="0" hangingPunct="1">
      <a:defRPr sz="3600" kern="1200">
        <a:solidFill>
          <a:schemeClr val="tx1"/>
        </a:solidFill>
        <a:latin typeface="Arial" panose="020B0604020202020204" pitchFamily="34" charset="0"/>
        <a:ea typeface="Arial Unicode MS" panose="020B0604020202020204" pitchFamily="50" charset="-128"/>
        <a:cs typeface="Arial Unicode MS" panose="020B0604020202020204" pitchFamily="50" charset="-128"/>
      </a:defRPr>
    </a:lvl6pPr>
    <a:lvl7pPr marL="2743200" algn="l" defTabSz="914400" rtl="0" eaLnBrk="1" latinLnBrk="0" hangingPunct="1">
      <a:defRPr sz="3600" kern="1200">
        <a:solidFill>
          <a:schemeClr val="tx1"/>
        </a:solidFill>
        <a:latin typeface="Arial" panose="020B0604020202020204" pitchFamily="34" charset="0"/>
        <a:ea typeface="Arial Unicode MS" panose="020B0604020202020204" pitchFamily="50" charset="-128"/>
        <a:cs typeface="Arial Unicode MS" panose="020B0604020202020204" pitchFamily="50" charset="-128"/>
      </a:defRPr>
    </a:lvl7pPr>
    <a:lvl8pPr marL="3200400" algn="l" defTabSz="914400" rtl="0" eaLnBrk="1" latinLnBrk="0" hangingPunct="1">
      <a:defRPr sz="3600" kern="1200">
        <a:solidFill>
          <a:schemeClr val="tx1"/>
        </a:solidFill>
        <a:latin typeface="Arial" panose="020B0604020202020204" pitchFamily="34" charset="0"/>
        <a:ea typeface="Arial Unicode MS" panose="020B0604020202020204" pitchFamily="50" charset="-128"/>
        <a:cs typeface="Arial Unicode MS" panose="020B0604020202020204" pitchFamily="50" charset="-128"/>
      </a:defRPr>
    </a:lvl8pPr>
    <a:lvl9pPr marL="3657600" algn="l" defTabSz="914400" rtl="0" eaLnBrk="1" latinLnBrk="0" hangingPunct="1">
      <a:defRPr sz="3600" kern="1200">
        <a:solidFill>
          <a:schemeClr val="tx1"/>
        </a:solidFill>
        <a:latin typeface="Arial" panose="020B0604020202020204" pitchFamily="34" charset="0"/>
        <a:ea typeface="Arial Unicode MS" panose="020B0604020202020204" pitchFamily="50" charset="-128"/>
        <a:cs typeface="Arial Unicode MS" panose="020B0604020202020204" pitchFamily="50" charset="-128"/>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0000FF"/>
    <a:srgbClr val="CC00FF"/>
    <a:srgbClr val="008000"/>
    <a:srgbClr val="FFCCCC"/>
    <a:srgbClr val="FF00FF"/>
    <a:srgbClr val="F8F8F8"/>
    <a:srgbClr val="CCFFCC"/>
    <a:srgbClr val="33CC33"/>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459" autoAdjust="0"/>
    <p:restoredTop sz="94700" autoAdjust="0"/>
  </p:normalViewPr>
  <p:slideViewPr>
    <p:cSldViewPr>
      <p:cViewPr varScale="1">
        <p:scale>
          <a:sx n="72" d="100"/>
          <a:sy n="72" d="100"/>
        </p:scale>
        <p:origin x="1044" y="54"/>
      </p:cViewPr>
      <p:guideLst/>
    </p:cSldViewPr>
  </p:slideViewPr>
  <p:notesTextViewPr>
    <p:cViewPr>
      <p:scale>
        <a:sx n="1" d="1"/>
        <a:sy n="1" d="1"/>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ja-JP"/>
          </a:p>
        </p:txBody>
      </p:sp>
      <p:sp>
        <p:nvSpPr>
          <p:cNvPr id="104451"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ja-JP"/>
          </a:p>
        </p:txBody>
      </p:sp>
      <p:sp>
        <p:nvSpPr>
          <p:cNvPr id="104452"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ja-JP"/>
          </a:p>
        </p:txBody>
      </p:sp>
      <p:sp>
        <p:nvSpPr>
          <p:cNvPr id="104453"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FFA47B06-63A9-40F9-ACB1-E76504D98901}" type="slidenum">
              <a:rPr lang="en-US" altLang="ja-JP"/>
              <a:pPr/>
              <a:t>‹#›</a:t>
            </a:fld>
            <a:endParaRPr lang="en-US" altLang="ja-JP"/>
          </a:p>
        </p:txBody>
      </p:sp>
    </p:spTree>
    <p:extLst>
      <p:ext uri="{BB962C8B-B14F-4D97-AF65-F5344CB8AC3E}">
        <p14:creationId xmlns:p14="http://schemas.microsoft.com/office/powerpoint/2010/main" val="9473491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fontAlgn="base">
              <a:defRPr sz="1200"/>
            </a:lvl1pPr>
          </a:lstStyle>
          <a:p>
            <a:endParaRPr lang="en-US" altLang="ja-JP"/>
          </a:p>
        </p:txBody>
      </p:sp>
      <p:sp>
        <p:nvSpPr>
          <p:cNvPr id="40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fontAlgn="base">
              <a:defRPr sz="1200"/>
            </a:lvl1pPr>
          </a:lstStyle>
          <a:p>
            <a:endParaRPr lang="en-US" altLang="ja-JP"/>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fontAlgn="base">
              <a:defRPr sz="1200"/>
            </a:lvl1pPr>
          </a:lstStyle>
          <a:p>
            <a:endParaRPr lang="en-US" altLang="ja-JP"/>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fontAlgn="base">
              <a:defRPr sz="1200"/>
            </a:lvl1pPr>
          </a:lstStyle>
          <a:p>
            <a:fld id="{EA6607FA-9DF5-418C-A90C-992ADE78327F}" type="slidenum">
              <a:rPr lang="en-US" altLang="ja-JP"/>
              <a:pPr/>
              <a:t>‹#›</a:t>
            </a:fld>
            <a:endParaRPr lang="en-US" altLang="ja-JP"/>
          </a:p>
        </p:txBody>
      </p:sp>
    </p:spTree>
    <p:extLst>
      <p:ext uri="{BB962C8B-B14F-4D97-AF65-F5344CB8AC3E}">
        <p14:creationId xmlns:p14="http://schemas.microsoft.com/office/powerpoint/2010/main" val="316691221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Arial Unicode MS" panose="020B0604020202020204" pitchFamily="50" charset="-128"/>
        <a:cs typeface="Arial Unicode MS" panose="020B0604020202020204" pitchFamily="50" charset="-128"/>
      </a:defRPr>
    </a:lvl1pPr>
    <a:lvl2pPr marL="457200" algn="l" rtl="0" fontAlgn="base">
      <a:spcBef>
        <a:spcPct val="30000"/>
      </a:spcBef>
      <a:spcAft>
        <a:spcPct val="0"/>
      </a:spcAft>
      <a:defRPr sz="1200" kern="1200">
        <a:solidFill>
          <a:schemeClr val="tx1"/>
        </a:solidFill>
        <a:latin typeface="Arial" panose="020B0604020202020204" pitchFamily="34" charset="0"/>
        <a:ea typeface="Arial Unicode MS" panose="020B0604020202020204" pitchFamily="50" charset="-128"/>
        <a:cs typeface="Arial Unicode MS" panose="020B0604020202020204" pitchFamily="50" charset="-128"/>
      </a:defRPr>
    </a:lvl2pPr>
    <a:lvl3pPr marL="914400" algn="l" rtl="0" fontAlgn="base">
      <a:spcBef>
        <a:spcPct val="30000"/>
      </a:spcBef>
      <a:spcAft>
        <a:spcPct val="0"/>
      </a:spcAft>
      <a:defRPr sz="1200" kern="1200">
        <a:solidFill>
          <a:schemeClr val="tx1"/>
        </a:solidFill>
        <a:latin typeface="Arial" panose="020B0604020202020204" pitchFamily="34" charset="0"/>
        <a:ea typeface="Arial Unicode MS" panose="020B0604020202020204" pitchFamily="50" charset="-128"/>
        <a:cs typeface="Arial Unicode MS" panose="020B0604020202020204" pitchFamily="50" charset="-128"/>
      </a:defRPr>
    </a:lvl3pPr>
    <a:lvl4pPr marL="1371600" algn="l" rtl="0" fontAlgn="base">
      <a:spcBef>
        <a:spcPct val="30000"/>
      </a:spcBef>
      <a:spcAft>
        <a:spcPct val="0"/>
      </a:spcAft>
      <a:defRPr sz="1200" kern="1200">
        <a:solidFill>
          <a:schemeClr val="tx1"/>
        </a:solidFill>
        <a:latin typeface="Arial" panose="020B0604020202020204" pitchFamily="34" charset="0"/>
        <a:ea typeface="Arial Unicode MS" panose="020B0604020202020204" pitchFamily="50" charset="-128"/>
        <a:cs typeface="Arial Unicode MS" panose="020B0604020202020204" pitchFamily="50" charset="-128"/>
      </a:defRPr>
    </a:lvl4pPr>
    <a:lvl5pPr marL="1828800" algn="l" rtl="0" fontAlgn="base">
      <a:spcBef>
        <a:spcPct val="30000"/>
      </a:spcBef>
      <a:spcAft>
        <a:spcPct val="0"/>
      </a:spcAft>
      <a:defRPr sz="1200" kern="1200">
        <a:solidFill>
          <a:schemeClr val="tx1"/>
        </a:solidFill>
        <a:latin typeface="Arial" panose="020B0604020202020204" pitchFamily="34" charset="0"/>
        <a:ea typeface="Arial Unicode MS" panose="020B0604020202020204" pitchFamily="50" charset="-128"/>
        <a:cs typeface="Arial Unicode MS" panose="020B0604020202020204" pitchFamily="50" charset="-128"/>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862476-EDB3-4726-BB21-04D68BC8FD02}" type="slidenum">
              <a:rPr lang="en-US" altLang="ja-JP"/>
              <a:pPr/>
              <a:t>1</a:t>
            </a:fld>
            <a:endParaRPr lang="en-US" altLang="ja-JP"/>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endParaRPr lang="ja-JP" altLang="en-US"/>
          </a:p>
        </p:txBody>
      </p:sp>
    </p:spTree>
    <p:extLst>
      <p:ext uri="{BB962C8B-B14F-4D97-AF65-F5344CB8AC3E}">
        <p14:creationId xmlns:p14="http://schemas.microsoft.com/office/powerpoint/2010/main" val="36808381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102402" name="Rectangle 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ja-JP" altLang="en-US" noProof="0"/>
              <a:t>マスター サブタイトルの書式設定</a:t>
            </a:r>
            <a:endParaRPr lang="en-US" altLang="ja-JP" noProof="0"/>
          </a:p>
        </p:txBody>
      </p:sp>
      <p:sp>
        <p:nvSpPr>
          <p:cNvPr id="102403" name="Rectangle 3"/>
          <p:cNvSpPr>
            <a:spLocks noGrp="1" noChangeArrowheads="1"/>
          </p:cNvSpPr>
          <p:nvPr>
            <p:ph type="dt" sz="half" idx="2"/>
          </p:nvPr>
        </p:nvSpPr>
        <p:spPr>
          <a:xfrm>
            <a:off x="685800" y="6248400"/>
            <a:ext cx="1905000" cy="457200"/>
          </a:xfrm>
        </p:spPr>
        <p:txBody>
          <a:bodyPr/>
          <a:lstStyle>
            <a:lvl1pPr>
              <a:defRPr/>
            </a:lvl1pPr>
          </a:lstStyle>
          <a:p>
            <a:r>
              <a:rPr lang="en-US" altLang="ja-JP"/>
              <a:t>15/Jul/2017</a:t>
            </a:r>
          </a:p>
        </p:txBody>
      </p:sp>
      <p:sp>
        <p:nvSpPr>
          <p:cNvPr id="102404" name="Rectangle 4"/>
          <p:cNvSpPr>
            <a:spLocks noGrp="1" noChangeArrowheads="1"/>
          </p:cNvSpPr>
          <p:nvPr>
            <p:ph type="ftr" sz="quarter" idx="3"/>
          </p:nvPr>
        </p:nvSpPr>
        <p:spPr>
          <a:xfrm>
            <a:off x="3124200" y="6248400"/>
            <a:ext cx="2895600" cy="457200"/>
          </a:xfrm>
        </p:spPr>
        <p:txBody>
          <a:bodyPr/>
          <a:lstStyle>
            <a:lvl1pPr>
              <a:defRPr sz="2000"/>
            </a:lvl1pPr>
          </a:lstStyle>
          <a:p>
            <a:r>
              <a:rPr lang="en-US" altLang="ja-JP"/>
              <a:t>6th KEK-IHEP Collaboration Meeting</a:t>
            </a:r>
            <a:endParaRPr lang="en-US" altLang="ja-JP" sz="1600"/>
          </a:p>
        </p:txBody>
      </p:sp>
      <p:sp>
        <p:nvSpPr>
          <p:cNvPr id="102405" name="Rectangle 5"/>
          <p:cNvSpPr>
            <a:spLocks noGrp="1" noChangeArrowheads="1"/>
          </p:cNvSpPr>
          <p:nvPr>
            <p:ph type="sldNum" sz="quarter" idx="4"/>
          </p:nvPr>
        </p:nvSpPr>
        <p:spPr>
          <a:xfrm>
            <a:off x="6553200" y="6248400"/>
            <a:ext cx="1905000" cy="457200"/>
          </a:xfrm>
        </p:spPr>
        <p:txBody>
          <a:bodyPr/>
          <a:lstStyle>
            <a:lvl1pPr>
              <a:defRPr/>
            </a:lvl1pPr>
          </a:lstStyle>
          <a:p>
            <a:fld id="{98D7EFBB-E686-40DE-91E5-E58D3FA80CC7}" type="slidenum">
              <a:rPr lang="en-US" altLang="ja-JP"/>
              <a:pPr/>
              <a:t>‹#›</a:t>
            </a:fld>
            <a:endParaRPr lang="en-US" altLang="ja-JP"/>
          </a:p>
        </p:txBody>
      </p:sp>
      <p:sp>
        <p:nvSpPr>
          <p:cNvPr id="102409" name="Text Box 9"/>
          <p:cNvSpPr txBox="1">
            <a:spLocks noChangeArrowheads="1"/>
          </p:cNvSpPr>
          <p:nvPr/>
        </p:nvSpPr>
        <p:spPr bwMode="auto">
          <a:xfrm>
            <a:off x="1295400" y="0"/>
            <a:ext cx="762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ja-JP" altLang="en-US" sz="2400"/>
          </a:p>
        </p:txBody>
      </p:sp>
      <p:sp>
        <p:nvSpPr>
          <p:cNvPr id="102410" name="Text Box 10"/>
          <p:cNvSpPr txBox="1">
            <a:spLocks noChangeArrowheads="1"/>
          </p:cNvSpPr>
          <p:nvPr/>
        </p:nvSpPr>
        <p:spPr bwMode="auto">
          <a:xfrm>
            <a:off x="1828800" y="0"/>
            <a:ext cx="662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ja-JP" altLang="en-US" sz="2400"/>
          </a:p>
        </p:txBody>
      </p:sp>
      <p:sp>
        <p:nvSpPr>
          <p:cNvPr id="102411" name="Rectangle 11"/>
          <p:cNvSpPr>
            <a:spLocks noGrp="1" noChangeArrowheads="1"/>
          </p:cNvSpPr>
          <p:nvPr>
            <p:ph type="ctrTitle"/>
          </p:nvPr>
        </p:nvSpPr>
        <p:spPr>
          <a:xfrm>
            <a:off x="762000" y="2286000"/>
            <a:ext cx="7772400" cy="1143000"/>
          </a:xfrm>
        </p:spPr>
        <p:txBody>
          <a:bodyPr/>
          <a:lstStyle>
            <a:lvl1pPr>
              <a:defRPr sz="4800"/>
            </a:lvl1pPr>
          </a:lstStyle>
          <a:p>
            <a:pPr lvl="0"/>
            <a:r>
              <a:rPr lang="ja-JP" altLang="en-US" noProof="0"/>
              <a:t>マスター タイトルの書式設定</a:t>
            </a:r>
            <a:endParaRPr lang="en-US" altLang="ja-JP" noProof="0"/>
          </a:p>
        </p:txBody>
      </p:sp>
      <p:sp>
        <p:nvSpPr>
          <p:cNvPr id="102417" name="Line 17"/>
          <p:cNvSpPr>
            <a:spLocks noChangeShapeType="1"/>
          </p:cNvSpPr>
          <p:nvPr/>
        </p:nvSpPr>
        <p:spPr bwMode="auto">
          <a:xfrm>
            <a:off x="85725" y="6215063"/>
            <a:ext cx="8991600" cy="0"/>
          </a:xfrm>
          <a:prstGeom prst="line">
            <a:avLst/>
          </a:prstGeom>
          <a:noFill/>
          <a:ln w="57150" cmpd="thickThin">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2418" name="Line 18"/>
          <p:cNvSpPr>
            <a:spLocks noChangeShapeType="1"/>
          </p:cNvSpPr>
          <p:nvPr/>
        </p:nvSpPr>
        <p:spPr bwMode="auto">
          <a:xfrm>
            <a:off x="1295400" y="722313"/>
            <a:ext cx="6400800" cy="0"/>
          </a:xfrm>
          <a:prstGeom prst="line">
            <a:avLst/>
          </a:prstGeom>
          <a:noFill/>
          <a:ln w="57150" cmpd="thinThick">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pic>
        <p:nvPicPr>
          <p:cNvPr id="102419" name="Picture 19" descr="stfsig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02563" y="163513"/>
            <a:ext cx="1204912" cy="606425"/>
          </a:xfrm>
          <a:prstGeom prst="rect">
            <a:avLst/>
          </a:prstGeom>
          <a:noFill/>
          <a:extLst>
            <a:ext uri="{909E8E84-426E-40DD-AFC4-6F175D3DCCD1}">
              <a14:hiddenFill xmlns:a14="http://schemas.microsoft.com/office/drawing/2010/main">
                <a:solidFill>
                  <a:srgbClr val="FFFFFF"/>
                </a:solidFill>
              </a14:hiddenFill>
            </a:ext>
          </a:extLst>
        </p:spPr>
      </p:pic>
      <p:pic>
        <p:nvPicPr>
          <p:cNvPr id="102420" name="Picture 20" descr="stfmar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775" y="98425"/>
            <a:ext cx="679450" cy="679450"/>
          </a:xfrm>
          <a:prstGeom prst="rect">
            <a:avLst/>
          </a:prstGeom>
          <a:noFill/>
          <a:extLst>
            <a:ext uri="{909E8E84-426E-40DD-AFC4-6F175D3DCCD1}">
              <a14:hiddenFill xmlns:a14="http://schemas.microsoft.com/office/drawing/2010/main">
                <a:solidFill>
                  <a:srgbClr val="FFFFFF"/>
                </a:solidFill>
              </a14:hiddenFill>
            </a:ext>
          </a:extLst>
        </p:spPr>
      </p:pic>
      <p:pic>
        <p:nvPicPr>
          <p:cNvPr id="102423" name="Picture 23" descr="stfsig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4863" y="160338"/>
            <a:ext cx="655637" cy="6048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r>
              <a:rPr lang="en-US" altLang="ja-JP"/>
              <a:t>15/Jul/2017</a:t>
            </a:r>
          </a:p>
        </p:txBody>
      </p:sp>
      <p:sp>
        <p:nvSpPr>
          <p:cNvPr id="5" name="フッター プレースホルダー 4"/>
          <p:cNvSpPr>
            <a:spLocks noGrp="1"/>
          </p:cNvSpPr>
          <p:nvPr>
            <p:ph type="ftr" sz="quarter" idx="11"/>
          </p:nvPr>
        </p:nvSpPr>
        <p:spPr/>
        <p:txBody>
          <a:bodyPr/>
          <a:lstStyle>
            <a:lvl1pPr>
              <a:defRPr/>
            </a:lvl1pPr>
          </a:lstStyle>
          <a:p>
            <a:r>
              <a:rPr lang="en-US" altLang="ja-JP"/>
              <a:t>6th KEK-IHEP Collaboration Meeting</a:t>
            </a:r>
          </a:p>
        </p:txBody>
      </p:sp>
      <p:sp>
        <p:nvSpPr>
          <p:cNvPr id="6" name="スライド番号プレースホルダー 5"/>
          <p:cNvSpPr>
            <a:spLocks noGrp="1"/>
          </p:cNvSpPr>
          <p:nvPr>
            <p:ph type="sldNum" sz="quarter" idx="12"/>
          </p:nvPr>
        </p:nvSpPr>
        <p:spPr/>
        <p:txBody>
          <a:bodyPr/>
          <a:lstStyle>
            <a:lvl1pPr>
              <a:defRPr/>
            </a:lvl1pPr>
          </a:lstStyle>
          <a:p>
            <a:fld id="{D0C17D16-66C9-401E-B463-ADF6FB161C92}" type="slidenum">
              <a:rPr lang="en-US" altLang="ja-JP"/>
              <a:pPr/>
              <a:t>‹#›</a:t>
            </a:fld>
            <a:endParaRPr lang="en-US" altLang="ja-JP"/>
          </a:p>
        </p:txBody>
      </p:sp>
    </p:spTree>
    <p:extLst>
      <p:ext uri="{BB962C8B-B14F-4D97-AF65-F5344CB8AC3E}">
        <p14:creationId xmlns:p14="http://schemas.microsoft.com/office/powerpoint/2010/main" val="3375838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0"/>
            <a:ext cx="1943100" cy="632460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85800" y="0"/>
            <a:ext cx="5676900" cy="63246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r>
              <a:rPr lang="en-US" altLang="ja-JP"/>
              <a:t>15/Jul/2017</a:t>
            </a:r>
          </a:p>
        </p:txBody>
      </p:sp>
      <p:sp>
        <p:nvSpPr>
          <p:cNvPr id="5" name="フッター プレースホルダー 4"/>
          <p:cNvSpPr>
            <a:spLocks noGrp="1"/>
          </p:cNvSpPr>
          <p:nvPr>
            <p:ph type="ftr" sz="quarter" idx="11"/>
          </p:nvPr>
        </p:nvSpPr>
        <p:spPr/>
        <p:txBody>
          <a:bodyPr/>
          <a:lstStyle>
            <a:lvl1pPr>
              <a:defRPr/>
            </a:lvl1pPr>
          </a:lstStyle>
          <a:p>
            <a:r>
              <a:rPr lang="en-US" altLang="ja-JP"/>
              <a:t>6th KEK-IHEP Collaboration Meeting</a:t>
            </a:r>
          </a:p>
        </p:txBody>
      </p:sp>
      <p:sp>
        <p:nvSpPr>
          <p:cNvPr id="6" name="スライド番号プレースホルダー 5"/>
          <p:cNvSpPr>
            <a:spLocks noGrp="1"/>
          </p:cNvSpPr>
          <p:nvPr>
            <p:ph type="sldNum" sz="quarter" idx="12"/>
          </p:nvPr>
        </p:nvSpPr>
        <p:spPr/>
        <p:txBody>
          <a:bodyPr/>
          <a:lstStyle>
            <a:lvl1pPr>
              <a:defRPr/>
            </a:lvl1pPr>
          </a:lstStyle>
          <a:p>
            <a:fld id="{6719FD27-A910-4D42-9BE9-B835C8732B1E}" type="slidenum">
              <a:rPr lang="en-US" altLang="ja-JP"/>
              <a:pPr/>
              <a:t>‹#›</a:t>
            </a:fld>
            <a:endParaRPr lang="en-US" altLang="ja-JP"/>
          </a:p>
        </p:txBody>
      </p:sp>
    </p:spTree>
    <p:extLst>
      <p:ext uri="{BB962C8B-B14F-4D97-AF65-F5344CB8AC3E}">
        <p14:creationId xmlns:p14="http://schemas.microsoft.com/office/powerpoint/2010/main" val="2327658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r>
              <a:rPr lang="en-US" altLang="ja-JP"/>
              <a:t>15/Jul/2017</a:t>
            </a:r>
          </a:p>
        </p:txBody>
      </p:sp>
      <p:sp>
        <p:nvSpPr>
          <p:cNvPr id="5" name="フッター プレースホルダー 4"/>
          <p:cNvSpPr>
            <a:spLocks noGrp="1"/>
          </p:cNvSpPr>
          <p:nvPr>
            <p:ph type="ftr" sz="quarter" idx="11"/>
          </p:nvPr>
        </p:nvSpPr>
        <p:spPr/>
        <p:txBody>
          <a:bodyPr/>
          <a:lstStyle>
            <a:lvl1pPr>
              <a:defRPr/>
            </a:lvl1pPr>
          </a:lstStyle>
          <a:p>
            <a:r>
              <a:rPr lang="en-US" altLang="ja-JP"/>
              <a:t>6th KEK-IHEP Collaboration Meeting</a:t>
            </a:r>
          </a:p>
        </p:txBody>
      </p:sp>
      <p:sp>
        <p:nvSpPr>
          <p:cNvPr id="6" name="スライド番号プレースホルダー 5"/>
          <p:cNvSpPr>
            <a:spLocks noGrp="1"/>
          </p:cNvSpPr>
          <p:nvPr>
            <p:ph type="sldNum" sz="quarter" idx="12"/>
          </p:nvPr>
        </p:nvSpPr>
        <p:spPr/>
        <p:txBody>
          <a:bodyPr/>
          <a:lstStyle>
            <a:lvl1pPr>
              <a:defRPr/>
            </a:lvl1pPr>
          </a:lstStyle>
          <a:p>
            <a:fld id="{8F254836-D8A0-4B0B-8CF9-3ADD2C646B3A}" type="slidenum">
              <a:rPr lang="en-US" altLang="ja-JP"/>
              <a:pPr/>
              <a:t>‹#›</a:t>
            </a:fld>
            <a:endParaRPr lang="en-US" altLang="ja-JP"/>
          </a:p>
        </p:txBody>
      </p:sp>
    </p:spTree>
    <p:extLst>
      <p:ext uri="{BB962C8B-B14F-4D97-AF65-F5344CB8AC3E}">
        <p14:creationId xmlns:p14="http://schemas.microsoft.com/office/powerpoint/2010/main" val="1287136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r>
              <a:rPr lang="en-US" altLang="ja-JP"/>
              <a:t>15/Jul/2017</a:t>
            </a:r>
          </a:p>
        </p:txBody>
      </p:sp>
      <p:sp>
        <p:nvSpPr>
          <p:cNvPr id="5" name="フッター プレースホルダー 4"/>
          <p:cNvSpPr>
            <a:spLocks noGrp="1"/>
          </p:cNvSpPr>
          <p:nvPr>
            <p:ph type="ftr" sz="quarter" idx="11"/>
          </p:nvPr>
        </p:nvSpPr>
        <p:spPr/>
        <p:txBody>
          <a:bodyPr/>
          <a:lstStyle>
            <a:lvl1pPr>
              <a:defRPr/>
            </a:lvl1pPr>
          </a:lstStyle>
          <a:p>
            <a:r>
              <a:rPr lang="en-US" altLang="ja-JP"/>
              <a:t>6th KEK-IHEP Collaboration Meeting</a:t>
            </a:r>
          </a:p>
        </p:txBody>
      </p:sp>
      <p:sp>
        <p:nvSpPr>
          <p:cNvPr id="6" name="スライド番号プレースホルダー 5"/>
          <p:cNvSpPr>
            <a:spLocks noGrp="1"/>
          </p:cNvSpPr>
          <p:nvPr>
            <p:ph type="sldNum" sz="quarter" idx="12"/>
          </p:nvPr>
        </p:nvSpPr>
        <p:spPr/>
        <p:txBody>
          <a:bodyPr/>
          <a:lstStyle>
            <a:lvl1pPr>
              <a:defRPr/>
            </a:lvl1pPr>
          </a:lstStyle>
          <a:p>
            <a:fld id="{966B2A9D-2E8D-466D-97B5-DC3E7289205F}" type="slidenum">
              <a:rPr lang="en-US" altLang="ja-JP"/>
              <a:pPr/>
              <a:t>‹#›</a:t>
            </a:fld>
            <a:endParaRPr lang="en-US" altLang="ja-JP"/>
          </a:p>
        </p:txBody>
      </p:sp>
    </p:spTree>
    <p:extLst>
      <p:ext uri="{BB962C8B-B14F-4D97-AF65-F5344CB8AC3E}">
        <p14:creationId xmlns:p14="http://schemas.microsoft.com/office/powerpoint/2010/main" val="849579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85800" y="990600"/>
            <a:ext cx="3810000" cy="53340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990600"/>
            <a:ext cx="3810000" cy="53340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p:txBody>
          <a:bodyPr/>
          <a:lstStyle>
            <a:lvl1pPr>
              <a:defRPr/>
            </a:lvl1pPr>
          </a:lstStyle>
          <a:p>
            <a:r>
              <a:rPr lang="en-US" altLang="ja-JP"/>
              <a:t>15/Jul/2017</a:t>
            </a:r>
          </a:p>
        </p:txBody>
      </p:sp>
      <p:sp>
        <p:nvSpPr>
          <p:cNvPr id="6" name="フッター プレースホルダー 5"/>
          <p:cNvSpPr>
            <a:spLocks noGrp="1"/>
          </p:cNvSpPr>
          <p:nvPr>
            <p:ph type="ftr" sz="quarter" idx="11"/>
          </p:nvPr>
        </p:nvSpPr>
        <p:spPr/>
        <p:txBody>
          <a:bodyPr/>
          <a:lstStyle>
            <a:lvl1pPr>
              <a:defRPr/>
            </a:lvl1pPr>
          </a:lstStyle>
          <a:p>
            <a:r>
              <a:rPr lang="en-US" altLang="ja-JP"/>
              <a:t>6th KEK-IHEP Collaboration Meeting</a:t>
            </a:r>
          </a:p>
        </p:txBody>
      </p:sp>
      <p:sp>
        <p:nvSpPr>
          <p:cNvPr id="7" name="スライド番号プレースホルダー 6"/>
          <p:cNvSpPr>
            <a:spLocks noGrp="1"/>
          </p:cNvSpPr>
          <p:nvPr>
            <p:ph type="sldNum" sz="quarter" idx="12"/>
          </p:nvPr>
        </p:nvSpPr>
        <p:spPr/>
        <p:txBody>
          <a:bodyPr/>
          <a:lstStyle>
            <a:lvl1pPr>
              <a:defRPr/>
            </a:lvl1pPr>
          </a:lstStyle>
          <a:p>
            <a:fld id="{BDB1AA23-5FBA-4685-9C49-10FA93A65D09}" type="slidenum">
              <a:rPr lang="en-US" altLang="ja-JP"/>
              <a:pPr/>
              <a:t>‹#›</a:t>
            </a:fld>
            <a:endParaRPr lang="en-US" altLang="ja-JP"/>
          </a:p>
        </p:txBody>
      </p:sp>
    </p:spTree>
    <p:extLst>
      <p:ext uri="{BB962C8B-B14F-4D97-AF65-F5344CB8AC3E}">
        <p14:creationId xmlns:p14="http://schemas.microsoft.com/office/powerpoint/2010/main" val="2268164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p:cNvSpPr>
            <a:spLocks noGrp="1"/>
          </p:cNvSpPr>
          <p:nvPr>
            <p:ph type="dt" sz="half" idx="10"/>
          </p:nvPr>
        </p:nvSpPr>
        <p:spPr/>
        <p:txBody>
          <a:bodyPr/>
          <a:lstStyle>
            <a:lvl1pPr>
              <a:defRPr/>
            </a:lvl1pPr>
          </a:lstStyle>
          <a:p>
            <a:r>
              <a:rPr lang="en-US" altLang="ja-JP"/>
              <a:t>15/Jul/2017</a:t>
            </a:r>
          </a:p>
        </p:txBody>
      </p:sp>
      <p:sp>
        <p:nvSpPr>
          <p:cNvPr id="8" name="フッター プレースホルダー 7"/>
          <p:cNvSpPr>
            <a:spLocks noGrp="1"/>
          </p:cNvSpPr>
          <p:nvPr>
            <p:ph type="ftr" sz="quarter" idx="11"/>
          </p:nvPr>
        </p:nvSpPr>
        <p:spPr/>
        <p:txBody>
          <a:bodyPr/>
          <a:lstStyle>
            <a:lvl1pPr>
              <a:defRPr/>
            </a:lvl1pPr>
          </a:lstStyle>
          <a:p>
            <a:r>
              <a:rPr lang="en-US" altLang="ja-JP"/>
              <a:t>6th KEK-IHEP Collaboration Meeting</a:t>
            </a:r>
          </a:p>
        </p:txBody>
      </p:sp>
      <p:sp>
        <p:nvSpPr>
          <p:cNvPr id="9" name="スライド番号プレースホルダー 8"/>
          <p:cNvSpPr>
            <a:spLocks noGrp="1"/>
          </p:cNvSpPr>
          <p:nvPr>
            <p:ph type="sldNum" sz="quarter" idx="12"/>
          </p:nvPr>
        </p:nvSpPr>
        <p:spPr/>
        <p:txBody>
          <a:bodyPr/>
          <a:lstStyle>
            <a:lvl1pPr>
              <a:defRPr/>
            </a:lvl1pPr>
          </a:lstStyle>
          <a:p>
            <a:fld id="{798D12E7-C27F-4C36-BD4A-B5BB2D6053A5}" type="slidenum">
              <a:rPr lang="en-US" altLang="ja-JP"/>
              <a:pPr/>
              <a:t>‹#›</a:t>
            </a:fld>
            <a:endParaRPr lang="en-US" altLang="ja-JP"/>
          </a:p>
        </p:txBody>
      </p:sp>
    </p:spTree>
    <p:extLst>
      <p:ext uri="{BB962C8B-B14F-4D97-AF65-F5344CB8AC3E}">
        <p14:creationId xmlns:p14="http://schemas.microsoft.com/office/powerpoint/2010/main" val="3395705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p:cNvSpPr>
            <a:spLocks noGrp="1"/>
          </p:cNvSpPr>
          <p:nvPr>
            <p:ph type="dt" sz="half" idx="10"/>
          </p:nvPr>
        </p:nvSpPr>
        <p:spPr/>
        <p:txBody>
          <a:bodyPr/>
          <a:lstStyle>
            <a:lvl1pPr>
              <a:defRPr/>
            </a:lvl1pPr>
          </a:lstStyle>
          <a:p>
            <a:r>
              <a:rPr lang="en-US" altLang="ja-JP"/>
              <a:t>15/Jul/2017</a:t>
            </a:r>
          </a:p>
        </p:txBody>
      </p:sp>
      <p:sp>
        <p:nvSpPr>
          <p:cNvPr id="4" name="フッター プレースホルダー 3"/>
          <p:cNvSpPr>
            <a:spLocks noGrp="1"/>
          </p:cNvSpPr>
          <p:nvPr>
            <p:ph type="ftr" sz="quarter" idx="11"/>
          </p:nvPr>
        </p:nvSpPr>
        <p:spPr/>
        <p:txBody>
          <a:bodyPr/>
          <a:lstStyle>
            <a:lvl1pPr>
              <a:defRPr/>
            </a:lvl1pPr>
          </a:lstStyle>
          <a:p>
            <a:r>
              <a:rPr lang="en-US" altLang="ja-JP"/>
              <a:t>6th KEK-IHEP Collaboration Meeting</a:t>
            </a:r>
          </a:p>
        </p:txBody>
      </p:sp>
      <p:sp>
        <p:nvSpPr>
          <p:cNvPr id="5" name="スライド番号プレースホルダー 4"/>
          <p:cNvSpPr>
            <a:spLocks noGrp="1"/>
          </p:cNvSpPr>
          <p:nvPr>
            <p:ph type="sldNum" sz="quarter" idx="12"/>
          </p:nvPr>
        </p:nvSpPr>
        <p:spPr/>
        <p:txBody>
          <a:bodyPr/>
          <a:lstStyle>
            <a:lvl1pPr>
              <a:defRPr/>
            </a:lvl1pPr>
          </a:lstStyle>
          <a:p>
            <a:fld id="{6E8A1C7F-8733-4AF0-BC13-F80FF2D9BDF1}" type="slidenum">
              <a:rPr lang="en-US" altLang="ja-JP"/>
              <a:pPr/>
              <a:t>‹#›</a:t>
            </a:fld>
            <a:endParaRPr lang="en-US" altLang="ja-JP"/>
          </a:p>
        </p:txBody>
      </p:sp>
    </p:spTree>
    <p:extLst>
      <p:ext uri="{BB962C8B-B14F-4D97-AF65-F5344CB8AC3E}">
        <p14:creationId xmlns:p14="http://schemas.microsoft.com/office/powerpoint/2010/main" val="3174612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r>
              <a:rPr lang="en-US" altLang="ja-JP"/>
              <a:t>15/Jul/2017</a:t>
            </a:r>
          </a:p>
        </p:txBody>
      </p:sp>
      <p:sp>
        <p:nvSpPr>
          <p:cNvPr id="3" name="フッター プレースホルダー 2"/>
          <p:cNvSpPr>
            <a:spLocks noGrp="1"/>
          </p:cNvSpPr>
          <p:nvPr>
            <p:ph type="ftr" sz="quarter" idx="11"/>
          </p:nvPr>
        </p:nvSpPr>
        <p:spPr/>
        <p:txBody>
          <a:bodyPr/>
          <a:lstStyle>
            <a:lvl1pPr>
              <a:defRPr/>
            </a:lvl1pPr>
          </a:lstStyle>
          <a:p>
            <a:r>
              <a:rPr lang="en-US" altLang="ja-JP"/>
              <a:t>6th KEK-IHEP Collaboration Meeting</a:t>
            </a:r>
          </a:p>
        </p:txBody>
      </p:sp>
      <p:sp>
        <p:nvSpPr>
          <p:cNvPr id="4" name="スライド番号プレースホルダー 3"/>
          <p:cNvSpPr>
            <a:spLocks noGrp="1"/>
          </p:cNvSpPr>
          <p:nvPr>
            <p:ph type="sldNum" sz="quarter" idx="12"/>
          </p:nvPr>
        </p:nvSpPr>
        <p:spPr/>
        <p:txBody>
          <a:bodyPr/>
          <a:lstStyle>
            <a:lvl1pPr>
              <a:defRPr/>
            </a:lvl1pPr>
          </a:lstStyle>
          <a:p>
            <a:fld id="{647C2A20-A6EB-43C5-8D5B-6F1CB23AA482}" type="slidenum">
              <a:rPr lang="en-US" altLang="ja-JP"/>
              <a:pPr/>
              <a:t>‹#›</a:t>
            </a:fld>
            <a:endParaRPr lang="en-US" altLang="ja-JP"/>
          </a:p>
        </p:txBody>
      </p:sp>
    </p:spTree>
    <p:extLst>
      <p:ext uri="{BB962C8B-B14F-4D97-AF65-F5344CB8AC3E}">
        <p14:creationId xmlns:p14="http://schemas.microsoft.com/office/powerpoint/2010/main" val="318467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r>
              <a:rPr lang="en-US" altLang="ja-JP"/>
              <a:t>15/Jul/2017</a:t>
            </a:r>
          </a:p>
        </p:txBody>
      </p:sp>
      <p:sp>
        <p:nvSpPr>
          <p:cNvPr id="6" name="フッター プレースホルダー 5"/>
          <p:cNvSpPr>
            <a:spLocks noGrp="1"/>
          </p:cNvSpPr>
          <p:nvPr>
            <p:ph type="ftr" sz="quarter" idx="11"/>
          </p:nvPr>
        </p:nvSpPr>
        <p:spPr/>
        <p:txBody>
          <a:bodyPr/>
          <a:lstStyle>
            <a:lvl1pPr>
              <a:defRPr/>
            </a:lvl1pPr>
          </a:lstStyle>
          <a:p>
            <a:r>
              <a:rPr lang="en-US" altLang="ja-JP"/>
              <a:t>6th KEK-IHEP Collaboration Meeting</a:t>
            </a:r>
          </a:p>
        </p:txBody>
      </p:sp>
      <p:sp>
        <p:nvSpPr>
          <p:cNvPr id="7" name="スライド番号プレースホルダー 6"/>
          <p:cNvSpPr>
            <a:spLocks noGrp="1"/>
          </p:cNvSpPr>
          <p:nvPr>
            <p:ph type="sldNum" sz="quarter" idx="12"/>
          </p:nvPr>
        </p:nvSpPr>
        <p:spPr/>
        <p:txBody>
          <a:bodyPr/>
          <a:lstStyle>
            <a:lvl1pPr>
              <a:defRPr/>
            </a:lvl1pPr>
          </a:lstStyle>
          <a:p>
            <a:fld id="{A0C479AB-CD81-4D3E-86F2-61F553560E05}" type="slidenum">
              <a:rPr lang="en-US" altLang="ja-JP"/>
              <a:pPr/>
              <a:t>‹#›</a:t>
            </a:fld>
            <a:endParaRPr lang="en-US" altLang="ja-JP"/>
          </a:p>
        </p:txBody>
      </p:sp>
    </p:spTree>
    <p:extLst>
      <p:ext uri="{BB962C8B-B14F-4D97-AF65-F5344CB8AC3E}">
        <p14:creationId xmlns:p14="http://schemas.microsoft.com/office/powerpoint/2010/main" val="592399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r>
              <a:rPr lang="en-US" altLang="ja-JP"/>
              <a:t>15/Jul/2017</a:t>
            </a:r>
          </a:p>
        </p:txBody>
      </p:sp>
      <p:sp>
        <p:nvSpPr>
          <p:cNvPr id="6" name="フッター プレースホルダー 5"/>
          <p:cNvSpPr>
            <a:spLocks noGrp="1"/>
          </p:cNvSpPr>
          <p:nvPr>
            <p:ph type="ftr" sz="quarter" idx="11"/>
          </p:nvPr>
        </p:nvSpPr>
        <p:spPr/>
        <p:txBody>
          <a:bodyPr/>
          <a:lstStyle>
            <a:lvl1pPr>
              <a:defRPr/>
            </a:lvl1pPr>
          </a:lstStyle>
          <a:p>
            <a:r>
              <a:rPr lang="en-US" altLang="ja-JP"/>
              <a:t>6th KEK-IHEP Collaboration Meeting</a:t>
            </a:r>
          </a:p>
        </p:txBody>
      </p:sp>
      <p:sp>
        <p:nvSpPr>
          <p:cNvPr id="7" name="スライド番号プレースホルダー 6"/>
          <p:cNvSpPr>
            <a:spLocks noGrp="1"/>
          </p:cNvSpPr>
          <p:nvPr>
            <p:ph type="sldNum" sz="quarter" idx="12"/>
          </p:nvPr>
        </p:nvSpPr>
        <p:spPr/>
        <p:txBody>
          <a:bodyPr/>
          <a:lstStyle>
            <a:lvl1pPr>
              <a:defRPr/>
            </a:lvl1pPr>
          </a:lstStyle>
          <a:p>
            <a:fld id="{91C4C96E-80D6-4FED-BDA3-9E891B940C7C}" type="slidenum">
              <a:rPr lang="en-US" altLang="ja-JP"/>
              <a:pPr/>
              <a:t>‹#›</a:t>
            </a:fld>
            <a:endParaRPr lang="en-US" altLang="ja-JP"/>
          </a:p>
        </p:txBody>
      </p:sp>
    </p:spTree>
    <p:extLst>
      <p:ext uri="{BB962C8B-B14F-4D97-AF65-F5344CB8AC3E}">
        <p14:creationId xmlns:p14="http://schemas.microsoft.com/office/powerpoint/2010/main" val="3582082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685800" y="990600"/>
            <a:ext cx="7772400"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a:t>
            </a:r>
            <a:r>
              <a:rPr lang="en-US" altLang="ja-JP"/>
              <a:t> </a:t>
            </a:r>
            <a:r>
              <a:rPr lang="ja-JP" altLang="en-US"/>
              <a:t>テキストの書式設定</a:t>
            </a:r>
            <a:endParaRPr lang="en-US" altLang="ja-JP"/>
          </a:p>
          <a:p>
            <a:pPr lvl="1"/>
            <a:r>
              <a:rPr lang="ja-JP" altLang="en-US"/>
              <a:t>第</a:t>
            </a:r>
            <a:r>
              <a:rPr lang="en-US" altLang="ja-JP"/>
              <a:t> 2 </a:t>
            </a:r>
            <a:r>
              <a:rPr lang="ja-JP" altLang="en-US"/>
              <a:t>レベル</a:t>
            </a:r>
            <a:endParaRPr lang="en-US" altLang="ja-JP"/>
          </a:p>
          <a:p>
            <a:pPr lvl="2"/>
            <a:r>
              <a:rPr lang="ja-JP" altLang="en-US"/>
              <a:t>第</a:t>
            </a:r>
            <a:r>
              <a:rPr lang="en-US" altLang="ja-JP"/>
              <a:t> 3 </a:t>
            </a:r>
            <a:r>
              <a:rPr lang="ja-JP" altLang="en-US"/>
              <a:t>レベル</a:t>
            </a:r>
            <a:endParaRPr lang="en-US" altLang="ja-JP"/>
          </a:p>
          <a:p>
            <a:pPr lvl="3"/>
            <a:r>
              <a:rPr lang="ja-JP" altLang="en-US"/>
              <a:t>第</a:t>
            </a:r>
            <a:r>
              <a:rPr lang="en-US" altLang="ja-JP"/>
              <a:t> 4 </a:t>
            </a:r>
            <a:r>
              <a:rPr lang="ja-JP" altLang="en-US"/>
              <a:t>レベル</a:t>
            </a:r>
            <a:endParaRPr lang="en-US" altLang="ja-JP"/>
          </a:p>
          <a:p>
            <a:pPr lvl="4"/>
            <a:r>
              <a:rPr lang="ja-JP" altLang="en-US"/>
              <a:t>第</a:t>
            </a:r>
            <a:r>
              <a:rPr lang="en-US" altLang="ja-JP"/>
              <a:t> 5 </a:t>
            </a:r>
            <a:r>
              <a:rPr lang="ja-JP" altLang="en-US"/>
              <a:t>レベル</a:t>
            </a:r>
            <a:endParaRPr lang="en-US" altLang="ja-JP"/>
          </a:p>
        </p:txBody>
      </p:sp>
      <p:sp>
        <p:nvSpPr>
          <p:cNvPr id="1028" name="Rectangle 4"/>
          <p:cNvSpPr>
            <a:spLocks noGrp="1" noChangeArrowheads="1"/>
          </p:cNvSpPr>
          <p:nvPr>
            <p:ph type="dt" sz="half" idx="2"/>
          </p:nvPr>
        </p:nvSpPr>
        <p:spPr bwMode="auto">
          <a:xfrm>
            <a:off x="381000" y="6484938"/>
            <a:ext cx="20574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defRPr sz="1200"/>
            </a:lvl1pPr>
          </a:lstStyle>
          <a:p>
            <a:r>
              <a:rPr lang="en-US" altLang="ja-JP"/>
              <a:t>15/Jul/2017</a:t>
            </a:r>
          </a:p>
        </p:txBody>
      </p:sp>
      <p:sp>
        <p:nvSpPr>
          <p:cNvPr id="1029" name="Rectangle 5"/>
          <p:cNvSpPr>
            <a:spLocks noGrp="1" noChangeArrowheads="1"/>
          </p:cNvSpPr>
          <p:nvPr>
            <p:ph type="ftr" sz="quarter" idx="3"/>
          </p:nvPr>
        </p:nvSpPr>
        <p:spPr bwMode="auto">
          <a:xfrm>
            <a:off x="1981200" y="6484938"/>
            <a:ext cx="55626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fontAlgn="base">
              <a:defRPr sz="1600" b="1">
                <a:solidFill>
                  <a:srgbClr val="23346C"/>
                </a:solidFill>
              </a:defRPr>
            </a:lvl1pPr>
          </a:lstStyle>
          <a:p>
            <a:r>
              <a:rPr lang="en-US" altLang="ja-JP"/>
              <a:t>6th KEK-IHEP Collaboration Meeting</a:t>
            </a:r>
          </a:p>
        </p:txBody>
      </p:sp>
      <p:sp>
        <p:nvSpPr>
          <p:cNvPr id="1030" name="Rectangle 6"/>
          <p:cNvSpPr>
            <a:spLocks noGrp="1" noChangeArrowheads="1"/>
          </p:cNvSpPr>
          <p:nvPr>
            <p:ph type="sldNum" sz="quarter" idx="4"/>
          </p:nvPr>
        </p:nvSpPr>
        <p:spPr bwMode="auto">
          <a:xfrm>
            <a:off x="7696200" y="6484938"/>
            <a:ext cx="7620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fontAlgn="base">
              <a:defRPr sz="1400"/>
            </a:lvl1pPr>
          </a:lstStyle>
          <a:p>
            <a:fld id="{A6A0CF06-911D-4BDD-BDF6-8EA8B92D9170}" type="slidenum">
              <a:rPr lang="en-US" altLang="ja-JP"/>
              <a:pPr/>
              <a:t>‹#›</a:t>
            </a:fld>
            <a:endParaRPr lang="en-US" altLang="ja-JP"/>
          </a:p>
        </p:txBody>
      </p:sp>
      <p:sp>
        <p:nvSpPr>
          <p:cNvPr id="1041" name="Text Box 17"/>
          <p:cNvSpPr txBox="1">
            <a:spLocks noChangeArrowheads="1"/>
          </p:cNvSpPr>
          <p:nvPr/>
        </p:nvSpPr>
        <p:spPr bwMode="auto">
          <a:xfrm>
            <a:off x="1295400" y="0"/>
            <a:ext cx="762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ja-JP" altLang="en-US" sz="2400"/>
          </a:p>
        </p:txBody>
      </p:sp>
      <p:sp>
        <p:nvSpPr>
          <p:cNvPr id="1042" name="Text Box 18"/>
          <p:cNvSpPr txBox="1">
            <a:spLocks noChangeArrowheads="1"/>
          </p:cNvSpPr>
          <p:nvPr/>
        </p:nvSpPr>
        <p:spPr bwMode="auto">
          <a:xfrm>
            <a:off x="1828800" y="0"/>
            <a:ext cx="662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ja-JP" altLang="en-US" sz="2400"/>
          </a:p>
        </p:txBody>
      </p:sp>
      <p:sp>
        <p:nvSpPr>
          <p:cNvPr id="1044" name="Rectangle 20"/>
          <p:cNvSpPr>
            <a:spLocks noGrp="1" noChangeArrowheads="1"/>
          </p:cNvSpPr>
          <p:nvPr>
            <p:ph type="title"/>
          </p:nvPr>
        </p:nvSpPr>
        <p:spPr bwMode="auto">
          <a:xfrm>
            <a:off x="1143000" y="0"/>
            <a:ext cx="7239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a:t>
            </a:r>
            <a:r>
              <a:rPr lang="en-US" altLang="ja-JP"/>
              <a:t> </a:t>
            </a:r>
            <a:r>
              <a:rPr lang="ja-JP" altLang="en-US"/>
              <a:t>タイトルの書式設定</a:t>
            </a:r>
            <a:endParaRPr lang="en-US" altLang="ja-JP"/>
          </a:p>
        </p:txBody>
      </p:sp>
      <p:sp>
        <p:nvSpPr>
          <p:cNvPr id="1048" name="Text Box 24"/>
          <p:cNvSpPr txBox="1">
            <a:spLocks noChangeArrowheads="1"/>
          </p:cNvSpPr>
          <p:nvPr/>
        </p:nvSpPr>
        <p:spPr bwMode="auto">
          <a:xfrm>
            <a:off x="644525" y="587375"/>
            <a:ext cx="2438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a:solidFill>
                  <a:schemeClr val="accent2"/>
                </a:solidFill>
              </a:rPr>
              <a:t>superconducting rf test facility</a:t>
            </a:r>
            <a:endParaRPr lang="ja-JP" altLang="en-US" sz="1200" b="1">
              <a:solidFill>
                <a:schemeClr val="accent2"/>
              </a:solidFill>
            </a:endParaRPr>
          </a:p>
        </p:txBody>
      </p:sp>
      <p:sp>
        <p:nvSpPr>
          <p:cNvPr id="1051" name="Line 27"/>
          <p:cNvSpPr>
            <a:spLocks noChangeShapeType="1"/>
          </p:cNvSpPr>
          <p:nvPr/>
        </p:nvSpPr>
        <p:spPr bwMode="auto">
          <a:xfrm>
            <a:off x="50800" y="6484938"/>
            <a:ext cx="8991600" cy="0"/>
          </a:xfrm>
          <a:prstGeom prst="line">
            <a:avLst/>
          </a:prstGeom>
          <a:noFill/>
          <a:ln w="57150" cmpd="thickThin">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52" name="Line 28"/>
          <p:cNvSpPr>
            <a:spLocks noChangeShapeType="1"/>
          </p:cNvSpPr>
          <p:nvPr/>
        </p:nvSpPr>
        <p:spPr bwMode="auto">
          <a:xfrm>
            <a:off x="3032125" y="738188"/>
            <a:ext cx="4884738" cy="0"/>
          </a:xfrm>
          <a:prstGeom prst="line">
            <a:avLst/>
          </a:prstGeom>
          <a:noFill/>
          <a:ln w="57150" cmpd="thinThick">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pic>
        <p:nvPicPr>
          <p:cNvPr id="1056" name="Picture 32" descr="stfsign"/>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001000" y="312738"/>
            <a:ext cx="906463"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33" descr="stfmark"/>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4150" y="276225"/>
            <a:ext cx="5111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rtl="0" eaLnBrk="1" fontAlgn="base" hangingPunct="1">
        <a:spcBef>
          <a:spcPct val="0"/>
        </a:spcBef>
        <a:spcAft>
          <a:spcPct val="0"/>
        </a:spcAft>
        <a:defRPr kumimoji="1" sz="3600" kern="1200">
          <a:solidFill>
            <a:srgbClr val="23346C"/>
          </a:solidFill>
          <a:latin typeface="+mj-lt"/>
          <a:ea typeface="+mj-ea"/>
          <a:cs typeface="+mj-cs"/>
        </a:defRPr>
      </a:lvl1pPr>
      <a:lvl2pPr algn="ctr" rtl="0" eaLnBrk="1" fontAlgn="base" hangingPunct="1">
        <a:spcBef>
          <a:spcPct val="0"/>
        </a:spcBef>
        <a:spcAft>
          <a:spcPct val="0"/>
        </a:spcAft>
        <a:defRPr kumimoji="1" sz="3600">
          <a:solidFill>
            <a:srgbClr val="23346C"/>
          </a:solidFill>
          <a:latin typeface="Arial" panose="020B0604020202020204" pitchFamily="34" charset="0"/>
          <a:ea typeface="Arial Unicode MS" panose="020B0604020202020204" pitchFamily="50" charset="-128"/>
          <a:cs typeface="Arial Unicode MS" panose="020B0604020202020204" pitchFamily="50" charset="-128"/>
        </a:defRPr>
      </a:lvl2pPr>
      <a:lvl3pPr algn="ctr" rtl="0" eaLnBrk="1" fontAlgn="base" hangingPunct="1">
        <a:spcBef>
          <a:spcPct val="0"/>
        </a:spcBef>
        <a:spcAft>
          <a:spcPct val="0"/>
        </a:spcAft>
        <a:defRPr kumimoji="1" sz="3600">
          <a:solidFill>
            <a:srgbClr val="23346C"/>
          </a:solidFill>
          <a:latin typeface="Arial" panose="020B0604020202020204" pitchFamily="34" charset="0"/>
          <a:ea typeface="Arial Unicode MS" panose="020B0604020202020204" pitchFamily="50" charset="-128"/>
          <a:cs typeface="Arial Unicode MS" panose="020B0604020202020204" pitchFamily="50" charset="-128"/>
        </a:defRPr>
      </a:lvl3pPr>
      <a:lvl4pPr algn="ctr" rtl="0" eaLnBrk="1" fontAlgn="base" hangingPunct="1">
        <a:spcBef>
          <a:spcPct val="0"/>
        </a:spcBef>
        <a:spcAft>
          <a:spcPct val="0"/>
        </a:spcAft>
        <a:defRPr kumimoji="1" sz="3600">
          <a:solidFill>
            <a:srgbClr val="23346C"/>
          </a:solidFill>
          <a:latin typeface="Arial" panose="020B0604020202020204" pitchFamily="34" charset="0"/>
          <a:ea typeface="Arial Unicode MS" panose="020B0604020202020204" pitchFamily="50" charset="-128"/>
          <a:cs typeface="Arial Unicode MS" panose="020B0604020202020204" pitchFamily="50" charset="-128"/>
        </a:defRPr>
      </a:lvl4pPr>
      <a:lvl5pPr algn="ctr" rtl="0" eaLnBrk="1" fontAlgn="base" hangingPunct="1">
        <a:spcBef>
          <a:spcPct val="0"/>
        </a:spcBef>
        <a:spcAft>
          <a:spcPct val="0"/>
        </a:spcAft>
        <a:defRPr kumimoji="1" sz="3600">
          <a:solidFill>
            <a:srgbClr val="23346C"/>
          </a:solidFill>
          <a:latin typeface="Arial" panose="020B0604020202020204" pitchFamily="34" charset="0"/>
          <a:ea typeface="Arial Unicode MS" panose="020B0604020202020204" pitchFamily="50" charset="-128"/>
          <a:cs typeface="Arial Unicode MS" panose="020B0604020202020204" pitchFamily="50" charset="-128"/>
        </a:defRPr>
      </a:lvl5pPr>
      <a:lvl6pPr marL="457200" algn="ctr" rtl="0" eaLnBrk="1" fontAlgn="base" hangingPunct="1">
        <a:spcBef>
          <a:spcPct val="0"/>
        </a:spcBef>
        <a:spcAft>
          <a:spcPct val="0"/>
        </a:spcAft>
        <a:defRPr kumimoji="1" sz="3600">
          <a:solidFill>
            <a:srgbClr val="23346C"/>
          </a:solidFill>
          <a:latin typeface="Arial" panose="020B0604020202020204" pitchFamily="34" charset="0"/>
          <a:ea typeface="Arial Unicode MS" panose="020B0604020202020204" pitchFamily="50" charset="-128"/>
          <a:cs typeface="Arial Unicode MS" panose="020B0604020202020204" pitchFamily="50" charset="-128"/>
        </a:defRPr>
      </a:lvl6pPr>
      <a:lvl7pPr marL="914400" algn="ctr" rtl="0" eaLnBrk="1" fontAlgn="base" hangingPunct="1">
        <a:spcBef>
          <a:spcPct val="0"/>
        </a:spcBef>
        <a:spcAft>
          <a:spcPct val="0"/>
        </a:spcAft>
        <a:defRPr kumimoji="1" sz="3600">
          <a:solidFill>
            <a:srgbClr val="23346C"/>
          </a:solidFill>
          <a:latin typeface="Arial" panose="020B0604020202020204" pitchFamily="34" charset="0"/>
          <a:ea typeface="Arial Unicode MS" panose="020B0604020202020204" pitchFamily="50" charset="-128"/>
          <a:cs typeface="Arial Unicode MS" panose="020B0604020202020204" pitchFamily="50" charset="-128"/>
        </a:defRPr>
      </a:lvl7pPr>
      <a:lvl8pPr marL="1371600" algn="ctr" rtl="0" eaLnBrk="1" fontAlgn="base" hangingPunct="1">
        <a:spcBef>
          <a:spcPct val="0"/>
        </a:spcBef>
        <a:spcAft>
          <a:spcPct val="0"/>
        </a:spcAft>
        <a:defRPr kumimoji="1" sz="3600">
          <a:solidFill>
            <a:srgbClr val="23346C"/>
          </a:solidFill>
          <a:latin typeface="Arial" panose="020B0604020202020204" pitchFamily="34" charset="0"/>
          <a:ea typeface="Arial Unicode MS" panose="020B0604020202020204" pitchFamily="50" charset="-128"/>
          <a:cs typeface="Arial Unicode MS" panose="020B0604020202020204" pitchFamily="50" charset="-128"/>
        </a:defRPr>
      </a:lvl8pPr>
      <a:lvl9pPr marL="1828800" algn="ctr" rtl="0" eaLnBrk="1" fontAlgn="base" hangingPunct="1">
        <a:spcBef>
          <a:spcPct val="0"/>
        </a:spcBef>
        <a:spcAft>
          <a:spcPct val="0"/>
        </a:spcAft>
        <a:defRPr kumimoji="1" sz="3600">
          <a:solidFill>
            <a:srgbClr val="23346C"/>
          </a:solidFill>
          <a:latin typeface="Arial" panose="020B0604020202020204" pitchFamily="34" charset="0"/>
          <a:ea typeface="Arial Unicode MS" panose="020B0604020202020204" pitchFamily="50" charset="-128"/>
          <a:cs typeface="Arial Unicode MS" panose="020B0604020202020204" pitchFamily="50" charset="-128"/>
        </a:defRPr>
      </a:lvl9pPr>
    </p:titleStyle>
    <p:bodyStyle>
      <a:lvl1pPr marL="342900" indent="-342900" algn="l" rtl="0" eaLnBrk="1" fontAlgn="base" hangingPunct="1">
        <a:spcBef>
          <a:spcPct val="20000"/>
        </a:spcBef>
        <a:spcAft>
          <a:spcPct val="0"/>
        </a:spcAft>
        <a:buChar char="•"/>
        <a:defRPr kumimoji="1" sz="2800" kern="1200">
          <a:solidFill>
            <a:srgbClr val="23346C"/>
          </a:solidFill>
          <a:latin typeface="+mn-lt"/>
          <a:ea typeface="+mn-ea"/>
          <a:cs typeface="+mn-cs"/>
        </a:defRPr>
      </a:lvl1pPr>
      <a:lvl2pPr marL="742950" indent="-285750" algn="l" rtl="0" eaLnBrk="1" fontAlgn="base" hangingPunct="1">
        <a:spcBef>
          <a:spcPct val="20000"/>
        </a:spcBef>
        <a:spcAft>
          <a:spcPct val="0"/>
        </a:spcAft>
        <a:buChar char="–"/>
        <a:defRPr kumimoji="1" sz="2400" b="1" kern="1200">
          <a:solidFill>
            <a:srgbClr val="23346C"/>
          </a:solidFill>
          <a:latin typeface="+mn-lt"/>
          <a:ea typeface="+mn-ea"/>
          <a:cs typeface="+mn-cs"/>
        </a:defRPr>
      </a:lvl2pPr>
      <a:lvl3pPr marL="1143000" indent="-228600" algn="l" rtl="0" eaLnBrk="1" fontAlgn="base" hangingPunct="1">
        <a:spcBef>
          <a:spcPct val="20000"/>
        </a:spcBef>
        <a:spcAft>
          <a:spcPct val="0"/>
        </a:spcAft>
        <a:buChar char="•"/>
        <a:defRPr kumimoji="1" sz="20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8.png"/></Relationships>
</file>

<file path=ppt/slides/_rels/slide4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5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89.png"/></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34.png"/></Relationships>
</file>

<file path=ppt/slides/_rels/slide5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jpeg"/><Relationship Id="rId4" Type="http://schemas.openxmlformats.org/officeDocument/2006/relationships/image" Target="../media/image93.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96.png"/><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5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png"/></Relationships>
</file>

<file path=ppt/slides/_rels/slide6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6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6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png"/><Relationship Id="rId1" Type="http://schemas.openxmlformats.org/officeDocument/2006/relationships/slideLayout" Target="../slideLayouts/slideLayout2.xml"/><Relationship Id="rId5" Type="http://schemas.openxmlformats.org/officeDocument/2006/relationships/image" Target="../media/image117.jpeg"/><Relationship Id="rId4" Type="http://schemas.openxmlformats.org/officeDocument/2006/relationships/image" Target="../media/image116.jpeg"/></Relationships>
</file>

<file path=ppt/slides/_rels/slide65.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19.jpeg"/><Relationship Id="rId7" Type="http://schemas.openxmlformats.org/officeDocument/2006/relationships/image" Target="../media/image123.jpeg"/><Relationship Id="rId2" Type="http://schemas.openxmlformats.org/officeDocument/2006/relationships/image" Target="../media/image118.jpeg"/><Relationship Id="rId1" Type="http://schemas.openxmlformats.org/officeDocument/2006/relationships/slideLayout" Target="../slideLayouts/slideLayout2.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 Id="rId9" Type="http://schemas.openxmlformats.org/officeDocument/2006/relationships/image" Target="../media/image125.jpeg"/></Relationships>
</file>

<file path=ppt/slides/_rels/slide66.xml.rels><?xml version="1.0" encoding="UTF-8" standalone="yes"?>
<Relationships xmlns="http://schemas.openxmlformats.org/package/2006/relationships"><Relationship Id="rId3" Type="http://schemas.openxmlformats.org/officeDocument/2006/relationships/image" Target="../media/image126.jpeg"/><Relationship Id="rId7" Type="http://schemas.openxmlformats.org/officeDocument/2006/relationships/image" Target="../media/image130.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7.jpeg"/></Relationships>
</file>

<file path=ppt/slides/_rels/slide6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 Id="rId5" Type="http://schemas.openxmlformats.org/officeDocument/2006/relationships/image" Target="../media/image134.png"/><Relationship Id="rId4" Type="http://schemas.openxmlformats.org/officeDocument/2006/relationships/image" Target="../media/image133.png"/></Relationships>
</file>

<file path=ppt/slides/_rels/slide6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137.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70.xml.rels><?xml version="1.0" encoding="UTF-8" standalone="yes"?>
<Relationships xmlns="http://schemas.openxmlformats.org/package/2006/relationships"><Relationship Id="rId3" Type="http://schemas.openxmlformats.org/officeDocument/2006/relationships/image" Target="../media/image139.jpeg"/><Relationship Id="rId7" Type="http://schemas.openxmlformats.org/officeDocument/2006/relationships/image" Target="../media/image143.jpeg"/><Relationship Id="rId2" Type="http://schemas.openxmlformats.org/officeDocument/2006/relationships/image" Target="../media/image138.jpeg"/><Relationship Id="rId1" Type="http://schemas.openxmlformats.org/officeDocument/2006/relationships/slideLayout" Target="../slideLayouts/slideLayout2.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s>
</file>

<file path=ppt/slides/_rels/slide71.xml.rels><?xml version="1.0" encoding="UTF-8" standalone="yes"?>
<Relationships xmlns="http://schemas.openxmlformats.org/package/2006/relationships"><Relationship Id="rId3" Type="http://schemas.openxmlformats.org/officeDocument/2006/relationships/image" Target="../media/image145.jpeg"/><Relationship Id="rId7" Type="http://schemas.openxmlformats.org/officeDocument/2006/relationships/image" Target="../media/image149.jpeg"/><Relationship Id="rId2" Type="http://schemas.openxmlformats.org/officeDocument/2006/relationships/image" Target="../media/image144.jpeg"/><Relationship Id="rId1" Type="http://schemas.openxmlformats.org/officeDocument/2006/relationships/slideLayout" Target="../slideLayouts/slideLayout2.xml"/><Relationship Id="rId6" Type="http://schemas.openxmlformats.org/officeDocument/2006/relationships/image" Target="../media/image148.jpeg"/><Relationship Id="rId5" Type="http://schemas.openxmlformats.org/officeDocument/2006/relationships/image" Target="../media/image147.jpeg"/><Relationship Id="rId4" Type="http://schemas.openxmlformats.org/officeDocument/2006/relationships/image" Target="../media/image146.jpeg"/></Relationships>
</file>

<file path=ppt/slides/_rels/slide72.xml.rels><?xml version="1.0" encoding="UTF-8" standalone="yes"?>
<Relationships xmlns="http://schemas.openxmlformats.org/package/2006/relationships"><Relationship Id="rId3" Type="http://schemas.openxmlformats.org/officeDocument/2006/relationships/image" Target="../media/image151.jpeg"/><Relationship Id="rId7" Type="http://schemas.openxmlformats.org/officeDocument/2006/relationships/image" Target="../media/image155.jpeg"/><Relationship Id="rId2" Type="http://schemas.openxmlformats.org/officeDocument/2006/relationships/image" Target="../media/image150.jpeg"/><Relationship Id="rId1" Type="http://schemas.openxmlformats.org/officeDocument/2006/relationships/slideLayout" Target="../slideLayouts/slideLayout2.xml"/><Relationship Id="rId6" Type="http://schemas.openxmlformats.org/officeDocument/2006/relationships/image" Target="../media/image154.jpeg"/><Relationship Id="rId5" Type="http://schemas.openxmlformats.org/officeDocument/2006/relationships/image" Target="../media/image153.jpeg"/><Relationship Id="rId4" Type="http://schemas.openxmlformats.org/officeDocument/2006/relationships/image" Target="../media/image152.jpeg"/></Relationships>
</file>

<file path=ppt/slides/_rels/slide7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sz="half" idx="2"/>
          </p:nvPr>
        </p:nvSpPr>
        <p:spPr>
          <a:xfrm>
            <a:off x="0" y="6605736"/>
            <a:ext cx="1905000" cy="252264"/>
          </a:xfrm>
        </p:spPr>
        <p:txBody>
          <a:bodyPr/>
          <a:lstStyle/>
          <a:p>
            <a:r>
              <a:rPr lang="en-US" altLang="ja-JP" sz="1400">
                <a:latin typeface="Times New Roman" panose="02020603050405020304" pitchFamily="18" charset="0"/>
                <a:cs typeface="Times New Roman" panose="02020603050405020304" pitchFamily="18" charset="0"/>
              </a:rPr>
              <a:t>15/Jul/2017</a:t>
            </a:r>
          </a:p>
        </p:txBody>
      </p:sp>
      <p:sp>
        <p:nvSpPr>
          <p:cNvPr id="5" name="Rectangle 4"/>
          <p:cNvSpPr>
            <a:spLocks noGrp="1" noChangeArrowheads="1"/>
          </p:cNvSpPr>
          <p:nvPr>
            <p:ph type="ftr" sz="quarter" idx="3"/>
          </p:nvPr>
        </p:nvSpPr>
        <p:spPr>
          <a:xfrm>
            <a:off x="-16566" y="6605736"/>
            <a:ext cx="9160566" cy="252264"/>
          </a:xfrm>
        </p:spPr>
        <p:txBody>
          <a:bodyPr anchor="ctr"/>
          <a:lstStyle/>
          <a:p>
            <a:r>
              <a:rPr lang="en-US" altLang="ja-JP" sz="1400" b="0" dirty="0">
                <a:solidFill>
                  <a:schemeClr val="tx1"/>
                </a:solidFill>
                <a:latin typeface="Times New Roman" panose="02020603050405020304" pitchFamily="18" charset="0"/>
                <a:cs typeface="Times New Roman" panose="02020603050405020304" pitchFamily="18" charset="0"/>
              </a:rPr>
              <a:t>6th KEK-IHEP Collaboration Meeting</a:t>
            </a:r>
          </a:p>
        </p:txBody>
      </p:sp>
      <p:sp>
        <p:nvSpPr>
          <p:cNvPr id="6" name="Rectangle 5"/>
          <p:cNvSpPr>
            <a:spLocks noGrp="1" noChangeArrowheads="1"/>
          </p:cNvSpPr>
          <p:nvPr>
            <p:ph type="sldNum" sz="quarter" idx="4"/>
          </p:nvPr>
        </p:nvSpPr>
        <p:spPr>
          <a:xfrm>
            <a:off x="7239000" y="6605736"/>
            <a:ext cx="1905000" cy="252264"/>
          </a:xfrm>
        </p:spPr>
        <p:txBody>
          <a:bodyPr/>
          <a:lstStyle/>
          <a:p>
            <a:fld id="{0995D06E-FC60-46AC-8166-8AA30DEEB923}" type="slidenum">
              <a:rPr lang="en-US" altLang="ja-JP">
                <a:latin typeface="Times New Roman" panose="02020603050405020304" pitchFamily="18" charset="0"/>
                <a:cs typeface="Times New Roman" panose="02020603050405020304" pitchFamily="18" charset="0"/>
              </a:rPr>
              <a:pPr/>
              <a:t>1</a:t>
            </a:fld>
            <a:endParaRPr lang="en-US" altLang="ja-JP">
              <a:latin typeface="Times New Roman" panose="02020603050405020304" pitchFamily="18" charset="0"/>
              <a:cs typeface="Times New Roman" panose="02020603050405020304" pitchFamily="18" charset="0"/>
            </a:endParaRPr>
          </a:p>
        </p:txBody>
      </p:sp>
      <p:sp>
        <p:nvSpPr>
          <p:cNvPr id="2050" name="Rectangle 2"/>
          <p:cNvSpPr>
            <a:spLocks noGrp="1" noChangeArrowheads="1"/>
          </p:cNvSpPr>
          <p:nvPr>
            <p:ph type="ctrTitle"/>
          </p:nvPr>
        </p:nvSpPr>
        <p:spPr>
          <a:xfrm>
            <a:off x="0" y="764704"/>
            <a:ext cx="9144000" cy="5400600"/>
          </a:xfrm>
        </p:spPr>
        <p:txBody>
          <a:bodyPr/>
          <a:lstStyle/>
          <a:p>
            <a:r>
              <a:rPr lang="en-US" altLang="ja-JP" sz="4000" b="1" dirty="0">
                <a:solidFill>
                  <a:srgbClr val="0000FF"/>
                </a:solidFill>
                <a:latin typeface="Times New Roman" panose="02020603050405020304" pitchFamily="18" charset="0"/>
                <a:cs typeface="Times New Roman" panose="02020603050405020304" pitchFamily="18" charset="0"/>
              </a:rPr>
              <a:t>Achievement of Stable Pulsed Operation </a:t>
            </a:r>
            <a:br>
              <a:rPr lang="en-US" altLang="ja-JP" sz="4000" b="1" dirty="0">
                <a:solidFill>
                  <a:srgbClr val="0000FF"/>
                </a:solidFill>
                <a:latin typeface="Times New Roman" panose="02020603050405020304" pitchFamily="18" charset="0"/>
                <a:cs typeface="Times New Roman" panose="02020603050405020304" pitchFamily="18" charset="0"/>
              </a:rPr>
            </a:br>
            <a:r>
              <a:rPr lang="en-US" altLang="ja-JP" sz="4000" b="1" dirty="0">
                <a:solidFill>
                  <a:srgbClr val="0000FF"/>
                </a:solidFill>
                <a:latin typeface="Times New Roman" panose="02020603050405020304" pitchFamily="18" charset="0"/>
                <a:cs typeface="Times New Roman" panose="02020603050405020304" pitchFamily="18" charset="0"/>
              </a:rPr>
              <a:t>at </a:t>
            </a:r>
            <a:r>
              <a:rPr lang="en-US" altLang="ja-JP" sz="4000" b="1" dirty="0">
                <a:solidFill>
                  <a:srgbClr val="FF0000"/>
                </a:solidFill>
                <a:latin typeface="Times New Roman" panose="02020603050405020304" pitchFamily="18" charset="0"/>
                <a:cs typeface="Times New Roman" panose="02020603050405020304" pitchFamily="18" charset="0"/>
              </a:rPr>
              <a:t>36 MV/m</a:t>
            </a:r>
            <a:br>
              <a:rPr lang="en-US" altLang="ja-JP" sz="4000" b="1" dirty="0">
                <a:solidFill>
                  <a:srgbClr val="0000FF"/>
                </a:solidFill>
                <a:latin typeface="Times New Roman" panose="02020603050405020304" pitchFamily="18" charset="0"/>
                <a:cs typeface="Times New Roman" panose="02020603050405020304" pitchFamily="18" charset="0"/>
              </a:rPr>
            </a:br>
            <a:r>
              <a:rPr lang="en-US" altLang="ja-JP" sz="4000" b="1" dirty="0">
                <a:solidFill>
                  <a:srgbClr val="0000FF"/>
                </a:solidFill>
                <a:latin typeface="Times New Roman" panose="02020603050405020304" pitchFamily="18" charset="0"/>
                <a:cs typeface="Times New Roman" panose="02020603050405020304" pitchFamily="18" charset="0"/>
              </a:rPr>
              <a:t> in STF-2 Cryomodule at KEK</a:t>
            </a:r>
          </a:p>
        </p:txBody>
      </p:sp>
      <p:sp>
        <p:nvSpPr>
          <p:cNvPr id="3" name="テキスト ボックス 2"/>
          <p:cNvSpPr txBox="1"/>
          <p:nvPr/>
        </p:nvSpPr>
        <p:spPr>
          <a:xfrm>
            <a:off x="8316416" y="6413266"/>
            <a:ext cx="654346" cy="400110"/>
          </a:xfrm>
          <a:prstGeom prst="rect">
            <a:avLst/>
          </a:prstGeom>
          <a:noFill/>
        </p:spPr>
        <p:txBody>
          <a:bodyPr wrap="none" rtlCol="0">
            <a:spAutoFit/>
          </a:bodyPr>
          <a:lstStyle/>
          <a:p>
            <a:pPr algn="ctr"/>
            <a:r>
              <a:rPr kumimoji="1" lang="en-US" altLang="ja-JP" sz="2000" b="1" i="1" dirty="0">
                <a:solidFill>
                  <a:srgbClr val="FF0000"/>
                </a:solidFill>
                <a:latin typeface="Times New Roman" panose="02020603050405020304" pitchFamily="18" charset="0"/>
                <a:cs typeface="Times New Roman" panose="02020603050405020304" pitchFamily="18" charset="0"/>
              </a:rPr>
              <a:t>Kirk</a:t>
            </a:r>
            <a:endParaRPr kumimoji="1" lang="ja-JP" altLang="en-US" sz="2000" b="1" i="1" dirty="0">
              <a:solidFill>
                <a:srgbClr val="FF0000"/>
              </a:solidFill>
              <a:latin typeface="Times New Roman" panose="02020603050405020304" pitchFamily="18" charset="0"/>
              <a:cs typeface="Times New Roman" panose="02020603050405020304" pitchFamily="18" charset="0"/>
            </a:endParaRPr>
          </a:p>
        </p:txBody>
      </p:sp>
      <p:sp>
        <p:nvSpPr>
          <p:cNvPr id="7" name="テキスト ボックス 6"/>
          <p:cNvSpPr txBox="1"/>
          <p:nvPr/>
        </p:nvSpPr>
        <p:spPr>
          <a:xfrm>
            <a:off x="0" y="5085184"/>
            <a:ext cx="9144000" cy="584775"/>
          </a:xfrm>
          <a:prstGeom prst="rect">
            <a:avLst/>
          </a:prstGeom>
          <a:noFill/>
        </p:spPr>
        <p:txBody>
          <a:bodyPr wrap="square" rtlCol="0">
            <a:spAutoFit/>
          </a:bodyPr>
          <a:lstStyle/>
          <a:p>
            <a:pPr algn="ctr"/>
            <a:r>
              <a:rPr kumimoji="1" lang="en-US" altLang="ja-JP" sz="1600" dirty="0">
                <a:latin typeface="Times New Roman" panose="02020603050405020304" pitchFamily="18" charset="0"/>
                <a:cs typeface="Times New Roman" panose="02020603050405020304" pitchFamily="18" charset="0"/>
              </a:rPr>
              <a:t>E. </a:t>
            </a:r>
            <a:r>
              <a:rPr kumimoji="1" lang="en-US" altLang="ja-JP" sz="1600" dirty="0" err="1">
                <a:latin typeface="Times New Roman" panose="02020603050405020304" pitchFamily="18" charset="0"/>
                <a:cs typeface="Times New Roman" panose="02020603050405020304" pitchFamily="18" charset="0"/>
              </a:rPr>
              <a:t>Kako</a:t>
            </a:r>
            <a:r>
              <a:rPr kumimoji="1" lang="en-US" altLang="ja-JP" sz="1600" dirty="0">
                <a:latin typeface="Times New Roman" panose="02020603050405020304" pitchFamily="18" charset="0"/>
                <a:cs typeface="Times New Roman" panose="02020603050405020304" pitchFamily="18" charset="0"/>
              </a:rPr>
              <a:t>, T. </a:t>
            </a:r>
            <a:r>
              <a:rPr kumimoji="1" lang="en-US" altLang="ja-JP" sz="1600" dirty="0" err="1">
                <a:latin typeface="Times New Roman" panose="02020603050405020304" pitchFamily="18" charset="0"/>
                <a:cs typeface="Times New Roman" panose="02020603050405020304" pitchFamily="18" charset="0"/>
              </a:rPr>
              <a:t>Shishido</a:t>
            </a:r>
            <a:r>
              <a:rPr kumimoji="1" lang="en-US" altLang="ja-JP" sz="1600" dirty="0">
                <a:latin typeface="Times New Roman" panose="02020603050405020304" pitchFamily="18" charset="0"/>
                <a:cs typeface="Times New Roman" panose="02020603050405020304" pitchFamily="18" charset="0"/>
              </a:rPr>
              <a:t>, K. </a:t>
            </a:r>
            <a:r>
              <a:rPr kumimoji="1" lang="en-US" altLang="ja-JP" sz="1600" dirty="0" err="1">
                <a:latin typeface="Times New Roman" panose="02020603050405020304" pitchFamily="18" charset="0"/>
                <a:cs typeface="Times New Roman" panose="02020603050405020304" pitchFamily="18" charset="0"/>
              </a:rPr>
              <a:t>Umemori</a:t>
            </a:r>
            <a:r>
              <a:rPr kumimoji="1" lang="en-US" altLang="ja-JP" sz="1600" dirty="0">
                <a:latin typeface="Times New Roman" panose="02020603050405020304" pitchFamily="18" charset="0"/>
                <a:cs typeface="Times New Roman" panose="02020603050405020304" pitchFamily="18" charset="0"/>
              </a:rPr>
              <a:t>, T. Kubo, T. Konomi, G. Park, T. Saeki, T. </a:t>
            </a:r>
            <a:r>
              <a:rPr kumimoji="1" lang="en-US" altLang="ja-JP" sz="1600" dirty="0" err="1">
                <a:latin typeface="Times New Roman" panose="02020603050405020304" pitchFamily="18" charset="0"/>
                <a:cs typeface="Times New Roman" panose="02020603050405020304" pitchFamily="18" charset="0"/>
              </a:rPr>
              <a:t>Dohmae</a:t>
            </a:r>
            <a:r>
              <a:rPr kumimoji="1" lang="en-US" altLang="ja-JP" sz="1600" dirty="0">
                <a:latin typeface="Times New Roman" panose="02020603050405020304" pitchFamily="18" charset="0"/>
                <a:cs typeface="Times New Roman" panose="02020603050405020304" pitchFamily="18" charset="0"/>
              </a:rPr>
              <a:t>, M. </a:t>
            </a:r>
            <a:r>
              <a:rPr kumimoji="1" lang="en-US" altLang="ja-JP" sz="1600" dirty="0" err="1">
                <a:latin typeface="Times New Roman" panose="02020603050405020304" pitchFamily="18" charset="0"/>
                <a:cs typeface="Times New Roman" panose="02020603050405020304" pitchFamily="18" charset="0"/>
              </a:rPr>
              <a:t>Egi</a:t>
            </a:r>
            <a:r>
              <a:rPr kumimoji="1" lang="en-US" altLang="ja-JP" sz="1600" dirty="0">
                <a:latin typeface="Times New Roman" panose="02020603050405020304" pitchFamily="18" charset="0"/>
                <a:cs typeface="Times New Roman" panose="02020603050405020304" pitchFamily="18" charset="0"/>
              </a:rPr>
              <a:t>, </a:t>
            </a:r>
            <a:r>
              <a:rPr kumimoji="1" lang="en-US" altLang="ja-JP" sz="1600" b="1" u="heavy" dirty="0">
                <a:uFill>
                  <a:solidFill>
                    <a:srgbClr val="FF0000"/>
                  </a:solidFill>
                </a:uFill>
                <a:latin typeface="Times New Roman" panose="02020603050405020304" pitchFamily="18" charset="0"/>
                <a:cs typeface="Times New Roman" panose="02020603050405020304" pitchFamily="18" charset="0"/>
              </a:rPr>
              <a:t>Kirk</a:t>
            </a:r>
          </a:p>
          <a:p>
            <a:pPr algn="ctr"/>
            <a:r>
              <a:rPr kumimoji="1" lang="en-US" altLang="ja-JP" sz="1600" dirty="0">
                <a:latin typeface="Times New Roman" panose="02020603050405020304" pitchFamily="18" charset="0"/>
                <a:cs typeface="Times New Roman" panose="02020603050405020304" pitchFamily="18" charset="0"/>
              </a:rPr>
              <a:t>T. Matsumoto, T. Miura, T. </a:t>
            </a:r>
            <a:r>
              <a:rPr kumimoji="1" lang="en-US" altLang="ja-JP" sz="1600" dirty="0" err="1">
                <a:latin typeface="Times New Roman" panose="02020603050405020304" pitchFamily="18" charset="0"/>
                <a:cs typeface="Times New Roman" panose="02020603050405020304" pitchFamily="18" charset="0"/>
              </a:rPr>
              <a:t>Takenaka</a:t>
            </a:r>
            <a:r>
              <a:rPr kumimoji="1" lang="en-US" altLang="ja-JP" sz="1600" dirty="0">
                <a:latin typeface="Times New Roman" panose="02020603050405020304" pitchFamily="18" charset="0"/>
                <a:cs typeface="Times New Roman" panose="02020603050405020304" pitchFamily="18" charset="0"/>
              </a:rPr>
              <a:t>, H. </a:t>
            </a:r>
            <a:r>
              <a:rPr kumimoji="1" lang="en-US" altLang="ja-JP" sz="1600" dirty="0" err="1">
                <a:latin typeface="Times New Roman" panose="02020603050405020304" pitchFamily="18" charset="0"/>
                <a:cs typeface="Times New Roman" panose="02020603050405020304" pitchFamily="18" charset="0"/>
              </a:rPr>
              <a:t>Nakai</a:t>
            </a:r>
            <a:r>
              <a:rPr kumimoji="1" lang="en-US" altLang="ja-JP" sz="1600" dirty="0">
                <a:latin typeface="Times New Roman" panose="02020603050405020304" pitchFamily="18" charset="0"/>
                <a:cs typeface="Times New Roman" panose="02020603050405020304" pitchFamily="18" charset="0"/>
              </a:rPr>
              <a:t>, Y. Kojima, K. Hara, T. </a:t>
            </a:r>
            <a:r>
              <a:rPr kumimoji="1" lang="en-US" altLang="ja-JP" sz="1600" dirty="0" err="1">
                <a:latin typeface="Times New Roman" panose="02020603050405020304" pitchFamily="18" charset="0"/>
                <a:cs typeface="Times New Roman" panose="02020603050405020304" pitchFamily="18" charset="0"/>
              </a:rPr>
              <a:t>Honma</a:t>
            </a:r>
            <a:r>
              <a:rPr kumimoji="1" lang="en-US" altLang="ja-JP" sz="1600" dirty="0">
                <a:latin typeface="Times New Roman" panose="02020603050405020304" pitchFamily="18" charset="0"/>
                <a:cs typeface="Times New Roman" panose="02020603050405020304" pitchFamily="18" charset="0"/>
              </a:rPr>
              <a:t>, K. Nakanishi, H. Shimizu</a:t>
            </a:r>
          </a:p>
        </p:txBody>
      </p:sp>
      <p:sp>
        <p:nvSpPr>
          <p:cNvPr id="2" name="テキスト ボックス 1">
            <a:extLst>
              <a:ext uri="{FF2B5EF4-FFF2-40B4-BE49-F238E27FC236}">
                <a16:creationId xmlns:a16="http://schemas.microsoft.com/office/drawing/2014/main" id="{BC0D05F6-5DD9-4670-BEF7-989C054AEDEE}"/>
              </a:ext>
            </a:extLst>
          </p:cNvPr>
          <p:cNvSpPr txBox="1"/>
          <p:nvPr/>
        </p:nvSpPr>
        <p:spPr>
          <a:xfrm>
            <a:off x="6329546" y="1052736"/>
            <a:ext cx="2618025" cy="461665"/>
          </a:xfrm>
          <a:prstGeom prst="rect">
            <a:avLst/>
          </a:prstGeom>
          <a:noFill/>
          <a:ln w="19050">
            <a:solidFill>
              <a:schemeClr val="tx1"/>
            </a:solidFill>
          </a:ln>
        </p:spPr>
        <p:txBody>
          <a:bodyPr wrap="none" rtlCol="0">
            <a:spAutoFit/>
          </a:bodyPr>
          <a:lstStyle/>
          <a:p>
            <a:pPr algn="ctr"/>
            <a:r>
              <a:rPr kumimoji="1" lang="en-US" altLang="ja-JP" sz="2400" dirty="0">
                <a:solidFill>
                  <a:srgbClr val="FF0000"/>
                </a:solidFill>
                <a:latin typeface="Times New Roman" panose="02020603050405020304" pitchFamily="18" charset="0"/>
                <a:cs typeface="Times New Roman" panose="02020603050405020304" pitchFamily="18" charset="0"/>
              </a:rPr>
              <a:t>Preliminary version</a:t>
            </a:r>
            <a:endParaRPr kumimoji="1" lang="ja-JP" altLang="en-US" sz="24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790699"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10</a:t>
            </a:fld>
            <a:endParaRPr lang="en-US" altLang="ja-JP" dirty="0">
              <a:latin typeface="Times New Roman" panose="02020603050405020304" pitchFamily="18" charset="0"/>
              <a:cs typeface="Times New Roman" panose="02020603050405020304" pitchFamily="18" charset="0"/>
            </a:endParaRPr>
          </a:p>
        </p:txBody>
      </p:sp>
      <p:sp>
        <p:nvSpPr>
          <p:cNvPr id="103426" name="Rectangle 2"/>
          <p:cNvSpPr>
            <a:spLocks noGrp="1" noChangeArrowheads="1"/>
          </p:cNvSpPr>
          <p:nvPr>
            <p:ph type="title"/>
          </p:nvPr>
        </p:nvSpPr>
        <p:spPr>
          <a:xfrm>
            <a:off x="0" y="0"/>
            <a:ext cx="9143999" cy="764704"/>
          </a:xfrm>
        </p:spPr>
        <p:txBody>
          <a:bodyPr anchor="ctr"/>
          <a:lstStyle/>
          <a:p>
            <a:r>
              <a:rPr lang="en-US" altLang="ja-JP" sz="5400" b="1" dirty="0">
                <a:solidFill>
                  <a:schemeClr val="tx1"/>
                </a:solidFill>
                <a:latin typeface="Times New Roman" panose="02020603050405020304" pitchFamily="18" charset="0"/>
                <a:cs typeface="Times New Roman" panose="02020603050405020304" pitchFamily="18" charset="0"/>
              </a:rPr>
              <a:t>Outline</a:t>
            </a:r>
          </a:p>
        </p:txBody>
      </p:sp>
      <p:sp>
        <p:nvSpPr>
          <p:cNvPr id="103427" name="Rectangle 3"/>
          <p:cNvSpPr>
            <a:spLocks noGrp="1" noChangeArrowheads="1"/>
          </p:cNvSpPr>
          <p:nvPr>
            <p:ph type="body" idx="1"/>
          </p:nvPr>
        </p:nvSpPr>
        <p:spPr>
          <a:xfrm>
            <a:off x="1358641" y="764704"/>
            <a:ext cx="6426716" cy="5688632"/>
          </a:xfrm>
        </p:spPr>
        <p:txBody>
          <a:bodyPr/>
          <a:lstStyle/>
          <a:p>
            <a:pPr>
              <a:buFont typeface="Wingdings" panose="05000000000000000000" pitchFamily="2" charset="2"/>
              <a:buChar char="n"/>
            </a:pPr>
            <a:r>
              <a:rPr lang="en-US" altLang="ja-JP" dirty="0">
                <a:solidFill>
                  <a:schemeClr val="tx1"/>
                </a:solidFill>
                <a:latin typeface="Times New Roman" panose="02020603050405020304" pitchFamily="18" charset="0"/>
                <a:cs typeface="Times New Roman" panose="02020603050405020304" pitchFamily="18" charset="0"/>
              </a:rPr>
              <a:t>History of STF-2 project</a:t>
            </a:r>
          </a:p>
          <a:p>
            <a:pPr>
              <a:buFont typeface="Wingdings" panose="05000000000000000000" pitchFamily="2" charset="2"/>
              <a:buChar char="n"/>
            </a:pPr>
            <a:r>
              <a:rPr lang="en-US" altLang="ja-JP" dirty="0">
                <a:solidFill>
                  <a:schemeClr val="tx1"/>
                </a:solidFill>
                <a:latin typeface="Times New Roman" panose="02020603050405020304" pitchFamily="18" charset="0"/>
                <a:cs typeface="Times New Roman" panose="02020603050405020304" pitchFamily="18" charset="0"/>
              </a:rPr>
              <a:t>Construction of STF-2 cryomodule</a:t>
            </a:r>
          </a:p>
          <a:p>
            <a:pPr>
              <a:buFont typeface="Wingdings" panose="05000000000000000000" pitchFamily="2" charset="2"/>
              <a:buChar char="n"/>
            </a:pPr>
            <a:r>
              <a:rPr lang="en-US" altLang="ja-JP" dirty="0">
                <a:solidFill>
                  <a:srgbClr val="FF0000"/>
                </a:solidFill>
                <a:latin typeface="Times New Roman" panose="02020603050405020304" pitchFamily="18" charset="0"/>
                <a:cs typeface="Times New Roman" panose="02020603050405020304" pitchFamily="18" charset="0"/>
              </a:rPr>
              <a:t>Performance for each item</a:t>
            </a:r>
          </a:p>
          <a:p>
            <a:pPr lvl="1">
              <a:buFont typeface="Wingdings" panose="05000000000000000000" pitchFamily="2" charset="2"/>
              <a:buChar char="n"/>
            </a:pPr>
            <a:r>
              <a:rPr lang="en-US" altLang="ja-JP" b="0" dirty="0">
                <a:solidFill>
                  <a:srgbClr val="FF0000"/>
                </a:solidFill>
                <a:latin typeface="Times New Roman" panose="02020603050405020304" pitchFamily="18" charset="0"/>
                <a:cs typeface="Times New Roman" panose="02020603050405020304" pitchFamily="18" charset="0"/>
              </a:rPr>
              <a:t>Accelerating gradient</a:t>
            </a:r>
          </a:p>
          <a:p>
            <a:pPr lvl="1">
              <a:buFont typeface="Wingdings" panose="05000000000000000000" pitchFamily="2" charset="2"/>
              <a:buChar char="n"/>
            </a:pPr>
            <a:r>
              <a:rPr lang="en-US" altLang="ja-JP" b="0" dirty="0">
                <a:solidFill>
                  <a:schemeClr val="tx1"/>
                </a:solidFill>
                <a:latin typeface="Times New Roman" panose="02020603050405020304" pitchFamily="18" charset="0"/>
                <a:cs typeface="Times New Roman" panose="02020603050405020304" pitchFamily="18" charset="0"/>
              </a:rPr>
              <a:t>X-rays</a:t>
            </a:r>
          </a:p>
          <a:p>
            <a:pPr lvl="1">
              <a:buFont typeface="Wingdings" panose="05000000000000000000" pitchFamily="2" charset="2"/>
              <a:buChar char="n"/>
            </a:pPr>
            <a:r>
              <a:rPr lang="en-US" altLang="ja-JP" b="0" dirty="0">
                <a:solidFill>
                  <a:schemeClr val="tx1"/>
                </a:solidFill>
                <a:latin typeface="Times New Roman" panose="02020603050405020304" pitchFamily="18" charset="0"/>
                <a:cs typeface="Times New Roman" panose="02020603050405020304" pitchFamily="18" charset="0"/>
              </a:rPr>
              <a:t>Heat load</a:t>
            </a:r>
          </a:p>
          <a:p>
            <a:pPr lvl="1">
              <a:buFont typeface="Wingdings" panose="05000000000000000000" pitchFamily="2" charset="2"/>
              <a:buChar char="n"/>
            </a:pPr>
            <a:r>
              <a:rPr lang="en-US" altLang="ja-JP" b="0" dirty="0">
                <a:solidFill>
                  <a:schemeClr val="tx1"/>
                </a:solidFill>
                <a:latin typeface="Times New Roman" panose="02020603050405020304" pitchFamily="18" charset="0"/>
                <a:cs typeface="Times New Roman" panose="02020603050405020304" pitchFamily="18" charset="0"/>
              </a:rPr>
              <a:t>Lorentz detuning</a:t>
            </a:r>
          </a:p>
          <a:p>
            <a:pPr>
              <a:buFont typeface="Wingdings" panose="05000000000000000000" pitchFamily="2" charset="2"/>
              <a:buChar char="n"/>
            </a:pPr>
            <a:r>
              <a:rPr lang="en-US" altLang="ja-JP" dirty="0">
                <a:solidFill>
                  <a:schemeClr val="tx1"/>
                </a:solidFill>
                <a:latin typeface="Times New Roman" panose="02020603050405020304" pitchFamily="18" charset="0"/>
                <a:cs typeface="Times New Roman" panose="02020603050405020304" pitchFamily="18" charset="0"/>
              </a:rPr>
              <a:t>Consideration of degradation</a:t>
            </a:r>
          </a:p>
          <a:p>
            <a:pPr lvl="1">
              <a:buFont typeface="Wingdings" panose="05000000000000000000" pitchFamily="2" charset="2"/>
              <a:buChar char="n"/>
            </a:pPr>
            <a:r>
              <a:rPr lang="en-US" altLang="ja-JP" b="0" dirty="0">
                <a:solidFill>
                  <a:schemeClr val="tx1"/>
                </a:solidFill>
                <a:latin typeface="Times New Roman" panose="02020603050405020304" pitchFamily="18" charset="0"/>
                <a:cs typeface="Times New Roman" panose="02020603050405020304" pitchFamily="18" charset="0"/>
              </a:rPr>
              <a:t>Last V.T. </a:t>
            </a:r>
            <a:r>
              <a:rPr lang="en-US" altLang="ja-JP"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2</a:t>
            </a:r>
            <a:r>
              <a:rPr lang="en-US" altLang="ja-JP" b="0" baseline="30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nd</a:t>
            </a:r>
            <a:r>
              <a:rPr lang="en-US" altLang="ja-JP"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Cool-down test</a:t>
            </a:r>
          </a:p>
          <a:p>
            <a:pPr lvl="1">
              <a:buFont typeface="Wingdings" panose="05000000000000000000" pitchFamily="2" charset="2"/>
              <a:buChar char="n"/>
            </a:pPr>
            <a:r>
              <a:rPr lang="en-US" altLang="ja-JP" b="0" dirty="0">
                <a:solidFill>
                  <a:schemeClr val="tx1"/>
                </a:solidFill>
                <a:latin typeface="Times New Roman" panose="02020603050405020304" pitchFamily="18" charset="0"/>
                <a:cs typeface="Times New Roman" panose="02020603050405020304" pitchFamily="18" charset="0"/>
              </a:rPr>
              <a:t>2</a:t>
            </a:r>
            <a:r>
              <a:rPr lang="en-US" altLang="ja-JP" b="0" baseline="30000" dirty="0">
                <a:solidFill>
                  <a:schemeClr val="tx1"/>
                </a:solidFill>
                <a:latin typeface="Times New Roman" panose="02020603050405020304" pitchFamily="18" charset="0"/>
                <a:cs typeface="Times New Roman" panose="02020603050405020304" pitchFamily="18" charset="0"/>
              </a:rPr>
              <a:t>nd</a:t>
            </a:r>
            <a:r>
              <a:rPr lang="en-US" altLang="ja-JP" b="0" dirty="0">
                <a:solidFill>
                  <a:schemeClr val="tx1"/>
                </a:solidFill>
                <a:latin typeface="Times New Roman" panose="02020603050405020304" pitchFamily="18" charset="0"/>
                <a:cs typeface="Times New Roman" panose="02020603050405020304" pitchFamily="18" charset="0"/>
              </a:rPr>
              <a:t> Cool-down test </a:t>
            </a:r>
            <a:r>
              <a:rPr lang="en-US" altLang="ja-JP"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3</a:t>
            </a:r>
            <a:r>
              <a:rPr lang="en-US" altLang="ja-JP" b="0" baseline="30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rd</a:t>
            </a:r>
            <a:r>
              <a:rPr lang="en-US" altLang="ja-JP"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Cool-down test</a:t>
            </a:r>
            <a:endParaRPr lang="en-US" altLang="ja-JP" b="0" dirty="0">
              <a:solidFill>
                <a:schemeClr val="tx1"/>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n"/>
            </a:pPr>
            <a:r>
              <a:rPr lang="en-US" altLang="ja-JP" dirty="0">
                <a:solidFill>
                  <a:schemeClr val="tx1"/>
                </a:solidFill>
                <a:latin typeface="Times New Roman" panose="02020603050405020304" pitchFamily="18" charset="0"/>
                <a:cs typeface="Times New Roman" panose="02020603050405020304" pitchFamily="18" charset="0"/>
              </a:rPr>
              <a:t>Vector-sum operation @31 MV/m</a:t>
            </a:r>
          </a:p>
          <a:p>
            <a:pPr>
              <a:buFont typeface="Wingdings" panose="05000000000000000000" pitchFamily="2" charset="2"/>
              <a:buChar char="n"/>
            </a:pPr>
            <a:r>
              <a:rPr lang="en-US" altLang="ja-JP" dirty="0">
                <a:solidFill>
                  <a:schemeClr val="tx1"/>
                </a:solidFill>
                <a:latin typeface="Times New Roman" panose="02020603050405020304" pitchFamily="18" charset="0"/>
                <a:cs typeface="Times New Roman" panose="02020603050405020304" pitchFamily="18" charset="0"/>
              </a:rPr>
              <a:t>Summary</a:t>
            </a:r>
          </a:p>
        </p:txBody>
      </p:sp>
    </p:spTree>
    <p:extLst>
      <p:ext uri="{BB962C8B-B14F-4D97-AF65-F5344CB8AC3E}">
        <p14:creationId xmlns:p14="http://schemas.microsoft.com/office/powerpoint/2010/main" val="2668437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790700" y="660723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11</a:t>
            </a:fld>
            <a:endParaRPr lang="en-US" altLang="ja-JP" dirty="0">
              <a:latin typeface="Times New Roman" panose="02020603050405020304" pitchFamily="18" charset="0"/>
              <a:cs typeface="Times New Roman" panose="02020603050405020304" pitchFamily="18" charset="0"/>
            </a:endParaRPr>
          </a:p>
        </p:txBody>
      </p:sp>
      <p:sp>
        <p:nvSpPr>
          <p:cNvPr id="8" name="タイトル 2"/>
          <p:cNvSpPr txBox="1">
            <a:spLocks/>
          </p:cNvSpPr>
          <p:nvPr/>
        </p:nvSpPr>
        <p:spPr bwMode="auto">
          <a:xfrm>
            <a:off x="1490" y="0"/>
            <a:ext cx="9144000" cy="753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lvl1pPr algn="ctr" rtl="0" eaLnBrk="1" fontAlgn="base" hangingPunct="1">
              <a:spcBef>
                <a:spcPct val="0"/>
              </a:spcBef>
              <a:spcAft>
                <a:spcPct val="0"/>
              </a:spcAft>
              <a:defRPr kumimoji="1" sz="3600" kern="1200">
                <a:solidFill>
                  <a:srgbClr val="23346C"/>
                </a:solidFill>
                <a:latin typeface="+mj-lt"/>
                <a:ea typeface="+mj-ea"/>
                <a:cs typeface="+mj-cs"/>
              </a:defRPr>
            </a:lvl1pPr>
            <a:lvl2pPr algn="ctr" rtl="0" eaLnBrk="1" fontAlgn="base" hangingPunct="1">
              <a:spcBef>
                <a:spcPct val="0"/>
              </a:spcBef>
              <a:spcAft>
                <a:spcPct val="0"/>
              </a:spcAft>
              <a:defRPr kumimoji="1" sz="3600">
                <a:solidFill>
                  <a:srgbClr val="23346C"/>
                </a:solidFill>
                <a:latin typeface="Arial" panose="020B0604020202020204" pitchFamily="34" charset="0"/>
                <a:ea typeface="Arial Unicode MS" panose="020B0604020202020204" pitchFamily="50" charset="-128"/>
                <a:cs typeface="Arial Unicode MS" panose="020B0604020202020204" pitchFamily="50" charset="-128"/>
              </a:defRPr>
            </a:lvl2pPr>
            <a:lvl3pPr algn="ctr" rtl="0" eaLnBrk="1" fontAlgn="base" hangingPunct="1">
              <a:spcBef>
                <a:spcPct val="0"/>
              </a:spcBef>
              <a:spcAft>
                <a:spcPct val="0"/>
              </a:spcAft>
              <a:defRPr kumimoji="1" sz="3600">
                <a:solidFill>
                  <a:srgbClr val="23346C"/>
                </a:solidFill>
                <a:latin typeface="Arial" panose="020B0604020202020204" pitchFamily="34" charset="0"/>
                <a:ea typeface="Arial Unicode MS" panose="020B0604020202020204" pitchFamily="50" charset="-128"/>
                <a:cs typeface="Arial Unicode MS" panose="020B0604020202020204" pitchFamily="50" charset="-128"/>
              </a:defRPr>
            </a:lvl3pPr>
            <a:lvl4pPr algn="ctr" rtl="0" eaLnBrk="1" fontAlgn="base" hangingPunct="1">
              <a:spcBef>
                <a:spcPct val="0"/>
              </a:spcBef>
              <a:spcAft>
                <a:spcPct val="0"/>
              </a:spcAft>
              <a:defRPr kumimoji="1" sz="3600">
                <a:solidFill>
                  <a:srgbClr val="23346C"/>
                </a:solidFill>
                <a:latin typeface="Arial" panose="020B0604020202020204" pitchFamily="34" charset="0"/>
                <a:ea typeface="Arial Unicode MS" panose="020B0604020202020204" pitchFamily="50" charset="-128"/>
                <a:cs typeface="Arial Unicode MS" panose="020B0604020202020204" pitchFamily="50" charset="-128"/>
              </a:defRPr>
            </a:lvl4pPr>
            <a:lvl5pPr algn="ctr" rtl="0" eaLnBrk="1" fontAlgn="base" hangingPunct="1">
              <a:spcBef>
                <a:spcPct val="0"/>
              </a:spcBef>
              <a:spcAft>
                <a:spcPct val="0"/>
              </a:spcAft>
              <a:defRPr kumimoji="1" sz="3600">
                <a:solidFill>
                  <a:srgbClr val="23346C"/>
                </a:solidFill>
                <a:latin typeface="Arial" panose="020B0604020202020204" pitchFamily="34" charset="0"/>
                <a:ea typeface="Arial Unicode MS" panose="020B0604020202020204" pitchFamily="50" charset="-128"/>
                <a:cs typeface="Arial Unicode MS" panose="020B0604020202020204" pitchFamily="50" charset="-128"/>
              </a:defRPr>
            </a:lvl5pPr>
            <a:lvl6pPr marL="457200" algn="ctr" rtl="0" eaLnBrk="1" fontAlgn="base" hangingPunct="1">
              <a:spcBef>
                <a:spcPct val="0"/>
              </a:spcBef>
              <a:spcAft>
                <a:spcPct val="0"/>
              </a:spcAft>
              <a:defRPr kumimoji="1" sz="3600">
                <a:solidFill>
                  <a:srgbClr val="23346C"/>
                </a:solidFill>
                <a:latin typeface="Arial" panose="020B0604020202020204" pitchFamily="34" charset="0"/>
                <a:ea typeface="Arial Unicode MS" panose="020B0604020202020204" pitchFamily="50" charset="-128"/>
                <a:cs typeface="Arial Unicode MS" panose="020B0604020202020204" pitchFamily="50" charset="-128"/>
              </a:defRPr>
            </a:lvl6pPr>
            <a:lvl7pPr marL="914400" algn="ctr" rtl="0" eaLnBrk="1" fontAlgn="base" hangingPunct="1">
              <a:spcBef>
                <a:spcPct val="0"/>
              </a:spcBef>
              <a:spcAft>
                <a:spcPct val="0"/>
              </a:spcAft>
              <a:defRPr kumimoji="1" sz="3600">
                <a:solidFill>
                  <a:srgbClr val="23346C"/>
                </a:solidFill>
                <a:latin typeface="Arial" panose="020B0604020202020204" pitchFamily="34" charset="0"/>
                <a:ea typeface="Arial Unicode MS" panose="020B0604020202020204" pitchFamily="50" charset="-128"/>
                <a:cs typeface="Arial Unicode MS" panose="020B0604020202020204" pitchFamily="50" charset="-128"/>
              </a:defRPr>
            </a:lvl7pPr>
            <a:lvl8pPr marL="1371600" algn="ctr" rtl="0" eaLnBrk="1" fontAlgn="base" hangingPunct="1">
              <a:spcBef>
                <a:spcPct val="0"/>
              </a:spcBef>
              <a:spcAft>
                <a:spcPct val="0"/>
              </a:spcAft>
              <a:defRPr kumimoji="1" sz="3600">
                <a:solidFill>
                  <a:srgbClr val="23346C"/>
                </a:solidFill>
                <a:latin typeface="Arial" panose="020B0604020202020204" pitchFamily="34" charset="0"/>
                <a:ea typeface="Arial Unicode MS" panose="020B0604020202020204" pitchFamily="50" charset="-128"/>
                <a:cs typeface="Arial Unicode MS" panose="020B0604020202020204" pitchFamily="50" charset="-128"/>
              </a:defRPr>
            </a:lvl8pPr>
            <a:lvl9pPr marL="1828800" algn="ctr" rtl="0" eaLnBrk="1" fontAlgn="base" hangingPunct="1">
              <a:spcBef>
                <a:spcPct val="0"/>
              </a:spcBef>
              <a:spcAft>
                <a:spcPct val="0"/>
              </a:spcAft>
              <a:defRPr kumimoji="1" sz="3600">
                <a:solidFill>
                  <a:srgbClr val="23346C"/>
                </a:solidFill>
                <a:latin typeface="Arial" panose="020B0604020202020204" pitchFamily="34" charset="0"/>
                <a:ea typeface="Arial Unicode MS" panose="020B0604020202020204" pitchFamily="50" charset="-128"/>
                <a:cs typeface="Arial Unicode MS" panose="020B0604020202020204" pitchFamily="50" charset="-128"/>
              </a:defRPr>
            </a:lvl9pPr>
          </a:lstStyle>
          <a:p>
            <a:r>
              <a:rPr lang="en-US" altLang="ja-JP" sz="4000" dirty="0">
                <a:solidFill>
                  <a:schemeClr val="tx1"/>
                </a:solidFill>
                <a:latin typeface="Times New Roman" panose="02020603050405020304" pitchFamily="18" charset="0"/>
                <a:cs typeface="Times New Roman" panose="02020603050405020304" pitchFamily="18" charset="0"/>
              </a:rPr>
              <a:t>Summary of Cavity Performance</a:t>
            </a:r>
            <a:endParaRPr lang="ja-JP" altLang="en-US" sz="4000" dirty="0">
              <a:solidFill>
                <a:schemeClr val="tx1"/>
              </a:solidFill>
              <a:latin typeface="Times New Roman" panose="02020603050405020304" pitchFamily="18" charset="0"/>
              <a:cs typeface="Times New Roman" panose="02020603050405020304" pitchFamily="18" charset="0"/>
            </a:endParaRPr>
          </a:p>
        </p:txBody>
      </p:sp>
      <p:pic>
        <p:nvPicPr>
          <p:cNvPr id="9" name="図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8299"/>
            <a:ext cx="9144000" cy="4832303"/>
          </a:xfrm>
          <a:prstGeom prst="rect">
            <a:avLst/>
          </a:prstGeom>
        </p:spPr>
      </p:pic>
      <p:sp>
        <p:nvSpPr>
          <p:cNvPr id="10" name="テキスト ボックス 9"/>
          <p:cNvSpPr txBox="1"/>
          <p:nvPr/>
        </p:nvSpPr>
        <p:spPr>
          <a:xfrm>
            <a:off x="4555262" y="1650286"/>
            <a:ext cx="1957074" cy="307777"/>
          </a:xfrm>
          <a:prstGeom prst="rect">
            <a:avLst/>
          </a:prstGeom>
          <a:noFill/>
        </p:spPr>
        <p:txBody>
          <a:bodyPr wrap="none" rtlCol="0">
            <a:spAutoFit/>
          </a:bodyPr>
          <a:lstStyle/>
          <a:p>
            <a:pPr algn="ctr"/>
            <a:r>
              <a:rPr kumimoji="1" lang="en-US" altLang="ja-JP" sz="1400" dirty="0">
                <a:latin typeface="Times New Roman" panose="02020603050405020304" pitchFamily="18" charset="0"/>
                <a:cs typeface="Times New Roman" panose="02020603050405020304" pitchFamily="18" charset="0"/>
              </a:rPr>
              <a:t>Not measured in 3</a:t>
            </a:r>
            <a:r>
              <a:rPr kumimoji="1" lang="en-US" altLang="ja-JP" sz="1400" baseline="30000" dirty="0">
                <a:latin typeface="Times New Roman" panose="02020603050405020304" pitchFamily="18" charset="0"/>
                <a:cs typeface="Times New Roman" panose="02020603050405020304" pitchFamily="18" charset="0"/>
              </a:rPr>
              <a:t>rd</a:t>
            </a:r>
            <a:r>
              <a:rPr kumimoji="1" lang="en-US" altLang="ja-JP" sz="1400" dirty="0">
                <a:latin typeface="Times New Roman" panose="02020603050405020304" pitchFamily="18" charset="0"/>
                <a:cs typeface="Times New Roman" panose="02020603050405020304" pitchFamily="18" charset="0"/>
              </a:rPr>
              <a:t> C.T.</a:t>
            </a:r>
            <a:endParaRPr kumimoji="1" lang="ja-JP" altLang="en-US" sz="1400" dirty="0">
              <a:latin typeface="Times New Roman" panose="02020603050405020304" pitchFamily="18" charset="0"/>
              <a:cs typeface="Times New Roman" panose="02020603050405020304" pitchFamily="18" charset="0"/>
            </a:endParaRPr>
          </a:p>
        </p:txBody>
      </p:sp>
      <p:cxnSp>
        <p:nvCxnSpPr>
          <p:cNvPr id="11" name="直線矢印コネクタ 10"/>
          <p:cNvCxnSpPr/>
          <p:nvPr/>
        </p:nvCxnSpPr>
        <p:spPr bwMode="auto">
          <a:xfrm flipH="1">
            <a:off x="4644008" y="1916832"/>
            <a:ext cx="144016" cy="432048"/>
          </a:xfrm>
          <a:prstGeom prst="straightConnector1">
            <a:avLst/>
          </a:prstGeom>
          <a:solidFill>
            <a:schemeClr val="accent1"/>
          </a:solidFill>
          <a:ln w="190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直線矢印コネクタ 11"/>
          <p:cNvCxnSpPr/>
          <p:nvPr/>
        </p:nvCxnSpPr>
        <p:spPr bwMode="auto">
          <a:xfrm flipH="1">
            <a:off x="5148064" y="1916832"/>
            <a:ext cx="72009" cy="432048"/>
          </a:xfrm>
          <a:prstGeom prst="straightConnector1">
            <a:avLst/>
          </a:prstGeom>
          <a:solidFill>
            <a:schemeClr val="accent1"/>
          </a:solidFill>
          <a:ln w="190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直線矢印コネクタ 12"/>
          <p:cNvCxnSpPr/>
          <p:nvPr/>
        </p:nvCxnSpPr>
        <p:spPr bwMode="auto">
          <a:xfrm>
            <a:off x="5652121" y="1937448"/>
            <a:ext cx="38256" cy="172779"/>
          </a:xfrm>
          <a:prstGeom prst="straightConnector1">
            <a:avLst/>
          </a:prstGeom>
          <a:solidFill>
            <a:schemeClr val="accent1"/>
          </a:solidFill>
          <a:ln w="190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直線矢印コネクタ 13"/>
          <p:cNvCxnSpPr/>
          <p:nvPr/>
        </p:nvCxnSpPr>
        <p:spPr bwMode="auto">
          <a:xfrm>
            <a:off x="6495707" y="1916832"/>
            <a:ext cx="448677" cy="1296144"/>
          </a:xfrm>
          <a:prstGeom prst="straightConnector1">
            <a:avLst/>
          </a:prstGeom>
          <a:solidFill>
            <a:schemeClr val="accent1"/>
          </a:solidFill>
          <a:ln w="190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上矢印 14"/>
          <p:cNvSpPr/>
          <p:nvPr/>
        </p:nvSpPr>
        <p:spPr bwMode="auto">
          <a:xfrm>
            <a:off x="3851920" y="5725446"/>
            <a:ext cx="360040" cy="546360"/>
          </a:xfrm>
          <a:prstGeom prst="upArrow">
            <a:avLst/>
          </a:prstGeom>
          <a:solidFill>
            <a:srgbClr val="FF00FF"/>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16" name="上矢印 15"/>
          <p:cNvSpPr/>
          <p:nvPr/>
        </p:nvSpPr>
        <p:spPr bwMode="auto">
          <a:xfrm>
            <a:off x="7452320" y="5725446"/>
            <a:ext cx="360040" cy="546360"/>
          </a:xfrm>
          <a:prstGeom prst="upArrow">
            <a:avLst/>
          </a:prstGeom>
          <a:solidFill>
            <a:srgbClr val="FF00FF"/>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17" name="上矢印 16"/>
          <p:cNvSpPr/>
          <p:nvPr/>
        </p:nvSpPr>
        <p:spPr bwMode="auto">
          <a:xfrm>
            <a:off x="8604448" y="5725446"/>
            <a:ext cx="360040" cy="546360"/>
          </a:xfrm>
          <a:prstGeom prst="upArrow">
            <a:avLst/>
          </a:prstGeom>
          <a:solidFill>
            <a:srgbClr val="FF00FF"/>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18" name="テキスト ボックス 17"/>
          <p:cNvSpPr txBox="1"/>
          <p:nvPr/>
        </p:nvSpPr>
        <p:spPr>
          <a:xfrm>
            <a:off x="4313214" y="5933252"/>
            <a:ext cx="3101298" cy="338554"/>
          </a:xfrm>
          <a:prstGeom prst="rect">
            <a:avLst/>
          </a:prstGeom>
          <a:noFill/>
        </p:spPr>
        <p:txBody>
          <a:bodyPr wrap="none" rtlCol="0">
            <a:spAutoFit/>
          </a:bodyPr>
          <a:lstStyle/>
          <a:p>
            <a:pPr algn="ctr"/>
            <a:r>
              <a:rPr kumimoji="1" lang="en-US" altLang="ja-JP" sz="1600" b="1" dirty="0">
                <a:solidFill>
                  <a:srgbClr val="FF0000"/>
                </a:solidFill>
                <a:latin typeface="Times New Roman" panose="02020603050405020304" pitchFamily="18" charset="0"/>
                <a:cs typeface="Times New Roman" panose="02020603050405020304" pitchFamily="18" charset="0"/>
              </a:rPr>
              <a:t>Significantly degraded in 3</a:t>
            </a:r>
            <a:r>
              <a:rPr kumimoji="1" lang="en-US" altLang="ja-JP" sz="1600" b="1" baseline="30000" dirty="0">
                <a:solidFill>
                  <a:srgbClr val="FF0000"/>
                </a:solidFill>
                <a:latin typeface="Times New Roman" panose="02020603050405020304" pitchFamily="18" charset="0"/>
                <a:cs typeface="Times New Roman" panose="02020603050405020304" pitchFamily="18" charset="0"/>
              </a:rPr>
              <a:t>rd</a:t>
            </a:r>
            <a:r>
              <a:rPr kumimoji="1" lang="en-US" altLang="ja-JP" sz="1600" b="1" dirty="0">
                <a:solidFill>
                  <a:srgbClr val="FF0000"/>
                </a:solidFill>
                <a:latin typeface="Times New Roman" panose="02020603050405020304" pitchFamily="18" charset="0"/>
                <a:cs typeface="Times New Roman" panose="02020603050405020304" pitchFamily="18" charset="0"/>
              </a:rPr>
              <a:t> C.T.</a:t>
            </a:r>
            <a:endParaRPr kumimoji="1" lang="ja-JP" altLang="en-US" sz="1600" b="1" dirty="0">
              <a:solidFill>
                <a:srgbClr val="FF0000"/>
              </a:solidFill>
              <a:latin typeface="Times New Roman" panose="02020603050405020304" pitchFamily="18" charset="0"/>
              <a:cs typeface="Times New Roman" panose="02020603050405020304" pitchFamily="18" charset="0"/>
            </a:endParaRPr>
          </a:p>
        </p:txBody>
      </p:sp>
      <p:sp>
        <p:nvSpPr>
          <p:cNvPr id="19" name="テキスト ボックス 18"/>
          <p:cNvSpPr txBox="1"/>
          <p:nvPr/>
        </p:nvSpPr>
        <p:spPr>
          <a:xfrm>
            <a:off x="168859" y="5949280"/>
            <a:ext cx="3611053" cy="338554"/>
          </a:xfrm>
          <a:prstGeom prst="rect">
            <a:avLst/>
          </a:prstGeom>
          <a:noFill/>
        </p:spPr>
        <p:txBody>
          <a:bodyPr wrap="none" rtlCol="0">
            <a:spAutoFit/>
          </a:bodyPr>
          <a:lstStyle/>
          <a:p>
            <a:pPr algn="ctr"/>
            <a:r>
              <a:rPr kumimoji="1" lang="en-US" altLang="ja-JP" sz="1600" dirty="0" err="1">
                <a:latin typeface="Times New Roman" panose="02020603050405020304" pitchFamily="18" charset="0"/>
                <a:cs typeface="Times New Roman" panose="02020603050405020304" pitchFamily="18" charset="0"/>
              </a:rPr>
              <a:t>K</a:t>
            </a:r>
            <a:r>
              <a:rPr kumimoji="1" lang="en-US" altLang="ja-JP" sz="1600" baseline="-25000" dirty="0" err="1">
                <a:latin typeface="Times New Roman" panose="02020603050405020304" pitchFamily="18" charset="0"/>
                <a:cs typeface="Times New Roman" panose="02020603050405020304" pitchFamily="18" charset="0"/>
              </a:rPr>
              <a:t>t</a:t>
            </a:r>
            <a:r>
              <a:rPr kumimoji="1" lang="en-US" altLang="ja-JP" sz="1600" dirty="0">
                <a:latin typeface="Times New Roman" panose="02020603050405020304" pitchFamily="18" charset="0"/>
                <a:cs typeface="Times New Roman" panose="02020603050405020304" pitchFamily="18" charset="0"/>
              </a:rPr>
              <a:t> for CAV#1 and #8 was never changed!</a:t>
            </a:r>
            <a:endParaRPr kumimoji="1" lang="ja-JP" altLang="en-US" sz="1600" dirty="0">
              <a:latin typeface="Times New Roman" panose="02020603050405020304" pitchFamily="18" charset="0"/>
              <a:cs typeface="Times New Roman" panose="02020603050405020304" pitchFamily="18" charset="0"/>
            </a:endParaRPr>
          </a:p>
        </p:txBody>
      </p:sp>
      <p:cxnSp>
        <p:nvCxnSpPr>
          <p:cNvPr id="20" name="直線矢印コネクタ 19"/>
          <p:cNvCxnSpPr/>
          <p:nvPr/>
        </p:nvCxnSpPr>
        <p:spPr bwMode="auto">
          <a:xfrm flipV="1">
            <a:off x="1331640" y="5445224"/>
            <a:ext cx="1080120" cy="553402"/>
          </a:xfrm>
          <a:prstGeom prst="straightConnector1">
            <a:avLst/>
          </a:prstGeom>
          <a:solidFill>
            <a:schemeClr val="accent1"/>
          </a:solidFill>
          <a:ln w="190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直線矢印コネクタ 20"/>
          <p:cNvCxnSpPr>
            <a:cxnSpLocks/>
            <a:stCxn id="19" idx="3"/>
          </p:cNvCxnSpPr>
          <p:nvPr/>
        </p:nvCxnSpPr>
        <p:spPr bwMode="auto">
          <a:xfrm flipV="1">
            <a:off x="3779912" y="5445225"/>
            <a:ext cx="2826060" cy="673332"/>
          </a:xfrm>
          <a:prstGeom prst="straightConnector1">
            <a:avLst/>
          </a:prstGeom>
          <a:solidFill>
            <a:schemeClr val="accent1"/>
          </a:solidFill>
          <a:ln w="190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41541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0-#ppt_h/2"/>
                                          </p:val>
                                        </p:tav>
                                        <p:tav tm="100000">
                                          <p:val>
                                            <p:strVal val="#ppt_y"/>
                                          </p:val>
                                        </p:tav>
                                      </p:tavLst>
                                    </p:anim>
                                  </p:childTnLst>
                                </p:cTn>
                              </p:par>
                              <p:par>
                                <p:cTn id="39" presetID="2" presetClass="entr" presetSubtype="1"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ppt_x"/>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ppt_x"/>
                                          </p:val>
                                        </p:tav>
                                        <p:tav tm="100000">
                                          <p:val>
                                            <p:strVal val="#ppt_x"/>
                                          </p:val>
                                        </p:tav>
                                      </p:tavLst>
                                    </p:anim>
                                    <p:anim calcmode="lin" valueType="num">
                                      <p:cBhvr additive="base">
                                        <p:cTn id="52" dur="500" fill="hold"/>
                                        <p:tgtEl>
                                          <p:spTgt spid="20"/>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animBg="1"/>
      <p:bldP spid="16" grpId="0" animBg="1"/>
      <p:bldP spid="17" grpId="0" animBg="1"/>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790700" y="6597352"/>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12</a:t>
            </a:fld>
            <a:endParaRPr lang="en-US" altLang="ja-JP" dirty="0">
              <a:latin typeface="Times New Roman" panose="02020603050405020304" pitchFamily="18" charset="0"/>
              <a:cs typeface="Times New Roman" panose="02020603050405020304" pitchFamily="18" charset="0"/>
            </a:endParaRPr>
          </a:p>
        </p:txBody>
      </p:sp>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054" y="1340768"/>
            <a:ext cx="7793894" cy="5109758"/>
          </a:xfrm>
          <a:prstGeom prst="rect">
            <a:avLst/>
          </a:prstGeom>
        </p:spPr>
      </p:pic>
      <p:sp>
        <p:nvSpPr>
          <p:cNvPr id="9" name="タイトル 2"/>
          <p:cNvSpPr txBox="1">
            <a:spLocks/>
          </p:cNvSpPr>
          <p:nvPr/>
        </p:nvSpPr>
        <p:spPr bwMode="auto">
          <a:xfrm>
            <a:off x="1490" y="0"/>
            <a:ext cx="9144000" cy="753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lvl1pPr algn="ctr" rtl="0" eaLnBrk="1" fontAlgn="base" hangingPunct="1">
              <a:spcBef>
                <a:spcPct val="0"/>
              </a:spcBef>
              <a:spcAft>
                <a:spcPct val="0"/>
              </a:spcAft>
              <a:defRPr kumimoji="1" sz="3600" kern="1200">
                <a:solidFill>
                  <a:srgbClr val="23346C"/>
                </a:solidFill>
                <a:latin typeface="+mj-lt"/>
                <a:ea typeface="+mj-ea"/>
                <a:cs typeface="+mj-cs"/>
              </a:defRPr>
            </a:lvl1pPr>
            <a:lvl2pPr algn="ctr" rtl="0" eaLnBrk="1" fontAlgn="base" hangingPunct="1">
              <a:spcBef>
                <a:spcPct val="0"/>
              </a:spcBef>
              <a:spcAft>
                <a:spcPct val="0"/>
              </a:spcAft>
              <a:defRPr kumimoji="1" sz="3600">
                <a:solidFill>
                  <a:srgbClr val="23346C"/>
                </a:solidFill>
                <a:latin typeface="Arial" panose="020B0604020202020204" pitchFamily="34" charset="0"/>
                <a:ea typeface="Arial Unicode MS" panose="020B0604020202020204" pitchFamily="50" charset="-128"/>
                <a:cs typeface="Arial Unicode MS" panose="020B0604020202020204" pitchFamily="50" charset="-128"/>
              </a:defRPr>
            </a:lvl2pPr>
            <a:lvl3pPr algn="ctr" rtl="0" eaLnBrk="1" fontAlgn="base" hangingPunct="1">
              <a:spcBef>
                <a:spcPct val="0"/>
              </a:spcBef>
              <a:spcAft>
                <a:spcPct val="0"/>
              </a:spcAft>
              <a:defRPr kumimoji="1" sz="3600">
                <a:solidFill>
                  <a:srgbClr val="23346C"/>
                </a:solidFill>
                <a:latin typeface="Arial" panose="020B0604020202020204" pitchFamily="34" charset="0"/>
                <a:ea typeface="Arial Unicode MS" panose="020B0604020202020204" pitchFamily="50" charset="-128"/>
                <a:cs typeface="Arial Unicode MS" panose="020B0604020202020204" pitchFamily="50" charset="-128"/>
              </a:defRPr>
            </a:lvl3pPr>
            <a:lvl4pPr algn="ctr" rtl="0" eaLnBrk="1" fontAlgn="base" hangingPunct="1">
              <a:spcBef>
                <a:spcPct val="0"/>
              </a:spcBef>
              <a:spcAft>
                <a:spcPct val="0"/>
              </a:spcAft>
              <a:defRPr kumimoji="1" sz="3600">
                <a:solidFill>
                  <a:srgbClr val="23346C"/>
                </a:solidFill>
                <a:latin typeface="Arial" panose="020B0604020202020204" pitchFamily="34" charset="0"/>
                <a:ea typeface="Arial Unicode MS" panose="020B0604020202020204" pitchFamily="50" charset="-128"/>
                <a:cs typeface="Arial Unicode MS" panose="020B0604020202020204" pitchFamily="50" charset="-128"/>
              </a:defRPr>
            </a:lvl4pPr>
            <a:lvl5pPr algn="ctr" rtl="0" eaLnBrk="1" fontAlgn="base" hangingPunct="1">
              <a:spcBef>
                <a:spcPct val="0"/>
              </a:spcBef>
              <a:spcAft>
                <a:spcPct val="0"/>
              </a:spcAft>
              <a:defRPr kumimoji="1" sz="3600">
                <a:solidFill>
                  <a:srgbClr val="23346C"/>
                </a:solidFill>
                <a:latin typeface="Arial" panose="020B0604020202020204" pitchFamily="34" charset="0"/>
                <a:ea typeface="Arial Unicode MS" panose="020B0604020202020204" pitchFamily="50" charset="-128"/>
                <a:cs typeface="Arial Unicode MS" panose="020B0604020202020204" pitchFamily="50" charset="-128"/>
              </a:defRPr>
            </a:lvl5pPr>
            <a:lvl6pPr marL="457200" algn="ctr" rtl="0" eaLnBrk="1" fontAlgn="base" hangingPunct="1">
              <a:spcBef>
                <a:spcPct val="0"/>
              </a:spcBef>
              <a:spcAft>
                <a:spcPct val="0"/>
              </a:spcAft>
              <a:defRPr kumimoji="1" sz="3600">
                <a:solidFill>
                  <a:srgbClr val="23346C"/>
                </a:solidFill>
                <a:latin typeface="Arial" panose="020B0604020202020204" pitchFamily="34" charset="0"/>
                <a:ea typeface="Arial Unicode MS" panose="020B0604020202020204" pitchFamily="50" charset="-128"/>
                <a:cs typeface="Arial Unicode MS" panose="020B0604020202020204" pitchFamily="50" charset="-128"/>
              </a:defRPr>
            </a:lvl6pPr>
            <a:lvl7pPr marL="914400" algn="ctr" rtl="0" eaLnBrk="1" fontAlgn="base" hangingPunct="1">
              <a:spcBef>
                <a:spcPct val="0"/>
              </a:spcBef>
              <a:spcAft>
                <a:spcPct val="0"/>
              </a:spcAft>
              <a:defRPr kumimoji="1" sz="3600">
                <a:solidFill>
                  <a:srgbClr val="23346C"/>
                </a:solidFill>
                <a:latin typeface="Arial" panose="020B0604020202020204" pitchFamily="34" charset="0"/>
                <a:ea typeface="Arial Unicode MS" panose="020B0604020202020204" pitchFamily="50" charset="-128"/>
                <a:cs typeface="Arial Unicode MS" panose="020B0604020202020204" pitchFamily="50" charset="-128"/>
              </a:defRPr>
            </a:lvl7pPr>
            <a:lvl8pPr marL="1371600" algn="ctr" rtl="0" eaLnBrk="1" fontAlgn="base" hangingPunct="1">
              <a:spcBef>
                <a:spcPct val="0"/>
              </a:spcBef>
              <a:spcAft>
                <a:spcPct val="0"/>
              </a:spcAft>
              <a:defRPr kumimoji="1" sz="3600">
                <a:solidFill>
                  <a:srgbClr val="23346C"/>
                </a:solidFill>
                <a:latin typeface="Arial" panose="020B0604020202020204" pitchFamily="34" charset="0"/>
                <a:ea typeface="Arial Unicode MS" panose="020B0604020202020204" pitchFamily="50" charset="-128"/>
                <a:cs typeface="Arial Unicode MS" panose="020B0604020202020204" pitchFamily="50" charset="-128"/>
              </a:defRPr>
            </a:lvl8pPr>
            <a:lvl9pPr marL="1828800" algn="ctr" rtl="0" eaLnBrk="1" fontAlgn="base" hangingPunct="1">
              <a:spcBef>
                <a:spcPct val="0"/>
              </a:spcBef>
              <a:spcAft>
                <a:spcPct val="0"/>
              </a:spcAft>
              <a:defRPr kumimoji="1" sz="3600">
                <a:solidFill>
                  <a:srgbClr val="23346C"/>
                </a:solidFill>
                <a:latin typeface="Arial" panose="020B0604020202020204" pitchFamily="34" charset="0"/>
                <a:ea typeface="Arial Unicode MS" panose="020B0604020202020204" pitchFamily="50" charset="-128"/>
                <a:cs typeface="Arial Unicode MS" panose="020B0604020202020204" pitchFamily="50" charset="-128"/>
              </a:defRPr>
            </a:lvl9pPr>
          </a:lstStyle>
          <a:p>
            <a:r>
              <a:rPr lang="en-US" altLang="ja-JP" dirty="0">
                <a:solidFill>
                  <a:schemeClr val="tx1"/>
                </a:solidFill>
                <a:latin typeface="Times New Roman" panose="02020603050405020304" pitchFamily="18" charset="0"/>
                <a:cs typeface="Times New Roman" panose="02020603050405020304" pitchFamily="18" charset="0"/>
              </a:rPr>
              <a:t>Change of Cavity Performance in STF-2</a:t>
            </a:r>
            <a:endParaRPr lang="ja-JP" altLang="en-US" dirty="0">
              <a:solidFill>
                <a:schemeClr val="tx1"/>
              </a:solidFill>
              <a:latin typeface="Times New Roman" panose="02020603050405020304" pitchFamily="18" charset="0"/>
              <a:cs typeface="Times New Roman" panose="02020603050405020304" pitchFamily="18" charset="0"/>
            </a:endParaRPr>
          </a:p>
        </p:txBody>
      </p:sp>
      <p:sp>
        <p:nvSpPr>
          <p:cNvPr id="10" name="角丸四角形吹き出し 9"/>
          <p:cNvSpPr/>
          <p:nvPr/>
        </p:nvSpPr>
        <p:spPr bwMode="auto">
          <a:xfrm>
            <a:off x="3923928" y="4869160"/>
            <a:ext cx="3240360" cy="360040"/>
          </a:xfrm>
          <a:prstGeom prst="wedgeRoundRectCallout">
            <a:avLst>
              <a:gd name="adj1" fmla="val -36038"/>
              <a:gd name="adj2" fmla="val 206095"/>
              <a:gd name="adj3" fmla="val 16667"/>
            </a:avLst>
          </a:prstGeom>
          <a:solidFill>
            <a:srgbClr val="FFFFCC"/>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ctr" latinLnBrk="0" hangingPunct="0">
              <a:lnSpc>
                <a:spcPct val="100000"/>
              </a:lnSpc>
              <a:spcBef>
                <a:spcPct val="0"/>
              </a:spcBef>
              <a:spcAft>
                <a:spcPct val="0"/>
              </a:spcAft>
              <a:buClrTx/>
              <a:buSzTx/>
              <a:buFontTx/>
              <a:buNone/>
              <a:tabLst/>
            </a:pPr>
            <a:r>
              <a:rPr lang="en-US" altLang="ja-JP" sz="1800" dirty="0">
                <a:latin typeface="Times New Roman" panose="02020603050405020304" pitchFamily="18" charset="0"/>
                <a:cs typeface="Times New Roman" panose="02020603050405020304" pitchFamily="18" charset="0"/>
              </a:rPr>
              <a:t>Not measured cavities in 3</a:t>
            </a:r>
            <a:r>
              <a:rPr lang="en-US" altLang="ja-JP" sz="1800" baseline="30000" dirty="0">
                <a:latin typeface="Times New Roman" panose="02020603050405020304" pitchFamily="18" charset="0"/>
                <a:cs typeface="Times New Roman" panose="02020603050405020304" pitchFamily="18" charset="0"/>
              </a:rPr>
              <a:t>rd</a:t>
            </a:r>
            <a:r>
              <a:rPr lang="en-US" altLang="ja-JP" sz="1800" dirty="0">
                <a:latin typeface="Times New Roman" panose="02020603050405020304" pitchFamily="18" charset="0"/>
                <a:cs typeface="Times New Roman" panose="02020603050405020304" pitchFamily="18" charset="0"/>
              </a:rPr>
              <a:t> C.T.</a:t>
            </a:r>
            <a:endParaRPr kumimoji="0" lang="ja-JP"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1" name="テキスト ボックス 10"/>
          <p:cNvSpPr txBox="1"/>
          <p:nvPr/>
        </p:nvSpPr>
        <p:spPr>
          <a:xfrm>
            <a:off x="6834710" y="3106321"/>
            <a:ext cx="2039341" cy="338554"/>
          </a:xfrm>
          <a:prstGeom prst="rect">
            <a:avLst/>
          </a:prstGeom>
          <a:solidFill>
            <a:schemeClr val="bg1"/>
          </a:solidFill>
          <a:ln w="19050">
            <a:solidFill>
              <a:srgbClr val="00B0F0"/>
            </a:solidFill>
          </a:ln>
        </p:spPr>
        <p:txBody>
          <a:bodyPr wrap="none" rtlCol="0">
            <a:spAutoFit/>
          </a:bodyPr>
          <a:lstStyle/>
          <a:p>
            <a:pPr algn="ctr"/>
            <a:r>
              <a:rPr kumimoji="1" lang="en-US" altLang="ja-JP" sz="1600" b="1" dirty="0">
                <a:solidFill>
                  <a:srgbClr val="FF0000"/>
                </a:solidFill>
                <a:latin typeface="Times New Roman" panose="02020603050405020304" pitchFamily="18" charset="0"/>
                <a:cs typeface="Times New Roman" panose="02020603050405020304" pitchFamily="18" charset="0"/>
              </a:rPr>
              <a:t>Uniformly degraded!</a:t>
            </a:r>
            <a:endParaRPr kumimoji="1" lang="ja-JP" altLang="en-US" sz="1600" b="1" dirty="0">
              <a:solidFill>
                <a:srgbClr val="FF0000"/>
              </a:solidFill>
              <a:latin typeface="Times New Roman" panose="02020603050405020304" pitchFamily="18" charset="0"/>
              <a:cs typeface="Times New Roman" panose="02020603050405020304" pitchFamily="18" charset="0"/>
            </a:endParaRPr>
          </a:p>
        </p:txBody>
      </p:sp>
      <p:sp>
        <p:nvSpPr>
          <p:cNvPr id="12" name="テキスト ボックス 11"/>
          <p:cNvSpPr txBox="1"/>
          <p:nvPr/>
        </p:nvSpPr>
        <p:spPr>
          <a:xfrm>
            <a:off x="0" y="764704"/>
            <a:ext cx="9144000" cy="646331"/>
          </a:xfrm>
          <a:prstGeom prst="rect">
            <a:avLst/>
          </a:prstGeom>
          <a:noFill/>
        </p:spPr>
        <p:txBody>
          <a:bodyPr wrap="square" rtlCol="0">
            <a:spAutoFit/>
          </a:bodyPr>
          <a:lstStyle/>
          <a:p>
            <a:pPr algn="ctr"/>
            <a:r>
              <a:rPr kumimoji="1" lang="en-US" altLang="ja-JP" sz="1800" dirty="0">
                <a:latin typeface="Times New Roman" panose="02020603050405020304" pitchFamily="18" charset="0"/>
                <a:cs typeface="Times New Roman" panose="02020603050405020304" pitchFamily="18" charset="0"/>
              </a:rPr>
              <a:t>All measured cavities in Capture/STF-2 CMs had performance degradation </a:t>
            </a:r>
            <a:r>
              <a:rPr kumimoji="1" lang="en-US" altLang="ja-JP" sz="1800" b="1" dirty="0">
                <a:solidFill>
                  <a:srgbClr val="FF0000"/>
                </a:solidFill>
                <a:latin typeface="Times New Roman" panose="02020603050405020304" pitchFamily="18" charset="0"/>
                <a:cs typeface="Times New Roman" panose="02020603050405020304" pitchFamily="18" charset="0"/>
              </a:rPr>
              <a:t>again</a:t>
            </a:r>
            <a:r>
              <a:rPr kumimoji="1" lang="en-US" altLang="ja-JP" sz="1800" dirty="0">
                <a:latin typeface="Times New Roman" panose="02020603050405020304" pitchFamily="18" charset="0"/>
                <a:cs typeface="Times New Roman" panose="02020603050405020304" pitchFamily="18" charset="0"/>
              </a:rPr>
              <a:t>!</a:t>
            </a:r>
          </a:p>
          <a:p>
            <a:pPr algn="ctr"/>
            <a:r>
              <a:rPr kumimoji="1" lang="en-US" altLang="ja-JP" sz="1800" dirty="0">
                <a:solidFill>
                  <a:srgbClr val="FF0000"/>
                </a:solidFill>
                <a:latin typeface="Times New Roman" panose="02020603050405020304" pitchFamily="18" charset="0"/>
                <a:cs typeface="Times New Roman" panose="02020603050405020304" pitchFamily="18" charset="0"/>
              </a:rPr>
              <a:t>There maybe some risk for performance degradation in higher gradient operation.</a:t>
            </a:r>
            <a:endParaRPr kumimoji="1" lang="ja-JP" altLang="en-US" sz="1800" dirty="0">
              <a:solidFill>
                <a:srgbClr val="FF0000"/>
              </a:solidFill>
              <a:latin typeface="Times New Roman" panose="02020603050405020304" pitchFamily="18" charset="0"/>
              <a:cs typeface="Times New Roman" panose="02020603050405020304" pitchFamily="18" charset="0"/>
            </a:endParaRPr>
          </a:p>
        </p:txBody>
      </p:sp>
      <p:sp>
        <p:nvSpPr>
          <p:cNvPr id="13" name="テキスト ボックス 12"/>
          <p:cNvSpPr txBox="1"/>
          <p:nvPr/>
        </p:nvSpPr>
        <p:spPr>
          <a:xfrm>
            <a:off x="6717919" y="6255052"/>
            <a:ext cx="1867820" cy="369332"/>
          </a:xfrm>
          <a:prstGeom prst="rect">
            <a:avLst/>
          </a:prstGeom>
          <a:solidFill>
            <a:schemeClr val="bg1"/>
          </a:solidFill>
          <a:ln w="19050">
            <a:solidFill>
              <a:schemeClr val="tx1"/>
            </a:solidFill>
          </a:ln>
        </p:spPr>
        <p:txBody>
          <a:bodyPr wrap="none" rtlCol="0">
            <a:spAutoFit/>
          </a:bodyPr>
          <a:lstStyle/>
          <a:p>
            <a:pPr algn="ctr"/>
            <a:r>
              <a:rPr kumimoji="1" lang="en-US" altLang="ja-JP" sz="1800" b="1" dirty="0">
                <a:latin typeface="Times New Roman" panose="02020603050405020304" pitchFamily="18" charset="0"/>
                <a:cs typeface="Times New Roman" panose="02020603050405020304" pitchFamily="18" charset="0"/>
              </a:rPr>
              <a:t>2</a:t>
            </a:r>
            <a:r>
              <a:rPr kumimoji="1" lang="en-US" altLang="ja-JP" sz="1800" b="1" baseline="30000" dirty="0">
                <a:latin typeface="Times New Roman" panose="02020603050405020304" pitchFamily="18" charset="0"/>
                <a:cs typeface="Times New Roman" panose="02020603050405020304" pitchFamily="18" charset="0"/>
              </a:rPr>
              <a:t>nd</a:t>
            </a:r>
            <a:r>
              <a:rPr kumimoji="1" lang="en-US" altLang="ja-JP" sz="1800" b="1" dirty="0">
                <a:latin typeface="Times New Roman" panose="02020603050405020304" pitchFamily="18" charset="0"/>
                <a:cs typeface="Times New Roman" panose="02020603050405020304" pitchFamily="18" charset="0"/>
              </a:rPr>
              <a:t> cooldown test</a:t>
            </a:r>
            <a:endParaRPr kumimoji="1" lang="ja-JP" altLang="en-US" sz="1800" b="1" dirty="0">
              <a:latin typeface="Times New Roman" panose="02020603050405020304" pitchFamily="18" charset="0"/>
              <a:cs typeface="Times New Roman" panose="02020603050405020304" pitchFamily="18" charset="0"/>
            </a:endParaRPr>
          </a:p>
        </p:txBody>
      </p:sp>
      <p:sp>
        <p:nvSpPr>
          <p:cNvPr id="14" name="テキスト ボックス 13"/>
          <p:cNvSpPr txBox="1"/>
          <p:nvPr/>
        </p:nvSpPr>
        <p:spPr>
          <a:xfrm rot="16200000">
            <a:off x="-542110" y="3386156"/>
            <a:ext cx="1851789" cy="369332"/>
          </a:xfrm>
          <a:prstGeom prst="rect">
            <a:avLst/>
          </a:prstGeom>
          <a:solidFill>
            <a:schemeClr val="bg1"/>
          </a:solidFill>
          <a:ln w="19050">
            <a:solidFill>
              <a:schemeClr val="tx1"/>
            </a:solidFill>
          </a:ln>
        </p:spPr>
        <p:txBody>
          <a:bodyPr wrap="none" rtlCol="0">
            <a:spAutoFit/>
          </a:bodyPr>
          <a:lstStyle/>
          <a:p>
            <a:pPr algn="ctr"/>
            <a:r>
              <a:rPr kumimoji="1" lang="en-US" altLang="ja-JP" sz="1800" b="1" dirty="0">
                <a:latin typeface="Times New Roman" panose="02020603050405020304" pitchFamily="18" charset="0"/>
                <a:cs typeface="Times New Roman" panose="02020603050405020304" pitchFamily="18" charset="0"/>
              </a:rPr>
              <a:t>3</a:t>
            </a:r>
            <a:r>
              <a:rPr kumimoji="1" lang="en-US" altLang="ja-JP" sz="1800" b="1" baseline="30000" dirty="0">
                <a:latin typeface="Times New Roman" panose="02020603050405020304" pitchFamily="18" charset="0"/>
                <a:cs typeface="Times New Roman" panose="02020603050405020304" pitchFamily="18" charset="0"/>
              </a:rPr>
              <a:t>rd</a:t>
            </a:r>
            <a:r>
              <a:rPr kumimoji="1" lang="en-US" altLang="ja-JP" sz="1800" b="1" dirty="0">
                <a:latin typeface="Times New Roman" panose="02020603050405020304" pitchFamily="18" charset="0"/>
                <a:cs typeface="Times New Roman" panose="02020603050405020304" pitchFamily="18" charset="0"/>
              </a:rPr>
              <a:t> cooldown test</a:t>
            </a:r>
            <a:endParaRPr kumimoji="1" lang="ja-JP" altLang="en-US" sz="1800" b="1" dirty="0">
              <a:latin typeface="Times New Roman" panose="02020603050405020304" pitchFamily="18" charset="0"/>
              <a:cs typeface="Times New Roman" panose="02020603050405020304" pitchFamily="18" charset="0"/>
            </a:endParaRPr>
          </a:p>
        </p:txBody>
      </p:sp>
      <p:sp>
        <p:nvSpPr>
          <p:cNvPr id="15" name="テキスト ボックス 14"/>
          <p:cNvSpPr txBox="1"/>
          <p:nvPr/>
        </p:nvSpPr>
        <p:spPr>
          <a:xfrm>
            <a:off x="1763688" y="4067893"/>
            <a:ext cx="4844981" cy="338554"/>
          </a:xfrm>
          <a:prstGeom prst="rect">
            <a:avLst/>
          </a:prstGeom>
          <a:solidFill>
            <a:schemeClr val="bg1"/>
          </a:solidFill>
          <a:ln w="28575">
            <a:solidFill>
              <a:srgbClr val="FF0000"/>
            </a:solidFill>
          </a:ln>
        </p:spPr>
        <p:txBody>
          <a:bodyPr wrap="none" rtlCol="0">
            <a:spAutoFit/>
          </a:bodyPr>
          <a:lstStyle/>
          <a:p>
            <a:pPr algn="ctr"/>
            <a:r>
              <a:rPr kumimoji="1" lang="en-US" altLang="ja-JP" sz="1600" b="1" dirty="0">
                <a:latin typeface="Times New Roman" panose="02020603050405020304" pitchFamily="18" charset="0"/>
                <a:cs typeface="Times New Roman" panose="02020603050405020304" pitchFamily="18" charset="0"/>
              </a:rPr>
              <a:t>RF conditioning by short pulse should be tried again!</a:t>
            </a:r>
            <a:endParaRPr kumimoji="1" lang="ja-JP" altLang="en-US"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4042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790699"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13</a:t>
            </a:fld>
            <a:endParaRPr lang="en-US" altLang="ja-JP" dirty="0">
              <a:latin typeface="Times New Roman" panose="02020603050405020304" pitchFamily="18" charset="0"/>
              <a:cs typeface="Times New Roman" panose="02020603050405020304" pitchFamily="18" charset="0"/>
            </a:endParaRPr>
          </a:p>
        </p:txBody>
      </p:sp>
      <p:sp>
        <p:nvSpPr>
          <p:cNvPr id="103426" name="Rectangle 2"/>
          <p:cNvSpPr>
            <a:spLocks noGrp="1" noChangeArrowheads="1"/>
          </p:cNvSpPr>
          <p:nvPr>
            <p:ph type="title"/>
          </p:nvPr>
        </p:nvSpPr>
        <p:spPr>
          <a:xfrm>
            <a:off x="0" y="0"/>
            <a:ext cx="9143999" cy="764704"/>
          </a:xfrm>
        </p:spPr>
        <p:txBody>
          <a:bodyPr anchor="ctr"/>
          <a:lstStyle/>
          <a:p>
            <a:r>
              <a:rPr lang="en-US" altLang="ja-JP" sz="5400" b="1" dirty="0">
                <a:solidFill>
                  <a:schemeClr val="tx1"/>
                </a:solidFill>
                <a:latin typeface="Times New Roman" panose="02020603050405020304" pitchFamily="18" charset="0"/>
                <a:cs typeface="Times New Roman" panose="02020603050405020304" pitchFamily="18" charset="0"/>
              </a:rPr>
              <a:t>Outline</a:t>
            </a:r>
          </a:p>
        </p:txBody>
      </p:sp>
      <p:sp>
        <p:nvSpPr>
          <p:cNvPr id="103427" name="Rectangle 3"/>
          <p:cNvSpPr>
            <a:spLocks noGrp="1" noChangeArrowheads="1"/>
          </p:cNvSpPr>
          <p:nvPr>
            <p:ph type="body" idx="1"/>
          </p:nvPr>
        </p:nvSpPr>
        <p:spPr>
          <a:xfrm>
            <a:off x="1358641" y="764704"/>
            <a:ext cx="6426716" cy="5688632"/>
          </a:xfrm>
        </p:spPr>
        <p:txBody>
          <a:bodyPr/>
          <a:lstStyle/>
          <a:p>
            <a:pPr>
              <a:buFont typeface="Wingdings" panose="05000000000000000000" pitchFamily="2" charset="2"/>
              <a:buChar char="n"/>
            </a:pPr>
            <a:r>
              <a:rPr lang="en-US" altLang="ja-JP" dirty="0">
                <a:solidFill>
                  <a:schemeClr val="tx1"/>
                </a:solidFill>
                <a:latin typeface="Times New Roman" panose="02020603050405020304" pitchFamily="18" charset="0"/>
                <a:cs typeface="Times New Roman" panose="02020603050405020304" pitchFamily="18" charset="0"/>
              </a:rPr>
              <a:t>History of STF-2 project</a:t>
            </a:r>
          </a:p>
          <a:p>
            <a:pPr>
              <a:buFont typeface="Wingdings" panose="05000000000000000000" pitchFamily="2" charset="2"/>
              <a:buChar char="n"/>
            </a:pPr>
            <a:r>
              <a:rPr lang="en-US" altLang="ja-JP" dirty="0">
                <a:solidFill>
                  <a:schemeClr val="tx1"/>
                </a:solidFill>
                <a:latin typeface="Times New Roman" panose="02020603050405020304" pitchFamily="18" charset="0"/>
                <a:cs typeface="Times New Roman" panose="02020603050405020304" pitchFamily="18" charset="0"/>
              </a:rPr>
              <a:t>Construction of STF-2 cryomodule</a:t>
            </a:r>
          </a:p>
          <a:p>
            <a:pPr>
              <a:buFont typeface="Wingdings" panose="05000000000000000000" pitchFamily="2" charset="2"/>
              <a:buChar char="n"/>
            </a:pPr>
            <a:r>
              <a:rPr lang="en-US" altLang="ja-JP" dirty="0">
                <a:solidFill>
                  <a:srgbClr val="FF0000"/>
                </a:solidFill>
                <a:latin typeface="Times New Roman" panose="02020603050405020304" pitchFamily="18" charset="0"/>
                <a:cs typeface="Times New Roman" panose="02020603050405020304" pitchFamily="18" charset="0"/>
              </a:rPr>
              <a:t>Performance for each item</a:t>
            </a:r>
          </a:p>
          <a:p>
            <a:pPr lvl="1">
              <a:buFont typeface="Wingdings" panose="05000000000000000000" pitchFamily="2" charset="2"/>
              <a:buChar char="n"/>
            </a:pPr>
            <a:r>
              <a:rPr lang="en-US" altLang="ja-JP" b="0" dirty="0">
                <a:solidFill>
                  <a:schemeClr val="tx1"/>
                </a:solidFill>
                <a:latin typeface="Times New Roman" panose="02020603050405020304" pitchFamily="18" charset="0"/>
                <a:cs typeface="Times New Roman" panose="02020603050405020304" pitchFamily="18" charset="0"/>
              </a:rPr>
              <a:t>Accelerating gradient</a:t>
            </a:r>
          </a:p>
          <a:p>
            <a:pPr lvl="1">
              <a:buFont typeface="Wingdings" panose="05000000000000000000" pitchFamily="2" charset="2"/>
              <a:buChar char="n"/>
            </a:pPr>
            <a:r>
              <a:rPr lang="en-US" altLang="ja-JP" b="0" dirty="0">
                <a:solidFill>
                  <a:srgbClr val="FF0000"/>
                </a:solidFill>
                <a:latin typeface="Times New Roman" panose="02020603050405020304" pitchFamily="18" charset="0"/>
                <a:cs typeface="Times New Roman" panose="02020603050405020304" pitchFamily="18" charset="0"/>
              </a:rPr>
              <a:t>X-rays</a:t>
            </a:r>
          </a:p>
          <a:p>
            <a:pPr lvl="1">
              <a:buFont typeface="Wingdings" panose="05000000000000000000" pitchFamily="2" charset="2"/>
              <a:buChar char="n"/>
            </a:pPr>
            <a:r>
              <a:rPr lang="en-US" altLang="ja-JP" b="0" dirty="0">
                <a:solidFill>
                  <a:schemeClr val="tx1"/>
                </a:solidFill>
                <a:latin typeface="Times New Roman" panose="02020603050405020304" pitchFamily="18" charset="0"/>
                <a:cs typeface="Times New Roman" panose="02020603050405020304" pitchFamily="18" charset="0"/>
              </a:rPr>
              <a:t>Heat load</a:t>
            </a:r>
          </a:p>
          <a:p>
            <a:pPr lvl="1">
              <a:buFont typeface="Wingdings" panose="05000000000000000000" pitchFamily="2" charset="2"/>
              <a:buChar char="n"/>
            </a:pPr>
            <a:r>
              <a:rPr lang="en-US" altLang="ja-JP" b="0" dirty="0">
                <a:solidFill>
                  <a:schemeClr val="tx1"/>
                </a:solidFill>
                <a:latin typeface="Times New Roman" panose="02020603050405020304" pitchFamily="18" charset="0"/>
                <a:cs typeface="Times New Roman" panose="02020603050405020304" pitchFamily="18" charset="0"/>
              </a:rPr>
              <a:t>Lorentz detuning</a:t>
            </a:r>
          </a:p>
          <a:p>
            <a:pPr>
              <a:buFont typeface="Wingdings" panose="05000000000000000000" pitchFamily="2" charset="2"/>
              <a:buChar char="n"/>
            </a:pPr>
            <a:r>
              <a:rPr lang="en-US" altLang="ja-JP" dirty="0">
                <a:solidFill>
                  <a:schemeClr val="tx1"/>
                </a:solidFill>
                <a:latin typeface="Times New Roman" panose="02020603050405020304" pitchFamily="18" charset="0"/>
                <a:cs typeface="Times New Roman" panose="02020603050405020304" pitchFamily="18" charset="0"/>
              </a:rPr>
              <a:t>Consideration of degradation</a:t>
            </a:r>
          </a:p>
          <a:p>
            <a:pPr lvl="1">
              <a:buFont typeface="Wingdings" panose="05000000000000000000" pitchFamily="2" charset="2"/>
              <a:buChar char="n"/>
            </a:pPr>
            <a:r>
              <a:rPr lang="en-US" altLang="ja-JP" b="0" dirty="0">
                <a:solidFill>
                  <a:schemeClr val="tx1"/>
                </a:solidFill>
                <a:latin typeface="Times New Roman" panose="02020603050405020304" pitchFamily="18" charset="0"/>
                <a:cs typeface="Times New Roman" panose="02020603050405020304" pitchFamily="18" charset="0"/>
              </a:rPr>
              <a:t>Last V.T. </a:t>
            </a:r>
            <a:r>
              <a:rPr lang="en-US" altLang="ja-JP"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2</a:t>
            </a:r>
            <a:r>
              <a:rPr lang="en-US" altLang="ja-JP" b="0" baseline="30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nd</a:t>
            </a:r>
            <a:r>
              <a:rPr lang="en-US" altLang="ja-JP"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Cool-down test</a:t>
            </a:r>
          </a:p>
          <a:p>
            <a:pPr lvl="1">
              <a:buFont typeface="Wingdings" panose="05000000000000000000" pitchFamily="2" charset="2"/>
              <a:buChar char="n"/>
            </a:pPr>
            <a:r>
              <a:rPr lang="en-US" altLang="ja-JP" b="0" dirty="0">
                <a:solidFill>
                  <a:schemeClr val="tx1"/>
                </a:solidFill>
                <a:latin typeface="Times New Roman" panose="02020603050405020304" pitchFamily="18" charset="0"/>
                <a:cs typeface="Times New Roman" panose="02020603050405020304" pitchFamily="18" charset="0"/>
              </a:rPr>
              <a:t>2</a:t>
            </a:r>
            <a:r>
              <a:rPr lang="en-US" altLang="ja-JP" b="0" baseline="30000" dirty="0">
                <a:solidFill>
                  <a:schemeClr val="tx1"/>
                </a:solidFill>
                <a:latin typeface="Times New Roman" panose="02020603050405020304" pitchFamily="18" charset="0"/>
                <a:cs typeface="Times New Roman" panose="02020603050405020304" pitchFamily="18" charset="0"/>
              </a:rPr>
              <a:t>nd</a:t>
            </a:r>
            <a:r>
              <a:rPr lang="en-US" altLang="ja-JP" b="0" dirty="0">
                <a:solidFill>
                  <a:schemeClr val="tx1"/>
                </a:solidFill>
                <a:latin typeface="Times New Roman" panose="02020603050405020304" pitchFamily="18" charset="0"/>
                <a:cs typeface="Times New Roman" panose="02020603050405020304" pitchFamily="18" charset="0"/>
              </a:rPr>
              <a:t> Cool-down test </a:t>
            </a:r>
            <a:r>
              <a:rPr lang="en-US" altLang="ja-JP"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3</a:t>
            </a:r>
            <a:r>
              <a:rPr lang="en-US" altLang="ja-JP" b="0" baseline="30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rd</a:t>
            </a:r>
            <a:r>
              <a:rPr lang="en-US" altLang="ja-JP"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Cool-down test</a:t>
            </a:r>
            <a:endParaRPr lang="en-US" altLang="ja-JP" b="0" dirty="0">
              <a:solidFill>
                <a:schemeClr val="tx1"/>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n"/>
            </a:pPr>
            <a:r>
              <a:rPr lang="en-US" altLang="ja-JP" dirty="0">
                <a:solidFill>
                  <a:schemeClr val="tx1"/>
                </a:solidFill>
                <a:latin typeface="Times New Roman" panose="02020603050405020304" pitchFamily="18" charset="0"/>
                <a:cs typeface="Times New Roman" panose="02020603050405020304" pitchFamily="18" charset="0"/>
              </a:rPr>
              <a:t>Vector-sum operation @31 MV/m</a:t>
            </a:r>
          </a:p>
          <a:p>
            <a:pPr>
              <a:buFont typeface="Wingdings" panose="05000000000000000000" pitchFamily="2" charset="2"/>
              <a:buChar char="n"/>
            </a:pPr>
            <a:r>
              <a:rPr lang="en-US" altLang="ja-JP" dirty="0">
                <a:solidFill>
                  <a:schemeClr val="tx1"/>
                </a:solidFill>
                <a:latin typeface="Times New Roman" panose="02020603050405020304" pitchFamily="18" charset="0"/>
                <a:cs typeface="Times New Roman" panose="02020603050405020304" pitchFamily="18" charset="0"/>
              </a:rPr>
              <a:t>Summary</a:t>
            </a:r>
          </a:p>
        </p:txBody>
      </p:sp>
    </p:spTree>
    <p:extLst>
      <p:ext uri="{BB962C8B-B14F-4D97-AF65-F5344CB8AC3E}">
        <p14:creationId xmlns:p14="http://schemas.microsoft.com/office/powerpoint/2010/main" val="924063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stf_generalView_A1_130830_low.pn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474864" y="2060848"/>
            <a:ext cx="6207359" cy="4404848"/>
          </a:xfrm>
          <a:prstGeom prst="rect">
            <a:avLst/>
          </a:prstGeom>
        </p:spPr>
      </p:pic>
      <p:pic>
        <p:nvPicPr>
          <p:cNvPr id="54" name="図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3985" y="877473"/>
            <a:ext cx="6847196" cy="2321911"/>
          </a:xfrm>
          <a:prstGeom prst="rect">
            <a:avLst/>
          </a:prstGeom>
          <a:ln w="28575">
            <a:noFill/>
          </a:ln>
        </p:spPr>
      </p:pic>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979712"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14</a:t>
            </a:fld>
            <a:endParaRPr lang="en-US" altLang="ja-JP" dirty="0">
              <a:latin typeface="Times New Roman" panose="02020603050405020304" pitchFamily="18" charset="0"/>
              <a:cs typeface="Times New Roman" panose="02020603050405020304" pitchFamily="18" charset="0"/>
            </a:endParaRPr>
          </a:p>
        </p:txBody>
      </p:sp>
      <p:sp>
        <p:nvSpPr>
          <p:cNvPr id="25" name="テキスト ボックス 24"/>
          <p:cNvSpPr txBox="1"/>
          <p:nvPr/>
        </p:nvSpPr>
        <p:spPr>
          <a:xfrm>
            <a:off x="0" y="-8374"/>
            <a:ext cx="9143999" cy="769441"/>
          </a:xfrm>
          <a:prstGeom prst="rect">
            <a:avLst/>
          </a:prstGeom>
          <a:noFill/>
        </p:spPr>
        <p:txBody>
          <a:bodyPr wrap="square" rtlCol="0" anchor="ctr">
            <a:spAutoFit/>
          </a:bodyPr>
          <a:lstStyle/>
          <a:p>
            <a:pPr algn="ctr"/>
            <a:r>
              <a:rPr lang="en-US" altLang="ja-JP" sz="4400" dirty="0">
                <a:latin typeface="Times New Roman" panose="02020603050405020304" pitchFamily="18" charset="0"/>
                <a:cs typeface="Times New Roman" panose="02020603050405020304" pitchFamily="18" charset="0"/>
              </a:rPr>
              <a:t>Positions of radiation detector</a:t>
            </a:r>
            <a:endParaRPr kumimoji="1" lang="ja-JP" altLang="en-US" sz="4400" dirty="0">
              <a:latin typeface="Times New Roman" panose="02020603050405020304" pitchFamily="18" charset="0"/>
              <a:cs typeface="Times New Roman" panose="02020603050405020304" pitchFamily="18" charset="0"/>
            </a:endParaRPr>
          </a:p>
        </p:txBody>
      </p:sp>
      <p:pic>
        <p:nvPicPr>
          <p:cNvPr id="30" name="図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3" y="3356760"/>
            <a:ext cx="2298683" cy="1532455"/>
          </a:xfrm>
          <a:prstGeom prst="rect">
            <a:avLst/>
          </a:prstGeom>
          <a:ln w="28575">
            <a:solidFill>
              <a:srgbClr val="7030A0"/>
            </a:solidFill>
          </a:ln>
        </p:spPr>
      </p:pic>
      <p:pic>
        <p:nvPicPr>
          <p:cNvPr id="31" name="図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40477" y="4401897"/>
            <a:ext cx="1340825" cy="2011236"/>
          </a:xfrm>
          <a:prstGeom prst="rect">
            <a:avLst/>
          </a:prstGeom>
          <a:ln w="28575">
            <a:solidFill>
              <a:srgbClr val="7030A0"/>
            </a:solidFill>
          </a:ln>
        </p:spPr>
      </p:pic>
      <p:pic>
        <p:nvPicPr>
          <p:cNvPr id="32" name="図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30867" y="3356157"/>
            <a:ext cx="2298683" cy="1532455"/>
          </a:xfrm>
          <a:prstGeom prst="rect">
            <a:avLst/>
          </a:prstGeom>
          <a:ln w="28575">
            <a:solidFill>
              <a:srgbClr val="7030A0"/>
            </a:solidFill>
          </a:ln>
        </p:spPr>
      </p:pic>
      <p:cxnSp>
        <p:nvCxnSpPr>
          <p:cNvPr id="34" name="直線矢印コネクタ 33"/>
          <p:cNvCxnSpPr>
            <a:stCxn id="30" idx="3"/>
          </p:cNvCxnSpPr>
          <p:nvPr/>
        </p:nvCxnSpPr>
        <p:spPr>
          <a:xfrm>
            <a:off x="2303326" y="4122988"/>
            <a:ext cx="1717108" cy="530148"/>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a:stCxn id="32" idx="1"/>
          </p:cNvCxnSpPr>
          <p:nvPr/>
        </p:nvCxnSpPr>
        <p:spPr>
          <a:xfrm flipH="1" flipV="1">
            <a:off x="5579513" y="3434607"/>
            <a:ext cx="1251354" cy="687778"/>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矢印コネクタ 36"/>
          <p:cNvCxnSpPr>
            <a:stCxn id="31" idx="1"/>
          </p:cNvCxnSpPr>
          <p:nvPr/>
        </p:nvCxnSpPr>
        <p:spPr>
          <a:xfrm flipH="1" flipV="1">
            <a:off x="4469999" y="4510669"/>
            <a:ext cx="570478" cy="896846"/>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8" name="円/楕円 37"/>
          <p:cNvSpPr/>
          <p:nvPr/>
        </p:nvSpPr>
        <p:spPr>
          <a:xfrm>
            <a:off x="559171" y="4096703"/>
            <a:ext cx="463720" cy="45466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00"/>
          </a:p>
        </p:txBody>
      </p:sp>
      <p:sp>
        <p:nvSpPr>
          <p:cNvPr id="39" name="円/楕円 38"/>
          <p:cNvSpPr/>
          <p:nvPr/>
        </p:nvSpPr>
        <p:spPr>
          <a:xfrm>
            <a:off x="5785276" y="5435235"/>
            <a:ext cx="463720" cy="45466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00"/>
          </a:p>
        </p:txBody>
      </p:sp>
      <p:sp>
        <p:nvSpPr>
          <p:cNvPr id="40" name="円/楕円 39"/>
          <p:cNvSpPr/>
          <p:nvPr/>
        </p:nvSpPr>
        <p:spPr>
          <a:xfrm>
            <a:off x="8195912" y="3928388"/>
            <a:ext cx="463720" cy="45466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00"/>
          </a:p>
        </p:txBody>
      </p:sp>
      <p:sp>
        <p:nvSpPr>
          <p:cNvPr id="46" name="テキスト ボックス 45"/>
          <p:cNvSpPr txBox="1"/>
          <p:nvPr/>
        </p:nvSpPr>
        <p:spPr>
          <a:xfrm>
            <a:off x="6668685" y="5443482"/>
            <a:ext cx="2268634" cy="523220"/>
          </a:xfrm>
          <a:prstGeom prst="rect">
            <a:avLst/>
          </a:prstGeom>
          <a:noFill/>
        </p:spPr>
        <p:txBody>
          <a:bodyPr wrap="none" rtlCol="0">
            <a:spAutoFit/>
          </a:bodyPr>
          <a:lstStyle/>
          <a:p>
            <a:r>
              <a:rPr kumimoji="1" lang="en-US" altLang="ja-JP" sz="1400" dirty="0">
                <a:latin typeface="Times New Roman" panose="02020603050405020304" pitchFamily="18" charset="0"/>
                <a:cs typeface="Times New Roman" panose="02020603050405020304" pitchFamily="18" charset="0"/>
              </a:rPr>
              <a:t>We can move these detectors</a:t>
            </a:r>
          </a:p>
          <a:p>
            <a:r>
              <a:rPr kumimoji="1" lang="en-US" altLang="ja-JP" sz="1400" dirty="0">
                <a:latin typeface="Times New Roman" panose="02020603050405020304" pitchFamily="18" charset="0"/>
                <a:cs typeface="Times New Roman" panose="02020603050405020304" pitchFamily="18" charset="0"/>
              </a:rPr>
              <a:t> to below each cavity</a:t>
            </a:r>
            <a:endParaRPr kumimoji="1" lang="ja-JP" altLang="en-US" sz="1400" dirty="0">
              <a:latin typeface="Times New Roman" panose="02020603050405020304" pitchFamily="18" charset="0"/>
              <a:cs typeface="Times New Roman" panose="02020603050405020304" pitchFamily="18" charset="0"/>
            </a:endParaRPr>
          </a:p>
        </p:txBody>
      </p:sp>
      <p:sp>
        <p:nvSpPr>
          <p:cNvPr id="48" name="テキスト ボックス 47"/>
          <p:cNvSpPr txBox="1"/>
          <p:nvPr/>
        </p:nvSpPr>
        <p:spPr>
          <a:xfrm>
            <a:off x="35496" y="3391108"/>
            <a:ext cx="676788" cy="253916"/>
          </a:xfrm>
          <a:prstGeom prst="rect">
            <a:avLst/>
          </a:prstGeom>
          <a:solidFill>
            <a:schemeClr val="bg1"/>
          </a:solidFill>
          <a:ln w="19050">
            <a:solidFill>
              <a:schemeClr val="accent4">
                <a:lumMod val="60000"/>
                <a:lumOff val="40000"/>
              </a:schemeClr>
            </a:solidFill>
          </a:ln>
        </p:spPr>
        <p:txBody>
          <a:bodyPr wrap="none" rtlCol="0">
            <a:spAutoFit/>
          </a:bodyPr>
          <a:lstStyle/>
          <a:p>
            <a:pPr algn="ctr"/>
            <a:r>
              <a:rPr kumimoji="1" lang="en-US" altLang="ja-JP" sz="1050" dirty="0">
                <a:latin typeface="Times New Roman" panose="02020603050405020304" pitchFamily="18" charset="0"/>
                <a:cs typeface="Times New Roman" panose="02020603050405020304" pitchFamily="18" charset="0"/>
              </a:rPr>
              <a:t>upstream</a:t>
            </a:r>
            <a:endParaRPr kumimoji="1" lang="ja-JP" altLang="en-US" sz="1050" dirty="0">
              <a:latin typeface="Times New Roman" panose="02020603050405020304" pitchFamily="18" charset="0"/>
              <a:cs typeface="Times New Roman" panose="02020603050405020304" pitchFamily="18" charset="0"/>
            </a:endParaRPr>
          </a:p>
        </p:txBody>
      </p:sp>
      <p:sp>
        <p:nvSpPr>
          <p:cNvPr id="49" name="テキスト ボックス 48"/>
          <p:cNvSpPr txBox="1"/>
          <p:nvPr/>
        </p:nvSpPr>
        <p:spPr>
          <a:xfrm>
            <a:off x="5068432" y="6127412"/>
            <a:ext cx="511680" cy="253916"/>
          </a:xfrm>
          <a:prstGeom prst="rect">
            <a:avLst/>
          </a:prstGeom>
          <a:solidFill>
            <a:schemeClr val="bg1"/>
          </a:solidFill>
          <a:ln w="19050">
            <a:solidFill>
              <a:schemeClr val="accent4">
                <a:lumMod val="60000"/>
                <a:lumOff val="40000"/>
              </a:schemeClr>
            </a:solidFill>
          </a:ln>
        </p:spPr>
        <p:txBody>
          <a:bodyPr wrap="none" rtlCol="0">
            <a:spAutoFit/>
          </a:bodyPr>
          <a:lstStyle/>
          <a:p>
            <a:pPr algn="ctr"/>
            <a:r>
              <a:rPr lang="en-US" altLang="ja-JP" sz="1050" dirty="0">
                <a:latin typeface="Times New Roman" panose="02020603050405020304" pitchFamily="18" charset="0"/>
                <a:cs typeface="Times New Roman" panose="02020603050405020304" pitchFamily="18" charset="0"/>
              </a:rPr>
              <a:t>cavity</a:t>
            </a:r>
            <a:endParaRPr kumimoji="1" lang="ja-JP" altLang="en-US" sz="1050" dirty="0">
              <a:latin typeface="Times New Roman" panose="02020603050405020304" pitchFamily="18" charset="0"/>
              <a:cs typeface="Times New Roman" panose="02020603050405020304" pitchFamily="18" charset="0"/>
            </a:endParaRPr>
          </a:p>
        </p:txBody>
      </p:sp>
      <p:sp>
        <p:nvSpPr>
          <p:cNvPr id="50" name="テキスト ボックス 49"/>
          <p:cNvSpPr txBox="1"/>
          <p:nvPr/>
        </p:nvSpPr>
        <p:spPr>
          <a:xfrm>
            <a:off x="8276458" y="3388357"/>
            <a:ext cx="841897" cy="253916"/>
          </a:xfrm>
          <a:prstGeom prst="rect">
            <a:avLst/>
          </a:prstGeom>
          <a:solidFill>
            <a:schemeClr val="bg1"/>
          </a:solidFill>
          <a:ln w="19050">
            <a:solidFill>
              <a:schemeClr val="accent4">
                <a:lumMod val="60000"/>
                <a:lumOff val="40000"/>
              </a:schemeClr>
            </a:solidFill>
          </a:ln>
        </p:spPr>
        <p:txBody>
          <a:bodyPr wrap="none" rtlCol="0">
            <a:spAutoFit/>
          </a:bodyPr>
          <a:lstStyle/>
          <a:p>
            <a:pPr algn="ctr"/>
            <a:r>
              <a:rPr lang="en-US" altLang="ja-JP" sz="1050" dirty="0">
                <a:latin typeface="Times New Roman" panose="02020603050405020304" pitchFamily="18" charset="0"/>
                <a:cs typeface="Times New Roman" panose="02020603050405020304" pitchFamily="18" charset="0"/>
              </a:rPr>
              <a:t>downstream</a:t>
            </a:r>
            <a:endParaRPr kumimoji="1" lang="ja-JP" altLang="en-US" sz="1050" dirty="0">
              <a:latin typeface="Times New Roman" panose="02020603050405020304" pitchFamily="18" charset="0"/>
              <a:cs typeface="Times New Roman" panose="02020603050405020304" pitchFamily="18" charset="0"/>
            </a:endParaRPr>
          </a:p>
        </p:txBody>
      </p:sp>
      <p:cxnSp>
        <p:nvCxnSpPr>
          <p:cNvPr id="55" name="直線矢印コネクタ 54"/>
          <p:cNvCxnSpPr>
            <a:stCxn id="30" idx="0"/>
          </p:cNvCxnSpPr>
          <p:nvPr/>
        </p:nvCxnSpPr>
        <p:spPr>
          <a:xfrm flipV="1">
            <a:off x="1153985" y="2708920"/>
            <a:ext cx="200100" cy="647840"/>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線矢印コネクタ 57"/>
          <p:cNvCxnSpPr/>
          <p:nvPr/>
        </p:nvCxnSpPr>
        <p:spPr>
          <a:xfrm flipH="1" flipV="1">
            <a:off x="2842362" y="2852936"/>
            <a:ext cx="2198115" cy="1529823"/>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線矢印コネクタ 62"/>
          <p:cNvCxnSpPr>
            <a:stCxn id="32" idx="0"/>
          </p:cNvCxnSpPr>
          <p:nvPr/>
        </p:nvCxnSpPr>
        <p:spPr>
          <a:xfrm flipH="1" flipV="1">
            <a:off x="7980208" y="2737675"/>
            <a:ext cx="1" cy="618482"/>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6" name="テキスト ボックス 65"/>
          <p:cNvSpPr txBox="1"/>
          <p:nvPr/>
        </p:nvSpPr>
        <p:spPr>
          <a:xfrm>
            <a:off x="379319" y="2548514"/>
            <a:ext cx="676788" cy="253916"/>
          </a:xfrm>
          <a:prstGeom prst="rect">
            <a:avLst/>
          </a:prstGeom>
          <a:solidFill>
            <a:schemeClr val="bg1"/>
          </a:solidFill>
          <a:ln w="19050">
            <a:solidFill>
              <a:schemeClr val="accent4">
                <a:lumMod val="60000"/>
                <a:lumOff val="40000"/>
              </a:schemeClr>
            </a:solidFill>
          </a:ln>
        </p:spPr>
        <p:txBody>
          <a:bodyPr wrap="none" rtlCol="0">
            <a:spAutoFit/>
          </a:bodyPr>
          <a:lstStyle/>
          <a:p>
            <a:pPr algn="ctr"/>
            <a:r>
              <a:rPr kumimoji="1" lang="en-US" altLang="ja-JP" sz="1050" dirty="0">
                <a:latin typeface="Times New Roman" panose="02020603050405020304" pitchFamily="18" charset="0"/>
                <a:cs typeface="Times New Roman" panose="02020603050405020304" pitchFamily="18" charset="0"/>
              </a:rPr>
              <a:t>upstream</a:t>
            </a:r>
            <a:endParaRPr kumimoji="1" lang="ja-JP" altLang="en-US" sz="1050" dirty="0">
              <a:latin typeface="Times New Roman" panose="02020603050405020304" pitchFamily="18" charset="0"/>
              <a:cs typeface="Times New Roman" panose="02020603050405020304" pitchFamily="18" charset="0"/>
            </a:endParaRPr>
          </a:p>
        </p:txBody>
      </p:sp>
      <p:sp>
        <p:nvSpPr>
          <p:cNvPr id="67" name="テキスト ボックス 66"/>
          <p:cNvSpPr txBox="1"/>
          <p:nvPr/>
        </p:nvSpPr>
        <p:spPr>
          <a:xfrm>
            <a:off x="2531018" y="3032840"/>
            <a:ext cx="511680" cy="253916"/>
          </a:xfrm>
          <a:prstGeom prst="rect">
            <a:avLst/>
          </a:prstGeom>
          <a:solidFill>
            <a:schemeClr val="bg1"/>
          </a:solidFill>
          <a:ln w="19050">
            <a:solidFill>
              <a:schemeClr val="accent4">
                <a:lumMod val="60000"/>
                <a:lumOff val="40000"/>
              </a:schemeClr>
            </a:solidFill>
          </a:ln>
        </p:spPr>
        <p:txBody>
          <a:bodyPr wrap="none" rtlCol="0">
            <a:spAutoFit/>
          </a:bodyPr>
          <a:lstStyle/>
          <a:p>
            <a:pPr algn="ctr"/>
            <a:r>
              <a:rPr lang="en-US" altLang="ja-JP" sz="1050" dirty="0">
                <a:latin typeface="Times New Roman" panose="02020603050405020304" pitchFamily="18" charset="0"/>
                <a:cs typeface="Times New Roman" panose="02020603050405020304" pitchFamily="18" charset="0"/>
              </a:rPr>
              <a:t>cavity</a:t>
            </a:r>
            <a:endParaRPr kumimoji="1" lang="ja-JP" altLang="en-US" sz="1050" dirty="0">
              <a:latin typeface="Times New Roman" panose="02020603050405020304" pitchFamily="18" charset="0"/>
              <a:cs typeface="Times New Roman" panose="02020603050405020304" pitchFamily="18" charset="0"/>
            </a:endParaRPr>
          </a:p>
        </p:txBody>
      </p:sp>
      <p:sp>
        <p:nvSpPr>
          <p:cNvPr id="68" name="テキスト ボックス 67"/>
          <p:cNvSpPr txBox="1"/>
          <p:nvPr/>
        </p:nvSpPr>
        <p:spPr>
          <a:xfrm>
            <a:off x="8110281" y="2549152"/>
            <a:ext cx="841897" cy="253916"/>
          </a:xfrm>
          <a:prstGeom prst="rect">
            <a:avLst/>
          </a:prstGeom>
          <a:solidFill>
            <a:schemeClr val="bg1"/>
          </a:solidFill>
          <a:ln w="19050">
            <a:solidFill>
              <a:schemeClr val="accent4">
                <a:lumMod val="60000"/>
                <a:lumOff val="40000"/>
              </a:schemeClr>
            </a:solidFill>
          </a:ln>
        </p:spPr>
        <p:txBody>
          <a:bodyPr wrap="none" rtlCol="0">
            <a:spAutoFit/>
          </a:bodyPr>
          <a:lstStyle/>
          <a:p>
            <a:pPr algn="ctr"/>
            <a:r>
              <a:rPr lang="en-US" altLang="ja-JP" sz="1050" dirty="0">
                <a:latin typeface="Times New Roman" panose="02020603050405020304" pitchFamily="18" charset="0"/>
                <a:cs typeface="Times New Roman" panose="02020603050405020304" pitchFamily="18" charset="0"/>
              </a:rPr>
              <a:t>downstream</a:t>
            </a:r>
            <a:endParaRPr kumimoji="1" lang="ja-JP" altLang="en-US" sz="1050" dirty="0">
              <a:latin typeface="Times New Roman" panose="02020603050405020304" pitchFamily="18" charset="0"/>
              <a:cs typeface="Times New Roman" panose="02020603050405020304" pitchFamily="18" charset="0"/>
            </a:endParaRPr>
          </a:p>
        </p:txBody>
      </p:sp>
      <p:cxnSp>
        <p:nvCxnSpPr>
          <p:cNvPr id="70" name="直線矢印コネクタ 69"/>
          <p:cNvCxnSpPr>
            <a:stCxn id="46" idx="1"/>
            <a:endCxn id="39" idx="6"/>
          </p:cNvCxnSpPr>
          <p:nvPr/>
        </p:nvCxnSpPr>
        <p:spPr bwMode="auto">
          <a:xfrm flipH="1" flipV="1">
            <a:off x="6248996" y="5662566"/>
            <a:ext cx="419689" cy="42526"/>
          </a:xfrm>
          <a:prstGeom prst="straightConnector1">
            <a:avLst/>
          </a:prstGeom>
          <a:solidFill>
            <a:schemeClr val="accent1"/>
          </a:solidFill>
          <a:ln w="28575" cap="flat" cmpd="sng" algn="ctr">
            <a:solidFill>
              <a:srgbClr val="F8F8F8"/>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1363962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979712"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15</a:t>
            </a:fld>
            <a:endParaRPr lang="en-US" altLang="ja-JP" dirty="0">
              <a:latin typeface="Times New Roman" panose="02020603050405020304" pitchFamily="18" charset="0"/>
              <a:cs typeface="Times New Roman" panose="02020603050405020304" pitchFamily="18" charset="0"/>
            </a:endParaRPr>
          </a:p>
        </p:txBody>
      </p:sp>
      <p:sp>
        <p:nvSpPr>
          <p:cNvPr id="8" name="テキスト ボックス 7"/>
          <p:cNvSpPr txBox="1"/>
          <p:nvPr/>
        </p:nvSpPr>
        <p:spPr>
          <a:xfrm>
            <a:off x="0" y="-2443"/>
            <a:ext cx="9144000" cy="723275"/>
          </a:xfrm>
          <a:prstGeom prst="rect">
            <a:avLst/>
          </a:prstGeom>
          <a:noFill/>
        </p:spPr>
        <p:txBody>
          <a:bodyPr wrap="square" tIns="0" rtlCol="0">
            <a:spAutoFit/>
          </a:bodyPr>
          <a:lstStyle/>
          <a:p>
            <a:pPr algn="ctr"/>
            <a:r>
              <a:rPr lang="en-US" altLang="ja-JP" sz="4400" dirty="0">
                <a:latin typeface="Times New Roman" panose="02020603050405020304" pitchFamily="18" charset="0"/>
                <a:cs typeface="Times New Roman" panose="02020603050405020304" pitchFamily="18" charset="0"/>
              </a:rPr>
              <a:t>X-rays measurement</a:t>
            </a:r>
            <a:endParaRPr kumimoji="1" lang="ja-JP" altLang="en-US" sz="4400" dirty="0">
              <a:latin typeface="Times New Roman" panose="02020603050405020304" pitchFamily="18" charset="0"/>
              <a:cs typeface="Times New Roman" panose="02020603050405020304" pitchFamily="18" charset="0"/>
            </a:endParaRPr>
          </a:p>
        </p:txBody>
      </p:sp>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3752163"/>
            <a:ext cx="4722000" cy="2693589"/>
          </a:xfrm>
          <a:prstGeom prst="rect">
            <a:avLst/>
          </a:prstGeom>
        </p:spPr>
      </p:pic>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868686"/>
            <a:ext cx="4722000" cy="2708057"/>
          </a:xfrm>
          <a:prstGeom prst="rect">
            <a:avLst/>
          </a:prstGeom>
        </p:spPr>
      </p:pic>
      <p:sp>
        <p:nvSpPr>
          <p:cNvPr id="4" name="四角形吹き出し 3"/>
          <p:cNvSpPr/>
          <p:nvPr/>
        </p:nvSpPr>
        <p:spPr bwMode="auto">
          <a:xfrm>
            <a:off x="5292080" y="1124744"/>
            <a:ext cx="3744416" cy="1872208"/>
          </a:xfrm>
          <a:prstGeom prst="wedgeRectCallout">
            <a:avLst>
              <a:gd name="adj1" fmla="val -62100"/>
              <a:gd name="adj2" fmla="val -7670"/>
            </a:avLst>
          </a:prstGeom>
          <a:solidFill>
            <a:srgbClr val="CCFFCC"/>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285750" marR="0" indent="-285750" algn="l" defTabSz="914400" rtl="0" eaLnBrk="0" fontAlgn="ctr" latinLnBrk="0" hangingPunct="0">
              <a:lnSpc>
                <a:spcPct val="100000"/>
              </a:lnSpc>
              <a:spcBef>
                <a:spcPct val="0"/>
              </a:spcBef>
              <a:spcAft>
                <a:spcPct val="0"/>
              </a:spcAft>
              <a:buClrTx/>
              <a:buSzTx/>
              <a:buFont typeface="Wingdings" panose="05000000000000000000" pitchFamily="2" charset="2"/>
              <a:buChar char="ü"/>
              <a:tabLst/>
            </a:pPr>
            <a:r>
              <a:rPr kumimoji="0" lang="en-US" altLang="ja-JP"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CAV5, 6, 7, and</a:t>
            </a:r>
            <a:r>
              <a:rPr kumimoji="0" lang="en-US" altLang="ja-JP" sz="1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9 not tested in 3</a:t>
            </a:r>
            <a:r>
              <a:rPr kumimoji="0" lang="en-US" altLang="ja-JP" sz="1400" b="0" i="0" u="none" strike="noStrike" cap="none" normalizeH="0" baseline="30000" dirty="0">
                <a:ln>
                  <a:noFill/>
                </a:ln>
                <a:solidFill>
                  <a:schemeClr val="tx1"/>
                </a:solidFill>
                <a:effectLst/>
                <a:latin typeface="Times New Roman" panose="02020603050405020304" pitchFamily="18" charset="0"/>
                <a:cs typeface="Times New Roman" panose="02020603050405020304" pitchFamily="18" charset="0"/>
              </a:rPr>
              <a:t>rd</a:t>
            </a:r>
            <a:r>
              <a:rPr kumimoji="0" lang="en-US" altLang="ja-JP" sz="1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cooldown</a:t>
            </a:r>
            <a:endParaRPr kumimoji="0" lang="en-US" altLang="ja-JP"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285750" marR="0" indent="-285750" algn="l" defTabSz="914400" rtl="0" eaLnBrk="0" fontAlgn="ctr" latinLnBrk="0" hangingPunct="0">
              <a:lnSpc>
                <a:spcPct val="100000"/>
              </a:lnSpc>
              <a:spcBef>
                <a:spcPct val="0"/>
              </a:spcBef>
              <a:spcAft>
                <a:spcPct val="0"/>
              </a:spcAft>
              <a:buClrTx/>
              <a:buSzTx/>
              <a:buFont typeface="Wingdings" panose="05000000000000000000" pitchFamily="2" charset="2"/>
              <a:buChar char="ü"/>
              <a:tabLst/>
            </a:pPr>
            <a:endParaRPr kumimoji="0" lang="en-US" altLang="ja-JP"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285750" marR="0" indent="-285750" algn="l" defTabSz="914400" rtl="0" eaLnBrk="0" fontAlgn="ctr" latinLnBrk="0" hangingPunct="0">
              <a:lnSpc>
                <a:spcPct val="100000"/>
              </a:lnSpc>
              <a:spcBef>
                <a:spcPct val="0"/>
              </a:spcBef>
              <a:spcAft>
                <a:spcPct val="0"/>
              </a:spcAft>
              <a:buClrTx/>
              <a:buSzTx/>
              <a:buFont typeface="Wingdings" panose="05000000000000000000" pitchFamily="2" charset="2"/>
              <a:buChar char="ü"/>
              <a:tabLst/>
            </a:pPr>
            <a:r>
              <a:rPr kumimoji="0" lang="en-US" altLang="ja-JP"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CAV1 had no x-rays in last V.T.</a:t>
            </a:r>
          </a:p>
          <a:p>
            <a:pPr marL="285750" marR="0" indent="-285750" algn="l" defTabSz="914400" rtl="0" eaLnBrk="0" fontAlgn="ctr" latinLnBrk="0" hangingPunct="0">
              <a:lnSpc>
                <a:spcPct val="100000"/>
              </a:lnSpc>
              <a:spcBef>
                <a:spcPct val="0"/>
              </a:spcBef>
              <a:spcAft>
                <a:spcPct val="0"/>
              </a:spcAft>
              <a:buClrTx/>
              <a:buSzTx/>
              <a:buFont typeface="Wingdings" panose="05000000000000000000" pitchFamily="2" charset="2"/>
              <a:buChar char="ü"/>
              <a:tabLst/>
            </a:pPr>
            <a:endParaRPr lang="en-US" altLang="ja-JP" sz="1400" dirty="0">
              <a:latin typeface="Times New Roman" panose="02020603050405020304" pitchFamily="18" charset="0"/>
              <a:cs typeface="Times New Roman" panose="02020603050405020304" pitchFamily="18" charset="0"/>
            </a:endParaRPr>
          </a:p>
          <a:p>
            <a:pPr marL="285750" marR="0" indent="-285750" algn="l" defTabSz="914400" rtl="0" eaLnBrk="0" fontAlgn="ctr" latinLnBrk="0" hangingPunct="0">
              <a:lnSpc>
                <a:spcPct val="100000"/>
              </a:lnSpc>
              <a:spcBef>
                <a:spcPct val="0"/>
              </a:spcBef>
              <a:spcAft>
                <a:spcPct val="0"/>
              </a:spcAft>
              <a:buClrTx/>
              <a:buSzTx/>
              <a:buFont typeface="Wingdings" panose="05000000000000000000" pitchFamily="2" charset="2"/>
              <a:buChar char="ü"/>
              <a:tabLst/>
            </a:pPr>
            <a:r>
              <a:rPr lang="en-US" altLang="ja-JP" sz="1400" b="1" dirty="0">
                <a:solidFill>
                  <a:srgbClr val="FF0000"/>
                </a:solidFill>
                <a:latin typeface="Times New Roman" panose="02020603050405020304" pitchFamily="18" charset="0"/>
                <a:cs typeface="Times New Roman" panose="02020603050405020304" pitchFamily="18" charset="0"/>
              </a:rPr>
              <a:t>A little bit higher gradient in 3</a:t>
            </a:r>
            <a:r>
              <a:rPr lang="en-US" altLang="ja-JP" sz="1400" b="1" baseline="30000" dirty="0">
                <a:solidFill>
                  <a:srgbClr val="FF0000"/>
                </a:solidFill>
                <a:latin typeface="Times New Roman" panose="02020603050405020304" pitchFamily="18" charset="0"/>
                <a:cs typeface="Times New Roman" panose="02020603050405020304" pitchFamily="18" charset="0"/>
              </a:rPr>
              <a:t>rd</a:t>
            </a:r>
            <a:r>
              <a:rPr lang="en-US" altLang="ja-JP" sz="1400" b="1" dirty="0">
                <a:solidFill>
                  <a:srgbClr val="FF0000"/>
                </a:solidFill>
                <a:latin typeface="Times New Roman" panose="02020603050405020304" pitchFamily="18" charset="0"/>
                <a:cs typeface="Times New Roman" panose="02020603050405020304" pitchFamily="18" charset="0"/>
              </a:rPr>
              <a:t> test as resulting from RF conditioning</a:t>
            </a:r>
            <a:endParaRPr kumimoji="0" lang="ja-JP" altLang="en-US" sz="14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sp>
        <p:nvSpPr>
          <p:cNvPr id="9" name="四角形吹き出し 8"/>
          <p:cNvSpPr/>
          <p:nvPr/>
        </p:nvSpPr>
        <p:spPr bwMode="auto">
          <a:xfrm>
            <a:off x="5292080" y="3859175"/>
            <a:ext cx="3744416" cy="1872208"/>
          </a:xfrm>
          <a:prstGeom prst="wedgeRectCallout">
            <a:avLst>
              <a:gd name="adj1" fmla="val -62100"/>
              <a:gd name="adj2" fmla="val -7670"/>
            </a:avLst>
          </a:prstGeom>
          <a:solidFill>
            <a:srgbClr val="FFFFCC"/>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285750" marR="0" indent="-285750" algn="l" defTabSz="914400" rtl="0" eaLnBrk="0" fontAlgn="ctr" latinLnBrk="0" hangingPunct="0">
              <a:lnSpc>
                <a:spcPct val="100000"/>
              </a:lnSpc>
              <a:spcBef>
                <a:spcPct val="0"/>
              </a:spcBef>
              <a:spcAft>
                <a:spcPct val="0"/>
              </a:spcAft>
              <a:buClrTx/>
              <a:buSzTx/>
              <a:buFont typeface="Wingdings" panose="05000000000000000000" pitchFamily="2" charset="2"/>
              <a:buChar char="ü"/>
              <a:tabLst/>
            </a:pPr>
            <a:r>
              <a:rPr kumimoji="0" lang="en-US" altLang="ja-JP"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CAV5, 6, 7, and</a:t>
            </a:r>
            <a:r>
              <a:rPr kumimoji="0" lang="en-US" altLang="ja-JP" sz="1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9 not reached 31.5 MV/m in 2</a:t>
            </a:r>
            <a:r>
              <a:rPr kumimoji="0" lang="en-US" altLang="ja-JP" sz="1400" b="0" i="0" u="none" strike="noStrike" cap="none" normalizeH="0" baseline="30000" dirty="0">
                <a:ln>
                  <a:noFill/>
                </a:ln>
                <a:solidFill>
                  <a:schemeClr val="tx1"/>
                </a:solidFill>
                <a:effectLst/>
                <a:latin typeface="Times New Roman" panose="02020603050405020304" pitchFamily="18" charset="0"/>
                <a:cs typeface="Times New Roman" panose="02020603050405020304" pitchFamily="18" charset="0"/>
              </a:rPr>
              <a:t>nd</a:t>
            </a:r>
            <a:r>
              <a:rPr kumimoji="0" lang="en-US" altLang="ja-JP" sz="1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cooldown</a:t>
            </a:r>
          </a:p>
          <a:p>
            <a:pPr marL="285750" marR="0" indent="-285750" algn="l" defTabSz="914400" rtl="0" eaLnBrk="0" fontAlgn="ctr" latinLnBrk="0" hangingPunct="0">
              <a:lnSpc>
                <a:spcPct val="100000"/>
              </a:lnSpc>
              <a:spcBef>
                <a:spcPct val="0"/>
              </a:spcBef>
              <a:spcAft>
                <a:spcPct val="0"/>
              </a:spcAft>
              <a:buClrTx/>
              <a:buSzTx/>
              <a:buFont typeface="Wingdings" panose="05000000000000000000" pitchFamily="2" charset="2"/>
              <a:buChar char="ü"/>
              <a:tabLst/>
            </a:pPr>
            <a:endParaRPr kumimoji="0" lang="en-US" altLang="ja-JP" sz="1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en-US" altLang="ja-JP" sz="1400" dirty="0">
                <a:latin typeface="Times New Roman" panose="02020603050405020304" pitchFamily="18" charset="0"/>
                <a:cs typeface="Times New Roman" panose="02020603050405020304" pitchFamily="18" charset="0"/>
              </a:rPr>
              <a:t>CAV10 and 12 not reached 31.5 MV/m in 3</a:t>
            </a:r>
            <a:r>
              <a:rPr lang="en-US" altLang="ja-JP" sz="1400" baseline="30000" dirty="0">
                <a:latin typeface="Times New Roman" panose="02020603050405020304" pitchFamily="18" charset="0"/>
                <a:cs typeface="Times New Roman" panose="02020603050405020304" pitchFamily="18" charset="0"/>
              </a:rPr>
              <a:t>rd</a:t>
            </a:r>
            <a:r>
              <a:rPr lang="en-US" altLang="ja-JP" sz="1400" dirty="0">
                <a:latin typeface="Times New Roman" panose="02020603050405020304" pitchFamily="18" charset="0"/>
                <a:cs typeface="Times New Roman" panose="02020603050405020304" pitchFamily="18" charset="0"/>
              </a:rPr>
              <a:t> cooldown</a:t>
            </a:r>
          </a:p>
          <a:p>
            <a:pPr marL="285750" indent="-285750">
              <a:buFont typeface="Wingdings" panose="05000000000000000000" pitchFamily="2" charset="2"/>
              <a:buChar char="ü"/>
            </a:pPr>
            <a:endParaRPr lang="en-US" altLang="ja-JP" sz="1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en-US" altLang="ja-JP" sz="1400" b="1" dirty="0">
                <a:solidFill>
                  <a:srgbClr val="FF0000"/>
                </a:solidFill>
                <a:latin typeface="Times New Roman" panose="02020603050405020304" pitchFamily="18" charset="0"/>
                <a:cs typeface="Times New Roman" panose="02020603050405020304" pitchFamily="18" charset="0"/>
              </a:rPr>
              <a:t>Almost same level between 2</a:t>
            </a:r>
            <a:r>
              <a:rPr lang="en-US" altLang="ja-JP" sz="1400" b="1" baseline="30000" dirty="0">
                <a:solidFill>
                  <a:srgbClr val="FF0000"/>
                </a:solidFill>
                <a:latin typeface="Times New Roman" panose="02020603050405020304" pitchFamily="18" charset="0"/>
                <a:cs typeface="Times New Roman" panose="02020603050405020304" pitchFamily="18" charset="0"/>
              </a:rPr>
              <a:t>nd</a:t>
            </a:r>
            <a:r>
              <a:rPr lang="en-US" altLang="ja-JP" sz="1400" b="1" dirty="0">
                <a:solidFill>
                  <a:srgbClr val="FF0000"/>
                </a:solidFill>
                <a:latin typeface="Times New Roman" panose="02020603050405020304" pitchFamily="18" charset="0"/>
                <a:cs typeface="Times New Roman" panose="02020603050405020304" pitchFamily="18" charset="0"/>
              </a:rPr>
              <a:t> and 3</a:t>
            </a:r>
            <a:r>
              <a:rPr lang="en-US" altLang="ja-JP" sz="1400" b="1" baseline="30000" dirty="0">
                <a:solidFill>
                  <a:srgbClr val="FF0000"/>
                </a:solidFill>
                <a:latin typeface="Times New Roman" panose="02020603050405020304" pitchFamily="18" charset="0"/>
                <a:cs typeface="Times New Roman" panose="02020603050405020304" pitchFamily="18" charset="0"/>
              </a:rPr>
              <a:t>rd</a:t>
            </a:r>
            <a:r>
              <a:rPr lang="en-US" altLang="ja-JP" sz="1400" b="1" dirty="0">
                <a:solidFill>
                  <a:srgbClr val="FF0000"/>
                </a:solidFill>
                <a:latin typeface="Times New Roman" panose="02020603050405020304" pitchFamily="18" charset="0"/>
                <a:cs typeface="Times New Roman" panose="02020603050405020304" pitchFamily="18" charset="0"/>
              </a:rPr>
              <a:t> test</a:t>
            </a:r>
          </a:p>
          <a:p>
            <a:pPr marL="285750" marR="0" indent="-285750" algn="l" defTabSz="914400" rtl="0" eaLnBrk="0" fontAlgn="ctr" latinLnBrk="0" hangingPunct="0">
              <a:lnSpc>
                <a:spcPct val="100000"/>
              </a:lnSpc>
              <a:spcBef>
                <a:spcPct val="0"/>
              </a:spcBef>
              <a:spcAft>
                <a:spcPct val="0"/>
              </a:spcAft>
              <a:buClrTx/>
              <a:buSzTx/>
              <a:buFont typeface="Wingdings" panose="05000000000000000000" pitchFamily="2" charset="2"/>
              <a:buChar char="ü"/>
              <a:tabLst/>
            </a:pPr>
            <a:endParaRPr kumimoji="0" lang="en-US" altLang="ja-JP"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0" name="テキスト ボックス 9"/>
          <p:cNvSpPr txBox="1"/>
          <p:nvPr/>
        </p:nvSpPr>
        <p:spPr>
          <a:xfrm>
            <a:off x="2411760" y="1340768"/>
            <a:ext cx="1375698" cy="307777"/>
          </a:xfrm>
          <a:prstGeom prst="rect">
            <a:avLst/>
          </a:prstGeom>
          <a:solidFill>
            <a:schemeClr val="bg1"/>
          </a:solidFill>
          <a:ln w="19050">
            <a:solidFill>
              <a:schemeClr val="tx1"/>
            </a:solidFill>
          </a:ln>
        </p:spPr>
        <p:txBody>
          <a:bodyPr wrap="none" rtlCol="0">
            <a:spAutoFit/>
          </a:bodyPr>
          <a:lstStyle/>
          <a:p>
            <a:pPr algn="ctr"/>
            <a:r>
              <a:rPr kumimoji="1" lang="en-US" altLang="ja-JP" sz="1400" b="1" dirty="0">
                <a:latin typeface="Times New Roman" panose="02020603050405020304" pitchFamily="18" charset="0"/>
                <a:cs typeface="Times New Roman" panose="02020603050405020304" pitchFamily="18" charset="0"/>
              </a:rPr>
              <a:t>Onset Gradient</a:t>
            </a:r>
            <a:endParaRPr kumimoji="1" lang="ja-JP" altLang="en-US" sz="1400" b="1" dirty="0">
              <a:latin typeface="Times New Roman" panose="02020603050405020304" pitchFamily="18" charset="0"/>
              <a:cs typeface="Times New Roman" panose="02020603050405020304" pitchFamily="18" charset="0"/>
            </a:endParaRPr>
          </a:p>
        </p:txBody>
      </p:sp>
      <p:sp>
        <p:nvSpPr>
          <p:cNvPr id="11" name="テキスト ボックス 10"/>
          <p:cNvSpPr txBox="1"/>
          <p:nvPr/>
        </p:nvSpPr>
        <p:spPr>
          <a:xfrm>
            <a:off x="1979712" y="5752611"/>
            <a:ext cx="1396536" cy="261610"/>
          </a:xfrm>
          <a:prstGeom prst="rect">
            <a:avLst/>
          </a:prstGeom>
          <a:solidFill>
            <a:schemeClr val="bg1"/>
          </a:solidFill>
          <a:ln w="19050">
            <a:solidFill>
              <a:schemeClr val="tx1"/>
            </a:solidFill>
          </a:ln>
        </p:spPr>
        <p:txBody>
          <a:bodyPr wrap="none" rtlCol="0">
            <a:spAutoFit/>
          </a:bodyPr>
          <a:lstStyle/>
          <a:p>
            <a:pPr algn="ctr"/>
            <a:r>
              <a:rPr kumimoji="1" lang="en-US" altLang="ja-JP" sz="1100" b="1" dirty="0">
                <a:latin typeface="Times New Roman" panose="02020603050405020304" pitchFamily="18" charset="0"/>
                <a:cs typeface="Times New Roman" panose="02020603050405020304" pitchFamily="18" charset="0"/>
              </a:rPr>
              <a:t>X-rays @31.5MV/m</a:t>
            </a:r>
            <a:endParaRPr kumimoji="1" lang="ja-JP" altLang="en-US" sz="11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7915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979712"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16</a:t>
            </a:fld>
            <a:endParaRPr lang="en-US" altLang="ja-JP" dirty="0">
              <a:latin typeface="Times New Roman" panose="02020603050405020304" pitchFamily="18" charset="0"/>
              <a:cs typeface="Times New Roman" panose="02020603050405020304" pitchFamily="18" charset="0"/>
            </a:endParaRPr>
          </a:p>
        </p:txBody>
      </p:sp>
      <p:sp>
        <p:nvSpPr>
          <p:cNvPr id="8" name="テキスト ボックス 7"/>
          <p:cNvSpPr txBox="1"/>
          <p:nvPr/>
        </p:nvSpPr>
        <p:spPr>
          <a:xfrm>
            <a:off x="0" y="0"/>
            <a:ext cx="9144000" cy="661720"/>
          </a:xfrm>
          <a:prstGeom prst="rect">
            <a:avLst/>
          </a:prstGeom>
          <a:noFill/>
        </p:spPr>
        <p:txBody>
          <a:bodyPr wrap="square" tIns="0" rtlCol="0">
            <a:spAutoFit/>
          </a:bodyPr>
          <a:lstStyle/>
          <a:p>
            <a:pPr algn="ctr"/>
            <a:r>
              <a:rPr lang="en-US" altLang="ja-JP" sz="4000" dirty="0">
                <a:latin typeface="Times New Roman" panose="02020603050405020304" pitchFamily="18" charset="0"/>
                <a:cs typeface="Times New Roman" panose="02020603050405020304" pitchFamily="18" charset="0"/>
              </a:rPr>
              <a:t>X-rays comparison for both-end cavities</a:t>
            </a:r>
            <a:endParaRPr kumimoji="1" lang="ja-JP" altLang="en-US" sz="4000" dirty="0">
              <a:latin typeface="Times New Roman" panose="02020603050405020304" pitchFamily="18" charset="0"/>
              <a:cs typeface="Times New Roman" panose="02020603050405020304" pitchFamily="18" charset="0"/>
            </a:endParaRPr>
          </a:p>
        </p:txBody>
      </p:sp>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15625" y="4659995"/>
            <a:ext cx="3683547" cy="1958376"/>
          </a:xfrm>
          <a:prstGeom prst="rect">
            <a:avLst/>
          </a:prstGeom>
          <a:noFill/>
          <a:ln w="9525">
            <a:noFill/>
            <a:miter lim="800000"/>
            <a:headEnd/>
            <a:tailEnd/>
          </a:ln>
          <a:effectLst/>
        </p:spPr>
      </p:pic>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261187" y="4663502"/>
            <a:ext cx="3640571" cy="1958376"/>
          </a:xfrm>
          <a:prstGeom prst="rect">
            <a:avLst/>
          </a:prstGeom>
          <a:noFill/>
          <a:ln w="9525">
            <a:noFill/>
            <a:miter lim="800000"/>
            <a:headEnd/>
            <a:tailEnd/>
          </a:ln>
          <a:effectLst/>
        </p:spPr>
      </p:pic>
      <p:pic>
        <p:nvPicPr>
          <p:cNvPr id="14" name="図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7472" y="2732399"/>
            <a:ext cx="4884002" cy="1656184"/>
          </a:xfrm>
          <a:prstGeom prst="rect">
            <a:avLst/>
          </a:prstGeom>
          <a:ln w="28575">
            <a:noFill/>
          </a:ln>
        </p:spPr>
      </p:pic>
      <p:cxnSp>
        <p:nvCxnSpPr>
          <p:cNvPr id="16" name="直線矢印コネクタ 15"/>
          <p:cNvCxnSpPr/>
          <p:nvPr/>
        </p:nvCxnSpPr>
        <p:spPr bwMode="auto">
          <a:xfrm flipH="1">
            <a:off x="2047185" y="4095688"/>
            <a:ext cx="576064" cy="0"/>
          </a:xfrm>
          <a:prstGeom prst="straightConnector1">
            <a:avLst/>
          </a:prstGeom>
          <a:solidFill>
            <a:schemeClr val="accent1"/>
          </a:solidFill>
          <a:ln w="19050" cap="flat" cmpd="sng" algn="ctr">
            <a:solidFill>
              <a:srgbClr val="CC00FF"/>
            </a:solidFill>
            <a:prstDash val="dash"/>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直線矢印コネクタ 20"/>
          <p:cNvCxnSpPr/>
          <p:nvPr/>
        </p:nvCxnSpPr>
        <p:spPr bwMode="auto">
          <a:xfrm>
            <a:off x="2767265" y="4095688"/>
            <a:ext cx="0" cy="292895"/>
          </a:xfrm>
          <a:prstGeom prst="straightConnector1">
            <a:avLst/>
          </a:prstGeom>
          <a:solidFill>
            <a:schemeClr val="accent1"/>
          </a:solidFill>
          <a:ln w="19050" cap="flat" cmpd="sng" algn="ctr">
            <a:solidFill>
              <a:srgbClr val="CC00FF"/>
            </a:solidFill>
            <a:prstDash val="dash"/>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直線矢印コネクタ 21"/>
          <p:cNvCxnSpPr/>
          <p:nvPr/>
        </p:nvCxnSpPr>
        <p:spPr bwMode="auto">
          <a:xfrm flipV="1">
            <a:off x="6790306" y="4089805"/>
            <a:ext cx="582335" cy="5883"/>
          </a:xfrm>
          <a:prstGeom prst="straightConnector1">
            <a:avLst/>
          </a:prstGeom>
          <a:solidFill>
            <a:schemeClr val="accent1"/>
          </a:solidFill>
          <a:ln w="19050" cap="flat" cmpd="sng" algn="ctr">
            <a:solidFill>
              <a:srgbClr val="CC00FF"/>
            </a:solidFill>
            <a:prstDash val="dash"/>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直線矢印コネクタ 22"/>
          <p:cNvCxnSpPr/>
          <p:nvPr/>
        </p:nvCxnSpPr>
        <p:spPr bwMode="auto">
          <a:xfrm>
            <a:off x="6727705" y="4107472"/>
            <a:ext cx="0" cy="292895"/>
          </a:xfrm>
          <a:prstGeom prst="straightConnector1">
            <a:avLst/>
          </a:prstGeom>
          <a:solidFill>
            <a:schemeClr val="accent1"/>
          </a:solidFill>
          <a:ln w="19050" cap="flat" cmpd="sng" algn="ctr">
            <a:solidFill>
              <a:srgbClr val="CC00FF"/>
            </a:solidFill>
            <a:prstDash val="dash"/>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円/楕円 24"/>
          <p:cNvSpPr/>
          <p:nvPr/>
        </p:nvSpPr>
        <p:spPr bwMode="auto">
          <a:xfrm>
            <a:off x="1883759" y="4017036"/>
            <a:ext cx="144016" cy="145537"/>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26" name="円/楕円 25"/>
          <p:cNvSpPr/>
          <p:nvPr/>
        </p:nvSpPr>
        <p:spPr bwMode="auto">
          <a:xfrm>
            <a:off x="2695257" y="4432196"/>
            <a:ext cx="144016" cy="145537"/>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27" name="円/楕円 26"/>
          <p:cNvSpPr/>
          <p:nvPr/>
        </p:nvSpPr>
        <p:spPr bwMode="auto">
          <a:xfrm>
            <a:off x="6655697" y="4435591"/>
            <a:ext cx="144016" cy="145537"/>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28" name="円/楕円 27"/>
          <p:cNvSpPr/>
          <p:nvPr/>
        </p:nvSpPr>
        <p:spPr bwMode="auto">
          <a:xfrm>
            <a:off x="7435166" y="4017035"/>
            <a:ext cx="144016" cy="145537"/>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pic>
        <p:nvPicPr>
          <p:cNvPr id="13"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533545" y="885921"/>
            <a:ext cx="3449551" cy="2266410"/>
          </a:xfrm>
          <a:prstGeom prst="rect">
            <a:avLst/>
          </a:prstGeom>
          <a:noFill/>
          <a:ln w="9525">
            <a:noFill/>
            <a:miter lim="800000"/>
            <a:headEnd/>
            <a:tailEnd/>
          </a:ln>
          <a:effectLst/>
        </p:spPr>
      </p:pic>
      <p:pic>
        <p:nvPicPr>
          <p:cNvPr id="11"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20089" y="888630"/>
            <a:ext cx="3474621" cy="2272757"/>
          </a:xfrm>
          <a:prstGeom prst="rect">
            <a:avLst/>
          </a:prstGeom>
          <a:noFill/>
          <a:ln w="9525">
            <a:noFill/>
            <a:miter lim="800000"/>
            <a:headEnd/>
            <a:tailEnd/>
          </a:ln>
          <a:effectLst/>
        </p:spPr>
      </p:pic>
      <p:sp>
        <p:nvSpPr>
          <p:cNvPr id="30" name="テキスト ボックス 29"/>
          <p:cNvSpPr txBox="1"/>
          <p:nvPr/>
        </p:nvSpPr>
        <p:spPr>
          <a:xfrm>
            <a:off x="2033796" y="1272524"/>
            <a:ext cx="805477" cy="276999"/>
          </a:xfrm>
          <a:prstGeom prst="rect">
            <a:avLst/>
          </a:prstGeom>
          <a:solidFill>
            <a:schemeClr val="bg1"/>
          </a:solidFill>
          <a:ln w="19050">
            <a:solidFill>
              <a:schemeClr val="tx1"/>
            </a:solidFill>
          </a:ln>
        </p:spPr>
        <p:txBody>
          <a:bodyPr wrap="none" rtlCol="0">
            <a:spAutoFit/>
          </a:bodyPr>
          <a:lstStyle/>
          <a:p>
            <a:pPr algn="ctr"/>
            <a:r>
              <a:rPr kumimoji="1" lang="en-US" altLang="ja-JP" sz="1200" b="1" dirty="0">
                <a:latin typeface="Times New Roman" panose="02020603050405020304" pitchFamily="18" charset="0"/>
                <a:cs typeface="Times New Roman" panose="02020603050405020304" pitchFamily="18" charset="0"/>
              </a:rPr>
              <a:t>upstream</a:t>
            </a:r>
            <a:endParaRPr kumimoji="1" lang="ja-JP" altLang="en-US" sz="1200" b="1" dirty="0">
              <a:latin typeface="Times New Roman" panose="02020603050405020304" pitchFamily="18" charset="0"/>
              <a:cs typeface="Times New Roman" panose="02020603050405020304" pitchFamily="18" charset="0"/>
            </a:endParaRPr>
          </a:p>
        </p:txBody>
      </p:sp>
      <p:sp>
        <p:nvSpPr>
          <p:cNvPr id="31" name="テキスト ボックス 30"/>
          <p:cNvSpPr txBox="1"/>
          <p:nvPr/>
        </p:nvSpPr>
        <p:spPr>
          <a:xfrm>
            <a:off x="2085600" y="4936655"/>
            <a:ext cx="996812" cy="276999"/>
          </a:xfrm>
          <a:prstGeom prst="rect">
            <a:avLst/>
          </a:prstGeom>
          <a:solidFill>
            <a:schemeClr val="bg1"/>
          </a:solidFill>
          <a:ln w="19050">
            <a:solidFill>
              <a:srgbClr val="CC00FF"/>
            </a:solidFill>
          </a:ln>
        </p:spPr>
        <p:txBody>
          <a:bodyPr wrap="none" rtlCol="0">
            <a:spAutoFit/>
          </a:bodyPr>
          <a:lstStyle/>
          <a:p>
            <a:pPr algn="ctr"/>
            <a:r>
              <a:rPr lang="en-US" altLang="ja-JP" sz="1200" b="1" dirty="0">
                <a:latin typeface="Times New Roman" panose="02020603050405020304" pitchFamily="18" charset="0"/>
                <a:cs typeface="Times New Roman" panose="02020603050405020304" pitchFamily="18" charset="0"/>
              </a:rPr>
              <a:t>below CAV1</a:t>
            </a:r>
            <a:endParaRPr kumimoji="1" lang="ja-JP" altLang="en-US" sz="1200" b="1" dirty="0">
              <a:latin typeface="Times New Roman" panose="02020603050405020304" pitchFamily="18" charset="0"/>
              <a:cs typeface="Times New Roman" panose="02020603050405020304" pitchFamily="18" charset="0"/>
            </a:endParaRPr>
          </a:p>
        </p:txBody>
      </p:sp>
      <p:sp>
        <p:nvSpPr>
          <p:cNvPr id="32" name="テキスト ボックス 31"/>
          <p:cNvSpPr txBox="1"/>
          <p:nvPr/>
        </p:nvSpPr>
        <p:spPr>
          <a:xfrm>
            <a:off x="1003138" y="3951303"/>
            <a:ext cx="805477" cy="276999"/>
          </a:xfrm>
          <a:prstGeom prst="rect">
            <a:avLst/>
          </a:prstGeom>
          <a:solidFill>
            <a:schemeClr val="bg1"/>
          </a:solidFill>
          <a:ln w="19050">
            <a:solidFill>
              <a:schemeClr val="tx1"/>
            </a:solidFill>
          </a:ln>
        </p:spPr>
        <p:txBody>
          <a:bodyPr wrap="none" rtlCol="0">
            <a:spAutoFit/>
          </a:bodyPr>
          <a:lstStyle/>
          <a:p>
            <a:pPr algn="ctr"/>
            <a:r>
              <a:rPr kumimoji="1" lang="en-US" altLang="ja-JP" sz="1200" b="1" dirty="0">
                <a:latin typeface="Times New Roman" panose="02020603050405020304" pitchFamily="18" charset="0"/>
                <a:cs typeface="Times New Roman" panose="02020603050405020304" pitchFamily="18" charset="0"/>
              </a:rPr>
              <a:t>upstream</a:t>
            </a:r>
            <a:endParaRPr kumimoji="1" lang="ja-JP" altLang="en-US" sz="1200" b="1" dirty="0">
              <a:latin typeface="Times New Roman" panose="02020603050405020304" pitchFamily="18" charset="0"/>
              <a:cs typeface="Times New Roman" panose="02020603050405020304" pitchFamily="18" charset="0"/>
            </a:endParaRPr>
          </a:p>
        </p:txBody>
      </p:sp>
      <p:sp>
        <p:nvSpPr>
          <p:cNvPr id="33" name="テキスト ボックス 32"/>
          <p:cNvSpPr txBox="1"/>
          <p:nvPr/>
        </p:nvSpPr>
        <p:spPr>
          <a:xfrm>
            <a:off x="2908957" y="4366464"/>
            <a:ext cx="996812" cy="276999"/>
          </a:xfrm>
          <a:prstGeom prst="rect">
            <a:avLst/>
          </a:prstGeom>
          <a:solidFill>
            <a:schemeClr val="bg1"/>
          </a:solidFill>
          <a:ln w="19050">
            <a:solidFill>
              <a:srgbClr val="CC00FF"/>
            </a:solidFill>
          </a:ln>
        </p:spPr>
        <p:txBody>
          <a:bodyPr wrap="none" rtlCol="0">
            <a:spAutoFit/>
          </a:bodyPr>
          <a:lstStyle/>
          <a:p>
            <a:pPr algn="ctr"/>
            <a:r>
              <a:rPr lang="en-US" altLang="ja-JP" sz="1200" b="1" dirty="0">
                <a:latin typeface="Times New Roman" panose="02020603050405020304" pitchFamily="18" charset="0"/>
                <a:cs typeface="Times New Roman" panose="02020603050405020304" pitchFamily="18" charset="0"/>
              </a:rPr>
              <a:t>below CAV1</a:t>
            </a:r>
            <a:endParaRPr kumimoji="1" lang="ja-JP" altLang="en-US" sz="1200" b="1" dirty="0">
              <a:latin typeface="Times New Roman" panose="02020603050405020304" pitchFamily="18" charset="0"/>
              <a:cs typeface="Times New Roman" panose="02020603050405020304" pitchFamily="18" charset="0"/>
            </a:endParaRPr>
          </a:p>
        </p:txBody>
      </p:sp>
      <p:sp>
        <p:nvSpPr>
          <p:cNvPr id="34" name="テキスト ボックス 33"/>
          <p:cNvSpPr txBox="1"/>
          <p:nvPr/>
        </p:nvSpPr>
        <p:spPr>
          <a:xfrm>
            <a:off x="5542577" y="4366463"/>
            <a:ext cx="1073756" cy="276999"/>
          </a:xfrm>
          <a:prstGeom prst="rect">
            <a:avLst/>
          </a:prstGeom>
          <a:solidFill>
            <a:schemeClr val="bg1"/>
          </a:solidFill>
          <a:ln w="19050">
            <a:solidFill>
              <a:srgbClr val="00B050"/>
            </a:solidFill>
          </a:ln>
        </p:spPr>
        <p:txBody>
          <a:bodyPr wrap="none" rtlCol="0">
            <a:spAutoFit/>
          </a:bodyPr>
          <a:lstStyle/>
          <a:p>
            <a:pPr algn="ctr"/>
            <a:r>
              <a:rPr lang="en-US" altLang="ja-JP" sz="1200" b="1" dirty="0">
                <a:latin typeface="Times New Roman" panose="02020603050405020304" pitchFamily="18" charset="0"/>
                <a:cs typeface="Times New Roman" panose="02020603050405020304" pitchFamily="18" charset="0"/>
              </a:rPr>
              <a:t>below CAV12</a:t>
            </a:r>
            <a:endParaRPr kumimoji="1" lang="ja-JP" altLang="en-US" sz="1200" b="1" dirty="0">
              <a:latin typeface="Times New Roman" panose="02020603050405020304" pitchFamily="18" charset="0"/>
              <a:cs typeface="Times New Roman" panose="02020603050405020304" pitchFamily="18" charset="0"/>
            </a:endParaRPr>
          </a:p>
        </p:txBody>
      </p:sp>
      <p:sp>
        <p:nvSpPr>
          <p:cNvPr id="35" name="テキスト ボックス 34"/>
          <p:cNvSpPr txBox="1"/>
          <p:nvPr/>
        </p:nvSpPr>
        <p:spPr>
          <a:xfrm>
            <a:off x="7683427" y="3951302"/>
            <a:ext cx="993029" cy="276999"/>
          </a:xfrm>
          <a:prstGeom prst="rect">
            <a:avLst/>
          </a:prstGeom>
          <a:solidFill>
            <a:schemeClr val="bg1"/>
          </a:solidFill>
          <a:ln w="19050">
            <a:solidFill>
              <a:srgbClr val="0000FF"/>
            </a:solidFill>
          </a:ln>
        </p:spPr>
        <p:txBody>
          <a:bodyPr wrap="none" rtlCol="0">
            <a:spAutoFit/>
          </a:bodyPr>
          <a:lstStyle/>
          <a:p>
            <a:pPr algn="ctr"/>
            <a:r>
              <a:rPr kumimoji="1" lang="en-US" altLang="ja-JP" sz="1200" b="1" dirty="0">
                <a:latin typeface="Times New Roman" panose="02020603050405020304" pitchFamily="18" charset="0"/>
                <a:cs typeface="Times New Roman" panose="02020603050405020304" pitchFamily="18" charset="0"/>
              </a:rPr>
              <a:t>downstream</a:t>
            </a:r>
            <a:endParaRPr kumimoji="1" lang="ja-JP" altLang="en-US" sz="1200" b="1" dirty="0">
              <a:latin typeface="Times New Roman" panose="02020603050405020304" pitchFamily="18" charset="0"/>
              <a:cs typeface="Times New Roman" panose="02020603050405020304" pitchFamily="18" charset="0"/>
            </a:endParaRPr>
          </a:p>
        </p:txBody>
      </p:sp>
      <p:sp>
        <p:nvSpPr>
          <p:cNvPr id="36" name="テキスト ボックス 35"/>
          <p:cNvSpPr txBox="1"/>
          <p:nvPr/>
        </p:nvSpPr>
        <p:spPr>
          <a:xfrm>
            <a:off x="5761736" y="5786436"/>
            <a:ext cx="1073756" cy="276999"/>
          </a:xfrm>
          <a:prstGeom prst="rect">
            <a:avLst/>
          </a:prstGeom>
          <a:solidFill>
            <a:schemeClr val="bg1"/>
          </a:solidFill>
          <a:ln w="19050">
            <a:solidFill>
              <a:srgbClr val="00B050"/>
            </a:solidFill>
          </a:ln>
        </p:spPr>
        <p:txBody>
          <a:bodyPr wrap="none" rtlCol="0">
            <a:spAutoFit/>
          </a:bodyPr>
          <a:lstStyle/>
          <a:p>
            <a:pPr algn="ctr"/>
            <a:r>
              <a:rPr lang="en-US" altLang="ja-JP" sz="1200" b="1" dirty="0">
                <a:latin typeface="Times New Roman" panose="02020603050405020304" pitchFamily="18" charset="0"/>
                <a:cs typeface="Times New Roman" panose="02020603050405020304" pitchFamily="18" charset="0"/>
              </a:rPr>
              <a:t>below CAV12</a:t>
            </a:r>
            <a:endParaRPr kumimoji="1" lang="ja-JP" altLang="en-US" sz="1200" b="1" dirty="0">
              <a:latin typeface="Times New Roman" panose="02020603050405020304" pitchFamily="18" charset="0"/>
              <a:cs typeface="Times New Roman" panose="02020603050405020304" pitchFamily="18" charset="0"/>
            </a:endParaRPr>
          </a:p>
        </p:txBody>
      </p:sp>
      <p:sp>
        <p:nvSpPr>
          <p:cNvPr id="37" name="テキスト ボックス 36"/>
          <p:cNvSpPr txBox="1"/>
          <p:nvPr/>
        </p:nvSpPr>
        <p:spPr>
          <a:xfrm>
            <a:off x="7908729" y="2383858"/>
            <a:ext cx="993029" cy="276999"/>
          </a:xfrm>
          <a:prstGeom prst="rect">
            <a:avLst/>
          </a:prstGeom>
          <a:solidFill>
            <a:schemeClr val="bg1"/>
          </a:solidFill>
          <a:ln w="19050">
            <a:solidFill>
              <a:srgbClr val="0000FF"/>
            </a:solidFill>
          </a:ln>
        </p:spPr>
        <p:txBody>
          <a:bodyPr wrap="none" rtlCol="0">
            <a:spAutoFit/>
          </a:bodyPr>
          <a:lstStyle/>
          <a:p>
            <a:pPr algn="ctr"/>
            <a:r>
              <a:rPr kumimoji="1" lang="en-US" altLang="ja-JP" sz="1200" b="1" dirty="0">
                <a:latin typeface="Times New Roman" panose="02020603050405020304" pitchFamily="18" charset="0"/>
                <a:cs typeface="Times New Roman" panose="02020603050405020304" pitchFamily="18" charset="0"/>
              </a:rPr>
              <a:t>downstream</a:t>
            </a:r>
            <a:endParaRPr kumimoji="1" lang="ja-JP" altLang="en-US" sz="1200" b="1" dirty="0">
              <a:latin typeface="Times New Roman" panose="02020603050405020304" pitchFamily="18" charset="0"/>
              <a:cs typeface="Times New Roman" panose="02020603050405020304" pitchFamily="18" charset="0"/>
            </a:endParaRPr>
          </a:p>
        </p:txBody>
      </p:sp>
      <p:sp>
        <p:nvSpPr>
          <p:cNvPr id="29" name="テキスト ボックス 28"/>
          <p:cNvSpPr txBox="1"/>
          <p:nvPr/>
        </p:nvSpPr>
        <p:spPr>
          <a:xfrm>
            <a:off x="1690152" y="3369076"/>
            <a:ext cx="6237605" cy="400110"/>
          </a:xfrm>
          <a:prstGeom prst="rect">
            <a:avLst/>
          </a:prstGeom>
          <a:solidFill>
            <a:schemeClr val="bg1"/>
          </a:solidFill>
          <a:ln w="28575">
            <a:solidFill>
              <a:srgbClr val="0000FF"/>
            </a:solidFill>
          </a:ln>
        </p:spPr>
        <p:txBody>
          <a:bodyPr wrap="none" rtlCol="0">
            <a:spAutoFit/>
          </a:bodyPr>
          <a:lstStyle/>
          <a:p>
            <a:pPr algn="ctr"/>
            <a:r>
              <a:rPr kumimoji="1" lang="en-US" altLang="ja-JP" sz="2000" b="1" dirty="0">
                <a:solidFill>
                  <a:srgbClr val="FF0000"/>
                </a:solidFill>
                <a:latin typeface="Times New Roman" panose="02020603050405020304" pitchFamily="18" charset="0"/>
                <a:cs typeface="Times New Roman" panose="02020603050405020304" pitchFamily="18" charset="0"/>
              </a:rPr>
              <a:t>Same radiation level between 2</a:t>
            </a:r>
            <a:r>
              <a:rPr kumimoji="1" lang="en-US" altLang="ja-JP" sz="2000" b="1" baseline="30000" dirty="0">
                <a:solidFill>
                  <a:srgbClr val="FF0000"/>
                </a:solidFill>
                <a:latin typeface="Times New Roman" panose="02020603050405020304" pitchFamily="18" charset="0"/>
                <a:cs typeface="Times New Roman" panose="02020603050405020304" pitchFamily="18" charset="0"/>
              </a:rPr>
              <a:t>nd</a:t>
            </a:r>
            <a:r>
              <a:rPr kumimoji="1" lang="en-US" altLang="ja-JP" sz="2000" b="1" dirty="0">
                <a:solidFill>
                  <a:srgbClr val="FF0000"/>
                </a:solidFill>
                <a:latin typeface="Times New Roman" panose="02020603050405020304" pitchFamily="18" charset="0"/>
                <a:cs typeface="Times New Roman" panose="02020603050405020304" pitchFamily="18" charset="0"/>
              </a:rPr>
              <a:t> and 3</a:t>
            </a:r>
            <a:r>
              <a:rPr kumimoji="1" lang="en-US" altLang="ja-JP" sz="2000" b="1" baseline="30000" dirty="0">
                <a:solidFill>
                  <a:srgbClr val="FF0000"/>
                </a:solidFill>
                <a:latin typeface="Times New Roman" panose="02020603050405020304" pitchFamily="18" charset="0"/>
                <a:cs typeface="Times New Roman" panose="02020603050405020304" pitchFamily="18" charset="0"/>
              </a:rPr>
              <a:t>rd</a:t>
            </a:r>
            <a:r>
              <a:rPr kumimoji="1" lang="en-US" altLang="ja-JP" sz="2000" b="1" dirty="0">
                <a:solidFill>
                  <a:srgbClr val="FF0000"/>
                </a:solidFill>
                <a:latin typeface="Times New Roman" panose="02020603050405020304" pitchFamily="18" charset="0"/>
                <a:cs typeface="Times New Roman" panose="02020603050405020304" pitchFamily="18" charset="0"/>
              </a:rPr>
              <a:t> cooldown test!</a:t>
            </a:r>
            <a:endParaRPr kumimoji="1" lang="ja-JP" altLang="en-US" sz="2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2445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790699"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17</a:t>
            </a:fld>
            <a:endParaRPr lang="en-US" altLang="ja-JP" dirty="0">
              <a:latin typeface="Times New Roman" panose="02020603050405020304" pitchFamily="18" charset="0"/>
              <a:cs typeface="Times New Roman" panose="02020603050405020304" pitchFamily="18" charset="0"/>
            </a:endParaRPr>
          </a:p>
        </p:txBody>
      </p:sp>
      <p:sp>
        <p:nvSpPr>
          <p:cNvPr id="103426" name="Rectangle 2"/>
          <p:cNvSpPr>
            <a:spLocks noGrp="1" noChangeArrowheads="1"/>
          </p:cNvSpPr>
          <p:nvPr>
            <p:ph type="title"/>
          </p:nvPr>
        </p:nvSpPr>
        <p:spPr>
          <a:xfrm>
            <a:off x="0" y="0"/>
            <a:ext cx="9143999" cy="764704"/>
          </a:xfrm>
        </p:spPr>
        <p:txBody>
          <a:bodyPr anchor="ctr"/>
          <a:lstStyle/>
          <a:p>
            <a:r>
              <a:rPr lang="en-US" altLang="ja-JP" sz="5400" b="1" dirty="0">
                <a:solidFill>
                  <a:schemeClr val="tx1"/>
                </a:solidFill>
                <a:latin typeface="Times New Roman" panose="02020603050405020304" pitchFamily="18" charset="0"/>
                <a:cs typeface="Times New Roman" panose="02020603050405020304" pitchFamily="18" charset="0"/>
              </a:rPr>
              <a:t>Outline</a:t>
            </a:r>
          </a:p>
        </p:txBody>
      </p:sp>
      <p:sp>
        <p:nvSpPr>
          <p:cNvPr id="103427" name="Rectangle 3"/>
          <p:cNvSpPr>
            <a:spLocks noGrp="1" noChangeArrowheads="1"/>
          </p:cNvSpPr>
          <p:nvPr>
            <p:ph type="body" idx="1"/>
          </p:nvPr>
        </p:nvSpPr>
        <p:spPr>
          <a:xfrm>
            <a:off x="1358641" y="764704"/>
            <a:ext cx="6426716" cy="5688632"/>
          </a:xfrm>
        </p:spPr>
        <p:txBody>
          <a:bodyPr/>
          <a:lstStyle/>
          <a:p>
            <a:pPr>
              <a:buFont typeface="Wingdings" panose="05000000000000000000" pitchFamily="2" charset="2"/>
              <a:buChar char="n"/>
            </a:pPr>
            <a:r>
              <a:rPr lang="en-US" altLang="ja-JP" dirty="0">
                <a:solidFill>
                  <a:schemeClr val="tx1"/>
                </a:solidFill>
                <a:latin typeface="Times New Roman" panose="02020603050405020304" pitchFamily="18" charset="0"/>
                <a:cs typeface="Times New Roman" panose="02020603050405020304" pitchFamily="18" charset="0"/>
              </a:rPr>
              <a:t>History of STF-2 project</a:t>
            </a:r>
          </a:p>
          <a:p>
            <a:pPr>
              <a:buFont typeface="Wingdings" panose="05000000000000000000" pitchFamily="2" charset="2"/>
              <a:buChar char="n"/>
            </a:pPr>
            <a:r>
              <a:rPr lang="en-US" altLang="ja-JP" dirty="0">
                <a:solidFill>
                  <a:schemeClr val="tx1"/>
                </a:solidFill>
                <a:latin typeface="Times New Roman" panose="02020603050405020304" pitchFamily="18" charset="0"/>
                <a:cs typeface="Times New Roman" panose="02020603050405020304" pitchFamily="18" charset="0"/>
              </a:rPr>
              <a:t>Construction of STF-2 cryomodule</a:t>
            </a:r>
          </a:p>
          <a:p>
            <a:pPr>
              <a:buFont typeface="Wingdings" panose="05000000000000000000" pitchFamily="2" charset="2"/>
              <a:buChar char="n"/>
            </a:pPr>
            <a:r>
              <a:rPr lang="en-US" altLang="ja-JP" dirty="0">
                <a:solidFill>
                  <a:srgbClr val="FF0000"/>
                </a:solidFill>
                <a:latin typeface="Times New Roman" panose="02020603050405020304" pitchFamily="18" charset="0"/>
                <a:cs typeface="Times New Roman" panose="02020603050405020304" pitchFamily="18" charset="0"/>
              </a:rPr>
              <a:t>Performance for each item</a:t>
            </a:r>
          </a:p>
          <a:p>
            <a:pPr lvl="1">
              <a:buFont typeface="Wingdings" panose="05000000000000000000" pitchFamily="2" charset="2"/>
              <a:buChar char="n"/>
            </a:pPr>
            <a:r>
              <a:rPr lang="en-US" altLang="ja-JP" b="0" dirty="0">
                <a:solidFill>
                  <a:schemeClr val="tx1"/>
                </a:solidFill>
                <a:latin typeface="Times New Roman" panose="02020603050405020304" pitchFamily="18" charset="0"/>
                <a:cs typeface="Times New Roman" panose="02020603050405020304" pitchFamily="18" charset="0"/>
              </a:rPr>
              <a:t>Accelerating gradient</a:t>
            </a:r>
          </a:p>
          <a:p>
            <a:pPr lvl="1">
              <a:buFont typeface="Wingdings" panose="05000000000000000000" pitchFamily="2" charset="2"/>
              <a:buChar char="n"/>
            </a:pPr>
            <a:r>
              <a:rPr lang="en-US" altLang="ja-JP" b="0" dirty="0">
                <a:solidFill>
                  <a:schemeClr val="tx1"/>
                </a:solidFill>
                <a:latin typeface="Times New Roman" panose="02020603050405020304" pitchFamily="18" charset="0"/>
                <a:cs typeface="Times New Roman" panose="02020603050405020304" pitchFamily="18" charset="0"/>
              </a:rPr>
              <a:t>X-rays</a:t>
            </a:r>
          </a:p>
          <a:p>
            <a:pPr lvl="1">
              <a:buFont typeface="Wingdings" panose="05000000000000000000" pitchFamily="2" charset="2"/>
              <a:buChar char="n"/>
            </a:pPr>
            <a:r>
              <a:rPr lang="en-US" altLang="ja-JP" b="0" dirty="0">
                <a:solidFill>
                  <a:srgbClr val="FF0000"/>
                </a:solidFill>
                <a:latin typeface="Times New Roman" panose="02020603050405020304" pitchFamily="18" charset="0"/>
                <a:cs typeface="Times New Roman" panose="02020603050405020304" pitchFamily="18" charset="0"/>
              </a:rPr>
              <a:t>Heat load</a:t>
            </a:r>
          </a:p>
          <a:p>
            <a:pPr lvl="1">
              <a:buFont typeface="Wingdings" panose="05000000000000000000" pitchFamily="2" charset="2"/>
              <a:buChar char="n"/>
            </a:pPr>
            <a:r>
              <a:rPr lang="en-US" altLang="ja-JP" b="0" dirty="0">
                <a:solidFill>
                  <a:schemeClr val="tx1"/>
                </a:solidFill>
                <a:latin typeface="Times New Roman" panose="02020603050405020304" pitchFamily="18" charset="0"/>
                <a:cs typeface="Times New Roman" panose="02020603050405020304" pitchFamily="18" charset="0"/>
              </a:rPr>
              <a:t>Lorentz detuning</a:t>
            </a:r>
          </a:p>
          <a:p>
            <a:pPr>
              <a:buFont typeface="Wingdings" panose="05000000000000000000" pitchFamily="2" charset="2"/>
              <a:buChar char="n"/>
            </a:pPr>
            <a:r>
              <a:rPr lang="en-US" altLang="ja-JP" dirty="0">
                <a:solidFill>
                  <a:schemeClr val="tx1"/>
                </a:solidFill>
                <a:latin typeface="Times New Roman" panose="02020603050405020304" pitchFamily="18" charset="0"/>
                <a:cs typeface="Times New Roman" panose="02020603050405020304" pitchFamily="18" charset="0"/>
              </a:rPr>
              <a:t>Consideration of degradation</a:t>
            </a:r>
          </a:p>
          <a:p>
            <a:pPr lvl="1">
              <a:buFont typeface="Wingdings" panose="05000000000000000000" pitchFamily="2" charset="2"/>
              <a:buChar char="n"/>
            </a:pPr>
            <a:r>
              <a:rPr lang="en-US" altLang="ja-JP" b="0" dirty="0">
                <a:solidFill>
                  <a:schemeClr val="tx1"/>
                </a:solidFill>
                <a:latin typeface="Times New Roman" panose="02020603050405020304" pitchFamily="18" charset="0"/>
                <a:cs typeface="Times New Roman" panose="02020603050405020304" pitchFamily="18" charset="0"/>
              </a:rPr>
              <a:t>Last V.T. </a:t>
            </a:r>
            <a:r>
              <a:rPr lang="en-US" altLang="ja-JP"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2</a:t>
            </a:r>
            <a:r>
              <a:rPr lang="en-US" altLang="ja-JP" b="0" baseline="30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nd</a:t>
            </a:r>
            <a:r>
              <a:rPr lang="en-US" altLang="ja-JP"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Cool-down test</a:t>
            </a:r>
          </a:p>
          <a:p>
            <a:pPr lvl="1">
              <a:buFont typeface="Wingdings" panose="05000000000000000000" pitchFamily="2" charset="2"/>
              <a:buChar char="n"/>
            </a:pPr>
            <a:r>
              <a:rPr lang="en-US" altLang="ja-JP" b="0" dirty="0">
                <a:solidFill>
                  <a:schemeClr val="tx1"/>
                </a:solidFill>
                <a:latin typeface="Times New Roman" panose="02020603050405020304" pitchFamily="18" charset="0"/>
                <a:cs typeface="Times New Roman" panose="02020603050405020304" pitchFamily="18" charset="0"/>
              </a:rPr>
              <a:t>2</a:t>
            </a:r>
            <a:r>
              <a:rPr lang="en-US" altLang="ja-JP" b="0" baseline="30000" dirty="0">
                <a:solidFill>
                  <a:schemeClr val="tx1"/>
                </a:solidFill>
                <a:latin typeface="Times New Roman" panose="02020603050405020304" pitchFamily="18" charset="0"/>
                <a:cs typeface="Times New Roman" panose="02020603050405020304" pitchFamily="18" charset="0"/>
              </a:rPr>
              <a:t>nd</a:t>
            </a:r>
            <a:r>
              <a:rPr lang="en-US" altLang="ja-JP" b="0" dirty="0">
                <a:solidFill>
                  <a:schemeClr val="tx1"/>
                </a:solidFill>
                <a:latin typeface="Times New Roman" panose="02020603050405020304" pitchFamily="18" charset="0"/>
                <a:cs typeface="Times New Roman" panose="02020603050405020304" pitchFamily="18" charset="0"/>
              </a:rPr>
              <a:t> Cool-down test </a:t>
            </a:r>
            <a:r>
              <a:rPr lang="en-US" altLang="ja-JP"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3</a:t>
            </a:r>
            <a:r>
              <a:rPr lang="en-US" altLang="ja-JP" b="0" baseline="30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rd</a:t>
            </a:r>
            <a:r>
              <a:rPr lang="en-US" altLang="ja-JP"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Cool-down test</a:t>
            </a:r>
            <a:endParaRPr lang="en-US" altLang="ja-JP" b="0" dirty="0">
              <a:solidFill>
                <a:schemeClr val="tx1"/>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n"/>
            </a:pPr>
            <a:r>
              <a:rPr lang="en-US" altLang="ja-JP" dirty="0">
                <a:solidFill>
                  <a:schemeClr val="tx1"/>
                </a:solidFill>
                <a:latin typeface="Times New Roman" panose="02020603050405020304" pitchFamily="18" charset="0"/>
                <a:cs typeface="Times New Roman" panose="02020603050405020304" pitchFamily="18" charset="0"/>
              </a:rPr>
              <a:t>Vector-sum operation @31 MV/m</a:t>
            </a:r>
          </a:p>
          <a:p>
            <a:pPr>
              <a:buFont typeface="Wingdings" panose="05000000000000000000" pitchFamily="2" charset="2"/>
              <a:buChar char="n"/>
            </a:pPr>
            <a:r>
              <a:rPr lang="en-US" altLang="ja-JP" dirty="0">
                <a:solidFill>
                  <a:schemeClr val="tx1"/>
                </a:solidFill>
                <a:latin typeface="Times New Roman" panose="02020603050405020304" pitchFamily="18" charset="0"/>
                <a:cs typeface="Times New Roman" panose="02020603050405020304" pitchFamily="18" charset="0"/>
              </a:rPr>
              <a:t>Summary</a:t>
            </a:r>
          </a:p>
        </p:txBody>
      </p:sp>
    </p:spTree>
    <p:extLst>
      <p:ext uri="{BB962C8B-B14F-4D97-AF65-F5344CB8AC3E}">
        <p14:creationId xmlns:p14="http://schemas.microsoft.com/office/powerpoint/2010/main" val="30716100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979712"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18</a:t>
            </a:fld>
            <a:endParaRPr lang="en-US" altLang="ja-JP" dirty="0">
              <a:latin typeface="Times New Roman" panose="02020603050405020304" pitchFamily="18" charset="0"/>
              <a:cs typeface="Times New Roman" panose="02020603050405020304" pitchFamily="18" charset="0"/>
            </a:endParaRPr>
          </a:p>
        </p:txBody>
      </p:sp>
      <p:sp>
        <p:nvSpPr>
          <p:cNvPr id="11" name="タイトル 1"/>
          <p:cNvSpPr>
            <a:spLocks noGrp="1"/>
          </p:cNvSpPr>
          <p:nvPr>
            <p:ph type="title"/>
          </p:nvPr>
        </p:nvSpPr>
        <p:spPr>
          <a:xfrm>
            <a:off x="0" y="0"/>
            <a:ext cx="9144000" cy="764704"/>
          </a:xfrm>
        </p:spPr>
        <p:txBody>
          <a:bodyPr/>
          <a:lstStyle/>
          <a:p>
            <a:pPr eaLnBrk="1" hangingPunct="1"/>
            <a:r>
              <a:rPr lang="en-US" altLang="ja-JP" dirty="0">
                <a:solidFill>
                  <a:srgbClr val="FF0000"/>
                </a:solidFill>
                <a:latin typeface="Times New Roman" panose="02020603050405020304" pitchFamily="18" charset="0"/>
                <a:cs typeface="Times New Roman" panose="02020603050405020304" pitchFamily="18" charset="0"/>
              </a:rPr>
              <a:t>Trend graph during the heat load measurement</a:t>
            </a:r>
            <a:endParaRPr lang="ja-JP" altLang="en-US" dirty="0">
              <a:solidFill>
                <a:srgbClr val="FF0000"/>
              </a:solidFill>
              <a:latin typeface="Times New Roman" panose="02020603050405020304" pitchFamily="18" charset="0"/>
              <a:cs typeface="Times New Roman" panose="02020603050405020304" pitchFamily="18" charset="0"/>
            </a:endParaRPr>
          </a:p>
        </p:txBody>
      </p:sp>
      <p:pic>
        <p:nvPicPr>
          <p:cNvPr id="3" name="図 2">
            <a:extLst>
              <a:ext uri="{FF2B5EF4-FFF2-40B4-BE49-F238E27FC236}">
                <a16:creationId xmlns:a16="http://schemas.microsoft.com/office/drawing/2014/main" id="{79D060AF-DCE3-4D16-952E-61D281FDAB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980728"/>
            <a:ext cx="9144001" cy="4056679"/>
          </a:xfrm>
          <a:prstGeom prst="rect">
            <a:avLst/>
          </a:prstGeom>
        </p:spPr>
      </p:pic>
      <p:sp>
        <p:nvSpPr>
          <p:cNvPr id="13" name="テキスト ボックス 12">
            <a:extLst>
              <a:ext uri="{FF2B5EF4-FFF2-40B4-BE49-F238E27FC236}">
                <a16:creationId xmlns:a16="http://schemas.microsoft.com/office/drawing/2014/main" id="{9B24848D-F60B-406D-8333-F43298D737C0}"/>
              </a:ext>
            </a:extLst>
          </p:cNvPr>
          <p:cNvSpPr txBox="1"/>
          <p:nvPr/>
        </p:nvSpPr>
        <p:spPr>
          <a:xfrm>
            <a:off x="424872" y="5301208"/>
            <a:ext cx="8294258" cy="400110"/>
          </a:xfrm>
          <a:prstGeom prst="rect">
            <a:avLst/>
          </a:prstGeom>
          <a:noFill/>
        </p:spPr>
        <p:txBody>
          <a:bodyPr wrap="none" rtlCol="0">
            <a:spAutoFit/>
          </a:bodyPr>
          <a:lstStyle/>
          <a:p>
            <a:pPr algn="ctr"/>
            <a:r>
              <a:rPr kumimoji="1" lang="en-US" altLang="ja-JP" sz="2000" dirty="0">
                <a:latin typeface="Times New Roman" panose="02020603050405020304" pitchFamily="18" charset="0"/>
                <a:cs typeface="Times New Roman" panose="02020603050405020304" pitchFamily="18" charset="0"/>
              </a:rPr>
              <a:t>Measurement cycle: dynamic heat load </a:t>
            </a:r>
            <a:r>
              <a:rPr kumimoji="1" lang="en-US" altLang="ja-JP" sz="2000" dirty="0">
                <a:latin typeface="Times New Roman" panose="02020603050405020304" pitchFamily="18" charset="0"/>
                <a:cs typeface="Times New Roman" panose="02020603050405020304" pitchFamily="18" charset="0"/>
                <a:sym typeface="Wingdings" panose="05000000000000000000" pitchFamily="2" charset="2"/>
              </a:rPr>
              <a:t> detuned heat load  static heat load</a:t>
            </a:r>
            <a:endParaRPr kumimoji="1" lang="ja-JP" altLang="en-US" sz="2000" dirty="0">
              <a:latin typeface="Times New Roman" panose="02020603050405020304" pitchFamily="18" charset="0"/>
              <a:cs typeface="Times New Roman" panose="02020603050405020304" pitchFamily="18" charset="0"/>
            </a:endParaRPr>
          </a:p>
        </p:txBody>
      </p:sp>
      <p:sp>
        <p:nvSpPr>
          <p:cNvPr id="9" name="フリーフォーム: 図形 8">
            <a:extLst>
              <a:ext uri="{FF2B5EF4-FFF2-40B4-BE49-F238E27FC236}">
                <a16:creationId xmlns:a16="http://schemas.microsoft.com/office/drawing/2014/main" id="{73EB9351-1FDE-4F46-96D4-54063BDDC1C9}"/>
              </a:ext>
            </a:extLst>
          </p:cNvPr>
          <p:cNvSpPr/>
          <p:nvPr/>
        </p:nvSpPr>
        <p:spPr bwMode="auto">
          <a:xfrm>
            <a:off x="3737113" y="5062301"/>
            <a:ext cx="4121426" cy="251821"/>
          </a:xfrm>
          <a:custGeom>
            <a:avLst/>
            <a:gdLst>
              <a:gd name="connsiteX0" fmla="*/ 4121426 w 4121426"/>
              <a:gd name="connsiteY0" fmla="*/ 238569 h 251821"/>
              <a:gd name="connsiteX1" fmla="*/ 2067339 w 4121426"/>
              <a:gd name="connsiteY1" fmla="*/ 29 h 251821"/>
              <a:gd name="connsiteX2" fmla="*/ 0 w 4121426"/>
              <a:gd name="connsiteY2" fmla="*/ 251821 h 251821"/>
            </a:gdLst>
            <a:ahLst/>
            <a:cxnLst>
              <a:cxn ang="0">
                <a:pos x="connsiteX0" y="connsiteY0"/>
              </a:cxn>
              <a:cxn ang="0">
                <a:pos x="connsiteX1" y="connsiteY1"/>
              </a:cxn>
              <a:cxn ang="0">
                <a:pos x="connsiteX2" y="connsiteY2"/>
              </a:cxn>
            </a:cxnLst>
            <a:rect l="l" t="t" r="r" b="b"/>
            <a:pathLst>
              <a:path w="4121426" h="251821">
                <a:moveTo>
                  <a:pt x="4121426" y="238569"/>
                </a:moveTo>
                <a:cubicBezTo>
                  <a:pt x="3437834" y="118194"/>
                  <a:pt x="2754243" y="-2180"/>
                  <a:pt x="2067339" y="29"/>
                </a:cubicBezTo>
                <a:cubicBezTo>
                  <a:pt x="1380435" y="2238"/>
                  <a:pt x="690217" y="127029"/>
                  <a:pt x="0" y="251821"/>
                </a:cubicBezTo>
              </a:path>
            </a:pathLst>
          </a:custGeom>
          <a:noFill/>
          <a:ln w="1905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10" name="右中かっこ 9">
            <a:extLst>
              <a:ext uri="{FF2B5EF4-FFF2-40B4-BE49-F238E27FC236}">
                <a16:creationId xmlns:a16="http://schemas.microsoft.com/office/drawing/2014/main" id="{D3925CAB-D4DB-4571-B40F-DA91672E7C33}"/>
              </a:ext>
            </a:extLst>
          </p:cNvPr>
          <p:cNvSpPr/>
          <p:nvPr/>
        </p:nvSpPr>
        <p:spPr bwMode="auto">
          <a:xfrm rot="5400000">
            <a:off x="4592035" y="4673171"/>
            <a:ext cx="247962" cy="2304255"/>
          </a:xfrm>
          <a:prstGeom prst="rightBrace">
            <a:avLst>
              <a:gd name="adj1" fmla="val 42572"/>
              <a:gd name="adj2" fmla="val 50000"/>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14" name="右中かっこ 13">
            <a:extLst>
              <a:ext uri="{FF2B5EF4-FFF2-40B4-BE49-F238E27FC236}">
                <a16:creationId xmlns:a16="http://schemas.microsoft.com/office/drawing/2014/main" id="{B80BEB1F-47BA-4B2A-B2F0-58DBAFA011F3}"/>
              </a:ext>
            </a:extLst>
          </p:cNvPr>
          <p:cNvSpPr/>
          <p:nvPr/>
        </p:nvSpPr>
        <p:spPr bwMode="auto">
          <a:xfrm rot="5400000">
            <a:off x="6889258" y="4666384"/>
            <a:ext cx="247962" cy="2304255"/>
          </a:xfrm>
          <a:prstGeom prst="rightBrace">
            <a:avLst>
              <a:gd name="adj1" fmla="val 42572"/>
              <a:gd name="adj2" fmla="val 50000"/>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15" name="テキスト ボックス 14">
            <a:extLst>
              <a:ext uri="{FF2B5EF4-FFF2-40B4-BE49-F238E27FC236}">
                <a16:creationId xmlns:a16="http://schemas.microsoft.com/office/drawing/2014/main" id="{28E516DC-A728-4248-94C7-4A0E595F64FC}"/>
              </a:ext>
            </a:extLst>
          </p:cNvPr>
          <p:cNvSpPr txBox="1"/>
          <p:nvPr/>
        </p:nvSpPr>
        <p:spPr>
          <a:xfrm>
            <a:off x="3697147" y="6013877"/>
            <a:ext cx="2037737" cy="369332"/>
          </a:xfrm>
          <a:prstGeom prst="rect">
            <a:avLst/>
          </a:prstGeom>
          <a:solidFill>
            <a:schemeClr val="bg1"/>
          </a:solidFill>
          <a:ln w="28575">
            <a:noFill/>
          </a:ln>
        </p:spPr>
        <p:txBody>
          <a:bodyPr wrap="none" rtlCol="0">
            <a:spAutoFit/>
          </a:bodyPr>
          <a:lstStyle/>
          <a:p>
            <a:pPr algn="ctr"/>
            <a:r>
              <a:rPr kumimoji="1" lang="en-US" altLang="ja-JP" sz="1800" b="1" dirty="0">
                <a:latin typeface="Times New Roman" panose="02020603050405020304" pitchFamily="18" charset="0"/>
                <a:cs typeface="Times New Roman" panose="02020603050405020304" pitchFamily="18" charset="0"/>
              </a:rPr>
              <a:t>Heat load in cavity</a:t>
            </a:r>
            <a:endParaRPr kumimoji="1" lang="ja-JP" altLang="en-US" sz="1800" b="1" dirty="0">
              <a:latin typeface="Times New Roman" panose="02020603050405020304" pitchFamily="18" charset="0"/>
              <a:cs typeface="Times New Roman" panose="02020603050405020304" pitchFamily="18" charset="0"/>
            </a:endParaRPr>
          </a:p>
        </p:txBody>
      </p:sp>
      <p:sp>
        <p:nvSpPr>
          <p:cNvPr id="16" name="テキスト ボックス 15">
            <a:extLst>
              <a:ext uri="{FF2B5EF4-FFF2-40B4-BE49-F238E27FC236}">
                <a16:creationId xmlns:a16="http://schemas.microsoft.com/office/drawing/2014/main" id="{4441F823-13A4-45D9-A41E-D899116BF6B1}"/>
              </a:ext>
            </a:extLst>
          </p:cNvPr>
          <p:cNvSpPr txBox="1"/>
          <p:nvPr/>
        </p:nvSpPr>
        <p:spPr>
          <a:xfrm>
            <a:off x="5917426" y="6013877"/>
            <a:ext cx="2191626" cy="369332"/>
          </a:xfrm>
          <a:prstGeom prst="rect">
            <a:avLst/>
          </a:prstGeom>
          <a:solidFill>
            <a:schemeClr val="bg1"/>
          </a:solidFill>
          <a:ln w="28575">
            <a:noFill/>
          </a:ln>
        </p:spPr>
        <p:txBody>
          <a:bodyPr wrap="none" rtlCol="0">
            <a:spAutoFit/>
          </a:bodyPr>
          <a:lstStyle/>
          <a:p>
            <a:pPr algn="ctr"/>
            <a:r>
              <a:rPr kumimoji="1" lang="en-US" altLang="ja-JP" sz="1800" b="1" dirty="0">
                <a:latin typeface="Times New Roman" panose="02020603050405020304" pitchFamily="18" charset="0"/>
                <a:cs typeface="Times New Roman" panose="02020603050405020304" pitchFamily="18" charset="0"/>
              </a:rPr>
              <a:t>Heat load in coupler</a:t>
            </a:r>
            <a:endParaRPr kumimoji="1" lang="ja-JP" altLang="en-US" sz="1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74162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979712"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19</a:t>
            </a:fld>
            <a:endParaRPr lang="en-US" altLang="ja-JP" dirty="0">
              <a:latin typeface="Times New Roman" panose="02020603050405020304" pitchFamily="18" charset="0"/>
              <a:cs typeface="Times New Roman" panose="02020603050405020304" pitchFamily="18" charset="0"/>
            </a:endParaRPr>
          </a:p>
        </p:txBody>
      </p:sp>
      <p:sp>
        <p:nvSpPr>
          <p:cNvPr id="11" name="タイトル 1"/>
          <p:cNvSpPr>
            <a:spLocks noGrp="1"/>
          </p:cNvSpPr>
          <p:nvPr>
            <p:ph type="title"/>
          </p:nvPr>
        </p:nvSpPr>
        <p:spPr>
          <a:xfrm>
            <a:off x="0" y="0"/>
            <a:ext cx="9144000" cy="764704"/>
          </a:xfrm>
        </p:spPr>
        <p:txBody>
          <a:bodyPr/>
          <a:lstStyle/>
          <a:p>
            <a:pPr eaLnBrk="1" hangingPunct="1"/>
            <a:r>
              <a:rPr lang="en-US" altLang="ja-JP" dirty="0">
                <a:solidFill>
                  <a:srgbClr val="FF0000"/>
                </a:solidFill>
                <a:latin typeface="Times New Roman" panose="02020603050405020304" pitchFamily="18" charset="0"/>
                <a:cs typeface="Times New Roman" panose="02020603050405020304" pitchFamily="18" charset="0"/>
              </a:rPr>
              <a:t>Trend graph during the heat load measurement</a:t>
            </a:r>
            <a:endParaRPr lang="ja-JP" altLang="en-US" dirty="0">
              <a:solidFill>
                <a:srgbClr val="FF0000"/>
              </a:solidFill>
              <a:latin typeface="Times New Roman" panose="02020603050405020304" pitchFamily="18" charset="0"/>
              <a:cs typeface="Times New Roman" panose="02020603050405020304" pitchFamily="18" charset="0"/>
            </a:endParaRPr>
          </a:p>
        </p:txBody>
      </p:sp>
      <p:pic>
        <p:nvPicPr>
          <p:cNvPr id="3" name="図 2">
            <a:extLst>
              <a:ext uri="{FF2B5EF4-FFF2-40B4-BE49-F238E27FC236}">
                <a16:creationId xmlns:a16="http://schemas.microsoft.com/office/drawing/2014/main" id="{79D060AF-DCE3-4D16-952E-61D281FDAB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25694"/>
            <a:ext cx="9144001" cy="3974859"/>
          </a:xfrm>
          <a:prstGeom prst="rect">
            <a:avLst/>
          </a:prstGeom>
        </p:spPr>
      </p:pic>
      <p:sp>
        <p:nvSpPr>
          <p:cNvPr id="2" name="テキスト ボックス 1">
            <a:extLst>
              <a:ext uri="{FF2B5EF4-FFF2-40B4-BE49-F238E27FC236}">
                <a16:creationId xmlns:a16="http://schemas.microsoft.com/office/drawing/2014/main" id="{E67EC550-3CF8-431B-AA42-0E6C223069E6}"/>
              </a:ext>
            </a:extLst>
          </p:cNvPr>
          <p:cNvSpPr txBox="1"/>
          <p:nvPr/>
        </p:nvSpPr>
        <p:spPr>
          <a:xfrm>
            <a:off x="1291934" y="940658"/>
            <a:ext cx="6560129" cy="400110"/>
          </a:xfrm>
          <a:prstGeom prst="rect">
            <a:avLst/>
          </a:prstGeom>
          <a:noFill/>
        </p:spPr>
        <p:txBody>
          <a:bodyPr wrap="none" rtlCol="0">
            <a:spAutoFit/>
          </a:bodyPr>
          <a:lstStyle/>
          <a:p>
            <a:pPr algn="ctr"/>
            <a:r>
              <a:rPr kumimoji="1" lang="en-US" altLang="ja-JP" sz="2000" dirty="0">
                <a:latin typeface="Times New Roman" panose="02020603050405020304" pitchFamily="18" charset="0"/>
                <a:cs typeface="Times New Roman" panose="02020603050405020304" pitchFamily="18" charset="0"/>
              </a:rPr>
              <a:t>We can estimate the heat load from the helium mass flow rate.</a:t>
            </a:r>
            <a:endParaRPr kumimoji="1" lang="ja-JP" altLang="en-US" sz="2000" dirty="0">
              <a:latin typeface="Times New Roman" panose="02020603050405020304" pitchFamily="18" charset="0"/>
              <a:cs typeface="Times New Roman" panose="02020603050405020304" pitchFamily="18" charset="0"/>
            </a:endParaRPr>
          </a:p>
        </p:txBody>
      </p:sp>
      <p:sp>
        <p:nvSpPr>
          <p:cNvPr id="4" name="正方形/長方形 3">
            <a:extLst>
              <a:ext uri="{FF2B5EF4-FFF2-40B4-BE49-F238E27FC236}">
                <a16:creationId xmlns:a16="http://schemas.microsoft.com/office/drawing/2014/main" id="{9F4CA2DC-8DE8-47B2-AFC3-59CEE1CF3308}"/>
              </a:ext>
            </a:extLst>
          </p:cNvPr>
          <p:cNvSpPr/>
          <p:nvPr/>
        </p:nvSpPr>
        <p:spPr bwMode="auto">
          <a:xfrm>
            <a:off x="0" y="3861048"/>
            <a:ext cx="2915816" cy="864096"/>
          </a:xfrm>
          <a:prstGeom prst="rect">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9" name="テキスト ボックス 8">
            <a:extLst>
              <a:ext uri="{FF2B5EF4-FFF2-40B4-BE49-F238E27FC236}">
                <a16:creationId xmlns:a16="http://schemas.microsoft.com/office/drawing/2014/main" id="{D97CD315-22CF-496A-8B02-1273F2556D18}"/>
              </a:ext>
            </a:extLst>
          </p:cNvPr>
          <p:cNvSpPr txBox="1"/>
          <p:nvPr/>
        </p:nvSpPr>
        <p:spPr>
          <a:xfrm>
            <a:off x="794367" y="5731210"/>
            <a:ext cx="7555274" cy="400110"/>
          </a:xfrm>
          <a:prstGeom prst="rect">
            <a:avLst/>
          </a:prstGeom>
          <a:noFill/>
        </p:spPr>
        <p:txBody>
          <a:bodyPr wrap="none" rtlCol="0">
            <a:spAutoFit/>
          </a:bodyPr>
          <a:lstStyle/>
          <a:p>
            <a:pPr algn="ctr"/>
            <a:r>
              <a:rPr kumimoji="1" lang="en-US" altLang="ja-JP" sz="2000" dirty="0">
                <a:latin typeface="Times New Roman" panose="02020603050405020304" pitchFamily="18" charset="0"/>
                <a:cs typeface="Times New Roman" panose="02020603050405020304" pitchFamily="18" charset="0"/>
              </a:rPr>
              <a:t>The heating around the power coupler did not disappear by the next day.</a:t>
            </a:r>
            <a:endParaRPr kumimoji="1" lang="ja-JP"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43888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790699"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2</a:t>
            </a:fld>
            <a:endParaRPr lang="en-US" altLang="ja-JP" dirty="0">
              <a:latin typeface="Times New Roman" panose="02020603050405020304" pitchFamily="18" charset="0"/>
              <a:cs typeface="Times New Roman" panose="02020603050405020304" pitchFamily="18" charset="0"/>
            </a:endParaRPr>
          </a:p>
        </p:txBody>
      </p:sp>
      <p:sp>
        <p:nvSpPr>
          <p:cNvPr id="103426" name="Rectangle 2"/>
          <p:cNvSpPr>
            <a:spLocks noGrp="1" noChangeArrowheads="1"/>
          </p:cNvSpPr>
          <p:nvPr>
            <p:ph type="title"/>
          </p:nvPr>
        </p:nvSpPr>
        <p:spPr>
          <a:xfrm>
            <a:off x="0" y="0"/>
            <a:ext cx="9143999" cy="764704"/>
          </a:xfrm>
        </p:spPr>
        <p:txBody>
          <a:bodyPr anchor="ctr"/>
          <a:lstStyle/>
          <a:p>
            <a:r>
              <a:rPr lang="en-US" altLang="ja-JP" sz="5400" b="1" dirty="0">
                <a:solidFill>
                  <a:schemeClr val="tx1"/>
                </a:solidFill>
                <a:latin typeface="Times New Roman" panose="02020603050405020304" pitchFamily="18" charset="0"/>
                <a:cs typeface="Times New Roman" panose="02020603050405020304" pitchFamily="18" charset="0"/>
              </a:rPr>
              <a:t>Outline</a:t>
            </a:r>
          </a:p>
        </p:txBody>
      </p:sp>
      <p:sp>
        <p:nvSpPr>
          <p:cNvPr id="103427" name="Rectangle 3"/>
          <p:cNvSpPr>
            <a:spLocks noGrp="1" noChangeArrowheads="1"/>
          </p:cNvSpPr>
          <p:nvPr>
            <p:ph type="body" idx="1"/>
          </p:nvPr>
        </p:nvSpPr>
        <p:spPr>
          <a:xfrm>
            <a:off x="1358641" y="764704"/>
            <a:ext cx="6426716" cy="5688632"/>
          </a:xfrm>
        </p:spPr>
        <p:txBody>
          <a:bodyPr/>
          <a:lstStyle/>
          <a:p>
            <a:pPr>
              <a:buFont typeface="Wingdings" panose="05000000000000000000" pitchFamily="2" charset="2"/>
              <a:buChar char="n"/>
            </a:pPr>
            <a:r>
              <a:rPr lang="en-US" altLang="ja-JP" dirty="0">
                <a:solidFill>
                  <a:schemeClr val="tx1"/>
                </a:solidFill>
                <a:latin typeface="Times New Roman" panose="02020603050405020304" pitchFamily="18" charset="0"/>
                <a:cs typeface="Times New Roman" panose="02020603050405020304" pitchFamily="18" charset="0"/>
              </a:rPr>
              <a:t>History of STF-2 project</a:t>
            </a:r>
          </a:p>
          <a:p>
            <a:pPr>
              <a:buFont typeface="Wingdings" panose="05000000000000000000" pitchFamily="2" charset="2"/>
              <a:buChar char="n"/>
            </a:pPr>
            <a:r>
              <a:rPr lang="en-US" altLang="ja-JP" dirty="0">
                <a:solidFill>
                  <a:schemeClr val="tx1"/>
                </a:solidFill>
                <a:latin typeface="Times New Roman" panose="02020603050405020304" pitchFamily="18" charset="0"/>
                <a:cs typeface="Times New Roman" panose="02020603050405020304" pitchFamily="18" charset="0"/>
              </a:rPr>
              <a:t>Construction of STF-2 cryomodule</a:t>
            </a:r>
          </a:p>
          <a:p>
            <a:pPr>
              <a:buFont typeface="Wingdings" panose="05000000000000000000" pitchFamily="2" charset="2"/>
              <a:buChar char="n"/>
            </a:pPr>
            <a:r>
              <a:rPr lang="en-US" altLang="ja-JP" dirty="0">
                <a:solidFill>
                  <a:schemeClr val="tx1"/>
                </a:solidFill>
                <a:latin typeface="Times New Roman" panose="02020603050405020304" pitchFamily="18" charset="0"/>
                <a:cs typeface="Times New Roman" panose="02020603050405020304" pitchFamily="18" charset="0"/>
              </a:rPr>
              <a:t>Performance for each item</a:t>
            </a:r>
          </a:p>
          <a:p>
            <a:pPr lvl="1">
              <a:buFont typeface="Wingdings" panose="05000000000000000000" pitchFamily="2" charset="2"/>
              <a:buChar char="n"/>
            </a:pPr>
            <a:r>
              <a:rPr lang="en-US" altLang="ja-JP" b="0" dirty="0">
                <a:solidFill>
                  <a:schemeClr val="tx1"/>
                </a:solidFill>
                <a:latin typeface="Times New Roman" panose="02020603050405020304" pitchFamily="18" charset="0"/>
                <a:cs typeface="Times New Roman" panose="02020603050405020304" pitchFamily="18" charset="0"/>
              </a:rPr>
              <a:t>Accelerating gradient</a:t>
            </a:r>
          </a:p>
          <a:p>
            <a:pPr lvl="1">
              <a:buFont typeface="Wingdings" panose="05000000000000000000" pitchFamily="2" charset="2"/>
              <a:buChar char="n"/>
            </a:pPr>
            <a:r>
              <a:rPr lang="en-US" altLang="ja-JP" b="0" dirty="0">
                <a:solidFill>
                  <a:schemeClr val="tx1"/>
                </a:solidFill>
                <a:latin typeface="Times New Roman" panose="02020603050405020304" pitchFamily="18" charset="0"/>
                <a:cs typeface="Times New Roman" panose="02020603050405020304" pitchFamily="18" charset="0"/>
              </a:rPr>
              <a:t>X-rays</a:t>
            </a:r>
          </a:p>
          <a:p>
            <a:pPr lvl="1">
              <a:buFont typeface="Wingdings" panose="05000000000000000000" pitchFamily="2" charset="2"/>
              <a:buChar char="n"/>
            </a:pPr>
            <a:r>
              <a:rPr lang="en-US" altLang="ja-JP" b="0" dirty="0">
                <a:solidFill>
                  <a:schemeClr val="tx1"/>
                </a:solidFill>
                <a:latin typeface="Times New Roman" panose="02020603050405020304" pitchFamily="18" charset="0"/>
                <a:cs typeface="Times New Roman" panose="02020603050405020304" pitchFamily="18" charset="0"/>
              </a:rPr>
              <a:t>Heat load</a:t>
            </a:r>
          </a:p>
          <a:p>
            <a:pPr lvl="1">
              <a:buFont typeface="Wingdings" panose="05000000000000000000" pitchFamily="2" charset="2"/>
              <a:buChar char="n"/>
            </a:pPr>
            <a:r>
              <a:rPr lang="en-US" altLang="ja-JP" b="0" dirty="0">
                <a:solidFill>
                  <a:schemeClr val="tx1"/>
                </a:solidFill>
                <a:latin typeface="Times New Roman" panose="02020603050405020304" pitchFamily="18" charset="0"/>
                <a:cs typeface="Times New Roman" panose="02020603050405020304" pitchFamily="18" charset="0"/>
              </a:rPr>
              <a:t>Lorentz detuning</a:t>
            </a:r>
          </a:p>
          <a:p>
            <a:pPr>
              <a:buFont typeface="Wingdings" panose="05000000000000000000" pitchFamily="2" charset="2"/>
              <a:buChar char="n"/>
            </a:pPr>
            <a:r>
              <a:rPr lang="en-US" altLang="ja-JP" dirty="0">
                <a:solidFill>
                  <a:schemeClr val="tx1"/>
                </a:solidFill>
                <a:latin typeface="Times New Roman" panose="02020603050405020304" pitchFamily="18" charset="0"/>
                <a:cs typeface="Times New Roman" panose="02020603050405020304" pitchFamily="18" charset="0"/>
              </a:rPr>
              <a:t>Consideration of degradation</a:t>
            </a:r>
          </a:p>
          <a:p>
            <a:pPr lvl="1">
              <a:buFont typeface="Wingdings" panose="05000000000000000000" pitchFamily="2" charset="2"/>
              <a:buChar char="n"/>
            </a:pPr>
            <a:r>
              <a:rPr lang="en-US" altLang="ja-JP" b="0" dirty="0">
                <a:solidFill>
                  <a:schemeClr val="tx1"/>
                </a:solidFill>
                <a:latin typeface="Times New Roman" panose="02020603050405020304" pitchFamily="18" charset="0"/>
                <a:cs typeface="Times New Roman" panose="02020603050405020304" pitchFamily="18" charset="0"/>
              </a:rPr>
              <a:t>Last V.T. </a:t>
            </a:r>
            <a:r>
              <a:rPr lang="en-US" altLang="ja-JP"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2</a:t>
            </a:r>
            <a:r>
              <a:rPr lang="en-US" altLang="ja-JP" b="0" baseline="30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nd</a:t>
            </a:r>
            <a:r>
              <a:rPr lang="en-US" altLang="ja-JP"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Cool-down test</a:t>
            </a:r>
          </a:p>
          <a:p>
            <a:pPr lvl="1">
              <a:buFont typeface="Wingdings" panose="05000000000000000000" pitchFamily="2" charset="2"/>
              <a:buChar char="n"/>
            </a:pPr>
            <a:r>
              <a:rPr lang="en-US" altLang="ja-JP" b="0" dirty="0">
                <a:solidFill>
                  <a:schemeClr val="tx1"/>
                </a:solidFill>
                <a:latin typeface="Times New Roman" panose="02020603050405020304" pitchFamily="18" charset="0"/>
                <a:cs typeface="Times New Roman" panose="02020603050405020304" pitchFamily="18" charset="0"/>
              </a:rPr>
              <a:t>2</a:t>
            </a:r>
            <a:r>
              <a:rPr lang="en-US" altLang="ja-JP" b="0" baseline="30000" dirty="0">
                <a:solidFill>
                  <a:schemeClr val="tx1"/>
                </a:solidFill>
                <a:latin typeface="Times New Roman" panose="02020603050405020304" pitchFamily="18" charset="0"/>
                <a:cs typeface="Times New Roman" panose="02020603050405020304" pitchFamily="18" charset="0"/>
              </a:rPr>
              <a:t>nd</a:t>
            </a:r>
            <a:r>
              <a:rPr lang="en-US" altLang="ja-JP" b="0" dirty="0">
                <a:solidFill>
                  <a:schemeClr val="tx1"/>
                </a:solidFill>
                <a:latin typeface="Times New Roman" panose="02020603050405020304" pitchFamily="18" charset="0"/>
                <a:cs typeface="Times New Roman" panose="02020603050405020304" pitchFamily="18" charset="0"/>
              </a:rPr>
              <a:t> Cool-down test </a:t>
            </a:r>
            <a:r>
              <a:rPr lang="en-US" altLang="ja-JP"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3</a:t>
            </a:r>
            <a:r>
              <a:rPr lang="en-US" altLang="ja-JP" b="0" baseline="30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rd</a:t>
            </a:r>
            <a:r>
              <a:rPr lang="en-US" altLang="ja-JP"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Cool-down test</a:t>
            </a:r>
            <a:endParaRPr lang="en-US" altLang="ja-JP" b="0" dirty="0">
              <a:solidFill>
                <a:schemeClr val="tx1"/>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n"/>
            </a:pPr>
            <a:r>
              <a:rPr lang="en-US" altLang="ja-JP" dirty="0">
                <a:solidFill>
                  <a:schemeClr val="tx1"/>
                </a:solidFill>
                <a:latin typeface="Times New Roman" panose="02020603050405020304" pitchFamily="18" charset="0"/>
                <a:cs typeface="Times New Roman" panose="02020603050405020304" pitchFamily="18" charset="0"/>
              </a:rPr>
              <a:t>Vector-sum operation @31 MV/m</a:t>
            </a:r>
          </a:p>
          <a:p>
            <a:pPr>
              <a:buFont typeface="Wingdings" panose="05000000000000000000" pitchFamily="2" charset="2"/>
              <a:buChar char="n"/>
            </a:pPr>
            <a:r>
              <a:rPr lang="en-US" altLang="ja-JP" dirty="0">
                <a:solidFill>
                  <a:schemeClr val="tx1"/>
                </a:solidFill>
                <a:latin typeface="Times New Roman" panose="02020603050405020304" pitchFamily="18" charset="0"/>
                <a:cs typeface="Times New Roman" panose="02020603050405020304" pitchFamily="18" charset="0"/>
              </a:rPr>
              <a:t>Summary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979712"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20</a:t>
            </a:fld>
            <a:endParaRPr lang="en-US" altLang="ja-JP" dirty="0">
              <a:latin typeface="Times New Roman" panose="02020603050405020304" pitchFamily="18" charset="0"/>
              <a:cs typeface="Times New Roman" panose="02020603050405020304" pitchFamily="18" charset="0"/>
            </a:endParaRPr>
          </a:p>
        </p:txBody>
      </p:sp>
      <p:sp>
        <p:nvSpPr>
          <p:cNvPr id="11" name="タイトル 1"/>
          <p:cNvSpPr>
            <a:spLocks noGrp="1"/>
          </p:cNvSpPr>
          <p:nvPr>
            <p:ph type="title"/>
          </p:nvPr>
        </p:nvSpPr>
        <p:spPr>
          <a:xfrm>
            <a:off x="0" y="0"/>
            <a:ext cx="9144000" cy="764704"/>
          </a:xfrm>
        </p:spPr>
        <p:txBody>
          <a:bodyPr/>
          <a:lstStyle/>
          <a:p>
            <a:pPr eaLnBrk="1" hangingPunct="1"/>
            <a:r>
              <a:rPr lang="en-US" altLang="ja-JP" sz="4000" dirty="0">
                <a:solidFill>
                  <a:srgbClr val="FF0000"/>
                </a:solidFill>
                <a:latin typeface="Times New Roman" panose="02020603050405020304" pitchFamily="18" charset="0"/>
                <a:cs typeface="Times New Roman" panose="02020603050405020304" pitchFamily="18" charset="0"/>
              </a:rPr>
              <a:t>Error Estimation in Q</a:t>
            </a:r>
            <a:r>
              <a:rPr lang="en-US" altLang="ja-JP" sz="4000" baseline="-25000" dirty="0">
                <a:solidFill>
                  <a:srgbClr val="FF0000"/>
                </a:solidFill>
                <a:latin typeface="Times New Roman" panose="02020603050405020304" pitchFamily="18" charset="0"/>
                <a:cs typeface="Times New Roman" panose="02020603050405020304" pitchFamily="18" charset="0"/>
              </a:rPr>
              <a:t>0</a:t>
            </a:r>
            <a:r>
              <a:rPr lang="en-US" altLang="ja-JP" sz="4000" dirty="0">
                <a:solidFill>
                  <a:srgbClr val="FF0000"/>
                </a:solidFill>
                <a:latin typeface="Times New Roman" panose="02020603050405020304" pitchFamily="18" charset="0"/>
                <a:cs typeface="Times New Roman" panose="02020603050405020304" pitchFamily="18" charset="0"/>
              </a:rPr>
              <a:t> Measurement</a:t>
            </a:r>
            <a:endParaRPr lang="ja-JP" altLang="en-US" sz="4000" dirty="0">
              <a:solidFill>
                <a:srgbClr val="FF0000"/>
              </a:solidFill>
              <a:latin typeface="Times New Roman" panose="02020603050405020304" pitchFamily="18" charset="0"/>
              <a:cs typeface="Times New Roman" panose="02020603050405020304" pitchFamily="18" charset="0"/>
            </a:endParaRPr>
          </a:p>
        </p:txBody>
      </p:sp>
      <p:sp>
        <p:nvSpPr>
          <p:cNvPr id="12" name="テキスト ボックス 11"/>
          <p:cNvSpPr txBox="1"/>
          <p:nvPr/>
        </p:nvSpPr>
        <p:spPr>
          <a:xfrm>
            <a:off x="336877" y="1124744"/>
            <a:ext cx="8555603" cy="5262979"/>
          </a:xfrm>
          <a:prstGeom prst="rect">
            <a:avLst/>
          </a:prstGeom>
          <a:noFill/>
        </p:spPr>
        <p:txBody>
          <a:bodyPr wrap="square" rtlCol="0">
            <a:spAutoFit/>
          </a:bodyPr>
          <a:lstStyle/>
          <a:p>
            <a:pPr marL="285750" indent="-285750">
              <a:buFont typeface="Wingdings" panose="05000000000000000000" pitchFamily="2" charset="2"/>
              <a:buChar char="u"/>
            </a:pPr>
            <a:r>
              <a:rPr kumimoji="1" lang="en-US" altLang="ja-JP" sz="2800" dirty="0">
                <a:solidFill>
                  <a:srgbClr val="FF0000"/>
                </a:solidFill>
                <a:latin typeface="Times New Roman" panose="02020603050405020304" pitchFamily="18" charset="0"/>
                <a:cs typeface="Times New Roman" panose="02020603050405020304" pitchFamily="18" charset="0"/>
              </a:rPr>
              <a:t>Reproducibility of Static Heat Load</a:t>
            </a:r>
          </a:p>
          <a:p>
            <a:pPr marL="742950" lvl="1" indent="-285750">
              <a:buFont typeface="Wingdings" panose="05000000000000000000" pitchFamily="2" charset="2"/>
              <a:buChar char="u"/>
            </a:pPr>
            <a:r>
              <a:rPr kumimoji="1" lang="en-US" altLang="ja-JP" sz="2400" b="1" dirty="0">
                <a:solidFill>
                  <a:srgbClr val="FF0000"/>
                </a:solidFill>
                <a:latin typeface="Times New Roman" panose="02020603050405020304" pitchFamily="18" charset="0"/>
                <a:cs typeface="Times New Roman" panose="02020603050405020304" pitchFamily="18" charset="0"/>
              </a:rPr>
              <a:t>0.36 [W]</a:t>
            </a:r>
            <a:r>
              <a:rPr kumimoji="1" lang="en-US" altLang="ja-JP" sz="2400" dirty="0">
                <a:latin typeface="Times New Roman" panose="02020603050405020304" pitchFamily="18" charset="0"/>
                <a:cs typeface="Times New Roman" panose="02020603050405020304" pitchFamily="18" charset="0"/>
              </a:rPr>
              <a:t> on average for 28 times measurements</a:t>
            </a:r>
          </a:p>
          <a:p>
            <a:pPr marL="285750" indent="-285750">
              <a:buFont typeface="Wingdings" panose="05000000000000000000" pitchFamily="2" charset="2"/>
              <a:buChar char="u"/>
            </a:pPr>
            <a:r>
              <a:rPr kumimoji="1" lang="en-US" altLang="ja-JP" sz="2800" dirty="0">
                <a:solidFill>
                  <a:srgbClr val="FF0000"/>
                </a:solidFill>
                <a:latin typeface="Times New Roman" panose="02020603050405020304" pitchFamily="18" charset="0"/>
                <a:cs typeface="Times New Roman" panose="02020603050405020304" pitchFamily="18" charset="0"/>
              </a:rPr>
              <a:t>Distribution of Helium Mass Flow</a:t>
            </a:r>
          </a:p>
          <a:p>
            <a:pPr marL="742950" lvl="1" indent="-285750">
              <a:buFont typeface="Wingdings" panose="05000000000000000000" pitchFamily="2" charset="2"/>
              <a:buChar char="u"/>
            </a:pPr>
            <a:r>
              <a:rPr kumimoji="1" lang="en-US" altLang="ja-JP" sz="2400" b="1" dirty="0">
                <a:solidFill>
                  <a:srgbClr val="FF0000"/>
                </a:solidFill>
                <a:latin typeface="Times New Roman" panose="02020603050405020304" pitchFamily="18" charset="0"/>
                <a:cs typeface="Times New Roman" panose="02020603050405020304" pitchFamily="18" charset="0"/>
              </a:rPr>
              <a:t>3.9%</a:t>
            </a:r>
            <a:r>
              <a:rPr kumimoji="1" lang="en-US" altLang="ja-JP" sz="2400" dirty="0">
                <a:latin typeface="Times New Roman" panose="02020603050405020304" pitchFamily="18" charset="0"/>
                <a:cs typeface="Times New Roman" panose="02020603050405020304" pitchFamily="18" charset="0"/>
              </a:rPr>
              <a:t> on maximum for every heat load measurement</a:t>
            </a:r>
          </a:p>
          <a:p>
            <a:pPr marL="285750" indent="-285750">
              <a:buFont typeface="Wingdings" panose="05000000000000000000" pitchFamily="2" charset="2"/>
              <a:buChar char="u"/>
            </a:pPr>
            <a:r>
              <a:rPr kumimoji="1" lang="en-US" altLang="ja-JP" sz="2800" dirty="0">
                <a:latin typeface="Times New Roman" panose="02020603050405020304" pitchFamily="18" charset="0"/>
                <a:cs typeface="Times New Roman" panose="02020603050405020304" pitchFamily="18" charset="0"/>
              </a:rPr>
              <a:t>Stability in Accelerating Gradient for Flat-top of Pulse</a:t>
            </a:r>
          </a:p>
          <a:p>
            <a:pPr marL="742950" lvl="1" indent="-285750">
              <a:buFont typeface="Wingdings" panose="05000000000000000000" pitchFamily="2" charset="2"/>
              <a:buChar char="u"/>
            </a:pPr>
            <a:r>
              <a:rPr kumimoji="1" lang="en-US" altLang="ja-JP" sz="2400" dirty="0">
                <a:latin typeface="Times New Roman" panose="02020603050405020304" pitchFamily="18" charset="0"/>
                <a:cs typeface="Times New Roman" panose="02020603050405020304" pitchFamily="18" charset="0"/>
              </a:rPr>
              <a:t>0.05% (very stable)</a:t>
            </a:r>
          </a:p>
          <a:p>
            <a:pPr marL="285750" indent="-285750">
              <a:buFont typeface="Wingdings" panose="05000000000000000000" pitchFamily="2" charset="2"/>
              <a:buChar char="u"/>
            </a:pPr>
            <a:r>
              <a:rPr kumimoji="1" lang="en-US" altLang="ja-JP" sz="2800" dirty="0">
                <a:latin typeface="Times New Roman" panose="02020603050405020304" pitchFamily="18" charset="0"/>
                <a:cs typeface="Times New Roman" panose="02020603050405020304" pitchFamily="18" charset="0"/>
              </a:rPr>
              <a:t>Stability in RF Duty Factor</a:t>
            </a:r>
          </a:p>
          <a:p>
            <a:pPr marL="742950" lvl="1" indent="-285750">
              <a:buFont typeface="Wingdings" panose="05000000000000000000" pitchFamily="2" charset="2"/>
              <a:buChar char="u"/>
            </a:pPr>
            <a:r>
              <a:rPr kumimoji="1" lang="en-US" altLang="ja-JP" sz="2400" dirty="0">
                <a:latin typeface="Times New Roman" panose="02020603050405020304" pitchFamily="18" charset="0"/>
                <a:cs typeface="Times New Roman" panose="02020603050405020304" pitchFamily="18" charset="0"/>
              </a:rPr>
              <a:t>0.85% (stable)</a:t>
            </a:r>
          </a:p>
          <a:p>
            <a:pPr marL="285750" indent="-285750">
              <a:buFont typeface="Wingdings" panose="05000000000000000000" pitchFamily="2" charset="2"/>
              <a:buChar char="u"/>
            </a:pPr>
            <a:r>
              <a:rPr kumimoji="1" lang="en-US" altLang="ja-JP" sz="2800" dirty="0">
                <a:latin typeface="Times New Roman" panose="02020603050405020304" pitchFamily="18" charset="0"/>
                <a:cs typeface="Times New Roman" panose="02020603050405020304" pitchFamily="18" charset="0"/>
              </a:rPr>
              <a:t>Latent Heat of Vaporization</a:t>
            </a:r>
          </a:p>
          <a:p>
            <a:pPr marL="742950" lvl="1" indent="-285750">
              <a:buFont typeface="Wingdings" panose="05000000000000000000" pitchFamily="2" charset="2"/>
              <a:buChar char="u"/>
            </a:pPr>
            <a:r>
              <a:rPr kumimoji="1" lang="en-US" altLang="ja-JP" sz="2400" dirty="0">
                <a:latin typeface="Times New Roman" panose="02020603050405020304" pitchFamily="18" charset="0"/>
                <a:cs typeface="Times New Roman" panose="02020603050405020304" pitchFamily="18" charset="0"/>
              </a:rPr>
              <a:t>Negligible small</a:t>
            </a:r>
          </a:p>
          <a:p>
            <a:pPr marL="285750" indent="-285750">
              <a:buFont typeface="Wingdings" panose="05000000000000000000" pitchFamily="2" charset="2"/>
              <a:buChar char="u"/>
            </a:pPr>
            <a:r>
              <a:rPr kumimoji="1" lang="en-US" altLang="ja-JP" sz="2800" dirty="0">
                <a:latin typeface="Times New Roman" panose="02020603050405020304" pitchFamily="18" charset="0"/>
                <a:cs typeface="Times New Roman" panose="02020603050405020304" pitchFamily="18" charset="0"/>
              </a:rPr>
              <a:t>Helium Mass Flow Meter</a:t>
            </a:r>
          </a:p>
          <a:p>
            <a:pPr marL="742950" lvl="1" indent="-285750">
              <a:buFont typeface="Wingdings" panose="05000000000000000000" pitchFamily="2" charset="2"/>
              <a:buChar char="u"/>
            </a:pPr>
            <a:r>
              <a:rPr kumimoji="1" lang="en-US" altLang="ja-JP" sz="2400" dirty="0">
                <a:latin typeface="Times New Roman" panose="02020603050405020304" pitchFamily="18" charset="0"/>
                <a:cs typeface="Times New Roman" panose="02020603050405020304" pitchFamily="18" charset="0"/>
              </a:rPr>
              <a:t>±0.3% according to spec. sheet</a:t>
            </a:r>
          </a:p>
          <a:p>
            <a:pPr marL="742950" lvl="1" indent="-285750">
              <a:buFont typeface="Wingdings" panose="05000000000000000000" pitchFamily="2" charset="2"/>
              <a:buChar char="u"/>
            </a:pPr>
            <a:r>
              <a:rPr kumimoji="1" lang="en-US" altLang="ja-JP" sz="2400" dirty="0">
                <a:latin typeface="Times New Roman" panose="02020603050405020304" pitchFamily="18" charset="0"/>
                <a:cs typeface="Times New Roman" panose="02020603050405020304" pitchFamily="18" charset="0"/>
              </a:rPr>
              <a:t>Calibrated by heater in STF-2</a:t>
            </a:r>
            <a:endParaRPr kumimoji="1" lang="ja-JP"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0376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787757"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21</a:t>
            </a:fld>
            <a:endParaRPr lang="en-US" altLang="ja-JP" dirty="0">
              <a:latin typeface="Times New Roman" panose="02020603050405020304" pitchFamily="18" charset="0"/>
              <a:cs typeface="Times New Roman" panose="02020603050405020304" pitchFamily="18" charset="0"/>
            </a:endParaRPr>
          </a:p>
        </p:txBody>
      </p:sp>
      <p:pic>
        <p:nvPicPr>
          <p:cNvPr id="8" name="図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8" y="998069"/>
            <a:ext cx="4574387" cy="2545947"/>
          </a:xfrm>
          <a:prstGeom prst="rect">
            <a:avLst/>
          </a:prstGeom>
        </p:spPr>
      </p:pic>
      <p:sp>
        <p:nvSpPr>
          <p:cNvPr id="9" name="Rectangle 2"/>
          <p:cNvSpPr>
            <a:spLocks noGrp="1" noChangeArrowheads="1"/>
          </p:cNvSpPr>
          <p:nvPr>
            <p:ph type="title"/>
          </p:nvPr>
        </p:nvSpPr>
        <p:spPr>
          <a:xfrm>
            <a:off x="0" y="0"/>
            <a:ext cx="9143999" cy="692696"/>
          </a:xfrm>
        </p:spPr>
        <p:txBody>
          <a:bodyPr/>
          <a:lstStyle/>
          <a:p>
            <a:r>
              <a:rPr lang="en-US" altLang="ja-JP" sz="4000" dirty="0">
                <a:solidFill>
                  <a:schemeClr val="tx1"/>
                </a:solidFill>
                <a:latin typeface="Times New Roman" panose="02020603050405020304" pitchFamily="18" charset="0"/>
                <a:cs typeface="Times New Roman" panose="02020603050405020304" pitchFamily="18" charset="0"/>
              </a:rPr>
              <a:t>Comparison of Q</a:t>
            </a:r>
            <a:r>
              <a:rPr lang="en-US" altLang="ja-JP" sz="4000" baseline="-25000" dirty="0">
                <a:solidFill>
                  <a:schemeClr val="tx1"/>
                </a:solidFill>
                <a:latin typeface="Times New Roman" panose="02020603050405020304" pitchFamily="18" charset="0"/>
                <a:cs typeface="Times New Roman" panose="02020603050405020304" pitchFamily="18" charset="0"/>
              </a:rPr>
              <a:t>0</a:t>
            </a:r>
            <a:r>
              <a:rPr lang="en-US" altLang="ja-JP" sz="4000" dirty="0">
                <a:solidFill>
                  <a:schemeClr val="tx1"/>
                </a:solidFill>
                <a:latin typeface="Times New Roman" panose="02020603050405020304" pitchFamily="18" charset="0"/>
                <a:cs typeface="Times New Roman" panose="02020603050405020304" pitchFamily="18" charset="0"/>
              </a:rPr>
              <a:t> – </a:t>
            </a:r>
            <a:r>
              <a:rPr lang="en-US" altLang="ja-JP" sz="4000" dirty="0" err="1">
                <a:solidFill>
                  <a:schemeClr val="tx1"/>
                </a:solidFill>
                <a:latin typeface="Times New Roman" panose="02020603050405020304" pitchFamily="18" charset="0"/>
                <a:cs typeface="Times New Roman" panose="02020603050405020304" pitchFamily="18" charset="0"/>
              </a:rPr>
              <a:t>E</a:t>
            </a:r>
            <a:r>
              <a:rPr lang="en-US" altLang="ja-JP" sz="4000" baseline="-25000" dirty="0" err="1">
                <a:solidFill>
                  <a:schemeClr val="tx1"/>
                </a:solidFill>
                <a:latin typeface="Times New Roman" panose="02020603050405020304" pitchFamily="18" charset="0"/>
                <a:cs typeface="Times New Roman" panose="02020603050405020304" pitchFamily="18" charset="0"/>
              </a:rPr>
              <a:t>acc</a:t>
            </a:r>
            <a:r>
              <a:rPr lang="en-US" altLang="ja-JP" sz="4000" dirty="0">
                <a:solidFill>
                  <a:schemeClr val="tx1"/>
                </a:solidFill>
                <a:latin typeface="Times New Roman" panose="02020603050405020304" pitchFamily="18" charset="0"/>
                <a:cs typeface="Times New Roman" panose="02020603050405020304" pitchFamily="18" charset="0"/>
              </a:rPr>
              <a:t> and X-rays</a:t>
            </a:r>
          </a:p>
        </p:txBody>
      </p:sp>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9057" y="955061"/>
            <a:ext cx="4573009" cy="2544919"/>
          </a:xfrm>
          <a:prstGeom prst="rect">
            <a:avLst/>
          </a:prstGeom>
        </p:spPr>
      </p:pic>
      <p:pic>
        <p:nvPicPr>
          <p:cNvPr id="11" name="図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4" y="3750211"/>
            <a:ext cx="4558305" cy="2574237"/>
          </a:xfrm>
          <a:prstGeom prst="rect">
            <a:avLst/>
          </a:prstGeom>
        </p:spPr>
      </p:pic>
      <p:pic>
        <p:nvPicPr>
          <p:cNvPr id="12" name="図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7380" y="3763360"/>
            <a:ext cx="4575842" cy="2560072"/>
          </a:xfrm>
          <a:prstGeom prst="rect">
            <a:avLst/>
          </a:prstGeom>
        </p:spPr>
      </p:pic>
      <p:cxnSp>
        <p:nvCxnSpPr>
          <p:cNvPr id="13" name="直線矢印コネクタ 12"/>
          <p:cNvCxnSpPr/>
          <p:nvPr/>
        </p:nvCxnSpPr>
        <p:spPr bwMode="auto">
          <a:xfrm>
            <a:off x="3678802" y="2898829"/>
            <a:ext cx="1541270" cy="1538283"/>
          </a:xfrm>
          <a:prstGeom prst="straightConnector1">
            <a:avLst/>
          </a:prstGeom>
          <a:solidFill>
            <a:schemeClr val="accent1"/>
          </a:solidFill>
          <a:ln w="57150" cap="flat" cmpd="sng" algn="ctr">
            <a:solidFill>
              <a:srgbClr val="FF00FF"/>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テキスト ボックス 13"/>
          <p:cNvSpPr txBox="1"/>
          <p:nvPr/>
        </p:nvSpPr>
        <p:spPr>
          <a:xfrm>
            <a:off x="3275856" y="3456699"/>
            <a:ext cx="2127505" cy="261610"/>
          </a:xfrm>
          <a:prstGeom prst="rect">
            <a:avLst/>
          </a:prstGeom>
          <a:solidFill>
            <a:schemeClr val="bg1"/>
          </a:solidFill>
          <a:ln w="28575">
            <a:solidFill>
              <a:srgbClr val="FF00FF"/>
            </a:solidFill>
          </a:ln>
        </p:spPr>
        <p:txBody>
          <a:bodyPr wrap="none" rtlCol="0">
            <a:spAutoFit/>
          </a:bodyPr>
          <a:lstStyle/>
          <a:p>
            <a:pPr algn="ctr"/>
            <a:r>
              <a:rPr kumimoji="1" lang="en-US" altLang="ja-JP" sz="1100" dirty="0">
                <a:latin typeface="Times New Roman" panose="02020603050405020304" pitchFamily="18" charset="0"/>
                <a:cs typeface="Times New Roman" panose="02020603050405020304" pitchFamily="18" charset="0"/>
              </a:rPr>
              <a:t>The both results are contradictory!</a:t>
            </a:r>
            <a:endParaRPr kumimoji="1" lang="ja-JP" altLang="en-US" sz="1100" dirty="0">
              <a:latin typeface="Times New Roman" panose="02020603050405020304" pitchFamily="18" charset="0"/>
              <a:cs typeface="Times New Roman" panose="02020603050405020304" pitchFamily="18" charset="0"/>
            </a:endParaRPr>
          </a:p>
        </p:txBody>
      </p:sp>
      <p:sp>
        <p:nvSpPr>
          <p:cNvPr id="15" name="テキスト ボックス 14"/>
          <p:cNvSpPr txBox="1"/>
          <p:nvPr/>
        </p:nvSpPr>
        <p:spPr>
          <a:xfrm>
            <a:off x="7020272" y="5622310"/>
            <a:ext cx="1495922" cy="276999"/>
          </a:xfrm>
          <a:prstGeom prst="rect">
            <a:avLst/>
          </a:prstGeom>
          <a:solidFill>
            <a:schemeClr val="bg1"/>
          </a:solidFill>
          <a:ln w="28575">
            <a:solidFill>
              <a:srgbClr val="FF0000"/>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Heavy field emission</a:t>
            </a:r>
            <a:endParaRPr kumimoji="1" lang="ja-JP" altLang="en-US" sz="1200" dirty="0">
              <a:latin typeface="Times New Roman" panose="02020603050405020304" pitchFamily="18" charset="0"/>
              <a:cs typeface="Times New Roman" panose="02020603050405020304" pitchFamily="18" charset="0"/>
            </a:endParaRPr>
          </a:p>
        </p:txBody>
      </p:sp>
      <p:sp>
        <p:nvSpPr>
          <p:cNvPr id="16" name="テキスト ボックス 15"/>
          <p:cNvSpPr txBox="1"/>
          <p:nvPr/>
        </p:nvSpPr>
        <p:spPr>
          <a:xfrm>
            <a:off x="534013" y="2780928"/>
            <a:ext cx="989374" cy="338554"/>
          </a:xfrm>
          <a:prstGeom prst="rect">
            <a:avLst/>
          </a:prstGeom>
          <a:solidFill>
            <a:schemeClr val="bg1"/>
          </a:solidFill>
          <a:ln w="28575">
            <a:solidFill>
              <a:srgbClr val="0000FF"/>
            </a:solidFill>
          </a:ln>
        </p:spPr>
        <p:txBody>
          <a:bodyPr wrap="none" rtlCol="0">
            <a:spAutoFit/>
          </a:bodyPr>
          <a:lstStyle/>
          <a:p>
            <a:pPr algn="ctr"/>
            <a:r>
              <a:rPr kumimoji="1" lang="en-US" altLang="ja-JP" sz="1600" dirty="0">
                <a:latin typeface="Times New Roman" panose="02020603050405020304" pitchFamily="18" charset="0"/>
                <a:cs typeface="Times New Roman" panose="02020603050405020304" pitchFamily="18" charset="0"/>
              </a:rPr>
              <a:t>Cavity #1</a:t>
            </a:r>
            <a:endParaRPr kumimoji="1" lang="ja-JP" altLang="en-US" sz="1600" dirty="0">
              <a:latin typeface="Times New Roman" panose="02020603050405020304" pitchFamily="18" charset="0"/>
              <a:cs typeface="Times New Roman" panose="02020603050405020304" pitchFamily="18" charset="0"/>
            </a:endParaRPr>
          </a:p>
        </p:txBody>
      </p:sp>
      <p:sp>
        <p:nvSpPr>
          <p:cNvPr id="17" name="テキスト ボックス 16"/>
          <p:cNvSpPr txBox="1"/>
          <p:nvPr/>
        </p:nvSpPr>
        <p:spPr>
          <a:xfrm>
            <a:off x="534013" y="5591532"/>
            <a:ext cx="989374" cy="338554"/>
          </a:xfrm>
          <a:prstGeom prst="rect">
            <a:avLst/>
          </a:prstGeom>
          <a:solidFill>
            <a:schemeClr val="bg1"/>
          </a:solidFill>
          <a:ln w="28575">
            <a:solidFill>
              <a:srgbClr val="0000FF"/>
            </a:solidFill>
          </a:ln>
        </p:spPr>
        <p:txBody>
          <a:bodyPr wrap="none" rtlCol="0">
            <a:spAutoFit/>
          </a:bodyPr>
          <a:lstStyle/>
          <a:p>
            <a:pPr algn="ctr"/>
            <a:r>
              <a:rPr kumimoji="1" lang="en-US" altLang="ja-JP" sz="1600" dirty="0">
                <a:latin typeface="Times New Roman" panose="02020603050405020304" pitchFamily="18" charset="0"/>
                <a:cs typeface="Times New Roman" panose="02020603050405020304" pitchFamily="18" charset="0"/>
              </a:rPr>
              <a:t>Cavity #8</a:t>
            </a:r>
            <a:endParaRPr kumimoji="1" lang="ja-JP" altLang="en-US" sz="1600" dirty="0">
              <a:latin typeface="Times New Roman" panose="02020603050405020304" pitchFamily="18" charset="0"/>
              <a:cs typeface="Times New Roman" panose="02020603050405020304" pitchFamily="18" charset="0"/>
            </a:endParaRPr>
          </a:p>
        </p:txBody>
      </p:sp>
      <p:sp>
        <p:nvSpPr>
          <p:cNvPr id="18" name="テキスト ボックス 17"/>
          <p:cNvSpPr txBox="1"/>
          <p:nvPr/>
        </p:nvSpPr>
        <p:spPr>
          <a:xfrm>
            <a:off x="5109854" y="2780928"/>
            <a:ext cx="989374" cy="338554"/>
          </a:xfrm>
          <a:prstGeom prst="rect">
            <a:avLst/>
          </a:prstGeom>
          <a:solidFill>
            <a:schemeClr val="bg1"/>
          </a:solidFill>
          <a:ln w="28575">
            <a:solidFill>
              <a:srgbClr val="0000FF"/>
            </a:solidFill>
          </a:ln>
        </p:spPr>
        <p:txBody>
          <a:bodyPr wrap="none" rtlCol="0">
            <a:spAutoFit/>
          </a:bodyPr>
          <a:lstStyle/>
          <a:p>
            <a:pPr algn="ctr"/>
            <a:r>
              <a:rPr kumimoji="1" lang="en-US" altLang="ja-JP" sz="1600" dirty="0">
                <a:latin typeface="Times New Roman" panose="02020603050405020304" pitchFamily="18" charset="0"/>
                <a:cs typeface="Times New Roman" panose="02020603050405020304" pitchFamily="18" charset="0"/>
              </a:rPr>
              <a:t>Cavity #2</a:t>
            </a:r>
            <a:endParaRPr kumimoji="1" lang="ja-JP" altLang="en-US" sz="1600" dirty="0">
              <a:latin typeface="Times New Roman" panose="02020603050405020304" pitchFamily="18" charset="0"/>
              <a:cs typeface="Times New Roman" panose="02020603050405020304" pitchFamily="18" charset="0"/>
            </a:endParaRPr>
          </a:p>
        </p:txBody>
      </p:sp>
      <p:sp>
        <p:nvSpPr>
          <p:cNvPr id="19" name="テキスト ボックス 18"/>
          <p:cNvSpPr txBox="1"/>
          <p:nvPr/>
        </p:nvSpPr>
        <p:spPr>
          <a:xfrm>
            <a:off x="5058558" y="5610726"/>
            <a:ext cx="1091967" cy="338554"/>
          </a:xfrm>
          <a:prstGeom prst="rect">
            <a:avLst/>
          </a:prstGeom>
          <a:solidFill>
            <a:schemeClr val="bg1"/>
          </a:solidFill>
          <a:ln w="28575">
            <a:solidFill>
              <a:srgbClr val="0000FF"/>
            </a:solidFill>
          </a:ln>
        </p:spPr>
        <p:txBody>
          <a:bodyPr wrap="none" rtlCol="0">
            <a:spAutoFit/>
          </a:bodyPr>
          <a:lstStyle/>
          <a:p>
            <a:pPr algn="ctr"/>
            <a:r>
              <a:rPr kumimoji="1" lang="en-US" altLang="ja-JP" sz="1600" dirty="0">
                <a:latin typeface="Times New Roman" panose="02020603050405020304" pitchFamily="18" charset="0"/>
                <a:cs typeface="Times New Roman" panose="02020603050405020304" pitchFamily="18" charset="0"/>
              </a:rPr>
              <a:t>Cavity #12</a:t>
            </a:r>
            <a:endParaRPr kumimoji="1" lang="ja-JP" altLang="en-US" sz="1600" dirty="0">
              <a:latin typeface="Times New Roman" panose="02020603050405020304" pitchFamily="18" charset="0"/>
              <a:cs typeface="Times New Roman" panose="02020603050405020304" pitchFamily="18" charset="0"/>
            </a:endParaRPr>
          </a:p>
        </p:txBody>
      </p:sp>
      <p:sp>
        <p:nvSpPr>
          <p:cNvPr id="21" name="テキスト ボックス 20"/>
          <p:cNvSpPr txBox="1"/>
          <p:nvPr/>
        </p:nvSpPr>
        <p:spPr>
          <a:xfrm>
            <a:off x="920514" y="6296544"/>
            <a:ext cx="7297085" cy="307777"/>
          </a:xfrm>
          <a:prstGeom prst="rect">
            <a:avLst/>
          </a:prstGeom>
          <a:solidFill>
            <a:schemeClr val="bg1"/>
          </a:solidFill>
          <a:ln w="19050">
            <a:solidFill>
              <a:srgbClr val="FF0000"/>
            </a:solidFill>
          </a:ln>
        </p:spPr>
        <p:txBody>
          <a:bodyPr wrap="square" rtlCol="0">
            <a:spAutoFit/>
          </a:bodyPr>
          <a:lstStyle/>
          <a:p>
            <a:pPr algn="ctr"/>
            <a:r>
              <a:rPr kumimoji="1" lang="en-US" altLang="ja-JP" sz="1400" dirty="0">
                <a:latin typeface="Times New Roman" panose="02020603050405020304" pitchFamily="18" charset="0"/>
                <a:cs typeface="Times New Roman" panose="02020603050405020304" pitchFamily="18" charset="0"/>
              </a:rPr>
              <a:t>Lower Q</a:t>
            </a:r>
            <a:r>
              <a:rPr kumimoji="1" lang="en-US" altLang="ja-JP" sz="1400" baseline="-25000" dirty="0">
                <a:latin typeface="Times New Roman" panose="02020603050405020304" pitchFamily="18" charset="0"/>
                <a:cs typeface="Times New Roman" panose="02020603050405020304" pitchFamily="18" charset="0"/>
              </a:rPr>
              <a:t>0</a:t>
            </a:r>
            <a:r>
              <a:rPr kumimoji="1" lang="en-US" altLang="ja-JP" sz="1400" dirty="0">
                <a:latin typeface="Times New Roman" panose="02020603050405020304" pitchFamily="18" charset="0"/>
                <a:cs typeface="Times New Roman" panose="02020603050405020304" pitchFamily="18" charset="0"/>
              </a:rPr>
              <a:t> may depend on cooldown rate (@LCWS2016) </a:t>
            </a:r>
            <a:r>
              <a:rPr kumimoji="1" lang="en-US" altLang="ja-JP" sz="1400" dirty="0">
                <a:latin typeface="Times New Roman" panose="02020603050405020304" pitchFamily="18" charset="0"/>
                <a:cs typeface="Times New Roman" panose="02020603050405020304" pitchFamily="18" charset="0"/>
                <a:sym typeface="Wingdings" panose="05000000000000000000" pitchFamily="2" charset="2"/>
              </a:rPr>
              <a:t> Will be tried in next cool-down test</a:t>
            </a:r>
            <a:endParaRPr kumimoji="1" lang="ja-JP" altLang="en-US" sz="1400" dirty="0">
              <a:latin typeface="Times New Roman" panose="02020603050405020304" pitchFamily="18" charset="0"/>
              <a:cs typeface="Times New Roman" panose="02020603050405020304" pitchFamily="18" charset="0"/>
            </a:endParaRPr>
          </a:p>
        </p:txBody>
      </p:sp>
      <p:sp>
        <p:nvSpPr>
          <p:cNvPr id="22" name="テキスト ボックス 21"/>
          <p:cNvSpPr txBox="1"/>
          <p:nvPr/>
        </p:nvSpPr>
        <p:spPr>
          <a:xfrm>
            <a:off x="2393134" y="5487784"/>
            <a:ext cx="2394890" cy="430887"/>
          </a:xfrm>
          <a:prstGeom prst="rect">
            <a:avLst/>
          </a:prstGeom>
          <a:solidFill>
            <a:schemeClr val="bg1"/>
          </a:solidFill>
          <a:ln w="19050">
            <a:solidFill>
              <a:srgbClr val="FF0000"/>
            </a:solidFill>
          </a:ln>
        </p:spPr>
        <p:txBody>
          <a:bodyPr wrap="square" rtlCol="0">
            <a:spAutoFit/>
          </a:bodyPr>
          <a:lstStyle/>
          <a:p>
            <a:r>
              <a:rPr kumimoji="1" lang="en-US" altLang="ja-JP" sz="1100" dirty="0">
                <a:latin typeface="Times New Roman" panose="02020603050405020304" pitchFamily="18" charset="0"/>
                <a:cs typeface="Times New Roman" panose="02020603050405020304" pitchFamily="18" charset="0"/>
              </a:rPr>
              <a:t>Heater is used as calibration</a:t>
            </a:r>
          </a:p>
          <a:p>
            <a:r>
              <a:rPr kumimoji="1" lang="en-US" altLang="ja-JP" sz="1100" dirty="0">
                <a:latin typeface="Times New Roman" panose="02020603050405020304" pitchFamily="18" charset="0"/>
                <a:cs typeface="Times New Roman" panose="02020603050405020304" pitchFamily="18" charset="0"/>
              </a:rPr>
              <a:t>Q</a:t>
            </a:r>
            <a:r>
              <a:rPr kumimoji="1" lang="en-US" altLang="ja-JP" sz="1100" baseline="-25000" dirty="0">
                <a:latin typeface="Times New Roman" panose="02020603050405020304" pitchFamily="18" charset="0"/>
                <a:cs typeface="Times New Roman" panose="02020603050405020304" pitchFamily="18" charset="0"/>
              </a:rPr>
              <a:t>0</a:t>
            </a:r>
            <a:r>
              <a:rPr kumimoji="1" lang="en-US" altLang="ja-JP" sz="1100" dirty="0">
                <a:latin typeface="Times New Roman" panose="02020603050405020304" pitchFamily="18" charset="0"/>
                <a:cs typeface="Times New Roman" panose="02020603050405020304" pitchFamily="18" charset="0"/>
              </a:rPr>
              <a:t> is estimated from helium mass flow</a:t>
            </a:r>
            <a:endParaRPr kumimoji="1" lang="ja-JP" altLang="en-US" sz="1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38178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790699"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22</a:t>
            </a:fld>
            <a:endParaRPr lang="en-US" altLang="ja-JP" dirty="0">
              <a:latin typeface="Times New Roman" panose="02020603050405020304" pitchFamily="18" charset="0"/>
              <a:cs typeface="Times New Roman" panose="02020603050405020304" pitchFamily="18" charset="0"/>
            </a:endParaRPr>
          </a:p>
        </p:txBody>
      </p:sp>
      <p:sp>
        <p:nvSpPr>
          <p:cNvPr id="103426" name="Rectangle 2"/>
          <p:cNvSpPr>
            <a:spLocks noGrp="1" noChangeArrowheads="1"/>
          </p:cNvSpPr>
          <p:nvPr>
            <p:ph type="title"/>
          </p:nvPr>
        </p:nvSpPr>
        <p:spPr>
          <a:xfrm>
            <a:off x="0" y="0"/>
            <a:ext cx="9143999" cy="764704"/>
          </a:xfrm>
        </p:spPr>
        <p:txBody>
          <a:bodyPr anchor="ctr"/>
          <a:lstStyle/>
          <a:p>
            <a:r>
              <a:rPr lang="en-US" altLang="ja-JP" sz="5400" b="1" dirty="0">
                <a:solidFill>
                  <a:schemeClr val="tx1"/>
                </a:solidFill>
                <a:latin typeface="Times New Roman" panose="02020603050405020304" pitchFamily="18" charset="0"/>
                <a:cs typeface="Times New Roman" panose="02020603050405020304" pitchFamily="18" charset="0"/>
              </a:rPr>
              <a:t>Outline</a:t>
            </a:r>
          </a:p>
        </p:txBody>
      </p:sp>
      <p:sp>
        <p:nvSpPr>
          <p:cNvPr id="103427" name="Rectangle 3"/>
          <p:cNvSpPr>
            <a:spLocks noGrp="1" noChangeArrowheads="1"/>
          </p:cNvSpPr>
          <p:nvPr>
            <p:ph type="body" idx="1"/>
          </p:nvPr>
        </p:nvSpPr>
        <p:spPr>
          <a:xfrm>
            <a:off x="1358641" y="764704"/>
            <a:ext cx="6426716" cy="5688632"/>
          </a:xfrm>
        </p:spPr>
        <p:txBody>
          <a:bodyPr/>
          <a:lstStyle/>
          <a:p>
            <a:pPr>
              <a:buFont typeface="Wingdings" panose="05000000000000000000" pitchFamily="2" charset="2"/>
              <a:buChar char="n"/>
            </a:pPr>
            <a:r>
              <a:rPr lang="en-US" altLang="ja-JP" dirty="0">
                <a:solidFill>
                  <a:schemeClr val="tx1"/>
                </a:solidFill>
                <a:latin typeface="Times New Roman" panose="02020603050405020304" pitchFamily="18" charset="0"/>
                <a:cs typeface="Times New Roman" panose="02020603050405020304" pitchFamily="18" charset="0"/>
              </a:rPr>
              <a:t>History of STF-2 project</a:t>
            </a:r>
          </a:p>
          <a:p>
            <a:pPr>
              <a:buFont typeface="Wingdings" panose="05000000000000000000" pitchFamily="2" charset="2"/>
              <a:buChar char="n"/>
            </a:pPr>
            <a:r>
              <a:rPr lang="en-US" altLang="ja-JP" dirty="0">
                <a:solidFill>
                  <a:schemeClr val="tx1"/>
                </a:solidFill>
                <a:latin typeface="Times New Roman" panose="02020603050405020304" pitchFamily="18" charset="0"/>
                <a:cs typeface="Times New Roman" panose="02020603050405020304" pitchFamily="18" charset="0"/>
              </a:rPr>
              <a:t>Construction of STF-2 cryomodule</a:t>
            </a:r>
          </a:p>
          <a:p>
            <a:pPr>
              <a:buFont typeface="Wingdings" panose="05000000000000000000" pitchFamily="2" charset="2"/>
              <a:buChar char="n"/>
            </a:pPr>
            <a:r>
              <a:rPr lang="en-US" altLang="ja-JP" dirty="0">
                <a:solidFill>
                  <a:srgbClr val="FF0000"/>
                </a:solidFill>
                <a:latin typeface="Times New Roman" panose="02020603050405020304" pitchFamily="18" charset="0"/>
                <a:cs typeface="Times New Roman" panose="02020603050405020304" pitchFamily="18" charset="0"/>
              </a:rPr>
              <a:t>Performance for each item</a:t>
            </a:r>
          </a:p>
          <a:p>
            <a:pPr lvl="1">
              <a:buFont typeface="Wingdings" panose="05000000000000000000" pitchFamily="2" charset="2"/>
              <a:buChar char="n"/>
            </a:pPr>
            <a:r>
              <a:rPr lang="en-US" altLang="ja-JP" b="0" dirty="0">
                <a:solidFill>
                  <a:schemeClr val="tx1"/>
                </a:solidFill>
                <a:latin typeface="Times New Roman" panose="02020603050405020304" pitchFamily="18" charset="0"/>
                <a:cs typeface="Times New Roman" panose="02020603050405020304" pitchFamily="18" charset="0"/>
              </a:rPr>
              <a:t>Accelerating gradient</a:t>
            </a:r>
          </a:p>
          <a:p>
            <a:pPr lvl="1">
              <a:buFont typeface="Wingdings" panose="05000000000000000000" pitchFamily="2" charset="2"/>
              <a:buChar char="n"/>
            </a:pPr>
            <a:r>
              <a:rPr lang="en-US" altLang="ja-JP" b="0" dirty="0">
                <a:solidFill>
                  <a:schemeClr val="tx1"/>
                </a:solidFill>
                <a:latin typeface="Times New Roman" panose="02020603050405020304" pitchFamily="18" charset="0"/>
                <a:cs typeface="Times New Roman" panose="02020603050405020304" pitchFamily="18" charset="0"/>
              </a:rPr>
              <a:t>X-rays</a:t>
            </a:r>
          </a:p>
          <a:p>
            <a:pPr lvl="1">
              <a:buFont typeface="Wingdings" panose="05000000000000000000" pitchFamily="2" charset="2"/>
              <a:buChar char="n"/>
            </a:pPr>
            <a:r>
              <a:rPr lang="en-US" altLang="ja-JP" b="0" dirty="0">
                <a:solidFill>
                  <a:schemeClr val="tx1"/>
                </a:solidFill>
                <a:latin typeface="Times New Roman" panose="02020603050405020304" pitchFamily="18" charset="0"/>
                <a:cs typeface="Times New Roman" panose="02020603050405020304" pitchFamily="18" charset="0"/>
              </a:rPr>
              <a:t>Heat load</a:t>
            </a:r>
          </a:p>
          <a:p>
            <a:pPr lvl="1">
              <a:buFont typeface="Wingdings" panose="05000000000000000000" pitchFamily="2" charset="2"/>
              <a:buChar char="n"/>
            </a:pPr>
            <a:r>
              <a:rPr lang="en-US" altLang="ja-JP" b="0" dirty="0">
                <a:solidFill>
                  <a:srgbClr val="FF0000"/>
                </a:solidFill>
                <a:latin typeface="Times New Roman" panose="02020603050405020304" pitchFamily="18" charset="0"/>
                <a:cs typeface="Times New Roman" panose="02020603050405020304" pitchFamily="18" charset="0"/>
              </a:rPr>
              <a:t>Lorentz detuning</a:t>
            </a:r>
          </a:p>
          <a:p>
            <a:pPr>
              <a:buFont typeface="Wingdings" panose="05000000000000000000" pitchFamily="2" charset="2"/>
              <a:buChar char="n"/>
            </a:pPr>
            <a:r>
              <a:rPr lang="en-US" altLang="ja-JP" dirty="0">
                <a:solidFill>
                  <a:schemeClr val="tx1"/>
                </a:solidFill>
                <a:latin typeface="Times New Roman" panose="02020603050405020304" pitchFamily="18" charset="0"/>
                <a:cs typeface="Times New Roman" panose="02020603050405020304" pitchFamily="18" charset="0"/>
              </a:rPr>
              <a:t>Consideration of degradation</a:t>
            </a:r>
          </a:p>
          <a:p>
            <a:pPr lvl="1">
              <a:buFont typeface="Wingdings" panose="05000000000000000000" pitchFamily="2" charset="2"/>
              <a:buChar char="n"/>
            </a:pPr>
            <a:r>
              <a:rPr lang="en-US" altLang="ja-JP" b="0" dirty="0">
                <a:solidFill>
                  <a:schemeClr val="tx1"/>
                </a:solidFill>
                <a:latin typeface="Times New Roman" panose="02020603050405020304" pitchFamily="18" charset="0"/>
                <a:cs typeface="Times New Roman" panose="02020603050405020304" pitchFamily="18" charset="0"/>
              </a:rPr>
              <a:t>Last V.T. </a:t>
            </a:r>
            <a:r>
              <a:rPr lang="en-US" altLang="ja-JP"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2</a:t>
            </a:r>
            <a:r>
              <a:rPr lang="en-US" altLang="ja-JP" b="0" baseline="30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nd</a:t>
            </a:r>
            <a:r>
              <a:rPr lang="en-US" altLang="ja-JP"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Cool-down test</a:t>
            </a:r>
          </a:p>
          <a:p>
            <a:pPr lvl="1">
              <a:buFont typeface="Wingdings" panose="05000000000000000000" pitchFamily="2" charset="2"/>
              <a:buChar char="n"/>
            </a:pPr>
            <a:r>
              <a:rPr lang="en-US" altLang="ja-JP" b="0" dirty="0">
                <a:solidFill>
                  <a:schemeClr val="tx1"/>
                </a:solidFill>
                <a:latin typeface="Times New Roman" panose="02020603050405020304" pitchFamily="18" charset="0"/>
                <a:cs typeface="Times New Roman" panose="02020603050405020304" pitchFamily="18" charset="0"/>
              </a:rPr>
              <a:t>2</a:t>
            </a:r>
            <a:r>
              <a:rPr lang="en-US" altLang="ja-JP" b="0" baseline="30000" dirty="0">
                <a:solidFill>
                  <a:schemeClr val="tx1"/>
                </a:solidFill>
                <a:latin typeface="Times New Roman" panose="02020603050405020304" pitchFamily="18" charset="0"/>
                <a:cs typeface="Times New Roman" panose="02020603050405020304" pitchFamily="18" charset="0"/>
              </a:rPr>
              <a:t>nd</a:t>
            </a:r>
            <a:r>
              <a:rPr lang="en-US" altLang="ja-JP" b="0" dirty="0">
                <a:solidFill>
                  <a:schemeClr val="tx1"/>
                </a:solidFill>
                <a:latin typeface="Times New Roman" panose="02020603050405020304" pitchFamily="18" charset="0"/>
                <a:cs typeface="Times New Roman" panose="02020603050405020304" pitchFamily="18" charset="0"/>
              </a:rPr>
              <a:t> Cool-down test </a:t>
            </a:r>
            <a:r>
              <a:rPr lang="en-US" altLang="ja-JP"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3</a:t>
            </a:r>
            <a:r>
              <a:rPr lang="en-US" altLang="ja-JP" b="0" baseline="30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rd</a:t>
            </a:r>
            <a:r>
              <a:rPr lang="en-US" altLang="ja-JP"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Cool-down test</a:t>
            </a:r>
            <a:endParaRPr lang="en-US" altLang="ja-JP" b="0" dirty="0">
              <a:solidFill>
                <a:schemeClr val="tx1"/>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n"/>
            </a:pPr>
            <a:r>
              <a:rPr lang="en-US" altLang="ja-JP" dirty="0">
                <a:solidFill>
                  <a:schemeClr val="tx1"/>
                </a:solidFill>
                <a:latin typeface="Times New Roman" panose="02020603050405020304" pitchFamily="18" charset="0"/>
                <a:cs typeface="Times New Roman" panose="02020603050405020304" pitchFamily="18" charset="0"/>
              </a:rPr>
              <a:t>Vector-sum operation @31 MV/m</a:t>
            </a:r>
          </a:p>
          <a:p>
            <a:pPr>
              <a:buFont typeface="Wingdings" panose="05000000000000000000" pitchFamily="2" charset="2"/>
              <a:buChar char="n"/>
            </a:pPr>
            <a:r>
              <a:rPr lang="en-US" altLang="ja-JP" dirty="0">
                <a:solidFill>
                  <a:schemeClr val="tx1"/>
                </a:solidFill>
                <a:latin typeface="Times New Roman" panose="02020603050405020304" pitchFamily="18" charset="0"/>
                <a:cs typeface="Times New Roman" panose="02020603050405020304" pitchFamily="18" charset="0"/>
              </a:rPr>
              <a:t>Summary</a:t>
            </a:r>
          </a:p>
        </p:txBody>
      </p:sp>
    </p:spTree>
    <p:extLst>
      <p:ext uri="{BB962C8B-B14F-4D97-AF65-F5344CB8AC3E}">
        <p14:creationId xmlns:p14="http://schemas.microsoft.com/office/powerpoint/2010/main" val="27416876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412" y="3645024"/>
            <a:ext cx="4060376" cy="2916829"/>
          </a:xfrm>
          <a:prstGeom prst="rect">
            <a:avLst/>
          </a:prstGeom>
        </p:spPr>
      </p:pic>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3826" y="774088"/>
            <a:ext cx="4550264" cy="2941669"/>
          </a:xfrm>
          <a:prstGeom prst="rect">
            <a:avLst/>
          </a:prstGeom>
        </p:spPr>
      </p:pic>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979712"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23</a:t>
            </a:fld>
            <a:endParaRPr lang="en-US" altLang="ja-JP" dirty="0">
              <a:latin typeface="Times New Roman" panose="02020603050405020304" pitchFamily="18" charset="0"/>
              <a:cs typeface="Times New Roman" panose="02020603050405020304" pitchFamily="18" charset="0"/>
            </a:endParaRPr>
          </a:p>
        </p:txBody>
      </p:sp>
      <p:sp>
        <p:nvSpPr>
          <p:cNvPr id="103426" name="Rectangle 2"/>
          <p:cNvSpPr>
            <a:spLocks noGrp="1" noChangeArrowheads="1"/>
          </p:cNvSpPr>
          <p:nvPr>
            <p:ph type="title"/>
          </p:nvPr>
        </p:nvSpPr>
        <p:spPr>
          <a:xfrm>
            <a:off x="0" y="0"/>
            <a:ext cx="9143999" cy="764704"/>
          </a:xfrm>
        </p:spPr>
        <p:txBody>
          <a:bodyPr/>
          <a:lstStyle/>
          <a:p>
            <a:r>
              <a:rPr lang="en-US" altLang="ja-JP" dirty="0">
                <a:solidFill>
                  <a:schemeClr val="tx1"/>
                </a:solidFill>
                <a:latin typeface="Times New Roman" panose="02020603050405020304" pitchFamily="18" charset="0"/>
                <a:cs typeface="Times New Roman" panose="02020603050405020304" pitchFamily="18" charset="0"/>
              </a:rPr>
              <a:t>Result of Lorentz Detuning Measurement</a:t>
            </a:r>
          </a:p>
        </p:txBody>
      </p:sp>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3968" y="3768149"/>
            <a:ext cx="4760040" cy="2821168"/>
          </a:xfrm>
          <a:prstGeom prst="rect">
            <a:avLst/>
          </a:prstGeom>
        </p:spPr>
      </p:pic>
      <p:sp>
        <p:nvSpPr>
          <p:cNvPr id="12" name="テキスト ボックス 11"/>
          <p:cNvSpPr txBox="1"/>
          <p:nvPr/>
        </p:nvSpPr>
        <p:spPr>
          <a:xfrm>
            <a:off x="5080262" y="5733256"/>
            <a:ext cx="1029449" cy="338554"/>
          </a:xfrm>
          <a:prstGeom prst="rect">
            <a:avLst/>
          </a:prstGeom>
          <a:solidFill>
            <a:schemeClr val="bg1"/>
          </a:solidFill>
          <a:ln w="28575">
            <a:solidFill>
              <a:schemeClr val="tx1"/>
            </a:solidFill>
          </a:ln>
        </p:spPr>
        <p:txBody>
          <a:bodyPr wrap="none" rtlCol="0">
            <a:spAutoFit/>
          </a:bodyPr>
          <a:lstStyle/>
          <a:p>
            <a:pPr algn="ctr"/>
            <a:r>
              <a:rPr kumimoji="1" lang="en-US" altLang="ja-JP" sz="1600" dirty="0">
                <a:latin typeface="Times New Roman" panose="02020603050405020304" pitchFamily="18" charset="0"/>
                <a:cs typeface="Times New Roman" panose="02020603050405020304" pitchFamily="18" charset="0"/>
              </a:rPr>
              <a:t>S1-Global</a:t>
            </a:r>
            <a:endParaRPr kumimoji="1" lang="ja-JP" altLang="en-US" sz="1600" dirty="0">
              <a:latin typeface="Times New Roman" panose="02020603050405020304" pitchFamily="18" charset="0"/>
              <a:cs typeface="Times New Roman" panose="02020603050405020304" pitchFamily="18" charset="0"/>
            </a:endParaRPr>
          </a:p>
        </p:txBody>
      </p:sp>
      <p:sp>
        <p:nvSpPr>
          <p:cNvPr id="13" name="テキスト ボックス 12"/>
          <p:cNvSpPr txBox="1"/>
          <p:nvPr/>
        </p:nvSpPr>
        <p:spPr>
          <a:xfrm>
            <a:off x="7778826" y="5733256"/>
            <a:ext cx="708848" cy="338554"/>
          </a:xfrm>
          <a:prstGeom prst="rect">
            <a:avLst/>
          </a:prstGeom>
          <a:solidFill>
            <a:schemeClr val="bg1"/>
          </a:solidFill>
          <a:ln w="28575">
            <a:solidFill>
              <a:schemeClr val="tx1"/>
            </a:solidFill>
          </a:ln>
        </p:spPr>
        <p:txBody>
          <a:bodyPr wrap="none" rtlCol="0">
            <a:spAutoFit/>
          </a:bodyPr>
          <a:lstStyle/>
          <a:p>
            <a:pPr algn="ctr"/>
            <a:r>
              <a:rPr kumimoji="1" lang="en-US" altLang="ja-JP" sz="1600" dirty="0">
                <a:latin typeface="Times New Roman" panose="02020603050405020304" pitchFamily="18" charset="0"/>
                <a:cs typeface="Times New Roman" panose="02020603050405020304" pitchFamily="18" charset="0"/>
              </a:rPr>
              <a:t>STF-2</a:t>
            </a:r>
            <a:endParaRPr kumimoji="1" lang="ja-JP" altLang="en-US" sz="1600" dirty="0">
              <a:latin typeface="Times New Roman" panose="02020603050405020304" pitchFamily="18" charset="0"/>
              <a:cs typeface="Times New Roman" panose="02020603050405020304" pitchFamily="18" charset="0"/>
            </a:endParaRPr>
          </a:p>
        </p:txBody>
      </p:sp>
      <p:sp>
        <p:nvSpPr>
          <p:cNvPr id="14" name="テキスト ボックス 13"/>
          <p:cNvSpPr txBox="1"/>
          <p:nvPr/>
        </p:nvSpPr>
        <p:spPr>
          <a:xfrm>
            <a:off x="6250747" y="4509120"/>
            <a:ext cx="1205779" cy="338554"/>
          </a:xfrm>
          <a:prstGeom prst="rect">
            <a:avLst/>
          </a:prstGeom>
          <a:solidFill>
            <a:schemeClr val="bg1"/>
          </a:solidFill>
          <a:ln w="28575">
            <a:solidFill>
              <a:schemeClr val="tx1"/>
            </a:solidFill>
          </a:ln>
        </p:spPr>
        <p:txBody>
          <a:bodyPr wrap="none" rtlCol="0">
            <a:spAutoFit/>
          </a:bodyPr>
          <a:lstStyle/>
          <a:p>
            <a:pPr algn="ctr"/>
            <a:r>
              <a:rPr kumimoji="1" lang="en-US" altLang="ja-JP" sz="1600" dirty="0">
                <a:latin typeface="Times New Roman" panose="02020603050405020304" pitchFamily="18" charset="0"/>
                <a:cs typeface="Times New Roman" panose="02020603050405020304" pitchFamily="18" charset="0"/>
              </a:rPr>
              <a:t>Capture CM</a:t>
            </a:r>
            <a:endParaRPr kumimoji="1" lang="ja-JP" altLang="en-US" sz="1600" dirty="0">
              <a:latin typeface="Times New Roman" panose="02020603050405020304" pitchFamily="18" charset="0"/>
              <a:cs typeface="Times New Roman" panose="02020603050405020304" pitchFamily="18" charset="0"/>
            </a:endParaRPr>
          </a:p>
        </p:txBody>
      </p:sp>
      <p:cxnSp>
        <p:nvCxnSpPr>
          <p:cNvPr id="3" name="直線矢印コネクタ 2"/>
          <p:cNvCxnSpPr>
            <a:stCxn id="14" idx="2"/>
          </p:cNvCxnSpPr>
          <p:nvPr/>
        </p:nvCxnSpPr>
        <p:spPr bwMode="auto">
          <a:xfrm flipH="1">
            <a:off x="6853636" y="4847674"/>
            <a:ext cx="1" cy="597550"/>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5" name="Picture 7" descr="STF Cavity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341" y="1770514"/>
            <a:ext cx="4103167" cy="1039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a:extLst>
              <a:ext uri="{FF2B5EF4-FFF2-40B4-BE49-F238E27FC236}">
                <a16:creationId xmlns:a16="http://schemas.microsoft.com/office/drawing/2014/main" id="{C0F81429-8EA3-423D-861F-EBC46FAD7D8C}"/>
              </a:ext>
            </a:extLst>
          </p:cNvPr>
          <p:cNvSpPr txBox="1"/>
          <p:nvPr/>
        </p:nvSpPr>
        <p:spPr>
          <a:xfrm>
            <a:off x="22524" y="3284984"/>
            <a:ext cx="4909421" cy="338554"/>
          </a:xfrm>
          <a:prstGeom prst="rect">
            <a:avLst/>
          </a:prstGeom>
          <a:noFill/>
        </p:spPr>
        <p:txBody>
          <a:bodyPr wrap="none" rtlCol="0">
            <a:spAutoFit/>
          </a:bodyPr>
          <a:lstStyle/>
          <a:p>
            <a:r>
              <a:rPr kumimoji="1" lang="en-US" altLang="ja-JP" sz="1600" b="1" dirty="0">
                <a:solidFill>
                  <a:srgbClr val="FF0000"/>
                </a:solidFill>
                <a:latin typeface="Times New Roman" panose="02020603050405020304" pitchFamily="18" charset="0"/>
                <a:cs typeface="Times New Roman" panose="02020603050405020304" pitchFamily="18" charset="0"/>
              </a:rPr>
              <a:t>The STF cavity has more stiffness than TESLA cavity.</a:t>
            </a:r>
            <a:endParaRPr kumimoji="1" lang="ja-JP" altLang="en-US" sz="1600" b="1" dirty="0">
              <a:solidFill>
                <a:srgbClr val="FF0000"/>
              </a:solidFill>
              <a:latin typeface="Times New Roman" panose="02020603050405020304" pitchFamily="18" charset="0"/>
              <a:cs typeface="Times New Roman" panose="02020603050405020304" pitchFamily="18" charset="0"/>
            </a:endParaRPr>
          </a:p>
        </p:txBody>
      </p:sp>
      <p:sp>
        <p:nvSpPr>
          <p:cNvPr id="16" name="テキスト ボックス 15">
            <a:extLst>
              <a:ext uri="{FF2B5EF4-FFF2-40B4-BE49-F238E27FC236}">
                <a16:creationId xmlns:a16="http://schemas.microsoft.com/office/drawing/2014/main" id="{6ACA722D-D757-49A2-A834-655BDC9324D7}"/>
              </a:ext>
            </a:extLst>
          </p:cNvPr>
          <p:cNvSpPr txBox="1"/>
          <p:nvPr/>
        </p:nvSpPr>
        <p:spPr>
          <a:xfrm>
            <a:off x="875102" y="1306357"/>
            <a:ext cx="2627643" cy="369332"/>
          </a:xfrm>
          <a:prstGeom prst="rect">
            <a:avLst/>
          </a:prstGeom>
          <a:noFill/>
        </p:spPr>
        <p:txBody>
          <a:bodyPr wrap="none" rtlCol="0">
            <a:spAutoFit/>
          </a:bodyPr>
          <a:lstStyle/>
          <a:p>
            <a:pPr algn="ctr"/>
            <a:r>
              <a:rPr kumimoji="1" lang="en-US" altLang="ja-JP" sz="1800" dirty="0">
                <a:latin typeface="Times New Roman" panose="02020603050405020304" pitchFamily="18" charset="0"/>
                <a:cs typeface="Times New Roman" panose="02020603050405020304" pitchFamily="18" charset="0"/>
              </a:rPr>
              <a:t>Thicker titanium end plate</a:t>
            </a:r>
            <a:endParaRPr kumimoji="1" lang="ja-JP" altLang="en-US" sz="1800" dirty="0">
              <a:latin typeface="Times New Roman" panose="02020603050405020304" pitchFamily="18" charset="0"/>
              <a:cs typeface="Times New Roman" panose="02020603050405020304" pitchFamily="18" charset="0"/>
            </a:endParaRPr>
          </a:p>
        </p:txBody>
      </p:sp>
      <p:cxnSp>
        <p:nvCxnSpPr>
          <p:cNvPr id="8" name="直線矢印コネクタ 7">
            <a:extLst>
              <a:ext uri="{FF2B5EF4-FFF2-40B4-BE49-F238E27FC236}">
                <a16:creationId xmlns:a16="http://schemas.microsoft.com/office/drawing/2014/main" id="{2E442877-CD89-457C-AE24-367944A9EFD5}"/>
              </a:ext>
            </a:extLst>
          </p:cNvPr>
          <p:cNvCxnSpPr/>
          <p:nvPr/>
        </p:nvCxnSpPr>
        <p:spPr bwMode="auto">
          <a:xfrm flipH="1">
            <a:off x="683568" y="1675689"/>
            <a:ext cx="345132" cy="241143"/>
          </a:xfrm>
          <a:prstGeom prst="straightConnector1">
            <a:avLst/>
          </a:prstGeom>
          <a:solidFill>
            <a:schemeClr val="accent1"/>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直線矢印コネクタ 17">
            <a:extLst>
              <a:ext uri="{FF2B5EF4-FFF2-40B4-BE49-F238E27FC236}">
                <a16:creationId xmlns:a16="http://schemas.microsoft.com/office/drawing/2014/main" id="{8BC7A2C9-9FFA-4894-9185-DEE7456A094C}"/>
              </a:ext>
            </a:extLst>
          </p:cNvPr>
          <p:cNvCxnSpPr>
            <a:cxnSpLocks/>
          </p:cNvCxnSpPr>
          <p:nvPr/>
        </p:nvCxnSpPr>
        <p:spPr bwMode="auto">
          <a:xfrm>
            <a:off x="3347864" y="1630678"/>
            <a:ext cx="154881" cy="286154"/>
          </a:xfrm>
          <a:prstGeom prst="straightConnector1">
            <a:avLst/>
          </a:prstGeom>
          <a:solidFill>
            <a:schemeClr val="accent1"/>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0951790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790699"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24</a:t>
            </a:fld>
            <a:endParaRPr lang="en-US" altLang="ja-JP" dirty="0">
              <a:latin typeface="Times New Roman" panose="02020603050405020304" pitchFamily="18" charset="0"/>
              <a:cs typeface="Times New Roman" panose="02020603050405020304" pitchFamily="18" charset="0"/>
            </a:endParaRPr>
          </a:p>
        </p:txBody>
      </p:sp>
      <p:sp>
        <p:nvSpPr>
          <p:cNvPr id="103426" name="Rectangle 2"/>
          <p:cNvSpPr>
            <a:spLocks noGrp="1" noChangeArrowheads="1"/>
          </p:cNvSpPr>
          <p:nvPr>
            <p:ph type="title"/>
          </p:nvPr>
        </p:nvSpPr>
        <p:spPr>
          <a:xfrm>
            <a:off x="0" y="0"/>
            <a:ext cx="9143999" cy="764704"/>
          </a:xfrm>
        </p:spPr>
        <p:txBody>
          <a:bodyPr anchor="ctr"/>
          <a:lstStyle/>
          <a:p>
            <a:r>
              <a:rPr lang="en-US" altLang="ja-JP" sz="5400" b="1" dirty="0">
                <a:solidFill>
                  <a:schemeClr val="tx1"/>
                </a:solidFill>
                <a:latin typeface="Times New Roman" panose="02020603050405020304" pitchFamily="18" charset="0"/>
                <a:cs typeface="Times New Roman" panose="02020603050405020304" pitchFamily="18" charset="0"/>
              </a:rPr>
              <a:t>Outline</a:t>
            </a:r>
          </a:p>
        </p:txBody>
      </p:sp>
      <p:sp>
        <p:nvSpPr>
          <p:cNvPr id="103427" name="Rectangle 3"/>
          <p:cNvSpPr>
            <a:spLocks noGrp="1" noChangeArrowheads="1"/>
          </p:cNvSpPr>
          <p:nvPr>
            <p:ph type="body" idx="1"/>
          </p:nvPr>
        </p:nvSpPr>
        <p:spPr>
          <a:xfrm>
            <a:off x="1358641" y="764704"/>
            <a:ext cx="6426716" cy="5688632"/>
          </a:xfrm>
        </p:spPr>
        <p:txBody>
          <a:bodyPr/>
          <a:lstStyle/>
          <a:p>
            <a:pPr>
              <a:buFont typeface="Wingdings" panose="05000000000000000000" pitchFamily="2" charset="2"/>
              <a:buChar char="n"/>
            </a:pPr>
            <a:r>
              <a:rPr lang="en-US" altLang="ja-JP" dirty="0">
                <a:solidFill>
                  <a:schemeClr val="tx1"/>
                </a:solidFill>
                <a:latin typeface="Times New Roman" panose="02020603050405020304" pitchFamily="18" charset="0"/>
                <a:cs typeface="Times New Roman" panose="02020603050405020304" pitchFamily="18" charset="0"/>
              </a:rPr>
              <a:t>History of STF-2 project</a:t>
            </a:r>
          </a:p>
          <a:p>
            <a:pPr>
              <a:buFont typeface="Wingdings" panose="05000000000000000000" pitchFamily="2" charset="2"/>
              <a:buChar char="n"/>
            </a:pPr>
            <a:r>
              <a:rPr lang="en-US" altLang="ja-JP" dirty="0">
                <a:solidFill>
                  <a:schemeClr val="tx1"/>
                </a:solidFill>
                <a:latin typeface="Times New Roman" panose="02020603050405020304" pitchFamily="18" charset="0"/>
                <a:cs typeface="Times New Roman" panose="02020603050405020304" pitchFamily="18" charset="0"/>
              </a:rPr>
              <a:t>Construction of STF-2 cryomodule</a:t>
            </a:r>
          </a:p>
          <a:p>
            <a:pPr>
              <a:buFont typeface="Wingdings" panose="05000000000000000000" pitchFamily="2" charset="2"/>
              <a:buChar char="n"/>
            </a:pPr>
            <a:r>
              <a:rPr lang="en-US" altLang="ja-JP" dirty="0">
                <a:solidFill>
                  <a:schemeClr val="tx1"/>
                </a:solidFill>
                <a:latin typeface="Times New Roman" panose="02020603050405020304" pitchFamily="18" charset="0"/>
                <a:cs typeface="Times New Roman" panose="02020603050405020304" pitchFamily="18" charset="0"/>
              </a:rPr>
              <a:t>Performance for each item</a:t>
            </a:r>
          </a:p>
          <a:p>
            <a:pPr lvl="1">
              <a:buFont typeface="Wingdings" panose="05000000000000000000" pitchFamily="2" charset="2"/>
              <a:buChar char="n"/>
            </a:pPr>
            <a:r>
              <a:rPr lang="en-US" altLang="ja-JP" b="0" dirty="0">
                <a:solidFill>
                  <a:schemeClr val="tx1"/>
                </a:solidFill>
                <a:latin typeface="Times New Roman" panose="02020603050405020304" pitchFamily="18" charset="0"/>
                <a:cs typeface="Times New Roman" panose="02020603050405020304" pitchFamily="18" charset="0"/>
              </a:rPr>
              <a:t>Accelerating gradient</a:t>
            </a:r>
          </a:p>
          <a:p>
            <a:pPr lvl="1">
              <a:buFont typeface="Wingdings" panose="05000000000000000000" pitchFamily="2" charset="2"/>
              <a:buChar char="n"/>
            </a:pPr>
            <a:r>
              <a:rPr lang="en-US" altLang="ja-JP" b="0" dirty="0">
                <a:solidFill>
                  <a:schemeClr val="tx1"/>
                </a:solidFill>
                <a:latin typeface="Times New Roman" panose="02020603050405020304" pitchFamily="18" charset="0"/>
                <a:cs typeface="Times New Roman" panose="02020603050405020304" pitchFamily="18" charset="0"/>
              </a:rPr>
              <a:t>X-rays</a:t>
            </a:r>
          </a:p>
          <a:p>
            <a:pPr lvl="1">
              <a:buFont typeface="Wingdings" panose="05000000000000000000" pitchFamily="2" charset="2"/>
              <a:buChar char="n"/>
            </a:pPr>
            <a:r>
              <a:rPr lang="en-US" altLang="ja-JP" b="0" dirty="0">
                <a:solidFill>
                  <a:schemeClr val="tx1"/>
                </a:solidFill>
                <a:latin typeface="Times New Roman" panose="02020603050405020304" pitchFamily="18" charset="0"/>
                <a:cs typeface="Times New Roman" panose="02020603050405020304" pitchFamily="18" charset="0"/>
              </a:rPr>
              <a:t>Heat load</a:t>
            </a:r>
          </a:p>
          <a:p>
            <a:pPr lvl="1">
              <a:buFont typeface="Wingdings" panose="05000000000000000000" pitchFamily="2" charset="2"/>
              <a:buChar char="n"/>
            </a:pPr>
            <a:r>
              <a:rPr lang="en-US" altLang="ja-JP" b="0" dirty="0">
                <a:solidFill>
                  <a:schemeClr val="tx1"/>
                </a:solidFill>
                <a:latin typeface="Times New Roman" panose="02020603050405020304" pitchFamily="18" charset="0"/>
                <a:cs typeface="Times New Roman" panose="02020603050405020304" pitchFamily="18" charset="0"/>
              </a:rPr>
              <a:t>Lorentz detuning</a:t>
            </a:r>
          </a:p>
          <a:p>
            <a:pPr>
              <a:buFont typeface="Wingdings" panose="05000000000000000000" pitchFamily="2" charset="2"/>
              <a:buChar char="n"/>
            </a:pPr>
            <a:r>
              <a:rPr lang="en-US" altLang="ja-JP" dirty="0">
                <a:solidFill>
                  <a:srgbClr val="FF0000"/>
                </a:solidFill>
                <a:latin typeface="Times New Roman" panose="02020603050405020304" pitchFamily="18" charset="0"/>
                <a:cs typeface="Times New Roman" panose="02020603050405020304" pitchFamily="18" charset="0"/>
              </a:rPr>
              <a:t>Consideration of degradation</a:t>
            </a:r>
          </a:p>
          <a:p>
            <a:pPr lvl="1">
              <a:buFont typeface="Wingdings" panose="05000000000000000000" pitchFamily="2" charset="2"/>
              <a:buChar char="n"/>
            </a:pPr>
            <a:r>
              <a:rPr lang="en-US" altLang="ja-JP" b="0" dirty="0">
                <a:solidFill>
                  <a:srgbClr val="FF0000"/>
                </a:solidFill>
                <a:latin typeface="Times New Roman" panose="02020603050405020304" pitchFamily="18" charset="0"/>
                <a:cs typeface="Times New Roman" panose="02020603050405020304" pitchFamily="18" charset="0"/>
              </a:rPr>
              <a:t>Last V.T. </a:t>
            </a:r>
            <a:r>
              <a:rPr lang="en-US" altLang="ja-JP" b="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2</a:t>
            </a:r>
            <a:r>
              <a:rPr lang="en-US" altLang="ja-JP" b="0" baseline="300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nd</a:t>
            </a:r>
            <a:r>
              <a:rPr lang="en-US" altLang="ja-JP" b="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Cool-down test</a:t>
            </a:r>
          </a:p>
          <a:p>
            <a:pPr lvl="1">
              <a:buFont typeface="Wingdings" panose="05000000000000000000" pitchFamily="2" charset="2"/>
              <a:buChar char="n"/>
            </a:pPr>
            <a:r>
              <a:rPr lang="en-US" altLang="ja-JP" b="0" dirty="0">
                <a:solidFill>
                  <a:schemeClr val="tx1"/>
                </a:solidFill>
                <a:latin typeface="Times New Roman" panose="02020603050405020304" pitchFamily="18" charset="0"/>
                <a:cs typeface="Times New Roman" panose="02020603050405020304" pitchFamily="18" charset="0"/>
              </a:rPr>
              <a:t>2</a:t>
            </a:r>
            <a:r>
              <a:rPr lang="en-US" altLang="ja-JP" b="0" baseline="30000" dirty="0">
                <a:solidFill>
                  <a:schemeClr val="tx1"/>
                </a:solidFill>
                <a:latin typeface="Times New Roman" panose="02020603050405020304" pitchFamily="18" charset="0"/>
                <a:cs typeface="Times New Roman" panose="02020603050405020304" pitchFamily="18" charset="0"/>
              </a:rPr>
              <a:t>nd</a:t>
            </a:r>
            <a:r>
              <a:rPr lang="en-US" altLang="ja-JP" b="0" dirty="0">
                <a:solidFill>
                  <a:schemeClr val="tx1"/>
                </a:solidFill>
                <a:latin typeface="Times New Roman" panose="02020603050405020304" pitchFamily="18" charset="0"/>
                <a:cs typeface="Times New Roman" panose="02020603050405020304" pitchFamily="18" charset="0"/>
              </a:rPr>
              <a:t> Cool-down test </a:t>
            </a:r>
            <a:r>
              <a:rPr lang="en-US" altLang="ja-JP"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3</a:t>
            </a:r>
            <a:r>
              <a:rPr lang="en-US" altLang="ja-JP" b="0" baseline="30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rd</a:t>
            </a:r>
            <a:r>
              <a:rPr lang="en-US" altLang="ja-JP"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Cool-down test</a:t>
            </a:r>
            <a:endParaRPr lang="en-US" altLang="ja-JP" b="0" dirty="0">
              <a:solidFill>
                <a:schemeClr val="tx1"/>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n"/>
            </a:pPr>
            <a:r>
              <a:rPr lang="en-US" altLang="ja-JP" dirty="0">
                <a:solidFill>
                  <a:schemeClr val="tx1"/>
                </a:solidFill>
                <a:latin typeface="Times New Roman" panose="02020603050405020304" pitchFamily="18" charset="0"/>
                <a:cs typeface="Times New Roman" panose="02020603050405020304" pitchFamily="18" charset="0"/>
              </a:rPr>
              <a:t>Vector-sum operation @31 MV/m</a:t>
            </a:r>
          </a:p>
          <a:p>
            <a:pPr>
              <a:buFont typeface="Wingdings" panose="05000000000000000000" pitchFamily="2" charset="2"/>
              <a:buChar char="n"/>
            </a:pPr>
            <a:r>
              <a:rPr lang="en-US" altLang="ja-JP" dirty="0">
                <a:solidFill>
                  <a:schemeClr val="tx1"/>
                </a:solidFill>
                <a:latin typeface="Times New Roman" panose="02020603050405020304" pitchFamily="18" charset="0"/>
                <a:cs typeface="Times New Roman" panose="02020603050405020304" pitchFamily="18" charset="0"/>
              </a:rPr>
              <a:t>Summary</a:t>
            </a:r>
          </a:p>
        </p:txBody>
      </p:sp>
    </p:spTree>
    <p:extLst>
      <p:ext uri="{BB962C8B-B14F-4D97-AF65-F5344CB8AC3E}">
        <p14:creationId xmlns:p14="http://schemas.microsoft.com/office/powerpoint/2010/main" val="35872073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979712"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25</a:t>
            </a:fld>
            <a:endParaRPr lang="en-US" altLang="ja-JP" dirty="0">
              <a:latin typeface="Times New Roman" panose="02020603050405020304" pitchFamily="18" charset="0"/>
              <a:cs typeface="Times New Roman" panose="02020603050405020304" pitchFamily="18" charset="0"/>
            </a:endParaRPr>
          </a:p>
        </p:txBody>
      </p:sp>
      <p:sp>
        <p:nvSpPr>
          <p:cNvPr id="8" name="Rectangle 2"/>
          <p:cNvSpPr>
            <a:spLocks noGrp="1" noChangeArrowheads="1"/>
          </p:cNvSpPr>
          <p:nvPr>
            <p:ph type="title"/>
          </p:nvPr>
        </p:nvSpPr>
        <p:spPr>
          <a:xfrm>
            <a:off x="0" y="0"/>
            <a:ext cx="9143999" cy="764704"/>
          </a:xfrm>
        </p:spPr>
        <p:txBody>
          <a:bodyPr/>
          <a:lstStyle/>
          <a:p>
            <a:r>
              <a:rPr lang="en-US" altLang="ja-JP" sz="4400" dirty="0">
                <a:solidFill>
                  <a:schemeClr val="tx1"/>
                </a:solidFill>
                <a:latin typeface="Times New Roman" panose="02020603050405020304" pitchFamily="18" charset="0"/>
                <a:cs typeface="Times New Roman" panose="02020603050405020304" pitchFamily="18" charset="0"/>
              </a:rPr>
              <a:t>Performance Degradation</a:t>
            </a:r>
          </a:p>
        </p:txBody>
      </p:sp>
      <p:pic>
        <p:nvPicPr>
          <p:cNvPr id="9" name="図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908720"/>
            <a:ext cx="5984892" cy="3660237"/>
          </a:xfrm>
          <a:prstGeom prst="rect">
            <a:avLst/>
          </a:prstGeom>
        </p:spPr>
      </p:pic>
      <p:sp>
        <p:nvSpPr>
          <p:cNvPr id="10" name="テキスト ボックス 9"/>
          <p:cNvSpPr txBox="1"/>
          <p:nvPr/>
        </p:nvSpPr>
        <p:spPr>
          <a:xfrm>
            <a:off x="5868144" y="980728"/>
            <a:ext cx="3275855" cy="3323987"/>
          </a:xfrm>
          <a:prstGeom prst="rect">
            <a:avLst/>
          </a:prstGeom>
          <a:noFill/>
        </p:spPr>
        <p:txBody>
          <a:bodyPr wrap="square" rtlCol="0">
            <a:spAutoFit/>
          </a:bodyPr>
          <a:lstStyle/>
          <a:p>
            <a:r>
              <a:rPr kumimoji="1" lang="en-US" altLang="ja-JP" sz="1400" dirty="0">
                <a:latin typeface="Times New Roman" panose="02020603050405020304" pitchFamily="18" charset="0"/>
                <a:cs typeface="Times New Roman" panose="02020603050405020304" pitchFamily="18" charset="0"/>
              </a:rPr>
              <a:t>Statistics for cavity performance;</a:t>
            </a:r>
          </a:p>
          <a:p>
            <a:r>
              <a:rPr kumimoji="1" lang="en-US" altLang="ja-JP" sz="1400" dirty="0">
                <a:latin typeface="Times New Roman" panose="02020603050405020304" pitchFamily="18" charset="0"/>
                <a:cs typeface="Times New Roman" panose="02020603050405020304" pitchFamily="18" charset="0"/>
              </a:rPr>
              <a:t>Above 31.5 MV/m: 11 cavities</a:t>
            </a:r>
          </a:p>
          <a:p>
            <a:r>
              <a:rPr kumimoji="1" lang="en-US" altLang="ja-JP" sz="1400" dirty="0">
                <a:latin typeface="Times New Roman" panose="02020603050405020304" pitchFamily="18" charset="0"/>
                <a:cs typeface="Times New Roman" panose="02020603050405020304" pitchFamily="18" charset="0"/>
              </a:rPr>
              <a:t>Degradation: 4 cavities</a:t>
            </a:r>
          </a:p>
          <a:p>
            <a:endParaRPr kumimoji="1" lang="en-US" altLang="ja-JP" sz="1400" dirty="0">
              <a:latin typeface="Times New Roman" panose="02020603050405020304" pitchFamily="18" charset="0"/>
              <a:cs typeface="Times New Roman" panose="02020603050405020304" pitchFamily="18" charset="0"/>
            </a:endParaRPr>
          </a:p>
          <a:p>
            <a:r>
              <a:rPr kumimoji="1" lang="en-US" altLang="ja-JP" sz="1400" dirty="0">
                <a:latin typeface="Times New Roman" panose="02020603050405020304" pitchFamily="18" charset="0"/>
                <a:cs typeface="Times New Roman" panose="02020603050405020304" pitchFamily="18" charset="0"/>
              </a:rPr>
              <a:t>Three types of performance limit;</a:t>
            </a:r>
          </a:p>
          <a:p>
            <a:r>
              <a:rPr kumimoji="1" lang="en-US" altLang="ja-JP" sz="1400" dirty="0">
                <a:latin typeface="Times New Roman" panose="02020603050405020304" pitchFamily="18" charset="0"/>
                <a:cs typeface="Times New Roman" panose="02020603050405020304" pitchFamily="18" charset="0"/>
              </a:rPr>
              <a:t>One cavity: Quench w/o F.E.</a:t>
            </a:r>
          </a:p>
          <a:p>
            <a:r>
              <a:rPr kumimoji="1" lang="en-US" altLang="ja-JP" sz="1400" dirty="0">
                <a:latin typeface="Times New Roman" panose="02020603050405020304" pitchFamily="18" charset="0"/>
                <a:cs typeface="Times New Roman" panose="02020603050405020304" pitchFamily="18" charset="0"/>
              </a:rPr>
              <a:t>Two cavities: F.E. Quench</a:t>
            </a:r>
          </a:p>
          <a:p>
            <a:r>
              <a:rPr kumimoji="1" lang="en-US" altLang="ja-JP" sz="1400" dirty="0">
                <a:latin typeface="Times New Roman" panose="02020603050405020304" pitchFamily="18" charset="0"/>
                <a:cs typeface="Times New Roman" panose="02020603050405020304" pitchFamily="18" charset="0"/>
              </a:rPr>
              <a:t>One cavity: Quench by enormous heat loss</a:t>
            </a:r>
          </a:p>
          <a:p>
            <a:endParaRPr kumimoji="1" lang="en-US" altLang="ja-JP" sz="1400" dirty="0">
              <a:latin typeface="Times New Roman" panose="02020603050405020304" pitchFamily="18" charset="0"/>
              <a:cs typeface="Times New Roman" panose="02020603050405020304" pitchFamily="18" charset="0"/>
            </a:endParaRPr>
          </a:p>
          <a:p>
            <a:r>
              <a:rPr kumimoji="1" lang="en-US" altLang="ja-JP" sz="1400" dirty="0">
                <a:solidFill>
                  <a:srgbClr val="FF0000"/>
                </a:solidFill>
                <a:latin typeface="Times New Roman" panose="02020603050405020304" pitchFamily="18" charset="0"/>
                <a:cs typeface="Times New Roman" panose="02020603050405020304" pitchFamily="18" charset="0"/>
              </a:rPr>
              <a:t>Three degraded cavities in STF-2 are connected in series.</a:t>
            </a:r>
          </a:p>
          <a:p>
            <a:r>
              <a:rPr kumimoji="1" lang="en-US" altLang="ja-JP" sz="1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 Common cause for degradation</a:t>
            </a:r>
          </a:p>
          <a:p>
            <a:endParaRPr kumimoji="1" lang="en-US" altLang="ja-JP" sz="1400" dirty="0">
              <a:latin typeface="Times New Roman" panose="02020603050405020304" pitchFamily="18" charset="0"/>
              <a:cs typeface="Times New Roman" panose="02020603050405020304" pitchFamily="18" charset="0"/>
            </a:endParaRPr>
          </a:p>
          <a:p>
            <a:r>
              <a:rPr kumimoji="1" lang="en-US" altLang="ja-JP" sz="1400" dirty="0">
                <a:latin typeface="Times New Roman" panose="02020603050405020304" pitchFamily="18" charset="0"/>
                <a:cs typeface="Times New Roman" panose="02020603050405020304" pitchFamily="18" charset="0"/>
              </a:rPr>
              <a:t>Q</a:t>
            </a:r>
            <a:r>
              <a:rPr kumimoji="1" lang="en-US" altLang="ja-JP" sz="1400" baseline="-25000" dirty="0">
                <a:latin typeface="Times New Roman" panose="02020603050405020304" pitchFamily="18" charset="0"/>
                <a:cs typeface="Times New Roman" panose="02020603050405020304" pitchFamily="18" charset="0"/>
              </a:rPr>
              <a:t>0</a:t>
            </a:r>
            <a:r>
              <a:rPr kumimoji="1" lang="en-US" altLang="ja-JP" sz="1400" dirty="0">
                <a:latin typeface="Times New Roman" panose="02020603050405020304" pitchFamily="18" charset="0"/>
                <a:cs typeface="Times New Roman" panose="02020603050405020304" pitchFamily="18" charset="0"/>
              </a:rPr>
              <a:t> measurement is not done yet in STF-2.</a:t>
            </a:r>
          </a:p>
          <a:p>
            <a:r>
              <a:rPr kumimoji="1" lang="en-US" altLang="ja-JP" sz="1400" dirty="0">
                <a:latin typeface="Times New Roman" panose="02020603050405020304" pitchFamily="18" charset="0"/>
                <a:cs typeface="Times New Roman" panose="02020603050405020304" pitchFamily="18" charset="0"/>
              </a:rPr>
              <a:t>It will start from this autumn.</a:t>
            </a:r>
            <a:endParaRPr kumimoji="1" lang="ja-JP" altLang="en-US" sz="1400" dirty="0">
              <a:latin typeface="Times New Roman" panose="02020603050405020304" pitchFamily="18" charset="0"/>
              <a:cs typeface="Times New Roman" panose="02020603050405020304" pitchFamily="18" charset="0"/>
            </a:endParaRPr>
          </a:p>
        </p:txBody>
      </p:sp>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9049" y="4471147"/>
            <a:ext cx="4249455" cy="2386853"/>
          </a:xfrm>
          <a:prstGeom prst="rect">
            <a:avLst/>
          </a:prstGeom>
        </p:spPr>
      </p:pic>
      <p:sp>
        <p:nvSpPr>
          <p:cNvPr id="12" name="テキスト ボックス 11"/>
          <p:cNvSpPr txBox="1"/>
          <p:nvPr/>
        </p:nvSpPr>
        <p:spPr>
          <a:xfrm>
            <a:off x="0" y="5013176"/>
            <a:ext cx="4525598" cy="954107"/>
          </a:xfrm>
          <a:prstGeom prst="rect">
            <a:avLst/>
          </a:prstGeom>
          <a:noFill/>
        </p:spPr>
        <p:txBody>
          <a:bodyPr wrap="none" rtlCol="0">
            <a:spAutoFit/>
          </a:bodyPr>
          <a:lstStyle/>
          <a:p>
            <a:r>
              <a:rPr kumimoji="1" lang="en-US" altLang="ja-JP" sz="1400" dirty="0">
                <a:latin typeface="Times New Roman" panose="02020603050405020304" pitchFamily="18" charset="0"/>
                <a:cs typeface="Times New Roman" panose="02020603050405020304" pitchFamily="18" charset="0"/>
              </a:rPr>
              <a:t>Statistics for cavity string (four cavities per batch);</a:t>
            </a:r>
          </a:p>
          <a:p>
            <a:r>
              <a:rPr kumimoji="1" lang="en-US" altLang="ja-JP" sz="1400" dirty="0">
                <a:latin typeface="Times New Roman" panose="02020603050405020304" pitchFamily="18" charset="0"/>
                <a:cs typeface="Times New Roman" panose="02020603050405020304" pitchFamily="18" charset="0"/>
              </a:rPr>
              <a:t>Four cavity strings:	No degradation</a:t>
            </a:r>
          </a:p>
          <a:p>
            <a:r>
              <a:rPr kumimoji="1" lang="en-US" altLang="ja-JP" sz="1400" dirty="0">
                <a:latin typeface="Times New Roman" panose="02020603050405020304" pitchFamily="18" charset="0"/>
                <a:cs typeface="Times New Roman" panose="02020603050405020304" pitchFamily="18" charset="0"/>
              </a:rPr>
              <a:t>Quantum Beam:	Degradation, but around ILC spec.</a:t>
            </a:r>
          </a:p>
          <a:p>
            <a:r>
              <a:rPr kumimoji="1" lang="en-US" altLang="ja-JP" sz="1400" dirty="0">
                <a:latin typeface="Times New Roman" panose="02020603050405020304" pitchFamily="18" charset="0"/>
                <a:cs typeface="Times New Roman" panose="02020603050405020304" pitchFamily="18" charset="0"/>
              </a:rPr>
              <a:t>CM-1b in STF-2:	Significant degradation</a:t>
            </a:r>
            <a:endParaRPr kumimoji="1" lang="ja-JP" altLang="en-US" sz="1400" dirty="0">
              <a:latin typeface="Times New Roman" panose="02020603050405020304" pitchFamily="18" charset="0"/>
              <a:cs typeface="Times New Roman" panose="02020603050405020304" pitchFamily="18" charset="0"/>
            </a:endParaRPr>
          </a:p>
        </p:txBody>
      </p:sp>
      <p:cxnSp>
        <p:nvCxnSpPr>
          <p:cNvPr id="13" name="直線矢印コネクタ 12"/>
          <p:cNvCxnSpPr/>
          <p:nvPr/>
        </p:nvCxnSpPr>
        <p:spPr bwMode="auto">
          <a:xfrm flipH="1">
            <a:off x="4932040" y="2204864"/>
            <a:ext cx="1008112" cy="0"/>
          </a:xfrm>
          <a:prstGeom prst="straightConnector1">
            <a:avLst/>
          </a:prstGeom>
          <a:solidFill>
            <a:schemeClr val="accent1"/>
          </a:solidFill>
          <a:ln w="19050"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直線矢印コネクタ 13"/>
          <p:cNvCxnSpPr/>
          <p:nvPr/>
        </p:nvCxnSpPr>
        <p:spPr bwMode="auto">
          <a:xfrm flipH="1">
            <a:off x="4788024" y="2420888"/>
            <a:ext cx="1152128" cy="72008"/>
          </a:xfrm>
          <a:prstGeom prst="straightConnector1">
            <a:avLst/>
          </a:prstGeom>
          <a:solidFill>
            <a:schemeClr val="accent1"/>
          </a:solidFill>
          <a:ln w="19050" cap="flat" cmpd="sng" algn="ctr">
            <a:solidFill>
              <a:srgbClr val="9900FF"/>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直線矢印コネクタ 14"/>
          <p:cNvCxnSpPr/>
          <p:nvPr/>
        </p:nvCxnSpPr>
        <p:spPr bwMode="auto">
          <a:xfrm flipH="1">
            <a:off x="4355976" y="2636912"/>
            <a:ext cx="1584176" cy="432048"/>
          </a:xfrm>
          <a:prstGeom prst="straightConnector1">
            <a:avLst/>
          </a:prstGeom>
          <a:solidFill>
            <a:schemeClr val="accent1"/>
          </a:solidFill>
          <a:ln w="190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テキスト ボックス 15"/>
          <p:cNvSpPr txBox="1"/>
          <p:nvPr/>
        </p:nvSpPr>
        <p:spPr>
          <a:xfrm>
            <a:off x="1265004" y="1988840"/>
            <a:ext cx="1501117" cy="307777"/>
          </a:xfrm>
          <a:prstGeom prst="rect">
            <a:avLst/>
          </a:prstGeom>
          <a:solidFill>
            <a:srgbClr val="FFFFCC"/>
          </a:solidFill>
          <a:ln w="19050">
            <a:solidFill>
              <a:srgbClr val="9900FF"/>
            </a:solidFill>
          </a:ln>
        </p:spPr>
        <p:txBody>
          <a:bodyPr wrap="none" rtlCol="0">
            <a:spAutoFit/>
          </a:bodyPr>
          <a:lstStyle/>
          <a:p>
            <a:pPr algn="ctr"/>
            <a:r>
              <a:rPr kumimoji="1" lang="en-US" altLang="ja-JP" sz="1400" dirty="0">
                <a:latin typeface="Times New Roman" panose="02020603050405020304" pitchFamily="18" charset="0"/>
                <a:cs typeface="Times New Roman" panose="02020603050405020304" pitchFamily="18" charset="0"/>
              </a:rPr>
              <a:t>Heavy F.E. in V.T.</a:t>
            </a:r>
            <a:endParaRPr kumimoji="1" lang="ja-JP" altLang="en-US" sz="1400" dirty="0">
              <a:latin typeface="Times New Roman" panose="02020603050405020304" pitchFamily="18" charset="0"/>
              <a:cs typeface="Times New Roman" panose="02020603050405020304" pitchFamily="18" charset="0"/>
            </a:endParaRPr>
          </a:p>
        </p:txBody>
      </p:sp>
      <p:cxnSp>
        <p:nvCxnSpPr>
          <p:cNvPr id="17" name="直線矢印コネクタ 16"/>
          <p:cNvCxnSpPr/>
          <p:nvPr/>
        </p:nvCxnSpPr>
        <p:spPr bwMode="auto">
          <a:xfrm flipV="1">
            <a:off x="2766121" y="1772816"/>
            <a:ext cx="653751" cy="369912"/>
          </a:xfrm>
          <a:prstGeom prst="straightConnector1">
            <a:avLst/>
          </a:prstGeom>
          <a:solidFill>
            <a:schemeClr val="accent1"/>
          </a:solidFill>
          <a:ln w="19050" cap="flat" cmpd="sng" algn="ctr">
            <a:solidFill>
              <a:srgbClr val="9900FF"/>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直線矢印コネクタ 17"/>
          <p:cNvCxnSpPr>
            <a:stCxn id="16" idx="2"/>
          </p:cNvCxnSpPr>
          <p:nvPr/>
        </p:nvCxnSpPr>
        <p:spPr bwMode="auto">
          <a:xfrm flipH="1">
            <a:off x="1835696" y="2296617"/>
            <a:ext cx="179867" cy="635824"/>
          </a:xfrm>
          <a:prstGeom prst="straightConnector1">
            <a:avLst/>
          </a:prstGeom>
          <a:solidFill>
            <a:schemeClr val="accent1"/>
          </a:solidFill>
          <a:ln w="19050" cap="flat" cmpd="sng" algn="ctr">
            <a:solidFill>
              <a:srgbClr val="9900FF"/>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右矢印 18"/>
          <p:cNvSpPr/>
          <p:nvPr/>
        </p:nvSpPr>
        <p:spPr bwMode="auto">
          <a:xfrm>
            <a:off x="4463513" y="5191419"/>
            <a:ext cx="360040" cy="594421"/>
          </a:xfrm>
          <a:prstGeom prst="rightArrow">
            <a:avLst/>
          </a:prstGeom>
          <a:solidFill>
            <a:schemeClr val="accent1">
              <a:lumMod val="90000"/>
            </a:schemeClr>
          </a:solidFill>
          <a:ln w="19050" cap="flat" cmpd="sng" algn="ctr">
            <a:solidFill>
              <a:srgbClr val="CC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20" name="テキスト ボックス 19"/>
          <p:cNvSpPr txBox="1"/>
          <p:nvPr/>
        </p:nvSpPr>
        <p:spPr>
          <a:xfrm>
            <a:off x="1873900" y="3490281"/>
            <a:ext cx="3778600" cy="461665"/>
          </a:xfrm>
          <a:prstGeom prst="rect">
            <a:avLst/>
          </a:prstGeom>
          <a:solidFill>
            <a:srgbClr val="CCFFFF"/>
          </a:solidFill>
          <a:ln w="19050">
            <a:solidFill>
              <a:srgbClr val="9933FF"/>
            </a:solidFill>
          </a:ln>
        </p:spPr>
        <p:txBody>
          <a:bodyPr wrap="none" rtlCol="0">
            <a:spAutoFit/>
          </a:bodyPr>
          <a:lstStyle/>
          <a:p>
            <a:pPr algn="ctr"/>
            <a:r>
              <a:rPr kumimoji="1" lang="en-US" altLang="ja-JP" sz="2400" dirty="0">
                <a:latin typeface="Times New Roman" panose="02020603050405020304" pitchFamily="18" charset="0"/>
                <a:cs typeface="Times New Roman" panose="02020603050405020304" pitchFamily="18" charset="0"/>
              </a:rPr>
              <a:t>22 cavities in 6 cavity strings</a:t>
            </a:r>
            <a:endParaRPr kumimoji="1" lang="ja-JP" altLang="en-US" sz="2400" dirty="0">
              <a:latin typeface="Times New Roman" panose="02020603050405020304" pitchFamily="18" charset="0"/>
              <a:cs typeface="Times New Roman" panose="02020603050405020304" pitchFamily="18" charset="0"/>
            </a:endParaRPr>
          </a:p>
        </p:txBody>
      </p:sp>
      <p:sp>
        <p:nvSpPr>
          <p:cNvPr id="21" name="楕円 1"/>
          <p:cNvSpPr/>
          <p:nvPr/>
        </p:nvSpPr>
        <p:spPr bwMode="auto">
          <a:xfrm rot="2116014">
            <a:off x="4176446" y="2278882"/>
            <a:ext cx="654073" cy="1058416"/>
          </a:xfrm>
          <a:prstGeom prst="ellipse">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cxnSp>
        <p:nvCxnSpPr>
          <p:cNvPr id="22" name="直線矢印コネクタ 21"/>
          <p:cNvCxnSpPr/>
          <p:nvPr/>
        </p:nvCxnSpPr>
        <p:spPr bwMode="auto">
          <a:xfrm flipH="1" flipV="1">
            <a:off x="4859049" y="2780928"/>
            <a:ext cx="1081103" cy="432048"/>
          </a:xfrm>
          <a:prstGeom prst="straightConnector1">
            <a:avLst/>
          </a:prstGeom>
          <a:solidFill>
            <a:schemeClr val="accent1"/>
          </a:solidFill>
          <a:ln w="190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2639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ppt_x"/>
                                          </p:val>
                                        </p:tav>
                                        <p:tav tm="100000">
                                          <p:val>
                                            <p:strVal val="#ppt_x"/>
                                          </p:val>
                                        </p:tav>
                                      </p:tavLst>
                                    </p:anim>
                                    <p:anim calcmode="lin" valueType="num">
                                      <p:cBhvr additive="base">
                                        <p:cTn id="3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979712"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26</a:t>
            </a:fld>
            <a:endParaRPr lang="en-US" altLang="ja-JP" dirty="0">
              <a:latin typeface="Times New Roman" panose="02020603050405020304" pitchFamily="18" charset="0"/>
              <a:cs typeface="Times New Roman" panose="02020603050405020304" pitchFamily="18" charset="0"/>
            </a:endParaRPr>
          </a:p>
        </p:txBody>
      </p:sp>
      <p:pic>
        <p:nvPicPr>
          <p:cNvPr id="8" name="図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5416" y="2283332"/>
            <a:ext cx="6785983" cy="2301153"/>
          </a:xfrm>
          <a:prstGeom prst="rect">
            <a:avLst/>
          </a:prstGeom>
        </p:spPr>
      </p:pic>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488" y="4584484"/>
            <a:ext cx="2424417" cy="1818313"/>
          </a:xfrm>
          <a:prstGeom prst="rect">
            <a:avLst/>
          </a:prstGeom>
          <a:ln w="28575">
            <a:solidFill>
              <a:srgbClr val="FF0000"/>
            </a:solidFill>
          </a:ln>
        </p:spPr>
      </p:pic>
      <p:sp>
        <p:nvSpPr>
          <p:cNvPr id="10" name="タイトル 3"/>
          <p:cNvSpPr txBox="1">
            <a:spLocks/>
          </p:cNvSpPr>
          <p:nvPr/>
        </p:nvSpPr>
        <p:spPr bwMode="auto">
          <a:xfrm>
            <a:off x="-6510" y="0"/>
            <a:ext cx="9144000" cy="63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hangingPunct="1"/>
            <a:r>
              <a:rPr kumimoji="0" lang="en-US" altLang="ja-JP" sz="3200" dirty="0">
                <a:ea typeface="HG明朝E" panose="02020909000000000000" pitchFamily="17" charset="-128"/>
                <a:cs typeface="Times New Roman" panose="02020603050405020304" pitchFamily="18" charset="0"/>
              </a:rPr>
              <a:t>Cavity string/Beam pipe connection in clean booth</a:t>
            </a:r>
            <a:endParaRPr kumimoji="0" lang="ja-JP" altLang="en-US" sz="3200" dirty="0">
              <a:ea typeface="HG明朝E" panose="02020909000000000000" pitchFamily="17" charset="-128"/>
              <a:cs typeface="Times New Roman" panose="02020603050405020304" pitchFamily="18" charset="0"/>
            </a:endParaRPr>
          </a:p>
        </p:txBody>
      </p:sp>
      <p:sp>
        <p:nvSpPr>
          <p:cNvPr id="11" name="正方形/長方形 10"/>
          <p:cNvSpPr/>
          <p:nvPr/>
        </p:nvSpPr>
        <p:spPr>
          <a:xfrm>
            <a:off x="3491881" y="4007009"/>
            <a:ext cx="360040" cy="231569"/>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00"/>
          </a:p>
        </p:txBody>
      </p:sp>
      <p:pic>
        <p:nvPicPr>
          <p:cNvPr id="12" name="図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8621" y="6026767"/>
            <a:ext cx="1080108" cy="810081"/>
          </a:xfrm>
          <a:prstGeom prst="rect">
            <a:avLst/>
          </a:prstGeom>
          <a:ln w="19050">
            <a:solidFill>
              <a:srgbClr val="00FFFF"/>
            </a:solidFill>
          </a:ln>
        </p:spPr>
      </p:pic>
      <p:pic>
        <p:nvPicPr>
          <p:cNvPr id="13" name="図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3281" y="1043746"/>
            <a:ext cx="2424417" cy="1818313"/>
          </a:xfrm>
          <a:prstGeom prst="rect">
            <a:avLst/>
          </a:prstGeom>
        </p:spPr>
      </p:pic>
      <p:pic>
        <p:nvPicPr>
          <p:cNvPr id="14" name="図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656" y="1197550"/>
            <a:ext cx="2439479" cy="1626319"/>
          </a:xfrm>
          <a:prstGeom prst="rect">
            <a:avLst/>
          </a:prstGeom>
          <a:ln w="28575">
            <a:solidFill>
              <a:srgbClr val="0000FF"/>
            </a:solidFill>
          </a:ln>
        </p:spPr>
      </p:pic>
      <p:pic>
        <p:nvPicPr>
          <p:cNvPr id="15" name="図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88224" y="1197550"/>
            <a:ext cx="2439479" cy="1626319"/>
          </a:xfrm>
          <a:prstGeom prst="rect">
            <a:avLst/>
          </a:prstGeom>
          <a:ln w="28575">
            <a:solidFill>
              <a:srgbClr val="0000FF"/>
            </a:solidFill>
          </a:ln>
        </p:spPr>
      </p:pic>
      <p:sp>
        <p:nvSpPr>
          <p:cNvPr id="16" name="正方形/長方形 15"/>
          <p:cNvSpPr/>
          <p:nvPr/>
        </p:nvSpPr>
        <p:spPr>
          <a:xfrm>
            <a:off x="5580112" y="4007009"/>
            <a:ext cx="360040" cy="231569"/>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00"/>
          </a:p>
        </p:txBody>
      </p:sp>
      <p:sp>
        <p:nvSpPr>
          <p:cNvPr id="17" name="正方形/長方形 16"/>
          <p:cNvSpPr/>
          <p:nvPr/>
        </p:nvSpPr>
        <p:spPr>
          <a:xfrm>
            <a:off x="7840898" y="4007009"/>
            <a:ext cx="360040" cy="231569"/>
          </a:xfrm>
          <a:prstGeom prst="rect">
            <a:avLst/>
          </a:prstGeom>
          <a:noFill/>
          <a:ln w="28575">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00"/>
          </a:p>
        </p:txBody>
      </p:sp>
      <p:sp>
        <p:nvSpPr>
          <p:cNvPr id="18" name="正方形/長方形 17"/>
          <p:cNvSpPr/>
          <p:nvPr/>
        </p:nvSpPr>
        <p:spPr>
          <a:xfrm>
            <a:off x="1123947" y="4006168"/>
            <a:ext cx="360040" cy="231569"/>
          </a:xfrm>
          <a:prstGeom prst="rect">
            <a:avLst/>
          </a:prstGeom>
          <a:noFill/>
          <a:ln w="28575">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00"/>
          </a:p>
        </p:txBody>
      </p:sp>
      <p:cxnSp>
        <p:nvCxnSpPr>
          <p:cNvPr id="19" name="直線矢印コネクタ 18"/>
          <p:cNvCxnSpPr/>
          <p:nvPr/>
        </p:nvCxnSpPr>
        <p:spPr bwMode="auto">
          <a:xfrm>
            <a:off x="755576" y="2823869"/>
            <a:ext cx="504050" cy="1171265"/>
          </a:xfrm>
          <a:prstGeom prst="straightConnector1">
            <a:avLst/>
          </a:prstGeom>
          <a:solidFill>
            <a:schemeClr val="accent1"/>
          </a:solidFill>
          <a:ln w="28575" cap="flat" cmpd="sng" algn="ctr">
            <a:solidFill>
              <a:srgbClr val="0000FF"/>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直線矢印コネクタ 19"/>
          <p:cNvCxnSpPr>
            <a:endCxn id="17" idx="0"/>
          </p:cNvCxnSpPr>
          <p:nvPr/>
        </p:nvCxnSpPr>
        <p:spPr bwMode="auto">
          <a:xfrm flipH="1">
            <a:off x="8020918" y="2823869"/>
            <a:ext cx="360321" cy="1183140"/>
          </a:xfrm>
          <a:prstGeom prst="straightConnector1">
            <a:avLst/>
          </a:prstGeom>
          <a:solidFill>
            <a:schemeClr val="accent1"/>
          </a:solidFill>
          <a:ln w="28575" cap="flat" cmpd="sng" algn="ctr">
            <a:solidFill>
              <a:srgbClr val="0000FF"/>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直線矢印コネクタ 20"/>
          <p:cNvCxnSpPr/>
          <p:nvPr/>
        </p:nvCxnSpPr>
        <p:spPr bwMode="auto">
          <a:xfrm flipV="1">
            <a:off x="2616913" y="4237737"/>
            <a:ext cx="845558" cy="322239"/>
          </a:xfrm>
          <a:prstGeom prst="straightConnector1">
            <a:avLst/>
          </a:prstGeom>
          <a:solidFill>
            <a:schemeClr val="accent1"/>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直線矢印コネクタ 21"/>
          <p:cNvCxnSpPr/>
          <p:nvPr/>
        </p:nvCxnSpPr>
        <p:spPr bwMode="auto">
          <a:xfrm flipV="1">
            <a:off x="3039692" y="4237738"/>
            <a:ext cx="2498467" cy="335764"/>
          </a:xfrm>
          <a:prstGeom prst="straightConnector1">
            <a:avLst/>
          </a:prstGeom>
          <a:solidFill>
            <a:schemeClr val="accent1"/>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テキスト ボックス 22"/>
          <p:cNvSpPr txBox="1"/>
          <p:nvPr/>
        </p:nvSpPr>
        <p:spPr>
          <a:xfrm>
            <a:off x="1102613" y="2477121"/>
            <a:ext cx="728084" cy="261610"/>
          </a:xfrm>
          <a:prstGeom prst="rect">
            <a:avLst/>
          </a:prstGeom>
          <a:solidFill>
            <a:schemeClr val="bg1"/>
          </a:solidFill>
          <a:ln w="19050">
            <a:solidFill>
              <a:srgbClr val="FFCCCC"/>
            </a:solidFill>
          </a:ln>
        </p:spPr>
        <p:txBody>
          <a:bodyPr wrap="none" rtlCol="0">
            <a:spAutoFit/>
          </a:bodyPr>
          <a:lstStyle/>
          <a:p>
            <a:pPr algn="ctr"/>
            <a:r>
              <a:rPr kumimoji="1" lang="en-US" altLang="ja-JP" sz="1100" dirty="0">
                <a:latin typeface="Times New Roman" panose="02020603050405020304" pitchFamily="18" charset="0"/>
                <a:cs typeface="Times New Roman" panose="02020603050405020304" pitchFamily="18" charset="0"/>
              </a:rPr>
              <a:t>Ion pump</a:t>
            </a:r>
            <a:endParaRPr kumimoji="1" lang="ja-JP" altLang="en-US" sz="1100" dirty="0">
              <a:latin typeface="Times New Roman" panose="02020603050405020304" pitchFamily="18" charset="0"/>
              <a:cs typeface="Times New Roman" panose="02020603050405020304" pitchFamily="18" charset="0"/>
            </a:endParaRPr>
          </a:p>
        </p:txBody>
      </p:sp>
      <p:sp>
        <p:nvSpPr>
          <p:cNvPr id="24" name="テキスト ボックス 23"/>
          <p:cNvSpPr txBox="1"/>
          <p:nvPr/>
        </p:nvSpPr>
        <p:spPr>
          <a:xfrm>
            <a:off x="7626714" y="2461495"/>
            <a:ext cx="728084" cy="261610"/>
          </a:xfrm>
          <a:prstGeom prst="rect">
            <a:avLst/>
          </a:prstGeom>
          <a:solidFill>
            <a:schemeClr val="bg1"/>
          </a:solidFill>
          <a:ln w="19050">
            <a:solidFill>
              <a:srgbClr val="FFCCCC"/>
            </a:solidFill>
          </a:ln>
        </p:spPr>
        <p:txBody>
          <a:bodyPr wrap="none" rtlCol="0">
            <a:spAutoFit/>
          </a:bodyPr>
          <a:lstStyle/>
          <a:p>
            <a:pPr algn="ctr"/>
            <a:r>
              <a:rPr kumimoji="1" lang="en-US" altLang="ja-JP" sz="1100" dirty="0">
                <a:latin typeface="Times New Roman" panose="02020603050405020304" pitchFamily="18" charset="0"/>
                <a:cs typeface="Times New Roman" panose="02020603050405020304" pitchFamily="18" charset="0"/>
              </a:rPr>
              <a:t>Ion pump</a:t>
            </a:r>
            <a:endParaRPr kumimoji="1" lang="ja-JP" altLang="en-US" sz="1100" dirty="0">
              <a:latin typeface="Times New Roman" panose="02020603050405020304" pitchFamily="18" charset="0"/>
              <a:cs typeface="Times New Roman" panose="02020603050405020304" pitchFamily="18" charset="0"/>
            </a:endParaRPr>
          </a:p>
        </p:txBody>
      </p:sp>
      <p:sp>
        <p:nvSpPr>
          <p:cNvPr id="25" name="テキスト ボックス 24"/>
          <p:cNvSpPr txBox="1"/>
          <p:nvPr/>
        </p:nvSpPr>
        <p:spPr>
          <a:xfrm>
            <a:off x="3598787" y="4832573"/>
            <a:ext cx="5293693" cy="1692771"/>
          </a:xfrm>
          <a:prstGeom prst="rect">
            <a:avLst/>
          </a:prstGeom>
          <a:noFill/>
        </p:spPr>
        <p:txBody>
          <a:bodyPr wrap="none" rtlCol="0">
            <a:spAutoFit/>
          </a:bodyPr>
          <a:lstStyle/>
          <a:p>
            <a:pPr marL="285750" indent="-285750">
              <a:buFont typeface="Wingdings" panose="05000000000000000000" pitchFamily="2" charset="2"/>
              <a:buChar char="ü"/>
            </a:pPr>
            <a:r>
              <a:rPr kumimoji="1" lang="en-US" altLang="ja-JP" sz="1400" dirty="0">
                <a:latin typeface="Times New Roman" panose="02020603050405020304" pitchFamily="18" charset="0"/>
                <a:cs typeface="Times New Roman" panose="02020603050405020304" pitchFamily="18" charset="0"/>
              </a:rPr>
              <a:t>Use of simply local clean booth</a:t>
            </a:r>
          </a:p>
          <a:p>
            <a:pPr marL="742950" lvl="1" indent="-285750">
              <a:buFont typeface="Wingdings" panose="05000000000000000000" pitchFamily="2" charset="2"/>
              <a:buChar char="ü"/>
            </a:pPr>
            <a:r>
              <a:rPr kumimoji="1" lang="en-US" altLang="ja-JP" sz="1200" dirty="0">
                <a:latin typeface="Times New Roman" panose="02020603050405020304" pitchFamily="18" charset="0"/>
                <a:cs typeface="Times New Roman" panose="02020603050405020304" pitchFamily="18" charset="0"/>
              </a:rPr>
              <a:t>Local clean booth was used for four </a:t>
            </a:r>
            <a:r>
              <a:rPr kumimoji="1" lang="en-US" altLang="ja-JP" sz="1200" dirty="0" err="1">
                <a:latin typeface="Times New Roman" panose="02020603050405020304" pitchFamily="18" charset="0"/>
                <a:cs typeface="Times New Roman" panose="02020603050405020304" pitchFamily="18" charset="0"/>
              </a:rPr>
              <a:t>beampipe</a:t>
            </a:r>
            <a:r>
              <a:rPr kumimoji="1" lang="en-US" altLang="ja-JP" sz="1200" dirty="0">
                <a:latin typeface="Times New Roman" panose="02020603050405020304" pitchFamily="18" charset="0"/>
                <a:cs typeface="Times New Roman" panose="02020603050405020304" pitchFamily="18" charset="0"/>
              </a:rPr>
              <a:t> connection parts</a:t>
            </a:r>
          </a:p>
          <a:p>
            <a:pPr marL="285750" indent="-285750">
              <a:buFont typeface="Wingdings" panose="05000000000000000000" pitchFamily="2" charset="2"/>
              <a:buChar char="ü"/>
            </a:pPr>
            <a:r>
              <a:rPr kumimoji="1" lang="en-US" altLang="ja-JP" sz="1400" dirty="0">
                <a:latin typeface="Times New Roman" panose="02020603050405020304" pitchFamily="18" charset="0"/>
                <a:cs typeface="Times New Roman" panose="02020603050405020304" pitchFamily="18" charset="0"/>
              </a:rPr>
              <a:t>Exchange of metal valve near cavity string #2</a:t>
            </a:r>
          </a:p>
          <a:p>
            <a:pPr marL="742950" lvl="1" indent="-285750">
              <a:buFont typeface="Wingdings" panose="05000000000000000000" pitchFamily="2" charset="2"/>
              <a:buChar char="ü"/>
            </a:pPr>
            <a:r>
              <a:rPr kumimoji="1" lang="en-US" altLang="ja-JP" sz="1200" dirty="0">
                <a:latin typeface="Times New Roman" panose="02020603050405020304" pitchFamily="18" charset="0"/>
                <a:cs typeface="Times New Roman" panose="02020603050405020304" pitchFamily="18" charset="0"/>
              </a:rPr>
              <a:t>Metal valve was a little bit bigger, disturbed thermal shield attachment</a:t>
            </a:r>
          </a:p>
          <a:p>
            <a:pPr marL="285750" indent="-285750">
              <a:buFont typeface="Wingdings" panose="05000000000000000000" pitchFamily="2" charset="2"/>
              <a:buChar char="ü"/>
            </a:pPr>
            <a:r>
              <a:rPr kumimoji="1" lang="en-US" altLang="ja-JP" sz="1400" dirty="0">
                <a:latin typeface="Times New Roman" panose="02020603050405020304" pitchFamily="18" charset="0"/>
                <a:cs typeface="Times New Roman" panose="02020603050405020304" pitchFamily="18" charset="0"/>
              </a:rPr>
              <a:t>Extra Argon gas purging at gate valve opened</a:t>
            </a:r>
          </a:p>
          <a:p>
            <a:pPr marL="742950" lvl="1" indent="-285750">
              <a:buFont typeface="Wingdings" panose="05000000000000000000" pitchFamily="2" charset="2"/>
              <a:buChar char="ü"/>
            </a:pPr>
            <a:r>
              <a:rPr kumimoji="1" lang="en-US" altLang="ja-JP" sz="1200" dirty="0">
                <a:latin typeface="Times New Roman" panose="02020603050405020304" pitchFamily="18" charset="0"/>
                <a:cs typeface="Times New Roman" panose="02020603050405020304" pitchFamily="18" charset="0"/>
              </a:rPr>
              <a:t>Usually, when gate valve opens, both sides should be under vacuum</a:t>
            </a:r>
          </a:p>
          <a:p>
            <a:pPr lvl="1"/>
            <a:r>
              <a:rPr kumimoji="1" lang="en-US" altLang="ja-JP" sz="1200" dirty="0">
                <a:latin typeface="Times New Roman" panose="02020603050405020304" pitchFamily="18" charset="0"/>
                <a:cs typeface="Times New Roman" panose="02020603050405020304" pitchFamily="18" charset="0"/>
              </a:rPr>
              <a:t>        but, we had to do Argon gas purging for the both sides</a:t>
            </a:r>
          </a:p>
          <a:p>
            <a:pPr lvl="1"/>
            <a:r>
              <a:rPr kumimoji="1" lang="en-US" altLang="ja-JP" sz="1200" dirty="0">
                <a:latin typeface="Times New Roman" panose="02020603050405020304" pitchFamily="18" charset="0"/>
                <a:cs typeface="Times New Roman" panose="02020603050405020304" pitchFamily="18" charset="0"/>
              </a:rPr>
              <a:t>        due to complicated process of </a:t>
            </a:r>
            <a:r>
              <a:rPr kumimoji="1" lang="en-US" altLang="ja-JP" sz="1200" dirty="0" err="1">
                <a:latin typeface="Times New Roman" panose="02020603050405020304" pitchFamily="18" charset="0"/>
                <a:cs typeface="Times New Roman" panose="02020603050405020304" pitchFamily="18" charset="0"/>
              </a:rPr>
              <a:t>cryomodule</a:t>
            </a:r>
            <a:r>
              <a:rPr kumimoji="1" lang="en-US" altLang="ja-JP" sz="1200" dirty="0">
                <a:latin typeface="Times New Roman" panose="02020603050405020304" pitchFamily="18" charset="0"/>
                <a:cs typeface="Times New Roman" panose="02020603050405020304" pitchFamily="18" charset="0"/>
              </a:rPr>
              <a:t> assembly</a:t>
            </a:r>
            <a:endParaRPr kumimoji="1" lang="ja-JP" altLang="en-US" sz="1200" dirty="0">
              <a:latin typeface="Times New Roman" panose="02020603050405020304" pitchFamily="18" charset="0"/>
              <a:cs typeface="Times New Roman" panose="02020603050405020304" pitchFamily="18" charset="0"/>
            </a:endParaRPr>
          </a:p>
        </p:txBody>
      </p:sp>
      <p:sp>
        <p:nvSpPr>
          <p:cNvPr id="26" name="テキスト ボックス 25"/>
          <p:cNvSpPr txBox="1"/>
          <p:nvPr/>
        </p:nvSpPr>
        <p:spPr>
          <a:xfrm>
            <a:off x="3491880" y="841050"/>
            <a:ext cx="1192955" cy="261610"/>
          </a:xfrm>
          <a:prstGeom prst="rect">
            <a:avLst/>
          </a:prstGeom>
          <a:solidFill>
            <a:schemeClr val="bg1"/>
          </a:solidFill>
          <a:ln w="19050">
            <a:solidFill>
              <a:srgbClr val="00B050"/>
            </a:solidFill>
          </a:ln>
        </p:spPr>
        <p:txBody>
          <a:bodyPr wrap="none" rtlCol="0">
            <a:spAutoFit/>
          </a:bodyPr>
          <a:lstStyle/>
          <a:p>
            <a:pPr algn="ctr"/>
            <a:r>
              <a:rPr kumimoji="1" lang="en-US" altLang="ja-JP" sz="1100" dirty="0">
                <a:latin typeface="Times New Roman" panose="02020603050405020304" pitchFamily="18" charset="0"/>
                <a:cs typeface="Times New Roman" panose="02020603050405020304" pitchFamily="18" charset="0"/>
              </a:rPr>
              <a:t>Local clean booth</a:t>
            </a:r>
            <a:endParaRPr kumimoji="1" lang="ja-JP" altLang="en-US" sz="1100" dirty="0">
              <a:latin typeface="Times New Roman" panose="02020603050405020304" pitchFamily="18" charset="0"/>
              <a:cs typeface="Times New Roman" panose="02020603050405020304" pitchFamily="18" charset="0"/>
            </a:endParaRPr>
          </a:p>
        </p:txBody>
      </p:sp>
      <p:sp>
        <p:nvSpPr>
          <p:cNvPr id="27" name="角丸四角形 26"/>
          <p:cNvSpPr/>
          <p:nvPr/>
        </p:nvSpPr>
        <p:spPr bwMode="auto">
          <a:xfrm>
            <a:off x="3911440" y="4013824"/>
            <a:ext cx="1236624" cy="217128"/>
          </a:xfrm>
          <a:prstGeom prst="roundRect">
            <a:avLst/>
          </a:prstGeom>
          <a:solidFill>
            <a:srgbClr val="00FFFF">
              <a:alpha val="20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28" name="テキスト ボックス 27"/>
          <p:cNvSpPr txBox="1"/>
          <p:nvPr/>
        </p:nvSpPr>
        <p:spPr>
          <a:xfrm>
            <a:off x="3259213" y="4581128"/>
            <a:ext cx="2541080" cy="307777"/>
          </a:xfrm>
          <a:prstGeom prst="rect">
            <a:avLst/>
          </a:prstGeom>
          <a:noFill/>
        </p:spPr>
        <p:txBody>
          <a:bodyPr wrap="none" rtlCol="0">
            <a:spAutoFit/>
          </a:bodyPr>
          <a:lstStyle/>
          <a:p>
            <a:pPr algn="ctr"/>
            <a:r>
              <a:rPr kumimoji="1" lang="en-US" altLang="ja-JP" sz="1400" dirty="0">
                <a:solidFill>
                  <a:srgbClr val="FF00FF"/>
                </a:solidFill>
                <a:latin typeface="Times New Roman" panose="02020603050405020304" pitchFamily="18" charset="0"/>
                <a:cs typeface="Times New Roman" panose="02020603050405020304" pitchFamily="18" charset="0"/>
              </a:rPr>
              <a:t>Three degraded cavities in series</a:t>
            </a:r>
            <a:endParaRPr kumimoji="1" lang="ja-JP" altLang="en-US" sz="1400" dirty="0">
              <a:solidFill>
                <a:srgbClr val="FF00FF"/>
              </a:solidFill>
              <a:latin typeface="Times New Roman" panose="02020603050405020304" pitchFamily="18" charset="0"/>
              <a:cs typeface="Times New Roman" panose="02020603050405020304" pitchFamily="18" charset="0"/>
            </a:endParaRPr>
          </a:p>
        </p:txBody>
      </p:sp>
      <p:cxnSp>
        <p:nvCxnSpPr>
          <p:cNvPr id="29" name="直線矢印コネクタ 28"/>
          <p:cNvCxnSpPr>
            <a:stCxn id="28" idx="0"/>
          </p:cNvCxnSpPr>
          <p:nvPr/>
        </p:nvCxnSpPr>
        <p:spPr bwMode="auto">
          <a:xfrm flipH="1" flipV="1">
            <a:off x="4427985" y="4162700"/>
            <a:ext cx="101768" cy="418428"/>
          </a:xfrm>
          <a:prstGeom prst="straightConnector1">
            <a:avLst/>
          </a:prstGeom>
          <a:solidFill>
            <a:schemeClr val="accent1"/>
          </a:solidFill>
          <a:ln w="19050" cap="flat" cmpd="sng" algn="ctr">
            <a:solidFill>
              <a:srgbClr val="FF00FF"/>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テキスト ボックス 29"/>
          <p:cNvSpPr txBox="1"/>
          <p:nvPr/>
        </p:nvSpPr>
        <p:spPr>
          <a:xfrm>
            <a:off x="35496" y="6551766"/>
            <a:ext cx="1840568" cy="261610"/>
          </a:xfrm>
          <a:prstGeom prst="rect">
            <a:avLst/>
          </a:prstGeom>
          <a:solidFill>
            <a:schemeClr val="bg1"/>
          </a:solidFill>
          <a:ln w="19050">
            <a:solidFill>
              <a:srgbClr val="00FFFF"/>
            </a:solidFill>
          </a:ln>
        </p:spPr>
        <p:txBody>
          <a:bodyPr wrap="none" rtlCol="0">
            <a:spAutoFit/>
          </a:bodyPr>
          <a:lstStyle/>
          <a:p>
            <a:pPr algn="ctr"/>
            <a:r>
              <a:rPr kumimoji="1" lang="en-US" altLang="ja-JP" sz="1100" dirty="0">
                <a:solidFill>
                  <a:srgbClr val="FF00FF"/>
                </a:solidFill>
                <a:latin typeface="Times New Roman" panose="02020603050405020304" pitchFamily="18" charset="0"/>
                <a:cs typeface="Times New Roman" panose="02020603050405020304" pitchFamily="18" charset="0"/>
              </a:rPr>
              <a:t>A little bit bigger metal valve</a:t>
            </a:r>
            <a:endParaRPr kumimoji="1" lang="ja-JP" altLang="en-US" sz="1100" dirty="0">
              <a:solidFill>
                <a:srgbClr val="FF00FF"/>
              </a:solidFill>
              <a:latin typeface="Times New Roman" panose="02020603050405020304" pitchFamily="18" charset="0"/>
              <a:cs typeface="Times New Roman" panose="02020603050405020304" pitchFamily="18" charset="0"/>
            </a:endParaRPr>
          </a:p>
        </p:txBody>
      </p:sp>
      <p:sp>
        <p:nvSpPr>
          <p:cNvPr id="31" name="円/楕円 30"/>
          <p:cNvSpPr/>
          <p:nvPr/>
        </p:nvSpPr>
        <p:spPr bwMode="auto">
          <a:xfrm>
            <a:off x="1906834" y="6118749"/>
            <a:ext cx="490140" cy="488605"/>
          </a:xfrm>
          <a:prstGeom prst="ellipse">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cxnSp>
        <p:nvCxnSpPr>
          <p:cNvPr id="32" name="直線矢印コネクタ 31"/>
          <p:cNvCxnSpPr/>
          <p:nvPr/>
        </p:nvCxnSpPr>
        <p:spPr bwMode="auto">
          <a:xfrm flipV="1">
            <a:off x="2218675" y="5517233"/>
            <a:ext cx="49069" cy="630798"/>
          </a:xfrm>
          <a:prstGeom prst="straightConnector1">
            <a:avLst/>
          </a:prstGeom>
          <a:solidFill>
            <a:schemeClr val="accent1"/>
          </a:solidFill>
          <a:ln w="190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0210619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979712"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27</a:t>
            </a:fld>
            <a:endParaRPr lang="en-US" altLang="ja-JP" dirty="0">
              <a:latin typeface="Times New Roman" panose="02020603050405020304" pitchFamily="18" charset="0"/>
              <a:cs typeface="Times New Roman" panose="02020603050405020304" pitchFamily="18" charset="0"/>
            </a:endParaRPr>
          </a:p>
        </p:txBody>
      </p:sp>
      <p:sp>
        <p:nvSpPr>
          <p:cNvPr id="8" name="タイトル 1"/>
          <p:cNvSpPr>
            <a:spLocks noGrp="1"/>
          </p:cNvSpPr>
          <p:nvPr>
            <p:ph type="title"/>
          </p:nvPr>
        </p:nvSpPr>
        <p:spPr>
          <a:xfrm>
            <a:off x="0" y="0"/>
            <a:ext cx="9144000" cy="654626"/>
          </a:xfrm>
        </p:spPr>
        <p:txBody>
          <a:bodyPr>
            <a:noAutofit/>
          </a:bodyPr>
          <a:lstStyle/>
          <a:p>
            <a:pPr algn="ctr"/>
            <a:r>
              <a:rPr lang="en-US" altLang="ja-JP" sz="4400" dirty="0">
                <a:solidFill>
                  <a:schemeClr val="tx1"/>
                </a:solidFill>
                <a:latin typeface="Times New Roman" panose="02020603050405020304" pitchFamily="18" charset="0"/>
                <a:cs typeface="Times New Roman" panose="02020603050405020304" pitchFamily="18" charset="0"/>
              </a:rPr>
              <a:t>Improvement of clean room items</a:t>
            </a:r>
            <a:endParaRPr lang="ja-JP" altLang="en-US" sz="4400" dirty="0">
              <a:solidFill>
                <a:schemeClr val="tx1"/>
              </a:solidFill>
              <a:latin typeface="Times New Roman" panose="02020603050405020304" pitchFamily="18" charset="0"/>
              <a:cs typeface="Times New Roman" panose="02020603050405020304" pitchFamily="18" charset="0"/>
            </a:endParaRPr>
          </a:p>
        </p:txBody>
      </p:sp>
      <p:pic>
        <p:nvPicPr>
          <p:cNvPr id="9" name="図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3372" y="845627"/>
            <a:ext cx="2388345" cy="3184460"/>
          </a:xfrm>
          <a:prstGeom prst="rect">
            <a:avLst/>
          </a:prstGeom>
        </p:spPr>
      </p:pic>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42732"/>
            <a:ext cx="4253667" cy="3190250"/>
          </a:xfrm>
          <a:prstGeom prst="rect">
            <a:avLst/>
          </a:prstGeom>
        </p:spPr>
      </p:pic>
      <p:pic>
        <p:nvPicPr>
          <p:cNvPr id="11" name="図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897" y="4114284"/>
            <a:ext cx="3419872" cy="2564904"/>
          </a:xfrm>
          <a:prstGeom prst="rect">
            <a:avLst/>
          </a:prstGeom>
        </p:spPr>
      </p:pic>
      <p:sp>
        <p:nvSpPr>
          <p:cNvPr id="12" name="テキスト ボックス 11"/>
          <p:cNvSpPr txBox="1"/>
          <p:nvPr/>
        </p:nvSpPr>
        <p:spPr>
          <a:xfrm>
            <a:off x="4571999" y="4581128"/>
            <a:ext cx="3631122" cy="1631216"/>
          </a:xfrm>
          <a:prstGeom prst="rect">
            <a:avLst/>
          </a:prstGeom>
          <a:noFill/>
        </p:spPr>
        <p:txBody>
          <a:bodyPr wrap="none" rtlCol="0">
            <a:spAutoFit/>
          </a:bodyPr>
          <a:lstStyle/>
          <a:p>
            <a:pPr marL="342900" indent="-342900">
              <a:buFont typeface="Wingdings" panose="05000000000000000000" pitchFamily="2" charset="2"/>
              <a:buChar char="Ø"/>
            </a:pPr>
            <a:r>
              <a:rPr kumimoji="1" lang="en-US" altLang="ja-JP" sz="2000" dirty="0">
                <a:latin typeface="Times New Roman" panose="02020603050405020304" pitchFamily="18" charset="0"/>
                <a:cs typeface="Times New Roman" panose="02020603050405020304" pitchFamily="18" charset="0"/>
              </a:rPr>
              <a:t>High quality local clean booth</a:t>
            </a:r>
          </a:p>
          <a:p>
            <a:pPr marL="342900" indent="-342900">
              <a:buFont typeface="Wingdings" panose="05000000000000000000" pitchFamily="2" charset="2"/>
              <a:buChar char="Ø"/>
            </a:pPr>
            <a:r>
              <a:rPr kumimoji="1" lang="en-US" altLang="ja-JP" sz="2000" dirty="0">
                <a:latin typeface="Times New Roman" panose="02020603050405020304" pitchFamily="18" charset="0"/>
                <a:cs typeface="Times New Roman" panose="02020603050405020304" pitchFamily="18" charset="0"/>
              </a:rPr>
              <a:t>High quality particle counter</a:t>
            </a:r>
          </a:p>
          <a:p>
            <a:pPr marL="342900" indent="-342900">
              <a:buFont typeface="Wingdings" panose="05000000000000000000" pitchFamily="2" charset="2"/>
              <a:buChar char="Ø"/>
            </a:pPr>
            <a:r>
              <a:rPr kumimoji="1" lang="en-US" altLang="ja-JP" sz="2000" dirty="0">
                <a:latin typeface="Times New Roman" panose="02020603050405020304" pitchFamily="18" charset="0"/>
                <a:cs typeface="Times New Roman" panose="02020603050405020304" pitchFamily="18" charset="0"/>
              </a:rPr>
              <a:t>Slow pumping system</a:t>
            </a:r>
          </a:p>
          <a:p>
            <a:endParaRPr kumimoji="1" lang="en-US" altLang="ja-JP" sz="2000" dirty="0">
              <a:latin typeface="Times New Roman" panose="02020603050405020304" pitchFamily="18" charset="0"/>
              <a:cs typeface="Times New Roman" panose="02020603050405020304" pitchFamily="18" charset="0"/>
            </a:endParaRPr>
          </a:p>
          <a:p>
            <a:pPr algn="ctr"/>
            <a:r>
              <a:rPr kumimoji="1" lang="en-US" altLang="ja-JP" sz="2000" dirty="0">
                <a:latin typeface="Times New Roman" panose="02020603050405020304" pitchFamily="18" charset="0"/>
                <a:cs typeface="Times New Roman" panose="02020603050405020304" pitchFamily="18" charset="0"/>
              </a:rPr>
              <a:t>Will be introduced in 2017(?)</a:t>
            </a:r>
            <a:endParaRPr kumimoji="1" lang="ja-JP" altLang="en-US" sz="2000" dirty="0">
              <a:latin typeface="Times New Roman" panose="02020603050405020304" pitchFamily="18" charset="0"/>
              <a:cs typeface="Times New Roman" panose="02020603050405020304" pitchFamily="18" charset="0"/>
            </a:endParaRPr>
          </a:p>
        </p:txBody>
      </p:sp>
      <p:sp>
        <p:nvSpPr>
          <p:cNvPr id="13" name="テキスト ボックス 12"/>
          <p:cNvSpPr txBox="1"/>
          <p:nvPr/>
        </p:nvSpPr>
        <p:spPr>
          <a:xfrm>
            <a:off x="2519194" y="3869374"/>
            <a:ext cx="4105611" cy="461665"/>
          </a:xfrm>
          <a:prstGeom prst="rect">
            <a:avLst/>
          </a:prstGeom>
          <a:solidFill>
            <a:schemeClr val="bg1"/>
          </a:solidFill>
          <a:ln w="28575">
            <a:solidFill>
              <a:srgbClr val="FF0000"/>
            </a:solidFill>
          </a:ln>
        </p:spPr>
        <p:txBody>
          <a:bodyPr wrap="none" rtlCol="0">
            <a:spAutoFit/>
          </a:bodyPr>
          <a:lstStyle/>
          <a:p>
            <a:pPr algn="ctr"/>
            <a:r>
              <a:rPr kumimoji="1" lang="en-US" altLang="ja-JP" sz="2400" dirty="0">
                <a:latin typeface="Times New Roman" panose="02020603050405020304" pitchFamily="18" charset="0"/>
                <a:cs typeface="Times New Roman" panose="02020603050405020304" pitchFamily="18" charset="0"/>
              </a:rPr>
              <a:t>Many experiences in EU-XFEL</a:t>
            </a:r>
            <a:endParaRPr kumimoji="1" lang="ja-JP" altLang="en-US" sz="2400" dirty="0">
              <a:latin typeface="Times New Roman" panose="02020603050405020304" pitchFamily="18" charset="0"/>
              <a:cs typeface="Times New Roman" panose="02020603050405020304" pitchFamily="18" charset="0"/>
            </a:endParaRPr>
          </a:p>
        </p:txBody>
      </p:sp>
      <p:pic>
        <p:nvPicPr>
          <p:cNvPr id="14" name="図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01423" y="833504"/>
            <a:ext cx="2118876" cy="3178314"/>
          </a:xfrm>
          <a:prstGeom prst="rect">
            <a:avLst/>
          </a:prstGeom>
        </p:spPr>
      </p:pic>
      <p:sp>
        <p:nvSpPr>
          <p:cNvPr id="15" name="テキスト ボックス 14"/>
          <p:cNvSpPr txBox="1"/>
          <p:nvPr/>
        </p:nvSpPr>
        <p:spPr>
          <a:xfrm>
            <a:off x="179512" y="3524516"/>
            <a:ext cx="1292341" cy="276999"/>
          </a:xfrm>
          <a:prstGeom prst="rect">
            <a:avLst/>
          </a:prstGeom>
          <a:solidFill>
            <a:schemeClr val="bg1"/>
          </a:solidFill>
          <a:ln w="19050">
            <a:solidFill>
              <a:srgbClr val="FFFF00"/>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Local clean booth</a:t>
            </a:r>
            <a:endParaRPr kumimoji="1" lang="ja-JP" altLang="en-US" sz="1200" dirty="0">
              <a:latin typeface="Times New Roman" panose="02020603050405020304" pitchFamily="18" charset="0"/>
              <a:cs typeface="Times New Roman" panose="02020603050405020304" pitchFamily="18" charset="0"/>
            </a:endParaRPr>
          </a:p>
        </p:txBody>
      </p:sp>
      <p:sp>
        <p:nvSpPr>
          <p:cNvPr id="16" name="テキスト ボックス 15"/>
          <p:cNvSpPr txBox="1"/>
          <p:nvPr/>
        </p:nvSpPr>
        <p:spPr>
          <a:xfrm>
            <a:off x="539552" y="6283716"/>
            <a:ext cx="1292341" cy="276999"/>
          </a:xfrm>
          <a:prstGeom prst="rect">
            <a:avLst/>
          </a:prstGeom>
          <a:solidFill>
            <a:schemeClr val="bg1"/>
          </a:solidFill>
          <a:ln w="19050">
            <a:solidFill>
              <a:srgbClr val="FFFF00"/>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Local clean booth</a:t>
            </a:r>
            <a:endParaRPr kumimoji="1" lang="ja-JP" altLang="en-US" sz="1200" dirty="0">
              <a:latin typeface="Times New Roman" panose="02020603050405020304" pitchFamily="18" charset="0"/>
              <a:cs typeface="Times New Roman" panose="02020603050405020304" pitchFamily="18" charset="0"/>
            </a:endParaRPr>
          </a:p>
        </p:txBody>
      </p:sp>
      <p:sp>
        <p:nvSpPr>
          <p:cNvPr id="17" name="テキスト ボックス 16"/>
          <p:cNvSpPr txBox="1"/>
          <p:nvPr/>
        </p:nvSpPr>
        <p:spPr>
          <a:xfrm>
            <a:off x="5039585" y="897388"/>
            <a:ext cx="1159293" cy="276999"/>
          </a:xfrm>
          <a:prstGeom prst="rect">
            <a:avLst/>
          </a:prstGeom>
          <a:solidFill>
            <a:schemeClr val="bg1"/>
          </a:solidFill>
          <a:ln w="19050">
            <a:solidFill>
              <a:srgbClr val="FFFF00"/>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Particle counter</a:t>
            </a:r>
            <a:endParaRPr kumimoji="1" lang="ja-JP" altLang="en-US" sz="1200" dirty="0">
              <a:latin typeface="Times New Roman" panose="02020603050405020304" pitchFamily="18" charset="0"/>
              <a:cs typeface="Times New Roman" panose="02020603050405020304" pitchFamily="18" charset="0"/>
            </a:endParaRPr>
          </a:p>
        </p:txBody>
      </p:sp>
      <p:sp>
        <p:nvSpPr>
          <p:cNvPr id="18" name="テキスト ボックス 17"/>
          <p:cNvSpPr txBox="1"/>
          <p:nvPr/>
        </p:nvSpPr>
        <p:spPr>
          <a:xfrm>
            <a:off x="7312073" y="897387"/>
            <a:ext cx="1366080" cy="276999"/>
          </a:xfrm>
          <a:prstGeom prst="rect">
            <a:avLst/>
          </a:prstGeom>
          <a:solidFill>
            <a:schemeClr val="bg1"/>
          </a:solidFill>
          <a:ln w="19050">
            <a:solidFill>
              <a:srgbClr val="FFFF00"/>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Slow pumping unit</a:t>
            </a:r>
            <a:endParaRPr kumimoji="1" lang="ja-JP" alt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92930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790699"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28</a:t>
            </a:fld>
            <a:endParaRPr lang="en-US" altLang="ja-JP" dirty="0">
              <a:latin typeface="Times New Roman" panose="02020603050405020304" pitchFamily="18" charset="0"/>
              <a:cs typeface="Times New Roman" panose="02020603050405020304" pitchFamily="18" charset="0"/>
            </a:endParaRPr>
          </a:p>
        </p:txBody>
      </p:sp>
      <p:sp>
        <p:nvSpPr>
          <p:cNvPr id="103426" name="Rectangle 2"/>
          <p:cNvSpPr>
            <a:spLocks noGrp="1" noChangeArrowheads="1"/>
          </p:cNvSpPr>
          <p:nvPr>
            <p:ph type="title"/>
          </p:nvPr>
        </p:nvSpPr>
        <p:spPr>
          <a:xfrm>
            <a:off x="0" y="0"/>
            <a:ext cx="9143999" cy="764704"/>
          </a:xfrm>
        </p:spPr>
        <p:txBody>
          <a:bodyPr anchor="ctr"/>
          <a:lstStyle/>
          <a:p>
            <a:r>
              <a:rPr lang="en-US" altLang="ja-JP" sz="5400" b="1" dirty="0">
                <a:solidFill>
                  <a:schemeClr val="tx1"/>
                </a:solidFill>
                <a:latin typeface="Times New Roman" panose="02020603050405020304" pitchFamily="18" charset="0"/>
                <a:cs typeface="Times New Roman" panose="02020603050405020304" pitchFamily="18" charset="0"/>
              </a:rPr>
              <a:t>Outline</a:t>
            </a:r>
          </a:p>
        </p:txBody>
      </p:sp>
      <p:sp>
        <p:nvSpPr>
          <p:cNvPr id="103427" name="Rectangle 3"/>
          <p:cNvSpPr>
            <a:spLocks noGrp="1" noChangeArrowheads="1"/>
          </p:cNvSpPr>
          <p:nvPr>
            <p:ph type="body" idx="1"/>
          </p:nvPr>
        </p:nvSpPr>
        <p:spPr>
          <a:xfrm>
            <a:off x="1358641" y="764704"/>
            <a:ext cx="6426716" cy="5688632"/>
          </a:xfrm>
        </p:spPr>
        <p:txBody>
          <a:bodyPr/>
          <a:lstStyle/>
          <a:p>
            <a:pPr>
              <a:buFont typeface="Wingdings" panose="05000000000000000000" pitchFamily="2" charset="2"/>
              <a:buChar char="n"/>
            </a:pPr>
            <a:r>
              <a:rPr lang="en-US" altLang="ja-JP" dirty="0">
                <a:solidFill>
                  <a:schemeClr val="tx1"/>
                </a:solidFill>
                <a:latin typeface="Times New Roman" panose="02020603050405020304" pitchFamily="18" charset="0"/>
                <a:cs typeface="Times New Roman" panose="02020603050405020304" pitchFamily="18" charset="0"/>
              </a:rPr>
              <a:t>History of STF-2 project</a:t>
            </a:r>
          </a:p>
          <a:p>
            <a:pPr>
              <a:buFont typeface="Wingdings" panose="05000000000000000000" pitchFamily="2" charset="2"/>
              <a:buChar char="n"/>
            </a:pPr>
            <a:r>
              <a:rPr lang="en-US" altLang="ja-JP" dirty="0">
                <a:solidFill>
                  <a:schemeClr val="tx1"/>
                </a:solidFill>
                <a:latin typeface="Times New Roman" panose="02020603050405020304" pitchFamily="18" charset="0"/>
                <a:cs typeface="Times New Roman" panose="02020603050405020304" pitchFamily="18" charset="0"/>
              </a:rPr>
              <a:t>Construction of STF-2 cryomodule</a:t>
            </a:r>
          </a:p>
          <a:p>
            <a:pPr>
              <a:buFont typeface="Wingdings" panose="05000000000000000000" pitchFamily="2" charset="2"/>
              <a:buChar char="n"/>
            </a:pPr>
            <a:r>
              <a:rPr lang="en-US" altLang="ja-JP" dirty="0">
                <a:solidFill>
                  <a:schemeClr val="tx1"/>
                </a:solidFill>
                <a:latin typeface="Times New Roman" panose="02020603050405020304" pitchFamily="18" charset="0"/>
                <a:cs typeface="Times New Roman" panose="02020603050405020304" pitchFamily="18" charset="0"/>
              </a:rPr>
              <a:t>Performance for each item</a:t>
            </a:r>
          </a:p>
          <a:p>
            <a:pPr lvl="1">
              <a:buFont typeface="Wingdings" panose="05000000000000000000" pitchFamily="2" charset="2"/>
              <a:buChar char="n"/>
            </a:pPr>
            <a:r>
              <a:rPr lang="en-US" altLang="ja-JP" b="0" dirty="0">
                <a:solidFill>
                  <a:schemeClr val="tx1"/>
                </a:solidFill>
                <a:latin typeface="Times New Roman" panose="02020603050405020304" pitchFamily="18" charset="0"/>
                <a:cs typeface="Times New Roman" panose="02020603050405020304" pitchFamily="18" charset="0"/>
              </a:rPr>
              <a:t>Accelerating gradient</a:t>
            </a:r>
          </a:p>
          <a:p>
            <a:pPr lvl="1">
              <a:buFont typeface="Wingdings" panose="05000000000000000000" pitchFamily="2" charset="2"/>
              <a:buChar char="n"/>
            </a:pPr>
            <a:r>
              <a:rPr lang="en-US" altLang="ja-JP" b="0" dirty="0">
                <a:solidFill>
                  <a:schemeClr val="tx1"/>
                </a:solidFill>
                <a:latin typeface="Times New Roman" panose="02020603050405020304" pitchFamily="18" charset="0"/>
                <a:cs typeface="Times New Roman" panose="02020603050405020304" pitchFamily="18" charset="0"/>
              </a:rPr>
              <a:t>X-rays</a:t>
            </a:r>
          </a:p>
          <a:p>
            <a:pPr lvl="1">
              <a:buFont typeface="Wingdings" panose="05000000000000000000" pitchFamily="2" charset="2"/>
              <a:buChar char="n"/>
            </a:pPr>
            <a:r>
              <a:rPr lang="en-US" altLang="ja-JP" b="0" dirty="0">
                <a:solidFill>
                  <a:schemeClr val="tx1"/>
                </a:solidFill>
                <a:latin typeface="Times New Roman" panose="02020603050405020304" pitchFamily="18" charset="0"/>
                <a:cs typeface="Times New Roman" panose="02020603050405020304" pitchFamily="18" charset="0"/>
              </a:rPr>
              <a:t>Heat load</a:t>
            </a:r>
          </a:p>
          <a:p>
            <a:pPr lvl="1">
              <a:buFont typeface="Wingdings" panose="05000000000000000000" pitchFamily="2" charset="2"/>
              <a:buChar char="n"/>
            </a:pPr>
            <a:r>
              <a:rPr lang="en-US" altLang="ja-JP" b="0" dirty="0">
                <a:solidFill>
                  <a:schemeClr val="tx1"/>
                </a:solidFill>
                <a:latin typeface="Times New Roman" panose="02020603050405020304" pitchFamily="18" charset="0"/>
                <a:cs typeface="Times New Roman" panose="02020603050405020304" pitchFamily="18" charset="0"/>
              </a:rPr>
              <a:t>Lorentz detuning</a:t>
            </a:r>
          </a:p>
          <a:p>
            <a:pPr>
              <a:buFont typeface="Wingdings" panose="05000000000000000000" pitchFamily="2" charset="2"/>
              <a:buChar char="n"/>
            </a:pPr>
            <a:r>
              <a:rPr lang="en-US" altLang="ja-JP" dirty="0">
                <a:solidFill>
                  <a:srgbClr val="FF0000"/>
                </a:solidFill>
                <a:latin typeface="Times New Roman" panose="02020603050405020304" pitchFamily="18" charset="0"/>
                <a:cs typeface="Times New Roman" panose="02020603050405020304" pitchFamily="18" charset="0"/>
              </a:rPr>
              <a:t>Consideration of degradation</a:t>
            </a:r>
          </a:p>
          <a:p>
            <a:pPr lvl="1">
              <a:buFont typeface="Wingdings" panose="05000000000000000000" pitchFamily="2" charset="2"/>
              <a:buChar char="n"/>
            </a:pPr>
            <a:r>
              <a:rPr lang="en-US" altLang="ja-JP" b="0" dirty="0">
                <a:solidFill>
                  <a:schemeClr val="tx1"/>
                </a:solidFill>
                <a:latin typeface="Times New Roman" panose="02020603050405020304" pitchFamily="18" charset="0"/>
                <a:cs typeface="Times New Roman" panose="02020603050405020304" pitchFamily="18" charset="0"/>
              </a:rPr>
              <a:t>Last V.T. </a:t>
            </a:r>
            <a:r>
              <a:rPr lang="en-US" altLang="ja-JP"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2</a:t>
            </a:r>
            <a:r>
              <a:rPr lang="en-US" altLang="ja-JP" b="0" baseline="30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nd</a:t>
            </a:r>
            <a:r>
              <a:rPr lang="en-US" altLang="ja-JP"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Cool-down test</a:t>
            </a:r>
          </a:p>
          <a:p>
            <a:pPr lvl="1">
              <a:buFont typeface="Wingdings" panose="05000000000000000000" pitchFamily="2" charset="2"/>
              <a:buChar char="n"/>
            </a:pPr>
            <a:r>
              <a:rPr lang="en-US" altLang="ja-JP" b="0" dirty="0">
                <a:solidFill>
                  <a:srgbClr val="FF0000"/>
                </a:solidFill>
                <a:latin typeface="Times New Roman" panose="02020603050405020304" pitchFamily="18" charset="0"/>
                <a:cs typeface="Times New Roman" panose="02020603050405020304" pitchFamily="18" charset="0"/>
              </a:rPr>
              <a:t>2</a:t>
            </a:r>
            <a:r>
              <a:rPr lang="en-US" altLang="ja-JP" b="0" baseline="30000" dirty="0">
                <a:solidFill>
                  <a:srgbClr val="FF0000"/>
                </a:solidFill>
                <a:latin typeface="Times New Roman" panose="02020603050405020304" pitchFamily="18" charset="0"/>
                <a:cs typeface="Times New Roman" panose="02020603050405020304" pitchFamily="18" charset="0"/>
              </a:rPr>
              <a:t>nd</a:t>
            </a:r>
            <a:r>
              <a:rPr lang="en-US" altLang="ja-JP" b="0" dirty="0">
                <a:solidFill>
                  <a:srgbClr val="FF0000"/>
                </a:solidFill>
                <a:latin typeface="Times New Roman" panose="02020603050405020304" pitchFamily="18" charset="0"/>
                <a:cs typeface="Times New Roman" panose="02020603050405020304" pitchFamily="18" charset="0"/>
              </a:rPr>
              <a:t> Cool-down test </a:t>
            </a:r>
            <a:r>
              <a:rPr lang="en-US" altLang="ja-JP" b="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3</a:t>
            </a:r>
            <a:r>
              <a:rPr lang="en-US" altLang="ja-JP" b="0" baseline="300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rd</a:t>
            </a:r>
            <a:r>
              <a:rPr lang="en-US" altLang="ja-JP" b="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Cool-down test</a:t>
            </a:r>
            <a:endParaRPr lang="en-US" altLang="ja-JP" b="0" dirty="0">
              <a:solidFill>
                <a:srgbClr val="FF0000"/>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n"/>
            </a:pPr>
            <a:r>
              <a:rPr lang="en-US" altLang="ja-JP" dirty="0">
                <a:solidFill>
                  <a:schemeClr val="tx1"/>
                </a:solidFill>
                <a:latin typeface="Times New Roman" panose="02020603050405020304" pitchFamily="18" charset="0"/>
                <a:cs typeface="Times New Roman" panose="02020603050405020304" pitchFamily="18" charset="0"/>
              </a:rPr>
              <a:t>Vector-sum operation @31 MV/m</a:t>
            </a:r>
          </a:p>
          <a:p>
            <a:pPr>
              <a:buFont typeface="Wingdings" panose="05000000000000000000" pitchFamily="2" charset="2"/>
              <a:buChar char="n"/>
            </a:pPr>
            <a:r>
              <a:rPr lang="en-US" altLang="ja-JP" dirty="0">
                <a:solidFill>
                  <a:schemeClr val="tx1"/>
                </a:solidFill>
                <a:latin typeface="Times New Roman" panose="02020603050405020304" pitchFamily="18" charset="0"/>
                <a:cs typeface="Times New Roman" panose="02020603050405020304" pitchFamily="18" charset="0"/>
              </a:rPr>
              <a:t>Summary</a:t>
            </a:r>
          </a:p>
        </p:txBody>
      </p:sp>
    </p:spTree>
    <p:extLst>
      <p:ext uri="{BB962C8B-B14F-4D97-AF65-F5344CB8AC3E}">
        <p14:creationId xmlns:p14="http://schemas.microsoft.com/office/powerpoint/2010/main" val="462452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979712"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29</a:t>
            </a:fld>
            <a:endParaRPr lang="en-US" altLang="ja-JP" dirty="0">
              <a:latin typeface="Times New Roman" panose="02020603050405020304" pitchFamily="18" charset="0"/>
              <a:cs typeface="Times New Roman" panose="02020603050405020304" pitchFamily="18" charset="0"/>
            </a:endParaRPr>
          </a:p>
        </p:txBody>
      </p:sp>
      <p:sp>
        <p:nvSpPr>
          <p:cNvPr id="9" name="Rectangle 2"/>
          <p:cNvSpPr>
            <a:spLocks noGrp="1" noChangeArrowheads="1"/>
          </p:cNvSpPr>
          <p:nvPr>
            <p:ph type="title"/>
          </p:nvPr>
        </p:nvSpPr>
        <p:spPr>
          <a:xfrm>
            <a:off x="0" y="0"/>
            <a:ext cx="9143999" cy="764704"/>
          </a:xfrm>
        </p:spPr>
        <p:txBody>
          <a:bodyPr/>
          <a:lstStyle/>
          <a:p>
            <a:r>
              <a:rPr lang="en-US" altLang="ja-JP" sz="4000" dirty="0">
                <a:solidFill>
                  <a:schemeClr val="tx1"/>
                </a:solidFill>
                <a:latin typeface="Times New Roman" panose="02020603050405020304" pitchFamily="18" charset="0"/>
                <a:cs typeface="Times New Roman" panose="02020603050405020304" pitchFamily="18" charset="0"/>
              </a:rPr>
              <a:t>RF System changed from 2015 to 2016</a:t>
            </a:r>
          </a:p>
        </p:txBody>
      </p:sp>
      <p:pic>
        <p:nvPicPr>
          <p:cNvPr id="10" name="図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79833" y="3904863"/>
            <a:ext cx="3198581" cy="2398936"/>
          </a:xfrm>
          <a:prstGeom prst="rect">
            <a:avLst/>
          </a:prstGeom>
        </p:spPr>
      </p:pic>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572" y="1277402"/>
            <a:ext cx="3347864" cy="2510898"/>
          </a:xfrm>
          <a:prstGeom prst="rect">
            <a:avLst/>
          </a:prstGeom>
        </p:spPr>
      </p:pic>
      <p:pic>
        <p:nvPicPr>
          <p:cNvPr id="12" name="図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3819" y="1290456"/>
            <a:ext cx="3759861" cy="2506573"/>
          </a:xfrm>
          <a:prstGeom prst="rect">
            <a:avLst/>
          </a:prstGeom>
        </p:spPr>
      </p:pic>
      <p:pic>
        <p:nvPicPr>
          <p:cNvPr id="13" name="図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37787" y="4204648"/>
            <a:ext cx="2398277" cy="1798708"/>
          </a:xfrm>
          <a:prstGeom prst="rect">
            <a:avLst/>
          </a:prstGeom>
        </p:spPr>
      </p:pic>
      <p:sp>
        <p:nvSpPr>
          <p:cNvPr id="14" name="正方形/長方形 13"/>
          <p:cNvSpPr/>
          <p:nvPr/>
        </p:nvSpPr>
        <p:spPr bwMode="auto">
          <a:xfrm>
            <a:off x="251520" y="980727"/>
            <a:ext cx="4119971" cy="5474089"/>
          </a:xfrm>
          <a:prstGeom prst="rect">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dirty="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15" name="正方形/長方形 14"/>
          <p:cNvSpPr/>
          <p:nvPr/>
        </p:nvSpPr>
        <p:spPr bwMode="auto">
          <a:xfrm>
            <a:off x="4793766" y="980727"/>
            <a:ext cx="4119971" cy="5467382"/>
          </a:xfrm>
          <a:prstGeom prst="rect">
            <a:avLst/>
          </a:prstGeom>
          <a:noFill/>
          <a:ln w="28575"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16" name="テキスト ボックス 15"/>
          <p:cNvSpPr txBox="1"/>
          <p:nvPr/>
        </p:nvSpPr>
        <p:spPr>
          <a:xfrm>
            <a:off x="718761" y="798925"/>
            <a:ext cx="3185487" cy="369332"/>
          </a:xfrm>
          <a:prstGeom prst="rect">
            <a:avLst/>
          </a:prstGeom>
          <a:solidFill>
            <a:schemeClr val="bg1"/>
          </a:solidFill>
          <a:ln w="28575">
            <a:solidFill>
              <a:srgbClr val="FF0000"/>
            </a:solidFill>
          </a:ln>
        </p:spPr>
        <p:txBody>
          <a:bodyPr wrap="none" rtlCol="0">
            <a:spAutoFit/>
          </a:bodyPr>
          <a:lstStyle/>
          <a:p>
            <a:pPr algn="ctr"/>
            <a:r>
              <a:rPr kumimoji="1" lang="en-US" altLang="ja-JP" sz="1800" dirty="0">
                <a:latin typeface="Times New Roman" panose="02020603050405020304" pitchFamily="18" charset="0"/>
                <a:cs typeface="Times New Roman" panose="02020603050405020304" pitchFamily="18" charset="0"/>
              </a:rPr>
              <a:t>Single Cavity Operation in 2015</a:t>
            </a:r>
            <a:endParaRPr kumimoji="1" lang="ja-JP" altLang="en-US" sz="1800" dirty="0">
              <a:latin typeface="Times New Roman" panose="02020603050405020304" pitchFamily="18" charset="0"/>
              <a:cs typeface="Times New Roman" panose="02020603050405020304" pitchFamily="18" charset="0"/>
            </a:endParaRPr>
          </a:p>
        </p:txBody>
      </p:sp>
      <p:sp>
        <p:nvSpPr>
          <p:cNvPr id="17" name="テキスト ボックス 16"/>
          <p:cNvSpPr txBox="1"/>
          <p:nvPr/>
        </p:nvSpPr>
        <p:spPr>
          <a:xfrm>
            <a:off x="5427719" y="798925"/>
            <a:ext cx="2852063" cy="369332"/>
          </a:xfrm>
          <a:prstGeom prst="rect">
            <a:avLst/>
          </a:prstGeom>
          <a:solidFill>
            <a:schemeClr val="bg1"/>
          </a:solidFill>
          <a:ln w="28575">
            <a:solidFill>
              <a:srgbClr val="0000FF"/>
            </a:solidFill>
          </a:ln>
        </p:spPr>
        <p:txBody>
          <a:bodyPr wrap="none" rtlCol="0">
            <a:spAutoFit/>
          </a:bodyPr>
          <a:lstStyle/>
          <a:p>
            <a:pPr algn="ctr"/>
            <a:r>
              <a:rPr kumimoji="1" lang="en-US" altLang="ja-JP" sz="1800" dirty="0">
                <a:latin typeface="Times New Roman" panose="02020603050405020304" pitchFamily="18" charset="0"/>
                <a:cs typeface="Times New Roman" panose="02020603050405020304" pitchFamily="18" charset="0"/>
              </a:rPr>
              <a:t>8 Cavities Operation in 2016</a:t>
            </a:r>
            <a:endParaRPr kumimoji="1" lang="ja-JP" altLang="en-US" sz="1800" dirty="0">
              <a:latin typeface="Times New Roman" panose="02020603050405020304" pitchFamily="18" charset="0"/>
              <a:cs typeface="Times New Roman" panose="02020603050405020304" pitchFamily="18" charset="0"/>
            </a:endParaRPr>
          </a:p>
        </p:txBody>
      </p:sp>
      <p:sp>
        <p:nvSpPr>
          <p:cNvPr id="18" name="右矢印 17"/>
          <p:cNvSpPr/>
          <p:nvPr/>
        </p:nvSpPr>
        <p:spPr bwMode="auto">
          <a:xfrm>
            <a:off x="4074220" y="3066346"/>
            <a:ext cx="848042" cy="1296144"/>
          </a:xfrm>
          <a:prstGeom prst="rightArrow">
            <a:avLst/>
          </a:prstGeom>
          <a:solidFill>
            <a:srgbClr val="CCFFFF"/>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19" name="テキスト ボックス 18"/>
          <p:cNvSpPr txBox="1"/>
          <p:nvPr/>
        </p:nvSpPr>
        <p:spPr>
          <a:xfrm>
            <a:off x="3559522" y="5104002"/>
            <a:ext cx="1877437" cy="1200329"/>
          </a:xfrm>
          <a:prstGeom prst="rect">
            <a:avLst/>
          </a:prstGeom>
          <a:solidFill>
            <a:srgbClr val="FFFFCC"/>
          </a:solidFill>
          <a:ln w="19050">
            <a:solidFill>
              <a:schemeClr val="tx1"/>
            </a:solidFill>
          </a:ln>
        </p:spPr>
        <p:txBody>
          <a:bodyPr wrap="none" rtlCol="0">
            <a:spAutoFit/>
          </a:bodyPr>
          <a:lstStyle/>
          <a:p>
            <a:pPr marL="285750" indent="-285750">
              <a:buFont typeface="Wingdings" panose="05000000000000000000" pitchFamily="2" charset="2"/>
              <a:buChar char="Ø"/>
            </a:pPr>
            <a:r>
              <a:rPr kumimoji="1" lang="en-US" altLang="ja-JP" sz="1800" dirty="0">
                <a:latin typeface="Times New Roman" panose="02020603050405020304" pitchFamily="18" charset="0"/>
                <a:cs typeface="Times New Roman" panose="02020603050405020304" pitchFamily="18" charset="0"/>
              </a:rPr>
              <a:t>Klystron</a:t>
            </a:r>
          </a:p>
          <a:p>
            <a:pPr marL="285750" indent="-285750">
              <a:buFont typeface="Wingdings" panose="05000000000000000000" pitchFamily="2" charset="2"/>
              <a:buChar char="Ø"/>
            </a:pPr>
            <a:r>
              <a:rPr kumimoji="1" lang="en-US" altLang="ja-JP" sz="1800" dirty="0">
                <a:latin typeface="Times New Roman" panose="02020603050405020304" pitchFamily="18" charset="0"/>
                <a:cs typeface="Times New Roman" panose="02020603050405020304" pitchFamily="18" charset="0"/>
              </a:rPr>
              <a:t>Waveguide</a:t>
            </a:r>
          </a:p>
          <a:p>
            <a:pPr marL="285750" indent="-285750">
              <a:buFont typeface="Wingdings" panose="05000000000000000000" pitchFamily="2" charset="2"/>
              <a:buChar char="Ø"/>
            </a:pPr>
            <a:r>
              <a:rPr kumimoji="1" lang="en-US" altLang="ja-JP" sz="1800" dirty="0">
                <a:latin typeface="Times New Roman" panose="02020603050405020304" pitchFamily="18" charset="0"/>
                <a:cs typeface="Times New Roman" panose="02020603050405020304" pitchFamily="18" charset="0"/>
              </a:rPr>
              <a:t>Circulator</a:t>
            </a:r>
          </a:p>
          <a:p>
            <a:pPr marL="285750" indent="-285750">
              <a:buFont typeface="Wingdings" panose="05000000000000000000" pitchFamily="2" charset="2"/>
              <a:buChar char="Ø"/>
            </a:pPr>
            <a:r>
              <a:rPr kumimoji="1" lang="en-US" altLang="ja-JP" sz="1800" dirty="0">
                <a:latin typeface="Times New Roman" panose="02020603050405020304" pitchFamily="18" charset="0"/>
                <a:cs typeface="Times New Roman" panose="02020603050405020304" pitchFamily="18" charset="0"/>
              </a:rPr>
              <a:t>LLRF modules</a:t>
            </a:r>
            <a:endParaRPr kumimoji="1" lang="ja-JP" altLang="en-US" sz="1800" dirty="0">
              <a:latin typeface="Times New Roman" panose="02020603050405020304" pitchFamily="18" charset="0"/>
              <a:cs typeface="Times New Roman" panose="02020603050405020304" pitchFamily="18" charset="0"/>
            </a:endParaRPr>
          </a:p>
        </p:txBody>
      </p:sp>
      <p:sp>
        <p:nvSpPr>
          <p:cNvPr id="20" name="テキスト ボックス 19"/>
          <p:cNvSpPr txBox="1"/>
          <p:nvPr/>
        </p:nvSpPr>
        <p:spPr>
          <a:xfrm>
            <a:off x="1855965" y="4140631"/>
            <a:ext cx="1507144" cy="415498"/>
          </a:xfrm>
          <a:prstGeom prst="rect">
            <a:avLst/>
          </a:prstGeom>
          <a:solidFill>
            <a:schemeClr val="bg1"/>
          </a:solidFill>
          <a:ln w="19050">
            <a:solidFill>
              <a:srgbClr val="7030A0"/>
            </a:solidFill>
          </a:ln>
        </p:spPr>
        <p:txBody>
          <a:bodyPr wrap="none" rtlCol="0">
            <a:spAutoFit/>
          </a:bodyPr>
          <a:lstStyle/>
          <a:p>
            <a:pPr algn="ctr"/>
            <a:r>
              <a:rPr lang="en-US" altLang="ja-JP" sz="1050" dirty="0">
                <a:latin typeface="Times New Roman" panose="02020603050405020304" pitchFamily="18" charset="0"/>
                <a:cs typeface="Times New Roman" panose="02020603050405020304" pitchFamily="18" charset="0"/>
              </a:rPr>
              <a:t>800kW Klystron</a:t>
            </a:r>
          </a:p>
          <a:p>
            <a:pPr algn="ctr"/>
            <a:r>
              <a:rPr kumimoji="1" lang="en-US" altLang="ja-JP" sz="1050" dirty="0">
                <a:latin typeface="Times New Roman" panose="02020603050405020304" pitchFamily="18" charset="0"/>
                <a:cs typeface="Times New Roman" panose="02020603050405020304" pitchFamily="18" charset="0"/>
              </a:rPr>
              <a:t>(Distributed RF System)</a:t>
            </a:r>
            <a:endParaRPr kumimoji="1" lang="ja-JP" altLang="en-US" sz="1050" dirty="0">
              <a:latin typeface="Times New Roman" panose="02020603050405020304" pitchFamily="18" charset="0"/>
              <a:cs typeface="Times New Roman" panose="02020603050405020304" pitchFamily="18" charset="0"/>
            </a:endParaRPr>
          </a:p>
        </p:txBody>
      </p:sp>
      <p:sp>
        <p:nvSpPr>
          <p:cNvPr id="21" name="テキスト ボックス 20"/>
          <p:cNvSpPr txBox="1"/>
          <p:nvPr/>
        </p:nvSpPr>
        <p:spPr>
          <a:xfrm>
            <a:off x="7082496" y="4140631"/>
            <a:ext cx="1737976" cy="253916"/>
          </a:xfrm>
          <a:prstGeom prst="rect">
            <a:avLst/>
          </a:prstGeom>
          <a:solidFill>
            <a:schemeClr val="bg1"/>
          </a:solidFill>
          <a:ln w="19050">
            <a:solidFill>
              <a:srgbClr val="7030A0"/>
            </a:solidFill>
          </a:ln>
        </p:spPr>
        <p:txBody>
          <a:bodyPr wrap="none" rtlCol="0">
            <a:spAutoFit/>
          </a:bodyPr>
          <a:lstStyle/>
          <a:p>
            <a:pPr algn="ctr"/>
            <a:r>
              <a:rPr lang="en-US" altLang="ja-JP" sz="1050" dirty="0">
                <a:latin typeface="Times New Roman" panose="02020603050405020304" pitchFamily="18" charset="0"/>
                <a:cs typeface="Times New Roman" panose="02020603050405020304" pitchFamily="18" charset="0"/>
              </a:rPr>
              <a:t>10MW Multi-beam Klystron</a:t>
            </a:r>
            <a:endParaRPr kumimoji="1" lang="ja-JP" altLang="en-US" sz="105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431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Effect transition="in" filter="fade">
                                      <p:cBhvr>
                                        <p:cTn id="42" dur="500"/>
                                        <p:tgtEl>
                                          <p:spTgt spid="10"/>
                                        </p:tgtEl>
                                      </p:cBhvr>
                                    </p:animEffect>
                                  </p:childTnLst>
                                </p:cTn>
                              </p:par>
                              <p:par>
                                <p:cTn id="43" presetID="53" presetClass="entr" presetSubtype="16"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500" fill="hold"/>
                                        <p:tgtEl>
                                          <p:spTgt spid="12"/>
                                        </p:tgtEl>
                                        <p:attrNameLst>
                                          <p:attrName>ppt_w</p:attrName>
                                        </p:attrNameLst>
                                      </p:cBhvr>
                                      <p:tavLst>
                                        <p:tav tm="0">
                                          <p:val>
                                            <p:fltVal val="0"/>
                                          </p:val>
                                        </p:tav>
                                        <p:tav tm="100000">
                                          <p:val>
                                            <p:strVal val="#ppt_w"/>
                                          </p:val>
                                        </p:tav>
                                      </p:tavLst>
                                    </p:anim>
                                    <p:anim calcmode="lin" valueType="num">
                                      <p:cBhvr>
                                        <p:cTn id="46" dur="500" fill="hold"/>
                                        <p:tgtEl>
                                          <p:spTgt spid="12"/>
                                        </p:tgtEl>
                                        <p:attrNameLst>
                                          <p:attrName>ppt_h</p:attrName>
                                        </p:attrNameLst>
                                      </p:cBhvr>
                                      <p:tavLst>
                                        <p:tav tm="0">
                                          <p:val>
                                            <p:fltVal val="0"/>
                                          </p:val>
                                        </p:tav>
                                        <p:tav tm="100000">
                                          <p:val>
                                            <p:strVal val="#ppt_h"/>
                                          </p:val>
                                        </p:tav>
                                      </p:tavLst>
                                    </p:anim>
                                    <p:animEffect transition="in" filter="fade">
                                      <p:cBhvr>
                                        <p:cTn id="47" dur="500"/>
                                        <p:tgtEl>
                                          <p:spTgt spid="12"/>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p:cTn id="50" dur="500" fill="hold"/>
                                        <p:tgtEl>
                                          <p:spTgt spid="15"/>
                                        </p:tgtEl>
                                        <p:attrNameLst>
                                          <p:attrName>ppt_w</p:attrName>
                                        </p:attrNameLst>
                                      </p:cBhvr>
                                      <p:tavLst>
                                        <p:tav tm="0">
                                          <p:val>
                                            <p:fltVal val="0"/>
                                          </p:val>
                                        </p:tav>
                                        <p:tav tm="100000">
                                          <p:val>
                                            <p:strVal val="#ppt_w"/>
                                          </p:val>
                                        </p:tav>
                                      </p:tavLst>
                                    </p:anim>
                                    <p:anim calcmode="lin" valueType="num">
                                      <p:cBhvr>
                                        <p:cTn id="51" dur="500" fill="hold"/>
                                        <p:tgtEl>
                                          <p:spTgt spid="15"/>
                                        </p:tgtEl>
                                        <p:attrNameLst>
                                          <p:attrName>ppt_h</p:attrName>
                                        </p:attrNameLst>
                                      </p:cBhvr>
                                      <p:tavLst>
                                        <p:tav tm="0">
                                          <p:val>
                                            <p:fltVal val="0"/>
                                          </p:val>
                                        </p:tav>
                                        <p:tav tm="100000">
                                          <p:val>
                                            <p:strVal val="#ppt_h"/>
                                          </p:val>
                                        </p:tav>
                                      </p:tavLst>
                                    </p:anim>
                                    <p:animEffect transition="in" filter="fade">
                                      <p:cBhvr>
                                        <p:cTn id="52" dur="500"/>
                                        <p:tgtEl>
                                          <p:spTgt spid="15"/>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p:cTn id="55" dur="500" fill="hold"/>
                                        <p:tgtEl>
                                          <p:spTgt spid="17"/>
                                        </p:tgtEl>
                                        <p:attrNameLst>
                                          <p:attrName>ppt_w</p:attrName>
                                        </p:attrNameLst>
                                      </p:cBhvr>
                                      <p:tavLst>
                                        <p:tav tm="0">
                                          <p:val>
                                            <p:fltVal val="0"/>
                                          </p:val>
                                        </p:tav>
                                        <p:tav tm="100000">
                                          <p:val>
                                            <p:strVal val="#ppt_w"/>
                                          </p:val>
                                        </p:tav>
                                      </p:tavLst>
                                    </p:anim>
                                    <p:anim calcmode="lin" valueType="num">
                                      <p:cBhvr>
                                        <p:cTn id="56" dur="500" fill="hold"/>
                                        <p:tgtEl>
                                          <p:spTgt spid="17"/>
                                        </p:tgtEl>
                                        <p:attrNameLst>
                                          <p:attrName>ppt_h</p:attrName>
                                        </p:attrNameLst>
                                      </p:cBhvr>
                                      <p:tavLst>
                                        <p:tav tm="0">
                                          <p:val>
                                            <p:fltVal val="0"/>
                                          </p:val>
                                        </p:tav>
                                        <p:tav tm="100000">
                                          <p:val>
                                            <p:strVal val="#ppt_h"/>
                                          </p:val>
                                        </p:tav>
                                      </p:tavLst>
                                    </p:anim>
                                    <p:animEffect transition="in" filter="fade">
                                      <p:cBhvr>
                                        <p:cTn id="57" dur="500"/>
                                        <p:tgtEl>
                                          <p:spTgt spid="17"/>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21"/>
                                        </p:tgtEl>
                                        <p:attrNameLst>
                                          <p:attrName>style.visibility</p:attrName>
                                        </p:attrNameLst>
                                      </p:cBhvr>
                                      <p:to>
                                        <p:strVal val="visible"/>
                                      </p:to>
                                    </p:set>
                                    <p:anim calcmode="lin" valueType="num">
                                      <p:cBhvr>
                                        <p:cTn id="60" dur="500" fill="hold"/>
                                        <p:tgtEl>
                                          <p:spTgt spid="21"/>
                                        </p:tgtEl>
                                        <p:attrNameLst>
                                          <p:attrName>ppt_w</p:attrName>
                                        </p:attrNameLst>
                                      </p:cBhvr>
                                      <p:tavLst>
                                        <p:tav tm="0">
                                          <p:val>
                                            <p:fltVal val="0"/>
                                          </p:val>
                                        </p:tav>
                                        <p:tav tm="100000">
                                          <p:val>
                                            <p:strVal val="#ppt_w"/>
                                          </p:val>
                                        </p:tav>
                                      </p:tavLst>
                                    </p:anim>
                                    <p:anim calcmode="lin" valueType="num">
                                      <p:cBhvr>
                                        <p:cTn id="61" dur="500" fill="hold"/>
                                        <p:tgtEl>
                                          <p:spTgt spid="21"/>
                                        </p:tgtEl>
                                        <p:attrNameLst>
                                          <p:attrName>ppt_h</p:attrName>
                                        </p:attrNameLst>
                                      </p:cBhvr>
                                      <p:tavLst>
                                        <p:tav tm="0">
                                          <p:val>
                                            <p:fltVal val="0"/>
                                          </p:val>
                                        </p:tav>
                                        <p:tav tm="100000">
                                          <p:val>
                                            <p:strVal val="#ppt_h"/>
                                          </p:val>
                                        </p:tav>
                                      </p:tavLst>
                                    </p:anim>
                                    <p:animEffect transition="in" filter="fade">
                                      <p:cBhvr>
                                        <p:cTn id="62" dur="5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additive="base">
                                        <p:cTn id="67" dur="500" fill="hold"/>
                                        <p:tgtEl>
                                          <p:spTgt spid="19"/>
                                        </p:tgtEl>
                                        <p:attrNameLst>
                                          <p:attrName>ppt_x</p:attrName>
                                        </p:attrNameLst>
                                      </p:cBhvr>
                                      <p:tavLst>
                                        <p:tav tm="0">
                                          <p:val>
                                            <p:strVal val="#ppt_x"/>
                                          </p:val>
                                        </p:tav>
                                        <p:tav tm="100000">
                                          <p:val>
                                            <p:strVal val="#ppt_x"/>
                                          </p:val>
                                        </p:tav>
                                      </p:tavLst>
                                    </p:anim>
                                    <p:anim calcmode="lin" valueType="num">
                                      <p:cBhvr additive="base">
                                        <p:cTn id="6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790699"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3</a:t>
            </a:fld>
            <a:endParaRPr lang="en-US" altLang="ja-JP" dirty="0">
              <a:latin typeface="Times New Roman" panose="02020603050405020304" pitchFamily="18" charset="0"/>
              <a:cs typeface="Times New Roman" panose="02020603050405020304" pitchFamily="18" charset="0"/>
            </a:endParaRPr>
          </a:p>
        </p:txBody>
      </p:sp>
      <p:sp>
        <p:nvSpPr>
          <p:cNvPr id="103426" name="Rectangle 2"/>
          <p:cNvSpPr>
            <a:spLocks noGrp="1" noChangeArrowheads="1"/>
          </p:cNvSpPr>
          <p:nvPr>
            <p:ph type="title"/>
          </p:nvPr>
        </p:nvSpPr>
        <p:spPr>
          <a:xfrm>
            <a:off x="0" y="0"/>
            <a:ext cx="9143999" cy="764704"/>
          </a:xfrm>
        </p:spPr>
        <p:txBody>
          <a:bodyPr anchor="ctr"/>
          <a:lstStyle/>
          <a:p>
            <a:r>
              <a:rPr lang="en-US" altLang="ja-JP" sz="5400" b="1" dirty="0">
                <a:solidFill>
                  <a:schemeClr val="tx1"/>
                </a:solidFill>
                <a:latin typeface="Times New Roman" panose="02020603050405020304" pitchFamily="18" charset="0"/>
                <a:cs typeface="Times New Roman" panose="02020603050405020304" pitchFamily="18" charset="0"/>
              </a:rPr>
              <a:t>Outline</a:t>
            </a:r>
          </a:p>
        </p:txBody>
      </p:sp>
      <p:sp>
        <p:nvSpPr>
          <p:cNvPr id="103427" name="Rectangle 3"/>
          <p:cNvSpPr>
            <a:spLocks noGrp="1" noChangeArrowheads="1"/>
          </p:cNvSpPr>
          <p:nvPr>
            <p:ph type="body" idx="1"/>
          </p:nvPr>
        </p:nvSpPr>
        <p:spPr>
          <a:xfrm>
            <a:off x="1358641" y="764704"/>
            <a:ext cx="6426716" cy="5688632"/>
          </a:xfrm>
        </p:spPr>
        <p:txBody>
          <a:bodyPr/>
          <a:lstStyle/>
          <a:p>
            <a:pPr>
              <a:buFont typeface="Wingdings" panose="05000000000000000000" pitchFamily="2" charset="2"/>
              <a:buChar char="n"/>
            </a:pPr>
            <a:r>
              <a:rPr lang="en-US" altLang="ja-JP" dirty="0">
                <a:solidFill>
                  <a:srgbClr val="FF0000"/>
                </a:solidFill>
                <a:latin typeface="Times New Roman" panose="02020603050405020304" pitchFamily="18" charset="0"/>
                <a:cs typeface="Times New Roman" panose="02020603050405020304" pitchFamily="18" charset="0"/>
              </a:rPr>
              <a:t>History of STF-2 project</a:t>
            </a:r>
          </a:p>
          <a:p>
            <a:pPr>
              <a:buFont typeface="Wingdings" panose="05000000000000000000" pitchFamily="2" charset="2"/>
              <a:buChar char="n"/>
            </a:pPr>
            <a:r>
              <a:rPr lang="en-US" altLang="ja-JP" dirty="0">
                <a:solidFill>
                  <a:schemeClr val="tx1"/>
                </a:solidFill>
                <a:latin typeface="Times New Roman" panose="02020603050405020304" pitchFamily="18" charset="0"/>
                <a:cs typeface="Times New Roman" panose="02020603050405020304" pitchFamily="18" charset="0"/>
              </a:rPr>
              <a:t>Construction of STF-2 cryomodule</a:t>
            </a:r>
          </a:p>
          <a:p>
            <a:pPr>
              <a:buFont typeface="Wingdings" panose="05000000000000000000" pitchFamily="2" charset="2"/>
              <a:buChar char="n"/>
            </a:pPr>
            <a:r>
              <a:rPr lang="en-US" altLang="ja-JP" dirty="0">
                <a:solidFill>
                  <a:schemeClr val="tx1"/>
                </a:solidFill>
                <a:latin typeface="Times New Roman" panose="02020603050405020304" pitchFamily="18" charset="0"/>
                <a:cs typeface="Times New Roman" panose="02020603050405020304" pitchFamily="18" charset="0"/>
              </a:rPr>
              <a:t>Performance for each item</a:t>
            </a:r>
          </a:p>
          <a:p>
            <a:pPr lvl="1">
              <a:buFont typeface="Wingdings" panose="05000000000000000000" pitchFamily="2" charset="2"/>
              <a:buChar char="n"/>
            </a:pPr>
            <a:r>
              <a:rPr lang="en-US" altLang="ja-JP" b="0" dirty="0">
                <a:solidFill>
                  <a:schemeClr val="tx1"/>
                </a:solidFill>
                <a:latin typeface="Times New Roman" panose="02020603050405020304" pitchFamily="18" charset="0"/>
                <a:cs typeface="Times New Roman" panose="02020603050405020304" pitchFamily="18" charset="0"/>
              </a:rPr>
              <a:t>Accelerating gradient</a:t>
            </a:r>
          </a:p>
          <a:p>
            <a:pPr lvl="1">
              <a:buFont typeface="Wingdings" panose="05000000000000000000" pitchFamily="2" charset="2"/>
              <a:buChar char="n"/>
            </a:pPr>
            <a:r>
              <a:rPr lang="en-US" altLang="ja-JP" b="0" dirty="0">
                <a:solidFill>
                  <a:schemeClr val="tx1"/>
                </a:solidFill>
                <a:latin typeface="Times New Roman" panose="02020603050405020304" pitchFamily="18" charset="0"/>
                <a:cs typeface="Times New Roman" panose="02020603050405020304" pitchFamily="18" charset="0"/>
              </a:rPr>
              <a:t>X-rays</a:t>
            </a:r>
          </a:p>
          <a:p>
            <a:pPr lvl="1">
              <a:buFont typeface="Wingdings" panose="05000000000000000000" pitchFamily="2" charset="2"/>
              <a:buChar char="n"/>
            </a:pPr>
            <a:r>
              <a:rPr lang="en-US" altLang="ja-JP" b="0" dirty="0">
                <a:solidFill>
                  <a:schemeClr val="tx1"/>
                </a:solidFill>
                <a:latin typeface="Times New Roman" panose="02020603050405020304" pitchFamily="18" charset="0"/>
                <a:cs typeface="Times New Roman" panose="02020603050405020304" pitchFamily="18" charset="0"/>
              </a:rPr>
              <a:t>Heat load</a:t>
            </a:r>
          </a:p>
          <a:p>
            <a:pPr lvl="1">
              <a:buFont typeface="Wingdings" panose="05000000000000000000" pitchFamily="2" charset="2"/>
              <a:buChar char="n"/>
            </a:pPr>
            <a:r>
              <a:rPr lang="en-US" altLang="ja-JP" b="0" dirty="0">
                <a:solidFill>
                  <a:schemeClr val="tx1"/>
                </a:solidFill>
                <a:latin typeface="Times New Roman" panose="02020603050405020304" pitchFamily="18" charset="0"/>
                <a:cs typeface="Times New Roman" panose="02020603050405020304" pitchFamily="18" charset="0"/>
              </a:rPr>
              <a:t>Lorentz detuning</a:t>
            </a:r>
          </a:p>
          <a:p>
            <a:pPr>
              <a:buFont typeface="Wingdings" panose="05000000000000000000" pitchFamily="2" charset="2"/>
              <a:buChar char="n"/>
            </a:pPr>
            <a:r>
              <a:rPr lang="en-US" altLang="ja-JP" dirty="0">
                <a:solidFill>
                  <a:schemeClr val="tx1"/>
                </a:solidFill>
                <a:latin typeface="Times New Roman" panose="02020603050405020304" pitchFamily="18" charset="0"/>
                <a:cs typeface="Times New Roman" panose="02020603050405020304" pitchFamily="18" charset="0"/>
              </a:rPr>
              <a:t>Consideration of degradation</a:t>
            </a:r>
          </a:p>
          <a:p>
            <a:pPr lvl="1">
              <a:buFont typeface="Wingdings" panose="05000000000000000000" pitchFamily="2" charset="2"/>
              <a:buChar char="n"/>
            </a:pPr>
            <a:r>
              <a:rPr lang="en-US" altLang="ja-JP" b="0" dirty="0">
                <a:solidFill>
                  <a:schemeClr val="tx1"/>
                </a:solidFill>
                <a:latin typeface="Times New Roman" panose="02020603050405020304" pitchFamily="18" charset="0"/>
                <a:cs typeface="Times New Roman" panose="02020603050405020304" pitchFamily="18" charset="0"/>
              </a:rPr>
              <a:t>Last V.T. </a:t>
            </a:r>
            <a:r>
              <a:rPr lang="en-US" altLang="ja-JP"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2</a:t>
            </a:r>
            <a:r>
              <a:rPr lang="en-US" altLang="ja-JP" b="0" baseline="30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nd</a:t>
            </a:r>
            <a:r>
              <a:rPr lang="en-US" altLang="ja-JP"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Cool-down test</a:t>
            </a:r>
          </a:p>
          <a:p>
            <a:pPr lvl="1">
              <a:buFont typeface="Wingdings" panose="05000000000000000000" pitchFamily="2" charset="2"/>
              <a:buChar char="n"/>
            </a:pPr>
            <a:r>
              <a:rPr lang="en-US" altLang="ja-JP" b="0" dirty="0">
                <a:solidFill>
                  <a:schemeClr val="tx1"/>
                </a:solidFill>
                <a:latin typeface="Times New Roman" panose="02020603050405020304" pitchFamily="18" charset="0"/>
                <a:cs typeface="Times New Roman" panose="02020603050405020304" pitchFamily="18" charset="0"/>
              </a:rPr>
              <a:t>2</a:t>
            </a:r>
            <a:r>
              <a:rPr lang="en-US" altLang="ja-JP" b="0" baseline="30000" dirty="0">
                <a:solidFill>
                  <a:schemeClr val="tx1"/>
                </a:solidFill>
                <a:latin typeface="Times New Roman" panose="02020603050405020304" pitchFamily="18" charset="0"/>
                <a:cs typeface="Times New Roman" panose="02020603050405020304" pitchFamily="18" charset="0"/>
              </a:rPr>
              <a:t>nd</a:t>
            </a:r>
            <a:r>
              <a:rPr lang="en-US" altLang="ja-JP" b="0" dirty="0">
                <a:solidFill>
                  <a:schemeClr val="tx1"/>
                </a:solidFill>
                <a:latin typeface="Times New Roman" panose="02020603050405020304" pitchFamily="18" charset="0"/>
                <a:cs typeface="Times New Roman" panose="02020603050405020304" pitchFamily="18" charset="0"/>
              </a:rPr>
              <a:t> Cool-down test </a:t>
            </a:r>
            <a:r>
              <a:rPr lang="en-US" altLang="ja-JP"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3</a:t>
            </a:r>
            <a:r>
              <a:rPr lang="en-US" altLang="ja-JP" b="0" baseline="30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rd</a:t>
            </a:r>
            <a:r>
              <a:rPr lang="en-US" altLang="ja-JP"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Cool-down test</a:t>
            </a:r>
            <a:endParaRPr lang="en-US" altLang="ja-JP" b="0" dirty="0">
              <a:solidFill>
                <a:schemeClr val="tx1"/>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n"/>
            </a:pPr>
            <a:r>
              <a:rPr lang="en-US" altLang="ja-JP" dirty="0">
                <a:solidFill>
                  <a:schemeClr val="tx1"/>
                </a:solidFill>
                <a:latin typeface="Times New Roman" panose="02020603050405020304" pitchFamily="18" charset="0"/>
                <a:cs typeface="Times New Roman" panose="02020603050405020304" pitchFamily="18" charset="0"/>
              </a:rPr>
              <a:t>Vector-sum operation @31 MV/m</a:t>
            </a:r>
          </a:p>
          <a:p>
            <a:pPr>
              <a:buFont typeface="Wingdings" panose="05000000000000000000" pitchFamily="2" charset="2"/>
              <a:buChar char="n"/>
            </a:pPr>
            <a:r>
              <a:rPr lang="en-US" altLang="ja-JP" dirty="0">
                <a:solidFill>
                  <a:schemeClr val="tx1"/>
                </a:solidFill>
                <a:latin typeface="Times New Roman" panose="02020603050405020304" pitchFamily="18" charset="0"/>
                <a:cs typeface="Times New Roman" panose="02020603050405020304" pitchFamily="18" charset="0"/>
              </a:rPr>
              <a:t>Summary</a:t>
            </a:r>
          </a:p>
        </p:txBody>
      </p:sp>
    </p:spTree>
    <p:extLst>
      <p:ext uri="{BB962C8B-B14F-4D97-AF65-F5344CB8AC3E}">
        <p14:creationId xmlns:p14="http://schemas.microsoft.com/office/powerpoint/2010/main" val="17356196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979712"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30</a:t>
            </a:fld>
            <a:endParaRPr lang="en-US" altLang="ja-JP" dirty="0">
              <a:latin typeface="Times New Roman" panose="02020603050405020304" pitchFamily="18" charset="0"/>
              <a:cs typeface="Times New Roman" panose="02020603050405020304" pitchFamily="18" charset="0"/>
            </a:endParaRPr>
          </a:p>
        </p:txBody>
      </p:sp>
      <p:sp>
        <p:nvSpPr>
          <p:cNvPr id="8" name="Rectangle 2"/>
          <p:cNvSpPr>
            <a:spLocks noGrp="1" noChangeArrowheads="1"/>
          </p:cNvSpPr>
          <p:nvPr>
            <p:ph type="title"/>
          </p:nvPr>
        </p:nvSpPr>
        <p:spPr>
          <a:xfrm>
            <a:off x="0" y="0"/>
            <a:ext cx="9143999" cy="764704"/>
          </a:xfrm>
        </p:spPr>
        <p:txBody>
          <a:bodyPr/>
          <a:lstStyle/>
          <a:p>
            <a:r>
              <a:rPr lang="en-US" altLang="ja-JP" sz="4000" dirty="0">
                <a:solidFill>
                  <a:schemeClr val="tx1"/>
                </a:solidFill>
                <a:latin typeface="Times New Roman" panose="02020603050405020304" pitchFamily="18" charset="0"/>
                <a:cs typeface="Times New Roman" panose="02020603050405020304" pitchFamily="18" charset="0"/>
              </a:rPr>
              <a:t>Too High Forward Power distributed</a:t>
            </a:r>
          </a:p>
        </p:txBody>
      </p:sp>
      <p:pic>
        <p:nvPicPr>
          <p:cNvPr id="9" name="図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412776"/>
            <a:ext cx="4291717" cy="3961884"/>
          </a:xfrm>
          <a:prstGeom prst="rect">
            <a:avLst/>
          </a:prstGeom>
        </p:spPr>
      </p:pic>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4226" y="1412776"/>
            <a:ext cx="4200598" cy="3961884"/>
          </a:xfrm>
          <a:prstGeom prst="rect">
            <a:avLst/>
          </a:prstGeom>
        </p:spPr>
      </p:pic>
      <p:sp>
        <p:nvSpPr>
          <p:cNvPr id="11" name="テキスト ボックス 10"/>
          <p:cNvSpPr txBox="1"/>
          <p:nvPr/>
        </p:nvSpPr>
        <p:spPr>
          <a:xfrm>
            <a:off x="553911" y="915088"/>
            <a:ext cx="8036175" cy="400110"/>
          </a:xfrm>
          <a:prstGeom prst="rect">
            <a:avLst/>
          </a:prstGeom>
          <a:noFill/>
        </p:spPr>
        <p:txBody>
          <a:bodyPr wrap="none" rtlCol="0">
            <a:spAutoFit/>
          </a:bodyPr>
          <a:lstStyle/>
          <a:p>
            <a:pPr algn="ctr"/>
            <a:r>
              <a:rPr kumimoji="1" lang="en-US" altLang="ja-JP" sz="2000" dirty="0">
                <a:solidFill>
                  <a:srgbClr val="FF0000"/>
                </a:solidFill>
                <a:latin typeface="Times New Roman" panose="02020603050405020304" pitchFamily="18" charset="0"/>
                <a:cs typeface="Times New Roman" panose="02020603050405020304" pitchFamily="18" charset="0"/>
              </a:rPr>
              <a:t>After optimization of LLRF control, forward power was drastically reduced!</a:t>
            </a:r>
            <a:endParaRPr kumimoji="1" lang="ja-JP" altLang="en-US" sz="2000" dirty="0">
              <a:solidFill>
                <a:srgbClr val="FF0000"/>
              </a:solidFill>
              <a:latin typeface="Times New Roman" panose="02020603050405020304" pitchFamily="18" charset="0"/>
              <a:cs typeface="Times New Roman" panose="02020603050405020304" pitchFamily="18" charset="0"/>
            </a:endParaRPr>
          </a:p>
        </p:txBody>
      </p:sp>
      <p:sp>
        <p:nvSpPr>
          <p:cNvPr id="12" name="右矢印 11"/>
          <p:cNvSpPr/>
          <p:nvPr/>
        </p:nvSpPr>
        <p:spPr bwMode="auto">
          <a:xfrm>
            <a:off x="4161572" y="2997674"/>
            <a:ext cx="820851" cy="792088"/>
          </a:xfrm>
          <a:prstGeom prst="rightArrow">
            <a:avLst/>
          </a:prstGeom>
          <a:solidFill>
            <a:srgbClr val="FFC000"/>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13" name="テキスト ボックス 12"/>
          <p:cNvSpPr txBox="1"/>
          <p:nvPr/>
        </p:nvSpPr>
        <p:spPr>
          <a:xfrm>
            <a:off x="971600" y="5517232"/>
            <a:ext cx="1965603" cy="830997"/>
          </a:xfrm>
          <a:prstGeom prst="rect">
            <a:avLst/>
          </a:prstGeom>
          <a:solidFill>
            <a:schemeClr val="bg1"/>
          </a:solidFill>
          <a:ln w="19050">
            <a:solidFill>
              <a:srgbClr val="FF0000"/>
            </a:solidFill>
          </a:ln>
        </p:spPr>
        <p:txBody>
          <a:bodyPr wrap="none" rtlCol="0">
            <a:spAutoFit/>
          </a:bodyPr>
          <a:lstStyle/>
          <a:p>
            <a:r>
              <a:rPr lang="en-US" altLang="ja-JP" sz="1600" dirty="0">
                <a:latin typeface="Times New Roman" panose="02020603050405020304" pitchFamily="18" charset="0"/>
                <a:cs typeface="Times New Roman" panose="02020603050405020304" pitchFamily="18" charset="0"/>
              </a:rPr>
              <a:t>Red: Gradient</a:t>
            </a:r>
          </a:p>
          <a:p>
            <a:r>
              <a:rPr kumimoji="1" lang="en-US" altLang="ja-JP" sz="1600" dirty="0">
                <a:latin typeface="Times New Roman" panose="02020603050405020304" pitchFamily="18" charset="0"/>
                <a:cs typeface="Times New Roman" panose="02020603050405020304" pitchFamily="18" charset="0"/>
              </a:rPr>
              <a:t>Blue: Forward Power</a:t>
            </a:r>
          </a:p>
          <a:p>
            <a:r>
              <a:rPr kumimoji="1" lang="en-US" altLang="ja-JP" sz="1600" dirty="0">
                <a:latin typeface="Times New Roman" panose="02020603050405020304" pitchFamily="18" charset="0"/>
                <a:cs typeface="Times New Roman" panose="02020603050405020304" pitchFamily="18" charset="0"/>
              </a:rPr>
              <a:t>Green: Reflect Power</a:t>
            </a:r>
            <a:endParaRPr kumimoji="1" lang="ja-JP" altLang="en-US" sz="1600" dirty="0">
              <a:latin typeface="Times New Roman" panose="02020603050405020304" pitchFamily="18" charset="0"/>
              <a:cs typeface="Times New Roman" panose="02020603050405020304" pitchFamily="18" charset="0"/>
            </a:endParaRPr>
          </a:p>
        </p:txBody>
      </p:sp>
      <p:sp>
        <p:nvSpPr>
          <p:cNvPr id="14" name="テキスト ボックス 13"/>
          <p:cNvSpPr txBox="1"/>
          <p:nvPr/>
        </p:nvSpPr>
        <p:spPr>
          <a:xfrm>
            <a:off x="3672409" y="5373216"/>
            <a:ext cx="5220071" cy="1077218"/>
          </a:xfrm>
          <a:prstGeom prst="rect">
            <a:avLst/>
          </a:prstGeom>
          <a:noFill/>
        </p:spPr>
        <p:txBody>
          <a:bodyPr wrap="square" rtlCol="0">
            <a:spAutoFit/>
          </a:bodyPr>
          <a:lstStyle/>
          <a:p>
            <a:r>
              <a:rPr kumimoji="1" lang="en-US" altLang="ja-JP" sz="1600" dirty="0">
                <a:latin typeface="Times New Roman" panose="02020603050405020304" pitchFamily="18" charset="0"/>
                <a:cs typeface="Times New Roman" panose="02020603050405020304" pitchFamily="18" charset="0"/>
              </a:rPr>
              <a:t>Bump in RF filling disappeared after parameter optimization!</a:t>
            </a:r>
          </a:p>
          <a:p>
            <a:r>
              <a:rPr kumimoji="1" lang="en-US" altLang="ja-JP" sz="1600" dirty="0">
                <a:latin typeface="Times New Roman" panose="02020603050405020304" pitchFamily="18" charset="0"/>
                <a:cs typeface="Times New Roman" panose="02020603050405020304" pitchFamily="18" charset="0"/>
              </a:rPr>
              <a:t>Max. level changed from 400 to 260kW.</a:t>
            </a:r>
          </a:p>
          <a:p>
            <a:r>
              <a:rPr kumimoji="1" lang="en-US" altLang="ja-JP" sz="1600" dirty="0">
                <a:latin typeface="Times New Roman" panose="02020603050405020304" pitchFamily="18" charset="0"/>
                <a:cs typeface="Times New Roman" panose="02020603050405020304" pitchFamily="18" charset="0"/>
              </a:rPr>
              <a:t>We have never observed strange phenomena in vacuum level during this operation.</a:t>
            </a:r>
            <a:endParaRPr kumimoji="1" lang="ja-JP" altLang="en-US" sz="1600" dirty="0">
              <a:latin typeface="Times New Roman" panose="02020603050405020304" pitchFamily="18" charset="0"/>
              <a:cs typeface="Times New Roman" panose="02020603050405020304" pitchFamily="18" charset="0"/>
            </a:endParaRPr>
          </a:p>
        </p:txBody>
      </p:sp>
      <p:cxnSp>
        <p:nvCxnSpPr>
          <p:cNvPr id="15" name="直線矢印コネクタ 14"/>
          <p:cNvCxnSpPr/>
          <p:nvPr/>
        </p:nvCxnSpPr>
        <p:spPr bwMode="auto">
          <a:xfrm flipH="1">
            <a:off x="899592" y="2564904"/>
            <a:ext cx="2554" cy="209126"/>
          </a:xfrm>
          <a:prstGeom prst="straightConnector1">
            <a:avLst/>
          </a:prstGeom>
          <a:solidFill>
            <a:schemeClr val="accent1"/>
          </a:solidFill>
          <a:ln w="190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直線矢印コネクタ 15"/>
          <p:cNvCxnSpPr/>
          <p:nvPr/>
        </p:nvCxnSpPr>
        <p:spPr bwMode="auto">
          <a:xfrm flipH="1">
            <a:off x="1833142" y="2420888"/>
            <a:ext cx="2554" cy="209126"/>
          </a:xfrm>
          <a:prstGeom prst="straightConnector1">
            <a:avLst/>
          </a:prstGeom>
          <a:solidFill>
            <a:schemeClr val="accent1"/>
          </a:solidFill>
          <a:ln w="190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直線矢印コネクタ 16"/>
          <p:cNvCxnSpPr/>
          <p:nvPr/>
        </p:nvCxnSpPr>
        <p:spPr bwMode="auto">
          <a:xfrm flipH="1">
            <a:off x="2697238" y="2492896"/>
            <a:ext cx="2554" cy="209126"/>
          </a:xfrm>
          <a:prstGeom prst="straightConnector1">
            <a:avLst/>
          </a:prstGeom>
          <a:solidFill>
            <a:schemeClr val="accent1"/>
          </a:solidFill>
          <a:ln w="190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直線矢印コネクタ 17"/>
          <p:cNvCxnSpPr/>
          <p:nvPr/>
        </p:nvCxnSpPr>
        <p:spPr bwMode="auto">
          <a:xfrm flipH="1">
            <a:off x="3561334" y="2492896"/>
            <a:ext cx="2554" cy="209126"/>
          </a:xfrm>
          <a:prstGeom prst="straightConnector1">
            <a:avLst/>
          </a:prstGeom>
          <a:solidFill>
            <a:schemeClr val="accent1"/>
          </a:solidFill>
          <a:ln w="190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直線矢印コネクタ 18"/>
          <p:cNvCxnSpPr/>
          <p:nvPr/>
        </p:nvCxnSpPr>
        <p:spPr bwMode="auto">
          <a:xfrm flipH="1">
            <a:off x="969046" y="4588026"/>
            <a:ext cx="2554" cy="209126"/>
          </a:xfrm>
          <a:prstGeom prst="straightConnector1">
            <a:avLst/>
          </a:prstGeom>
          <a:solidFill>
            <a:schemeClr val="accent1"/>
          </a:solidFill>
          <a:ln w="190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直線矢印コネクタ 19"/>
          <p:cNvCxnSpPr/>
          <p:nvPr/>
        </p:nvCxnSpPr>
        <p:spPr bwMode="auto">
          <a:xfrm flipH="1">
            <a:off x="1833142" y="4509120"/>
            <a:ext cx="2554" cy="209126"/>
          </a:xfrm>
          <a:prstGeom prst="straightConnector1">
            <a:avLst/>
          </a:prstGeom>
          <a:solidFill>
            <a:schemeClr val="accent1"/>
          </a:solidFill>
          <a:ln w="190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直線矢印コネクタ 20"/>
          <p:cNvCxnSpPr/>
          <p:nvPr/>
        </p:nvCxnSpPr>
        <p:spPr bwMode="auto">
          <a:xfrm flipH="1">
            <a:off x="2697238" y="4444010"/>
            <a:ext cx="2554" cy="209126"/>
          </a:xfrm>
          <a:prstGeom prst="straightConnector1">
            <a:avLst/>
          </a:prstGeom>
          <a:solidFill>
            <a:schemeClr val="accent1"/>
          </a:solidFill>
          <a:ln w="190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直線矢印コネクタ 21"/>
          <p:cNvCxnSpPr/>
          <p:nvPr/>
        </p:nvCxnSpPr>
        <p:spPr bwMode="auto">
          <a:xfrm flipH="1">
            <a:off x="3561334" y="4516018"/>
            <a:ext cx="2554" cy="209126"/>
          </a:xfrm>
          <a:prstGeom prst="straightConnector1">
            <a:avLst/>
          </a:prstGeom>
          <a:solidFill>
            <a:schemeClr val="accent1"/>
          </a:solidFill>
          <a:ln w="190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4396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0-#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0-#ppt_w/2"/>
                                          </p:val>
                                        </p:tav>
                                        <p:tav tm="100000">
                                          <p:val>
                                            <p:strVal val="#ppt_x"/>
                                          </p:val>
                                        </p:tav>
                                      </p:tavLst>
                                    </p:anim>
                                    <p:anim calcmode="lin" valueType="num">
                                      <p:cBhvr additive="base">
                                        <p:cTn id="20" dur="500" fill="hold"/>
                                        <p:tgtEl>
                                          <p:spTgt spid="18"/>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0-#ppt_w/2"/>
                                          </p:val>
                                        </p:tav>
                                        <p:tav tm="100000">
                                          <p:val>
                                            <p:strVal val="#ppt_x"/>
                                          </p:val>
                                        </p:tav>
                                      </p:tavLst>
                                    </p:anim>
                                    <p:anim calcmode="lin" valueType="num">
                                      <p:cBhvr additive="base">
                                        <p:cTn id="24" dur="500" fill="hold"/>
                                        <p:tgtEl>
                                          <p:spTgt spid="19"/>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0-#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0-#ppt_w/2"/>
                                          </p:val>
                                        </p:tav>
                                        <p:tav tm="100000">
                                          <p:val>
                                            <p:strVal val="#ppt_x"/>
                                          </p:val>
                                        </p:tav>
                                      </p:tavLst>
                                    </p:anim>
                                    <p:anim calcmode="lin" valueType="num">
                                      <p:cBhvr additive="base">
                                        <p:cTn id="32" dur="500" fill="hold"/>
                                        <p:tgtEl>
                                          <p:spTgt spid="21"/>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0-#ppt_w/2"/>
                                          </p:val>
                                        </p:tav>
                                        <p:tav tm="100000">
                                          <p:val>
                                            <p:strVal val="#ppt_x"/>
                                          </p:val>
                                        </p:tav>
                                      </p:tavLst>
                                    </p:anim>
                                    <p:anim calcmode="lin" valueType="num">
                                      <p:cBhvr additive="base">
                                        <p:cTn id="36"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979712"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31</a:t>
            </a:fld>
            <a:endParaRPr lang="en-US" altLang="ja-JP" dirty="0">
              <a:latin typeface="Times New Roman" panose="02020603050405020304" pitchFamily="18" charset="0"/>
              <a:cs typeface="Times New Roman" panose="02020603050405020304" pitchFamily="18" charset="0"/>
            </a:endParaRPr>
          </a:p>
        </p:txBody>
      </p:sp>
      <p:sp>
        <p:nvSpPr>
          <p:cNvPr id="8" name="Rectangle 2"/>
          <p:cNvSpPr>
            <a:spLocks noGrp="1" noChangeArrowheads="1"/>
          </p:cNvSpPr>
          <p:nvPr>
            <p:ph type="title"/>
          </p:nvPr>
        </p:nvSpPr>
        <p:spPr>
          <a:xfrm>
            <a:off x="0" y="0"/>
            <a:ext cx="9143999" cy="764704"/>
          </a:xfrm>
        </p:spPr>
        <p:txBody>
          <a:bodyPr/>
          <a:lstStyle/>
          <a:p>
            <a:r>
              <a:rPr lang="en-US" altLang="ja-JP" sz="4000" dirty="0">
                <a:solidFill>
                  <a:schemeClr val="tx1"/>
                </a:solidFill>
                <a:latin typeface="Times New Roman" panose="02020603050405020304" pitchFamily="18" charset="0"/>
                <a:cs typeface="Times New Roman" panose="02020603050405020304" pitchFamily="18" charset="0"/>
              </a:rPr>
              <a:t>Earthquake? (Unbelievable, but…)</a:t>
            </a:r>
          </a:p>
        </p:txBody>
      </p:sp>
      <p:pic>
        <p:nvPicPr>
          <p:cNvPr id="9" name="図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908720"/>
            <a:ext cx="3552394" cy="2664296"/>
          </a:xfrm>
          <a:prstGeom prst="rect">
            <a:avLst/>
          </a:prstGeom>
          <a:ln w="28575">
            <a:solidFill>
              <a:srgbClr val="CC00FF"/>
            </a:solidFill>
          </a:ln>
        </p:spPr>
      </p:pic>
      <p:graphicFrame>
        <p:nvGraphicFramePr>
          <p:cNvPr id="10" name="表 9"/>
          <p:cNvGraphicFramePr>
            <a:graphicFrameLocks noGrp="1"/>
          </p:cNvGraphicFramePr>
          <p:nvPr>
            <p:extLst>
              <p:ext uri="{D42A27DB-BD31-4B8C-83A1-F6EECF244321}">
                <p14:modId xmlns:p14="http://schemas.microsoft.com/office/powerpoint/2010/main" val="3921198483"/>
              </p:ext>
            </p:extLst>
          </p:nvPr>
        </p:nvGraphicFramePr>
        <p:xfrm>
          <a:off x="4104457" y="2114128"/>
          <a:ext cx="4932039" cy="4267200"/>
        </p:xfrm>
        <a:graphic>
          <a:graphicData uri="http://schemas.openxmlformats.org/drawingml/2006/table">
            <a:tbl>
              <a:tblPr firstRow="1" bandRow="1">
                <a:tableStyleId>{5940675A-B579-460E-94D1-54222C63F5DA}</a:tableStyleId>
              </a:tblPr>
              <a:tblGrid>
                <a:gridCol w="1907703">
                  <a:extLst>
                    <a:ext uri="{9D8B030D-6E8A-4147-A177-3AD203B41FA5}">
                      <a16:colId xmlns:a16="http://schemas.microsoft.com/office/drawing/2014/main" val="20000"/>
                    </a:ext>
                  </a:extLst>
                </a:gridCol>
                <a:gridCol w="1080120">
                  <a:extLst>
                    <a:ext uri="{9D8B030D-6E8A-4147-A177-3AD203B41FA5}">
                      <a16:colId xmlns:a16="http://schemas.microsoft.com/office/drawing/2014/main" val="20001"/>
                    </a:ext>
                  </a:extLst>
                </a:gridCol>
                <a:gridCol w="1944216">
                  <a:extLst>
                    <a:ext uri="{9D8B030D-6E8A-4147-A177-3AD203B41FA5}">
                      <a16:colId xmlns:a16="http://schemas.microsoft.com/office/drawing/2014/main" val="20002"/>
                    </a:ext>
                  </a:extLst>
                </a:gridCol>
              </a:tblGrid>
              <a:tr h="217362">
                <a:tc>
                  <a:txBody>
                    <a:bodyPr/>
                    <a:lstStyle/>
                    <a:p>
                      <a:pPr algn="ctr"/>
                      <a:r>
                        <a:rPr kumimoji="1" lang="en-US" altLang="ja-JP" sz="1400" b="1" dirty="0">
                          <a:latin typeface="Times New Roman" panose="02020603050405020304" pitchFamily="18" charset="0"/>
                          <a:cs typeface="Times New Roman" panose="02020603050405020304" pitchFamily="18" charset="0"/>
                        </a:rPr>
                        <a:t>Date</a:t>
                      </a:r>
                      <a:endParaRPr kumimoji="1" lang="ja-JP" altLang="en-US" sz="1400" b="1" dirty="0">
                        <a:latin typeface="Times New Roman" panose="02020603050405020304" pitchFamily="18" charset="0"/>
                        <a:cs typeface="Times New Roman" panose="02020603050405020304" pitchFamily="18" charset="0"/>
                      </a:endParaRPr>
                    </a:p>
                  </a:txBody>
                  <a:tcPr/>
                </a:tc>
                <a:tc>
                  <a:txBody>
                    <a:bodyPr/>
                    <a:lstStyle/>
                    <a:p>
                      <a:pPr algn="ctr"/>
                      <a:r>
                        <a:rPr kumimoji="1" lang="en-US" altLang="ja-JP" sz="1400" b="1" dirty="0">
                          <a:latin typeface="Times New Roman" panose="02020603050405020304" pitchFamily="18" charset="0"/>
                          <a:cs typeface="Times New Roman" panose="02020603050405020304" pitchFamily="18" charset="0"/>
                        </a:rPr>
                        <a:t>Magnitude</a:t>
                      </a:r>
                      <a:endParaRPr kumimoji="1" lang="ja-JP" altLang="en-US" sz="1400" b="1" dirty="0">
                        <a:latin typeface="Times New Roman" panose="02020603050405020304" pitchFamily="18" charset="0"/>
                        <a:cs typeface="Times New Roman" panose="02020603050405020304" pitchFamily="18" charset="0"/>
                      </a:endParaRPr>
                    </a:p>
                  </a:txBody>
                  <a:tcPr/>
                </a:tc>
                <a:tc>
                  <a:txBody>
                    <a:bodyPr/>
                    <a:lstStyle/>
                    <a:p>
                      <a:pPr algn="ctr"/>
                      <a:r>
                        <a:rPr kumimoji="1" lang="en-US" altLang="ja-JP" sz="1400" b="1" dirty="0">
                          <a:latin typeface="Times New Roman" panose="02020603050405020304" pitchFamily="18" charset="0"/>
                          <a:cs typeface="Times New Roman" panose="02020603050405020304" pitchFamily="18" charset="0"/>
                        </a:rPr>
                        <a:t>Level in Tsukuba</a:t>
                      </a:r>
                      <a:r>
                        <a:rPr kumimoji="1" lang="en-US" altLang="ja-JP" sz="1400" b="1" baseline="0" dirty="0">
                          <a:latin typeface="Times New Roman" panose="02020603050405020304" pitchFamily="18" charset="0"/>
                          <a:cs typeface="Times New Roman" panose="02020603050405020304" pitchFamily="18" charset="0"/>
                        </a:rPr>
                        <a:t> city</a:t>
                      </a:r>
                      <a:endParaRPr kumimoji="1" lang="ja-JP" altLang="en-US" sz="14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217362">
                <a:tc>
                  <a:txBody>
                    <a:bodyPr/>
                    <a:lstStyle/>
                    <a:p>
                      <a:pPr algn="ctr"/>
                      <a:r>
                        <a:rPr kumimoji="1" lang="en-US" altLang="ja-JP" sz="1400" b="1" dirty="0">
                          <a:solidFill>
                            <a:srgbClr val="CC00FF"/>
                          </a:solidFill>
                          <a:latin typeface="Times New Roman" panose="02020603050405020304" pitchFamily="18" charset="0"/>
                          <a:cs typeface="Times New Roman" panose="02020603050405020304" pitchFamily="18" charset="0"/>
                        </a:rPr>
                        <a:t>11/Mar/2011 14:46</a:t>
                      </a:r>
                      <a:endParaRPr kumimoji="1" lang="ja-JP" altLang="en-US" sz="1400" b="1" dirty="0">
                        <a:solidFill>
                          <a:srgbClr val="CC00FF"/>
                        </a:solidFill>
                        <a:latin typeface="Times New Roman" panose="02020603050405020304" pitchFamily="18" charset="0"/>
                        <a:cs typeface="Times New Roman" panose="02020603050405020304" pitchFamily="18" charset="0"/>
                      </a:endParaRPr>
                    </a:p>
                  </a:txBody>
                  <a:tcPr/>
                </a:tc>
                <a:tc>
                  <a:txBody>
                    <a:bodyPr/>
                    <a:lstStyle/>
                    <a:p>
                      <a:pPr algn="ctr"/>
                      <a:r>
                        <a:rPr kumimoji="1" lang="en-US" altLang="ja-JP" sz="1400" b="1" dirty="0">
                          <a:solidFill>
                            <a:srgbClr val="CC00FF"/>
                          </a:solidFill>
                          <a:latin typeface="Times New Roman" panose="02020603050405020304" pitchFamily="18" charset="0"/>
                          <a:cs typeface="Times New Roman" panose="02020603050405020304" pitchFamily="18" charset="0"/>
                        </a:rPr>
                        <a:t>M7.9</a:t>
                      </a:r>
                      <a:endParaRPr kumimoji="1" lang="ja-JP" altLang="en-US" sz="1400" b="1" dirty="0">
                        <a:solidFill>
                          <a:srgbClr val="CC00FF"/>
                        </a:solidFill>
                        <a:latin typeface="Times New Roman" panose="02020603050405020304" pitchFamily="18" charset="0"/>
                        <a:cs typeface="Times New Roman" panose="02020603050405020304" pitchFamily="18" charset="0"/>
                      </a:endParaRPr>
                    </a:p>
                  </a:txBody>
                  <a:tcPr/>
                </a:tc>
                <a:tc>
                  <a:txBody>
                    <a:bodyPr/>
                    <a:lstStyle/>
                    <a:p>
                      <a:pPr algn="ctr"/>
                      <a:r>
                        <a:rPr kumimoji="1" lang="en-US" altLang="ja-JP" sz="1400" b="1" dirty="0">
                          <a:solidFill>
                            <a:srgbClr val="CC00FF"/>
                          </a:solidFill>
                          <a:latin typeface="Times New Roman" panose="02020603050405020304" pitchFamily="18" charset="0"/>
                          <a:cs typeface="Times New Roman" panose="02020603050405020304" pitchFamily="18" charset="0"/>
                        </a:rPr>
                        <a:t>Level 6</a:t>
                      </a:r>
                      <a:endParaRPr kumimoji="1" lang="ja-JP" altLang="en-US" sz="1400" b="1" dirty="0">
                        <a:solidFill>
                          <a:srgbClr val="CC00FF"/>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217362">
                <a:tc>
                  <a:txBody>
                    <a:bodyPr/>
                    <a:lstStyle/>
                    <a:p>
                      <a:pPr algn="ctr"/>
                      <a:r>
                        <a:rPr kumimoji="1" lang="en-US" altLang="ja-JP" sz="1400" dirty="0">
                          <a:latin typeface="Times New Roman" panose="02020603050405020304" pitchFamily="18" charset="0"/>
                          <a:cs typeface="Times New Roman" panose="02020603050405020304" pitchFamily="18" charset="0"/>
                        </a:rPr>
                        <a:t>14/Mar/2012 21:05</a:t>
                      </a:r>
                      <a:endParaRPr kumimoji="1" lang="ja-JP" altLang="en-US" sz="1400" dirty="0">
                        <a:latin typeface="Times New Roman" panose="02020603050405020304" pitchFamily="18" charset="0"/>
                        <a:cs typeface="Times New Roman" panose="02020603050405020304" pitchFamily="18" charset="0"/>
                      </a:endParaRPr>
                    </a:p>
                  </a:txBody>
                  <a:tcPr/>
                </a:tc>
                <a:tc>
                  <a:txBody>
                    <a:bodyPr/>
                    <a:lstStyle/>
                    <a:p>
                      <a:pPr algn="ctr"/>
                      <a:r>
                        <a:rPr kumimoji="1" lang="en-US" altLang="ja-JP" sz="1400" dirty="0">
                          <a:latin typeface="Times New Roman" panose="02020603050405020304" pitchFamily="18" charset="0"/>
                          <a:cs typeface="Times New Roman" panose="02020603050405020304" pitchFamily="18" charset="0"/>
                        </a:rPr>
                        <a:t>M6.1</a:t>
                      </a:r>
                      <a:endParaRPr kumimoji="1" lang="ja-JP" altLang="en-US" sz="1400" dirty="0">
                        <a:latin typeface="Times New Roman" panose="02020603050405020304" pitchFamily="18" charset="0"/>
                        <a:cs typeface="Times New Roman" panose="02020603050405020304" pitchFamily="18" charset="0"/>
                      </a:endParaRPr>
                    </a:p>
                  </a:txBody>
                  <a:tcPr/>
                </a:tc>
                <a:tc>
                  <a:txBody>
                    <a:bodyPr/>
                    <a:lstStyle/>
                    <a:p>
                      <a:pPr algn="ctr"/>
                      <a:r>
                        <a:rPr kumimoji="1" lang="en-US" altLang="ja-JP" sz="1400" dirty="0">
                          <a:latin typeface="Times New Roman" panose="02020603050405020304" pitchFamily="18" charset="0"/>
                          <a:cs typeface="Times New Roman" panose="02020603050405020304" pitchFamily="18" charset="0"/>
                        </a:rPr>
                        <a:t>Level 4</a:t>
                      </a:r>
                      <a:endParaRPr kumimoji="1" lang="ja-JP" alt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217362">
                <a:tc>
                  <a:txBody>
                    <a:bodyPr/>
                    <a:lstStyle/>
                    <a:p>
                      <a:pPr algn="ctr"/>
                      <a:r>
                        <a:rPr kumimoji="1" lang="en-US" altLang="ja-JP" sz="1400" dirty="0">
                          <a:latin typeface="Times New Roman" panose="02020603050405020304" pitchFamily="18" charset="0"/>
                          <a:cs typeface="Times New Roman" panose="02020603050405020304" pitchFamily="18" charset="0"/>
                        </a:rPr>
                        <a:t>28/Jan/2013 3:41</a:t>
                      </a:r>
                      <a:endParaRPr kumimoji="1" lang="ja-JP" altLang="en-US" sz="1400" dirty="0">
                        <a:latin typeface="Times New Roman" panose="02020603050405020304" pitchFamily="18" charset="0"/>
                        <a:cs typeface="Times New Roman" panose="02020603050405020304" pitchFamily="18" charset="0"/>
                      </a:endParaRPr>
                    </a:p>
                  </a:txBody>
                  <a:tcPr/>
                </a:tc>
                <a:tc>
                  <a:txBody>
                    <a:bodyPr/>
                    <a:lstStyle/>
                    <a:p>
                      <a:pPr algn="ctr"/>
                      <a:r>
                        <a:rPr kumimoji="1" lang="en-US" altLang="ja-JP" sz="1400" dirty="0">
                          <a:latin typeface="Times New Roman" panose="02020603050405020304" pitchFamily="18" charset="0"/>
                          <a:cs typeface="Times New Roman" panose="02020603050405020304" pitchFamily="18" charset="0"/>
                        </a:rPr>
                        <a:t>M4.9</a:t>
                      </a:r>
                      <a:endParaRPr kumimoji="1" lang="ja-JP" altLang="en-US" sz="1400" dirty="0">
                        <a:latin typeface="Times New Roman" panose="02020603050405020304" pitchFamily="18" charset="0"/>
                        <a:cs typeface="Times New Roman" panose="02020603050405020304" pitchFamily="18" charset="0"/>
                      </a:endParaRPr>
                    </a:p>
                  </a:txBody>
                  <a:tcPr/>
                </a:tc>
                <a:tc>
                  <a:txBody>
                    <a:bodyPr/>
                    <a:lstStyle/>
                    <a:p>
                      <a:pPr algn="ctr"/>
                      <a:r>
                        <a:rPr kumimoji="1" lang="en-US" altLang="ja-JP" sz="1400" dirty="0">
                          <a:latin typeface="Times New Roman" panose="02020603050405020304" pitchFamily="18" charset="0"/>
                          <a:cs typeface="Times New Roman" panose="02020603050405020304" pitchFamily="18" charset="0"/>
                        </a:rPr>
                        <a:t>Level 3</a:t>
                      </a:r>
                      <a:endParaRPr kumimoji="1" lang="ja-JP" alt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r h="217362">
                <a:tc>
                  <a:txBody>
                    <a:bodyPr/>
                    <a:lstStyle/>
                    <a:p>
                      <a:pPr algn="ctr"/>
                      <a:r>
                        <a:rPr kumimoji="1" lang="en-US" altLang="ja-JP" sz="1400" dirty="0">
                          <a:latin typeface="Times New Roman" panose="02020603050405020304" pitchFamily="18" charset="0"/>
                          <a:cs typeface="Times New Roman" panose="02020603050405020304" pitchFamily="18" charset="0"/>
                        </a:rPr>
                        <a:t>20/Sep/2013 2:25</a:t>
                      </a:r>
                      <a:endParaRPr kumimoji="1" lang="ja-JP" altLang="en-US" sz="1400" dirty="0">
                        <a:latin typeface="Times New Roman" panose="02020603050405020304" pitchFamily="18" charset="0"/>
                        <a:cs typeface="Times New Roman" panose="02020603050405020304" pitchFamily="18" charset="0"/>
                      </a:endParaRPr>
                    </a:p>
                  </a:txBody>
                  <a:tcPr/>
                </a:tc>
                <a:tc>
                  <a:txBody>
                    <a:bodyPr/>
                    <a:lstStyle/>
                    <a:p>
                      <a:pPr algn="ctr"/>
                      <a:r>
                        <a:rPr kumimoji="1" lang="en-US" altLang="ja-JP" sz="1400" dirty="0">
                          <a:latin typeface="Times New Roman" panose="02020603050405020304" pitchFamily="18" charset="0"/>
                          <a:cs typeface="Times New Roman" panose="02020603050405020304" pitchFamily="18" charset="0"/>
                        </a:rPr>
                        <a:t>M5.9</a:t>
                      </a:r>
                      <a:endParaRPr kumimoji="1" lang="ja-JP" altLang="en-US" sz="1400" dirty="0">
                        <a:latin typeface="Times New Roman" panose="02020603050405020304" pitchFamily="18" charset="0"/>
                        <a:cs typeface="Times New Roman" panose="02020603050405020304" pitchFamily="18" charset="0"/>
                      </a:endParaRPr>
                    </a:p>
                  </a:txBody>
                  <a:tcPr/>
                </a:tc>
                <a:tc>
                  <a:txBody>
                    <a:bodyPr/>
                    <a:lstStyle/>
                    <a:p>
                      <a:pPr algn="ctr"/>
                      <a:r>
                        <a:rPr kumimoji="1" lang="en-US" altLang="ja-JP" sz="1400" dirty="0">
                          <a:latin typeface="Times New Roman" panose="02020603050405020304" pitchFamily="18" charset="0"/>
                          <a:cs typeface="Times New Roman" panose="02020603050405020304" pitchFamily="18" charset="0"/>
                        </a:rPr>
                        <a:t>Level 3</a:t>
                      </a:r>
                      <a:endParaRPr kumimoji="1" lang="ja-JP" alt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4"/>
                  </a:ext>
                </a:extLst>
              </a:tr>
              <a:tr h="217362">
                <a:tc>
                  <a:txBody>
                    <a:bodyPr/>
                    <a:lstStyle/>
                    <a:p>
                      <a:pPr algn="ctr"/>
                      <a:r>
                        <a:rPr kumimoji="1" lang="en-US" altLang="ja-JP" sz="1400" dirty="0">
                          <a:latin typeface="Times New Roman" panose="02020603050405020304" pitchFamily="18" charset="0"/>
                          <a:cs typeface="Times New Roman" panose="02020603050405020304" pitchFamily="18" charset="0"/>
                        </a:rPr>
                        <a:t>10/Nov/2013 7:37</a:t>
                      </a:r>
                      <a:endParaRPr kumimoji="1" lang="ja-JP" altLang="en-US" sz="1400" dirty="0">
                        <a:latin typeface="Times New Roman" panose="02020603050405020304" pitchFamily="18" charset="0"/>
                        <a:cs typeface="Times New Roman" panose="02020603050405020304" pitchFamily="18" charset="0"/>
                      </a:endParaRPr>
                    </a:p>
                  </a:txBody>
                  <a:tcPr/>
                </a:tc>
                <a:tc>
                  <a:txBody>
                    <a:bodyPr/>
                    <a:lstStyle/>
                    <a:p>
                      <a:pPr algn="ctr"/>
                      <a:r>
                        <a:rPr kumimoji="1" lang="en-US" altLang="ja-JP" sz="1400" dirty="0">
                          <a:latin typeface="Times New Roman" panose="02020603050405020304" pitchFamily="18" charset="0"/>
                          <a:cs typeface="Times New Roman" panose="02020603050405020304" pitchFamily="18" charset="0"/>
                        </a:rPr>
                        <a:t>M5.5</a:t>
                      </a:r>
                      <a:endParaRPr kumimoji="1" lang="ja-JP" altLang="en-US" sz="1400" dirty="0">
                        <a:latin typeface="Times New Roman" panose="02020603050405020304" pitchFamily="18" charset="0"/>
                        <a:cs typeface="Times New Roman" panose="02020603050405020304" pitchFamily="18" charset="0"/>
                      </a:endParaRPr>
                    </a:p>
                  </a:txBody>
                  <a:tcPr/>
                </a:tc>
                <a:tc>
                  <a:txBody>
                    <a:bodyPr/>
                    <a:lstStyle/>
                    <a:p>
                      <a:pPr algn="ctr"/>
                      <a:r>
                        <a:rPr kumimoji="1" lang="en-US" altLang="ja-JP" sz="1400" dirty="0">
                          <a:latin typeface="Times New Roman" panose="02020603050405020304" pitchFamily="18" charset="0"/>
                          <a:cs typeface="Times New Roman" panose="02020603050405020304" pitchFamily="18" charset="0"/>
                        </a:rPr>
                        <a:t>Level 4</a:t>
                      </a:r>
                      <a:endParaRPr kumimoji="1" lang="ja-JP" alt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5"/>
                  </a:ext>
                </a:extLst>
              </a:tr>
              <a:tr h="217362">
                <a:tc>
                  <a:txBody>
                    <a:bodyPr/>
                    <a:lstStyle/>
                    <a:p>
                      <a:pPr algn="ctr"/>
                      <a:r>
                        <a:rPr kumimoji="1" lang="en-US" altLang="ja-JP" sz="1400" dirty="0">
                          <a:latin typeface="Times New Roman" panose="02020603050405020304" pitchFamily="18" charset="0"/>
                          <a:cs typeface="Times New Roman" panose="02020603050405020304" pitchFamily="18" charset="0"/>
                        </a:rPr>
                        <a:t>31/Dec/2013 10:03</a:t>
                      </a:r>
                      <a:endParaRPr kumimoji="1" lang="ja-JP" altLang="en-US" sz="1400" dirty="0">
                        <a:latin typeface="Times New Roman" panose="02020603050405020304" pitchFamily="18" charset="0"/>
                        <a:cs typeface="Times New Roman" panose="02020603050405020304" pitchFamily="18" charset="0"/>
                      </a:endParaRPr>
                    </a:p>
                  </a:txBody>
                  <a:tcPr/>
                </a:tc>
                <a:tc>
                  <a:txBody>
                    <a:bodyPr/>
                    <a:lstStyle/>
                    <a:p>
                      <a:pPr algn="ctr"/>
                      <a:r>
                        <a:rPr kumimoji="1" lang="en-US" altLang="ja-JP" sz="1400" dirty="0">
                          <a:latin typeface="Times New Roman" panose="02020603050405020304" pitchFamily="18" charset="0"/>
                          <a:cs typeface="Times New Roman" panose="02020603050405020304" pitchFamily="18" charset="0"/>
                        </a:rPr>
                        <a:t>M5.4</a:t>
                      </a:r>
                      <a:endParaRPr kumimoji="1" lang="ja-JP" altLang="en-US" sz="1400" dirty="0">
                        <a:latin typeface="Times New Roman" panose="02020603050405020304" pitchFamily="18" charset="0"/>
                        <a:cs typeface="Times New Roman" panose="02020603050405020304" pitchFamily="18" charset="0"/>
                      </a:endParaRPr>
                    </a:p>
                  </a:txBody>
                  <a:tcPr/>
                </a:tc>
                <a:tc>
                  <a:txBody>
                    <a:bodyPr/>
                    <a:lstStyle/>
                    <a:p>
                      <a:pPr algn="ctr"/>
                      <a:r>
                        <a:rPr kumimoji="1" lang="en-US" altLang="ja-JP" sz="1400" dirty="0">
                          <a:latin typeface="Times New Roman" panose="02020603050405020304" pitchFamily="18" charset="0"/>
                          <a:cs typeface="Times New Roman" panose="02020603050405020304" pitchFamily="18" charset="0"/>
                        </a:rPr>
                        <a:t>Level 3</a:t>
                      </a:r>
                      <a:endParaRPr kumimoji="1" lang="ja-JP" alt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6"/>
                  </a:ext>
                </a:extLst>
              </a:tr>
              <a:tr h="217362">
                <a:tc>
                  <a:txBody>
                    <a:bodyPr/>
                    <a:lstStyle/>
                    <a:p>
                      <a:pPr algn="ctr"/>
                      <a:r>
                        <a:rPr kumimoji="1" lang="en-US" altLang="ja-JP" sz="1400" dirty="0">
                          <a:latin typeface="Times New Roman" panose="02020603050405020304" pitchFamily="18" charset="0"/>
                          <a:cs typeface="Times New Roman" panose="02020603050405020304" pitchFamily="18" charset="0"/>
                        </a:rPr>
                        <a:t>16/Sep/2014 12:28</a:t>
                      </a:r>
                      <a:endParaRPr kumimoji="1" lang="ja-JP" altLang="en-US" sz="1400" dirty="0">
                        <a:latin typeface="Times New Roman" panose="02020603050405020304" pitchFamily="18" charset="0"/>
                        <a:cs typeface="Times New Roman" panose="02020603050405020304" pitchFamily="18" charset="0"/>
                      </a:endParaRPr>
                    </a:p>
                  </a:txBody>
                  <a:tcPr/>
                </a:tc>
                <a:tc>
                  <a:txBody>
                    <a:bodyPr/>
                    <a:lstStyle/>
                    <a:p>
                      <a:pPr algn="ctr"/>
                      <a:r>
                        <a:rPr kumimoji="1" lang="en-US" altLang="ja-JP" sz="1400" dirty="0">
                          <a:latin typeface="Times New Roman" panose="02020603050405020304" pitchFamily="18" charset="0"/>
                          <a:cs typeface="Times New Roman" panose="02020603050405020304" pitchFamily="18" charset="0"/>
                        </a:rPr>
                        <a:t>M5.6</a:t>
                      </a:r>
                      <a:endParaRPr kumimoji="1" lang="ja-JP" altLang="en-US" sz="1400" dirty="0">
                        <a:latin typeface="Times New Roman" panose="02020603050405020304" pitchFamily="18" charset="0"/>
                        <a:cs typeface="Times New Roman" panose="02020603050405020304" pitchFamily="18" charset="0"/>
                      </a:endParaRPr>
                    </a:p>
                  </a:txBody>
                  <a:tcPr/>
                </a:tc>
                <a:tc>
                  <a:txBody>
                    <a:bodyPr/>
                    <a:lstStyle/>
                    <a:p>
                      <a:pPr algn="ctr"/>
                      <a:r>
                        <a:rPr kumimoji="1" lang="en-US" altLang="ja-JP" sz="1400" dirty="0">
                          <a:latin typeface="Times New Roman" panose="02020603050405020304" pitchFamily="18" charset="0"/>
                          <a:cs typeface="Times New Roman" panose="02020603050405020304" pitchFamily="18" charset="0"/>
                        </a:rPr>
                        <a:t>Level 4</a:t>
                      </a:r>
                      <a:endParaRPr kumimoji="1" lang="ja-JP" alt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7"/>
                  </a:ext>
                </a:extLst>
              </a:tr>
              <a:tr h="217362">
                <a:tc>
                  <a:txBody>
                    <a:bodyPr/>
                    <a:lstStyle/>
                    <a:p>
                      <a:pPr algn="ctr"/>
                      <a:r>
                        <a:rPr kumimoji="1" lang="en-US" altLang="ja-JP" sz="1400" dirty="0">
                          <a:latin typeface="Times New Roman" panose="02020603050405020304" pitchFamily="18" charset="0"/>
                          <a:cs typeface="Times New Roman" panose="02020603050405020304" pitchFamily="18" charset="0"/>
                        </a:rPr>
                        <a:t>25/May/2015 14:28</a:t>
                      </a:r>
                      <a:endParaRPr kumimoji="1" lang="ja-JP" altLang="en-US" sz="1400" dirty="0">
                        <a:latin typeface="Times New Roman" panose="02020603050405020304" pitchFamily="18" charset="0"/>
                        <a:cs typeface="Times New Roman" panose="02020603050405020304" pitchFamily="18" charset="0"/>
                      </a:endParaRPr>
                    </a:p>
                  </a:txBody>
                  <a:tcPr/>
                </a:tc>
                <a:tc>
                  <a:txBody>
                    <a:bodyPr/>
                    <a:lstStyle/>
                    <a:p>
                      <a:pPr algn="ctr"/>
                      <a:r>
                        <a:rPr kumimoji="1" lang="en-US" altLang="ja-JP" sz="1400" dirty="0">
                          <a:latin typeface="Times New Roman" panose="02020603050405020304" pitchFamily="18" charset="0"/>
                          <a:cs typeface="Times New Roman" panose="02020603050405020304" pitchFamily="18" charset="0"/>
                        </a:rPr>
                        <a:t>M5.5</a:t>
                      </a:r>
                      <a:endParaRPr kumimoji="1" lang="ja-JP" altLang="en-US" sz="1400" dirty="0">
                        <a:latin typeface="Times New Roman" panose="02020603050405020304" pitchFamily="18" charset="0"/>
                        <a:cs typeface="Times New Roman" panose="02020603050405020304" pitchFamily="18" charset="0"/>
                      </a:endParaRPr>
                    </a:p>
                  </a:txBody>
                  <a:tcPr/>
                </a:tc>
                <a:tc>
                  <a:txBody>
                    <a:bodyPr/>
                    <a:lstStyle/>
                    <a:p>
                      <a:pPr algn="ctr"/>
                      <a:r>
                        <a:rPr kumimoji="1" lang="en-US" altLang="ja-JP" sz="1400" dirty="0">
                          <a:latin typeface="Times New Roman" panose="02020603050405020304" pitchFamily="18" charset="0"/>
                          <a:cs typeface="Times New Roman" panose="02020603050405020304" pitchFamily="18" charset="0"/>
                        </a:rPr>
                        <a:t>Level 4</a:t>
                      </a:r>
                      <a:endParaRPr kumimoji="1" lang="ja-JP" alt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8"/>
                  </a:ext>
                </a:extLst>
              </a:tr>
              <a:tr h="217362">
                <a:tc>
                  <a:txBody>
                    <a:bodyPr/>
                    <a:lstStyle/>
                    <a:p>
                      <a:pPr algn="ctr"/>
                      <a:r>
                        <a:rPr kumimoji="1" lang="en-US" altLang="ja-JP" sz="1400" dirty="0">
                          <a:latin typeface="Times New Roman" panose="02020603050405020304" pitchFamily="18" charset="0"/>
                          <a:cs typeface="Times New Roman" panose="02020603050405020304" pitchFamily="18" charset="0"/>
                        </a:rPr>
                        <a:t>12/Sep/2015 5:49</a:t>
                      </a:r>
                      <a:endParaRPr kumimoji="1" lang="ja-JP" altLang="en-US" sz="1400" dirty="0">
                        <a:latin typeface="Times New Roman" panose="02020603050405020304" pitchFamily="18" charset="0"/>
                        <a:cs typeface="Times New Roman" panose="02020603050405020304" pitchFamily="18" charset="0"/>
                      </a:endParaRPr>
                    </a:p>
                  </a:txBody>
                  <a:tcPr/>
                </a:tc>
                <a:tc>
                  <a:txBody>
                    <a:bodyPr/>
                    <a:lstStyle/>
                    <a:p>
                      <a:pPr algn="ctr"/>
                      <a:r>
                        <a:rPr kumimoji="1" lang="en-US" altLang="ja-JP" sz="1400" dirty="0">
                          <a:latin typeface="Times New Roman" panose="02020603050405020304" pitchFamily="18" charset="0"/>
                          <a:cs typeface="Times New Roman" panose="02020603050405020304" pitchFamily="18" charset="0"/>
                        </a:rPr>
                        <a:t>M5.2</a:t>
                      </a:r>
                      <a:endParaRPr kumimoji="1" lang="ja-JP" altLang="en-US" sz="1400" dirty="0">
                        <a:latin typeface="Times New Roman" panose="02020603050405020304" pitchFamily="18" charset="0"/>
                        <a:cs typeface="Times New Roman" panose="02020603050405020304" pitchFamily="18" charset="0"/>
                      </a:endParaRPr>
                    </a:p>
                  </a:txBody>
                  <a:tcPr/>
                </a:tc>
                <a:tc>
                  <a:txBody>
                    <a:bodyPr/>
                    <a:lstStyle/>
                    <a:p>
                      <a:pPr algn="ctr"/>
                      <a:r>
                        <a:rPr kumimoji="1" lang="en-US" altLang="ja-JP" sz="1400" dirty="0">
                          <a:latin typeface="Times New Roman" panose="02020603050405020304" pitchFamily="18" charset="0"/>
                          <a:cs typeface="Times New Roman" panose="02020603050405020304" pitchFamily="18" charset="0"/>
                        </a:rPr>
                        <a:t>Level 3</a:t>
                      </a:r>
                      <a:endParaRPr kumimoji="1" lang="ja-JP" alt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9"/>
                  </a:ext>
                </a:extLst>
              </a:tr>
              <a:tr h="217362">
                <a:tc>
                  <a:txBody>
                    <a:bodyPr/>
                    <a:lstStyle/>
                    <a:p>
                      <a:pPr algn="ctr"/>
                      <a:r>
                        <a:rPr kumimoji="1" lang="en-US" altLang="ja-JP" sz="1400" dirty="0">
                          <a:solidFill>
                            <a:srgbClr val="FF0000"/>
                          </a:solidFill>
                          <a:latin typeface="Times New Roman" panose="02020603050405020304" pitchFamily="18" charset="0"/>
                          <a:cs typeface="Times New Roman" panose="02020603050405020304" pitchFamily="18" charset="0"/>
                        </a:rPr>
                        <a:t>16/May/2016 21:23</a:t>
                      </a:r>
                      <a:endParaRPr kumimoji="1" lang="ja-JP" altLang="en-US" sz="1400"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r>
                        <a:rPr kumimoji="1" lang="en-US" altLang="ja-JP" sz="1400" dirty="0">
                          <a:solidFill>
                            <a:srgbClr val="FF0000"/>
                          </a:solidFill>
                          <a:latin typeface="Times New Roman" panose="02020603050405020304" pitchFamily="18" charset="0"/>
                          <a:cs typeface="Times New Roman" panose="02020603050405020304" pitchFamily="18" charset="0"/>
                        </a:rPr>
                        <a:t>M5.5</a:t>
                      </a:r>
                      <a:endParaRPr kumimoji="1" lang="ja-JP" altLang="en-US" sz="1400"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r>
                        <a:rPr kumimoji="1" lang="en-US" altLang="ja-JP" sz="1400" dirty="0">
                          <a:solidFill>
                            <a:srgbClr val="FF0000"/>
                          </a:solidFill>
                          <a:latin typeface="Times New Roman" panose="02020603050405020304" pitchFamily="18" charset="0"/>
                          <a:cs typeface="Times New Roman" panose="02020603050405020304" pitchFamily="18" charset="0"/>
                        </a:rPr>
                        <a:t>Level 4</a:t>
                      </a:r>
                      <a:endParaRPr kumimoji="1" lang="ja-JP" altLang="en-US" sz="1400"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10"/>
                  </a:ext>
                </a:extLst>
              </a:tr>
              <a:tr h="217362">
                <a:tc>
                  <a:txBody>
                    <a:bodyPr/>
                    <a:lstStyle/>
                    <a:p>
                      <a:pPr algn="ctr"/>
                      <a:r>
                        <a:rPr kumimoji="1" lang="en-US" altLang="ja-JP" sz="1400" dirty="0">
                          <a:solidFill>
                            <a:srgbClr val="FF0000"/>
                          </a:solidFill>
                          <a:latin typeface="Times New Roman" panose="02020603050405020304" pitchFamily="18" charset="0"/>
                          <a:cs typeface="Times New Roman" panose="02020603050405020304" pitchFamily="18" charset="0"/>
                        </a:rPr>
                        <a:t>27/Jul/2016 23:47</a:t>
                      </a:r>
                      <a:endParaRPr kumimoji="1" lang="ja-JP" altLang="en-US" sz="1400"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r>
                        <a:rPr kumimoji="1" lang="en-US" altLang="ja-JP" sz="1400" dirty="0">
                          <a:solidFill>
                            <a:srgbClr val="FF0000"/>
                          </a:solidFill>
                          <a:latin typeface="Times New Roman" panose="02020603050405020304" pitchFamily="18" charset="0"/>
                          <a:cs typeface="Times New Roman" panose="02020603050405020304" pitchFamily="18" charset="0"/>
                        </a:rPr>
                        <a:t>M5.4</a:t>
                      </a:r>
                      <a:endParaRPr kumimoji="1" lang="ja-JP" altLang="en-US" sz="1400"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r>
                        <a:rPr kumimoji="1" lang="en-US" altLang="ja-JP" sz="1400" dirty="0">
                          <a:solidFill>
                            <a:srgbClr val="FF0000"/>
                          </a:solidFill>
                          <a:latin typeface="Times New Roman" panose="02020603050405020304" pitchFamily="18" charset="0"/>
                          <a:cs typeface="Times New Roman" panose="02020603050405020304" pitchFamily="18" charset="0"/>
                        </a:rPr>
                        <a:t>Level 3</a:t>
                      </a:r>
                      <a:endParaRPr kumimoji="1" lang="ja-JP" altLang="en-US" sz="1400"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11"/>
                  </a:ext>
                </a:extLst>
              </a:tr>
              <a:tr h="217362">
                <a:tc>
                  <a:txBody>
                    <a:bodyPr/>
                    <a:lstStyle/>
                    <a:p>
                      <a:pPr algn="ctr"/>
                      <a:r>
                        <a:rPr kumimoji="1" lang="en-US" altLang="ja-JP" sz="1400" dirty="0">
                          <a:solidFill>
                            <a:srgbClr val="FF0000"/>
                          </a:solidFill>
                          <a:latin typeface="Times New Roman" panose="02020603050405020304" pitchFamily="18" charset="0"/>
                          <a:cs typeface="Times New Roman" panose="02020603050405020304" pitchFamily="18" charset="0"/>
                        </a:rPr>
                        <a:t>22/Nov/2016 5:59</a:t>
                      </a:r>
                      <a:endParaRPr kumimoji="1" lang="ja-JP" altLang="en-US" sz="1400"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r>
                        <a:rPr kumimoji="1" lang="en-US" altLang="ja-JP" sz="1400" dirty="0">
                          <a:solidFill>
                            <a:srgbClr val="FF0000"/>
                          </a:solidFill>
                          <a:latin typeface="Times New Roman" panose="02020603050405020304" pitchFamily="18" charset="0"/>
                          <a:cs typeface="Times New Roman" panose="02020603050405020304" pitchFamily="18" charset="0"/>
                        </a:rPr>
                        <a:t>M7.4</a:t>
                      </a:r>
                      <a:endParaRPr kumimoji="1" lang="ja-JP" altLang="en-US" sz="1400"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r>
                        <a:rPr kumimoji="1" lang="en-US" altLang="ja-JP" sz="1400" dirty="0">
                          <a:solidFill>
                            <a:srgbClr val="FF0000"/>
                          </a:solidFill>
                          <a:latin typeface="Times New Roman" panose="02020603050405020304" pitchFamily="18" charset="0"/>
                          <a:cs typeface="Times New Roman" panose="02020603050405020304" pitchFamily="18" charset="0"/>
                        </a:rPr>
                        <a:t>Level 4</a:t>
                      </a:r>
                      <a:endParaRPr kumimoji="1" lang="ja-JP" altLang="en-US" sz="1400"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12"/>
                  </a:ext>
                </a:extLst>
              </a:tr>
              <a:tr h="217362">
                <a:tc>
                  <a:txBody>
                    <a:bodyPr/>
                    <a:lstStyle/>
                    <a:p>
                      <a:pPr algn="ctr"/>
                      <a:r>
                        <a:rPr kumimoji="1" lang="en-US" altLang="ja-JP" sz="1400" dirty="0">
                          <a:latin typeface="Times New Roman" panose="02020603050405020304" pitchFamily="18" charset="0"/>
                          <a:cs typeface="Times New Roman" panose="02020603050405020304" pitchFamily="18" charset="0"/>
                        </a:rPr>
                        <a:t>28/Dec/2016 21:38</a:t>
                      </a:r>
                      <a:endParaRPr kumimoji="1" lang="ja-JP" altLang="en-US" sz="1400" dirty="0">
                        <a:latin typeface="Times New Roman" panose="02020603050405020304" pitchFamily="18" charset="0"/>
                        <a:cs typeface="Times New Roman" panose="02020603050405020304" pitchFamily="18" charset="0"/>
                      </a:endParaRPr>
                    </a:p>
                  </a:txBody>
                  <a:tcPr/>
                </a:tc>
                <a:tc>
                  <a:txBody>
                    <a:bodyPr/>
                    <a:lstStyle/>
                    <a:p>
                      <a:pPr algn="ctr"/>
                      <a:r>
                        <a:rPr kumimoji="1" lang="en-US" altLang="ja-JP" sz="1400" dirty="0">
                          <a:latin typeface="Times New Roman" panose="02020603050405020304" pitchFamily="18" charset="0"/>
                          <a:cs typeface="Times New Roman" panose="02020603050405020304" pitchFamily="18" charset="0"/>
                        </a:rPr>
                        <a:t>M6.3</a:t>
                      </a:r>
                      <a:endParaRPr kumimoji="1" lang="ja-JP" altLang="en-US" sz="1400" dirty="0">
                        <a:latin typeface="Times New Roman" panose="02020603050405020304" pitchFamily="18" charset="0"/>
                        <a:cs typeface="Times New Roman" panose="02020603050405020304" pitchFamily="18" charset="0"/>
                      </a:endParaRPr>
                    </a:p>
                  </a:txBody>
                  <a:tcPr/>
                </a:tc>
                <a:tc>
                  <a:txBody>
                    <a:bodyPr/>
                    <a:lstStyle/>
                    <a:p>
                      <a:pPr algn="ctr"/>
                      <a:r>
                        <a:rPr kumimoji="1" lang="en-US" altLang="ja-JP" sz="1400" dirty="0">
                          <a:latin typeface="Times New Roman" panose="02020603050405020304" pitchFamily="18" charset="0"/>
                          <a:cs typeface="Times New Roman" panose="02020603050405020304" pitchFamily="18" charset="0"/>
                        </a:rPr>
                        <a:t>Level 4</a:t>
                      </a:r>
                      <a:endParaRPr kumimoji="1" lang="ja-JP" alt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13"/>
                  </a:ext>
                </a:extLst>
              </a:tr>
            </a:tbl>
          </a:graphicData>
        </a:graphic>
      </p:graphicFrame>
      <p:cxnSp>
        <p:nvCxnSpPr>
          <p:cNvPr id="11" name="直線矢印コネクタ 10"/>
          <p:cNvCxnSpPr>
            <a:stCxn id="9" idx="3"/>
          </p:cNvCxnSpPr>
          <p:nvPr/>
        </p:nvCxnSpPr>
        <p:spPr bwMode="auto">
          <a:xfrm>
            <a:off x="3659898" y="2240868"/>
            <a:ext cx="552062" cy="324036"/>
          </a:xfrm>
          <a:prstGeom prst="straightConnector1">
            <a:avLst/>
          </a:prstGeom>
          <a:solidFill>
            <a:schemeClr val="accent1"/>
          </a:solidFill>
          <a:ln w="28575" cap="flat" cmpd="sng" algn="ctr">
            <a:solidFill>
              <a:srgbClr val="CC00FF"/>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テキスト ボックス 11"/>
          <p:cNvSpPr txBox="1"/>
          <p:nvPr/>
        </p:nvSpPr>
        <p:spPr>
          <a:xfrm>
            <a:off x="554591" y="4417367"/>
            <a:ext cx="2414444" cy="307777"/>
          </a:xfrm>
          <a:prstGeom prst="rect">
            <a:avLst/>
          </a:prstGeom>
          <a:noFill/>
          <a:ln w="19050">
            <a:solidFill>
              <a:srgbClr val="0000FF"/>
            </a:solidFill>
          </a:ln>
        </p:spPr>
        <p:txBody>
          <a:bodyPr wrap="none" rtlCol="0">
            <a:spAutoFit/>
          </a:bodyPr>
          <a:lstStyle/>
          <a:p>
            <a:pPr algn="ctr"/>
            <a:r>
              <a:rPr kumimoji="1" lang="en-US" altLang="ja-JP" sz="1400" dirty="0">
                <a:latin typeface="Times New Roman" panose="02020603050405020304" pitchFamily="18" charset="0"/>
                <a:cs typeface="Times New Roman" panose="02020603050405020304" pitchFamily="18" charset="0"/>
              </a:rPr>
              <a:t>1</a:t>
            </a:r>
            <a:r>
              <a:rPr kumimoji="1" lang="en-US" altLang="ja-JP" sz="1400" baseline="30000" dirty="0">
                <a:latin typeface="Times New Roman" panose="02020603050405020304" pitchFamily="18" charset="0"/>
                <a:cs typeface="Times New Roman" panose="02020603050405020304" pitchFamily="18" charset="0"/>
              </a:rPr>
              <a:t>st</a:t>
            </a:r>
            <a:r>
              <a:rPr kumimoji="1" lang="en-US" altLang="ja-JP" sz="1400" dirty="0">
                <a:latin typeface="Times New Roman" panose="02020603050405020304" pitchFamily="18" charset="0"/>
                <a:cs typeface="Times New Roman" panose="02020603050405020304" pitchFamily="18" charset="0"/>
              </a:rPr>
              <a:t> cooldown test in STF-2 CM</a:t>
            </a:r>
            <a:endParaRPr kumimoji="1" lang="ja-JP" altLang="en-US" sz="1400" dirty="0">
              <a:latin typeface="Times New Roman" panose="02020603050405020304" pitchFamily="18" charset="0"/>
              <a:cs typeface="Times New Roman" panose="02020603050405020304" pitchFamily="18" charset="0"/>
            </a:endParaRPr>
          </a:p>
        </p:txBody>
      </p:sp>
      <p:sp>
        <p:nvSpPr>
          <p:cNvPr id="13" name="テキスト ボックス 12"/>
          <p:cNvSpPr txBox="1"/>
          <p:nvPr/>
        </p:nvSpPr>
        <p:spPr>
          <a:xfrm>
            <a:off x="535355" y="4972867"/>
            <a:ext cx="2452916" cy="307777"/>
          </a:xfrm>
          <a:prstGeom prst="rect">
            <a:avLst/>
          </a:prstGeom>
          <a:noFill/>
          <a:ln w="19050">
            <a:solidFill>
              <a:srgbClr val="0000FF"/>
            </a:solidFill>
          </a:ln>
        </p:spPr>
        <p:txBody>
          <a:bodyPr wrap="none" rtlCol="0">
            <a:spAutoFit/>
          </a:bodyPr>
          <a:lstStyle/>
          <a:p>
            <a:pPr algn="ctr"/>
            <a:r>
              <a:rPr kumimoji="1" lang="en-US" altLang="ja-JP" sz="1400" dirty="0">
                <a:latin typeface="Times New Roman" panose="02020603050405020304" pitchFamily="18" charset="0"/>
                <a:cs typeface="Times New Roman" panose="02020603050405020304" pitchFamily="18" charset="0"/>
              </a:rPr>
              <a:t>2</a:t>
            </a:r>
            <a:r>
              <a:rPr kumimoji="1" lang="en-US" altLang="ja-JP" sz="1400" baseline="30000" dirty="0">
                <a:latin typeface="Times New Roman" panose="02020603050405020304" pitchFamily="18" charset="0"/>
                <a:cs typeface="Times New Roman" panose="02020603050405020304" pitchFamily="18" charset="0"/>
              </a:rPr>
              <a:t>nd</a:t>
            </a:r>
            <a:r>
              <a:rPr kumimoji="1" lang="en-US" altLang="ja-JP" sz="1400" dirty="0">
                <a:latin typeface="Times New Roman" panose="02020603050405020304" pitchFamily="18" charset="0"/>
                <a:cs typeface="Times New Roman" panose="02020603050405020304" pitchFamily="18" charset="0"/>
              </a:rPr>
              <a:t> cooldown test in STF-2 CM</a:t>
            </a:r>
            <a:endParaRPr kumimoji="1" lang="ja-JP" altLang="en-US" sz="1400" dirty="0">
              <a:latin typeface="Times New Roman" panose="02020603050405020304" pitchFamily="18" charset="0"/>
              <a:cs typeface="Times New Roman" panose="02020603050405020304" pitchFamily="18" charset="0"/>
            </a:endParaRPr>
          </a:p>
        </p:txBody>
      </p:sp>
      <p:sp>
        <p:nvSpPr>
          <p:cNvPr id="14" name="テキスト ボックス 13"/>
          <p:cNvSpPr txBox="1"/>
          <p:nvPr/>
        </p:nvSpPr>
        <p:spPr>
          <a:xfrm>
            <a:off x="500962" y="5713511"/>
            <a:ext cx="2528256" cy="307777"/>
          </a:xfrm>
          <a:prstGeom prst="rect">
            <a:avLst/>
          </a:prstGeom>
          <a:noFill/>
          <a:ln w="19050">
            <a:solidFill>
              <a:srgbClr val="0000FF"/>
            </a:solidFill>
          </a:ln>
        </p:spPr>
        <p:txBody>
          <a:bodyPr wrap="none" rtlCol="0">
            <a:spAutoFit/>
          </a:bodyPr>
          <a:lstStyle/>
          <a:p>
            <a:pPr algn="ctr"/>
            <a:r>
              <a:rPr kumimoji="1" lang="en-US" altLang="ja-JP" sz="1400" dirty="0">
                <a:latin typeface="Times New Roman" panose="02020603050405020304" pitchFamily="18" charset="0"/>
                <a:cs typeface="Times New Roman" panose="02020603050405020304" pitchFamily="18" charset="0"/>
              </a:rPr>
              <a:t>3</a:t>
            </a:r>
            <a:r>
              <a:rPr kumimoji="1" lang="en-US" altLang="ja-JP" sz="1400" baseline="30000" dirty="0">
                <a:latin typeface="Times New Roman" panose="02020603050405020304" pitchFamily="18" charset="0"/>
                <a:cs typeface="Times New Roman" panose="02020603050405020304" pitchFamily="18" charset="0"/>
              </a:rPr>
              <a:t>rd</a:t>
            </a:r>
            <a:r>
              <a:rPr kumimoji="1" lang="en-US" altLang="ja-JP" sz="1400" dirty="0">
                <a:latin typeface="Times New Roman" panose="02020603050405020304" pitchFamily="18" charset="0"/>
                <a:cs typeface="Times New Roman" panose="02020603050405020304" pitchFamily="18" charset="0"/>
              </a:rPr>
              <a:t> cooldown test in STF-2 CM</a:t>
            </a:r>
            <a:endParaRPr kumimoji="1" lang="ja-JP" altLang="en-US" sz="1400" dirty="0">
              <a:latin typeface="Times New Roman" panose="02020603050405020304" pitchFamily="18" charset="0"/>
              <a:cs typeface="Times New Roman" panose="02020603050405020304" pitchFamily="18" charset="0"/>
            </a:endParaRPr>
          </a:p>
        </p:txBody>
      </p:sp>
      <p:cxnSp>
        <p:nvCxnSpPr>
          <p:cNvPr id="15" name="直線矢印コネクタ 14"/>
          <p:cNvCxnSpPr>
            <a:stCxn id="12" idx="3"/>
          </p:cNvCxnSpPr>
          <p:nvPr/>
        </p:nvCxnSpPr>
        <p:spPr bwMode="auto">
          <a:xfrm flipV="1">
            <a:off x="2969035" y="4571255"/>
            <a:ext cx="1135422" cy="1"/>
          </a:xfrm>
          <a:prstGeom prst="straightConnector1">
            <a:avLst/>
          </a:prstGeom>
          <a:solidFill>
            <a:schemeClr val="accent1"/>
          </a:solidFill>
          <a:ln w="19050" cap="flat" cmpd="sng" algn="ctr">
            <a:solidFill>
              <a:srgbClr val="0000FF"/>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直線矢印コネクタ 15"/>
          <p:cNvCxnSpPr>
            <a:stCxn id="13" idx="3"/>
          </p:cNvCxnSpPr>
          <p:nvPr/>
        </p:nvCxnSpPr>
        <p:spPr bwMode="auto">
          <a:xfrm flipV="1">
            <a:off x="2988271" y="5126755"/>
            <a:ext cx="1116186" cy="1"/>
          </a:xfrm>
          <a:prstGeom prst="straightConnector1">
            <a:avLst/>
          </a:prstGeom>
          <a:solidFill>
            <a:schemeClr val="accent1"/>
          </a:solidFill>
          <a:ln w="19050" cap="flat" cmpd="sng" algn="ctr">
            <a:solidFill>
              <a:srgbClr val="0000FF"/>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直線矢印コネクタ 16"/>
          <p:cNvCxnSpPr>
            <a:stCxn id="14" idx="3"/>
          </p:cNvCxnSpPr>
          <p:nvPr/>
        </p:nvCxnSpPr>
        <p:spPr bwMode="auto">
          <a:xfrm flipV="1">
            <a:off x="3029218" y="5867399"/>
            <a:ext cx="1075239" cy="1"/>
          </a:xfrm>
          <a:prstGeom prst="straightConnector1">
            <a:avLst/>
          </a:prstGeom>
          <a:solidFill>
            <a:schemeClr val="accent1"/>
          </a:solidFill>
          <a:ln w="19050" cap="flat" cmpd="sng" algn="ctr">
            <a:solidFill>
              <a:srgbClr val="0000FF"/>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テキスト ボックス 17"/>
          <p:cNvSpPr txBox="1"/>
          <p:nvPr/>
        </p:nvSpPr>
        <p:spPr>
          <a:xfrm>
            <a:off x="3851920" y="908720"/>
            <a:ext cx="5220071" cy="1077218"/>
          </a:xfrm>
          <a:prstGeom prst="rect">
            <a:avLst/>
          </a:prstGeom>
          <a:noFill/>
          <a:ln w="19050">
            <a:solidFill>
              <a:srgbClr val="FF0000"/>
            </a:solidFill>
          </a:ln>
        </p:spPr>
        <p:txBody>
          <a:bodyPr wrap="square" rtlCol="0">
            <a:spAutoFit/>
          </a:bodyPr>
          <a:lstStyle/>
          <a:p>
            <a:r>
              <a:rPr kumimoji="1" lang="en-US" altLang="ja-JP" sz="1600" dirty="0">
                <a:latin typeface="Times New Roman" panose="02020603050405020304" pitchFamily="18" charset="0"/>
                <a:cs typeface="Times New Roman" panose="02020603050405020304" pitchFamily="18" charset="0"/>
              </a:rPr>
              <a:t>In E-XFEL, G-shock sensor has been used for </a:t>
            </a:r>
            <a:r>
              <a:rPr kumimoji="1" lang="en-US" altLang="ja-JP" sz="1600" dirty="0" err="1">
                <a:latin typeface="Times New Roman" panose="02020603050405020304" pitchFamily="18" charset="0"/>
                <a:cs typeface="Times New Roman" panose="02020603050405020304" pitchFamily="18" charset="0"/>
              </a:rPr>
              <a:t>cryomodule</a:t>
            </a:r>
            <a:r>
              <a:rPr kumimoji="1" lang="en-US" altLang="ja-JP" sz="1600" dirty="0">
                <a:latin typeface="Times New Roman" panose="02020603050405020304" pitchFamily="18" charset="0"/>
                <a:cs typeface="Times New Roman" panose="02020603050405020304" pitchFamily="18" charset="0"/>
              </a:rPr>
              <a:t> transportation. Max. recorded shock was </a:t>
            </a:r>
            <a:r>
              <a:rPr kumimoji="1" lang="en-US" altLang="ja-JP" sz="1600" b="1" dirty="0">
                <a:solidFill>
                  <a:srgbClr val="FF0000"/>
                </a:solidFill>
                <a:latin typeface="Times New Roman" panose="02020603050405020304" pitchFamily="18" charset="0"/>
                <a:cs typeface="Times New Roman" panose="02020603050405020304" pitchFamily="18" charset="0"/>
              </a:rPr>
              <a:t>6G</a:t>
            </a:r>
            <a:r>
              <a:rPr kumimoji="1" lang="en-US" altLang="ja-JP" sz="1600" dirty="0">
                <a:latin typeface="Times New Roman" panose="02020603050405020304" pitchFamily="18" charset="0"/>
                <a:cs typeface="Times New Roman" panose="02020603050405020304" pitchFamily="18" charset="0"/>
              </a:rPr>
              <a:t>! But, they observed no performance change in </a:t>
            </a:r>
            <a:r>
              <a:rPr kumimoji="1" lang="en-US" altLang="ja-JP" sz="1600" dirty="0" err="1">
                <a:latin typeface="Times New Roman" panose="02020603050405020304" pitchFamily="18" charset="0"/>
                <a:cs typeface="Times New Roman" panose="02020603050405020304" pitchFamily="18" charset="0"/>
              </a:rPr>
              <a:t>cryomodule</a:t>
            </a:r>
            <a:r>
              <a:rPr kumimoji="1" lang="en-US" altLang="ja-JP" sz="1600" dirty="0">
                <a:latin typeface="Times New Roman" panose="02020603050405020304" pitchFamily="18" charset="0"/>
                <a:cs typeface="Times New Roman" panose="02020603050405020304" pitchFamily="18" charset="0"/>
              </a:rPr>
              <a:t> test. In STF, data logging by G-shock sensor may be necessary.</a:t>
            </a:r>
            <a:endParaRPr kumimoji="1" lang="ja-JP" alt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61549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790699"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32</a:t>
            </a:fld>
            <a:endParaRPr lang="en-US" altLang="ja-JP" dirty="0">
              <a:latin typeface="Times New Roman" panose="02020603050405020304" pitchFamily="18" charset="0"/>
              <a:cs typeface="Times New Roman" panose="02020603050405020304" pitchFamily="18" charset="0"/>
            </a:endParaRPr>
          </a:p>
        </p:txBody>
      </p:sp>
      <p:sp>
        <p:nvSpPr>
          <p:cNvPr id="103426" name="Rectangle 2"/>
          <p:cNvSpPr>
            <a:spLocks noGrp="1" noChangeArrowheads="1"/>
          </p:cNvSpPr>
          <p:nvPr>
            <p:ph type="title"/>
          </p:nvPr>
        </p:nvSpPr>
        <p:spPr>
          <a:xfrm>
            <a:off x="0" y="0"/>
            <a:ext cx="9143999" cy="764704"/>
          </a:xfrm>
        </p:spPr>
        <p:txBody>
          <a:bodyPr anchor="ctr"/>
          <a:lstStyle/>
          <a:p>
            <a:r>
              <a:rPr lang="en-US" altLang="ja-JP" sz="5400" b="1" dirty="0">
                <a:solidFill>
                  <a:schemeClr val="tx1"/>
                </a:solidFill>
                <a:latin typeface="Times New Roman" panose="02020603050405020304" pitchFamily="18" charset="0"/>
                <a:cs typeface="Times New Roman" panose="02020603050405020304" pitchFamily="18" charset="0"/>
              </a:rPr>
              <a:t>Outline</a:t>
            </a:r>
          </a:p>
        </p:txBody>
      </p:sp>
      <p:sp>
        <p:nvSpPr>
          <p:cNvPr id="103427" name="Rectangle 3"/>
          <p:cNvSpPr>
            <a:spLocks noGrp="1" noChangeArrowheads="1"/>
          </p:cNvSpPr>
          <p:nvPr>
            <p:ph type="body" idx="1"/>
          </p:nvPr>
        </p:nvSpPr>
        <p:spPr>
          <a:xfrm>
            <a:off x="1358641" y="764704"/>
            <a:ext cx="6426716" cy="5688632"/>
          </a:xfrm>
        </p:spPr>
        <p:txBody>
          <a:bodyPr/>
          <a:lstStyle/>
          <a:p>
            <a:pPr>
              <a:buFont typeface="Wingdings" panose="05000000000000000000" pitchFamily="2" charset="2"/>
              <a:buChar char="n"/>
            </a:pPr>
            <a:r>
              <a:rPr lang="en-US" altLang="ja-JP" dirty="0">
                <a:solidFill>
                  <a:schemeClr val="tx1"/>
                </a:solidFill>
                <a:latin typeface="Times New Roman" panose="02020603050405020304" pitchFamily="18" charset="0"/>
                <a:cs typeface="Times New Roman" panose="02020603050405020304" pitchFamily="18" charset="0"/>
              </a:rPr>
              <a:t>History of STF-2 project</a:t>
            </a:r>
          </a:p>
          <a:p>
            <a:pPr>
              <a:buFont typeface="Wingdings" panose="05000000000000000000" pitchFamily="2" charset="2"/>
              <a:buChar char="n"/>
            </a:pPr>
            <a:r>
              <a:rPr lang="en-US" altLang="ja-JP" dirty="0">
                <a:solidFill>
                  <a:schemeClr val="tx1"/>
                </a:solidFill>
                <a:latin typeface="Times New Roman" panose="02020603050405020304" pitchFamily="18" charset="0"/>
                <a:cs typeface="Times New Roman" panose="02020603050405020304" pitchFamily="18" charset="0"/>
              </a:rPr>
              <a:t>Construction of STF-2 cryomodule</a:t>
            </a:r>
          </a:p>
          <a:p>
            <a:pPr>
              <a:buFont typeface="Wingdings" panose="05000000000000000000" pitchFamily="2" charset="2"/>
              <a:buChar char="n"/>
            </a:pPr>
            <a:r>
              <a:rPr lang="en-US" altLang="ja-JP" dirty="0">
                <a:solidFill>
                  <a:schemeClr val="tx1"/>
                </a:solidFill>
                <a:latin typeface="Times New Roman" panose="02020603050405020304" pitchFamily="18" charset="0"/>
                <a:cs typeface="Times New Roman" panose="02020603050405020304" pitchFamily="18" charset="0"/>
              </a:rPr>
              <a:t>Performance for each item</a:t>
            </a:r>
          </a:p>
          <a:p>
            <a:pPr lvl="1">
              <a:buFont typeface="Wingdings" panose="05000000000000000000" pitchFamily="2" charset="2"/>
              <a:buChar char="n"/>
            </a:pPr>
            <a:r>
              <a:rPr lang="en-US" altLang="ja-JP" b="0" dirty="0">
                <a:solidFill>
                  <a:schemeClr val="tx1"/>
                </a:solidFill>
                <a:latin typeface="Times New Roman" panose="02020603050405020304" pitchFamily="18" charset="0"/>
                <a:cs typeface="Times New Roman" panose="02020603050405020304" pitchFamily="18" charset="0"/>
              </a:rPr>
              <a:t>Accelerating gradient</a:t>
            </a:r>
          </a:p>
          <a:p>
            <a:pPr lvl="1">
              <a:buFont typeface="Wingdings" panose="05000000000000000000" pitchFamily="2" charset="2"/>
              <a:buChar char="n"/>
            </a:pPr>
            <a:r>
              <a:rPr lang="en-US" altLang="ja-JP" b="0" dirty="0">
                <a:solidFill>
                  <a:schemeClr val="tx1"/>
                </a:solidFill>
                <a:latin typeface="Times New Roman" panose="02020603050405020304" pitchFamily="18" charset="0"/>
                <a:cs typeface="Times New Roman" panose="02020603050405020304" pitchFamily="18" charset="0"/>
              </a:rPr>
              <a:t>X-rays</a:t>
            </a:r>
          </a:p>
          <a:p>
            <a:pPr lvl="1">
              <a:buFont typeface="Wingdings" panose="05000000000000000000" pitchFamily="2" charset="2"/>
              <a:buChar char="n"/>
            </a:pPr>
            <a:r>
              <a:rPr lang="en-US" altLang="ja-JP" b="0" dirty="0">
                <a:solidFill>
                  <a:schemeClr val="tx1"/>
                </a:solidFill>
                <a:latin typeface="Times New Roman" panose="02020603050405020304" pitchFamily="18" charset="0"/>
                <a:cs typeface="Times New Roman" panose="02020603050405020304" pitchFamily="18" charset="0"/>
              </a:rPr>
              <a:t>Heat load</a:t>
            </a:r>
          </a:p>
          <a:p>
            <a:pPr lvl="1">
              <a:buFont typeface="Wingdings" panose="05000000000000000000" pitchFamily="2" charset="2"/>
              <a:buChar char="n"/>
            </a:pPr>
            <a:r>
              <a:rPr lang="en-US" altLang="ja-JP" b="0" dirty="0">
                <a:solidFill>
                  <a:schemeClr val="tx1"/>
                </a:solidFill>
                <a:latin typeface="Times New Roman" panose="02020603050405020304" pitchFamily="18" charset="0"/>
                <a:cs typeface="Times New Roman" panose="02020603050405020304" pitchFamily="18" charset="0"/>
              </a:rPr>
              <a:t>Lorentz detuning</a:t>
            </a:r>
          </a:p>
          <a:p>
            <a:pPr>
              <a:buFont typeface="Wingdings" panose="05000000000000000000" pitchFamily="2" charset="2"/>
              <a:buChar char="n"/>
            </a:pPr>
            <a:r>
              <a:rPr lang="en-US" altLang="ja-JP" dirty="0">
                <a:solidFill>
                  <a:schemeClr val="tx1"/>
                </a:solidFill>
                <a:latin typeface="Times New Roman" panose="02020603050405020304" pitchFamily="18" charset="0"/>
                <a:cs typeface="Times New Roman" panose="02020603050405020304" pitchFamily="18" charset="0"/>
              </a:rPr>
              <a:t>Consideration of degradation</a:t>
            </a:r>
          </a:p>
          <a:p>
            <a:pPr lvl="1">
              <a:buFont typeface="Wingdings" panose="05000000000000000000" pitchFamily="2" charset="2"/>
              <a:buChar char="n"/>
            </a:pPr>
            <a:r>
              <a:rPr lang="en-US" altLang="ja-JP" b="0" dirty="0">
                <a:solidFill>
                  <a:schemeClr val="tx1"/>
                </a:solidFill>
                <a:latin typeface="Times New Roman" panose="02020603050405020304" pitchFamily="18" charset="0"/>
                <a:cs typeface="Times New Roman" panose="02020603050405020304" pitchFamily="18" charset="0"/>
              </a:rPr>
              <a:t>Last V.T. </a:t>
            </a:r>
            <a:r>
              <a:rPr lang="en-US" altLang="ja-JP"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2</a:t>
            </a:r>
            <a:r>
              <a:rPr lang="en-US" altLang="ja-JP" b="0" baseline="30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nd</a:t>
            </a:r>
            <a:r>
              <a:rPr lang="en-US" altLang="ja-JP"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Cool-down test</a:t>
            </a:r>
          </a:p>
          <a:p>
            <a:pPr lvl="1">
              <a:buFont typeface="Wingdings" panose="05000000000000000000" pitchFamily="2" charset="2"/>
              <a:buChar char="n"/>
            </a:pPr>
            <a:r>
              <a:rPr lang="en-US" altLang="ja-JP" b="0" dirty="0">
                <a:solidFill>
                  <a:schemeClr val="tx1"/>
                </a:solidFill>
                <a:latin typeface="Times New Roman" panose="02020603050405020304" pitchFamily="18" charset="0"/>
                <a:cs typeface="Times New Roman" panose="02020603050405020304" pitchFamily="18" charset="0"/>
              </a:rPr>
              <a:t>2</a:t>
            </a:r>
            <a:r>
              <a:rPr lang="en-US" altLang="ja-JP" b="0" baseline="30000" dirty="0">
                <a:solidFill>
                  <a:schemeClr val="tx1"/>
                </a:solidFill>
                <a:latin typeface="Times New Roman" panose="02020603050405020304" pitchFamily="18" charset="0"/>
                <a:cs typeface="Times New Roman" panose="02020603050405020304" pitchFamily="18" charset="0"/>
              </a:rPr>
              <a:t>nd</a:t>
            </a:r>
            <a:r>
              <a:rPr lang="en-US" altLang="ja-JP" b="0" dirty="0">
                <a:solidFill>
                  <a:schemeClr val="tx1"/>
                </a:solidFill>
                <a:latin typeface="Times New Roman" panose="02020603050405020304" pitchFamily="18" charset="0"/>
                <a:cs typeface="Times New Roman" panose="02020603050405020304" pitchFamily="18" charset="0"/>
              </a:rPr>
              <a:t> Cool-down test </a:t>
            </a:r>
            <a:r>
              <a:rPr lang="en-US" altLang="ja-JP"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3</a:t>
            </a:r>
            <a:r>
              <a:rPr lang="en-US" altLang="ja-JP" b="0" baseline="30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rd</a:t>
            </a:r>
            <a:r>
              <a:rPr lang="en-US" altLang="ja-JP"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Cool-down test</a:t>
            </a:r>
            <a:endParaRPr lang="en-US" altLang="ja-JP" b="0" dirty="0">
              <a:solidFill>
                <a:schemeClr val="tx1"/>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n"/>
            </a:pPr>
            <a:r>
              <a:rPr lang="en-US" altLang="ja-JP" dirty="0">
                <a:solidFill>
                  <a:srgbClr val="FF0000"/>
                </a:solidFill>
                <a:latin typeface="Times New Roman" panose="02020603050405020304" pitchFamily="18" charset="0"/>
                <a:cs typeface="Times New Roman" panose="02020603050405020304" pitchFamily="18" charset="0"/>
              </a:rPr>
              <a:t>Vector-sum operation @31 MV/m</a:t>
            </a:r>
          </a:p>
          <a:p>
            <a:pPr>
              <a:buFont typeface="Wingdings" panose="05000000000000000000" pitchFamily="2" charset="2"/>
              <a:buChar char="n"/>
            </a:pPr>
            <a:r>
              <a:rPr lang="en-US" altLang="ja-JP" dirty="0">
                <a:solidFill>
                  <a:schemeClr val="tx1"/>
                </a:solidFill>
                <a:latin typeface="Times New Roman" panose="02020603050405020304" pitchFamily="18" charset="0"/>
                <a:cs typeface="Times New Roman" panose="02020603050405020304" pitchFamily="18" charset="0"/>
              </a:rPr>
              <a:t>Summary</a:t>
            </a:r>
          </a:p>
        </p:txBody>
      </p:sp>
    </p:spTree>
    <p:extLst>
      <p:ext uri="{BB962C8B-B14F-4D97-AF65-F5344CB8AC3E}">
        <p14:creationId xmlns:p14="http://schemas.microsoft.com/office/powerpoint/2010/main" val="15510404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979712"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33</a:t>
            </a:fld>
            <a:endParaRPr lang="en-US" altLang="ja-JP" dirty="0">
              <a:latin typeface="Times New Roman" panose="02020603050405020304" pitchFamily="18" charset="0"/>
              <a:cs typeface="Times New Roman" panose="02020603050405020304" pitchFamily="18" charset="0"/>
            </a:endParaRPr>
          </a:p>
        </p:txBody>
      </p:sp>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843" y="1155495"/>
            <a:ext cx="7542312" cy="5034136"/>
          </a:xfrm>
          <a:prstGeom prst="rect">
            <a:avLst/>
          </a:prstGeom>
        </p:spPr>
      </p:pic>
      <p:sp>
        <p:nvSpPr>
          <p:cNvPr id="12" name="テキスト ボックス 11"/>
          <p:cNvSpPr txBox="1"/>
          <p:nvPr/>
        </p:nvSpPr>
        <p:spPr>
          <a:xfrm>
            <a:off x="2191110" y="2492896"/>
            <a:ext cx="675186" cy="461665"/>
          </a:xfrm>
          <a:prstGeom prst="rect">
            <a:avLst/>
          </a:prstGeom>
          <a:solidFill>
            <a:schemeClr val="bg1"/>
          </a:solidFill>
          <a:ln w="19050">
            <a:solidFill>
              <a:srgbClr val="FF0000"/>
            </a:solidFill>
          </a:ln>
        </p:spPr>
        <p:txBody>
          <a:bodyPr wrap="none" rtlCol="0">
            <a:spAutoFit/>
          </a:bodyPr>
          <a:lstStyle/>
          <a:p>
            <a:pPr algn="ctr"/>
            <a:r>
              <a:rPr kumimoji="1" lang="en-US" altLang="ja-JP" sz="2400" b="1" dirty="0" err="1">
                <a:latin typeface="Times New Roman" panose="02020603050405020304" pitchFamily="18" charset="0"/>
                <a:cs typeface="Times New Roman" panose="02020603050405020304" pitchFamily="18" charset="0"/>
              </a:rPr>
              <a:t>E</a:t>
            </a:r>
            <a:r>
              <a:rPr kumimoji="1" lang="en-US" altLang="ja-JP" sz="2400" b="1" baseline="-25000" dirty="0" err="1">
                <a:latin typeface="Times New Roman" panose="02020603050405020304" pitchFamily="18" charset="0"/>
                <a:cs typeface="Times New Roman" panose="02020603050405020304" pitchFamily="18" charset="0"/>
              </a:rPr>
              <a:t>acc</a:t>
            </a:r>
            <a:endParaRPr kumimoji="1" lang="ja-JP" altLang="en-US" sz="2400" b="1" dirty="0">
              <a:latin typeface="Times New Roman" panose="02020603050405020304" pitchFamily="18" charset="0"/>
              <a:cs typeface="Times New Roman" panose="02020603050405020304" pitchFamily="18" charset="0"/>
            </a:endParaRPr>
          </a:p>
        </p:txBody>
      </p:sp>
      <p:sp>
        <p:nvSpPr>
          <p:cNvPr id="13" name="テキスト ボックス 12"/>
          <p:cNvSpPr txBox="1"/>
          <p:nvPr/>
        </p:nvSpPr>
        <p:spPr>
          <a:xfrm>
            <a:off x="5094356" y="2193056"/>
            <a:ext cx="377027" cy="461665"/>
          </a:xfrm>
          <a:prstGeom prst="rect">
            <a:avLst/>
          </a:prstGeom>
          <a:solidFill>
            <a:schemeClr val="bg1"/>
          </a:solidFill>
          <a:ln w="19050">
            <a:solidFill>
              <a:srgbClr val="FF0000"/>
            </a:solidFill>
          </a:ln>
        </p:spPr>
        <p:txBody>
          <a:bodyPr wrap="none" rtlCol="0">
            <a:spAutoFit/>
          </a:bodyPr>
          <a:lstStyle/>
          <a:p>
            <a:pPr algn="ctr"/>
            <a:r>
              <a:rPr kumimoji="1" lang="el-GR" altLang="ja-JP" sz="2400" b="1" dirty="0">
                <a:latin typeface="Times New Roman" panose="02020603050405020304" pitchFamily="18" charset="0"/>
                <a:cs typeface="Times New Roman" panose="02020603050405020304" pitchFamily="18" charset="0"/>
              </a:rPr>
              <a:t>φ</a:t>
            </a:r>
            <a:endParaRPr kumimoji="1" lang="ja-JP" altLang="en-US" sz="2400" b="1" dirty="0">
              <a:latin typeface="Times New Roman" panose="02020603050405020304" pitchFamily="18" charset="0"/>
              <a:cs typeface="Times New Roman" panose="02020603050405020304" pitchFamily="18" charset="0"/>
            </a:endParaRPr>
          </a:p>
        </p:txBody>
      </p:sp>
      <p:sp>
        <p:nvSpPr>
          <p:cNvPr id="14" name="テキスト ボックス 13"/>
          <p:cNvSpPr txBox="1"/>
          <p:nvPr/>
        </p:nvSpPr>
        <p:spPr>
          <a:xfrm>
            <a:off x="6774955" y="1597357"/>
            <a:ext cx="1988045" cy="461665"/>
          </a:xfrm>
          <a:prstGeom prst="rect">
            <a:avLst/>
          </a:prstGeom>
          <a:solidFill>
            <a:schemeClr val="bg1"/>
          </a:solidFill>
          <a:ln w="19050">
            <a:solidFill>
              <a:srgbClr val="FF0000"/>
            </a:solidFill>
          </a:ln>
        </p:spPr>
        <p:txBody>
          <a:bodyPr wrap="none" rtlCol="0">
            <a:spAutoFit/>
          </a:bodyPr>
          <a:lstStyle/>
          <a:p>
            <a:pPr algn="ctr"/>
            <a:r>
              <a:rPr kumimoji="1" lang="en-US" altLang="ja-JP" sz="2400" b="1" dirty="0" err="1">
                <a:latin typeface="Times New Roman" panose="02020603050405020304" pitchFamily="18" charset="0"/>
                <a:cs typeface="Times New Roman" panose="02020603050405020304" pitchFamily="18" charset="0"/>
              </a:rPr>
              <a:t>E</a:t>
            </a:r>
            <a:r>
              <a:rPr kumimoji="1" lang="en-US" altLang="ja-JP" sz="2400" b="1" baseline="-25000" dirty="0" err="1">
                <a:latin typeface="Times New Roman" panose="02020603050405020304" pitchFamily="18" charset="0"/>
                <a:cs typeface="Times New Roman" panose="02020603050405020304" pitchFamily="18" charset="0"/>
              </a:rPr>
              <a:t>acc</a:t>
            </a:r>
            <a:r>
              <a:rPr kumimoji="1" lang="en-US" altLang="ja-JP" sz="2400" b="1" baseline="-25000" dirty="0">
                <a:latin typeface="Times New Roman" panose="02020603050405020304" pitchFamily="18" charset="0"/>
                <a:cs typeface="Times New Roman" panose="02020603050405020304" pitchFamily="18" charset="0"/>
              </a:rPr>
              <a:t> </a:t>
            </a:r>
            <a:r>
              <a:rPr kumimoji="1" lang="en-US" altLang="ja-JP" sz="2400" b="1" dirty="0">
                <a:latin typeface="Times New Roman" panose="02020603050405020304" pitchFamily="18" charset="0"/>
                <a:cs typeface="Times New Roman" panose="02020603050405020304" pitchFamily="18" charset="0"/>
              </a:rPr>
              <a:t>@flat-top</a:t>
            </a:r>
            <a:endParaRPr kumimoji="1" lang="ja-JP" altLang="en-US" sz="2400" b="1" dirty="0">
              <a:latin typeface="Times New Roman" panose="02020603050405020304" pitchFamily="18" charset="0"/>
              <a:cs typeface="Times New Roman" panose="02020603050405020304" pitchFamily="18" charset="0"/>
            </a:endParaRPr>
          </a:p>
        </p:txBody>
      </p:sp>
      <p:sp>
        <p:nvSpPr>
          <p:cNvPr id="15" name="テキスト ボックス 14"/>
          <p:cNvSpPr txBox="1"/>
          <p:nvPr/>
        </p:nvSpPr>
        <p:spPr>
          <a:xfrm>
            <a:off x="1835696" y="3861048"/>
            <a:ext cx="1492717" cy="461665"/>
          </a:xfrm>
          <a:prstGeom prst="rect">
            <a:avLst/>
          </a:prstGeom>
          <a:solidFill>
            <a:schemeClr val="bg1"/>
          </a:solidFill>
          <a:ln w="19050">
            <a:solidFill>
              <a:srgbClr val="FF0000"/>
            </a:solidFill>
          </a:ln>
        </p:spPr>
        <p:txBody>
          <a:bodyPr wrap="none" rtlCol="0">
            <a:spAutoFit/>
          </a:bodyPr>
          <a:lstStyle/>
          <a:p>
            <a:pPr algn="ctr"/>
            <a:r>
              <a:rPr kumimoji="1" lang="en-US" altLang="ja-JP" sz="2400" b="1" dirty="0" err="1">
                <a:latin typeface="Times New Roman" panose="02020603050405020304" pitchFamily="18" charset="0"/>
                <a:cs typeface="Times New Roman" panose="02020603050405020304" pitchFamily="18" charset="0"/>
              </a:rPr>
              <a:t>E</a:t>
            </a:r>
            <a:r>
              <a:rPr kumimoji="1" lang="en-US" altLang="ja-JP" sz="2400" b="1" baseline="-25000" dirty="0" err="1">
                <a:latin typeface="Times New Roman" panose="02020603050405020304" pitchFamily="18" charset="0"/>
                <a:cs typeface="Times New Roman" panose="02020603050405020304" pitchFamily="18" charset="0"/>
              </a:rPr>
              <a:t>acc</a:t>
            </a:r>
            <a:r>
              <a:rPr kumimoji="1" lang="en-US" altLang="ja-JP" sz="2400" b="1" baseline="-25000" dirty="0">
                <a:latin typeface="Times New Roman" panose="02020603050405020304" pitchFamily="18" charset="0"/>
                <a:cs typeface="Times New Roman" panose="02020603050405020304" pitchFamily="18" charset="0"/>
              </a:rPr>
              <a:t> </a:t>
            </a:r>
            <a:r>
              <a:rPr kumimoji="1" lang="en-US" altLang="ja-JP" sz="2400" b="1" dirty="0">
                <a:latin typeface="Times New Roman" panose="02020603050405020304" pitchFamily="18" charset="0"/>
                <a:cs typeface="Times New Roman" panose="02020603050405020304" pitchFamily="18" charset="0"/>
              </a:rPr>
              <a:t>@end</a:t>
            </a:r>
            <a:endParaRPr kumimoji="1" lang="ja-JP" altLang="en-US" sz="2400" b="1" dirty="0">
              <a:latin typeface="Times New Roman" panose="02020603050405020304" pitchFamily="18" charset="0"/>
              <a:cs typeface="Times New Roman" panose="02020603050405020304" pitchFamily="18" charset="0"/>
            </a:endParaRPr>
          </a:p>
        </p:txBody>
      </p:sp>
      <p:sp>
        <p:nvSpPr>
          <p:cNvPr id="16" name="テキスト ボックス 15"/>
          <p:cNvSpPr txBox="1"/>
          <p:nvPr/>
        </p:nvSpPr>
        <p:spPr>
          <a:xfrm>
            <a:off x="3961895" y="4191343"/>
            <a:ext cx="1220207" cy="461665"/>
          </a:xfrm>
          <a:prstGeom prst="rect">
            <a:avLst/>
          </a:prstGeom>
          <a:solidFill>
            <a:schemeClr val="bg1"/>
          </a:solidFill>
          <a:ln w="19050">
            <a:solidFill>
              <a:srgbClr val="FF0000"/>
            </a:solidFill>
          </a:ln>
        </p:spPr>
        <p:txBody>
          <a:bodyPr wrap="none" rtlCol="0">
            <a:spAutoFit/>
          </a:bodyPr>
          <a:lstStyle/>
          <a:p>
            <a:pPr algn="ctr"/>
            <a:r>
              <a:rPr kumimoji="1" lang="el-GR" altLang="ja-JP" sz="2400" b="1" dirty="0">
                <a:latin typeface="Times New Roman" panose="02020603050405020304" pitchFamily="18" charset="0"/>
                <a:cs typeface="Times New Roman" panose="02020603050405020304" pitchFamily="18" charset="0"/>
              </a:rPr>
              <a:t>φ</a:t>
            </a:r>
            <a:r>
              <a:rPr kumimoji="1" lang="en-US" altLang="ja-JP" sz="2400" b="1" dirty="0">
                <a:latin typeface="Times New Roman" panose="02020603050405020304" pitchFamily="18" charset="0"/>
                <a:cs typeface="Times New Roman" panose="02020603050405020304" pitchFamily="18" charset="0"/>
              </a:rPr>
              <a:t> @end</a:t>
            </a:r>
            <a:endParaRPr kumimoji="1" lang="ja-JP" altLang="en-US" sz="2400" b="1" dirty="0">
              <a:latin typeface="Times New Roman" panose="02020603050405020304" pitchFamily="18" charset="0"/>
              <a:cs typeface="Times New Roman" panose="02020603050405020304" pitchFamily="18" charset="0"/>
            </a:endParaRPr>
          </a:p>
        </p:txBody>
      </p:sp>
      <p:sp>
        <p:nvSpPr>
          <p:cNvPr id="17" name="テキスト ボックス 16"/>
          <p:cNvSpPr txBox="1"/>
          <p:nvPr/>
        </p:nvSpPr>
        <p:spPr>
          <a:xfrm>
            <a:off x="6073355" y="6194777"/>
            <a:ext cx="2308645" cy="461665"/>
          </a:xfrm>
          <a:prstGeom prst="rect">
            <a:avLst/>
          </a:prstGeom>
          <a:solidFill>
            <a:schemeClr val="bg1"/>
          </a:solidFill>
          <a:ln w="19050">
            <a:solidFill>
              <a:srgbClr val="FF0000"/>
            </a:solidFill>
          </a:ln>
        </p:spPr>
        <p:txBody>
          <a:bodyPr wrap="none" rtlCol="0">
            <a:spAutoFit/>
          </a:bodyPr>
          <a:lstStyle/>
          <a:p>
            <a:pPr algn="ctr"/>
            <a:r>
              <a:rPr kumimoji="1" lang="en-US" altLang="ja-JP" sz="2400" b="1" dirty="0" err="1">
                <a:latin typeface="Times New Roman" panose="02020603050405020304" pitchFamily="18" charset="0"/>
                <a:cs typeface="Times New Roman" panose="02020603050405020304" pitchFamily="18" charset="0"/>
              </a:rPr>
              <a:t>E</a:t>
            </a:r>
            <a:r>
              <a:rPr kumimoji="1" lang="en-US" altLang="ja-JP" sz="2400" b="1" baseline="-25000" dirty="0" err="1">
                <a:latin typeface="Times New Roman" panose="02020603050405020304" pitchFamily="18" charset="0"/>
                <a:cs typeface="Times New Roman" panose="02020603050405020304" pitchFamily="18" charset="0"/>
              </a:rPr>
              <a:t>acc</a:t>
            </a:r>
            <a:r>
              <a:rPr kumimoji="1" lang="ja-JP" altLang="en-US" sz="2400" b="1" dirty="0">
                <a:latin typeface="Times New Roman" panose="02020603050405020304" pitchFamily="18" charset="0"/>
                <a:cs typeface="Times New Roman" panose="02020603050405020304" pitchFamily="18" charset="0"/>
              </a:rPr>
              <a:t> </a:t>
            </a:r>
            <a:r>
              <a:rPr kumimoji="1" lang="en-US" altLang="ja-JP" sz="2400" b="1" dirty="0">
                <a:latin typeface="Times New Roman" panose="02020603050405020304" pitchFamily="18" charset="0"/>
                <a:cs typeface="Times New Roman" panose="02020603050405020304" pitchFamily="18" charset="0"/>
              </a:rPr>
              <a:t>distribution</a:t>
            </a:r>
            <a:endParaRPr kumimoji="1" lang="ja-JP" altLang="en-US" sz="2400" b="1" dirty="0">
              <a:latin typeface="Times New Roman" panose="02020603050405020304" pitchFamily="18" charset="0"/>
              <a:cs typeface="Times New Roman" panose="02020603050405020304" pitchFamily="18" charset="0"/>
            </a:endParaRPr>
          </a:p>
        </p:txBody>
      </p:sp>
      <p:sp>
        <p:nvSpPr>
          <p:cNvPr id="18" name="Rectangle 2">
            <a:extLst>
              <a:ext uri="{FF2B5EF4-FFF2-40B4-BE49-F238E27FC236}">
                <a16:creationId xmlns:a16="http://schemas.microsoft.com/office/drawing/2014/main" id="{4EC9450F-A195-4CAE-80B8-D059688AC225}"/>
              </a:ext>
            </a:extLst>
          </p:cNvPr>
          <p:cNvSpPr>
            <a:spLocks noGrp="1" noChangeArrowheads="1"/>
          </p:cNvSpPr>
          <p:nvPr>
            <p:ph type="title"/>
          </p:nvPr>
        </p:nvSpPr>
        <p:spPr>
          <a:xfrm>
            <a:off x="0" y="0"/>
            <a:ext cx="9143999" cy="692696"/>
          </a:xfrm>
        </p:spPr>
        <p:txBody>
          <a:bodyPr/>
          <a:lstStyle/>
          <a:p>
            <a:r>
              <a:rPr lang="en-US" altLang="ja-JP" sz="4400" dirty="0">
                <a:solidFill>
                  <a:schemeClr val="tx1"/>
                </a:solidFill>
                <a:latin typeface="Times New Roman" panose="02020603050405020304" pitchFamily="18" charset="0"/>
                <a:cs typeface="Times New Roman" panose="02020603050405020304" pitchFamily="18" charset="0"/>
              </a:rPr>
              <a:t>Vector-sum Operation with 8 Cavities</a:t>
            </a:r>
          </a:p>
        </p:txBody>
      </p:sp>
    </p:spTree>
    <p:extLst>
      <p:ext uri="{BB962C8B-B14F-4D97-AF65-F5344CB8AC3E}">
        <p14:creationId xmlns:p14="http://schemas.microsoft.com/office/powerpoint/2010/main" val="21795421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979712"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34</a:t>
            </a:fld>
            <a:endParaRPr lang="en-US" altLang="ja-JP" dirty="0">
              <a:latin typeface="Times New Roman" panose="02020603050405020304" pitchFamily="18" charset="0"/>
              <a:cs typeface="Times New Roman" panose="02020603050405020304" pitchFamily="18" charset="0"/>
            </a:endParaRPr>
          </a:p>
        </p:txBody>
      </p:sp>
      <p:sp>
        <p:nvSpPr>
          <p:cNvPr id="8" name="Rectangle 2"/>
          <p:cNvSpPr>
            <a:spLocks noGrp="1" noChangeArrowheads="1"/>
          </p:cNvSpPr>
          <p:nvPr>
            <p:ph type="title"/>
          </p:nvPr>
        </p:nvSpPr>
        <p:spPr>
          <a:xfrm>
            <a:off x="0" y="0"/>
            <a:ext cx="9143999" cy="692696"/>
          </a:xfrm>
        </p:spPr>
        <p:txBody>
          <a:bodyPr/>
          <a:lstStyle/>
          <a:p>
            <a:r>
              <a:rPr lang="en-US" altLang="ja-JP" sz="4400" dirty="0">
                <a:solidFill>
                  <a:schemeClr val="tx1"/>
                </a:solidFill>
                <a:latin typeface="Times New Roman" panose="02020603050405020304" pitchFamily="18" charset="0"/>
                <a:cs typeface="Times New Roman" panose="02020603050405020304" pitchFamily="18" charset="0"/>
              </a:rPr>
              <a:t>Vector-sum Operation with 8 Cavities</a:t>
            </a:r>
          </a:p>
        </p:txBody>
      </p:sp>
      <p:pic>
        <p:nvPicPr>
          <p:cNvPr id="19" name="図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20581"/>
            <a:ext cx="4600126" cy="4073606"/>
          </a:xfrm>
          <a:prstGeom prst="rect">
            <a:avLst/>
          </a:prstGeom>
        </p:spPr>
      </p:pic>
      <p:pic>
        <p:nvPicPr>
          <p:cNvPr id="13" name="図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9474" y="1957120"/>
            <a:ext cx="2605685" cy="3372062"/>
          </a:xfrm>
          <a:prstGeom prst="rect">
            <a:avLst/>
          </a:prstGeom>
        </p:spPr>
      </p:pic>
      <p:cxnSp>
        <p:nvCxnSpPr>
          <p:cNvPr id="16" name="直線矢印コネクタ 15"/>
          <p:cNvCxnSpPr/>
          <p:nvPr/>
        </p:nvCxnSpPr>
        <p:spPr bwMode="auto">
          <a:xfrm>
            <a:off x="4716016" y="2132856"/>
            <a:ext cx="1368152" cy="0"/>
          </a:xfrm>
          <a:prstGeom prst="straightConnector1">
            <a:avLst/>
          </a:prstGeom>
          <a:solidFill>
            <a:schemeClr val="accent1"/>
          </a:solidFill>
          <a:ln w="38100" cap="flat" cmpd="sng" algn="ctr">
            <a:solidFill>
              <a:srgbClr val="C0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テキスト ボックス 16"/>
          <p:cNvSpPr txBox="1"/>
          <p:nvPr/>
        </p:nvSpPr>
        <p:spPr>
          <a:xfrm>
            <a:off x="5072448" y="1978967"/>
            <a:ext cx="688009" cy="307777"/>
          </a:xfrm>
          <a:prstGeom prst="rect">
            <a:avLst/>
          </a:prstGeom>
          <a:solidFill>
            <a:schemeClr val="bg1"/>
          </a:solidFill>
          <a:ln w="19050">
            <a:solidFill>
              <a:srgbClr val="C00000"/>
            </a:solidFill>
          </a:ln>
        </p:spPr>
        <p:txBody>
          <a:bodyPr wrap="none" rtlCol="0">
            <a:spAutoFit/>
          </a:bodyPr>
          <a:lstStyle/>
          <a:p>
            <a:pPr algn="ctr"/>
            <a:r>
              <a:rPr kumimoji="1" lang="en-US" altLang="ja-JP" sz="1400" dirty="0">
                <a:latin typeface="Times New Roman" panose="02020603050405020304" pitchFamily="18" charset="0"/>
                <a:cs typeface="Times New Roman" panose="02020603050405020304" pitchFamily="18" charset="0"/>
              </a:rPr>
              <a:t>30 min</a:t>
            </a:r>
            <a:endParaRPr kumimoji="1" lang="ja-JP" altLang="en-US" sz="1400" dirty="0">
              <a:latin typeface="Times New Roman" panose="02020603050405020304" pitchFamily="18" charset="0"/>
              <a:cs typeface="Times New Roman" panose="02020603050405020304" pitchFamily="18" charset="0"/>
            </a:endParaRPr>
          </a:p>
        </p:txBody>
      </p:sp>
      <p:pic>
        <p:nvPicPr>
          <p:cNvPr id="18" name="図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2240" y="1959839"/>
            <a:ext cx="2603583" cy="3369343"/>
          </a:xfrm>
          <a:prstGeom prst="rect">
            <a:avLst/>
          </a:prstGeom>
        </p:spPr>
      </p:pic>
      <p:sp>
        <p:nvSpPr>
          <p:cNvPr id="20" name="テキスト ボックス 19"/>
          <p:cNvSpPr txBox="1"/>
          <p:nvPr/>
        </p:nvSpPr>
        <p:spPr>
          <a:xfrm>
            <a:off x="530736" y="1484784"/>
            <a:ext cx="920445" cy="276999"/>
          </a:xfrm>
          <a:prstGeom prst="rect">
            <a:avLst/>
          </a:prstGeom>
          <a:solidFill>
            <a:schemeClr val="bg1"/>
          </a:solidFill>
          <a:ln w="19050">
            <a:solidFill>
              <a:schemeClr val="tx1"/>
            </a:solidFill>
          </a:ln>
        </p:spPr>
        <p:txBody>
          <a:bodyPr wrap="none" rtlCol="0">
            <a:spAutoFit/>
          </a:bodyPr>
          <a:lstStyle/>
          <a:p>
            <a:pPr algn="ctr"/>
            <a:r>
              <a:rPr kumimoji="1" lang="en-US" altLang="ja-JP" sz="1200" b="1" dirty="0">
                <a:latin typeface="Times New Roman" panose="02020603050405020304" pitchFamily="18" charset="0"/>
                <a:cs typeface="Times New Roman" panose="02020603050405020304" pitchFamily="18" charset="0"/>
              </a:rPr>
              <a:t>35.9 MV/m</a:t>
            </a:r>
            <a:endParaRPr kumimoji="1" lang="ja-JP" altLang="en-US" sz="1200" b="1" dirty="0">
              <a:latin typeface="Times New Roman" panose="02020603050405020304" pitchFamily="18" charset="0"/>
              <a:cs typeface="Times New Roman" panose="02020603050405020304" pitchFamily="18" charset="0"/>
            </a:endParaRPr>
          </a:p>
        </p:txBody>
      </p:sp>
      <p:sp>
        <p:nvSpPr>
          <p:cNvPr id="21" name="テキスト ボックス 20"/>
          <p:cNvSpPr txBox="1"/>
          <p:nvPr/>
        </p:nvSpPr>
        <p:spPr>
          <a:xfrm>
            <a:off x="1519490" y="1484783"/>
            <a:ext cx="920445" cy="276999"/>
          </a:xfrm>
          <a:prstGeom prst="rect">
            <a:avLst/>
          </a:prstGeom>
          <a:solidFill>
            <a:schemeClr val="bg1"/>
          </a:solidFill>
          <a:ln w="19050">
            <a:solidFill>
              <a:schemeClr val="tx1"/>
            </a:solidFill>
          </a:ln>
        </p:spPr>
        <p:txBody>
          <a:bodyPr wrap="none" rtlCol="0">
            <a:spAutoFit/>
          </a:bodyPr>
          <a:lstStyle/>
          <a:p>
            <a:pPr algn="ctr"/>
            <a:r>
              <a:rPr kumimoji="1" lang="en-US" altLang="ja-JP" sz="1200" b="1" dirty="0">
                <a:latin typeface="Times New Roman" panose="02020603050405020304" pitchFamily="18" charset="0"/>
                <a:cs typeface="Times New Roman" panose="02020603050405020304" pitchFamily="18" charset="0"/>
              </a:rPr>
              <a:t>35.7 MV/m</a:t>
            </a:r>
            <a:endParaRPr kumimoji="1" lang="ja-JP" altLang="en-US" sz="1200" b="1" dirty="0">
              <a:latin typeface="Times New Roman" panose="02020603050405020304" pitchFamily="18" charset="0"/>
              <a:cs typeface="Times New Roman" panose="02020603050405020304" pitchFamily="18" charset="0"/>
            </a:endParaRPr>
          </a:p>
        </p:txBody>
      </p:sp>
      <p:sp>
        <p:nvSpPr>
          <p:cNvPr id="22" name="テキスト ボックス 21"/>
          <p:cNvSpPr txBox="1"/>
          <p:nvPr/>
        </p:nvSpPr>
        <p:spPr>
          <a:xfrm>
            <a:off x="2508244" y="1484784"/>
            <a:ext cx="920445" cy="276999"/>
          </a:xfrm>
          <a:prstGeom prst="rect">
            <a:avLst/>
          </a:prstGeom>
          <a:solidFill>
            <a:schemeClr val="bg1"/>
          </a:solidFill>
          <a:ln w="19050">
            <a:solidFill>
              <a:schemeClr val="tx1"/>
            </a:solidFill>
          </a:ln>
        </p:spPr>
        <p:txBody>
          <a:bodyPr wrap="none" rtlCol="0">
            <a:spAutoFit/>
          </a:bodyPr>
          <a:lstStyle/>
          <a:p>
            <a:pPr algn="ctr"/>
            <a:r>
              <a:rPr kumimoji="1" lang="en-US" altLang="ja-JP" sz="1200" b="1" dirty="0">
                <a:latin typeface="Times New Roman" panose="02020603050405020304" pitchFamily="18" charset="0"/>
                <a:cs typeface="Times New Roman" panose="02020603050405020304" pitchFamily="18" charset="0"/>
              </a:rPr>
              <a:t>31.8 MV/m</a:t>
            </a:r>
            <a:endParaRPr kumimoji="1" lang="ja-JP" altLang="en-US" sz="1200" b="1" dirty="0">
              <a:latin typeface="Times New Roman" panose="02020603050405020304" pitchFamily="18" charset="0"/>
              <a:cs typeface="Times New Roman" panose="02020603050405020304" pitchFamily="18" charset="0"/>
            </a:endParaRPr>
          </a:p>
        </p:txBody>
      </p:sp>
      <p:sp>
        <p:nvSpPr>
          <p:cNvPr id="23" name="テキスト ボックス 22"/>
          <p:cNvSpPr txBox="1"/>
          <p:nvPr/>
        </p:nvSpPr>
        <p:spPr>
          <a:xfrm>
            <a:off x="3499202" y="1487213"/>
            <a:ext cx="920445" cy="276999"/>
          </a:xfrm>
          <a:prstGeom prst="rect">
            <a:avLst/>
          </a:prstGeom>
          <a:solidFill>
            <a:schemeClr val="bg1"/>
          </a:solidFill>
          <a:ln w="19050">
            <a:solidFill>
              <a:schemeClr val="tx1"/>
            </a:solidFill>
          </a:ln>
        </p:spPr>
        <p:txBody>
          <a:bodyPr wrap="none" rtlCol="0">
            <a:spAutoFit/>
          </a:bodyPr>
          <a:lstStyle/>
          <a:p>
            <a:pPr algn="ctr"/>
            <a:r>
              <a:rPr kumimoji="1" lang="en-US" altLang="ja-JP" sz="1200" b="1" dirty="0">
                <a:latin typeface="Times New Roman" panose="02020603050405020304" pitchFamily="18" charset="0"/>
                <a:cs typeface="Times New Roman" panose="02020603050405020304" pitchFamily="18" charset="0"/>
              </a:rPr>
              <a:t>28.3 MV/m</a:t>
            </a:r>
            <a:endParaRPr kumimoji="1" lang="ja-JP" altLang="en-US" sz="1200" b="1" dirty="0">
              <a:latin typeface="Times New Roman" panose="02020603050405020304" pitchFamily="18" charset="0"/>
              <a:cs typeface="Times New Roman" panose="02020603050405020304" pitchFamily="18" charset="0"/>
            </a:endParaRPr>
          </a:p>
        </p:txBody>
      </p:sp>
      <p:sp>
        <p:nvSpPr>
          <p:cNvPr id="24" name="テキスト ボックス 23"/>
          <p:cNvSpPr txBox="1"/>
          <p:nvPr/>
        </p:nvSpPr>
        <p:spPr>
          <a:xfrm>
            <a:off x="529380" y="3642595"/>
            <a:ext cx="920445" cy="276999"/>
          </a:xfrm>
          <a:prstGeom prst="rect">
            <a:avLst/>
          </a:prstGeom>
          <a:solidFill>
            <a:schemeClr val="bg1"/>
          </a:solidFill>
          <a:ln w="19050">
            <a:solidFill>
              <a:schemeClr val="tx1"/>
            </a:solidFill>
          </a:ln>
        </p:spPr>
        <p:txBody>
          <a:bodyPr wrap="none" rtlCol="0">
            <a:spAutoFit/>
          </a:bodyPr>
          <a:lstStyle/>
          <a:p>
            <a:pPr algn="ctr"/>
            <a:r>
              <a:rPr kumimoji="1" lang="en-US" altLang="ja-JP" sz="1200" b="1" dirty="0">
                <a:latin typeface="Times New Roman" panose="02020603050405020304" pitchFamily="18" charset="0"/>
                <a:cs typeface="Times New Roman" panose="02020603050405020304" pitchFamily="18" charset="0"/>
              </a:rPr>
              <a:t>30.6 MV/m</a:t>
            </a:r>
            <a:endParaRPr kumimoji="1" lang="ja-JP" altLang="en-US" sz="1200" b="1" dirty="0">
              <a:latin typeface="Times New Roman" panose="02020603050405020304" pitchFamily="18" charset="0"/>
              <a:cs typeface="Times New Roman" panose="02020603050405020304" pitchFamily="18" charset="0"/>
            </a:endParaRPr>
          </a:p>
        </p:txBody>
      </p:sp>
      <p:sp>
        <p:nvSpPr>
          <p:cNvPr id="25" name="テキスト ボックス 24"/>
          <p:cNvSpPr txBox="1"/>
          <p:nvPr/>
        </p:nvSpPr>
        <p:spPr>
          <a:xfrm>
            <a:off x="1518134" y="3642594"/>
            <a:ext cx="920445" cy="276999"/>
          </a:xfrm>
          <a:prstGeom prst="rect">
            <a:avLst/>
          </a:prstGeom>
          <a:solidFill>
            <a:schemeClr val="bg1"/>
          </a:solidFill>
          <a:ln w="19050">
            <a:solidFill>
              <a:schemeClr val="tx1"/>
            </a:solidFill>
          </a:ln>
        </p:spPr>
        <p:txBody>
          <a:bodyPr wrap="none" rtlCol="0">
            <a:spAutoFit/>
          </a:bodyPr>
          <a:lstStyle/>
          <a:p>
            <a:pPr algn="ctr"/>
            <a:r>
              <a:rPr kumimoji="1" lang="en-US" altLang="ja-JP" sz="1200" b="1" dirty="0">
                <a:latin typeface="Times New Roman" panose="02020603050405020304" pitchFamily="18" charset="0"/>
                <a:cs typeface="Times New Roman" panose="02020603050405020304" pitchFamily="18" charset="0"/>
              </a:rPr>
              <a:t>27.3 MV/m</a:t>
            </a:r>
            <a:endParaRPr kumimoji="1" lang="ja-JP" altLang="en-US" sz="1200" b="1" dirty="0">
              <a:latin typeface="Times New Roman" panose="02020603050405020304" pitchFamily="18" charset="0"/>
              <a:cs typeface="Times New Roman" panose="02020603050405020304" pitchFamily="18" charset="0"/>
            </a:endParaRPr>
          </a:p>
        </p:txBody>
      </p:sp>
      <p:sp>
        <p:nvSpPr>
          <p:cNvPr id="26" name="テキスト ボックス 25"/>
          <p:cNvSpPr txBox="1"/>
          <p:nvPr/>
        </p:nvSpPr>
        <p:spPr>
          <a:xfrm>
            <a:off x="2506888" y="3642595"/>
            <a:ext cx="920445" cy="276999"/>
          </a:xfrm>
          <a:prstGeom prst="rect">
            <a:avLst/>
          </a:prstGeom>
          <a:solidFill>
            <a:schemeClr val="bg1"/>
          </a:solidFill>
          <a:ln w="19050">
            <a:solidFill>
              <a:schemeClr val="tx1"/>
            </a:solidFill>
          </a:ln>
        </p:spPr>
        <p:txBody>
          <a:bodyPr wrap="none" rtlCol="0">
            <a:spAutoFit/>
          </a:bodyPr>
          <a:lstStyle/>
          <a:p>
            <a:pPr algn="ctr"/>
            <a:r>
              <a:rPr kumimoji="1" lang="en-US" altLang="ja-JP" sz="1200" b="1" dirty="0">
                <a:latin typeface="Times New Roman" panose="02020603050405020304" pitchFamily="18" charset="0"/>
                <a:cs typeface="Times New Roman" panose="02020603050405020304" pitchFamily="18" charset="0"/>
              </a:rPr>
              <a:t>30.1 MV/m</a:t>
            </a:r>
            <a:endParaRPr kumimoji="1" lang="ja-JP" altLang="en-US" sz="1200" b="1" dirty="0">
              <a:latin typeface="Times New Roman" panose="02020603050405020304" pitchFamily="18" charset="0"/>
              <a:cs typeface="Times New Roman" panose="02020603050405020304" pitchFamily="18" charset="0"/>
            </a:endParaRPr>
          </a:p>
        </p:txBody>
      </p:sp>
      <p:sp>
        <p:nvSpPr>
          <p:cNvPr id="27" name="テキスト ボックス 26"/>
          <p:cNvSpPr txBox="1"/>
          <p:nvPr/>
        </p:nvSpPr>
        <p:spPr>
          <a:xfrm>
            <a:off x="3497846" y="3645024"/>
            <a:ext cx="920445" cy="276999"/>
          </a:xfrm>
          <a:prstGeom prst="rect">
            <a:avLst/>
          </a:prstGeom>
          <a:solidFill>
            <a:schemeClr val="bg1"/>
          </a:solidFill>
          <a:ln w="19050">
            <a:solidFill>
              <a:schemeClr val="tx1"/>
            </a:solidFill>
          </a:ln>
        </p:spPr>
        <p:txBody>
          <a:bodyPr wrap="none" rtlCol="0">
            <a:spAutoFit/>
          </a:bodyPr>
          <a:lstStyle/>
          <a:p>
            <a:pPr algn="ctr"/>
            <a:r>
              <a:rPr kumimoji="1" lang="en-US" altLang="ja-JP" sz="1200" b="1" dirty="0">
                <a:latin typeface="Times New Roman" panose="02020603050405020304" pitchFamily="18" charset="0"/>
                <a:cs typeface="Times New Roman" panose="02020603050405020304" pitchFamily="18" charset="0"/>
              </a:rPr>
              <a:t>27.8 MV/m</a:t>
            </a:r>
            <a:endParaRPr kumimoji="1" lang="ja-JP" altLang="en-US" sz="1200" b="1" dirty="0">
              <a:latin typeface="Times New Roman" panose="02020603050405020304" pitchFamily="18" charset="0"/>
              <a:cs typeface="Times New Roman" panose="02020603050405020304" pitchFamily="18" charset="0"/>
            </a:endParaRPr>
          </a:p>
        </p:txBody>
      </p:sp>
      <p:sp>
        <p:nvSpPr>
          <p:cNvPr id="29" name="テキスト ボックス 28"/>
          <p:cNvSpPr txBox="1"/>
          <p:nvPr/>
        </p:nvSpPr>
        <p:spPr>
          <a:xfrm>
            <a:off x="5248198" y="5330705"/>
            <a:ext cx="3446777" cy="461665"/>
          </a:xfrm>
          <a:prstGeom prst="rect">
            <a:avLst/>
          </a:prstGeom>
          <a:solidFill>
            <a:schemeClr val="bg1"/>
          </a:solidFill>
          <a:ln w="28575">
            <a:solidFill>
              <a:srgbClr val="FF0000"/>
            </a:solidFill>
          </a:ln>
        </p:spPr>
        <p:txBody>
          <a:bodyPr wrap="none" rtlCol="0">
            <a:spAutoFit/>
          </a:bodyPr>
          <a:lstStyle/>
          <a:p>
            <a:pPr algn="ctr"/>
            <a:r>
              <a:rPr kumimoji="1" lang="en-US" altLang="ja-JP" sz="2400" b="1" dirty="0">
                <a:latin typeface="Times New Roman" panose="02020603050405020304" pitchFamily="18" charset="0"/>
                <a:cs typeface="Times New Roman" panose="02020603050405020304" pitchFamily="18" charset="0"/>
              </a:rPr>
              <a:t>30.9 MV/m ± 0.02 MV/m</a:t>
            </a:r>
            <a:endParaRPr kumimoji="1" lang="ja-JP" altLang="en-US" sz="2400" b="1" dirty="0">
              <a:latin typeface="Times New Roman" panose="02020603050405020304" pitchFamily="18" charset="0"/>
              <a:cs typeface="Times New Roman" panose="02020603050405020304" pitchFamily="18" charset="0"/>
            </a:endParaRPr>
          </a:p>
        </p:txBody>
      </p:sp>
      <p:sp>
        <p:nvSpPr>
          <p:cNvPr id="30" name="テキスト ボックス 29"/>
          <p:cNvSpPr txBox="1"/>
          <p:nvPr/>
        </p:nvSpPr>
        <p:spPr>
          <a:xfrm>
            <a:off x="5248198" y="5951993"/>
            <a:ext cx="1949573" cy="461665"/>
          </a:xfrm>
          <a:prstGeom prst="rect">
            <a:avLst/>
          </a:prstGeom>
          <a:solidFill>
            <a:schemeClr val="bg1"/>
          </a:solidFill>
          <a:ln w="28575">
            <a:solidFill>
              <a:srgbClr val="0000FF"/>
            </a:solidFill>
          </a:ln>
        </p:spPr>
        <p:txBody>
          <a:bodyPr wrap="none" rtlCol="0">
            <a:spAutoFit/>
          </a:bodyPr>
          <a:lstStyle/>
          <a:p>
            <a:pPr algn="ctr"/>
            <a:r>
              <a:rPr kumimoji="1" lang="en-US" altLang="ja-JP" sz="2400" b="1" dirty="0">
                <a:latin typeface="Times New Roman" panose="02020603050405020304" pitchFamily="18" charset="0"/>
                <a:cs typeface="Times New Roman" panose="02020603050405020304" pitchFamily="18" charset="0"/>
              </a:rPr>
              <a:t>46Hz ± 1.8Hz</a:t>
            </a:r>
            <a:endParaRPr kumimoji="1" lang="ja-JP" altLang="en-US" sz="2400" b="1" dirty="0">
              <a:latin typeface="Times New Roman" panose="02020603050405020304" pitchFamily="18" charset="0"/>
              <a:cs typeface="Times New Roman" panose="02020603050405020304" pitchFamily="18" charset="0"/>
            </a:endParaRPr>
          </a:p>
        </p:txBody>
      </p:sp>
      <p:sp>
        <p:nvSpPr>
          <p:cNvPr id="31" name="テキスト ボックス 30"/>
          <p:cNvSpPr txBox="1"/>
          <p:nvPr/>
        </p:nvSpPr>
        <p:spPr>
          <a:xfrm>
            <a:off x="1020778" y="889945"/>
            <a:ext cx="2565767" cy="369332"/>
          </a:xfrm>
          <a:prstGeom prst="rect">
            <a:avLst/>
          </a:prstGeom>
          <a:solidFill>
            <a:schemeClr val="bg1"/>
          </a:solidFill>
          <a:ln w="19050">
            <a:solidFill>
              <a:schemeClr val="tx1"/>
            </a:solidFill>
          </a:ln>
        </p:spPr>
        <p:txBody>
          <a:bodyPr wrap="none" rtlCol="0">
            <a:spAutoFit/>
          </a:bodyPr>
          <a:lstStyle/>
          <a:p>
            <a:pPr algn="ctr"/>
            <a:r>
              <a:rPr kumimoji="1" lang="en-US" altLang="ja-JP" sz="1800" b="1" dirty="0">
                <a:latin typeface="Times New Roman" panose="02020603050405020304" pitchFamily="18" charset="0"/>
                <a:cs typeface="Times New Roman" panose="02020603050405020304" pitchFamily="18" charset="0"/>
              </a:rPr>
              <a:t>Each pulse for 8 cavities</a:t>
            </a:r>
            <a:endParaRPr kumimoji="1" lang="ja-JP" altLang="en-US" sz="1800" b="1" dirty="0">
              <a:latin typeface="Times New Roman" panose="02020603050405020304" pitchFamily="18" charset="0"/>
              <a:cs typeface="Times New Roman" panose="02020603050405020304" pitchFamily="18" charset="0"/>
            </a:endParaRPr>
          </a:p>
        </p:txBody>
      </p:sp>
      <p:sp>
        <p:nvSpPr>
          <p:cNvPr id="32" name="テキスト ボックス 31"/>
          <p:cNvSpPr txBox="1"/>
          <p:nvPr/>
        </p:nvSpPr>
        <p:spPr>
          <a:xfrm>
            <a:off x="5144005" y="889945"/>
            <a:ext cx="3326745" cy="646331"/>
          </a:xfrm>
          <a:prstGeom prst="rect">
            <a:avLst/>
          </a:prstGeom>
          <a:solidFill>
            <a:schemeClr val="bg1"/>
          </a:solidFill>
          <a:ln w="19050">
            <a:solidFill>
              <a:schemeClr val="tx1"/>
            </a:solidFill>
          </a:ln>
        </p:spPr>
        <p:txBody>
          <a:bodyPr wrap="none" rtlCol="0">
            <a:spAutoFit/>
          </a:bodyPr>
          <a:lstStyle/>
          <a:p>
            <a:pPr algn="ctr"/>
            <a:r>
              <a:rPr kumimoji="1" lang="en-US" altLang="ja-JP" sz="1800" b="1" dirty="0">
                <a:latin typeface="Times New Roman" panose="02020603050405020304" pitchFamily="18" charset="0"/>
                <a:cs typeface="Times New Roman" panose="02020603050405020304" pitchFamily="18" charset="0"/>
              </a:rPr>
              <a:t>Trend graph of Ave. </a:t>
            </a:r>
            <a:r>
              <a:rPr kumimoji="1" lang="en-US" altLang="ja-JP" sz="1800" b="1" dirty="0" err="1">
                <a:latin typeface="Times New Roman" panose="02020603050405020304" pitchFamily="18" charset="0"/>
                <a:cs typeface="Times New Roman" panose="02020603050405020304" pitchFamily="18" charset="0"/>
              </a:rPr>
              <a:t>E</a:t>
            </a:r>
            <a:r>
              <a:rPr kumimoji="1" lang="en-US" altLang="ja-JP" sz="1800" b="1" baseline="-25000" dirty="0" err="1">
                <a:latin typeface="Times New Roman" panose="02020603050405020304" pitchFamily="18" charset="0"/>
                <a:cs typeface="Times New Roman" panose="02020603050405020304" pitchFamily="18" charset="0"/>
              </a:rPr>
              <a:t>acc</a:t>
            </a:r>
            <a:r>
              <a:rPr kumimoji="1" lang="en-US" altLang="ja-JP" sz="1800" b="1" dirty="0">
                <a:latin typeface="Times New Roman" panose="02020603050405020304" pitchFamily="18" charset="0"/>
                <a:cs typeface="Times New Roman" panose="02020603050405020304" pitchFamily="18" charset="0"/>
              </a:rPr>
              <a:t> and </a:t>
            </a:r>
            <a:r>
              <a:rPr kumimoji="1" lang="el-GR" altLang="ja-JP" sz="1800" b="1" dirty="0">
                <a:latin typeface="Times New Roman" panose="02020603050405020304" pitchFamily="18" charset="0"/>
                <a:cs typeface="Times New Roman" panose="02020603050405020304" pitchFamily="18" charset="0"/>
              </a:rPr>
              <a:t>Δ</a:t>
            </a:r>
            <a:r>
              <a:rPr kumimoji="1" lang="en-US" altLang="ja-JP" sz="1800" b="1" dirty="0">
                <a:latin typeface="Times New Roman" panose="02020603050405020304" pitchFamily="18" charset="0"/>
                <a:cs typeface="Times New Roman" panose="02020603050405020304" pitchFamily="18" charset="0"/>
              </a:rPr>
              <a:t>f </a:t>
            </a:r>
          </a:p>
          <a:p>
            <a:pPr algn="ctr"/>
            <a:r>
              <a:rPr kumimoji="1" lang="en-US" altLang="ja-JP" sz="1800" b="1" dirty="0">
                <a:latin typeface="Times New Roman" panose="02020603050405020304" pitchFamily="18" charset="0"/>
                <a:cs typeface="Times New Roman" panose="02020603050405020304" pitchFamily="18" charset="0"/>
              </a:rPr>
              <a:t>during vector-sum operation</a:t>
            </a:r>
            <a:endParaRPr kumimoji="1" lang="ja-JP" altLang="en-US" sz="1800" b="1" dirty="0">
              <a:latin typeface="Times New Roman" panose="02020603050405020304" pitchFamily="18" charset="0"/>
              <a:cs typeface="Times New Roman" panose="02020603050405020304" pitchFamily="18" charset="0"/>
            </a:endParaRPr>
          </a:p>
        </p:txBody>
      </p:sp>
      <p:sp>
        <p:nvSpPr>
          <p:cNvPr id="2" name="左中かっこ 1">
            <a:extLst>
              <a:ext uri="{FF2B5EF4-FFF2-40B4-BE49-F238E27FC236}">
                <a16:creationId xmlns:a16="http://schemas.microsoft.com/office/drawing/2014/main" id="{A37F4BC5-6FD6-4AEE-AB82-1F9208D02AFB}"/>
              </a:ext>
            </a:extLst>
          </p:cNvPr>
          <p:cNvSpPr/>
          <p:nvPr/>
        </p:nvSpPr>
        <p:spPr bwMode="auto">
          <a:xfrm>
            <a:off x="4783965" y="5304825"/>
            <a:ext cx="360040" cy="1123776"/>
          </a:xfrm>
          <a:prstGeom prst="leftBrace">
            <a:avLst>
              <a:gd name="adj1" fmla="val 37779"/>
              <a:gd name="adj2" fmla="val 59434"/>
            </a:avLst>
          </a:prstGeom>
          <a:no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3" name="テキスト ボックス 2">
            <a:extLst>
              <a:ext uri="{FF2B5EF4-FFF2-40B4-BE49-F238E27FC236}">
                <a16:creationId xmlns:a16="http://schemas.microsoft.com/office/drawing/2014/main" id="{DB9E8905-0A26-4EDB-8290-04EEFEC0554D}"/>
              </a:ext>
            </a:extLst>
          </p:cNvPr>
          <p:cNvSpPr txBox="1"/>
          <p:nvPr/>
        </p:nvSpPr>
        <p:spPr>
          <a:xfrm>
            <a:off x="131220" y="5750026"/>
            <a:ext cx="4673074" cy="461665"/>
          </a:xfrm>
          <a:prstGeom prst="rect">
            <a:avLst/>
          </a:prstGeom>
          <a:noFill/>
        </p:spPr>
        <p:txBody>
          <a:bodyPr wrap="none" rtlCol="0">
            <a:spAutoFit/>
          </a:bodyPr>
          <a:lstStyle/>
          <a:p>
            <a:pPr algn="ctr"/>
            <a:r>
              <a:rPr kumimoji="1" lang="en-US" altLang="ja-JP" sz="2400" b="1" dirty="0">
                <a:solidFill>
                  <a:srgbClr val="FF0000"/>
                </a:solidFill>
                <a:latin typeface="Times New Roman" panose="02020603050405020304" pitchFamily="18" charset="0"/>
                <a:cs typeface="Times New Roman" panose="02020603050405020304" pitchFamily="18" charset="0"/>
              </a:rPr>
              <a:t>They satisfy the ILC specification!</a:t>
            </a:r>
            <a:endParaRPr kumimoji="1" lang="ja-JP" alt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65492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790699"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35</a:t>
            </a:fld>
            <a:endParaRPr lang="en-US" altLang="ja-JP" dirty="0">
              <a:latin typeface="Times New Roman" panose="02020603050405020304" pitchFamily="18" charset="0"/>
              <a:cs typeface="Times New Roman" panose="02020603050405020304" pitchFamily="18" charset="0"/>
            </a:endParaRPr>
          </a:p>
        </p:txBody>
      </p:sp>
      <p:sp>
        <p:nvSpPr>
          <p:cNvPr id="103426" name="Rectangle 2"/>
          <p:cNvSpPr>
            <a:spLocks noGrp="1" noChangeArrowheads="1"/>
          </p:cNvSpPr>
          <p:nvPr>
            <p:ph type="title"/>
          </p:nvPr>
        </p:nvSpPr>
        <p:spPr>
          <a:xfrm>
            <a:off x="0" y="0"/>
            <a:ext cx="9143999" cy="764704"/>
          </a:xfrm>
        </p:spPr>
        <p:txBody>
          <a:bodyPr anchor="ctr"/>
          <a:lstStyle/>
          <a:p>
            <a:r>
              <a:rPr lang="en-US" altLang="ja-JP" sz="5400" b="1" dirty="0">
                <a:solidFill>
                  <a:schemeClr val="tx1"/>
                </a:solidFill>
                <a:latin typeface="Times New Roman" panose="02020603050405020304" pitchFamily="18" charset="0"/>
                <a:cs typeface="Times New Roman" panose="02020603050405020304" pitchFamily="18" charset="0"/>
              </a:rPr>
              <a:t>Outline</a:t>
            </a:r>
          </a:p>
        </p:txBody>
      </p:sp>
      <p:sp>
        <p:nvSpPr>
          <p:cNvPr id="103427" name="Rectangle 3"/>
          <p:cNvSpPr>
            <a:spLocks noGrp="1" noChangeArrowheads="1"/>
          </p:cNvSpPr>
          <p:nvPr>
            <p:ph type="body" idx="1"/>
          </p:nvPr>
        </p:nvSpPr>
        <p:spPr>
          <a:xfrm>
            <a:off x="1358641" y="764704"/>
            <a:ext cx="6426716" cy="5688632"/>
          </a:xfrm>
        </p:spPr>
        <p:txBody>
          <a:bodyPr/>
          <a:lstStyle/>
          <a:p>
            <a:pPr>
              <a:buFont typeface="Wingdings" panose="05000000000000000000" pitchFamily="2" charset="2"/>
              <a:buChar char="n"/>
            </a:pPr>
            <a:r>
              <a:rPr lang="en-US" altLang="ja-JP" dirty="0">
                <a:solidFill>
                  <a:schemeClr val="tx1"/>
                </a:solidFill>
                <a:latin typeface="Times New Roman" panose="02020603050405020304" pitchFamily="18" charset="0"/>
                <a:cs typeface="Times New Roman" panose="02020603050405020304" pitchFamily="18" charset="0"/>
              </a:rPr>
              <a:t>History of STF-2 project</a:t>
            </a:r>
          </a:p>
          <a:p>
            <a:pPr>
              <a:buFont typeface="Wingdings" panose="05000000000000000000" pitchFamily="2" charset="2"/>
              <a:buChar char="n"/>
            </a:pPr>
            <a:r>
              <a:rPr lang="en-US" altLang="ja-JP" dirty="0">
                <a:solidFill>
                  <a:schemeClr val="tx1"/>
                </a:solidFill>
                <a:latin typeface="Times New Roman" panose="02020603050405020304" pitchFamily="18" charset="0"/>
                <a:cs typeface="Times New Roman" panose="02020603050405020304" pitchFamily="18" charset="0"/>
              </a:rPr>
              <a:t>Construction of STF-2 cryomodule</a:t>
            </a:r>
          </a:p>
          <a:p>
            <a:pPr>
              <a:buFont typeface="Wingdings" panose="05000000000000000000" pitchFamily="2" charset="2"/>
              <a:buChar char="n"/>
            </a:pPr>
            <a:r>
              <a:rPr lang="en-US" altLang="ja-JP" dirty="0">
                <a:solidFill>
                  <a:schemeClr val="tx1"/>
                </a:solidFill>
                <a:latin typeface="Times New Roman" panose="02020603050405020304" pitchFamily="18" charset="0"/>
                <a:cs typeface="Times New Roman" panose="02020603050405020304" pitchFamily="18" charset="0"/>
              </a:rPr>
              <a:t>Performance for each item</a:t>
            </a:r>
          </a:p>
          <a:p>
            <a:pPr lvl="1">
              <a:buFont typeface="Wingdings" panose="05000000000000000000" pitchFamily="2" charset="2"/>
              <a:buChar char="n"/>
            </a:pPr>
            <a:r>
              <a:rPr lang="en-US" altLang="ja-JP" b="0" dirty="0">
                <a:solidFill>
                  <a:schemeClr val="tx1"/>
                </a:solidFill>
                <a:latin typeface="Times New Roman" panose="02020603050405020304" pitchFamily="18" charset="0"/>
                <a:cs typeface="Times New Roman" panose="02020603050405020304" pitchFamily="18" charset="0"/>
              </a:rPr>
              <a:t>Accelerating gradient</a:t>
            </a:r>
          </a:p>
          <a:p>
            <a:pPr lvl="1">
              <a:buFont typeface="Wingdings" panose="05000000000000000000" pitchFamily="2" charset="2"/>
              <a:buChar char="n"/>
            </a:pPr>
            <a:r>
              <a:rPr lang="en-US" altLang="ja-JP" b="0" dirty="0">
                <a:solidFill>
                  <a:schemeClr val="tx1"/>
                </a:solidFill>
                <a:latin typeface="Times New Roman" panose="02020603050405020304" pitchFamily="18" charset="0"/>
                <a:cs typeface="Times New Roman" panose="02020603050405020304" pitchFamily="18" charset="0"/>
              </a:rPr>
              <a:t>X-rays</a:t>
            </a:r>
          </a:p>
          <a:p>
            <a:pPr lvl="1">
              <a:buFont typeface="Wingdings" panose="05000000000000000000" pitchFamily="2" charset="2"/>
              <a:buChar char="n"/>
            </a:pPr>
            <a:r>
              <a:rPr lang="en-US" altLang="ja-JP" b="0" dirty="0">
                <a:solidFill>
                  <a:schemeClr val="tx1"/>
                </a:solidFill>
                <a:latin typeface="Times New Roman" panose="02020603050405020304" pitchFamily="18" charset="0"/>
                <a:cs typeface="Times New Roman" panose="02020603050405020304" pitchFamily="18" charset="0"/>
              </a:rPr>
              <a:t>Heat load</a:t>
            </a:r>
          </a:p>
          <a:p>
            <a:pPr lvl="1">
              <a:buFont typeface="Wingdings" panose="05000000000000000000" pitchFamily="2" charset="2"/>
              <a:buChar char="n"/>
            </a:pPr>
            <a:r>
              <a:rPr lang="en-US" altLang="ja-JP" b="0" dirty="0">
                <a:solidFill>
                  <a:schemeClr val="tx1"/>
                </a:solidFill>
                <a:latin typeface="Times New Roman" panose="02020603050405020304" pitchFamily="18" charset="0"/>
                <a:cs typeface="Times New Roman" panose="02020603050405020304" pitchFamily="18" charset="0"/>
              </a:rPr>
              <a:t>Lorentz detuning</a:t>
            </a:r>
          </a:p>
          <a:p>
            <a:pPr>
              <a:buFont typeface="Wingdings" panose="05000000000000000000" pitchFamily="2" charset="2"/>
              <a:buChar char="n"/>
            </a:pPr>
            <a:r>
              <a:rPr lang="en-US" altLang="ja-JP" dirty="0">
                <a:solidFill>
                  <a:schemeClr val="tx1"/>
                </a:solidFill>
                <a:latin typeface="Times New Roman" panose="02020603050405020304" pitchFamily="18" charset="0"/>
                <a:cs typeface="Times New Roman" panose="02020603050405020304" pitchFamily="18" charset="0"/>
              </a:rPr>
              <a:t>Consideration of degradation</a:t>
            </a:r>
          </a:p>
          <a:p>
            <a:pPr lvl="1">
              <a:buFont typeface="Wingdings" panose="05000000000000000000" pitchFamily="2" charset="2"/>
              <a:buChar char="n"/>
            </a:pPr>
            <a:r>
              <a:rPr lang="en-US" altLang="ja-JP" b="0" dirty="0">
                <a:solidFill>
                  <a:schemeClr val="tx1"/>
                </a:solidFill>
                <a:latin typeface="Times New Roman" panose="02020603050405020304" pitchFamily="18" charset="0"/>
                <a:cs typeface="Times New Roman" panose="02020603050405020304" pitchFamily="18" charset="0"/>
              </a:rPr>
              <a:t>Last V.T. </a:t>
            </a:r>
            <a:r>
              <a:rPr lang="en-US" altLang="ja-JP"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2</a:t>
            </a:r>
            <a:r>
              <a:rPr lang="en-US" altLang="ja-JP" b="0" baseline="30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nd</a:t>
            </a:r>
            <a:r>
              <a:rPr lang="en-US" altLang="ja-JP"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Cool-down test</a:t>
            </a:r>
          </a:p>
          <a:p>
            <a:pPr lvl="1">
              <a:buFont typeface="Wingdings" panose="05000000000000000000" pitchFamily="2" charset="2"/>
              <a:buChar char="n"/>
            </a:pPr>
            <a:r>
              <a:rPr lang="en-US" altLang="ja-JP" b="0" dirty="0">
                <a:solidFill>
                  <a:schemeClr val="tx1"/>
                </a:solidFill>
                <a:latin typeface="Times New Roman" panose="02020603050405020304" pitchFamily="18" charset="0"/>
                <a:cs typeface="Times New Roman" panose="02020603050405020304" pitchFamily="18" charset="0"/>
              </a:rPr>
              <a:t>2</a:t>
            </a:r>
            <a:r>
              <a:rPr lang="en-US" altLang="ja-JP" b="0" baseline="30000" dirty="0">
                <a:solidFill>
                  <a:schemeClr val="tx1"/>
                </a:solidFill>
                <a:latin typeface="Times New Roman" panose="02020603050405020304" pitchFamily="18" charset="0"/>
                <a:cs typeface="Times New Roman" panose="02020603050405020304" pitchFamily="18" charset="0"/>
              </a:rPr>
              <a:t>nd</a:t>
            </a:r>
            <a:r>
              <a:rPr lang="en-US" altLang="ja-JP" b="0" dirty="0">
                <a:solidFill>
                  <a:schemeClr val="tx1"/>
                </a:solidFill>
                <a:latin typeface="Times New Roman" panose="02020603050405020304" pitchFamily="18" charset="0"/>
                <a:cs typeface="Times New Roman" panose="02020603050405020304" pitchFamily="18" charset="0"/>
              </a:rPr>
              <a:t> Cool-down test </a:t>
            </a:r>
            <a:r>
              <a:rPr lang="en-US" altLang="ja-JP"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3</a:t>
            </a:r>
            <a:r>
              <a:rPr lang="en-US" altLang="ja-JP" b="0" baseline="30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rd</a:t>
            </a:r>
            <a:r>
              <a:rPr lang="en-US" altLang="ja-JP"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Cool-down test</a:t>
            </a:r>
            <a:endParaRPr lang="en-US" altLang="ja-JP" b="0" dirty="0">
              <a:solidFill>
                <a:schemeClr val="tx1"/>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n"/>
            </a:pPr>
            <a:r>
              <a:rPr lang="en-US" altLang="ja-JP" dirty="0">
                <a:solidFill>
                  <a:schemeClr val="tx1"/>
                </a:solidFill>
                <a:latin typeface="Times New Roman" panose="02020603050405020304" pitchFamily="18" charset="0"/>
                <a:cs typeface="Times New Roman" panose="02020603050405020304" pitchFamily="18" charset="0"/>
              </a:rPr>
              <a:t>Vector-sum operation @31 MV/m</a:t>
            </a:r>
          </a:p>
          <a:p>
            <a:pPr>
              <a:buFont typeface="Wingdings" panose="05000000000000000000" pitchFamily="2" charset="2"/>
              <a:buChar char="n"/>
            </a:pPr>
            <a:r>
              <a:rPr lang="en-US" altLang="ja-JP" dirty="0">
                <a:solidFill>
                  <a:srgbClr val="FF0000"/>
                </a:solidFill>
                <a:latin typeface="Times New Roman" panose="02020603050405020304" pitchFamily="18" charset="0"/>
                <a:cs typeface="Times New Roman" panose="02020603050405020304" pitchFamily="18" charset="0"/>
              </a:rPr>
              <a:t>Summary</a:t>
            </a:r>
          </a:p>
        </p:txBody>
      </p:sp>
    </p:spTree>
    <p:extLst>
      <p:ext uri="{BB962C8B-B14F-4D97-AF65-F5344CB8AC3E}">
        <p14:creationId xmlns:p14="http://schemas.microsoft.com/office/powerpoint/2010/main" val="14787959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979712"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36</a:t>
            </a:fld>
            <a:endParaRPr lang="en-US" altLang="ja-JP" dirty="0">
              <a:latin typeface="Times New Roman" panose="02020603050405020304" pitchFamily="18" charset="0"/>
              <a:cs typeface="Times New Roman" panose="02020603050405020304" pitchFamily="18" charset="0"/>
            </a:endParaRPr>
          </a:p>
        </p:txBody>
      </p:sp>
      <p:sp>
        <p:nvSpPr>
          <p:cNvPr id="8" name="Rectangle 2"/>
          <p:cNvSpPr>
            <a:spLocks noGrp="1" noChangeArrowheads="1"/>
          </p:cNvSpPr>
          <p:nvPr>
            <p:ph type="title"/>
          </p:nvPr>
        </p:nvSpPr>
        <p:spPr>
          <a:xfrm>
            <a:off x="0" y="0"/>
            <a:ext cx="9143999" cy="692696"/>
          </a:xfrm>
        </p:spPr>
        <p:txBody>
          <a:bodyPr/>
          <a:lstStyle/>
          <a:p>
            <a:r>
              <a:rPr lang="en-US" altLang="ja-JP" sz="4400" dirty="0">
                <a:solidFill>
                  <a:schemeClr val="tx1"/>
                </a:solidFill>
                <a:latin typeface="Times New Roman" panose="02020603050405020304" pitchFamily="18" charset="0"/>
                <a:cs typeface="Times New Roman" panose="02020603050405020304" pitchFamily="18" charset="0"/>
              </a:rPr>
              <a:t>Summary for STF-2 </a:t>
            </a:r>
            <a:r>
              <a:rPr lang="en-US" altLang="ja-JP" sz="4400" dirty="0" err="1">
                <a:solidFill>
                  <a:schemeClr val="tx1"/>
                </a:solidFill>
                <a:latin typeface="Times New Roman" panose="02020603050405020304" pitchFamily="18" charset="0"/>
                <a:cs typeface="Times New Roman" panose="02020603050405020304" pitchFamily="18" charset="0"/>
              </a:rPr>
              <a:t>Cryomodule</a:t>
            </a:r>
            <a:endParaRPr lang="en-US" altLang="ja-JP" sz="4400" dirty="0">
              <a:solidFill>
                <a:schemeClr val="tx1"/>
              </a:solidFill>
              <a:latin typeface="Times New Roman" panose="02020603050405020304" pitchFamily="18" charset="0"/>
              <a:cs typeface="Times New Roman" panose="02020603050405020304" pitchFamily="18" charset="0"/>
            </a:endParaRPr>
          </a:p>
        </p:txBody>
      </p:sp>
      <p:sp>
        <p:nvSpPr>
          <p:cNvPr id="9" name="Rectangle 3"/>
          <p:cNvSpPr txBox="1">
            <a:spLocks noChangeArrowheads="1"/>
          </p:cNvSpPr>
          <p:nvPr/>
        </p:nvSpPr>
        <p:spPr bwMode="auto">
          <a:xfrm>
            <a:off x="0" y="764704"/>
            <a:ext cx="9143999" cy="568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800" kern="1200">
                <a:solidFill>
                  <a:srgbClr val="23346C"/>
                </a:solidFill>
                <a:latin typeface="+mn-lt"/>
                <a:ea typeface="+mn-ea"/>
                <a:cs typeface="+mn-cs"/>
              </a:defRPr>
            </a:lvl1pPr>
            <a:lvl2pPr marL="742950" indent="-285750" algn="l" rtl="0" eaLnBrk="1" fontAlgn="base" hangingPunct="1">
              <a:spcBef>
                <a:spcPct val="20000"/>
              </a:spcBef>
              <a:spcAft>
                <a:spcPct val="0"/>
              </a:spcAft>
              <a:buChar char="–"/>
              <a:defRPr kumimoji="1" sz="2400" b="1" kern="1200">
                <a:solidFill>
                  <a:srgbClr val="23346C"/>
                </a:solidFill>
                <a:latin typeface="+mn-lt"/>
                <a:ea typeface="+mn-ea"/>
                <a:cs typeface="+mn-cs"/>
              </a:defRPr>
            </a:lvl2pPr>
            <a:lvl3pPr marL="1143000" indent="-228600" algn="l" rtl="0" eaLnBrk="1" fontAlgn="base" hangingPunct="1">
              <a:spcBef>
                <a:spcPct val="20000"/>
              </a:spcBef>
              <a:spcAft>
                <a:spcPct val="0"/>
              </a:spcAft>
              <a:buChar char="•"/>
              <a:defRPr kumimoji="1" sz="20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anose="05000000000000000000" pitchFamily="2" charset="2"/>
              <a:buChar char="l"/>
            </a:pPr>
            <a:r>
              <a:rPr lang="en-US" altLang="ja-JP" sz="2000">
                <a:solidFill>
                  <a:schemeClr val="tx1"/>
                </a:solidFill>
                <a:latin typeface="Times New Roman" panose="02020603050405020304" pitchFamily="18" charset="0"/>
                <a:cs typeface="Times New Roman" panose="02020603050405020304" pitchFamily="18" charset="0"/>
              </a:rPr>
              <a:t>STF-2 Cryomodule was constructed, installed and tested since 2013</a:t>
            </a:r>
          </a:p>
          <a:p>
            <a:pPr lvl="1">
              <a:buFont typeface="Wingdings" panose="05000000000000000000" pitchFamily="2" charset="2"/>
              <a:buChar char="l"/>
            </a:pPr>
            <a:r>
              <a:rPr lang="en-US" altLang="ja-JP" sz="1600" b="0">
                <a:solidFill>
                  <a:srgbClr val="FF0000"/>
                </a:solidFill>
                <a:latin typeface="Times New Roman" panose="02020603050405020304" pitchFamily="18" charset="0"/>
                <a:cs typeface="Times New Roman" panose="02020603050405020304" pitchFamily="18" charset="0"/>
              </a:rPr>
              <a:t>Cavity string assembly in clean room was completely done</a:t>
            </a:r>
          </a:p>
          <a:p>
            <a:pPr lvl="1">
              <a:buFont typeface="Wingdings" panose="05000000000000000000" pitchFamily="2" charset="2"/>
              <a:buChar char="l"/>
            </a:pPr>
            <a:r>
              <a:rPr lang="en-US" altLang="ja-JP" sz="1600" b="0">
                <a:solidFill>
                  <a:srgbClr val="FF0000"/>
                </a:solidFill>
                <a:latin typeface="Times New Roman" panose="02020603050405020304" pitchFamily="18" charset="0"/>
                <a:cs typeface="Times New Roman" panose="02020603050405020304" pitchFamily="18" charset="0"/>
              </a:rPr>
              <a:t>Construction and alignment work were completely done</a:t>
            </a:r>
          </a:p>
          <a:p>
            <a:pPr lvl="1">
              <a:buFont typeface="Wingdings" panose="05000000000000000000" pitchFamily="2" charset="2"/>
              <a:buChar char="l"/>
            </a:pPr>
            <a:r>
              <a:rPr lang="en-US" altLang="ja-JP" sz="1600" b="0">
                <a:solidFill>
                  <a:schemeClr val="tx1"/>
                </a:solidFill>
                <a:latin typeface="Times New Roman" panose="02020603050405020304" pitchFamily="18" charset="0"/>
                <a:cs typeface="Times New Roman" panose="02020603050405020304" pitchFamily="18" charset="0"/>
              </a:rPr>
              <a:t>Passed HPC without problem</a:t>
            </a:r>
          </a:p>
          <a:p>
            <a:pPr lvl="1">
              <a:buFont typeface="Wingdings" panose="05000000000000000000" pitchFamily="2" charset="2"/>
              <a:buChar char="l"/>
            </a:pPr>
            <a:r>
              <a:rPr lang="en-US" altLang="ja-JP" sz="1600" b="0">
                <a:solidFill>
                  <a:schemeClr val="tx1"/>
                </a:solidFill>
                <a:latin typeface="Times New Roman" panose="02020603050405020304" pitchFamily="18" charset="0"/>
                <a:cs typeface="Times New Roman" panose="02020603050405020304" pitchFamily="18" charset="0"/>
              </a:rPr>
              <a:t>Cooldown tests have been done totally three times</a:t>
            </a:r>
          </a:p>
          <a:p>
            <a:pPr>
              <a:buFont typeface="Wingdings" panose="05000000000000000000" pitchFamily="2" charset="2"/>
              <a:buChar char="l"/>
            </a:pPr>
            <a:endParaRPr lang="en-US" altLang="ja-JP" sz="2000">
              <a:solidFill>
                <a:schemeClr val="tx1"/>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l"/>
            </a:pPr>
            <a:r>
              <a:rPr lang="en-US" altLang="ja-JP" sz="2000">
                <a:solidFill>
                  <a:schemeClr val="tx1"/>
                </a:solidFill>
                <a:latin typeface="Times New Roman" panose="02020603050405020304" pitchFamily="18" charset="0"/>
                <a:cs typeface="Times New Roman" panose="02020603050405020304" pitchFamily="18" charset="0"/>
              </a:rPr>
              <a:t>2</a:t>
            </a:r>
            <a:r>
              <a:rPr lang="en-US" altLang="ja-JP" sz="2000" baseline="30000">
                <a:solidFill>
                  <a:schemeClr val="tx1"/>
                </a:solidFill>
                <a:latin typeface="Times New Roman" panose="02020603050405020304" pitchFamily="18" charset="0"/>
                <a:cs typeface="Times New Roman" panose="02020603050405020304" pitchFamily="18" charset="0"/>
              </a:rPr>
              <a:t>nd</a:t>
            </a:r>
            <a:r>
              <a:rPr lang="en-US" altLang="ja-JP" sz="2000">
                <a:solidFill>
                  <a:schemeClr val="tx1"/>
                </a:solidFill>
                <a:latin typeface="Times New Roman" panose="02020603050405020304" pitchFamily="18" charset="0"/>
                <a:cs typeface="Times New Roman" panose="02020603050405020304" pitchFamily="18" charset="0"/>
              </a:rPr>
              <a:t> cooldown test in F.Y. 2015</a:t>
            </a:r>
          </a:p>
          <a:p>
            <a:pPr lvl="1">
              <a:buFont typeface="Wingdings" panose="05000000000000000000" pitchFamily="2" charset="2"/>
              <a:buChar char="l"/>
            </a:pPr>
            <a:r>
              <a:rPr lang="en-US" altLang="ja-JP" sz="1600" b="0">
                <a:solidFill>
                  <a:schemeClr val="tx1"/>
                </a:solidFill>
                <a:latin typeface="Times New Roman" panose="02020603050405020304" pitchFamily="18" charset="0"/>
                <a:cs typeface="Times New Roman" panose="02020603050405020304" pitchFamily="18" charset="0"/>
              </a:rPr>
              <a:t>Performance check by single cavity operation</a:t>
            </a:r>
          </a:p>
          <a:p>
            <a:pPr lvl="1">
              <a:buFont typeface="Wingdings" panose="05000000000000000000" pitchFamily="2" charset="2"/>
              <a:buChar char="l"/>
            </a:pPr>
            <a:r>
              <a:rPr lang="en-US" altLang="ja-JP" sz="1600" b="0">
                <a:solidFill>
                  <a:srgbClr val="FF0000"/>
                </a:solidFill>
                <a:latin typeface="Times New Roman" panose="02020603050405020304" pitchFamily="18" charset="0"/>
                <a:cs typeface="Times New Roman" panose="02020603050405020304" pitchFamily="18" charset="0"/>
              </a:rPr>
              <a:t>Eight cavities achieved above 31.5 MV/m</a:t>
            </a:r>
          </a:p>
          <a:p>
            <a:pPr lvl="1">
              <a:buFont typeface="Wingdings" panose="05000000000000000000" pitchFamily="2" charset="2"/>
              <a:buChar char="l"/>
            </a:pPr>
            <a:r>
              <a:rPr lang="en-US" altLang="ja-JP" sz="1600" b="0">
                <a:solidFill>
                  <a:schemeClr val="tx1"/>
                </a:solidFill>
                <a:latin typeface="Times New Roman" panose="02020603050405020304" pitchFamily="18" charset="0"/>
                <a:cs typeface="Times New Roman" panose="02020603050405020304" pitchFamily="18" charset="0"/>
              </a:rPr>
              <a:t>Three significantly degraded cavities by heavy field emission/enormous heat load</a:t>
            </a:r>
          </a:p>
          <a:p>
            <a:pPr lvl="1">
              <a:buFont typeface="Wingdings" panose="05000000000000000000" pitchFamily="2" charset="2"/>
              <a:buChar char="l"/>
            </a:pPr>
            <a:r>
              <a:rPr lang="en-US" altLang="ja-JP" sz="1600" b="0">
                <a:solidFill>
                  <a:srgbClr val="FF0000"/>
                </a:solidFill>
                <a:latin typeface="Times New Roman" panose="02020603050405020304" pitchFamily="18" charset="0"/>
                <a:cs typeface="Times New Roman" panose="02020603050405020304" pitchFamily="18" charset="0"/>
              </a:rPr>
              <a:t>Necessary for improving quality of local clean booth, pumping system, and assembly work</a:t>
            </a:r>
          </a:p>
          <a:p>
            <a:pPr>
              <a:buFont typeface="Wingdings" panose="05000000000000000000" pitchFamily="2" charset="2"/>
              <a:buChar char="l"/>
            </a:pPr>
            <a:endParaRPr lang="en-US" altLang="ja-JP" sz="2000">
              <a:solidFill>
                <a:schemeClr val="tx1"/>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l"/>
            </a:pPr>
            <a:r>
              <a:rPr lang="en-US" altLang="ja-JP" sz="2000">
                <a:solidFill>
                  <a:schemeClr val="tx1"/>
                </a:solidFill>
                <a:latin typeface="Times New Roman" panose="02020603050405020304" pitchFamily="18" charset="0"/>
                <a:cs typeface="Times New Roman" panose="02020603050405020304" pitchFamily="18" charset="0"/>
              </a:rPr>
              <a:t>3</a:t>
            </a:r>
            <a:r>
              <a:rPr lang="en-US" altLang="ja-JP" sz="2000" baseline="30000">
                <a:solidFill>
                  <a:schemeClr val="tx1"/>
                </a:solidFill>
                <a:latin typeface="Times New Roman" panose="02020603050405020304" pitchFamily="18" charset="0"/>
                <a:cs typeface="Times New Roman" panose="02020603050405020304" pitchFamily="18" charset="0"/>
              </a:rPr>
              <a:t>rd</a:t>
            </a:r>
            <a:r>
              <a:rPr lang="en-US" altLang="ja-JP" sz="2000">
                <a:solidFill>
                  <a:schemeClr val="tx1"/>
                </a:solidFill>
                <a:latin typeface="Times New Roman" panose="02020603050405020304" pitchFamily="18" charset="0"/>
                <a:cs typeface="Times New Roman" panose="02020603050405020304" pitchFamily="18" charset="0"/>
              </a:rPr>
              <a:t> cooldown test in F.Y. 2016</a:t>
            </a:r>
          </a:p>
          <a:p>
            <a:pPr lvl="1">
              <a:buFont typeface="Wingdings" panose="05000000000000000000" pitchFamily="2" charset="2"/>
              <a:buChar char="l"/>
            </a:pPr>
            <a:r>
              <a:rPr lang="en-US" altLang="ja-JP" sz="1600" b="0">
                <a:solidFill>
                  <a:schemeClr val="tx1"/>
                </a:solidFill>
                <a:latin typeface="Times New Roman" panose="02020603050405020304" pitchFamily="18" charset="0"/>
                <a:cs typeface="Times New Roman" panose="02020603050405020304" pitchFamily="18" charset="0"/>
              </a:rPr>
              <a:t>Performance check by 8 cavities operation</a:t>
            </a:r>
          </a:p>
          <a:p>
            <a:pPr lvl="1">
              <a:buFont typeface="Wingdings" panose="05000000000000000000" pitchFamily="2" charset="2"/>
              <a:buChar char="l"/>
            </a:pPr>
            <a:r>
              <a:rPr lang="en-US" altLang="ja-JP" sz="1600" b="0">
                <a:solidFill>
                  <a:srgbClr val="FF0000"/>
                </a:solidFill>
                <a:latin typeface="Times New Roman" panose="02020603050405020304" pitchFamily="18" charset="0"/>
                <a:cs typeface="Times New Roman" panose="02020603050405020304" pitchFamily="18" charset="0"/>
              </a:rPr>
              <a:t>“More” </a:t>
            </a:r>
            <a:r>
              <a:rPr lang="en-US" altLang="ja-JP" sz="1600" b="0">
                <a:solidFill>
                  <a:schemeClr val="tx1"/>
                </a:solidFill>
                <a:latin typeface="Times New Roman" panose="02020603050405020304" pitchFamily="18" charset="0"/>
                <a:cs typeface="Times New Roman" panose="02020603050405020304" pitchFamily="18" charset="0"/>
              </a:rPr>
              <a:t>degraded cavities during testing cryomodule (first observation in STF)</a:t>
            </a:r>
            <a:endParaRPr lang="en-US" altLang="ja-JP" sz="2000" b="0">
              <a:solidFill>
                <a:schemeClr val="tx1"/>
              </a:solidFill>
              <a:latin typeface="Times New Roman" panose="02020603050405020304" pitchFamily="18" charset="0"/>
              <a:cs typeface="Times New Roman" panose="02020603050405020304" pitchFamily="18" charset="0"/>
            </a:endParaRPr>
          </a:p>
          <a:p>
            <a:pPr lvl="1">
              <a:buFont typeface="Wingdings" panose="05000000000000000000" pitchFamily="2" charset="2"/>
              <a:buChar char="l"/>
            </a:pPr>
            <a:r>
              <a:rPr lang="en-US" altLang="ja-JP" sz="1600" b="0">
                <a:solidFill>
                  <a:schemeClr val="tx1"/>
                </a:solidFill>
                <a:latin typeface="Times New Roman" panose="02020603050405020304" pitchFamily="18" charset="0"/>
                <a:cs typeface="Times New Roman" panose="02020603050405020304" pitchFamily="18" charset="0"/>
              </a:rPr>
              <a:t>Uniformly lower Q</a:t>
            </a:r>
            <a:r>
              <a:rPr lang="en-US" altLang="ja-JP" sz="1600" b="0" baseline="-25000">
                <a:solidFill>
                  <a:schemeClr val="tx1"/>
                </a:solidFill>
                <a:latin typeface="Times New Roman" panose="02020603050405020304" pitchFamily="18" charset="0"/>
                <a:cs typeface="Times New Roman" panose="02020603050405020304" pitchFamily="18" charset="0"/>
              </a:rPr>
              <a:t>0</a:t>
            </a:r>
            <a:r>
              <a:rPr lang="en-US" altLang="ja-JP" sz="1600" b="0">
                <a:solidFill>
                  <a:schemeClr val="tx1"/>
                </a:solidFill>
                <a:latin typeface="Times New Roman" panose="02020603050405020304" pitchFamily="18" charset="0"/>
                <a:cs typeface="Times New Roman" panose="02020603050405020304" pitchFamily="18" charset="0"/>
              </a:rPr>
              <a:t>-value, irrespective of field emission (cooldown rate?)</a:t>
            </a:r>
          </a:p>
          <a:p>
            <a:pPr lvl="1">
              <a:buFont typeface="Wingdings" panose="05000000000000000000" pitchFamily="2" charset="2"/>
              <a:buChar char="l"/>
            </a:pPr>
            <a:r>
              <a:rPr lang="en-US" altLang="ja-JP" sz="1600" b="0">
                <a:solidFill>
                  <a:srgbClr val="FF0000"/>
                </a:solidFill>
                <a:latin typeface="Times New Roman" panose="02020603050405020304" pitchFamily="18" charset="0"/>
                <a:cs typeface="Times New Roman" panose="02020603050405020304" pitchFamily="18" charset="0"/>
              </a:rPr>
              <a:t>There maybe some risk for performance degradation in higher gradient operation</a:t>
            </a:r>
            <a:endParaRPr lang="en-US" altLang="ja-JP" sz="1600" b="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26702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979712"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37</a:t>
            </a:fld>
            <a:endParaRPr lang="en-US" altLang="ja-JP" dirty="0">
              <a:latin typeface="Times New Roman" panose="02020603050405020304" pitchFamily="18" charset="0"/>
              <a:cs typeface="Times New Roman" panose="02020603050405020304" pitchFamily="18" charset="0"/>
            </a:endParaRPr>
          </a:p>
        </p:txBody>
      </p:sp>
      <p:sp>
        <p:nvSpPr>
          <p:cNvPr id="9" name="タイトル 1"/>
          <p:cNvSpPr>
            <a:spLocks noGrp="1"/>
          </p:cNvSpPr>
          <p:nvPr>
            <p:ph type="title"/>
          </p:nvPr>
        </p:nvSpPr>
        <p:spPr>
          <a:xfrm>
            <a:off x="0" y="0"/>
            <a:ext cx="9144000" cy="764704"/>
          </a:xfrm>
        </p:spPr>
        <p:txBody>
          <a:bodyPr/>
          <a:lstStyle/>
          <a:p>
            <a:pPr eaLnBrk="1" hangingPunct="1"/>
            <a:r>
              <a:rPr lang="en-US" altLang="ja-JP" sz="4400" dirty="0">
                <a:solidFill>
                  <a:schemeClr val="tx1"/>
                </a:solidFill>
                <a:latin typeface="Times New Roman" panose="02020603050405020304" pitchFamily="18" charset="0"/>
                <a:cs typeface="Times New Roman" panose="02020603050405020304" pitchFamily="18" charset="0"/>
              </a:rPr>
              <a:t>Items in 4</a:t>
            </a:r>
            <a:r>
              <a:rPr lang="en-US" altLang="ja-JP" sz="4400" baseline="30000" dirty="0">
                <a:solidFill>
                  <a:schemeClr val="tx1"/>
                </a:solidFill>
                <a:latin typeface="Times New Roman" panose="02020603050405020304" pitchFamily="18" charset="0"/>
                <a:cs typeface="Times New Roman" panose="02020603050405020304" pitchFamily="18" charset="0"/>
              </a:rPr>
              <a:t>th</a:t>
            </a:r>
            <a:r>
              <a:rPr lang="en-US" altLang="ja-JP" sz="4400" dirty="0">
                <a:solidFill>
                  <a:schemeClr val="tx1"/>
                </a:solidFill>
                <a:latin typeface="Times New Roman" panose="02020603050405020304" pitchFamily="18" charset="0"/>
                <a:cs typeface="Times New Roman" panose="02020603050405020304" pitchFamily="18" charset="0"/>
              </a:rPr>
              <a:t> Cooldown Test</a:t>
            </a:r>
            <a:endParaRPr lang="ja-JP" altLang="en-US" sz="4400" dirty="0">
              <a:solidFill>
                <a:schemeClr val="tx1"/>
              </a:solidFill>
              <a:latin typeface="Times New Roman" panose="02020603050405020304" pitchFamily="18" charset="0"/>
              <a:cs typeface="Times New Roman" panose="02020603050405020304" pitchFamily="18" charset="0"/>
            </a:endParaRPr>
          </a:p>
        </p:txBody>
      </p:sp>
      <p:sp>
        <p:nvSpPr>
          <p:cNvPr id="10" name="テキスト ボックス 5"/>
          <p:cNvSpPr txBox="1">
            <a:spLocks noChangeArrowheads="1"/>
          </p:cNvSpPr>
          <p:nvPr/>
        </p:nvSpPr>
        <p:spPr bwMode="auto">
          <a:xfrm>
            <a:off x="1" y="1096283"/>
            <a:ext cx="91440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457200" indent="-457200" eaLnBrk="1" hangingPunct="1">
              <a:buFont typeface="Wingdings" panose="05000000000000000000" pitchFamily="2" charset="2"/>
              <a:buChar char="p"/>
            </a:pPr>
            <a:r>
              <a:rPr lang="en-US" altLang="ja-JP" sz="2800" dirty="0">
                <a:solidFill>
                  <a:srgbClr val="FF0000"/>
                </a:solidFill>
              </a:rPr>
              <a:t>Change of cool-down method (like FNAL)</a:t>
            </a:r>
          </a:p>
          <a:p>
            <a:pPr marL="457200" indent="-457200" eaLnBrk="1" hangingPunct="1">
              <a:buFont typeface="Wingdings" panose="05000000000000000000" pitchFamily="2" charset="2"/>
              <a:buChar char="p"/>
            </a:pPr>
            <a:endParaRPr lang="en-US" altLang="ja-JP" sz="2800" dirty="0"/>
          </a:p>
          <a:p>
            <a:pPr marL="457200" indent="-457200" eaLnBrk="1" hangingPunct="1">
              <a:buFont typeface="Wingdings" panose="05000000000000000000" pitchFamily="2" charset="2"/>
              <a:buChar char="p"/>
            </a:pPr>
            <a:r>
              <a:rPr lang="en-US" altLang="ja-JP" sz="2800" dirty="0"/>
              <a:t>Re-check cavity performance and x-rays including </a:t>
            </a:r>
            <a:r>
              <a:rPr lang="en-US" altLang="ja-JP" sz="2800" dirty="0" err="1"/>
              <a:t>k</a:t>
            </a:r>
            <a:r>
              <a:rPr lang="en-US" altLang="ja-JP" sz="2800" baseline="-25000" dirty="0" err="1"/>
              <a:t>t</a:t>
            </a:r>
            <a:endParaRPr lang="en-US" altLang="ja-JP" sz="2800" dirty="0"/>
          </a:p>
          <a:p>
            <a:pPr marL="457200" indent="-457200" eaLnBrk="1" hangingPunct="1">
              <a:buFont typeface="Wingdings" panose="05000000000000000000" pitchFamily="2" charset="2"/>
              <a:buChar char="p"/>
            </a:pPr>
            <a:endParaRPr lang="en-US" altLang="ja-JP" sz="2800" dirty="0"/>
          </a:p>
          <a:p>
            <a:pPr marL="457200" indent="-457200" eaLnBrk="1" hangingPunct="1">
              <a:buFont typeface="Wingdings" panose="05000000000000000000" pitchFamily="2" charset="2"/>
              <a:buChar char="p"/>
            </a:pPr>
            <a:r>
              <a:rPr lang="en-US" altLang="ja-JP" sz="2800" dirty="0"/>
              <a:t>More Precise Heat Load Measurement for Cavity</a:t>
            </a:r>
          </a:p>
          <a:p>
            <a:pPr marL="800100" lvl="1" indent="-342900" eaLnBrk="1" hangingPunct="1">
              <a:buFont typeface="Wingdings" panose="05000000000000000000" pitchFamily="2" charset="2"/>
              <a:buChar char="p"/>
            </a:pPr>
            <a:r>
              <a:rPr lang="en-US" altLang="ja-JP" sz="2400" dirty="0"/>
              <a:t>Disconnected Capture CM</a:t>
            </a:r>
          </a:p>
          <a:p>
            <a:pPr marL="800100" lvl="1" indent="-342900" eaLnBrk="1" hangingPunct="1">
              <a:buFont typeface="Wingdings" panose="05000000000000000000" pitchFamily="2" charset="2"/>
              <a:buChar char="p"/>
            </a:pPr>
            <a:r>
              <a:rPr lang="en-US" altLang="ja-JP" sz="2400" dirty="0"/>
              <a:t>Disconnected Q-Magnet</a:t>
            </a:r>
          </a:p>
          <a:p>
            <a:pPr marL="914400" lvl="1" indent="-457200" eaLnBrk="1" hangingPunct="1">
              <a:buFont typeface="Wingdings" panose="05000000000000000000" pitchFamily="2" charset="2"/>
              <a:buChar char="p"/>
            </a:pPr>
            <a:endParaRPr lang="en-US" altLang="ja-JP" sz="2800" dirty="0"/>
          </a:p>
          <a:p>
            <a:pPr marL="457200" indent="-457200" eaLnBrk="1" hangingPunct="1">
              <a:buFont typeface="Wingdings" panose="05000000000000000000" pitchFamily="2" charset="2"/>
              <a:buChar char="p"/>
            </a:pPr>
            <a:r>
              <a:rPr lang="en-US" altLang="ja-JP" sz="2800" dirty="0"/>
              <a:t>Precise Heat Load Measurement at Power Coupler</a:t>
            </a:r>
          </a:p>
          <a:p>
            <a:pPr marL="457200" indent="-457200" eaLnBrk="1" hangingPunct="1">
              <a:buFont typeface="Wingdings" panose="05000000000000000000" pitchFamily="2" charset="2"/>
              <a:buChar char="p"/>
            </a:pPr>
            <a:endParaRPr lang="en-US" altLang="ja-JP" sz="2800" dirty="0"/>
          </a:p>
          <a:p>
            <a:pPr marL="457200" indent="-457200" eaLnBrk="1" hangingPunct="1">
              <a:buFont typeface="Wingdings" panose="05000000000000000000" pitchFamily="2" charset="2"/>
              <a:buChar char="p"/>
            </a:pPr>
            <a:r>
              <a:rPr lang="en-US" altLang="ja-JP" sz="2800" dirty="0"/>
              <a:t>Microphonic</a:t>
            </a:r>
            <a:r>
              <a:rPr lang="ja-JP" altLang="en-US" sz="2800" dirty="0"/>
              <a:t> </a:t>
            </a:r>
            <a:r>
              <a:rPr lang="en-US" altLang="ja-JP" sz="2800" dirty="0"/>
              <a:t>Measurement during high gradient operation</a:t>
            </a:r>
            <a:endParaRPr lang="en-US" altLang="ja-JP" sz="2400" dirty="0"/>
          </a:p>
        </p:txBody>
      </p:sp>
    </p:spTree>
    <p:extLst>
      <p:ext uri="{BB962C8B-B14F-4D97-AF65-F5344CB8AC3E}">
        <p14:creationId xmlns:p14="http://schemas.microsoft.com/office/powerpoint/2010/main" val="3512153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979712"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38</a:t>
            </a:fld>
            <a:endParaRPr lang="en-US" altLang="ja-JP" dirty="0">
              <a:latin typeface="Times New Roman" panose="02020603050405020304" pitchFamily="18" charset="0"/>
              <a:cs typeface="Times New Roman" panose="02020603050405020304" pitchFamily="18" charset="0"/>
            </a:endParaRPr>
          </a:p>
        </p:txBody>
      </p:sp>
      <p:sp>
        <p:nvSpPr>
          <p:cNvPr id="8" name="Rectangle 2"/>
          <p:cNvSpPr>
            <a:spLocks noGrp="1" noChangeArrowheads="1"/>
          </p:cNvSpPr>
          <p:nvPr>
            <p:ph type="title"/>
          </p:nvPr>
        </p:nvSpPr>
        <p:spPr>
          <a:xfrm>
            <a:off x="0" y="0"/>
            <a:ext cx="9143999" cy="764704"/>
          </a:xfrm>
        </p:spPr>
        <p:txBody>
          <a:bodyPr/>
          <a:lstStyle/>
          <a:p>
            <a:r>
              <a:rPr lang="en-US" altLang="ja-JP" sz="4400" dirty="0">
                <a:solidFill>
                  <a:schemeClr val="tx1"/>
                </a:solidFill>
                <a:latin typeface="Times New Roman" panose="02020603050405020304" pitchFamily="18" charset="0"/>
                <a:cs typeface="Times New Roman" panose="02020603050405020304" pitchFamily="18" charset="0"/>
              </a:rPr>
              <a:t>Toward next steps…</a:t>
            </a:r>
          </a:p>
        </p:txBody>
      </p:sp>
      <p:sp>
        <p:nvSpPr>
          <p:cNvPr id="9" name="Rectangle 3"/>
          <p:cNvSpPr txBox="1">
            <a:spLocks noChangeArrowheads="1"/>
          </p:cNvSpPr>
          <p:nvPr/>
        </p:nvSpPr>
        <p:spPr bwMode="auto">
          <a:xfrm>
            <a:off x="0" y="764704"/>
            <a:ext cx="9143999" cy="568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800" kern="1200">
                <a:solidFill>
                  <a:srgbClr val="23346C"/>
                </a:solidFill>
                <a:latin typeface="+mn-lt"/>
                <a:ea typeface="+mn-ea"/>
                <a:cs typeface="+mn-cs"/>
              </a:defRPr>
            </a:lvl1pPr>
            <a:lvl2pPr marL="742950" indent="-285750" algn="l" rtl="0" eaLnBrk="1" fontAlgn="base" hangingPunct="1">
              <a:spcBef>
                <a:spcPct val="20000"/>
              </a:spcBef>
              <a:spcAft>
                <a:spcPct val="0"/>
              </a:spcAft>
              <a:buChar char="–"/>
              <a:defRPr kumimoji="1" sz="2400" b="1" kern="1200">
                <a:solidFill>
                  <a:srgbClr val="23346C"/>
                </a:solidFill>
                <a:latin typeface="+mn-lt"/>
                <a:ea typeface="+mn-ea"/>
                <a:cs typeface="+mn-cs"/>
              </a:defRPr>
            </a:lvl2pPr>
            <a:lvl3pPr marL="1143000" indent="-228600" algn="l" rtl="0" eaLnBrk="1" fontAlgn="base" hangingPunct="1">
              <a:spcBef>
                <a:spcPct val="20000"/>
              </a:spcBef>
              <a:spcAft>
                <a:spcPct val="0"/>
              </a:spcAft>
              <a:buChar char="•"/>
              <a:defRPr kumimoji="1" sz="20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anose="05000000000000000000" pitchFamily="2" charset="2"/>
              <a:buChar char="u"/>
            </a:pPr>
            <a:r>
              <a:rPr lang="en-US" altLang="ja-JP" sz="2000">
                <a:solidFill>
                  <a:schemeClr val="tx1"/>
                </a:solidFill>
                <a:latin typeface="Times New Roman" panose="02020603050405020304" pitchFamily="18" charset="0"/>
                <a:cs typeface="Times New Roman" panose="02020603050405020304" pitchFamily="18" charset="0"/>
              </a:rPr>
              <a:t>Waveguide/Circulator system will be added for remaining four cavities</a:t>
            </a:r>
          </a:p>
          <a:p>
            <a:pPr>
              <a:buFont typeface="Wingdings" panose="05000000000000000000" pitchFamily="2" charset="2"/>
              <a:buChar char="u"/>
            </a:pPr>
            <a:endParaRPr lang="en-US" altLang="ja-JP" sz="2000">
              <a:solidFill>
                <a:schemeClr val="tx1"/>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u"/>
            </a:pPr>
            <a:r>
              <a:rPr lang="en-US" altLang="ja-JP" sz="2000">
                <a:solidFill>
                  <a:schemeClr val="tx1"/>
                </a:solidFill>
                <a:latin typeface="Times New Roman" panose="02020603050405020304" pitchFamily="18" charset="0"/>
                <a:cs typeface="Times New Roman" panose="02020603050405020304" pitchFamily="18" charset="0"/>
              </a:rPr>
              <a:t>Beamline construction will be done</a:t>
            </a:r>
          </a:p>
          <a:p>
            <a:pPr>
              <a:buFont typeface="Wingdings" panose="05000000000000000000" pitchFamily="2" charset="2"/>
              <a:buChar char="u"/>
            </a:pPr>
            <a:endParaRPr lang="en-US" altLang="ja-JP" sz="2000">
              <a:solidFill>
                <a:schemeClr val="tx1"/>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u"/>
            </a:pPr>
            <a:r>
              <a:rPr lang="en-US" altLang="ja-JP" sz="2000">
                <a:solidFill>
                  <a:schemeClr val="tx1"/>
                </a:solidFill>
                <a:latin typeface="Times New Roman" panose="02020603050405020304" pitchFamily="18" charset="0"/>
                <a:cs typeface="Times New Roman" panose="02020603050405020304" pitchFamily="18" charset="0"/>
              </a:rPr>
              <a:t>Beam dump will be constructed</a:t>
            </a:r>
          </a:p>
          <a:p>
            <a:pPr>
              <a:buFont typeface="Wingdings" panose="05000000000000000000" pitchFamily="2" charset="2"/>
              <a:buChar char="u"/>
            </a:pPr>
            <a:endParaRPr lang="en-US" altLang="ja-JP" sz="2000">
              <a:solidFill>
                <a:schemeClr val="tx1"/>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u"/>
            </a:pPr>
            <a:r>
              <a:rPr lang="en-US" altLang="ja-JP" sz="2000">
                <a:solidFill>
                  <a:schemeClr val="tx1"/>
                </a:solidFill>
                <a:latin typeface="Times New Roman" panose="02020603050405020304" pitchFamily="18" charset="0"/>
                <a:cs typeface="Times New Roman" panose="02020603050405020304" pitchFamily="18" charset="0"/>
              </a:rPr>
              <a:t>RF Gun / Laser system will be reconstructed</a:t>
            </a:r>
          </a:p>
          <a:p>
            <a:pPr>
              <a:buFont typeface="Wingdings" panose="05000000000000000000" pitchFamily="2" charset="2"/>
              <a:buChar char="u"/>
            </a:pPr>
            <a:endParaRPr lang="en-US" altLang="ja-JP" sz="2000">
              <a:solidFill>
                <a:schemeClr val="tx1"/>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u"/>
            </a:pPr>
            <a:r>
              <a:rPr lang="en-US" altLang="ja-JP" sz="2000">
                <a:solidFill>
                  <a:schemeClr val="tx1"/>
                </a:solidFill>
                <a:latin typeface="Times New Roman" panose="02020603050405020304" pitchFamily="18" charset="0"/>
                <a:cs typeface="Times New Roman" panose="02020603050405020304" pitchFamily="18" charset="0"/>
              </a:rPr>
              <a:t>LLRF modules will be more added</a:t>
            </a:r>
          </a:p>
          <a:p>
            <a:pPr>
              <a:buFont typeface="Wingdings" panose="05000000000000000000" pitchFamily="2" charset="2"/>
              <a:buChar char="u"/>
            </a:pPr>
            <a:endParaRPr lang="en-US" altLang="ja-JP" sz="2000">
              <a:solidFill>
                <a:schemeClr val="tx1"/>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u"/>
            </a:pPr>
            <a:r>
              <a:rPr lang="en-US" altLang="ja-JP" sz="2000">
                <a:solidFill>
                  <a:schemeClr val="tx1"/>
                </a:solidFill>
                <a:latin typeface="Times New Roman" panose="02020603050405020304" pitchFamily="18" charset="0"/>
                <a:cs typeface="Times New Roman" panose="02020603050405020304" pitchFamily="18" charset="0"/>
              </a:rPr>
              <a:t>DAQ/Monitoring system will be updated</a:t>
            </a:r>
          </a:p>
          <a:p>
            <a:pPr>
              <a:buFont typeface="Wingdings" panose="05000000000000000000" pitchFamily="2" charset="2"/>
              <a:buChar char="u"/>
            </a:pPr>
            <a:endParaRPr lang="en-US" altLang="ja-JP" sz="2000">
              <a:solidFill>
                <a:schemeClr val="tx1"/>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u"/>
            </a:pPr>
            <a:r>
              <a:rPr lang="en-US" altLang="ja-JP" sz="2000">
                <a:solidFill>
                  <a:schemeClr val="tx1"/>
                </a:solidFill>
                <a:latin typeface="Times New Roman" panose="02020603050405020304" pitchFamily="18" charset="0"/>
                <a:cs typeface="Times New Roman" panose="02020603050405020304" pitchFamily="18" charset="0"/>
              </a:rPr>
              <a:t>12 (STF-2 CMs) + 2 (Injector CM) Cavities operation will be done</a:t>
            </a:r>
          </a:p>
          <a:p>
            <a:pPr>
              <a:buFont typeface="Wingdings" panose="05000000000000000000" pitchFamily="2" charset="2"/>
              <a:buChar char="u"/>
            </a:pPr>
            <a:endParaRPr lang="en-US" altLang="ja-JP" sz="2000">
              <a:solidFill>
                <a:schemeClr val="tx1"/>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u"/>
            </a:pPr>
            <a:r>
              <a:rPr lang="en-US" altLang="ja-JP" sz="2000">
                <a:solidFill>
                  <a:srgbClr val="FF0000"/>
                </a:solidFill>
                <a:latin typeface="Times New Roman" panose="02020603050405020304" pitchFamily="18" charset="0"/>
                <a:cs typeface="Times New Roman" panose="02020603050405020304" pitchFamily="18" charset="0"/>
              </a:rPr>
              <a:t>Beam commissioning will be done</a:t>
            </a:r>
            <a:endParaRPr lang="en-US" altLang="ja-JP" sz="2000" dirty="0">
              <a:solidFill>
                <a:srgbClr val="FF0000"/>
              </a:solidFill>
              <a:latin typeface="Times New Roman" panose="02020603050405020304" pitchFamily="18" charset="0"/>
              <a:cs typeface="Times New Roman" panose="02020603050405020304" pitchFamily="18" charset="0"/>
            </a:endParaRPr>
          </a:p>
        </p:txBody>
      </p:sp>
      <p:sp>
        <p:nvSpPr>
          <p:cNvPr id="10" name="テキスト ボックス 9"/>
          <p:cNvSpPr txBox="1"/>
          <p:nvPr/>
        </p:nvSpPr>
        <p:spPr>
          <a:xfrm>
            <a:off x="5148064" y="5877272"/>
            <a:ext cx="2722220" cy="461665"/>
          </a:xfrm>
          <a:prstGeom prst="rect">
            <a:avLst/>
          </a:prstGeom>
          <a:noFill/>
          <a:ln w="28575">
            <a:solidFill>
              <a:srgbClr val="CC00FF"/>
            </a:solidFill>
          </a:ln>
        </p:spPr>
        <p:txBody>
          <a:bodyPr wrap="none" rtlCol="0">
            <a:spAutoFit/>
          </a:bodyPr>
          <a:lstStyle/>
          <a:p>
            <a:pPr algn="ctr"/>
            <a:r>
              <a:rPr kumimoji="1" lang="en-US" altLang="ja-JP" sz="2400" dirty="0">
                <a:latin typeface="Times New Roman" panose="02020603050405020304" pitchFamily="18" charset="0"/>
                <a:cs typeface="Times New Roman" panose="02020603050405020304" pitchFamily="18" charset="0"/>
              </a:rPr>
              <a:t>Final goal for STF-2</a:t>
            </a:r>
            <a:endParaRPr kumimoji="1" lang="ja-JP" altLang="en-US" sz="2400" dirty="0">
              <a:latin typeface="Times New Roman" panose="02020603050405020304" pitchFamily="18" charset="0"/>
              <a:cs typeface="Times New Roman" panose="02020603050405020304" pitchFamily="18" charset="0"/>
            </a:endParaRPr>
          </a:p>
        </p:txBody>
      </p:sp>
      <p:cxnSp>
        <p:nvCxnSpPr>
          <p:cNvPr id="11" name="直線矢印コネクタ 10"/>
          <p:cNvCxnSpPr>
            <a:stCxn id="10" idx="1"/>
          </p:cNvCxnSpPr>
          <p:nvPr/>
        </p:nvCxnSpPr>
        <p:spPr bwMode="auto">
          <a:xfrm flipH="1" flipV="1">
            <a:off x="4139952" y="6108104"/>
            <a:ext cx="1008112" cy="1"/>
          </a:xfrm>
          <a:prstGeom prst="straightConnector1">
            <a:avLst/>
          </a:prstGeom>
          <a:solidFill>
            <a:schemeClr val="accent1"/>
          </a:solidFill>
          <a:ln w="28575" cap="flat" cmpd="sng" algn="ctr">
            <a:solidFill>
              <a:srgbClr val="CC00FF"/>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86185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80A815C-CEE1-4043-9182-3A4015EA7F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1125" y="923925"/>
            <a:ext cx="6381750" cy="5010150"/>
          </a:xfrm>
          <a:prstGeom prst="rect">
            <a:avLst/>
          </a:prstGeom>
        </p:spPr>
      </p:pic>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979712"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39</a:t>
            </a:fld>
            <a:endParaRPr lang="en-US" altLang="ja-JP" dirty="0">
              <a:latin typeface="Times New Roman" panose="02020603050405020304" pitchFamily="18" charset="0"/>
              <a:cs typeface="Times New Roman" panose="02020603050405020304" pitchFamily="18" charset="0"/>
            </a:endParaRPr>
          </a:p>
        </p:txBody>
      </p:sp>
      <p:sp>
        <p:nvSpPr>
          <p:cNvPr id="2" name="テキスト ボックス 1">
            <a:extLst>
              <a:ext uri="{FF2B5EF4-FFF2-40B4-BE49-F238E27FC236}">
                <a16:creationId xmlns:a16="http://schemas.microsoft.com/office/drawing/2014/main" id="{5C7577F5-A613-4011-BEA0-836FABA9AF31}"/>
              </a:ext>
            </a:extLst>
          </p:cNvPr>
          <p:cNvSpPr txBox="1"/>
          <p:nvPr/>
        </p:nvSpPr>
        <p:spPr>
          <a:xfrm>
            <a:off x="4800" y="2348880"/>
            <a:ext cx="9144000" cy="1877437"/>
          </a:xfrm>
          <a:prstGeom prst="rect">
            <a:avLst/>
          </a:prstGeom>
          <a:noFill/>
        </p:spPr>
        <p:txBody>
          <a:bodyPr wrap="square" rtlCol="0">
            <a:spAutoFit/>
          </a:bodyPr>
          <a:lstStyle/>
          <a:p>
            <a:pPr algn="ctr"/>
            <a:r>
              <a:rPr kumimoji="1" lang="en-US" altLang="ja-JP" sz="4000" dirty="0">
                <a:solidFill>
                  <a:srgbClr val="C00000"/>
                </a:solidFill>
                <a:latin typeface="Times New Roman" panose="02020603050405020304" pitchFamily="18" charset="0"/>
                <a:cs typeface="Times New Roman" panose="02020603050405020304" pitchFamily="18" charset="0"/>
              </a:rPr>
              <a:t>Thank you very much for your attention!</a:t>
            </a:r>
          </a:p>
          <a:p>
            <a:pPr algn="ctr"/>
            <a:endParaRPr kumimoji="1" lang="en-US" altLang="ja-JP" sz="4000" dirty="0">
              <a:solidFill>
                <a:srgbClr val="C00000"/>
              </a:solidFill>
              <a:latin typeface="Times New Roman" panose="02020603050405020304" pitchFamily="18" charset="0"/>
              <a:cs typeface="Times New Roman" panose="02020603050405020304" pitchFamily="18" charset="0"/>
            </a:endParaRPr>
          </a:p>
          <a:p>
            <a:pPr algn="ctr"/>
            <a:r>
              <a:rPr kumimoji="1" lang="en-US" altLang="ja-JP" dirty="0">
                <a:solidFill>
                  <a:srgbClr val="C00000"/>
                </a:solidFill>
                <a:latin typeface="Times New Roman" panose="02020603050405020304" pitchFamily="18" charset="0"/>
                <a:cs typeface="Times New Roman" panose="02020603050405020304" pitchFamily="18" charset="0"/>
              </a:rPr>
              <a:t>I will “more” improve my slide in SRF2017.</a:t>
            </a:r>
            <a:endParaRPr kumimoji="1" lang="ja-JP" altLang="en-US" dirty="0">
              <a:solidFill>
                <a:srgbClr val="C00000"/>
              </a:solidFill>
              <a:latin typeface="Times New Roman" panose="02020603050405020304" pitchFamily="18" charset="0"/>
              <a:cs typeface="Times New Roman" panose="02020603050405020304" pitchFamily="18" charset="0"/>
            </a:endParaRPr>
          </a:p>
        </p:txBody>
      </p:sp>
      <p:sp>
        <p:nvSpPr>
          <p:cNvPr id="8" name="テキスト ボックス 7">
            <a:extLst>
              <a:ext uri="{FF2B5EF4-FFF2-40B4-BE49-F238E27FC236}">
                <a16:creationId xmlns:a16="http://schemas.microsoft.com/office/drawing/2014/main" id="{2B227B3B-BC9B-4F09-8240-A90DE1E13B6D}"/>
              </a:ext>
            </a:extLst>
          </p:cNvPr>
          <p:cNvSpPr txBox="1"/>
          <p:nvPr/>
        </p:nvSpPr>
        <p:spPr>
          <a:xfrm>
            <a:off x="2394961" y="5230941"/>
            <a:ext cx="4354077" cy="646331"/>
          </a:xfrm>
          <a:prstGeom prst="rect">
            <a:avLst/>
          </a:prstGeom>
          <a:solidFill>
            <a:srgbClr val="FFFFCC"/>
          </a:solidFill>
          <a:ln w="28575">
            <a:solidFill>
              <a:srgbClr val="FF0000"/>
            </a:solidFill>
          </a:ln>
        </p:spPr>
        <p:txBody>
          <a:bodyPr wrap="none" rtlCol="0">
            <a:spAutoFit/>
          </a:bodyPr>
          <a:lstStyle/>
          <a:p>
            <a:pPr algn="ctr"/>
            <a:r>
              <a:rPr lang="ja-JP" altLang="en-US" b="1" dirty="0"/>
              <a:t>青磁茶碗　銘馬蝗絆</a:t>
            </a:r>
            <a:endParaRPr kumimoji="1" lang="ja-JP" altLang="en-US" b="1" dirty="0"/>
          </a:p>
        </p:txBody>
      </p:sp>
    </p:spTree>
    <p:extLst>
      <p:ext uri="{BB962C8B-B14F-4D97-AF65-F5344CB8AC3E}">
        <p14:creationId xmlns:p14="http://schemas.microsoft.com/office/powerpoint/2010/main" val="155928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790699"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4</a:t>
            </a:fld>
            <a:endParaRPr lang="en-US" altLang="ja-JP" dirty="0">
              <a:latin typeface="Times New Roman" panose="02020603050405020304" pitchFamily="18" charset="0"/>
              <a:cs typeface="Times New Roman" panose="02020603050405020304" pitchFamily="18" charset="0"/>
            </a:endParaRPr>
          </a:p>
        </p:txBody>
      </p:sp>
      <p:sp>
        <p:nvSpPr>
          <p:cNvPr id="8" name="Rectangle 2"/>
          <p:cNvSpPr>
            <a:spLocks noGrp="1" noChangeArrowheads="1"/>
          </p:cNvSpPr>
          <p:nvPr>
            <p:ph type="title"/>
          </p:nvPr>
        </p:nvSpPr>
        <p:spPr>
          <a:xfrm>
            <a:off x="0" y="0"/>
            <a:ext cx="9143999" cy="764704"/>
          </a:xfrm>
        </p:spPr>
        <p:txBody>
          <a:bodyPr/>
          <a:lstStyle/>
          <a:p>
            <a:r>
              <a:rPr lang="en-US" altLang="ja-JP" sz="4800" dirty="0">
                <a:solidFill>
                  <a:schemeClr val="tx1"/>
                </a:solidFill>
                <a:latin typeface="Times New Roman" panose="02020603050405020304" pitchFamily="18" charset="0"/>
                <a:cs typeface="Times New Roman" panose="02020603050405020304" pitchFamily="18" charset="0"/>
              </a:rPr>
              <a:t>STF </a:t>
            </a:r>
            <a:r>
              <a:rPr lang="en-US" altLang="ja-JP" sz="4800" dirty="0" err="1">
                <a:solidFill>
                  <a:schemeClr val="tx1"/>
                </a:solidFill>
                <a:latin typeface="Times New Roman" panose="02020603050405020304" pitchFamily="18" charset="0"/>
                <a:cs typeface="Times New Roman" panose="02020603050405020304" pitchFamily="18" charset="0"/>
              </a:rPr>
              <a:t>Cryomodules</a:t>
            </a:r>
            <a:endParaRPr lang="en-US" altLang="ja-JP" sz="4800" dirty="0">
              <a:solidFill>
                <a:schemeClr val="tx1"/>
              </a:solidFill>
              <a:latin typeface="Times New Roman" panose="02020603050405020304" pitchFamily="18" charset="0"/>
              <a:cs typeface="Times New Roman" panose="02020603050405020304" pitchFamily="18" charset="0"/>
            </a:endParaRPr>
          </a:p>
        </p:txBody>
      </p:sp>
      <p:pic>
        <p:nvPicPr>
          <p:cNvPr id="9" name="図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1960" y="908720"/>
            <a:ext cx="4834058" cy="2232248"/>
          </a:xfrm>
          <a:prstGeom prst="rect">
            <a:avLst/>
          </a:prstGeom>
        </p:spPr>
      </p:pic>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1960" y="3581870"/>
            <a:ext cx="4836495" cy="3224330"/>
          </a:xfrm>
          <a:prstGeom prst="rect">
            <a:avLst/>
          </a:prstGeom>
        </p:spPr>
      </p:pic>
      <p:pic>
        <p:nvPicPr>
          <p:cNvPr id="11" name="図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465" y="3935312"/>
            <a:ext cx="3827851" cy="2870888"/>
          </a:xfrm>
          <a:prstGeom prst="rect">
            <a:avLst/>
          </a:prstGeom>
        </p:spPr>
      </p:pic>
      <p:pic>
        <p:nvPicPr>
          <p:cNvPr id="12" name="図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786" y="908720"/>
            <a:ext cx="3827851" cy="2870888"/>
          </a:xfrm>
          <a:prstGeom prst="rect">
            <a:avLst/>
          </a:prstGeom>
        </p:spPr>
      </p:pic>
      <p:pic>
        <p:nvPicPr>
          <p:cNvPr id="13" name="図 12" descr="KEK-c-cavity.tiff"/>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60616" y="2688955"/>
            <a:ext cx="2711597" cy="1859012"/>
          </a:xfrm>
          <a:prstGeom prst="rect">
            <a:avLst/>
          </a:prstGeom>
          <a:noFill/>
          <a:ln w="28575">
            <a:solidFill>
              <a:srgbClr val="CC0099"/>
            </a:solidFill>
            <a:miter lim="800000"/>
            <a:headEnd/>
            <a:tailEnd/>
          </a:ln>
          <a:extLst>
            <a:ext uri="{909E8E84-426E-40DD-AFC4-6F175D3DCCD1}">
              <a14:hiddenFill xmlns:a14="http://schemas.microsoft.com/office/drawing/2010/main">
                <a:solidFill>
                  <a:srgbClr val="FFFFFF"/>
                </a:solidFill>
              </a14:hiddenFill>
            </a:ext>
          </a:extLst>
        </p:spPr>
      </p:pic>
      <p:sp>
        <p:nvSpPr>
          <p:cNvPr id="14" name="テキスト ボックス 13"/>
          <p:cNvSpPr txBox="1"/>
          <p:nvPr/>
        </p:nvSpPr>
        <p:spPr>
          <a:xfrm>
            <a:off x="3452860" y="3750646"/>
            <a:ext cx="1872628" cy="338554"/>
          </a:xfrm>
          <a:prstGeom prst="rect">
            <a:avLst/>
          </a:prstGeom>
          <a:noFill/>
          <a:ln w="19050">
            <a:solidFill>
              <a:srgbClr val="FF0000"/>
            </a:solidFill>
          </a:ln>
        </p:spPr>
        <p:txBody>
          <a:bodyPr wrap="none" rtlCol="0">
            <a:spAutoFit/>
          </a:bodyPr>
          <a:lstStyle/>
          <a:p>
            <a:pPr algn="ctr"/>
            <a:r>
              <a:rPr kumimoji="1" lang="en-US" altLang="ja-JP" sz="1600" dirty="0">
                <a:latin typeface="Times New Roman" panose="02020603050405020304" pitchFamily="18" charset="0"/>
                <a:cs typeface="Times New Roman" panose="02020603050405020304" pitchFamily="18" charset="0"/>
              </a:rPr>
              <a:t>STF Cavity Package</a:t>
            </a:r>
            <a:endParaRPr kumimoji="1" lang="ja-JP" altLang="en-US" sz="1600" dirty="0">
              <a:latin typeface="Times New Roman" panose="02020603050405020304" pitchFamily="18" charset="0"/>
              <a:cs typeface="Times New Roman" panose="02020603050405020304" pitchFamily="18" charset="0"/>
            </a:endParaRPr>
          </a:p>
        </p:txBody>
      </p:sp>
      <p:sp>
        <p:nvSpPr>
          <p:cNvPr id="15" name="テキスト ボックス 14"/>
          <p:cNvSpPr txBox="1"/>
          <p:nvPr/>
        </p:nvSpPr>
        <p:spPr>
          <a:xfrm>
            <a:off x="7772815" y="6455106"/>
            <a:ext cx="1191673" cy="276999"/>
          </a:xfrm>
          <a:prstGeom prst="rect">
            <a:avLst/>
          </a:prstGeom>
          <a:solidFill>
            <a:schemeClr val="bg1"/>
          </a:solidFill>
          <a:ln w="19050">
            <a:solidFill>
              <a:srgbClr val="66FF33"/>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Proc. in IPAC16</a:t>
            </a:r>
            <a:endParaRPr kumimoji="1" lang="ja-JP" altLang="en-US" sz="1200" dirty="0">
              <a:latin typeface="Times New Roman" panose="02020603050405020304" pitchFamily="18" charset="0"/>
              <a:cs typeface="Times New Roman" panose="02020603050405020304" pitchFamily="18" charset="0"/>
            </a:endParaRPr>
          </a:p>
        </p:txBody>
      </p:sp>
      <p:sp>
        <p:nvSpPr>
          <p:cNvPr id="16" name="テキスト ボックス 15"/>
          <p:cNvSpPr txBox="1"/>
          <p:nvPr/>
        </p:nvSpPr>
        <p:spPr>
          <a:xfrm>
            <a:off x="2600443" y="6448804"/>
            <a:ext cx="1191673" cy="276999"/>
          </a:xfrm>
          <a:prstGeom prst="rect">
            <a:avLst/>
          </a:prstGeom>
          <a:solidFill>
            <a:schemeClr val="bg1"/>
          </a:solidFill>
          <a:ln w="19050">
            <a:solidFill>
              <a:srgbClr val="66FF33"/>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Proc. in IPAC12</a:t>
            </a:r>
            <a:endParaRPr kumimoji="1" lang="ja-JP" altLang="en-US" sz="1200" dirty="0">
              <a:latin typeface="Times New Roman" panose="02020603050405020304" pitchFamily="18" charset="0"/>
              <a:cs typeface="Times New Roman" panose="02020603050405020304" pitchFamily="18" charset="0"/>
            </a:endParaRPr>
          </a:p>
        </p:txBody>
      </p:sp>
      <p:sp>
        <p:nvSpPr>
          <p:cNvPr id="17" name="テキスト ボックス 16"/>
          <p:cNvSpPr txBox="1"/>
          <p:nvPr/>
        </p:nvSpPr>
        <p:spPr>
          <a:xfrm>
            <a:off x="7884368" y="2791961"/>
            <a:ext cx="1123128" cy="276999"/>
          </a:xfrm>
          <a:prstGeom prst="rect">
            <a:avLst/>
          </a:prstGeom>
          <a:solidFill>
            <a:schemeClr val="bg1"/>
          </a:solidFill>
          <a:ln w="19050">
            <a:solidFill>
              <a:srgbClr val="66FF33"/>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Proc. in SRF11</a:t>
            </a:r>
            <a:endParaRPr kumimoji="1" lang="ja-JP" altLang="en-US" sz="1200" dirty="0">
              <a:latin typeface="Times New Roman" panose="02020603050405020304" pitchFamily="18" charset="0"/>
              <a:cs typeface="Times New Roman" panose="02020603050405020304" pitchFamily="18" charset="0"/>
            </a:endParaRPr>
          </a:p>
        </p:txBody>
      </p:sp>
      <p:sp>
        <p:nvSpPr>
          <p:cNvPr id="18" name="テキスト ボックス 17"/>
          <p:cNvSpPr txBox="1"/>
          <p:nvPr/>
        </p:nvSpPr>
        <p:spPr>
          <a:xfrm>
            <a:off x="107504" y="3440033"/>
            <a:ext cx="1128834" cy="276999"/>
          </a:xfrm>
          <a:prstGeom prst="rect">
            <a:avLst/>
          </a:prstGeom>
          <a:solidFill>
            <a:schemeClr val="bg1"/>
          </a:solidFill>
          <a:ln w="19050">
            <a:solidFill>
              <a:srgbClr val="66FF33"/>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Proc. in SRF09</a:t>
            </a:r>
            <a:endParaRPr kumimoji="1" lang="ja-JP" altLang="en-US" sz="1200" dirty="0">
              <a:latin typeface="Times New Roman" panose="02020603050405020304" pitchFamily="18" charset="0"/>
              <a:cs typeface="Times New Roman" panose="02020603050405020304" pitchFamily="18" charset="0"/>
            </a:endParaRPr>
          </a:p>
        </p:txBody>
      </p:sp>
      <p:sp>
        <p:nvSpPr>
          <p:cNvPr id="19" name="テキスト ボックス 18"/>
          <p:cNvSpPr txBox="1"/>
          <p:nvPr/>
        </p:nvSpPr>
        <p:spPr>
          <a:xfrm>
            <a:off x="107504" y="956048"/>
            <a:ext cx="1811714" cy="276999"/>
          </a:xfrm>
          <a:prstGeom prst="rect">
            <a:avLst/>
          </a:prstGeom>
          <a:solidFill>
            <a:schemeClr val="bg1"/>
          </a:solidFill>
          <a:ln w="19050">
            <a:solidFill>
              <a:srgbClr val="FF0000"/>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STF-1 (4 cavities) in 2008</a:t>
            </a:r>
            <a:endParaRPr kumimoji="1" lang="ja-JP" altLang="en-US" sz="1200" dirty="0">
              <a:latin typeface="Times New Roman" panose="02020603050405020304" pitchFamily="18" charset="0"/>
              <a:cs typeface="Times New Roman" panose="02020603050405020304" pitchFamily="18" charset="0"/>
            </a:endParaRPr>
          </a:p>
        </p:txBody>
      </p:sp>
      <p:sp>
        <p:nvSpPr>
          <p:cNvPr id="20" name="テキスト ボックス 19"/>
          <p:cNvSpPr txBox="1"/>
          <p:nvPr/>
        </p:nvSpPr>
        <p:spPr>
          <a:xfrm>
            <a:off x="107505" y="3992099"/>
            <a:ext cx="2392000" cy="461665"/>
          </a:xfrm>
          <a:prstGeom prst="rect">
            <a:avLst/>
          </a:prstGeom>
          <a:solidFill>
            <a:schemeClr val="bg1"/>
          </a:solidFill>
          <a:ln w="19050">
            <a:solidFill>
              <a:srgbClr val="FF0000"/>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Quantum Beam (2 cavities) in 2012</a:t>
            </a:r>
          </a:p>
          <a:p>
            <a:pPr algn="ctr"/>
            <a:r>
              <a:rPr kumimoji="1" lang="en-US" altLang="ja-JP" sz="1200" dirty="0">
                <a:latin typeface="Times New Roman" panose="02020603050405020304" pitchFamily="18" charset="0"/>
                <a:cs typeface="Times New Roman" panose="02020603050405020304" pitchFamily="18" charset="0"/>
              </a:rPr>
              <a:t>Capture CM in STF-2 accelerator</a:t>
            </a:r>
            <a:endParaRPr kumimoji="1" lang="ja-JP" altLang="en-US" sz="1200" dirty="0">
              <a:latin typeface="Times New Roman" panose="02020603050405020304" pitchFamily="18" charset="0"/>
              <a:cs typeface="Times New Roman" panose="02020603050405020304" pitchFamily="18" charset="0"/>
            </a:endParaRPr>
          </a:p>
        </p:txBody>
      </p:sp>
      <p:sp>
        <p:nvSpPr>
          <p:cNvPr id="21" name="テキスト ボックス 20"/>
          <p:cNvSpPr txBox="1"/>
          <p:nvPr/>
        </p:nvSpPr>
        <p:spPr>
          <a:xfrm>
            <a:off x="4283968" y="956391"/>
            <a:ext cx="2215671" cy="276999"/>
          </a:xfrm>
          <a:prstGeom prst="rect">
            <a:avLst/>
          </a:prstGeom>
          <a:solidFill>
            <a:schemeClr val="bg1"/>
          </a:solidFill>
          <a:ln w="19050">
            <a:solidFill>
              <a:srgbClr val="FF0000"/>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S1-Global (4+4 cavities) in 2010</a:t>
            </a:r>
            <a:endParaRPr kumimoji="1" lang="ja-JP" altLang="en-US" sz="1200" dirty="0">
              <a:latin typeface="Times New Roman" panose="02020603050405020304" pitchFamily="18" charset="0"/>
              <a:cs typeface="Times New Roman" panose="02020603050405020304" pitchFamily="18" charset="0"/>
            </a:endParaRPr>
          </a:p>
        </p:txBody>
      </p:sp>
      <p:sp>
        <p:nvSpPr>
          <p:cNvPr id="22" name="テキスト ボックス 21"/>
          <p:cNvSpPr txBox="1"/>
          <p:nvPr/>
        </p:nvSpPr>
        <p:spPr>
          <a:xfrm>
            <a:off x="7020272" y="3642924"/>
            <a:ext cx="1972015" cy="276999"/>
          </a:xfrm>
          <a:prstGeom prst="rect">
            <a:avLst/>
          </a:prstGeom>
          <a:solidFill>
            <a:schemeClr val="bg1"/>
          </a:solidFill>
          <a:ln w="19050">
            <a:solidFill>
              <a:srgbClr val="FF0000"/>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STF-2 (12 cavities) in 2014~</a:t>
            </a:r>
            <a:endParaRPr kumimoji="1" lang="ja-JP" altLang="en-US" sz="1200" dirty="0">
              <a:latin typeface="Times New Roman" panose="02020603050405020304" pitchFamily="18" charset="0"/>
              <a:cs typeface="Times New Roman" panose="02020603050405020304" pitchFamily="18" charset="0"/>
            </a:endParaRPr>
          </a:p>
        </p:txBody>
      </p:sp>
      <p:sp>
        <p:nvSpPr>
          <p:cNvPr id="23" name="テキスト ボックス 22"/>
          <p:cNvSpPr txBox="1"/>
          <p:nvPr/>
        </p:nvSpPr>
        <p:spPr>
          <a:xfrm>
            <a:off x="2833851" y="2134957"/>
            <a:ext cx="2565126" cy="461665"/>
          </a:xfrm>
          <a:prstGeom prst="rect">
            <a:avLst/>
          </a:prstGeom>
          <a:solidFill>
            <a:srgbClr val="FFFFCC"/>
          </a:solidFill>
          <a:ln w="19050">
            <a:solidFill>
              <a:srgbClr val="00B0F0"/>
            </a:solidFill>
          </a:ln>
        </p:spPr>
        <p:txBody>
          <a:bodyPr wrap="none" rtlCol="0">
            <a:spAutoFit/>
          </a:bodyPr>
          <a:lstStyle/>
          <a:p>
            <a:pPr algn="ctr"/>
            <a:r>
              <a:rPr kumimoji="1" lang="en-US" altLang="ja-JP" sz="2400" dirty="0">
                <a:latin typeface="Times New Roman" panose="02020603050405020304" pitchFamily="18" charset="0"/>
                <a:cs typeface="Times New Roman" panose="02020603050405020304" pitchFamily="18" charset="0"/>
              </a:rPr>
              <a:t>4 cavities per batch</a:t>
            </a:r>
            <a:endParaRPr kumimoji="1" lang="ja-JP"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038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0-#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1+#ppt_w/2"/>
                                          </p:val>
                                        </p:tav>
                                        <p:tav tm="100000">
                                          <p:val>
                                            <p:strVal val="#ppt_x"/>
                                          </p:val>
                                        </p:tav>
                                      </p:tavLst>
                                    </p:anim>
                                    <p:anim calcmode="lin" valueType="num">
                                      <p:cBhvr additive="base">
                                        <p:cTn id="26" dur="500" fill="hold"/>
                                        <p:tgtEl>
                                          <p:spTgt spid="17"/>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1+#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0-#ppt_w/2"/>
                                          </p:val>
                                        </p:tav>
                                        <p:tav tm="100000">
                                          <p:val>
                                            <p:strVal val="#ppt_x"/>
                                          </p:val>
                                        </p:tav>
                                      </p:tavLst>
                                    </p:anim>
                                    <p:anim calcmode="lin" valueType="num">
                                      <p:cBhvr additive="base">
                                        <p:cTn id="50" dur="500" fill="hold"/>
                                        <p:tgtEl>
                                          <p:spTgt spid="11"/>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0-#ppt_w/2"/>
                                          </p:val>
                                        </p:tav>
                                        <p:tav tm="100000">
                                          <p:val>
                                            <p:strVal val="#ppt_x"/>
                                          </p:val>
                                        </p:tav>
                                      </p:tavLst>
                                    </p:anim>
                                    <p:anim calcmode="lin" valueType="num">
                                      <p:cBhvr additive="base">
                                        <p:cTn id="54" dur="500" fill="hold"/>
                                        <p:tgtEl>
                                          <p:spTgt spid="16"/>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fill="hold"/>
                                        <p:tgtEl>
                                          <p:spTgt spid="20"/>
                                        </p:tgtEl>
                                        <p:attrNameLst>
                                          <p:attrName>ppt_x</p:attrName>
                                        </p:attrNameLst>
                                      </p:cBhvr>
                                      <p:tavLst>
                                        <p:tav tm="0">
                                          <p:val>
                                            <p:strVal val="0-#ppt_w/2"/>
                                          </p:val>
                                        </p:tav>
                                        <p:tav tm="100000">
                                          <p:val>
                                            <p:strVal val="#ppt_x"/>
                                          </p:val>
                                        </p:tav>
                                      </p:tavLst>
                                    </p:anim>
                                    <p:anim calcmode="lin" valueType="num">
                                      <p:cBhvr additive="base">
                                        <p:cTn id="5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p:cTn id="63" dur="500" fill="hold"/>
                                        <p:tgtEl>
                                          <p:spTgt spid="23"/>
                                        </p:tgtEl>
                                        <p:attrNameLst>
                                          <p:attrName>ppt_w</p:attrName>
                                        </p:attrNameLst>
                                      </p:cBhvr>
                                      <p:tavLst>
                                        <p:tav tm="0">
                                          <p:val>
                                            <p:fltVal val="0"/>
                                          </p:val>
                                        </p:tav>
                                        <p:tav tm="100000">
                                          <p:val>
                                            <p:strVal val="#ppt_w"/>
                                          </p:val>
                                        </p:tav>
                                      </p:tavLst>
                                    </p:anim>
                                    <p:anim calcmode="lin" valueType="num">
                                      <p:cBhvr>
                                        <p:cTn id="64" dur="500" fill="hold"/>
                                        <p:tgtEl>
                                          <p:spTgt spid="23"/>
                                        </p:tgtEl>
                                        <p:attrNameLst>
                                          <p:attrName>ppt_h</p:attrName>
                                        </p:attrNameLst>
                                      </p:cBhvr>
                                      <p:tavLst>
                                        <p:tav tm="0">
                                          <p:val>
                                            <p:fltVal val="0"/>
                                          </p:val>
                                        </p:tav>
                                        <p:tav tm="100000">
                                          <p:val>
                                            <p:strVal val="#ppt_h"/>
                                          </p:val>
                                        </p:tav>
                                      </p:tavLst>
                                    </p:anim>
                                    <p:animEffect transition="in" filter="fade">
                                      <p:cBhvr>
                                        <p:cTn id="65" dur="500"/>
                                        <p:tgtEl>
                                          <p:spTgt spid="23"/>
                                        </p:tgtEl>
                                      </p:cBhvr>
                                    </p:animEffect>
                                  </p:childTnLst>
                                </p:cTn>
                              </p:par>
                              <p:par>
                                <p:cTn id="66" presetID="53" presetClass="entr" presetSubtype="16" fill="hold" nodeType="withEffect">
                                  <p:stCondLst>
                                    <p:cond delay="0"/>
                                  </p:stCondLst>
                                  <p:childTnLst>
                                    <p:set>
                                      <p:cBhvr>
                                        <p:cTn id="67" dur="1" fill="hold">
                                          <p:stCondLst>
                                            <p:cond delay="0"/>
                                          </p:stCondLst>
                                        </p:cTn>
                                        <p:tgtEl>
                                          <p:spTgt spid="13"/>
                                        </p:tgtEl>
                                        <p:attrNameLst>
                                          <p:attrName>style.visibility</p:attrName>
                                        </p:attrNameLst>
                                      </p:cBhvr>
                                      <p:to>
                                        <p:strVal val="visible"/>
                                      </p:to>
                                    </p:set>
                                    <p:anim calcmode="lin" valueType="num">
                                      <p:cBhvr>
                                        <p:cTn id="68" dur="500" fill="hold"/>
                                        <p:tgtEl>
                                          <p:spTgt spid="13"/>
                                        </p:tgtEl>
                                        <p:attrNameLst>
                                          <p:attrName>ppt_w</p:attrName>
                                        </p:attrNameLst>
                                      </p:cBhvr>
                                      <p:tavLst>
                                        <p:tav tm="0">
                                          <p:val>
                                            <p:fltVal val="0"/>
                                          </p:val>
                                        </p:tav>
                                        <p:tav tm="100000">
                                          <p:val>
                                            <p:strVal val="#ppt_w"/>
                                          </p:val>
                                        </p:tav>
                                      </p:tavLst>
                                    </p:anim>
                                    <p:anim calcmode="lin" valueType="num">
                                      <p:cBhvr>
                                        <p:cTn id="69" dur="500" fill="hold"/>
                                        <p:tgtEl>
                                          <p:spTgt spid="13"/>
                                        </p:tgtEl>
                                        <p:attrNameLst>
                                          <p:attrName>ppt_h</p:attrName>
                                        </p:attrNameLst>
                                      </p:cBhvr>
                                      <p:tavLst>
                                        <p:tav tm="0">
                                          <p:val>
                                            <p:fltVal val="0"/>
                                          </p:val>
                                        </p:tav>
                                        <p:tav tm="100000">
                                          <p:val>
                                            <p:strVal val="#ppt_h"/>
                                          </p:val>
                                        </p:tav>
                                      </p:tavLst>
                                    </p:anim>
                                    <p:animEffect transition="in" filter="fade">
                                      <p:cBhvr>
                                        <p:cTn id="70" dur="500"/>
                                        <p:tgtEl>
                                          <p:spTgt spid="13"/>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14"/>
                                        </p:tgtEl>
                                        <p:attrNameLst>
                                          <p:attrName>style.visibility</p:attrName>
                                        </p:attrNameLst>
                                      </p:cBhvr>
                                      <p:to>
                                        <p:strVal val="visible"/>
                                      </p:to>
                                    </p:set>
                                    <p:anim calcmode="lin" valueType="num">
                                      <p:cBhvr>
                                        <p:cTn id="73" dur="500" fill="hold"/>
                                        <p:tgtEl>
                                          <p:spTgt spid="14"/>
                                        </p:tgtEl>
                                        <p:attrNameLst>
                                          <p:attrName>ppt_w</p:attrName>
                                        </p:attrNameLst>
                                      </p:cBhvr>
                                      <p:tavLst>
                                        <p:tav tm="0">
                                          <p:val>
                                            <p:fltVal val="0"/>
                                          </p:val>
                                        </p:tav>
                                        <p:tav tm="100000">
                                          <p:val>
                                            <p:strVal val="#ppt_w"/>
                                          </p:val>
                                        </p:tav>
                                      </p:tavLst>
                                    </p:anim>
                                    <p:anim calcmode="lin" valueType="num">
                                      <p:cBhvr>
                                        <p:cTn id="74" dur="500" fill="hold"/>
                                        <p:tgtEl>
                                          <p:spTgt spid="14"/>
                                        </p:tgtEl>
                                        <p:attrNameLst>
                                          <p:attrName>ppt_h</p:attrName>
                                        </p:attrNameLst>
                                      </p:cBhvr>
                                      <p:tavLst>
                                        <p:tav tm="0">
                                          <p:val>
                                            <p:fltVal val="0"/>
                                          </p:val>
                                        </p:tav>
                                        <p:tav tm="100000">
                                          <p:val>
                                            <p:strVal val="#ppt_h"/>
                                          </p:val>
                                        </p:tav>
                                      </p:tavLst>
                                    </p:anim>
                                    <p:animEffect transition="in" filter="fade">
                                      <p:cBhvr>
                                        <p:cTn id="7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979712"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40</a:t>
            </a:fld>
            <a:endParaRPr lang="en-US" altLang="ja-JP" dirty="0">
              <a:latin typeface="Times New Roman" panose="02020603050405020304" pitchFamily="18" charset="0"/>
              <a:cs typeface="Times New Roman" panose="02020603050405020304" pitchFamily="18" charset="0"/>
            </a:endParaRPr>
          </a:p>
        </p:txBody>
      </p:sp>
      <p:sp>
        <p:nvSpPr>
          <p:cNvPr id="103426" name="Rectangle 2"/>
          <p:cNvSpPr>
            <a:spLocks noGrp="1" noChangeArrowheads="1"/>
          </p:cNvSpPr>
          <p:nvPr>
            <p:ph type="title"/>
          </p:nvPr>
        </p:nvSpPr>
        <p:spPr>
          <a:xfrm>
            <a:off x="0" y="0"/>
            <a:ext cx="9143999" cy="6858000"/>
          </a:xfrm>
        </p:spPr>
        <p:txBody>
          <a:bodyPr/>
          <a:lstStyle/>
          <a:p>
            <a:r>
              <a:rPr lang="en-US" altLang="ja-JP" sz="7200" dirty="0">
                <a:solidFill>
                  <a:schemeClr val="tx1"/>
                </a:solidFill>
                <a:latin typeface="Times New Roman" panose="02020603050405020304" pitchFamily="18" charset="0"/>
                <a:cs typeface="Times New Roman" panose="02020603050405020304" pitchFamily="18" charset="0"/>
              </a:rPr>
              <a:t>Back-up slides</a:t>
            </a:r>
          </a:p>
        </p:txBody>
      </p:sp>
    </p:spTree>
    <p:extLst>
      <p:ext uri="{BB962C8B-B14F-4D97-AF65-F5344CB8AC3E}">
        <p14:creationId xmlns:p14="http://schemas.microsoft.com/office/powerpoint/2010/main" val="39077143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979712"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41</a:t>
            </a:fld>
            <a:endParaRPr lang="en-US" altLang="ja-JP" dirty="0">
              <a:latin typeface="Times New Roman" panose="02020603050405020304" pitchFamily="18" charset="0"/>
              <a:cs typeface="Times New Roman" panose="02020603050405020304" pitchFamily="18" charset="0"/>
            </a:endParaRPr>
          </a:p>
        </p:txBody>
      </p:sp>
      <p:sp>
        <p:nvSpPr>
          <p:cNvPr id="8" name="Rectangle 2"/>
          <p:cNvSpPr>
            <a:spLocks noGrp="1" noChangeArrowheads="1"/>
          </p:cNvSpPr>
          <p:nvPr>
            <p:ph type="title"/>
          </p:nvPr>
        </p:nvSpPr>
        <p:spPr>
          <a:xfrm>
            <a:off x="0" y="0"/>
            <a:ext cx="9143999" cy="764704"/>
          </a:xfrm>
        </p:spPr>
        <p:txBody>
          <a:bodyPr/>
          <a:lstStyle/>
          <a:p>
            <a:r>
              <a:rPr lang="en-US" altLang="ja-JP" sz="4400" dirty="0">
                <a:solidFill>
                  <a:schemeClr val="tx1"/>
                </a:solidFill>
                <a:latin typeface="Times New Roman" panose="02020603050405020304" pitchFamily="18" charset="0"/>
                <a:cs typeface="Times New Roman" panose="02020603050405020304" pitchFamily="18" charset="0"/>
              </a:rPr>
              <a:t>Performance in Vertical Test</a:t>
            </a:r>
          </a:p>
        </p:txBody>
      </p:sp>
      <p:pic>
        <p:nvPicPr>
          <p:cNvPr id="9" name="図 8" descr="Summary_of_best_Q0_vs_Eacc_curves_for_MHI+HIT+MHI-C.png"/>
          <p:cNvPicPr>
            <a:picLocks noChangeAspect="1"/>
          </p:cNvPicPr>
          <p:nvPr/>
        </p:nvPicPr>
        <p:blipFill>
          <a:blip r:embed="rId2" cstate="print"/>
          <a:stretch>
            <a:fillRect/>
          </a:stretch>
        </p:blipFill>
        <p:spPr>
          <a:xfrm>
            <a:off x="3" y="836711"/>
            <a:ext cx="4499989" cy="2836471"/>
          </a:xfrm>
          <a:prstGeom prst="rect">
            <a:avLst/>
          </a:prstGeom>
        </p:spPr>
      </p:pic>
      <p:sp>
        <p:nvSpPr>
          <p:cNvPr id="10" name="テキスト ボックス 9"/>
          <p:cNvSpPr txBox="1">
            <a:spLocks noChangeArrowheads="1"/>
          </p:cNvSpPr>
          <p:nvPr/>
        </p:nvSpPr>
        <p:spPr bwMode="auto">
          <a:xfrm>
            <a:off x="625489" y="1082651"/>
            <a:ext cx="1872208" cy="369304"/>
          </a:xfrm>
          <a:prstGeom prst="rect">
            <a:avLst/>
          </a:prstGeom>
          <a:solidFill>
            <a:schemeClr val="bg1"/>
          </a:solidFill>
          <a:ln w="19050">
            <a:solidFill>
              <a:schemeClr val="tx2"/>
            </a:solidFill>
            <a:miter lim="800000"/>
            <a:headEnd/>
            <a:tailEnd/>
          </a:ln>
        </p:spPr>
        <p:txBody>
          <a:bodyPr wrap="square" lIns="91413" tIns="45706" rIns="91413" bIns="45706">
            <a:spAutoFit/>
          </a:bodyPr>
          <a:lstStyle/>
          <a:p>
            <a:pPr algn="ctr"/>
            <a:r>
              <a:rPr kumimoji="1" lang="en-US" altLang="ja-JP" sz="1800" dirty="0">
                <a:solidFill>
                  <a:srgbClr val="FF0000"/>
                </a:solidFill>
                <a:latin typeface="Times New Roman" pitchFamily="18" charset="0"/>
                <a:ea typeface="HGS明朝E" pitchFamily="18" charset="-128"/>
                <a:cs typeface="Times New Roman" pitchFamily="18" charset="0"/>
              </a:rPr>
              <a:t>Q</a:t>
            </a:r>
            <a:r>
              <a:rPr kumimoji="1" lang="en-US" altLang="ja-JP" sz="1800" baseline="-25000" dirty="0">
                <a:solidFill>
                  <a:srgbClr val="FF0000"/>
                </a:solidFill>
                <a:latin typeface="Times New Roman" pitchFamily="18" charset="0"/>
                <a:ea typeface="HGS明朝E" pitchFamily="18" charset="-128"/>
                <a:cs typeface="Times New Roman" pitchFamily="18" charset="0"/>
              </a:rPr>
              <a:t>0</a:t>
            </a:r>
            <a:r>
              <a:rPr kumimoji="1" lang="en-US" altLang="ja-JP" sz="1800" dirty="0">
                <a:solidFill>
                  <a:srgbClr val="FF0000"/>
                </a:solidFill>
                <a:latin typeface="Times New Roman" pitchFamily="18" charset="0"/>
                <a:ea typeface="HGS明朝E" pitchFamily="18" charset="-128"/>
                <a:cs typeface="Times New Roman" pitchFamily="18" charset="0"/>
              </a:rPr>
              <a:t> vs. </a:t>
            </a:r>
            <a:r>
              <a:rPr kumimoji="1" lang="en-US" altLang="ja-JP" sz="1800" dirty="0" err="1">
                <a:solidFill>
                  <a:srgbClr val="FF0000"/>
                </a:solidFill>
                <a:latin typeface="Times New Roman" pitchFamily="18" charset="0"/>
                <a:ea typeface="HGS明朝E" pitchFamily="18" charset="-128"/>
                <a:cs typeface="Times New Roman" pitchFamily="18" charset="0"/>
              </a:rPr>
              <a:t>E</a:t>
            </a:r>
            <a:r>
              <a:rPr kumimoji="1" lang="en-US" altLang="ja-JP" sz="1800" baseline="-25000" dirty="0" err="1">
                <a:solidFill>
                  <a:srgbClr val="FF0000"/>
                </a:solidFill>
                <a:latin typeface="Times New Roman" pitchFamily="18" charset="0"/>
                <a:ea typeface="HGS明朝E" pitchFamily="18" charset="-128"/>
                <a:cs typeface="Times New Roman" pitchFamily="18" charset="0"/>
              </a:rPr>
              <a:t>acc</a:t>
            </a:r>
            <a:r>
              <a:rPr kumimoji="1" lang="ja-JP" altLang="en-US" sz="1800" dirty="0">
                <a:solidFill>
                  <a:srgbClr val="FF0000"/>
                </a:solidFill>
                <a:latin typeface="Times New Roman" pitchFamily="18" charset="0"/>
                <a:ea typeface="HGS明朝E" pitchFamily="18" charset="-128"/>
                <a:cs typeface="Times New Roman" pitchFamily="18" charset="0"/>
              </a:rPr>
              <a:t> </a:t>
            </a:r>
            <a:r>
              <a:rPr kumimoji="1" lang="en-US" altLang="ja-JP" sz="1800" dirty="0">
                <a:solidFill>
                  <a:srgbClr val="FF0000"/>
                </a:solidFill>
                <a:latin typeface="Times New Roman" pitchFamily="18" charset="0"/>
                <a:ea typeface="HGS明朝E" pitchFamily="18" charset="-128"/>
                <a:cs typeface="Times New Roman" pitchFamily="18" charset="0"/>
              </a:rPr>
              <a:t>Curve</a:t>
            </a:r>
            <a:endParaRPr kumimoji="1" lang="ja-JP" altLang="en-US" sz="1800" dirty="0">
              <a:solidFill>
                <a:srgbClr val="FF0000"/>
              </a:solidFill>
              <a:latin typeface="Times New Roman" pitchFamily="18" charset="0"/>
              <a:ea typeface="HGS明朝E" pitchFamily="18" charset="-128"/>
              <a:cs typeface="Times New Roman" pitchFamily="18" charset="0"/>
            </a:endParaRPr>
          </a:p>
        </p:txBody>
      </p:sp>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11964"/>
            <a:ext cx="5220072" cy="2744235"/>
          </a:xfrm>
          <a:prstGeom prst="rect">
            <a:avLst/>
          </a:prstGeom>
        </p:spPr>
      </p:pic>
      <p:sp>
        <p:nvSpPr>
          <p:cNvPr id="12" name="テキスト ボックス 9"/>
          <p:cNvSpPr txBox="1">
            <a:spLocks noChangeArrowheads="1"/>
          </p:cNvSpPr>
          <p:nvPr/>
        </p:nvSpPr>
        <p:spPr bwMode="auto">
          <a:xfrm>
            <a:off x="884202" y="3848719"/>
            <a:ext cx="2002295" cy="338526"/>
          </a:xfrm>
          <a:prstGeom prst="rect">
            <a:avLst/>
          </a:prstGeom>
          <a:solidFill>
            <a:schemeClr val="bg1"/>
          </a:solidFill>
          <a:ln w="19050">
            <a:solidFill>
              <a:schemeClr val="tx2"/>
            </a:solidFill>
            <a:miter lim="800000"/>
            <a:headEnd/>
            <a:tailEnd/>
          </a:ln>
        </p:spPr>
        <p:txBody>
          <a:bodyPr wrap="square" lIns="91413" tIns="45706" rIns="91413" bIns="45706">
            <a:spAutoFit/>
          </a:bodyPr>
          <a:lstStyle/>
          <a:p>
            <a:pPr algn="ctr"/>
            <a:r>
              <a:rPr kumimoji="1" lang="en-US" altLang="ja-JP" sz="1600" dirty="0">
                <a:solidFill>
                  <a:srgbClr val="0000FF"/>
                </a:solidFill>
                <a:latin typeface="Times New Roman" pitchFamily="18" charset="0"/>
                <a:ea typeface="HGS明朝E" pitchFamily="18" charset="-128"/>
                <a:cs typeface="Times New Roman" pitchFamily="18" charset="0"/>
              </a:rPr>
              <a:t>Accelerating Gradient</a:t>
            </a:r>
            <a:endParaRPr kumimoji="1" lang="ja-JP" altLang="en-US" sz="1600" dirty="0">
              <a:solidFill>
                <a:srgbClr val="0000FF"/>
              </a:solidFill>
              <a:latin typeface="Times New Roman" pitchFamily="18" charset="0"/>
              <a:ea typeface="HGS明朝E" pitchFamily="18" charset="-128"/>
              <a:cs typeface="Times New Roman" pitchFamily="18" charset="0"/>
            </a:endParaRPr>
          </a:p>
        </p:txBody>
      </p:sp>
      <p:sp>
        <p:nvSpPr>
          <p:cNvPr id="13" name="テキスト ボックス 9"/>
          <p:cNvSpPr txBox="1">
            <a:spLocks noChangeArrowheads="1"/>
          </p:cNvSpPr>
          <p:nvPr/>
        </p:nvSpPr>
        <p:spPr bwMode="auto">
          <a:xfrm>
            <a:off x="4499992" y="724663"/>
            <a:ext cx="4572000" cy="400081"/>
          </a:xfrm>
          <a:prstGeom prst="rect">
            <a:avLst/>
          </a:prstGeom>
          <a:noFill/>
          <a:ln w="9525">
            <a:noFill/>
            <a:miter lim="800000"/>
            <a:headEnd/>
            <a:tailEnd/>
          </a:ln>
        </p:spPr>
        <p:txBody>
          <a:bodyPr lIns="91413" tIns="45706" rIns="91413" bIns="45706">
            <a:spAutoFit/>
          </a:bodyPr>
          <a:lstStyle/>
          <a:p>
            <a:pPr algn="ctr"/>
            <a:r>
              <a:rPr kumimoji="1" lang="en-US" altLang="ja-JP" sz="2000" b="1" u="sng" dirty="0">
                <a:solidFill>
                  <a:srgbClr val="00B050"/>
                </a:solidFill>
                <a:latin typeface="Times New Roman" pitchFamily="18" charset="0"/>
                <a:cs typeface="Times New Roman" pitchFamily="18" charset="0"/>
              </a:rPr>
              <a:t>ILC spec.: 35 MV/m ± 20%</a:t>
            </a:r>
          </a:p>
        </p:txBody>
      </p:sp>
      <p:sp>
        <p:nvSpPr>
          <p:cNvPr id="14" name="テキスト ボックス 8"/>
          <p:cNvSpPr txBox="1">
            <a:spLocks noChangeArrowheads="1"/>
          </p:cNvSpPr>
          <p:nvPr/>
        </p:nvSpPr>
        <p:spPr bwMode="auto">
          <a:xfrm>
            <a:off x="4427983" y="1052736"/>
            <a:ext cx="4716016" cy="2800738"/>
          </a:xfrm>
          <a:prstGeom prst="rect">
            <a:avLst/>
          </a:prstGeom>
          <a:noFill/>
          <a:ln w="9525">
            <a:noFill/>
            <a:miter lim="800000"/>
            <a:headEnd/>
            <a:tailEnd/>
          </a:ln>
        </p:spPr>
        <p:txBody>
          <a:bodyPr wrap="square" lIns="91413" tIns="45706" rIns="91413" bIns="45706">
            <a:spAutoFit/>
          </a:bodyPr>
          <a:lstStyle/>
          <a:p>
            <a:pPr>
              <a:buFont typeface="Wingdings" pitchFamily="2" charset="2"/>
              <a:buChar char="u"/>
            </a:pPr>
            <a:r>
              <a:rPr kumimoji="1" lang="en-US" altLang="ja-JP" sz="1400" dirty="0">
                <a:latin typeface="Times New Roman" panose="02020603050405020304" pitchFamily="18" charset="0"/>
                <a:ea typeface="ＭＳ 明朝" pitchFamily="17" charset="-128"/>
                <a:cs typeface="Times New Roman" panose="02020603050405020304" pitchFamily="18" charset="0"/>
              </a:rPr>
              <a:t> 8 cavities in STF-2 CM1 achieved above 35 MV/m</a:t>
            </a:r>
          </a:p>
          <a:p>
            <a:pPr lvl="1">
              <a:buFont typeface="Wingdings" pitchFamily="2" charset="2"/>
              <a:buChar char="u"/>
            </a:pPr>
            <a:r>
              <a:rPr kumimoji="1" lang="en-US" altLang="ja-JP" sz="1200" dirty="0">
                <a:latin typeface="Times New Roman" panose="02020603050405020304" pitchFamily="18" charset="0"/>
                <a:ea typeface="ＭＳ 明朝" pitchFamily="17" charset="-128"/>
                <a:cs typeface="Times New Roman" panose="02020603050405020304" pitchFamily="18" charset="0"/>
              </a:rPr>
              <a:t> Average gradient: 36.8 MV/m</a:t>
            </a:r>
          </a:p>
          <a:p>
            <a:endParaRPr kumimoji="1" lang="en-US" altLang="ja-JP" sz="1400" dirty="0">
              <a:latin typeface="Times New Roman" panose="02020603050405020304" pitchFamily="18" charset="0"/>
              <a:ea typeface="ＭＳ 明朝" pitchFamily="17" charset="-128"/>
              <a:cs typeface="Times New Roman" panose="02020603050405020304" pitchFamily="18" charset="0"/>
            </a:endParaRPr>
          </a:p>
          <a:p>
            <a:pPr>
              <a:buFont typeface="Wingdings" pitchFamily="2" charset="2"/>
              <a:buChar char="u"/>
            </a:pPr>
            <a:r>
              <a:rPr kumimoji="1" lang="en-US" altLang="ja-JP" sz="1400" dirty="0">
                <a:latin typeface="Times New Roman" panose="02020603050405020304" pitchFamily="18" charset="0"/>
                <a:ea typeface="ＭＳ 明朝" pitchFamily="17" charset="-128"/>
                <a:cs typeface="Times New Roman" panose="02020603050405020304" pitchFamily="18" charset="0"/>
              </a:rPr>
              <a:t> After MHI-23, mass-production scheme was used</a:t>
            </a:r>
          </a:p>
          <a:p>
            <a:pPr lvl="1">
              <a:buFont typeface="Wingdings" pitchFamily="2" charset="2"/>
              <a:buChar char="u"/>
            </a:pPr>
            <a:r>
              <a:rPr kumimoji="1" lang="en-US" altLang="ja-JP" sz="1200" dirty="0">
                <a:latin typeface="Times New Roman" panose="02020603050405020304" pitchFamily="18" charset="0"/>
                <a:ea typeface="ＭＳ 明朝" pitchFamily="17" charset="-128"/>
                <a:cs typeface="Times New Roman" panose="02020603050405020304" pitchFamily="18" charset="0"/>
              </a:rPr>
              <a:t>Workers, EBW machine, EBW method were changed</a:t>
            </a:r>
          </a:p>
          <a:p>
            <a:pPr>
              <a:buFont typeface="Wingdings" pitchFamily="2" charset="2"/>
              <a:buChar char="u"/>
            </a:pPr>
            <a:endParaRPr kumimoji="1" lang="en-US" altLang="ja-JP" sz="1400" dirty="0">
              <a:latin typeface="Times New Roman" panose="02020603050405020304" pitchFamily="18" charset="0"/>
              <a:ea typeface="ＭＳ 明朝" pitchFamily="17" charset="-128"/>
              <a:cs typeface="Times New Roman" panose="02020603050405020304" pitchFamily="18" charset="0"/>
            </a:endParaRPr>
          </a:p>
          <a:p>
            <a:pPr>
              <a:buFont typeface="Wingdings" pitchFamily="2" charset="2"/>
              <a:buChar char="u"/>
            </a:pPr>
            <a:r>
              <a:rPr kumimoji="1" lang="en-US" altLang="ja-JP" sz="1400" dirty="0">
                <a:latin typeface="Times New Roman" panose="02020603050405020304" pitchFamily="18" charset="0"/>
                <a:ea typeface="ＭＳ 明朝" pitchFamily="17" charset="-128"/>
                <a:cs typeface="Times New Roman" panose="02020603050405020304" pitchFamily="18" charset="0"/>
              </a:rPr>
              <a:t> HIT-02</a:t>
            </a:r>
            <a:r>
              <a:rPr kumimoji="1" lang="ja-JP" altLang="en-US" sz="1400" dirty="0">
                <a:latin typeface="Times New Roman" panose="02020603050405020304" pitchFamily="18" charset="0"/>
                <a:ea typeface="ＭＳ 明朝" pitchFamily="17" charset="-128"/>
                <a:cs typeface="Times New Roman" panose="02020603050405020304" pitchFamily="18" charset="0"/>
              </a:rPr>
              <a:t> </a:t>
            </a:r>
            <a:r>
              <a:rPr kumimoji="1" lang="en-US" altLang="ja-JP" sz="1400" dirty="0">
                <a:latin typeface="Times New Roman" panose="02020603050405020304" pitchFamily="18" charset="0"/>
                <a:ea typeface="ＭＳ 明朝" pitchFamily="17" charset="-128"/>
                <a:cs typeface="Times New Roman" panose="02020603050405020304" pitchFamily="18" charset="0"/>
              </a:rPr>
              <a:t>achieved around 41 MV/m</a:t>
            </a:r>
          </a:p>
          <a:p>
            <a:pPr lvl="1">
              <a:buFont typeface="Wingdings" pitchFamily="2" charset="2"/>
              <a:buChar char="u"/>
            </a:pPr>
            <a:r>
              <a:rPr kumimoji="1" lang="en-US" altLang="ja-JP" sz="1200" dirty="0">
                <a:latin typeface="Times New Roman" panose="02020603050405020304" pitchFamily="18" charset="0"/>
                <a:ea typeface="ＭＳ 明朝" pitchFamily="17" charset="-128"/>
                <a:cs typeface="Times New Roman" panose="02020603050405020304" pitchFamily="18" charset="0"/>
              </a:rPr>
              <a:t>EBW was done in MIRAPRO</a:t>
            </a:r>
          </a:p>
          <a:p>
            <a:pPr>
              <a:buFont typeface="Wingdings" pitchFamily="2" charset="2"/>
              <a:buChar char="u"/>
            </a:pPr>
            <a:endParaRPr kumimoji="1" lang="en-US" altLang="ja-JP" sz="1400" dirty="0">
              <a:latin typeface="Times New Roman" panose="02020603050405020304" pitchFamily="18" charset="0"/>
              <a:ea typeface="ＭＳ 明朝" pitchFamily="17" charset="-128"/>
              <a:cs typeface="Times New Roman" panose="02020603050405020304" pitchFamily="18" charset="0"/>
            </a:endParaRPr>
          </a:p>
          <a:p>
            <a:pPr>
              <a:buFont typeface="Wingdings" pitchFamily="2" charset="2"/>
              <a:buChar char="u"/>
            </a:pPr>
            <a:r>
              <a:rPr kumimoji="1" lang="en-US" altLang="ja-JP" sz="1400" dirty="0">
                <a:latin typeface="Times New Roman" panose="02020603050405020304" pitchFamily="18" charset="0"/>
                <a:ea typeface="ＭＳ 明朝" pitchFamily="17" charset="-128"/>
                <a:cs typeface="Times New Roman" panose="02020603050405020304" pitchFamily="18" charset="0"/>
              </a:rPr>
              <a:t> TOS-02 (w/o HOM couplers) achieved around 36 MV/m</a:t>
            </a:r>
          </a:p>
          <a:p>
            <a:pPr lvl="1">
              <a:buFont typeface="Wingdings" pitchFamily="2" charset="2"/>
              <a:buChar char="u"/>
            </a:pPr>
            <a:r>
              <a:rPr kumimoji="1" lang="en-US" altLang="ja-JP" sz="1200" dirty="0">
                <a:latin typeface="Times New Roman" panose="02020603050405020304" pitchFamily="18" charset="0"/>
                <a:ea typeface="ＭＳ 明朝" pitchFamily="17" charset="-128"/>
                <a:cs typeface="Times New Roman" panose="02020603050405020304" pitchFamily="18" charset="0"/>
              </a:rPr>
              <a:t>EBW was done in TOSEI</a:t>
            </a:r>
          </a:p>
          <a:p>
            <a:pPr>
              <a:buFont typeface="Wingdings" pitchFamily="2" charset="2"/>
              <a:buChar char="u"/>
            </a:pPr>
            <a:endParaRPr kumimoji="1" lang="en-US" altLang="ja-JP" sz="1400" dirty="0">
              <a:latin typeface="Times New Roman" panose="02020603050405020304" pitchFamily="18" charset="0"/>
              <a:ea typeface="ＭＳ 明朝" pitchFamily="17" charset="-128"/>
              <a:cs typeface="Times New Roman" panose="02020603050405020304" pitchFamily="18" charset="0"/>
            </a:endParaRPr>
          </a:p>
          <a:p>
            <a:pPr>
              <a:buFont typeface="Wingdings" pitchFamily="2" charset="2"/>
              <a:buChar char="u"/>
            </a:pPr>
            <a:r>
              <a:rPr kumimoji="1" lang="en-US" altLang="ja-JP" sz="1400" dirty="0">
                <a:latin typeface="Times New Roman" panose="02020603050405020304" pitchFamily="18" charset="0"/>
                <a:ea typeface="ＭＳ 明朝" pitchFamily="17" charset="-128"/>
                <a:cs typeface="Times New Roman" panose="02020603050405020304" pitchFamily="18" charset="0"/>
              </a:rPr>
              <a:t> MHI-C (mass-production type) achieved around 37 MV/m</a:t>
            </a:r>
          </a:p>
        </p:txBody>
      </p:sp>
      <p:sp>
        <p:nvSpPr>
          <p:cNvPr id="15" name="テキスト ボックス 14"/>
          <p:cNvSpPr txBox="1"/>
          <p:nvPr/>
        </p:nvSpPr>
        <p:spPr>
          <a:xfrm rot="16200000">
            <a:off x="270252" y="5578986"/>
            <a:ext cx="950901" cy="276999"/>
          </a:xfrm>
          <a:prstGeom prst="rect">
            <a:avLst/>
          </a:prstGeom>
          <a:solidFill>
            <a:schemeClr val="bg1"/>
          </a:solidFill>
          <a:ln>
            <a:solidFill>
              <a:schemeClr val="tx1"/>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Capture CM</a:t>
            </a:r>
            <a:endParaRPr kumimoji="1" lang="ja-JP" altLang="en-US" sz="1200" dirty="0">
              <a:latin typeface="Times New Roman" panose="02020603050405020304" pitchFamily="18" charset="0"/>
              <a:cs typeface="Times New Roman" panose="02020603050405020304" pitchFamily="18" charset="0"/>
            </a:endParaRPr>
          </a:p>
        </p:txBody>
      </p:sp>
      <p:sp>
        <p:nvSpPr>
          <p:cNvPr id="16" name="テキスト ボックス 15"/>
          <p:cNvSpPr txBox="1"/>
          <p:nvPr/>
        </p:nvSpPr>
        <p:spPr>
          <a:xfrm>
            <a:off x="1561593" y="5949279"/>
            <a:ext cx="931665" cy="276999"/>
          </a:xfrm>
          <a:prstGeom prst="rect">
            <a:avLst/>
          </a:prstGeom>
          <a:solidFill>
            <a:schemeClr val="bg1"/>
          </a:solidFill>
          <a:ln>
            <a:solidFill>
              <a:schemeClr val="tx1"/>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STF-2 CM1</a:t>
            </a:r>
            <a:endParaRPr kumimoji="1" lang="ja-JP" altLang="en-US" sz="1200" dirty="0">
              <a:latin typeface="Times New Roman" panose="02020603050405020304" pitchFamily="18" charset="0"/>
              <a:cs typeface="Times New Roman" panose="02020603050405020304" pitchFamily="18" charset="0"/>
            </a:endParaRPr>
          </a:p>
        </p:txBody>
      </p:sp>
      <p:sp>
        <p:nvSpPr>
          <p:cNvPr id="17" name="テキスト ボックス 16"/>
          <p:cNvSpPr txBox="1"/>
          <p:nvPr/>
        </p:nvSpPr>
        <p:spPr>
          <a:xfrm>
            <a:off x="3127960" y="5949280"/>
            <a:ext cx="1000594" cy="276999"/>
          </a:xfrm>
          <a:prstGeom prst="rect">
            <a:avLst/>
          </a:prstGeom>
          <a:solidFill>
            <a:schemeClr val="bg1"/>
          </a:solidFill>
          <a:ln>
            <a:solidFill>
              <a:schemeClr val="tx1"/>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STF-2 CM2a</a:t>
            </a:r>
            <a:endParaRPr kumimoji="1" lang="ja-JP" altLang="en-US" sz="1200" dirty="0">
              <a:latin typeface="Times New Roman" panose="02020603050405020304" pitchFamily="18" charset="0"/>
              <a:cs typeface="Times New Roman" panose="02020603050405020304" pitchFamily="18" charset="0"/>
            </a:endParaRPr>
          </a:p>
        </p:txBody>
      </p:sp>
      <p:sp>
        <p:nvSpPr>
          <p:cNvPr id="18" name="テキスト ボックス 17"/>
          <p:cNvSpPr txBox="1"/>
          <p:nvPr/>
        </p:nvSpPr>
        <p:spPr>
          <a:xfrm>
            <a:off x="4170008" y="5949278"/>
            <a:ext cx="1008610" cy="276999"/>
          </a:xfrm>
          <a:prstGeom prst="rect">
            <a:avLst/>
          </a:prstGeom>
          <a:solidFill>
            <a:schemeClr val="bg1"/>
          </a:solidFill>
          <a:ln>
            <a:solidFill>
              <a:schemeClr val="tx1"/>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STF-2 CM2b</a:t>
            </a:r>
            <a:endParaRPr kumimoji="1" lang="ja-JP" altLang="en-US" sz="1200" dirty="0">
              <a:latin typeface="Times New Roman" panose="02020603050405020304" pitchFamily="18" charset="0"/>
              <a:cs typeface="Times New Roman" panose="02020603050405020304" pitchFamily="18" charset="0"/>
            </a:endParaRPr>
          </a:p>
        </p:txBody>
      </p:sp>
      <p:sp>
        <p:nvSpPr>
          <p:cNvPr id="19" name="テキスト ボックス 18"/>
          <p:cNvSpPr txBox="1"/>
          <p:nvPr/>
        </p:nvSpPr>
        <p:spPr>
          <a:xfrm>
            <a:off x="5323280" y="3986662"/>
            <a:ext cx="2417072" cy="2092881"/>
          </a:xfrm>
          <a:prstGeom prst="rect">
            <a:avLst/>
          </a:prstGeom>
          <a:noFill/>
          <a:ln w="19050">
            <a:solidFill>
              <a:srgbClr val="9933FF"/>
            </a:solidFill>
          </a:ln>
        </p:spPr>
        <p:txBody>
          <a:bodyPr wrap="none" rtlCol="0">
            <a:spAutoFit/>
          </a:bodyPr>
          <a:lstStyle/>
          <a:p>
            <a:pPr algn="ctr"/>
            <a:r>
              <a:rPr kumimoji="1" lang="en-US" altLang="ja-JP" sz="1800" dirty="0">
                <a:latin typeface="Times New Roman" panose="02020603050405020304" pitchFamily="18" charset="0"/>
                <a:cs typeface="Times New Roman" panose="02020603050405020304" pitchFamily="18" charset="0"/>
              </a:rPr>
              <a:t>Average Gradient</a:t>
            </a:r>
          </a:p>
          <a:p>
            <a:pPr algn="ctr"/>
            <a:r>
              <a:rPr kumimoji="1" lang="en-US" altLang="ja-JP" sz="1600" dirty="0">
                <a:latin typeface="Times New Roman" panose="02020603050405020304" pitchFamily="18" charset="0"/>
                <a:cs typeface="Times New Roman" panose="02020603050405020304" pitchFamily="18" charset="0"/>
              </a:rPr>
              <a:t>Capture CM: 36.5 MV/m</a:t>
            </a:r>
          </a:p>
          <a:p>
            <a:pPr algn="ctr"/>
            <a:r>
              <a:rPr kumimoji="1" lang="en-US" altLang="ja-JP" sz="1600" dirty="0">
                <a:latin typeface="Times New Roman" panose="02020603050405020304" pitchFamily="18" charset="0"/>
                <a:cs typeface="Times New Roman" panose="02020603050405020304" pitchFamily="18" charset="0"/>
              </a:rPr>
              <a:t>↓</a:t>
            </a:r>
          </a:p>
          <a:p>
            <a:pPr algn="ctr"/>
            <a:r>
              <a:rPr kumimoji="1" lang="en-US" altLang="ja-JP" sz="1600" dirty="0">
                <a:latin typeface="Times New Roman" panose="02020603050405020304" pitchFamily="18" charset="0"/>
                <a:cs typeface="Times New Roman" panose="02020603050405020304" pitchFamily="18" charset="0"/>
              </a:rPr>
              <a:t>STF-2 CM1: 36.7 MV/m</a:t>
            </a:r>
          </a:p>
          <a:p>
            <a:pPr algn="ctr"/>
            <a:r>
              <a:rPr kumimoji="1" lang="en-US" altLang="ja-JP" sz="1600" dirty="0">
                <a:latin typeface="Times New Roman" panose="02020603050405020304" pitchFamily="18" charset="0"/>
                <a:cs typeface="Times New Roman" panose="02020603050405020304" pitchFamily="18" charset="0"/>
              </a:rPr>
              <a:t>↓</a:t>
            </a:r>
          </a:p>
          <a:p>
            <a:pPr algn="ctr"/>
            <a:r>
              <a:rPr kumimoji="1" lang="en-US" altLang="ja-JP" sz="1600" dirty="0">
                <a:latin typeface="Times New Roman" panose="02020603050405020304" pitchFamily="18" charset="0"/>
                <a:cs typeface="Times New Roman" panose="02020603050405020304" pitchFamily="18" charset="0"/>
              </a:rPr>
              <a:t>STF-2 CM2a: 28.0 MV/m</a:t>
            </a:r>
          </a:p>
          <a:p>
            <a:pPr algn="ctr"/>
            <a:r>
              <a:rPr kumimoji="1" lang="en-US" altLang="ja-JP" sz="1600" dirty="0">
                <a:latin typeface="Times New Roman" panose="02020603050405020304" pitchFamily="18" charset="0"/>
                <a:cs typeface="Times New Roman" panose="02020603050405020304" pitchFamily="18" charset="0"/>
              </a:rPr>
              <a:t>↓</a:t>
            </a:r>
          </a:p>
          <a:p>
            <a:pPr algn="ctr"/>
            <a:r>
              <a:rPr kumimoji="1" lang="en-US" altLang="ja-JP" sz="1600" dirty="0">
                <a:latin typeface="Times New Roman" panose="02020603050405020304" pitchFamily="18" charset="0"/>
                <a:cs typeface="Times New Roman" panose="02020603050405020304" pitchFamily="18" charset="0"/>
              </a:rPr>
              <a:t>STF-2 CM2b: 29.2 MV/m</a:t>
            </a:r>
            <a:endParaRPr kumimoji="1" lang="ja-JP" altLang="en-US" sz="1600" dirty="0">
              <a:latin typeface="Times New Roman" panose="02020603050405020304" pitchFamily="18" charset="0"/>
              <a:cs typeface="Times New Roman" panose="02020603050405020304" pitchFamily="18" charset="0"/>
            </a:endParaRPr>
          </a:p>
        </p:txBody>
      </p:sp>
      <p:cxnSp>
        <p:nvCxnSpPr>
          <p:cNvPr id="20" name="直線矢印コネクタ 19"/>
          <p:cNvCxnSpPr/>
          <p:nvPr/>
        </p:nvCxnSpPr>
        <p:spPr bwMode="auto">
          <a:xfrm>
            <a:off x="3127960" y="4221088"/>
            <a:ext cx="2050658" cy="0"/>
          </a:xfrm>
          <a:prstGeom prst="straightConnector1">
            <a:avLst/>
          </a:prstGeom>
          <a:solidFill>
            <a:schemeClr val="accent1"/>
          </a:solidFill>
          <a:ln w="38100" cap="flat" cmpd="sng" algn="ctr">
            <a:solidFill>
              <a:srgbClr val="9933FF"/>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テキスト ボックス 20"/>
          <p:cNvSpPr txBox="1"/>
          <p:nvPr/>
        </p:nvSpPr>
        <p:spPr>
          <a:xfrm>
            <a:off x="3288308" y="3873002"/>
            <a:ext cx="1729961" cy="276999"/>
          </a:xfrm>
          <a:prstGeom prst="rect">
            <a:avLst/>
          </a:prstGeom>
          <a:solidFill>
            <a:schemeClr val="bg1"/>
          </a:solidFill>
          <a:ln w="19050">
            <a:solidFill>
              <a:srgbClr val="9933FF"/>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Mass-production scheme</a:t>
            </a:r>
            <a:endParaRPr kumimoji="1" lang="ja-JP" altLang="en-US" sz="1200" dirty="0">
              <a:latin typeface="Times New Roman" panose="02020603050405020304" pitchFamily="18" charset="0"/>
              <a:cs typeface="Times New Roman" panose="02020603050405020304" pitchFamily="18" charset="0"/>
            </a:endParaRPr>
          </a:p>
        </p:txBody>
      </p:sp>
      <p:sp>
        <p:nvSpPr>
          <p:cNvPr id="22" name="右中かっこ 21"/>
          <p:cNvSpPr/>
          <p:nvPr/>
        </p:nvSpPr>
        <p:spPr bwMode="auto">
          <a:xfrm>
            <a:off x="7798899" y="5309982"/>
            <a:ext cx="157477" cy="769561"/>
          </a:xfrm>
          <a:prstGeom prst="rightBrace">
            <a:avLst>
              <a:gd name="adj1" fmla="val 45084"/>
              <a:gd name="adj2" fmla="val 50000"/>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23" name="テキスト ボックス 22"/>
          <p:cNvSpPr txBox="1"/>
          <p:nvPr/>
        </p:nvSpPr>
        <p:spPr>
          <a:xfrm>
            <a:off x="7915780" y="5463929"/>
            <a:ext cx="1228220" cy="461665"/>
          </a:xfrm>
          <a:prstGeom prst="rect">
            <a:avLst/>
          </a:prstGeom>
          <a:noFill/>
          <a:ln>
            <a:no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Mass-production</a:t>
            </a:r>
          </a:p>
          <a:p>
            <a:pPr algn="ctr"/>
            <a:r>
              <a:rPr kumimoji="1" lang="en-US" altLang="ja-JP" sz="1200" dirty="0">
                <a:latin typeface="Times New Roman" panose="02020603050405020304" pitchFamily="18" charset="0"/>
                <a:cs typeface="Times New Roman" panose="02020603050405020304" pitchFamily="18" charset="0"/>
              </a:rPr>
              <a:t> scheme</a:t>
            </a:r>
            <a:endParaRPr kumimoji="1" lang="ja-JP" alt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62487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979712"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42</a:t>
            </a:fld>
            <a:endParaRPr lang="en-US" altLang="ja-JP" dirty="0">
              <a:latin typeface="Times New Roman" panose="02020603050405020304" pitchFamily="18" charset="0"/>
              <a:cs typeface="Times New Roman" panose="02020603050405020304" pitchFamily="18" charset="0"/>
            </a:endParaRPr>
          </a:p>
        </p:txBody>
      </p:sp>
      <p:sp>
        <p:nvSpPr>
          <p:cNvPr id="8" name="タイトル 1"/>
          <p:cNvSpPr>
            <a:spLocks noGrp="1"/>
          </p:cNvSpPr>
          <p:nvPr>
            <p:ph type="title"/>
          </p:nvPr>
        </p:nvSpPr>
        <p:spPr>
          <a:xfrm>
            <a:off x="0" y="0"/>
            <a:ext cx="9144000" cy="764704"/>
          </a:xfrm>
        </p:spPr>
        <p:txBody>
          <a:bodyPr/>
          <a:lstStyle/>
          <a:p>
            <a:r>
              <a:rPr kumimoji="1" lang="en-US" altLang="ja-JP" sz="4400" dirty="0">
                <a:solidFill>
                  <a:schemeClr val="tx1"/>
                </a:solidFill>
                <a:latin typeface="Times New Roman" panose="02020603050405020304" pitchFamily="18" charset="0"/>
                <a:cs typeface="Times New Roman" panose="02020603050405020304" pitchFamily="18" charset="0"/>
              </a:rPr>
              <a:t>Accelerating gradient in Last V.T.</a:t>
            </a:r>
            <a:endParaRPr kumimoji="1" lang="ja-JP" altLang="en-US" sz="4400" dirty="0">
              <a:solidFill>
                <a:schemeClr val="tx1"/>
              </a:solidFill>
              <a:latin typeface="Times New Roman" panose="02020603050405020304" pitchFamily="18" charset="0"/>
              <a:cs typeface="Times New Roman" panose="02020603050405020304" pitchFamily="18" charset="0"/>
            </a:endParaRPr>
          </a:p>
        </p:txBody>
      </p:sp>
      <p:pic>
        <p:nvPicPr>
          <p:cNvPr id="9" name="図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27704"/>
            <a:ext cx="4752528" cy="2977368"/>
          </a:xfrm>
          <a:prstGeom prst="rect">
            <a:avLst/>
          </a:prstGeom>
        </p:spPr>
      </p:pic>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68073"/>
            <a:ext cx="4752528" cy="2986924"/>
          </a:xfrm>
          <a:prstGeom prst="rect">
            <a:avLst/>
          </a:prstGeom>
        </p:spPr>
      </p:pic>
      <p:pic>
        <p:nvPicPr>
          <p:cNvPr id="11" name="図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2185" y="872129"/>
            <a:ext cx="4441815" cy="2807025"/>
          </a:xfrm>
          <a:prstGeom prst="rect">
            <a:avLst/>
          </a:prstGeom>
        </p:spPr>
      </p:pic>
      <p:sp>
        <p:nvSpPr>
          <p:cNvPr id="12" name="テキスト ボックス 11"/>
          <p:cNvSpPr txBox="1"/>
          <p:nvPr/>
        </p:nvSpPr>
        <p:spPr>
          <a:xfrm>
            <a:off x="4949891" y="4509120"/>
            <a:ext cx="3946401" cy="954107"/>
          </a:xfrm>
          <a:prstGeom prst="rect">
            <a:avLst/>
          </a:prstGeom>
          <a:solidFill>
            <a:schemeClr val="bg1"/>
          </a:solidFill>
          <a:ln w="28575">
            <a:solidFill>
              <a:schemeClr val="tx1"/>
            </a:solidFill>
          </a:ln>
        </p:spPr>
        <p:txBody>
          <a:bodyPr wrap="none" rtlCol="0">
            <a:spAutoFit/>
          </a:bodyPr>
          <a:lstStyle/>
          <a:p>
            <a:pPr marL="342900" indent="-342900">
              <a:buFont typeface="Wingdings" panose="05000000000000000000" pitchFamily="2" charset="2"/>
              <a:buChar char="l"/>
            </a:pPr>
            <a:r>
              <a:rPr kumimoji="1" lang="en-US" altLang="ja-JP" sz="2800" dirty="0">
                <a:latin typeface="Times New Roman" panose="02020603050405020304" pitchFamily="18" charset="0"/>
                <a:cs typeface="Times New Roman" panose="02020603050405020304" pitchFamily="18" charset="0"/>
              </a:rPr>
              <a:t>9 cavities: &gt; 35 MV/m</a:t>
            </a:r>
          </a:p>
          <a:p>
            <a:pPr marL="342900" indent="-342900">
              <a:buFont typeface="Wingdings" panose="05000000000000000000" pitchFamily="2" charset="2"/>
              <a:buChar char="l"/>
            </a:pPr>
            <a:r>
              <a:rPr kumimoji="1" lang="en-US" altLang="ja-JP" sz="2800" dirty="0">
                <a:latin typeface="Times New Roman" panose="02020603050405020304" pitchFamily="18" charset="0"/>
                <a:cs typeface="Times New Roman" panose="02020603050405020304" pitchFamily="18" charset="0"/>
              </a:rPr>
              <a:t>11 cavities: &gt; 28 MV/m</a:t>
            </a:r>
          </a:p>
        </p:txBody>
      </p:sp>
    </p:spTree>
    <p:extLst>
      <p:ext uri="{BB962C8B-B14F-4D97-AF65-F5344CB8AC3E}">
        <p14:creationId xmlns:p14="http://schemas.microsoft.com/office/powerpoint/2010/main" val="26405814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979712"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43</a:t>
            </a:fld>
            <a:endParaRPr lang="en-US" altLang="ja-JP" dirty="0">
              <a:latin typeface="Times New Roman" panose="02020603050405020304" pitchFamily="18" charset="0"/>
              <a:cs typeface="Times New Roman" panose="02020603050405020304" pitchFamily="18" charset="0"/>
            </a:endParaRPr>
          </a:p>
        </p:txBody>
      </p:sp>
      <p:sp>
        <p:nvSpPr>
          <p:cNvPr id="8" name="タイトル 3"/>
          <p:cNvSpPr txBox="1">
            <a:spLocks/>
          </p:cNvSpPr>
          <p:nvPr/>
        </p:nvSpPr>
        <p:spPr bwMode="auto">
          <a:xfrm>
            <a:off x="-6510" y="0"/>
            <a:ext cx="9144000" cy="63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hangingPunct="1"/>
            <a:r>
              <a:rPr kumimoji="0" lang="en-US" altLang="ja-JP" sz="4050" dirty="0">
                <a:ea typeface="HG明朝E" panose="02020909000000000000" pitchFamily="17" charset="-128"/>
                <a:cs typeface="Times New Roman" panose="02020603050405020304" pitchFamily="18" charset="0"/>
              </a:rPr>
              <a:t>Method of RF Conditioning in </a:t>
            </a:r>
            <a:r>
              <a:rPr kumimoji="0" lang="en-US" altLang="ja-JP" sz="4050" dirty="0">
                <a:solidFill>
                  <a:srgbClr val="0000FF"/>
                </a:solidFill>
                <a:ea typeface="HG明朝E" panose="02020909000000000000" pitchFamily="17" charset="-128"/>
                <a:cs typeface="Times New Roman" panose="02020603050405020304" pitchFamily="18" charset="0"/>
              </a:rPr>
              <a:t>2K</a:t>
            </a:r>
            <a:endParaRPr kumimoji="0" lang="ja-JP" altLang="en-US" sz="4050" dirty="0">
              <a:solidFill>
                <a:srgbClr val="0000FF"/>
              </a:solidFill>
              <a:ea typeface="HG明朝E" panose="02020909000000000000" pitchFamily="17" charset="-128"/>
              <a:cs typeface="Times New Roman" panose="02020603050405020304" pitchFamily="18" charset="0"/>
            </a:endParaRPr>
          </a:p>
        </p:txBody>
      </p:sp>
      <p:pic>
        <p:nvPicPr>
          <p:cNvPr id="9" name="図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36713"/>
            <a:ext cx="4860032" cy="3510566"/>
          </a:xfrm>
          <a:prstGeom prst="rect">
            <a:avLst/>
          </a:prstGeom>
        </p:spPr>
      </p:pic>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9321" y="4342164"/>
            <a:ext cx="4210465" cy="2515836"/>
          </a:xfrm>
          <a:prstGeom prst="rect">
            <a:avLst/>
          </a:prstGeom>
        </p:spPr>
      </p:pic>
      <p:pic>
        <p:nvPicPr>
          <p:cNvPr id="11" name="図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44" y="4446802"/>
            <a:ext cx="3567263" cy="2181665"/>
          </a:xfrm>
          <a:prstGeom prst="rect">
            <a:avLst/>
          </a:prstGeom>
        </p:spPr>
      </p:pic>
      <p:cxnSp>
        <p:nvCxnSpPr>
          <p:cNvPr id="12" name="直線矢印コネクタ 11"/>
          <p:cNvCxnSpPr>
            <a:stCxn id="13" idx="5"/>
          </p:cNvCxnSpPr>
          <p:nvPr/>
        </p:nvCxnSpPr>
        <p:spPr bwMode="auto">
          <a:xfrm>
            <a:off x="3458669" y="5312509"/>
            <a:ext cx="1761403" cy="708779"/>
          </a:xfrm>
          <a:prstGeom prst="straightConnector1">
            <a:avLst/>
          </a:prstGeom>
          <a:solidFill>
            <a:schemeClr val="accent1"/>
          </a:solidFill>
          <a:ln w="28575" cap="flat" cmpd="sng" algn="ctr">
            <a:solidFill>
              <a:srgbClr val="9900FF"/>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円/楕円 12"/>
          <p:cNvSpPr/>
          <p:nvPr/>
        </p:nvSpPr>
        <p:spPr bwMode="auto">
          <a:xfrm>
            <a:off x="3212818" y="5085184"/>
            <a:ext cx="288032" cy="266328"/>
          </a:xfrm>
          <a:prstGeom prst="ellipse">
            <a:avLst/>
          </a:prstGeom>
          <a:noFill/>
          <a:ln w="28575" cap="flat" cmpd="sng" algn="ctr">
            <a:solidFill>
              <a:srgbClr val="99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14" name="テキスト ボックス 13"/>
          <p:cNvSpPr txBox="1"/>
          <p:nvPr/>
        </p:nvSpPr>
        <p:spPr>
          <a:xfrm>
            <a:off x="5292080" y="3983923"/>
            <a:ext cx="3324948" cy="307777"/>
          </a:xfrm>
          <a:prstGeom prst="rect">
            <a:avLst/>
          </a:prstGeom>
          <a:noFill/>
          <a:ln w="28575">
            <a:solidFill>
              <a:srgbClr val="FF0000"/>
            </a:solidFill>
          </a:ln>
        </p:spPr>
        <p:txBody>
          <a:bodyPr wrap="none" rtlCol="0">
            <a:spAutoFit/>
          </a:bodyPr>
          <a:lstStyle/>
          <a:p>
            <a:pPr algn="ctr"/>
            <a:r>
              <a:rPr kumimoji="1" lang="en-US" altLang="ja-JP" sz="1400" dirty="0">
                <a:latin typeface="Times New Roman" panose="02020603050405020304" pitchFamily="18" charset="0"/>
                <a:cs typeface="Times New Roman" panose="02020603050405020304" pitchFamily="18" charset="0"/>
              </a:rPr>
              <a:t>Summary of cavity conditioning time in 2K</a:t>
            </a:r>
            <a:endParaRPr kumimoji="1" lang="ja-JP" altLang="en-US" sz="1400" dirty="0">
              <a:latin typeface="Times New Roman" panose="02020603050405020304" pitchFamily="18" charset="0"/>
              <a:cs typeface="Times New Roman" panose="02020603050405020304" pitchFamily="18" charset="0"/>
            </a:endParaRPr>
          </a:p>
        </p:txBody>
      </p:sp>
      <p:pic>
        <p:nvPicPr>
          <p:cNvPr id="15" name="図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2040" y="2239661"/>
            <a:ext cx="2078399" cy="1558799"/>
          </a:xfrm>
          <a:prstGeom prst="rect">
            <a:avLst/>
          </a:prstGeom>
        </p:spPr>
      </p:pic>
      <p:sp>
        <p:nvSpPr>
          <p:cNvPr id="16" name="テキスト ボックス 15"/>
          <p:cNvSpPr txBox="1"/>
          <p:nvPr/>
        </p:nvSpPr>
        <p:spPr>
          <a:xfrm>
            <a:off x="6420398" y="3420765"/>
            <a:ext cx="2052614" cy="276999"/>
          </a:xfrm>
          <a:prstGeom prst="rect">
            <a:avLst/>
          </a:prstGeom>
          <a:solidFill>
            <a:schemeClr val="bg1"/>
          </a:solidFill>
          <a:ln w="19050">
            <a:solidFill>
              <a:srgbClr val="FF9999"/>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Temp. sensor at HOM coupler</a:t>
            </a:r>
            <a:endParaRPr kumimoji="1" lang="ja-JP" altLang="en-US" sz="1200" dirty="0">
              <a:latin typeface="Times New Roman" panose="02020603050405020304" pitchFamily="18" charset="0"/>
              <a:cs typeface="Times New Roman" panose="02020603050405020304" pitchFamily="18" charset="0"/>
            </a:endParaRPr>
          </a:p>
        </p:txBody>
      </p:sp>
      <p:sp>
        <p:nvSpPr>
          <p:cNvPr id="17" name="テキスト ボックス 16"/>
          <p:cNvSpPr txBox="1"/>
          <p:nvPr/>
        </p:nvSpPr>
        <p:spPr>
          <a:xfrm>
            <a:off x="4775856" y="819289"/>
            <a:ext cx="4426212" cy="1169551"/>
          </a:xfrm>
          <a:prstGeom prst="rect">
            <a:avLst/>
          </a:prstGeom>
          <a:noFill/>
        </p:spPr>
        <p:txBody>
          <a:bodyPr wrap="none" rtlCol="0">
            <a:spAutoFit/>
          </a:bodyPr>
          <a:lstStyle/>
          <a:p>
            <a:r>
              <a:rPr kumimoji="1" lang="en-US" altLang="ja-JP" sz="1400" dirty="0">
                <a:latin typeface="Times New Roman" panose="02020603050405020304" pitchFamily="18" charset="0"/>
                <a:cs typeface="Times New Roman" panose="02020603050405020304" pitchFamily="18" charset="0"/>
              </a:rPr>
              <a:t>Cavity conditioning is done very carefully as monitoring</a:t>
            </a:r>
          </a:p>
          <a:p>
            <a:r>
              <a:rPr kumimoji="1" lang="en-US" altLang="ja-JP" sz="1400" dirty="0">
                <a:latin typeface="Times New Roman" panose="02020603050405020304" pitchFamily="18" charset="0"/>
                <a:cs typeface="Times New Roman" panose="02020603050405020304" pitchFamily="18" charset="0"/>
              </a:rPr>
              <a:t> HOM heating, unusual RF output from HOM, and X-rays.</a:t>
            </a:r>
          </a:p>
          <a:p>
            <a:r>
              <a:rPr kumimoji="1" lang="en-US" altLang="ja-JP" sz="1400" dirty="0">
                <a:latin typeface="Times New Roman" panose="02020603050405020304" pitchFamily="18" charset="0"/>
                <a:cs typeface="Times New Roman" panose="02020603050405020304" pitchFamily="18" charset="0"/>
              </a:rPr>
              <a:t>When heating, unusual output or x-rays appear,</a:t>
            </a:r>
          </a:p>
          <a:p>
            <a:r>
              <a:rPr kumimoji="1" lang="en-US" altLang="ja-JP" sz="1400" dirty="0">
                <a:latin typeface="Times New Roman" panose="02020603050405020304" pitchFamily="18" charset="0"/>
                <a:cs typeface="Times New Roman" panose="02020603050405020304" pitchFamily="18" charset="0"/>
              </a:rPr>
              <a:t> we have to keep the gradient level for a while.</a:t>
            </a:r>
          </a:p>
          <a:p>
            <a:r>
              <a:rPr kumimoji="1" lang="en-US" altLang="ja-JP" sz="1400" dirty="0">
                <a:latin typeface="Times New Roman" panose="02020603050405020304" pitchFamily="18" charset="0"/>
                <a:cs typeface="Times New Roman" panose="02020603050405020304" pitchFamily="18" charset="0"/>
              </a:rPr>
              <a:t>After processing out, we can go to next level.</a:t>
            </a:r>
            <a:endParaRPr kumimoji="1" lang="ja-JP" altLang="en-US" sz="1400" dirty="0">
              <a:latin typeface="Times New Roman" panose="02020603050405020304" pitchFamily="18" charset="0"/>
              <a:cs typeface="Times New Roman" panose="02020603050405020304" pitchFamily="18" charset="0"/>
            </a:endParaRPr>
          </a:p>
        </p:txBody>
      </p:sp>
      <p:sp>
        <p:nvSpPr>
          <p:cNvPr id="18" name="テキスト ボックス 17"/>
          <p:cNvSpPr txBox="1"/>
          <p:nvPr/>
        </p:nvSpPr>
        <p:spPr>
          <a:xfrm>
            <a:off x="2618713" y="5960313"/>
            <a:ext cx="2241319" cy="276999"/>
          </a:xfrm>
          <a:prstGeom prst="rect">
            <a:avLst/>
          </a:prstGeom>
          <a:solidFill>
            <a:schemeClr val="bg1"/>
          </a:solidFill>
          <a:ln w="19050">
            <a:solidFill>
              <a:srgbClr val="9900FF"/>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Conditioning time was too short?</a:t>
            </a:r>
            <a:endParaRPr kumimoji="1" lang="ja-JP" altLang="en-US" sz="1200" dirty="0">
              <a:latin typeface="Times New Roman" panose="02020603050405020304" pitchFamily="18" charset="0"/>
              <a:cs typeface="Times New Roman" panose="02020603050405020304" pitchFamily="18" charset="0"/>
            </a:endParaRPr>
          </a:p>
        </p:txBody>
      </p:sp>
      <p:sp>
        <p:nvSpPr>
          <p:cNvPr id="19" name="テキスト ボックス 18"/>
          <p:cNvSpPr txBox="1"/>
          <p:nvPr/>
        </p:nvSpPr>
        <p:spPr>
          <a:xfrm>
            <a:off x="6948264" y="2023100"/>
            <a:ext cx="2160240" cy="1261884"/>
          </a:xfrm>
          <a:prstGeom prst="rect">
            <a:avLst/>
          </a:prstGeom>
          <a:solidFill>
            <a:srgbClr val="FFFF00"/>
          </a:solidFill>
          <a:ln w="28575">
            <a:solidFill>
              <a:srgbClr val="FF0000"/>
            </a:solidFill>
          </a:ln>
        </p:spPr>
        <p:txBody>
          <a:bodyPr wrap="square" rtlCol="0">
            <a:spAutoFit/>
          </a:bodyPr>
          <a:lstStyle/>
          <a:p>
            <a:r>
              <a:rPr kumimoji="1" lang="en-US" altLang="ja-JP" sz="1600" dirty="0">
                <a:latin typeface="Times New Roman" panose="02020603050405020304" pitchFamily="18" charset="0"/>
                <a:cs typeface="Times New Roman" panose="02020603050405020304" pitchFamily="18" charset="0"/>
              </a:rPr>
              <a:t>RF parameters in STF-2</a:t>
            </a:r>
          </a:p>
          <a:p>
            <a:endParaRPr kumimoji="1" lang="en-US" altLang="ja-JP" sz="1200" dirty="0">
              <a:latin typeface="Times New Roman" panose="02020603050405020304" pitchFamily="18" charset="0"/>
              <a:cs typeface="Times New Roman" panose="02020603050405020304" pitchFamily="18" charset="0"/>
            </a:endParaRPr>
          </a:p>
          <a:p>
            <a:r>
              <a:rPr lang="en-US" altLang="ja-JP" sz="1200" dirty="0">
                <a:latin typeface="Times New Roman" panose="02020603050405020304" pitchFamily="18" charset="0"/>
                <a:cs typeface="Times New Roman" panose="02020603050405020304" pitchFamily="18" charset="0"/>
              </a:rPr>
              <a:t>Q</a:t>
            </a:r>
            <a:r>
              <a:rPr lang="en-US" altLang="ja-JP" sz="1200" baseline="-25000" dirty="0">
                <a:latin typeface="Times New Roman" panose="02020603050405020304" pitchFamily="18" charset="0"/>
                <a:cs typeface="Times New Roman" panose="02020603050405020304" pitchFamily="18" charset="0"/>
              </a:rPr>
              <a:t>L</a:t>
            </a:r>
            <a:r>
              <a:rPr lang="en-US" altLang="ja-JP" sz="1200" dirty="0">
                <a:latin typeface="Times New Roman" panose="02020603050405020304" pitchFamily="18" charset="0"/>
                <a:cs typeface="Times New Roman" panose="02020603050405020304" pitchFamily="18" charset="0"/>
              </a:rPr>
              <a:t>                : 5.0 x 10</a:t>
            </a:r>
            <a:r>
              <a:rPr lang="en-US" altLang="ja-JP" sz="1200" baseline="30000" dirty="0">
                <a:latin typeface="Times New Roman" panose="02020603050405020304" pitchFamily="18" charset="0"/>
                <a:cs typeface="Times New Roman" panose="02020603050405020304" pitchFamily="18" charset="0"/>
              </a:rPr>
              <a:t>6</a:t>
            </a:r>
            <a:endParaRPr lang="en-US" altLang="ja-JP" sz="1200" dirty="0">
              <a:latin typeface="Times New Roman" panose="02020603050405020304" pitchFamily="18" charset="0"/>
              <a:cs typeface="Times New Roman" panose="02020603050405020304" pitchFamily="18" charset="0"/>
            </a:endParaRPr>
          </a:p>
          <a:p>
            <a:r>
              <a:rPr kumimoji="1" lang="en-US" altLang="ja-JP" sz="1200" dirty="0">
                <a:latin typeface="Times New Roman" panose="02020603050405020304" pitchFamily="18" charset="0"/>
                <a:cs typeface="Times New Roman" panose="02020603050405020304" pitchFamily="18" charset="0"/>
              </a:rPr>
              <a:t>Filling time : 900</a:t>
            </a:r>
            <a:r>
              <a:rPr kumimoji="1" lang="el-GR" altLang="ja-JP" sz="1200" dirty="0">
                <a:latin typeface="Times New Roman" panose="02020603050405020304" pitchFamily="18" charset="0"/>
                <a:cs typeface="Times New Roman" panose="02020603050405020304" pitchFamily="18" charset="0"/>
              </a:rPr>
              <a:t>μ</a:t>
            </a:r>
            <a:r>
              <a:rPr kumimoji="1" lang="en-US" altLang="ja-JP" sz="1200" dirty="0">
                <a:latin typeface="Times New Roman" panose="02020603050405020304" pitchFamily="18" charset="0"/>
                <a:cs typeface="Times New Roman" panose="02020603050405020304" pitchFamily="18" charset="0"/>
              </a:rPr>
              <a:t>sec</a:t>
            </a:r>
          </a:p>
          <a:p>
            <a:r>
              <a:rPr lang="en-US" altLang="ja-JP" sz="1200" dirty="0">
                <a:latin typeface="Times New Roman" panose="02020603050405020304" pitchFamily="18" charset="0"/>
                <a:cs typeface="Times New Roman" panose="02020603050405020304" pitchFamily="18" charset="0"/>
              </a:rPr>
              <a:t>Flat-top       : 800(100)</a:t>
            </a:r>
            <a:r>
              <a:rPr lang="el-GR" altLang="ja-JP" sz="1200" dirty="0">
                <a:latin typeface="Times New Roman" panose="02020603050405020304" pitchFamily="18" charset="0"/>
                <a:cs typeface="Times New Roman" panose="02020603050405020304" pitchFamily="18" charset="0"/>
              </a:rPr>
              <a:t>μ</a:t>
            </a:r>
            <a:r>
              <a:rPr lang="en-US" altLang="ja-JP" sz="1200" dirty="0">
                <a:latin typeface="Times New Roman" panose="02020603050405020304" pitchFamily="18" charset="0"/>
                <a:cs typeface="Times New Roman" panose="02020603050405020304" pitchFamily="18" charset="0"/>
              </a:rPr>
              <a:t>sec</a:t>
            </a:r>
          </a:p>
          <a:p>
            <a:r>
              <a:rPr kumimoji="1" lang="en-US" altLang="ja-JP" sz="1200" dirty="0">
                <a:latin typeface="Times New Roman" panose="02020603050405020304" pitchFamily="18" charset="0"/>
                <a:cs typeface="Times New Roman" panose="02020603050405020304" pitchFamily="18" charset="0"/>
              </a:rPr>
              <a:t>Total width : 1700</a:t>
            </a:r>
            <a:r>
              <a:rPr kumimoji="1" lang="el-GR" altLang="ja-JP" sz="1200" dirty="0">
                <a:latin typeface="Times New Roman" panose="02020603050405020304" pitchFamily="18" charset="0"/>
                <a:cs typeface="Times New Roman" panose="02020603050405020304" pitchFamily="18" charset="0"/>
              </a:rPr>
              <a:t>μ</a:t>
            </a:r>
            <a:r>
              <a:rPr kumimoji="1" lang="en-US" altLang="ja-JP" sz="1200" dirty="0">
                <a:latin typeface="Times New Roman" panose="02020603050405020304" pitchFamily="18" charset="0"/>
                <a:cs typeface="Times New Roman" panose="02020603050405020304" pitchFamily="18" charset="0"/>
              </a:rPr>
              <a:t>sec</a:t>
            </a:r>
            <a:endParaRPr kumimoji="1" lang="ja-JP" alt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91659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979712"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44</a:t>
            </a:fld>
            <a:endParaRPr lang="en-US" altLang="ja-JP" dirty="0">
              <a:latin typeface="Times New Roman" panose="02020603050405020304" pitchFamily="18" charset="0"/>
              <a:cs typeface="Times New Roman" panose="02020603050405020304" pitchFamily="18" charset="0"/>
            </a:endParaRPr>
          </a:p>
        </p:txBody>
      </p:sp>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81844"/>
            <a:ext cx="9144000" cy="5143500"/>
          </a:xfrm>
          <a:prstGeom prst="rect">
            <a:avLst/>
          </a:prstGeom>
        </p:spPr>
      </p:pic>
      <p:sp>
        <p:nvSpPr>
          <p:cNvPr id="9" name="タイトル 1"/>
          <p:cNvSpPr>
            <a:spLocks noGrp="1"/>
          </p:cNvSpPr>
          <p:nvPr>
            <p:ph type="title"/>
          </p:nvPr>
        </p:nvSpPr>
        <p:spPr>
          <a:xfrm>
            <a:off x="0" y="0"/>
            <a:ext cx="9144000" cy="654626"/>
          </a:xfrm>
        </p:spPr>
        <p:txBody>
          <a:bodyPr>
            <a:noAutofit/>
          </a:bodyPr>
          <a:lstStyle/>
          <a:p>
            <a:pPr algn="ctr"/>
            <a:r>
              <a:rPr lang="en-US" altLang="ja-JP" sz="4400" dirty="0">
                <a:solidFill>
                  <a:schemeClr val="tx1"/>
                </a:solidFill>
                <a:latin typeface="Times New Roman" panose="02020603050405020304" pitchFamily="18" charset="0"/>
                <a:cs typeface="Times New Roman" panose="02020603050405020304" pitchFamily="18" charset="0"/>
              </a:rPr>
              <a:t>Various clean booths in DESY</a:t>
            </a:r>
            <a:endParaRPr lang="ja-JP" altLang="en-US" sz="4400" dirty="0">
              <a:solidFill>
                <a:schemeClr val="tx1"/>
              </a:solidFill>
              <a:latin typeface="Times New Roman" panose="02020603050405020304" pitchFamily="18" charset="0"/>
              <a:cs typeface="Times New Roman" panose="02020603050405020304" pitchFamily="18" charset="0"/>
            </a:endParaRPr>
          </a:p>
        </p:txBody>
      </p:sp>
      <p:sp>
        <p:nvSpPr>
          <p:cNvPr id="10" name="テキスト ボックス 9"/>
          <p:cNvSpPr txBox="1"/>
          <p:nvPr/>
        </p:nvSpPr>
        <p:spPr>
          <a:xfrm>
            <a:off x="0" y="766445"/>
            <a:ext cx="9144000" cy="646331"/>
          </a:xfrm>
          <a:prstGeom prst="rect">
            <a:avLst/>
          </a:prstGeom>
          <a:noFill/>
        </p:spPr>
        <p:txBody>
          <a:bodyPr wrap="square" rtlCol="0">
            <a:spAutoFit/>
          </a:bodyPr>
          <a:lstStyle/>
          <a:p>
            <a:pPr algn="ctr"/>
            <a:r>
              <a:rPr kumimoji="1" lang="en-US" altLang="ja-JP" sz="1800" dirty="0">
                <a:latin typeface="Times New Roman" panose="02020603050405020304" pitchFamily="18" charset="0"/>
                <a:cs typeface="Times New Roman" panose="02020603050405020304" pitchFamily="18" charset="0"/>
              </a:rPr>
              <a:t>There are totally eight kinds of clean booth in the following figures.</a:t>
            </a:r>
          </a:p>
          <a:p>
            <a:pPr algn="ctr"/>
            <a:r>
              <a:rPr kumimoji="1" lang="en-US" altLang="ja-JP" sz="1800" dirty="0">
                <a:latin typeface="Times New Roman" panose="02020603050405020304" pitchFamily="18" charset="0"/>
                <a:cs typeface="Times New Roman" panose="02020603050405020304" pitchFamily="18" charset="0"/>
              </a:rPr>
              <a:t>DESY people uses clean booth optimized for each location of cavity/</a:t>
            </a:r>
            <a:r>
              <a:rPr kumimoji="1" lang="en-US" altLang="ja-JP" sz="1800" dirty="0" err="1">
                <a:latin typeface="Times New Roman" panose="02020603050405020304" pitchFamily="18" charset="0"/>
                <a:cs typeface="Times New Roman" panose="02020603050405020304" pitchFamily="18" charset="0"/>
              </a:rPr>
              <a:t>cryomodule</a:t>
            </a:r>
            <a:r>
              <a:rPr kumimoji="1" lang="en-US" altLang="ja-JP" sz="1800" dirty="0">
                <a:latin typeface="Times New Roman" panose="02020603050405020304" pitchFamily="18" charset="0"/>
                <a:cs typeface="Times New Roman" panose="02020603050405020304" pitchFamily="18" charset="0"/>
              </a:rPr>
              <a:t>.</a:t>
            </a:r>
            <a:endParaRPr kumimoji="1" lang="ja-JP" alt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27147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979712"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45</a:t>
            </a:fld>
            <a:endParaRPr lang="en-US" altLang="ja-JP" dirty="0">
              <a:latin typeface="Times New Roman" panose="02020603050405020304" pitchFamily="18" charset="0"/>
              <a:cs typeface="Times New Roman" panose="02020603050405020304" pitchFamily="18" charset="0"/>
            </a:endParaRPr>
          </a:p>
        </p:txBody>
      </p:sp>
      <p:sp>
        <p:nvSpPr>
          <p:cNvPr id="8" name="タイトル 2"/>
          <p:cNvSpPr txBox="1">
            <a:spLocks/>
          </p:cNvSpPr>
          <p:nvPr/>
        </p:nvSpPr>
        <p:spPr bwMode="auto">
          <a:xfrm>
            <a:off x="1490" y="0"/>
            <a:ext cx="9144000" cy="753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lvl1pPr algn="ctr" rtl="0" eaLnBrk="1" fontAlgn="base" hangingPunct="1">
              <a:spcBef>
                <a:spcPct val="0"/>
              </a:spcBef>
              <a:spcAft>
                <a:spcPct val="0"/>
              </a:spcAft>
              <a:defRPr kumimoji="1" sz="3600" kern="1200">
                <a:solidFill>
                  <a:srgbClr val="23346C"/>
                </a:solidFill>
                <a:latin typeface="+mj-lt"/>
                <a:ea typeface="+mj-ea"/>
                <a:cs typeface="+mj-cs"/>
              </a:defRPr>
            </a:lvl1pPr>
            <a:lvl2pPr algn="ctr" rtl="0" eaLnBrk="1" fontAlgn="base" hangingPunct="1">
              <a:spcBef>
                <a:spcPct val="0"/>
              </a:spcBef>
              <a:spcAft>
                <a:spcPct val="0"/>
              </a:spcAft>
              <a:defRPr kumimoji="1" sz="3600">
                <a:solidFill>
                  <a:srgbClr val="23346C"/>
                </a:solidFill>
                <a:latin typeface="Arial" panose="020B0604020202020204" pitchFamily="34" charset="0"/>
                <a:ea typeface="Arial Unicode MS" panose="020B0604020202020204" pitchFamily="50" charset="-128"/>
                <a:cs typeface="Arial Unicode MS" panose="020B0604020202020204" pitchFamily="50" charset="-128"/>
              </a:defRPr>
            </a:lvl2pPr>
            <a:lvl3pPr algn="ctr" rtl="0" eaLnBrk="1" fontAlgn="base" hangingPunct="1">
              <a:spcBef>
                <a:spcPct val="0"/>
              </a:spcBef>
              <a:spcAft>
                <a:spcPct val="0"/>
              </a:spcAft>
              <a:defRPr kumimoji="1" sz="3600">
                <a:solidFill>
                  <a:srgbClr val="23346C"/>
                </a:solidFill>
                <a:latin typeface="Arial" panose="020B0604020202020204" pitchFamily="34" charset="0"/>
                <a:ea typeface="Arial Unicode MS" panose="020B0604020202020204" pitchFamily="50" charset="-128"/>
                <a:cs typeface="Arial Unicode MS" panose="020B0604020202020204" pitchFamily="50" charset="-128"/>
              </a:defRPr>
            </a:lvl3pPr>
            <a:lvl4pPr algn="ctr" rtl="0" eaLnBrk="1" fontAlgn="base" hangingPunct="1">
              <a:spcBef>
                <a:spcPct val="0"/>
              </a:spcBef>
              <a:spcAft>
                <a:spcPct val="0"/>
              </a:spcAft>
              <a:defRPr kumimoji="1" sz="3600">
                <a:solidFill>
                  <a:srgbClr val="23346C"/>
                </a:solidFill>
                <a:latin typeface="Arial" panose="020B0604020202020204" pitchFamily="34" charset="0"/>
                <a:ea typeface="Arial Unicode MS" panose="020B0604020202020204" pitchFamily="50" charset="-128"/>
                <a:cs typeface="Arial Unicode MS" panose="020B0604020202020204" pitchFamily="50" charset="-128"/>
              </a:defRPr>
            </a:lvl4pPr>
            <a:lvl5pPr algn="ctr" rtl="0" eaLnBrk="1" fontAlgn="base" hangingPunct="1">
              <a:spcBef>
                <a:spcPct val="0"/>
              </a:spcBef>
              <a:spcAft>
                <a:spcPct val="0"/>
              </a:spcAft>
              <a:defRPr kumimoji="1" sz="3600">
                <a:solidFill>
                  <a:srgbClr val="23346C"/>
                </a:solidFill>
                <a:latin typeface="Arial" panose="020B0604020202020204" pitchFamily="34" charset="0"/>
                <a:ea typeface="Arial Unicode MS" panose="020B0604020202020204" pitchFamily="50" charset="-128"/>
                <a:cs typeface="Arial Unicode MS" panose="020B0604020202020204" pitchFamily="50" charset="-128"/>
              </a:defRPr>
            </a:lvl5pPr>
            <a:lvl6pPr marL="457200" algn="ctr" rtl="0" eaLnBrk="1" fontAlgn="base" hangingPunct="1">
              <a:spcBef>
                <a:spcPct val="0"/>
              </a:spcBef>
              <a:spcAft>
                <a:spcPct val="0"/>
              </a:spcAft>
              <a:defRPr kumimoji="1" sz="3600">
                <a:solidFill>
                  <a:srgbClr val="23346C"/>
                </a:solidFill>
                <a:latin typeface="Arial" panose="020B0604020202020204" pitchFamily="34" charset="0"/>
                <a:ea typeface="Arial Unicode MS" panose="020B0604020202020204" pitchFamily="50" charset="-128"/>
                <a:cs typeface="Arial Unicode MS" panose="020B0604020202020204" pitchFamily="50" charset="-128"/>
              </a:defRPr>
            </a:lvl6pPr>
            <a:lvl7pPr marL="914400" algn="ctr" rtl="0" eaLnBrk="1" fontAlgn="base" hangingPunct="1">
              <a:spcBef>
                <a:spcPct val="0"/>
              </a:spcBef>
              <a:spcAft>
                <a:spcPct val="0"/>
              </a:spcAft>
              <a:defRPr kumimoji="1" sz="3600">
                <a:solidFill>
                  <a:srgbClr val="23346C"/>
                </a:solidFill>
                <a:latin typeface="Arial" panose="020B0604020202020204" pitchFamily="34" charset="0"/>
                <a:ea typeface="Arial Unicode MS" panose="020B0604020202020204" pitchFamily="50" charset="-128"/>
                <a:cs typeface="Arial Unicode MS" panose="020B0604020202020204" pitchFamily="50" charset="-128"/>
              </a:defRPr>
            </a:lvl7pPr>
            <a:lvl8pPr marL="1371600" algn="ctr" rtl="0" eaLnBrk="1" fontAlgn="base" hangingPunct="1">
              <a:spcBef>
                <a:spcPct val="0"/>
              </a:spcBef>
              <a:spcAft>
                <a:spcPct val="0"/>
              </a:spcAft>
              <a:defRPr kumimoji="1" sz="3600">
                <a:solidFill>
                  <a:srgbClr val="23346C"/>
                </a:solidFill>
                <a:latin typeface="Arial" panose="020B0604020202020204" pitchFamily="34" charset="0"/>
                <a:ea typeface="Arial Unicode MS" panose="020B0604020202020204" pitchFamily="50" charset="-128"/>
                <a:cs typeface="Arial Unicode MS" panose="020B0604020202020204" pitchFamily="50" charset="-128"/>
              </a:defRPr>
            </a:lvl8pPr>
            <a:lvl9pPr marL="1828800" algn="ctr" rtl="0" eaLnBrk="1" fontAlgn="base" hangingPunct="1">
              <a:spcBef>
                <a:spcPct val="0"/>
              </a:spcBef>
              <a:spcAft>
                <a:spcPct val="0"/>
              </a:spcAft>
              <a:defRPr kumimoji="1" sz="3600">
                <a:solidFill>
                  <a:srgbClr val="23346C"/>
                </a:solidFill>
                <a:latin typeface="Arial" panose="020B0604020202020204" pitchFamily="34" charset="0"/>
                <a:ea typeface="Arial Unicode MS" panose="020B0604020202020204" pitchFamily="50" charset="-128"/>
                <a:cs typeface="Arial Unicode MS" panose="020B0604020202020204" pitchFamily="50" charset="-128"/>
              </a:defRPr>
            </a:lvl9pPr>
          </a:lstStyle>
          <a:p>
            <a:r>
              <a:rPr lang="en-US" altLang="ja-JP" sz="4000" dirty="0">
                <a:solidFill>
                  <a:schemeClr val="tx1"/>
                </a:solidFill>
                <a:latin typeface="Times New Roman" panose="02020603050405020304" pitchFamily="18" charset="0"/>
                <a:cs typeface="Times New Roman" panose="02020603050405020304" pitchFamily="18" charset="0"/>
              </a:rPr>
              <a:t>Cavity performance in CM1/CM2a</a:t>
            </a:r>
            <a:endParaRPr lang="ja-JP" altLang="en-US" sz="4000" dirty="0">
              <a:solidFill>
                <a:schemeClr val="tx1"/>
              </a:solidFill>
              <a:latin typeface="Times New Roman" panose="02020603050405020304" pitchFamily="18" charset="0"/>
              <a:cs typeface="Times New Roman" panose="02020603050405020304" pitchFamily="18" charset="0"/>
            </a:endParaRPr>
          </a:p>
        </p:txBody>
      </p:sp>
      <p:graphicFrame>
        <p:nvGraphicFramePr>
          <p:cNvPr id="9" name="表 8"/>
          <p:cNvGraphicFramePr>
            <a:graphicFrameLocks noGrp="1"/>
          </p:cNvGraphicFramePr>
          <p:nvPr>
            <p:extLst>
              <p:ext uri="{D42A27DB-BD31-4B8C-83A1-F6EECF244321}">
                <p14:modId xmlns:p14="http://schemas.microsoft.com/office/powerpoint/2010/main" val="52192536"/>
              </p:ext>
            </p:extLst>
          </p:nvPr>
        </p:nvGraphicFramePr>
        <p:xfrm>
          <a:off x="84613" y="980728"/>
          <a:ext cx="8977754" cy="4629635"/>
        </p:xfrm>
        <a:graphic>
          <a:graphicData uri="http://schemas.openxmlformats.org/drawingml/2006/table">
            <a:tbl>
              <a:tblPr firstRow="1" bandRow="1">
                <a:tableStyleId>{5940675A-B579-460E-94D1-54222C63F5DA}</a:tableStyleId>
              </a:tblPr>
              <a:tblGrid>
                <a:gridCol w="864158">
                  <a:extLst>
                    <a:ext uri="{9D8B030D-6E8A-4147-A177-3AD203B41FA5}">
                      <a16:colId xmlns:a16="http://schemas.microsoft.com/office/drawing/2014/main" val="20000"/>
                    </a:ext>
                  </a:extLst>
                </a:gridCol>
                <a:gridCol w="676133">
                  <a:extLst>
                    <a:ext uri="{9D8B030D-6E8A-4147-A177-3AD203B41FA5}">
                      <a16:colId xmlns:a16="http://schemas.microsoft.com/office/drawing/2014/main" val="20001"/>
                    </a:ext>
                  </a:extLst>
                </a:gridCol>
                <a:gridCol w="676133">
                  <a:extLst>
                    <a:ext uri="{9D8B030D-6E8A-4147-A177-3AD203B41FA5}">
                      <a16:colId xmlns:a16="http://schemas.microsoft.com/office/drawing/2014/main" val="20002"/>
                    </a:ext>
                  </a:extLst>
                </a:gridCol>
                <a:gridCol w="676133">
                  <a:extLst>
                    <a:ext uri="{9D8B030D-6E8A-4147-A177-3AD203B41FA5}">
                      <a16:colId xmlns:a16="http://schemas.microsoft.com/office/drawing/2014/main" val="20003"/>
                    </a:ext>
                  </a:extLst>
                </a:gridCol>
                <a:gridCol w="676133">
                  <a:extLst>
                    <a:ext uri="{9D8B030D-6E8A-4147-A177-3AD203B41FA5}">
                      <a16:colId xmlns:a16="http://schemas.microsoft.com/office/drawing/2014/main" val="20004"/>
                    </a:ext>
                  </a:extLst>
                </a:gridCol>
                <a:gridCol w="676133">
                  <a:extLst>
                    <a:ext uri="{9D8B030D-6E8A-4147-A177-3AD203B41FA5}">
                      <a16:colId xmlns:a16="http://schemas.microsoft.com/office/drawing/2014/main" val="20005"/>
                    </a:ext>
                  </a:extLst>
                </a:gridCol>
                <a:gridCol w="676133">
                  <a:extLst>
                    <a:ext uri="{9D8B030D-6E8A-4147-A177-3AD203B41FA5}">
                      <a16:colId xmlns:a16="http://schemas.microsoft.com/office/drawing/2014/main" val="20006"/>
                    </a:ext>
                  </a:extLst>
                </a:gridCol>
                <a:gridCol w="676133">
                  <a:extLst>
                    <a:ext uri="{9D8B030D-6E8A-4147-A177-3AD203B41FA5}">
                      <a16:colId xmlns:a16="http://schemas.microsoft.com/office/drawing/2014/main" val="20007"/>
                    </a:ext>
                  </a:extLst>
                </a:gridCol>
                <a:gridCol w="676133">
                  <a:extLst>
                    <a:ext uri="{9D8B030D-6E8A-4147-A177-3AD203B41FA5}">
                      <a16:colId xmlns:a16="http://schemas.microsoft.com/office/drawing/2014/main" val="20008"/>
                    </a:ext>
                  </a:extLst>
                </a:gridCol>
                <a:gridCol w="676133">
                  <a:extLst>
                    <a:ext uri="{9D8B030D-6E8A-4147-A177-3AD203B41FA5}">
                      <a16:colId xmlns:a16="http://schemas.microsoft.com/office/drawing/2014/main" val="20009"/>
                    </a:ext>
                  </a:extLst>
                </a:gridCol>
                <a:gridCol w="676133">
                  <a:extLst>
                    <a:ext uri="{9D8B030D-6E8A-4147-A177-3AD203B41FA5}">
                      <a16:colId xmlns:a16="http://schemas.microsoft.com/office/drawing/2014/main" val="20010"/>
                    </a:ext>
                  </a:extLst>
                </a:gridCol>
                <a:gridCol w="676133">
                  <a:extLst>
                    <a:ext uri="{9D8B030D-6E8A-4147-A177-3AD203B41FA5}">
                      <a16:colId xmlns:a16="http://schemas.microsoft.com/office/drawing/2014/main" val="20011"/>
                    </a:ext>
                  </a:extLst>
                </a:gridCol>
                <a:gridCol w="676133">
                  <a:extLst>
                    <a:ext uri="{9D8B030D-6E8A-4147-A177-3AD203B41FA5}">
                      <a16:colId xmlns:a16="http://schemas.microsoft.com/office/drawing/2014/main" val="20012"/>
                    </a:ext>
                  </a:extLst>
                </a:gridCol>
              </a:tblGrid>
              <a:tr h="354815">
                <a:tc>
                  <a:txBody>
                    <a:bodyPr/>
                    <a:lstStyle/>
                    <a:p>
                      <a:pPr algn="ctr"/>
                      <a:r>
                        <a:rPr kumimoji="1" lang="en-US" altLang="ja-JP" sz="1200" dirty="0">
                          <a:latin typeface="Times New Roman" panose="02020603050405020304" pitchFamily="18" charset="0"/>
                          <a:cs typeface="Times New Roman" panose="02020603050405020304" pitchFamily="18" charset="0"/>
                        </a:rPr>
                        <a:t>Module #</a:t>
                      </a:r>
                      <a:endParaRPr kumimoji="1" lang="ja-JP" altLang="en-US" sz="1200" dirty="0">
                        <a:latin typeface="Times New Roman" panose="02020603050405020304" pitchFamily="18" charset="0"/>
                        <a:cs typeface="Times New Roman" panose="02020603050405020304" pitchFamily="18" charset="0"/>
                      </a:endParaRPr>
                    </a:p>
                  </a:txBody>
                  <a:tcPr marL="68580" marR="68580" marT="34290" marB="34290" anchor="ctr"/>
                </a:tc>
                <a:tc gridSpan="8">
                  <a:txBody>
                    <a:bodyPr/>
                    <a:lstStyle/>
                    <a:p>
                      <a:pPr algn="ctr"/>
                      <a:r>
                        <a:rPr kumimoji="1" lang="en-US" altLang="ja-JP" sz="1800" dirty="0">
                          <a:latin typeface="Times New Roman" panose="02020603050405020304" pitchFamily="18" charset="0"/>
                          <a:cs typeface="Times New Roman" panose="02020603050405020304" pitchFamily="18" charset="0"/>
                        </a:rPr>
                        <a:t>CM1</a:t>
                      </a:r>
                      <a:endParaRPr kumimoji="1" lang="ja-JP" altLang="en-US" sz="1800" dirty="0">
                        <a:latin typeface="Times New Roman" panose="02020603050405020304" pitchFamily="18" charset="0"/>
                        <a:cs typeface="Times New Roman" panose="02020603050405020304" pitchFamily="18" charset="0"/>
                      </a:endParaRPr>
                    </a:p>
                  </a:txBody>
                  <a:tcPr marL="68580" marR="68580" marT="34290" marB="34290" anchor="ctr">
                    <a:solidFill>
                      <a:srgbClr val="FFFFCC"/>
                    </a:solidFill>
                  </a:tcPr>
                </a:tc>
                <a:tc hMerge="1">
                  <a:txBody>
                    <a:bodyPr/>
                    <a:lstStyle/>
                    <a:p>
                      <a:pPr algn="ctr"/>
                      <a:endParaRPr kumimoji="1" lang="ja-JP" altLang="en-US" sz="1600" dirty="0">
                        <a:latin typeface="Times New Roman" panose="02020603050405020304" pitchFamily="18" charset="0"/>
                        <a:cs typeface="Times New Roman" panose="02020603050405020304" pitchFamily="18" charset="0"/>
                      </a:endParaRPr>
                    </a:p>
                  </a:txBody>
                  <a:tcPr/>
                </a:tc>
                <a:tc hMerge="1">
                  <a:txBody>
                    <a:bodyPr/>
                    <a:lstStyle/>
                    <a:p>
                      <a:pPr algn="ctr"/>
                      <a:endParaRPr kumimoji="1" lang="ja-JP" altLang="en-US" sz="1600" dirty="0">
                        <a:latin typeface="Times New Roman" panose="02020603050405020304" pitchFamily="18" charset="0"/>
                        <a:cs typeface="Times New Roman" panose="02020603050405020304" pitchFamily="18" charset="0"/>
                      </a:endParaRPr>
                    </a:p>
                  </a:txBody>
                  <a:tcPr/>
                </a:tc>
                <a:tc hMerge="1">
                  <a:txBody>
                    <a:bodyPr/>
                    <a:lstStyle/>
                    <a:p>
                      <a:pPr algn="ctr"/>
                      <a:endParaRPr kumimoji="1" lang="ja-JP" altLang="en-US" sz="1600" dirty="0">
                        <a:latin typeface="Times New Roman" panose="02020603050405020304" pitchFamily="18" charset="0"/>
                        <a:cs typeface="Times New Roman" panose="02020603050405020304" pitchFamily="18" charset="0"/>
                      </a:endParaRPr>
                    </a:p>
                  </a:txBody>
                  <a:tcPr/>
                </a:tc>
                <a:tc hMerge="1">
                  <a:txBody>
                    <a:bodyPr/>
                    <a:lstStyle/>
                    <a:p>
                      <a:pPr algn="ctr"/>
                      <a:endParaRPr kumimoji="1" lang="ja-JP" altLang="en-US" sz="1600" dirty="0">
                        <a:latin typeface="Times New Roman" panose="02020603050405020304" pitchFamily="18" charset="0"/>
                        <a:cs typeface="Times New Roman" panose="02020603050405020304" pitchFamily="18" charset="0"/>
                      </a:endParaRPr>
                    </a:p>
                  </a:txBody>
                  <a:tcPr/>
                </a:tc>
                <a:tc hMerge="1">
                  <a:txBody>
                    <a:bodyPr/>
                    <a:lstStyle/>
                    <a:p>
                      <a:pPr algn="ctr"/>
                      <a:endParaRPr kumimoji="1" lang="ja-JP" altLang="en-US" sz="1600" dirty="0">
                        <a:latin typeface="Times New Roman" panose="02020603050405020304" pitchFamily="18" charset="0"/>
                        <a:cs typeface="Times New Roman" panose="02020603050405020304" pitchFamily="18" charset="0"/>
                      </a:endParaRPr>
                    </a:p>
                  </a:txBody>
                  <a:tcPr/>
                </a:tc>
                <a:tc hMerge="1">
                  <a:txBody>
                    <a:bodyPr/>
                    <a:lstStyle/>
                    <a:p>
                      <a:pPr algn="ctr"/>
                      <a:endParaRPr kumimoji="1" lang="ja-JP" altLang="en-US" sz="1600" dirty="0">
                        <a:latin typeface="Times New Roman" panose="02020603050405020304" pitchFamily="18" charset="0"/>
                        <a:cs typeface="Times New Roman" panose="02020603050405020304" pitchFamily="18" charset="0"/>
                      </a:endParaRPr>
                    </a:p>
                  </a:txBody>
                  <a:tcPr/>
                </a:tc>
                <a:tc hMerge="1">
                  <a:txBody>
                    <a:bodyPr/>
                    <a:lstStyle/>
                    <a:p>
                      <a:pPr algn="ctr"/>
                      <a:endParaRPr kumimoji="1" lang="ja-JP" altLang="en-US" sz="1600" dirty="0">
                        <a:latin typeface="Times New Roman" panose="02020603050405020304" pitchFamily="18" charset="0"/>
                        <a:cs typeface="Times New Roman" panose="02020603050405020304" pitchFamily="18" charset="0"/>
                      </a:endParaRPr>
                    </a:p>
                  </a:txBody>
                  <a:tcPr/>
                </a:tc>
                <a:tc gridSpan="4">
                  <a:txBody>
                    <a:bodyPr/>
                    <a:lstStyle/>
                    <a:p>
                      <a:pPr algn="ctr"/>
                      <a:r>
                        <a:rPr kumimoji="1" lang="en-US" altLang="ja-JP" sz="1800" dirty="0">
                          <a:latin typeface="Times New Roman" panose="02020603050405020304" pitchFamily="18" charset="0"/>
                          <a:cs typeface="Times New Roman" panose="02020603050405020304" pitchFamily="18" charset="0"/>
                        </a:rPr>
                        <a:t>CM2a</a:t>
                      </a:r>
                      <a:endParaRPr kumimoji="1" lang="ja-JP" altLang="en-US" sz="1800" dirty="0">
                        <a:latin typeface="Times New Roman" panose="02020603050405020304" pitchFamily="18" charset="0"/>
                        <a:cs typeface="Times New Roman" panose="02020603050405020304" pitchFamily="18" charset="0"/>
                      </a:endParaRPr>
                    </a:p>
                  </a:txBody>
                  <a:tcPr marL="68580" marR="68580" marT="34290" marB="34290" anchor="ctr">
                    <a:solidFill>
                      <a:srgbClr val="CCFFFF"/>
                    </a:solidFill>
                  </a:tcPr>
                </a:tc>
                <a:tc hMerge="1">
                  <a:txBody>
                    <a:bodyPr/>
                    <a:lstStyle/>
                    <a:p>
                      <a:pPr algn="ctr"/>
                      <a:endParaRPr kumimoji="1" lang="ja-JP" altLang="en-US" sz="1600" dirty="0">
                        <a:latin typeface="Times New Roman" panose="02020603050405020304" pitchFamily="18" charset="0"/>
                        <a:cs typeface="Times New Roman" panose="02020603050405020304" pitchFamily="18" charset="0"/>
                      </a:endParaRPr>
                    </a:p>
                  </a:txBody>
                  <a:tcPr/>
                </a:tc>
                <a:tc hMerge="1">
                  <a:txBody>
                    <a:bodyPr/>
                    <a:lstStyle/>
                    <a:p>
                      <a:pPr algn="ctr"/>
                      <a:endParaRPr kumimoji="1" lang="ja-JP" altLang="en-US" sz="1600" dirty="0">
                        <a:latin typeface="Times New Roman" panose="02020603050405020304" pitchFamily="18" charset="0"/>
                        <a:cs typeface="Times New Roman" panose="02020603050405020304" pitchFamily="18" charset="0"/>
                      </a:endParaRPr>
                    </a:p>
                  </a:txBody>
                  <a:tcPr/>
                </a:tc>
                <a:tc hMerge="1">
                  <a:txBody>
                    <a:bodyPr/>
                    <a:lstStyle/>
                    <a:p>
                      <a:pPr algn="ctr"/>
                      <a:endParaRPr kumimoji="1" lang="ja-JP" altLang="en-US"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251460">
                <a:tc>
                  <a:txBody>
                    <a:bodyPr/>
                    <a:lstStyle/>
                    <a:p>
                      <a:pPr algn="ctr"/>
                      <a:r>
                        <a:rPr kumimoji="1" lang="en-US" altLang="ja-JP" sz="1200" dirty="0">
                          <a:latin typeface="Times New Roman" panose="02020603050405020304" pitchFamily="18" charset="0"/>
                          <a:cs typeface="Times New Roman" panose="02020603050405020304" pitchFamily="18" charset="0"/>
                        </a:rPr>
                        <a:t>String #</a:t>
                      </a:r>
                      <a:endParaRPr kumimoji="1" lang="ja-JP" altLang="en-US" sz="1200" dirty="0">
                        <a:latin typeface="Times New Roman" panose="02020603050405020304" pitchFamily="18" charset="0"/>
                        <a:cs typeface="Times New Roman" panose="02020603050405020304" pitchFamily="18" charset="0"/>
                      </a:endParaRPr>
                    </a:p>
                  </a:txBody>
                  <a:tcPr marL="68580" marR="68580" marT="34290" marB="34290" anchor="ctr"/>
                </a:tc>
                <a:tc gridSpan="4">
                  <a:txBody>
                    <a:bodyPr/>
                    <a:lstStyle/>
                    <a:p>
                      <a:pPr algn="ctr"/>
                      <a:r>
                        <a:rPr kumimoji="1" lang="en-US" altLang="ja-JP" sz="1200" dirty="0">
                          <a:latin typeface="Times New Roman" panose="02020603050405020304" pitchFamily="18" charset="0"/>
                          <a:cs typeface="Times New Roman" panose="02020603050405020304" pitchFamily="18" charset="0"/>
                        </a:rPr>
                        <a:t>1</a:t>
                      </a:r>
                      <a:endParaRPr kumimoji="1" lang="ja-JP" altLang="en-US" sz="1200" dirty="0">
                        <a:latin typeface="Times New Roman" panose="02020603050405020304" pitchFamily="18" charset="0"/>
                        <a:cs typeface="Times New Roman" panose="02020603050405020304" pitchFamily="18" charset="0"/>
                      </a:endParaRPr>
                    </a:p>
                  </a:txBody>
                  <a:tcPr marL="68580" marR="68580" marT="34290" marB="34290" anchor="ctr">
                    <a:solidFill>
                      <a:srgbClr val="CCCCFF"/>
                    </a:solidFill>
                  </a:tcPr>
                </a:tc>
                <a:tc hMerge="1">
                  <a:txBody>
                    <a:bodyPr/>
                    <a:lstStyle/>
                    <a:p>
                      <a:pPr algn="ctr"/>
                      <a:endParaRPr kumimoji="1" lang="ja-JP" altLang="en-US" sz="1600" dirty="0">
                        <a:latin typeface="Times New Roman" panose="02020603050405020304" pitchFamily="18" charset="0"/>
                        <a:cs typeface="Times New Roman" panose="02020603050405020304" pitchFamily="18" charset="0"/>
                      </a:endParaRPr>
                    </a:p>
                  </a:txBody>
                  <a:tcPr anchor="ctr"/>
                </a:tc>
                <a:tc hMerge="1">
                  <a:txBody>
                    <a:bodyPr/>
                    <a:lstStyle/>
                    <a:p>
                      <a:pPr algn="ctr"/>
                      <a:endParaRPr kumimoji="1" lang="ja-JP" altLang="en-US" sz="1600" dirty="0">
                        <a:latin typeface="Times New Roman" panose="02020603050405020304" pitchFamily="18" charset="0"/>
                        <a:cs typeface="Times New Roman" panose="02020603050405020304" pitchFamily="18" charset="0"/>
                      </a:endParaRPr>
                    </a:p>
                  </a:txBody>
                  <a:tcPr anchor="ctr"/>
                </a:tc>
                <a:tc hMerge="1">
                  <a:txBody>
                    <a:bodyPr/>
                    <a:lstStyle/>
                    <a:p>
                      <a:pPr algn="ctr"/>
                      <a:endParaRPr kumimoji="1" lang="ja-JP" altLang="en-US" sz="1600" dirty="0">
                        <a:latin typeface="Times New Roman" panose="02020603050405020304" pitchFamily="18" charset="0"/>
                        <a:cs typeface="Times New Roman" panose="02020603050405020304" pitchFamily="18" charset="0"/>
                      </a:endParaRPr>
                    </a:p>
                  </a:txBody>
                  <a:tcPr anchor="ctr"/>
                </a:tc>
                <a:tc gridSpan="4">
                  <a:txBody>
                    <a:bodyPr/>
                    <a:lstStyle/>
                    <a:p>
                      <a:pPr algn="ctr"/>
                      <a:r>
                        <a:rPr kumimoji="1" lang="en-US" altLang="ja-JP" sz="1200" dirty="0">
                          <a:latin typeface="Times New Roman" panose="02020603050405020304" pitchFamily="18" charset="0"/>
                          <a:cs typeface="Times New Roman" panose="02020603050405020304" pitchFamily="18" charset="0"/>
                        </a:rPr>
                        <a:t>2</a:t>
                      </a:r>
                      <a:endParaRPr kumimoji="1" lang="ja-JP" altLang="en-US" sz="1200" dirty="0">
                        <a:latin typeface="Times New Roman" panose="02020603050405020304" pitchFamily="18" charset="0"/>
                        <a:cs typeface="Times New Roman" panose="02020603050405020304" pitchFamily="18" charset="0"/>
                      </a:endParaRPr>
                    </a:p>
                  </a:txBody>
                  <a:tcPr marL="68580" marR="68580" marT="34290" marB="34290" anchor="ctr">
                    <a:solidFill>
                      <a:schemeClr val="bg1">
                        <a:lumMod val="85000"/>
                      </a:schemeClr>
                    </a:solidFill>
                  </a:tcPr>
                </a:tc>
                <a:tc hMerge="1">
                  <a:txBody>
                    <a:bodyPr/>
                    <a:lstStyle/>
                    <a:p>
                      <a:pPr algn="ctr"/>
                      <a:endParaRPr kumimoji="1" lang="ja-JP" altLang="en-US" sz="1600" dirty="0">
                        <a:latin typeface="Times New Roman" panose="02020603050405020304" pitchFamily="18" charset="0"/>
                        <a:cs typeface="Times New Roman" panose="02020603050405020304" pitchFamily="18" charset="0"/>
                      </a:endParaRPr>
                    </a:p>
                  </a:txBody>
                  <a:tcPr anchor="ctr"/>
                </a:tc>
                <a:tc hMerge="1">
                  <a:txBody>
                    <a:bodyPr/>
                    <a:lstStyle/>
                    <a:p>
                      <a:pPr algn="ctr"/>
                      <a:endParaRPr kumimoji="1" lang="ja-JP" altLang="en-US" sz="1600" dirty="0">
                        <a:latin typeface="Times New Roman" panose="02020603050405020304" pitchFamily="18" charset="0"/>
                        <a:cs typeface="Times New Roman" panose="02020603050405020304" pitchFamily="18" charset="0"/>
                      </a:endParaRPr>
                    </a:p>
                  </a:txBody>
                  <a:tcPr anchor="ctr"/>
                </a:tc>
                <a:tc hMerge="1">
                  <a:txBody>
                    <a:bodyPr/>
                    <a:lstStyle/>
                    <a:p>
                      <a:pPr algn="ctr"/>
                      <a:endParaRPr kumimoji="1" lang="ja-JP" altLang="en-US" sz="1600" dirty="0">
                        <a:latin typeface="Times New Roman" panose="02020603050405020304" pitchFamily="18" charset="0"/>
                        <a:cs typeface="Times New Roman" panose="02020603050405020304" pitchFamily="18" charset="0"/>
                      </a:endParaRPr>
                    </a:p>
                  </a:txBody>
                  <a:tcPr anchor="ctr"/>
                </a:tc>
                <a:tc gridSpan="4">
                  <a:txBody>
                    <a:bodyPr/>
                    <a:lstStyle/>
                    <a:p>
                      <a:pPr algn="ctr"/>
                      <a:r>
                        <a:rPr kumimoji="1" lang="en-US" altLang="ja-JP" sz="1200" dirty="0">
                          <a:latin typeface="Times New Roman" panose="02020603050405020304" pitchFamily="18" charset="0"/>
                          <a:cs typeface="Times New Roman" panose="02020603050405020304" pitchFamily="18" charset="0"/>
                        </a:rPr>
                        <a:t>3</a:t>
                      </a:r>
                      <a:endParaRPr kumimoji="1" lang="ja-JP" altLang="en-US" sz="1200" dirty="0">
                        <a:latin typeface="Times New Roman" panose="02020603050405020304" pitchFamily="18" charset="0"/>
                        <a:cs typeface="Times New Roman" panose="02020603050405020304" pitchFamily="18" charset="0"/>
                      </a:endParaRPr>
                    </a:p>
                  </a:txBody>
                  <a:tcPr marL="68580" marR="68580" marT="34290" marB="34290" anchor="ctr">
                    <a:solidFill>
                      <a:srgbClr val="FFCCFF"/>
                    </a:solidFill>
                  </a:tcPr>
                </a:tc>
                <a:tc hMerge="1">
                  <a:txBody>
                    <a:bodyPr/>
                    <a:lstStyle/>
                    <a:p>
                      <a:pPr algn="ctr"/>
                      <a:endParaRPr kumimoji="1" lang="ja-JP" altLang="en-US" sz="1600" dirty="0">
                        <a:latin typeface="Times New Roman" panose="02020603050405020304" pitchFamily="18" charset="0"/>
                        <a:cs typeface="Times New Roman" panose="02020603050405020304" pitchFamily="18" charset="0"/>
                      </a:endParaRPr>
                    </a:p>
                  </a:txBody>
                  <a:tcPr anchor="ctr"/>
                </a:tc>
                <a:tc hMerge="1">
                  <a:txBody>
                    <a:bodyPr/>
                    <a:lstStyle/>
                    <a:p>
                      <a:pPr algn="ctr"/>
                      <a:endParaRPr kumimoji="1" lang="ja-JP" altLang="en-US" sz="1600" dirty="0">
                        <a:latin typeface="Times New Roman" panose="02020603050405020304" pitchFamily="18" charset="0"/>
                        <a:cs typeface="Times New Roman" panose="02020603050405020304" pitchFamily="18" charset="0"/>
                      </a:endParaRPr>
                    </a:p>
                  </a:txBody>
                  <a:tcPr anchor="ctr"/>
                </a:tc>
                <a:tc hMerge="1">
                  <a:txBody>
                    <a:bodyPr/>
                    <a:lstStyle/>
                    <a:p>
                      <a:pPr algn="ctr"/>
                      <a:endParaRPr kumimoji="1" lang="ja-JP" altLang="en-US" sz="16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1"/>
                  </a:ext>
                </a:extLst>
              </a:tr>
              <a:tr h="251460">
                <a:tc>
                  <a:txBody>
                    <a:bodyPr/>
                    <a:lstStyle/>
                    <a:p>
                      <a:pPr algn="ctr"/>
                      <a:r>
                        <a:rPr kumimoji="1" lang="en-US" altLang="ja-JP" sz="1200" dirty="0">
                          <a:latin typeface="Times New Roman" panose="02020603050405020304" pitchFamily="18" charset="0"/>
                          <a:cs typeface="Times New Roman" panose="02020603050405020304" pitchFamily="18" charset="0"/>
                        </a:rPr>
                        <a:t>Cavity #</a:t>
                      </a:r>
                      <a:endParaRPr kumimoji="1" lang="ja-JP" altLang="en-US" sz="1200" dirty="0">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r>
                        <a:rPr kumimoji="1" lang="en-US" altLang="ja-JP" sz="1200" dirty="0">
                          <a:latin typeface="Times New Roman" panose="02020603050405020304" pitchFamily="18" charset="0"/>
                          <a:cs typeface="Times New Roman" panose="02020603050405020304" pitchFamily="18" charset="0"/>
                        </a:rPr>
                        <a:t>1</a:t>
                      </a:r>
                      <a:endParaRPr kumimoji="1" lang="ja-JP" altLang="en-US" sz="1200" dirty="0">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r>
                        <a:rPr kumimoji="1" lang="en-US" altLang="ja-JP" sz="1200" dirty="0">
                          <a:latin typeface="Times New Roman" panose="02020603050405020304" pitchFamily="18" charset="0"/>
                          <a:cs typeface="Times New Roman" panose="02020603050405020304" pitchFamily="18" charset="0"/>
                        </a:rPr>
                        <a:t>2</a:t>
                      </a:r>
                      <a:endParaRPr kumimoji="1" lang="ja-JP" altLang="en-US" sz="1200" dirty="0">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r>
                        <a:rPr kumimoji="1" lang="en-US" altLang="ja-JP" sz="1200" dirty="0">
                          <a:latin typeface="Times New Roman" panose="02020603050405020304" pitchFamily="18" charset="0"/>
                          <a:cs typeface="Times New Roman" panose="02020603050405020304" pitchFamily="18" charset="0"/>
                        </a:rPr>
                        <a:t>3</a:t>
                      </a:r>
                      <a:endParaRPr kumimoji="1" lang="ja-JP" altLang="en-US" sz="1200" dirty="0">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r>
                        <a:rPr kumimoji="1" lang="en-US" altLang="ja-JP" sz="1200" dirty="0">
                          <a:latin typeface="Times New Roman" panose="02020603050405020304" pitchFamily="18" charset="0"/>
                          <a:cs typeface="Times New Roman" panose="02020603050405020304" pitchFamily="18" charset="0"/>
                        </a:rPr>
                        <a:t>4</a:t>
                      </a:r>
                      <a:endParaRPr kumimoji="1" lang="ja-JP" altLang="en-US" sz="1200" dirty="0">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r>
                        <a:rPr kumimoji="1" lang="en-US" altLang="ja-JP" sz="1200" dirty="0">
                          <a:latin typeface="Times New Roman" panose="02020603050405020304" pitchFamily="18" charset="0"/>
                          <a:cs typeface="Times New Roman" panose="02020603050405020304" pitchFamily="18" charset="0"/>
                        </a:rPr>
                        <a:t>5</a:t>
                      </a:r>
                      <a:endParaRPr kumimoji="1" lang="ja-JP" altLang="en-US" sz="1200" dirty="0">
                        <a:latin typeface="Times New Roman" panose="02020603050405020304" pitchFamily="18" charset="0"/>
                        <a:cs typeface="Times New Roman" panose="02020603050405020304" pitchFamily="18" charset="0"/>
                      </a:endParaRPr>
                    </a:p>
                  </a:txBody>
                  <a:tcPr marL="68580" marR="68580" marT="34290" marB="34290" anchor="ctr">
                    <a:solidFill>
                      <a:srgbClr val="FF9999"/>
                    </a:solidFill>
                  </a:tcPr>
                </a:tc>
                <a:tc>
                  <a:txBody>
                    <a:bodyPr/>
                    <a:lstStyle/>
                    <a:p>
                      <a:pPr algn="ctr"/>
                      <a:r>
                        <a:rPr kumimoji="1" lang="en-US" altLang="ja-JP" sz="1200" dirty="0">
                          <a:latin typeface="Times New Roman" panose="02020603050405020304" pitchFamily="18" charset="0"/>
                          <a:cs typeface="Times New Roman" panose="02020603050405020304" pitchFamily="18" charset="0"/>
                        </a:rPr>
                        <a:t>6</a:t>
                      </a:r>
                      <a:endParaRPr kumimoji="1" lang="ja-JP" altLang="en-US" sz="1200" dirty="0">
                        <a:latin typeface="Times New Roman" panose="02020603050405020304" pitchFamily="18" charset="0"/>
                        <a:cs typeface="Times New Roman" panose="02020603050405020304" pitchFamily="18" charset="0"/>
                      </a:endParaRPr>
                    </a:p>
                  </a:txBody>
                  <a:tcPr marL="68580" marR="68580" marT="34290" marB="34290" anchor="ctr">
                    <a:solidFill>
                      <a:srgbClr val="FF9999"/>
                    </a:solidFill>
                  </a:tcPr>
                </a:tc>
                <a:tc>
                  <a:txBody>
                    <a:bodyPr/>
                    <a:lstStyle/>
                    <a:p>
                      <a:pPr algn="ctr"/>
                      <a:r>
                        <a:rPr kumimoji="1" lang="en-US" altLang="ja-JP" sz="1200" dirty="0">
                          <a:latin typeface="Times New Roman" panose="02020603050405020304" pitchFamily="18" charset="0"/>
                          <a:cs typeface="Times New Roman" panose="02020603050405020304" pitchFamily="18" charset="0"/>
                        </a:rPr>
                        <a:t>7</a:t>
                      </a:r>
                      <a:endParaRPr kumimoji="1" lang="ja-JP" altLang="en-US" sz="1200" dirty="0">
                        <a:latin typeface="Times New Roman" panose="02020603050405020304" pitchFamily="18" charset="0"/>
                        <a:cs typeface="Times New Roman" panose="02020603050405020304" pitchFamily="18" charset="0"/>
                      </a:endParaRPr>
                    </a:p>
                  </a:txBody>
                  <a:tcPr marL="68580" marR="68580" marT="34290" marB="34290" anchor="ctr">
                    <a:solidFill>
                      <a:srgbClr val="FF9999"/>
                    </a:solidFill>
                  </a:tcPr>
                </a:tc>
                <a:tc>
                  <a:txBody>
                    <a:bodyPr/>
                    <a:lstStyle/>
                    <a:p>
                      <a:pPr algn="ctr"/>
                      <a:r>
                        <a:rPr kumimoji="1" lang="en-US" altLang="ja-JP" sz="1200" dirty="0">
                          <a:latin typeface="Times New Roman" panose="02020603050405020304" pitchFamily="18" charset="0"/>
                          <a:cs typeface="Times New Roman" panose="02020603050405020304" pitchFamily="18" charset="0"/>
                        </a:rPr>
                        <a:t>8</a:t>
                      </a:r>
                      <a:endParaRPr kumimoji="1" lang="ja-JP" altLang="en-US" sz="1200" dirty="0">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r>
                        <a:rPr kumimoji="1" lang="en-US" altLang="ja-JP" sz="1200" dirty="0">
                          <a:latin typeface="Times New Roman" panose="02020603050405020304" pitchFamily="18" charset="0"/>
                          <a:cs typeface="Times New Roman" panose="02020603050405020304" pitchFamily="18" charset="0"/>
                        </a:rPr>
                        <a:t>9</a:t>
                      </a:r>
                      <a:endParaRPr kumimoji="1" lang="ja-JP" altLang="en-US" sz="1200" dirty="0">
                        <a:latin typeface="Times New Roman" panose="02020603050405020304" pitchFamily="18" charset="0"/>
                        <a:cs typeface="Times New Roman" panose="02020603050405020304" pitchFamily="18" charset="0"/>
                      </a:endParaRPr>
                    </a:p>
                  </a:txBody>
                  <a:tcPr marL="68580" marR="68580" marT="34290" marB="34290" anchor="ctr">
                    <a:solidFill>
                      <a:srgbClr val="FF9999"/>
                    </a:solidFill>
                  </a:tcPr>
                </a:tc>
                <a:tc>
                  <a:txBody>
                    <a:bodyPr/>
                    <a:lstStyle/>
                    <a:p>
                      <a:pPr algn="ctr"/>
                      <a:r>
                        <a:rPr kumimoji="1" lang="en-US" altLang="ja-JP" sz="1200" dirty="0">
                          <a:latin typeface="Times New Roman" panose="02020603050405020304" pitchFamily="18" charset="0"/>
                          <a:cs typeface="Times New Roman" panose="02020603050405020304" pitchFamily="18" charset="0"/>
                        </a:rPr>
                        <a:t>10</a:t>
                      </a:r>
                      <a:endParaRPr kumimoji="1" lang="ja-JP" altLang="en-US" sz="1200" dirty="0">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r>
                        <a:rPr kumimoji="1" lang="en-US" altLang="ja-JP" sz="1200" dirty="0">
                          <a:latin typeface="Times New Roman" panose="02020603050405020304" pitchFamily="18" charset="0"/>
                          <a:cs typeface="Times New Roman" panose="02020603050405020304" pitchFamily="18" charset="0"/>
                        </a:rPr>
                        <a:t>11</a:t>
                      </a:r>
                      <a:endParaRPr kumimoji="1" lang="ja-JP" altLang="en-US" sz="1200" dirty="0">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r>
                        <a:rPr kumimoji="1" lang="en-US" altLang="ja-JP" sz="1200" dirty="0">
                          <a:latin typeface="Times New Roman" panose="02020603050405020304" pitchFamily="18" charset="0"/>
                          <a:cs typeface="Times New Roman" panose="02020603050405020304" pitchFamily="18" charset="0"/>
                        </a:rPr>
                        <a:t>12</a:t>
                      </a:r>
                      <a:endParaRPr kumimoji="1" lang="ja-JP" altLang="en-US" sz="1200" dirty="0">
                        <a:latin typeface="Times New Roman" panose="02020603050405020304" pitchFamily="18" charset="0"/>
                        <a:cs typeface="Times New Roman" panose="02020603050405020304" pitchFamily="18" charset="0"/>
                      </a:endParaRPr>
                    </a:p>
                  </a:txBody>
                  <a:tcPr marL="68580" marR="68580" marT="34290" marB="34290" anchor="ctr"/>
                </a:tc>
                <a:extLst>
                  <a:ext uri="{0D108BD9-81ED-4DB2-BD59-A6C34878D82A}">
                    <a16:rowId xmlns:a16="http://schemas.microsoft.com/office/drawing/2014/main" val="10002"/>
                  </a:ext>
                </a:extLst>
              </a:tr>
              <a:tr h="251460">
                <a:tc>
                  <a:txBody>
                    <a:bodyPr/>
                    <a:lstStyle/>
                    <a:p>
                      <a:pPr algn="ctr"/>
                      <a:r>
                        <a:rPr kumimoji="1" lang="en-US" altLang="ja-JP" sz="1100" dirty="0">
                          <a:latin typeface="Times New Roman" panose="02020603050405020304" pitchFamily="18" charset="0"/>
                          <a:cs typeface="Times New Roman" panose="02020603050405020304" pitchFamily="18" charset="0"/>
                        </a:rPr>
                        <a:t>Cavity name</a:t>
                      </a:r>
                      <a:endParaRPr kumimoji="1" lang="ja-JP" altLang="en-US" sz="1100" dirty="0">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r>
                        <a:rPr kumimoji="1" lang="en-US" altLang="ja-JP" sz="1200" dirty="0">
                          <a:latin typeface="Times New Roman" panose="02020603050405020304" pitchFamily="18" charset="0"/>
                          <a:cs typeface="Times New Roman" panose="02020603050405020304" pitchFamily="18" charset="0"/>
                        </a:rPr>
                        <a:t>MHI-14</a:t>
                      </a:r>
                      <a:endParaRPr kumimoji="1" lang="ja-JP" altLang="en-US" sz="1200" dirty="0">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r>
                        <a:rPr kumimoji="1" lang="en-US" altLang="ja-JP" sz="1200" dirty="0">
                          <a:latin typeface="Times New Roman" panose="02020603050405020304" pitchFamily="18" charset="0"/>
                          <a:cs typeface="Times New Roman" panose="02020603050405020304" pitchFamily="18" charset="0"/>
                        </a:rPr>
                        <a:t>MHI-15</a:t>
                      </a:r>
                      <a:endParaRPr kumimoji="1" lang="ja-JP" altLang="en-US" sz="1200" dirty="0">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r>
                        <a:rPr kumimoji="1" lang="en-US" altLang="ja-JP" sz="1200" dirty="0">
                          <a:latin typeface="Times New Roman" panose="02020603050405020304" pitchFamily="18" charset="0"/>
                          <a:cs typeface="Times New Roman" panose="02020603050405020304" pitchFamily="18" charset="0"/>
                        </a:rPr>
                        <a:t>MHI-17</a:t>
                      </a:r>
                      <a:endParaRPr kumimoji="1" lang="ja-JP" altLang="en-US" sz="1200" dirty="0">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r>
                        <a:rPr kumimoji="1" lang="en-US" altLang="ja-JP" sz="1200" dirty="0">
                          <a:latin typeface="Times New Roman" panose="02020603050405020304" pitchFamily="18" charset="0"/>
                          <a:cs typeface="Times New Roman" panose="02020603050405020304" pitchFamily="18" charset="0"/>
                        </a:rPr>
                        <a:t>MHI-18</a:t>
                      </a:r>
                      <a:endParaRPr kumimoji="1" lang="ja-JP" altLang="en-US" sz="1200" dirty="0">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r>
                        <a:rPr kumimoji="1" lang="en-US" altLang="ja-JP" sz="1200" dirty="0">
                          <a:latin typeface="Times New Roman" panose="02020603050405020304" pitchFamily="18" charset="0"/>
                          <a:cs typeface="Times New Roman" panose="02020603050405020304" pitchFamily="18" charset="0"/>
                        </a:rPr>
                        <a:t>MHI-19</a:t>
                      </a:r>
                      <a:endParaRPr kumimoji="1" lang="ja-JP" altLang="en-US" sz="1200" dirty="0">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r>
                        <a:rPr kumimoji="1" lang="en-US" altLang="ja-JP" sz="1200" dirty="0">
                          <a:latin typeface="Times New Roman" panose="02020603050405020304" pitchFamily="18" charset="0"/>
                          <a:cs typeface="Times New Roman" panose="02020603050405020304" pitchFamily="18" charset="0"/>
                        </a:rPr>
                        <a:t>MHI-20</a:t>
                      </a:r>
                      <a:endParaRPr kumimoji="1" lang="ja-JP" altLang="en-US" sz="1200" dirty="0">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r>
                        <a:rPr kumimoji="1" lang="en-US" altLang="ja-JP" sz="1200" dirty="0">
                          <a:latin typeface="Times New Roman" panose="02020603050405020304" pitchFamily="18" charset="0"/>
                          <a:cs typeface="Times New Roman" panose="02020603050405020304" pitchFamily="18" charset="0"/>
                        </a:rPr>
                        <a:t>MHI-21</a:t>
                      </a:r>
                      <a:endParaRPr kumimoji="1" lang="ja-JP" altLang="en-US" sz="1200" dirty="0">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r>
                        <a:rPr kumimoji="1" lang="en-US" altLang="ja-JP" sz="1200" dirty="0">
                          <a:latin typeface="Times New Roman" panose="02020603050405020304" pitchFamily="18" charset="0"/>
                          <a:cs typeface="Times New Roman" panose="02020603050405020304" pitchFamily="18" charset="0"/>
                        </a:rPr>
                        <a:t>MHI-22</a:t>
                      </a:r>
                      <a:endParaRPr kumimoji="1" lang="ja-JP" altLang="en-US" sz="1200" dirty="0">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r>
                        <a:rPr kumimoji="1" lang="en-US" altLang="ja-JP" sz="1200" dirty="0">
                          <a:latin typeface="Times New Roman" panose="02020603050405020304" pitchFamily="18" charset="0"/>
                          <a:cs typeface="Times New Roman" panose="02020603050405020304" pitchFamily="18" charset="0"/>
                        </a:rPr>
                        <a:t>MHI-24</a:t>
                      </a:r>
                      <a:endParaRPr kumimoji="1" lang="ja-JP" altLang="en-US" sz="1200" dirty="0">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r>
                        <a:rPr kumimoji="1" lang="en-US" altLang="ja-JP" sz="1200" dirty="0">
                          <a:latin typeface="Times New Roman" panose="02020603050405020304" pitchFamily="18" charset="0"/>
                          <a:cs typeface="Times New Roman" panose="02020603050405020304" pitchFamily="18" charset="0"/>
                        </a:rPr>
                        <a:t>MHI-23</a:t>
                      </a:r>
                      <a:endParaRPr kumimoji="1" lang="ja-JP" altLang="en-US" sz="1200" dirty="0">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r>
                        <a:rPr kumimoji="1" lang="en-US" altLang="ja-JP" sz="1200" dirty="0">
                          <a:latin typeface="Times New Roman" panose="02020603050405020304" pitchFamily="18" charset="0"/>
                          <a:cs typeface="Times New Roman" panose="02020603050405020304" pitchFamily="18" charset="0"/>
                        </a:rPr>
                        <a:t>MHI-25</a:t>
                      </a:r>
                      <a:endParaRPr kumimoji="1" lang="ja-JP" altLang="en-US" sz="1200" dirty="0">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r>
                        <a:rPr kumimoji="1" lang="en-US" altLang="ja-JP" sz="1200" dirty="0">
                          <a:latin typeface="Times New Roman" panose="02020603050405020304" pitchFamily="18" charset="0"/>
                          <a:cs typeface="Times New Roman" panose="02020603050405020304" pitchFamily="18" charset="0"/>
                        </a:rPr>
                        <a:t>MHI-26</a:t>
                      </a:r>
                      <a:endParaRPr kumimoji="1" lang="ja-JP" altLang="en-US" sz="1200" dirty="0">
                        <a:latin typeface="Times New Roman" panose="02020603050405020304" pitchFamily="18" charset="0"/>
                        <a:cs typeface="Times New Roman" panose="02020603050405020304" pitchFamily="18" charset="0"/>
                      </a:endParaRPr>
                    </a:p>
                  </a:txBody>
                  <a:tcPr marL="68580" marR="68580" marT="34290" marB="34290" anchor="ctr"/>
                </a:tc>
                <a:extLst>
                  <a:ext uri="{0D108BD9-81ED-4DB2-BD59-A6C34878D82A}">
                    <a16:rowId xmlns:a16="http://schemas.microsoft.com/office/drawing/2014/main" val="10003"/>
                  </a:ext>
                </a:extLst>
              </a:tr>
              <a:tr h="554355">
                <a:tc>
                  <a:txBody>
                    <a:bodyPr/>
                    <a:lstStyle/>
                    <a:p>
                      <a:pPr algn="ctr"/>
                      <a:r>
                        <a:rPr kumimoji="1" lang="en-US" altLang="ja-JP" sz="1200" dirty="0" err="1">
                          <a:latin typeface="Times New Roman" panose="02020603050405020304" pitchFamily="18" charset="0"/>
                          <a:cs typeface="Times New Roman" panose="02020603050405020304" pitchFamily="18" charset="0"/>
                        </a:rPr>
                        <a:t>E</a:t>
                      </a:r>
                      <a:r>
                        <a:rPr kumimoji="1" lang="en-US" altLang="ja-JP" sz="1200" baseline="-25000" dirty="0" err="1">
                          <a:latin typeface="Times New Roman" panose="02020603050405020304" pitchFamily="18" charset="0"/>
                          <a:cs typeface="Times New Roman" panose="02020603050405020304" pitchFamily="18" charset="0"/>
                        </a:rPr>
                        <a:t>acc</a:t>
                      </a:r>
                      <a:r>
                        <a:rPr kumimoji="1" lang="en-US" altLang="ja-JP" sz="1200" baseline="0" dirty="0">
                          <a:latin typeface="Times New Roman" panose="02020603050405020304" pitchFamily="18" charset="0"/>
                          <a:cs typeface="Times New Roman" panose="02020603050405020304" pitchFamily="18" charset="0"/>
                        </a:rPr>
                        <a:t> @Last V.T.</a:t>
                      </a:r>
                    </a:p>
                    <a:p>
                      <a:pPr algn="ctr"/>
                      <a:r>
                        <a:rPr kumimoji="1" lang="en-US" altLang="ja-JP" sz="1200" baseline="0" dirty="0">
                          <a:latin typeface="Times New Roman" panose="02020603050405020304" pitchFamily="18" charset="0"/>
                          <a:cs typeface="Times New Roman" panose="02020603050405020304" pitchFamily="18" charset="0"/>
                        </a:rPr>
                        <a:t>[MV/m]</a:t>
                      </a:r>
                      <a:endParaRPr kumimoji="1" lang="ja-JP" altLang="en-US" sz="1200" dirty="0">
                        <a:latin typeface="Times New Roman" panose="02020603050405020304" pitchFamily="18" charset="0"/>
                        <a:cs typeface="Times New Roman" panose="02020603050405020304" pitchFamily="18" charset="0"/>
                      </a:endParaRPr>
                    </a:p>
                  </a:txBody>
                  <a:tcPr marL="68580" marR="68580" marT="34290" marB="34290" anchor="ctr">
                    <a:solidFill>
                      <a:srgbClr val="CCFFCC"/>
                    </a:solidFill>
                  </a:tcPr>
                </a:tc>
                <a:tc>
                  <a:txBody>
                    <a:bodyPr/>
                    <a:lstStyle/>
                    <a:p>
                      <a:pPr algn="ctr"/>
                      <a:r>
                        <a:rPr kumimoji="1" lang="en-US" altLang="ja-JP" sz="1800" dirty="0">
                          <a:latin typeface="Times New Roman" panose="02020603050405020304" pitchFamily="18" charset="0"/>
                          <a:cs typeface="Times New Roman" panose="02020603050405020304" pitchFamily="18" charset="0"/>
                        </a:rPr>
                        <a:t>&gt;36.6</a:t>
                      </a:r>
                    </a:p>
                    <a:p>
                      <a:pPr algn="ctr"/>
                      <a:r>
                        <a:rPr kumimoji="1" lang="en-US" altLang="ja-JP" sz="800" dirty="0">
                          <a:latin typeface="Times New Roman" panose="02020603050405020304" pitchFamily="18" charset="0"/>
                          <a:cs typeface="Times New Roman" panose="02020603050405020304" pitchFamily="18" charset="0"/>
                        </a:rPr>
                        <a:t>(power limit)</a:t>
                      </a:r>
                      <a:endParaRPr kumimoji="1" lang="ja-JP" altLang="en-US" sz="800" dirty="0">
                        <a:latin typeface="Times New Roman" panose="02020603050405020304" pitchFamily="18" charset="0"/>
                        <a:cs typeface="Times New Roman" panose="02020603050405020304" pitchFamily="18" charset="0"/>
                      </a:endParaRPr>
                    </a:p>
                  </a:txBody>
                  <a:tcPr marL="68580" marR="68580" marT="34290" marB="34290" anchor="ctr">
                    <a:noFill/>
                  </a:tcPr>
                </a:tc>
                <a:tc>
                  <a:txBody>
                    <a:bodyPr/>
                    <a:lstStyle/>
                    <a:p>
                      <a:pPr algn="ctr"/>
                      <a:r>
                        <a:rPr kumimoji="1" lang="en-US" altLang="ja-JP" sz="2400" dirty="0">
                          <a:latin typeface="Times New Roman" panose="02020603050405020304" pitchFamily="18" charset="0"/>
                          <a:cs typeface="Times New Roman" panose="02020603050405020304" pitchFamily="18" charset="0"/>
                        </a:rPr>
                        <a:t>35.7</a:t>
                      </a:r>
                    </a:p>
                    <a:p>
                      <a:pPr algn="ctr"/>
                      <a:r>
                        <a:rPr kumimoji="1" lang="en-US" altLang="ja-JP" sz="600" dirty="0">
                          <a:latin typeface="Times New Roman" panose="02020603050405020304" pitchFamily="18" charset="0"/>
                          <a:cs typeface="Times New Roman" panose="02020603050405020304" pitchFamily="18" charset="0"/>
                        </a:rPr>
                        <a:t>(Cell#1 Quench)</a:t>
                      </a:r>
                      <a:endParaRPr kumimoji="1" lang="ja-JP" altLang="en-US" sz="600" dirty="0">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r>
                        <a:rPr kumimoji="1" lang="en-US" altLang="ja-JP" sz="1800" dirty="0">
                          <a:latin typeface="Times New Roman" panose="02020603050405020304" pitchFamily="18" charset="0"/>
                          <a:cs typeface="Times New Roman" panose="02020603050405020304" pitchFamily="18" charset="0"/>
                        </a:rPr>
                        <a:t>&gt;38.4</a:t>
                      </a:r>
                    </a:p>
                    <a:p>
                      <a:pPr algn="ctr"/>
                      <a:r>
                        <a:rPr kumimoji="1" lang="en-US" altLang="ja-JP" sz="800" dirty="0">
                          <a:latin typeface="Times New Roman" panose="02020603050405020304" pitchFamily="18" charset="0"/>
                          <a:cs typeface="Times New Roman" panose="02020603050405020304" pitchFamily="18" charset="0"/>
                        </a:rPr>
                        <a:t>(power limit)</a:t>
                      </a:r>
                      <a:endParaRPr kumimoji="1" lang="ja-JP" altLang="en-US" sz="800" dirty="0">
                        <a:latin typeface="Times New Roman" panose="02020603050405020304" pitchFamily="18" charset="0"/>
                        <a:cs typeface="Times New Roman" panose="02020603050405020304" pitchFamily="18" charset="0"/>
                      </a:endParaRPr>
                    </a:p>
                  </a:txBody>
                  <a:tcPr marL="68580" marR="68580" marT="34290" marB="34290" anchor="ctr">
                    <a:noFill/>
                  </a:tcPr>
                </a:tc>
                <a:tc>
                  <a:txBody>
                    <a:bodyPr/>
                    <a:lstStyle/>
                    <a:p>
                      <a:pPr algn="ctr"/>
                      <a:r>
                        <a:rPr kumimoji="1" lang="en-US" altLang="ja-JP" sz="1800" dirty="0">
                          <a:latin typeface="Times New Roman" panose="02020603050405020304" pitchFamily="18" charset="0"/>
                          <a:cs typeface="Times New Roman" panose="02020603050405020304" pitchFamily="18" charset="0"/>
                        </a:rPr>
                        <a:t>&gt;36.2</a:t>
                      </a:r>
                    </a:p>
                    <a:p>
                      <a:pPr algn="ctr"/>
                      <a:r>
                        <a:rPr kumimoji="1" lang="en-US" altLang="ja-JP" sz="800" dirty="0">
                          <a:latin typeface="Times New Roman" panose="02020603050405020304" pitchFamily="18" charset="0"/>
                          <a:cs typeface="Times New Roman" panose="02020603050405020304" pitchFamily="18" charset="0"/>
                        </a:rPr>
                        <a:t>(power limit)</a:t>
                      </a:r>
                      <a:endParaRPr kumimoji="1" lang="ja-JP" altLang="en-US" sz="800" dirty="0">
                        <a:latin typeface="Times New Roman" panose="02020603050405020304" pitchFamily="18" charset="0"/>
                        <a:cs typeface="Times New Roman" panose="02020603050405020304" pitchFamily="18" charset="0"/>
                      </a:endParaRPr>
                    </a:p>
                  </a:txBody>
                  <a:tcPr marL="68580" marR="68580" marT="34290" marB="34290" anchor="ctr">
                    <a:noFill/>
                  </a:tcPr>
                </a:tc>
                <a:tc>
                  <a:txBody>
                    <a:bodyPr/>
                    <a:lstStyle/>
                    <a:p>
                      <a:pPr algn="ctr"/>
                      <a:r>
                        <a:rPr kumimoji="1" lang="en-US" altLang="ja-JP" sz="2400" dirty="0">
                          <a:latin typeface="Times New Roman" panose="02020603050405020304" pitchFamily="18" charset="0"/>
                          <a:cs typeface="Times New Roman" panose="02020603050405020304" pitchFamily="18" charset="0"/>
                        </a:rPr>
                        <a:t>37.2</a:t>
                      </a:r>
                    </a:p>
                    <a:p>
                      <a:pPr algn="ctr"/>
                      <a:r>
                        <a:rPr kumimoji="1" lang="en-US" altLang="ja-JP" sz="600" dirty="0">
                          <a:latin typeface="Times New Roman" panose="02020603050405020304" pitchFamily="18" charset="0"/>
                          <a:cs typeface="Times New Roman" panose="02020603050405020304" pitchFamily="18" charset="0"/>
                        </a:rPr>
                        <a:t>(Cell#1</a:t>
                      </a:r>
                      <a:r>
                        <a:rPr kumimoji="1" lang="en-US" altLang="ja-JP" sz="600" baseline="0" dirty="0">
                          <a:latin typeface="Times New Roman" panose="02020603050405020304" pitchFamily="18" charset="0"/>
                          <a:cs typeface="Times New Roman" panose="02020603050405020304" pitchFamily="18" charset="0"/>
                        </a:rPr>
                        <a:t> Quench</a:t>
                      </a:r>
                      <a:r>
                        <a:rPr kumimoji="1" lang="en-US" altLang="ja-JP" sz="600" dirty="0">
                          <a:latin typeface="Times New Roman" panose="02020603050405020304" pitchFamily="18" charset="0"/>
                          <a:cs typeface="Times New Roman" panose="02020603050405020304" pitchFamily="18" charset="0"/>
                        </a:rPr>
                        <a:t>)</a:t>
                      </a:r>
                      <a:endParaRPr kumimoji="1" lang="ja-JP" altLang="en-US" sz="600" dirty="0">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r>
                        <a:rPr kumimoji="1" lang="en-US" altLang="ja-JP" sz="1800" dirty="0">
                          <a:latin typeface="Times New Roman" panose="02020603050405020304" pitchFamily="18" charset="0"/>
                          <a:cs typeface="Times New Roman" panose="02020603050405020304" pitchFamily="18" charset="0"/>
                        </a:rPr>
                        <a:t>&gt;35.1</a:t>
                      </a:r>
                    </a:p>
                    <a:p>
                      <a:pPr algn="ctr"/>
                      <a:r>
                        <a:rPr kumimoji="1" lang="en-US" altLang="ja-JP" sz="800" dirty="0">
                          <a:latin typeface="Times New Roman" panose="02020603050405020304" pitchFamily="18" charset="0"/>
                          <a:cs typeface="Times New Roman" panose="02020603050405020304" pitchFamily="18" charset="0"/>
                        </a:rPr>
                        <a:t>(power limit)</a:t>
                      </a:r>
                      <a:endParaRPr kumimoji="1" lang="ja-JP" altLang="en-US" sz="800" dirty="0">
                        <a:latin typeface="Times New Roman" panose="02020603050405020304" pitchFamily="18" charset="0"/>
                        <a:cs typeface="Times New Roman" panose="02020603050405020304" pitchFamily="18" charset="0"/>
                      </a:endParaRPr>
                    </a:p>
                  </a:txBody>
                  <a:tcPr marL="68580" marR="68580" marT="34290" marB="34290" anchor="ctr">
                    <a:noFill/>
                  </a:tcPr>
                </a:tc>
                <a:tc>
                  <a:txBody>
                    <a:bodyPr/>
                    <a:lstStyle/>
                    <a:p>
                      <a:pPr algn="ctr"/>
                      <a:r>
                        <a:rPr kumimoji="1" lang="en-US" altLang="ja-JP" sz="1800" dirty="0">
                          <a:latin typeface="Times New Roman" panose="02020603050405020304" pitchFamily="18" charset="0"/>
                          <a:cs typeface="Times New Roman" panose="02020603050405020304" pitchFamily="18" charset="0"/>
                        </a:rPr>
                        <a:t>&gt;38.9</a:t>
                      </a:r>
                    </a:p>
                    <a:p>
                      <a:pPr algn="ctr"/>
                      <a:r>
                        <a:rPr kumimoji="1" lang="en-US" altLang="ja-JP" sz="800" dirty="0">
                          <a:latin typeface="Times New Roman" panose="02020603050405020304" pitchFamily="18" charset="0"/>
                          <a:cs typeface="Times New Roman" panose="02020603050405020304" pitchFamily="18" charset="0"/>
                        </a:rPr>
                        <a:t>(power limit)</a:t>
                      </a:r>
                      <a:endParaRPr kumimoji="1" lang="ja-JP" altLang="en-US" sz="800" dirty="0">
                        <a:latin typeface="Times New Roman" panose="02020603050405020304" pitchFamily="18" charset="0"/>
                        <a:cs typeface="Times New Roman" panose="02020603050405020304" pitchFamily="18" charset="0"/>
                      </a:endParaRPr>
                    </a:p>
                  </a:txBody>
                  <a:tcPr marL="68580" marR="68580" marT="34290" marB="34290" anchor="ctr">
                    <a:noFill/>
                  </a:tcPr>
                </a:tc>
                <a:tc>
                  <a:txBody>
                    <a:bodyPr/>
                    <a:lstStyle/>
                    <a:p>
                      <a:pPr algn="ctr"/>
                      <a:r>
                        <a:rPr kumimoji="1" lang="en-US" altLang="ja-JP" sz="1800" dirty="0">
                          <a:latin typeface="Times New Roman" panose="02020603050405020304" pitchFamily="18" charset="0"/>
                          <a:cs typeface="Times New Roman" panose="02020603050405020304" pitchFamily="18" charset="0"/>
                        </a:rPr>
                        <a:t>&gt;35.8</a:t>
                      </a:r>
                    </a:p>
                    <a:p>
                      <a:pPr algn="ctr"/>
                      <a:r>
                        <a:rPr kumimoji="1" lang="en-US" altLang="ja-JP" sz="800" dirty="0">
                          <a:latin typeface="Times New Roman" panose="02020603050405020304" pitchFamily="18" charset="0"/>
                          <a:cs typeface="Times New Roman" panose="02020603050405020304" pitchFamily="18" charset="0"/>
                        </a:rPr>
                        <a:t>(power limit)</a:t>
                      </a:r>
                      <a:endParaRPr kumimoji="1" lang="ja-JP" altLang="en-US" sz="800" dirty="0">
                        <a:latin typeface="Times New Roman" panose="02020603050405020304" pitchFamily="18" charset="0"/>
                        <a:cs typeface="Times New Roman" panose="02020603050405020304" pitchFamily="18" charset="0"/>
                      </a:endParaRPr>
                    </a:p>
                  </a:txBody>
                  <a:tcPr marL="68580" marR="68580" marT="34290" marB="34290" anchor="ctr">
                    <a:noFill/>
                  </a:tcPr>
                </a:tc>
                <a:tc>
                  <a:txBody>
                    <a:bodyPr/>
                    <a:lstStyle/>
                    <a:p>
                      <a:pPr algn="ctr"/>
                      <a:r>
                        <a:rPr kumimoji="1" lang="en-US" altLang="ja-JP" sz="1800" dirty="0">
                          <a:latin typeface="Times New Roman" panose="02020603050405020304" pitchFamily="18" charset="0"/>
                          <a:cs typeface="Times New Roman" panose="02020603050405020304" pitchFamily="18" charset="0"/>
                        </a:rPr>
                        <a:t>&gt;12.0</a:t>
                      </a:r>
                    </a:p>
                    <a:p>
                      <a:pPr algn="ctr"/>
                      <a:r>
                        <a:rPr kumimoji="1" lang="en-US" altLang="ja-JP" sz="700" dirty="0">
                          <a:latin typeface="Times New Roman" panose="02020603050405020304" pitchFamily="18" charset="0"/>
                          <a:cs typeface="Times New Roman" panose="02020603050405020304" pitchFamily="18" charset="0"/>
                        </a:rPr>
                        <a:t>(admin.</a:t>
                      </a:r>
                      <a:r>
                        <a:rPr kumimoji="1" lang="en-US" altLang="ja-JP" sz="700" baseline="0" dirty="0">
                          <a:latin typeface="Times New Roman" panose="02020603050405020304" pitchFamily="18" charset="0"/>
                          <a:cs typeface="Times New Roman" panose="02020603050405020304" pitchFamily="18" charset="0"/>
                        </a:rPr>
                        <a:t> stop</a:t>
                      </a:r>
                      <a:r>
                        <a:rPr kumimoji="1" lang="en-US" altLang="ja-JP" sz="700" dirty="0">
                          <a:latin typeface="Times New Roman" panose="02020603050405020304" pitchFamily="18" charset="0"/>
                          <a:cs typeface="Times New Roman" panose="02020603050405020304" pitchFamily="18" charset="0"/>
                        </a:rPr>
                        <a:t>)</a:t>
                      </a:r>
                      <a:endParaRPr kumimoji="1" lang="ja-JP" altLang="en-US" sz="700" dirty="0">
                        <a:latin typeface="Times New Roman" panose="02020603050405020304" pitchFamily="18" charset="0"/>
                        <a:cs typeface="Times New Roman" panose="02020603050405020304" pitchFamily="18" charset="0"/>
                      </a:endParaRPr>
                    </a:p>
                  </a:txBody>
                  <a:tcPr marL="68580" marR="68580" marT="34290" marB="34290" anchor="ctr">
                    <a:noFill/>
                  </a:tcPr>
                </a:tc>
                <a:tc>
                  <a:txBody>
                    <a:bodyPr/>
                    <a:lstStyle/>
                    <a:p>
                      <a:pPr algn="ctr"/>
                      <a:r>
                        <a:rPr kumimoji="1" lang="en-US" altLang="ja-JP" sz="2400" dirty="0">
                          <a:latin typeface="Times New Roman" panose="02020603050405020304" pitchFamily="18" charset="0"/>
                          <a:cs typeface="Times New Roman" panose="02020603050405020304" pitchFamily="18" charset="0"/>
                        </a:rPr>
                        <a:t>35.9</a:t>
                      </a:r>
                    </a:p>
                    <a:p>
                      <a:pPr algn="ctr"/>
                      <a:r>
                        <a:rPr kumimoji="1" lang="en-US" altLang="ja-JP" sz="600" dirty="0">
                          <a:latin typeface="Times New Roman" panose="02020603050405020304" pitchFamily="18" charset="0"/>
                          <a:cs typeface="Times New Roman" panose="02020603050405020304" pitchFamily="18" charset="0"/>
                        </a:rPr>
                        <a:t>(Cell#3 Quench)</a:t>
                      </a:r>
                      <a:endParaRPr kumimoji="1" lang="ja-JP" altLang="en-US" sz="600" dirty="0">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r>
                        <a:rPr kumimoji="1" lang="en-US" altLang="ja-JP" sz="2400" dirty="0">
                          <a:latin typeface="Times New Roman" panose="02020603050405020304" pitchFamily="18" charset="0"/>
                          <a:cs typeface="Times New Roman" panose="02020603050405020304" pitchFamily="18" charset="0"/>
                        </a:rPr>
                        <a:t>32.3</a:t>
                      </a:r>
                    </a:p>
                    <a:p>
                      <a:pPr algn="ctr"/>
                      <a:r>
                        <a:rPr kumimoji="1" lang="en-US" altLang="ja-JP" sz="600" dirty="0">
                          <a:latin typeface="Times New Roman" panose="02020603050405020304" pitchFamily="18" charset="0"/>
                          <a:cs typeface="Times New Roman" panose="02020603050405020304" pitchFamily="18" charset="0"/>
                        </a:rPr>
                        <a:t>(Cell#1 Quench)</a:t>
                      </a:r>
                      <a:endParaRPr kumimoji="1" lang="ja-JP" altLang="en-US" sz="600" dirty="0">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r>
                        <a:rPr kumimoji="1" lang="en-US" altLang="ja-JP" sz="2400" dirty="0">
                          <a:latin typeface="Times New Roman" panose="02020603050405020304" pitchFamily="18" charset="0"/>
                          <a:cs typeface="Times New Roman" panose="02020603050405020304" pitchFamily="18" charset="0"/>
                        </a:rPr>
                        <a:t>31.6</a:t>
                      </a:r>
                    </a:p>
                    <a:p>
                      <a:pPr algn="ctr"/>
                      <a:r>
                        <a:rPr kumimoji="1" lang="en-US" altLang="ja-JP" sz="600" dirty="0">
                          <a:latin typeface="Times New Roman" panose="02020603050405020304" pitchFamily="18" charset="0"/>
                          <a:cs typeface="Times New Roman" panose="02020603050405020304" pitchFamily="18" charset="0"/>
                        </a:rPr>
                        <a:t>(Cell#1 Quench)</a:t>
                      </a:r>
                      <a:endParaRPr kumimoji="1" lang="ja-JP" altLang="en-US" sz="600" dirty="0">
                        <a:latin typeface="Times New Roman" panose="02020603050405020304" pitchFamily="18" charset="0"/>
                        <a:cs typeface="Times New Roman" panose="02020603050405020304" pitchFamily="18" charset="0"/>
                      </a:endParaRPr>
                    </a:p>
                  </a:txBody>
                  <a:tcPr marL="68580" marR="68580" marT="34290" marB="34290" anchor="ctr"/>
                </a:tc>
                <a:extLst>
                  <a:ext uri="{0D108BD9-81ED-4DB2-BD59-A6C34878D82A}">
                    <a16:rowId xmlns:a16="http://schemas.microsoft.com/office/drawing/2014/main" val="10004"/>
                  </a:ext>
                </a:extLst>
              </a:tr>
              <a:tr h="594360">
                <a:tc>
                  <a:txBody>
                    <a:bodyPr/>
                    <a:lstStyle/>
                    <a:p>
                      <a:pPr algn="ctr"/>
                      <a:r>
                        <a:rPr kumimoji="1" lang="en-US" altLang="ja-JP" sz="1200" dirty="0" err="1">
                          <a:latin typeface="Times New Roman" panose="02020603050405020304" pitchFamily="18" charset="0"/>
                          <a:cs typeface="Times New Roman" panose="02020603050405020304" pitchFamily="18" charset="0"/>
                        </a:rPr>
                        <a:t>E</a:t>
                      </a:r>
                      <a:r>
                        <a:rPr kumimoji="1" lang="en-US" altLang="ja-JP" sz="1200" baseline="-25000" dirty="0" err="1">
                          <a:latin typeface="Times New Roman" panose="02020603050405020304" pitchFamily="18" charset="0"/>
                          <a:cs typeface="Times New Roman" panose="02020603050405020304" pitchFamily="18" charset="0"/>
                        </a:rPr>
                        <a:t>acc</a:t>
                      </a:r>
                      <a:r>
                        <a:rPr kumimoji="1" lang="en-US" altLang="ja-JP" sz="1200" baseline="0" dirty="0">
                          <a:latin typeface="Times New Roman" panose="02020603050405020304" pitchFamily="18" charset="0"/>
                          <a:cs typeface="Times New Roman" panose="02020603050405020304" pitchFamily="18" charset="0"/>
                        </a:rPr>
                        <a:t> @2</a:t>
                      </a:r>
                      <a:r>
                        <a:rPr kumimoji="1" lang="en-US" altLang="ja-JP" sz="1200" baseline="30000" dirty="0">
                          <a:latin typeface="Times New Roman" panose="02020603050405020304" pitchFamily="18" charset="0"/>
                          <a:cs typeface="Times New Roman" panose="02020603050405020304" pitchFamily="18" charset="0"/>
                        </a:rPr>
                        <a:t>nd</a:t>
                      </a:r>
                      <a:r>
                        <a:rPr kumimoji="1" lang="en-US" altLang="ja-JP" sz="1200" baseline="0" dirty="0">
                          <a:latin typeface="Times New Roman" panose="02020603050405020304" pitchFamily="18" charset="0"/>
                          <a:cs typeface="Times New Roman" panose="02020603050405020304" pitchFamily="18" charset="0"/>
                        </a:rPr>
                        <a:t> cooldown test</a:t>
                      </a:r>
                    </a:p>
                    <a:p>
                      <a:pPr algn="ctr"/>
                      <a:r>
                        <a:rPr kumimoji="1" lang="en-US" altLang="ja-JP" sz="1100" baseline="0" dirty="0">
                          <a:latin typeface="Times New Roman" panose="02020603050405020304" pitchFamily="18" charset="0"/>
                          <a:cs typeface="Times New Roman" panose="02020603050405020304" pitchFamily="18" charset="0"/>
                        </a:rPr>
                        <a:t>(short pulse)</a:t>
                      </a:r>
                    </a:p>
                    <a:p>
                      <a:pPr algn="ctr"/>
                      <a:r>
                        <a:rPr kumimoji="1" lang="en-US" altLang="ja-JP" sz="1200" baseline="0" dirty="0">
                          <a:latin typeface="Times New Roman" panose="02020603050405020304" pitchFamily="18" charset="0"/>
                          <a:cs typeface="Times New Roman" panose="02020603050405020304" pitchFamily="18" charset="0"/>
                        </a:rPr>
                        <a:t>[MV/m]</a:t>
                      </a:r>
                      <a:endParaRPr kumimoji="1" lang="ja-JP" altLang="en-US" sz="1200" dirty="0">
                        <a:latin typeface="Times New Roman" panose="02020603050405020304" pitchFamily="18" charset="0"/>
                        <a:cs typeface="Times New Roman" panose="02020603050405020304" pitchFamily="18" charset="0"/>
                      </a:endParaRPr>
                    </a:p>
                  </a:txBody>
                  <a:tcPr marL="68580" marR="68580" marT="34290" marB="34290" anchor="ctr">
                    <a:solidFill>
                      <a:srgbClr val="FFCCFF"/>
                    </a:solidFill>
                  </a:tcPr>
                </a:tc>
                <a:tc>
                  <a:txBody>
                    <a:bodyPr/>
                    <a:lstStyle/>
                    <a:p>
                      <a:pPr algn="ctr"/>
                      <a:r>
                        <a:rPr lang="en-US" altLang="ja-JP" sz="1800" dirty="0">
                          <a:latin typeface="Times New Roman" panose="02020603050405020304" pitchFamily="18" charset="0"/>
                          <a:cs typeface="Times New Roman" panose="02020603050405020304" pitchFamily="18" charset="0"/>
                        </a:rPr>
                        <a:t>&gt;38.6</a:t>
                      </a:r>
                    </a:p>
                    <a:p>
                      <a:pPr algn="ctr"/>
                      <a:r>
                        <a:rPr lang="en-US" altLang="ja-JP" sz="700" dirty="0">
                          <a:latin typeface="Times New Roman" panose="02020603050405020304" pitchFamily="18" charset="0"/>
                          <a:cs typeface="Times New Roman" panose="02020603050405020304" pitchFamily="18" charset="0"/>
                        </a:rPr>
                        <a:t>(admin. stop)</a:t>
                      </a:r>
                      <a:endParaRPr lang="ja-JP" altLang="en-US" sz="700" dirty="0">
                        <a:latin typeface="Times New Roman" panose="02020603050405020304" pitchFamily="18" charset="0"/>
                        <a:cs typeface="Times New Roman" panose="02020603050405020304" pitchFamily="18" charset="0"/>
                      </a:endParaRPr>
                    </a:p>
                  </a:txBody>
                  <a:tcPr marL="68580" marR="68580" marT="34290" marB="34290" anchor="ctr">
                    <a:noFill/>
                  </a:tcPr>
                </a:tc>
                <a:tc>
                  <a:txBody>
                    <a:bodyPr/>
                    <a:lstStyle/>
                    <a:p>
                      <a:pPr algn="ctr"/>
                      <a:r>
                        <a:rPr lang="en-US" altLang="ja-JP" sz="2400" dirty="0">
                          <a:latin typeface="Times New Roman" panose="02020603050405020304" pitchFamily="18" charset="0"/>
                          <a:cs typeface="Times New Roman" panose="02020603050405020304" pitchFamily="18" charset="0"/>
                        </a:rPr>
                        <a:t>36.8</a:t>
                      </a:r>
                    </a:p>
                    <a:p>
                      <a:pPr algn="ctr"/>
                      <a:r>
                        <a:rPr lang="en-US" altLang="ja-JP" sz="800" dirty="0">
                          <a:latin typeface="Times New Roman" panose="02020603050405020304" pitchFamily="18" charset="0"/>
                          <a:cs typeface="Times New Roman" panose="02020603050405020304" pitchFamily="18" charset="0"/>
                        </a:rPr>
                        <a:t>(Quench)</a:t>
                      </a:r>
                      <a:endParaRPr lang="ja-JP" altLang="en-US" sz="800" dirty="0">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35.2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(Quench)</a:t>
                      </a:r>
                      <a:endParaRPr kumimoji="1" lang="ja-JP" alt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&gt;36.1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t>
                      </a:r>
                      <a:r>
                        <a:rPr kumimoji="1" lang="en-US" altLang="ja-JP" sz="800" b="0"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a:t>
                      </a:r>
                      <a:r>
                        <a:rPr kumimoji="1" lang="en-US" altLang="ja-JP"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max.)</a:t>
                      </a:r>
                      <a:endParaRPr kumimoji="1" lang="ja-JP" alt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26.6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(Quench)</a:t>
                      </a:r>
                      <a:endParaRPr kumimoji="1" lang="ja-JP" alt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(Quench)</a:t>
                      </a:r>
                      <a:endParaRPr kumimoji="1" lang="ja-JP" alt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25.0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(Quench)</a:t>
                      </a:r>
                      <a:endParaRPr kumimoji="1" lang="ja-JP" alt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&gt;36.2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(admin. stop)</a:t>
                      </a:r>
                      <a:endParaRPr kumimoji="1" lang="ja-JP" altLang="en-US" sz="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&gt;18.0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(admin. stop)</a:t>
                      </a:r>
                      <a:endParaRPr kumimoji="1" lang="ja-JP" altLang="en-US" sz="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33.6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(Quench)</a:t>
                      </a:r>
                      <a:endParaRPr kumimoji="1" lang="ja-JP" alt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(Quench)</a:t>
                      </a:r>
                      <a:endParaRPr kumimoji="1" lang="ja-JP" alt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(Quench)</a:t>
                      </a:r>
                      <a:endParaRPr kumimoji="1" lang="ja-JP" alt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nchor="ctr"/>
                </a:tc>
                <a:extLst>
                  <a:ext uri="{0D108BD9-81ED-4DB2-BD59-A6C34878D82A}">
                    <a16:rowId xmlns:a16="http://schemas.microsoft.com/office/drawing/2014/main" val="10005"/>
                  </a:ext>
                </a:extLst>
              </a:tr>
              <a:tr h="594360">
                <a:tc>
                  <a:txBody>
                    <a:bodyPr/>
                    <a:lstStyle/>
                    <a:p>
                      <a:pPr algn="ctr"/>
                      <a:r>
                        <a:rPr kumimoji="1" lang="en-US" altLang="ja-JP" sz="1200" dirty="0" err="1">
                          <a:latin typeface="Times New Roman" panose="02020603050405020304" pitchFamily="18" charset="0"/>
                          <a:cs typeface="Times New Roman" panose="02020603050405020304" pitchFamily="18" charset="0"/>
                        </a:rPr>
                        <a:t>E</a:t>
                      </a:r>
                      <a:r>
                        <a:rPr kumimoji="1" lang="en-US" altLang="ja-JP" sz="1200" baseline="-25000" dirty="0" err="1">
                          <a:latin typeface="Times New Roman" panose="02020603050405020304" pitchFamily="18" charset="0"/>
                          <a:cs typeface="Times New Roman" panose="02020603050405020304" pitchFamily="18" charset="0"/>
                        </a:rPr>
                        <a:t>acc</a:t>
                      </a:r>
                      <a:r>
                        <a:rPr kumimoji="1" lang="en-US" altLang="ja-JP" sz="1200" baseline="0" dirty="0">
                          <a:latin typeface="Times New Roman" panose="02020603050405020304" pitchFamily="18" charset="0"/>
                          <a:cs typeface="Times New Roman" panose="02020603050405020304" pitchFamily="18" charset="0"/>
                        </a:rPr>
                        <a:t> @2</a:t>
                      </a:r>
                      <a:r>
                        <a:rPr kumimoji="1" lang="en-US" altLang="ja-JP" sz="1200" baseline="30000" dirty="0">
                          <a:latin typeface="Times New Roman" panose="02020603050405020304" pitchFamily="18" charset="0"/>
                          <a:cs typeface="Times New Roman" panose="02020603050405020304" pitchFamily="18" charset="0"/>
                        </a:rPr>
                        <a:t>nd</a:t>
                      </a:r>
                      <a:r>
                        <a:rPr kumimoji="1" lang="en-US" altLang="ja-JP" sz="1200" baseline="0" dirty="0">
                          <a:latin typeface="Times New Roman" panose="02020603050405020304" pitchFamily="18" charset="0"/>
                          <a:cs typeface="Times New Roman" panose="02020603050405020304" pitchFamily="18" charset="0"/>
                        </a:rPr>
                        <a:t> cooldown test</a:t>
                      </a:r>
                    </a:p>
                    <a:p>
                      <a:pPr algn="ctr"/>
                      <a:r>
                        <a:rPr kumimoji="1" lang="en-US" altLang="ja-JP" sz="1100" baseline="0" dirty="0">
                          <a:latin typeface="Times New Roman" panose="02020603050405020304" pitchFamily="18" charset="0"/>
                          <a:cs typeface="Times New Roman" panose="02020603050405020304" pitchFamily="18" charset="0"/>
                        </a:rPr>
                        <a:t>(full pulse)</a:t>
                      </a:r>
                    </a:p>
                    <a:p>
                      <a:pPr algn="ctr"/>
                      <a:r>
                        <a:rPr kumimoji="1" lang="en-US" altLang="ja-JP" sz="1200" baseline="0" dirty="0">
                          <a:latin typeface="Times New Roman" panose="02020603050405020304" pitchFamily="18" charset="0"/>
                          <a:cs typeface="Times New Roman" panose="02020603050405020304" pitchFamily="18" charset="0"/>
                        </a:rPr>
                        <a:t>[MV/m]</a:t>
                      </a:r>
                      <a:endParaRPr kumimoji="1" lang="ja-JP" altLang="en-US" sz="1200" dirty="0">
                        <a:latin typeface="Times New Roman" panose="02020603050405020304" pitchFamily="18" charset="0"/>
                        <a:cs typeface="Times New Roman" panose="02020603050405020304" pitchFamily="18" charset="0"/>
                      </a:endParaRPr>
                    </a:p>
                  </a:txBody>
                  <a:tcPr marL="68580" marR="68580" marT="34290" marB="34290" anchor="ctr">
                    <a:solidFill>
                      <a:srgbClr val="FFCCFF"/>
                    </a:solidFill>
                  </a:tcPr>
                </a:tc>
                <a:tc>
                  <a:txBody>
                    <a:bodyPr/>
                    <a:lstStyle/>
                    <a:p>
                      <a:pPr algn="ctr"/>
                      <a:r>
                        <a:rPr lang="en-US" altLang="ja-JP" sz="1800" dirty="0">
                          <a:latin typeface="Times New Roman" panose="02020603050405020304" pitchFamily="18" charset="0"/>
                          <a:cs typeface="Times New Roman" panose="02020603050405020304" pitchFamily="18" charset="0"/>
                        </a:rPr>
                        <a:t>&gt;38.7</a:t>
                      </a:r>
                    </a:p>
                    <a:p>
                      <a:pPr algn="ctr"/>
                      <a:r>
                        <a:rPr lang="en-US" altLang="ja-JP" sz="700" dirty="0">
                          <a:latin typeface="Times New Roman" panose="02020603050405020304" pitchFamily="18" charset="0"/>
                          <a:cs typeface="Times New Roman" panose="02020603050405020304" pitchFamily="18" charset="0"/>
                        </a:rPr>
                        <a:t>(admin. stop)</a:t>
                      </a:r>
                      <a:endParaRPr lang="ja-JP" altLang="en-US" sz="700" dirty="0">
                        <a:latin typeface="Times New Roman" panose="02020603050405020304" pitchFamily="18" charset="0"/>
                        <a:cs typeface="Times New Roman" panose="02020603050405020304" pitchFamily="18" charset="0"/>
                      </a:endParaRPr>
                    </a:p>
                  </a:txBody>
                  <a:tcPr marL="68580" marR="68580" marT="34290" marB="3429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36.7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(Quench)</a:t>
                      </a:r>
                      <a:endParaRPr kumimoji="1" lang="ja-JP" alt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35.3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(Quench)</a:t>
                      </a:r>
                      <a:endParaRPr kumimoji="1" lang="ja-JP" alt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&gt;36.3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(admin. stop)</a:t>
                      </a:r>
                      <a:endParaRPr kumimoji="1" lang="ja-JP" altLang="en-US" sz="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&gt;26.0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(admin. stop)</a:t>
                      </a:r>
                      <a:endParaRPr kumimoji="1" lang="ja-JP" altLang="en-US" sz="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(Quench)</a:t>
                      </a:r>
                      <a:endParaRPr kumimoji="1" lang="ja-JP" alt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24.6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(Quench)</a:t>
                      </a:r>
                      <a:endParaRPr kumimoji="1" lang="ja-JP" alt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&gt;32.3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(admin. stop)</a:t>
                      </a:r>
                      <a:endParaRPr kumimoji="1" lang="ja-JP" altLang="en-US" sz="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&gt;18.1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(admin. stop)</a:t>
                      </a:r>
                      <a:endParaRPr kumimoji="1" lang="ja-JP" altLang="en-US" sz="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34.1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(Quench)</a:t>
                      </a:r>
                      <a:endParaRPr kumimoji="1" lang="ja-JP" alt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33.2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(Quench)</a:t>
                      </a:r>
                      <a:endParaRPr kumimoji="1" lang="ja-JP" alt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(Quench)</a:t>
                      </a:r>
                      <a:endParaRPr kumimoji="1" lang="ja-JP" alt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nchor="ctr"/>
                </a:tc>
                <a:extLst>
                  <a:ext uri="{0D108BD9-81ED-4DB2-BD59-A6C34878D82A}">
                    <a16:rowId xmlns:a16="http://schemas.microsoft.com/office/drawing/2014/main" val="10006"/>
                  </a:ext>
                </a:extLst>
              </a:tr>
              <a:tr h="428625">
                <a:tc>
                  <a:txBody>
                    <a:bodyPr/>
                    <a:lstStyle/>
                    <a:p>
                      <a:pPr algn="ctr"/>
                      <a:r>
                        <a:rPr kumimoji="1" lang="en-US" altLang="ja-JP" sz="1200" dirty="0" err="1">
                          <a:latin typeface="Times New Roman" panose="02020603050405020304" pitchFamily="18" charset="0"/>
                          <a:cs typeface="Times New Roman" panose="02020603050405020304" pitchFamily="18" charset="0"/>
                        </a:rPr>
                        <a:t>E</a:t>
                      </a:r>
                      <a:r>
                        <a:rPr kumimoji="1" lang="en-US" altLang="ja-JP" sz="1200" baseline="-25000" dirty="0" err="1">
                          <a:latin typeface="Times New Roman" panose="02020603050405020304" pitchFamily="18" charset="0"/>
                          <a:cs typeface="Times New Roman" panose="02020603050405020304" pitchFamily="18" charset="0"/>
                        </a:rPr>
                        <a:t>acc</a:t>
                      </a:r>
                      <a:r>
                        <a:rPr kumimoji="1" lang="en-US" altLang="ja-JP" sz="1200" baseline="0" dirty="0">
                          <a:latin typeface="Times New Roman" panose="02020603050405020304" pitchFamily="18" charset="0"/>
                          <a:cs typeface="Times New Roman" panose="02020603050405020304" pitchFamily="18" charset="0"/>
                        </a:rPr>
                        <a:t> @3</a:t>
                      </a:r>
                      <a:r>
                        <a:rPr kumimoji="1" lang="en-US" altLang="ja-JP" sz="1200" baseline="30000" dirty="0">
                          <a:latin typeface="Times New Roman" panose="02020603050405020304" pitchFamily="18" charset="0"/>
                          <a:cs typeface="Times New Roman" panose="02020603050405020304" pitchFamily="18" charset="0"/>
                        </a:rPr>
                        <a:t>rd</a:t>
                      </a:r>
                      <a:r>
                        <a:rPr kumimoji="1" lang="en-US" altLang="ja-JP" sz="1200" baseline="0" dirty="0">
                          <a:latin typeface="Times New Roman" panose="02020603050405020304" pitchFamily="18" charset="0"/>
                          <a:cs typeface="Times New Roman" panose="02020603050405020304" pitchFamily="18" charset="0"/>
                        </a:rPr>
                        <a:t> cooldown test</a:t>
                      </a:r>
                    </a:p>
                    <a:p>
                      <a:pPr algn="ctr"/>
                      <a:r>
                        <a:rPr kumimoji="1" lang="en-US" altLang="ja-JP" sz="1100" baseline="0" dirty="0">
                          <a:latin typeface="Times New Roman" panose="02020603050405020304" pitchFamily="18" charset="0"/>
                          <a:cs typeface="Times New Roman" panose="02020603050405020304" pitchFamily="18" charset="0"/>
                        </a:rPr>
                        <a:t>(full pulse)</a:t>
                      </a:r>
                    </a:p>
                    <a:p>
                      <a:pPr algn="ctr"/>
                      <a:r>
                        <a:rPr kumimoji="1" lang="en-US" altLang="ja-JP" sz="1200" baseline="0" dirty="0">
                          <a:latin typeface="Times New Roman" panose="02020603050405020304" pitchFamily="18" charset="0"/>
                          <a:cs typeface="Times New Roman" panose="02020603050405020304" pitchFamily="18" charset="0"/>
                        </a:rPr>
                        <a:t>[MV/m]</a:t>
                      </a:r>
                      <a:endParaRPr kumimoji="1" lang="ja-JP" altLang="en-US" sz="1200" dirty="0">
                        <a:latin typeface="Times New Roman" panose="02020603050405020304" pitchFamily="18" charset="0"/>
                        <a:cs typeface="Times New Roman" panose="02020603050405020304" pitchFamily="18" charset="0"/>
                      </a:endParaRPr>
                    </a:p>
                  </a:txBody>
                  <a:tcPr marL="68580" marR="68580" marT="34290" marB="34290" anchor="ctr">
                    <a:solidFill>
                      <a:srgbClr val="FFFF00"/>
                    </a:solidFill>
                  </a:tcPr>
                </a:tc>
                <a:tc>
                  <a:txBody>
                    <a:bodyPr/>
                    <a:lstStyle/>
                    <a:p>
                      <a:pPr algn="ctr"/>
                      <a:r>
                        <a:rPr lang="en-US" altLang="ja-JP" sz="1800" dirty="0">
                          <a:latin typeface="Times New Roman" panose="02020603050405020304" pitchFamily="18" charset="0"/>
                          <a:cs typeface="Times New Roman" panose="02020603050405020304" pitchFamily="18" charset="0"/>
                        </a:rPr>
                        <a:t>&gt;36.8</a:t>
                      </a:r>
                    </a:p>
                    <a:p>
                      <a:pPr algn="ctr"/>
                      <a:r>
                        <a:rPr lang="en-US" altLang="ja-JP" sz="700" dirty="0">
                          <a:latin typeface="Times New Roman" panose="02020603050405020304" pitchFamily="18" charset="0"/>
                          <a:cs typeface="Times New Roman" panose="02020603050405020304" pitchFamily="18" charset="0"/>
                        </a:rPr>
                        <a:t>(admin. stop)</a:t>
                      </a:r>
                      <a:endParaRPr lang="ja-JP" altLang="en-US" sz="700" dirty="0">
                        <a:latin typeface="Times New Roman" panose="02020603050405020304" pitchFamily="18" charset="0"/>
                        <a:cs typeface="Times New Roman" panose="02020603050405020304" pitchFamily="18" charset="0"/>
                      </a:endParaRPr>
                    </a:p>
                  </a:txBody>
                  <a:tcPr marL="68580" marR="68580" marT="34290" marB="3429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36.4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(Quench)</a:t>
                      </a:r>
                      <a:endParaRPr kumimoji="1" lang="ja-JP" alt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33.4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(Quench)</a:t>
                      </a:r>
                      <a:endParaRPr kumimoji="1" lang="ja-JP" alt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35.4</a:t>
                      </a:r>
                      <a:r>
                        <a:rPr kumimoji="1" lang="en-US" altLang="ja-JP"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28.0</a:t>
                      </a:r>
                      <a:endParaRPr kumimoji="1" lang="en-US" altLang="ja-JP"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(Quench)</a:t>
                      </a:r>
                      <a:endParaRPr kumimoji="1" lang="ja-JP" alt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nchor="ctr">
                    <a:solidFill>
                      <a:srgbClr val="CC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nchor="ctr">
                    <a:lnBlToTr w="12700" cap="flat" cmpd="sng" algn="ctr">
                      <a:solidFill>
                        <a:schemeClr val="tx1"/>
                      </a:solidFill>
                      <a:prstDash val="solid"/>
                      <a:round/>
                      <a:headEnd type="none" w="med" len="med"/>
                      <a:tailEnd type="none" w="med" len="me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nchor="ctr">
                    <a:lnBlToTr w="12700" cap="flat" cmpd="sng" algn="ctr">
                      <a:solidFill>
                        <a:schemeClr val="tx1"/>
                      </a:solidFill>
                      <a:prstDash val="solid"/>
                      <a:round/>
                      <a:headEnd type="none" w="med" len="med"/>
                      <a:tailEnd type="none" w="med" len="me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nchor="ctr">
                    <a:lnBlToTr w="12700" cap="flat" cmpd="sng" algn="ctr">
                      <a:solidFill>
                        <a:schemeClr val="tx1"/>
                      </a:solidFill>
                      <a:prstDash val="solid"/>
                      <a:round/>
                      <a:headEnd type="none" w="med" len="med"/>
                      <a:tailEnd type="none" w="med" len="me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(Quench)</a:t>
                      </a:r>
                      <a:endParaRPr kumimoji="1" lang="ja-JP" alt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nchor="ctr">
                    <a:lnBlToTr w="12700" cap="flat" cmpd="sng" algn="ctr">
                      <a:solidFill>
                        <a:schemeClr val="tx1"/>
                      </a:solidFill>
                      <a:prstDash val="solid"/>
                      <a:round/>
                      <a:headEnd type="none" w="med" len="med"/>
                      <a:tailEnd type="none" w="med" len="me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31.5</a:t>
                      </a:r>
                      <a:r>
                        <a:rPr kumimoji="1" lang="en-US" altLang="ja-JP"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27.7</a:t>
                      </a:r>
                      <a:endParaRPr kumimoji="1" lang="en-US" altLang="ja-JP"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(Quench)</a:t>
                      </a:r>
                      <a:endParaRPr kumimoji="1" lang="ja-JP" alt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nchor="ctr">
                    <a:solidFill>
                      <a:srgbClr val="CC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(Quench)</a:t>
                      </a:r>
                      <a:endParaRPr kumimoji="1" lang="ja-JP" alt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30.8</a:t>
                      </a:r>
                      <a:r>
                        <a:rPr kumimoji="1" lang="en-US" altLang="ja-JP"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26.8</a:t>
                      </a:r>
                      <a:endParaRPr kumimoji="1" lang="en-US" altLang="ja-JP"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(Quench)</a:t>
                      </a:r>
                      <a:endParaRPr kumimoji="1" lang="ja-JP" alt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nchor="ctr">
                    <a:solidFill>
                      <a:srgbClr val="CCECFF"/>
                    </a:solidFill>
                  </a:tcPr>
                </a:tc>
                <a:extLst>
                  <a:ext uri="{0D108BD9-81ED-4DB2-BD59-A6C34878D82A}">
                    <a16:rowId xmlns:a16="http://schemas.microsoft.com/office/drawing/2014/main" val="10007"/>
                  </a:ext>
                </a:extLst>
              </a:tr>
            </a:tbl>
          </a:graphicData>
        </a:graphic>
      </p:graphicFrame>
      <p:sp>
        <p:nvSpPr>
          <p:cNvPr id="10" name="テキスト ボックス 9"/>
          <p:cNvSpPr txBox="1"/>
          <p:nvPr/>
        </p:nvSpPr>
        <p:spPr>
          <a:xfrm>
            <a:off x="2078254" y="5729023"/>
            <a:ext cx="4990469" cy="584775"/>
          </a:xfrm>
          <a:prstGeom prst="rect">
            <a:avLst/>
          </a:prstGeom>
          <a:solidFill>
            <a:schemeClr val="bg1"/>
          </a:solidFill>
          <a:ln w="28575">
            <a:solidFill>
              <a:schemeClr val="tx2"/>
            </a:solidFill>
          </a:ln>
        </p:spPr>
        <p:txBody>
          <a:bodyPr wrap="none" rtlCol="0">
            <a:spAutoFit/>
          </a:bodyPr>
          <a:lstStyle/>
          <a:p>
            <a:r>
              <a:rPr kumimoji="1" lang="ja-JP" altLang="en-US" sz="1600" dirty="0">
                <a:latin typeface="Times New Roman" panose="02020603050405020304" pitchFamily="18" charset="0"/>
                <a:cs typeface="Times New Roman" panose="02020603050405020304" pitchFamily="18" charset="0"/>
              </a:rPr>
              <a:t>モジュール試験では</a:t>
            </a:r>
            <a:r>
              <a:rPr kumimoji="1" lang="en-US" altLang="ja-JP" sz="1600" dirty="0">
                <a:latin typeface="Times New Roman" panose="02020603050405020304" pitchFamily="18" charset="0"/>
                <a:cs typeface="Times New Roman" panose="02020603050405020304" pitchFamily="18" charset="0"/>
              </a:rPr>
              <a:t>8</a:t>
            </a:r>
            <a:r>
              <a:rPr kumimoji="1" lang="ja-JP" altLang="en-US" sz="1600" dirty="0">
                <a:latin typeface="Times New Roman" panose="02020603050405020304" pitchFamily="18" charset="0"/>
                <a:cs typeface="Times New Roman" panose="02020603050405020304" pitchFamily="18" charset="0"/>
              </a:rPr>
              <a:t>空洞が</a:t>
            </a:r>
            <a:r>
              <a:rPr kumimoji="1" lang="en-US" altLang="ja-JP" sz="1600" dirty="0">
                <a:latin typeface="Times New Roman" panose="02020603050405020304" pitchFamily="18" charset="0"/>
                <a:cs typeface="Times New Roman" panose="02020603050405020304" pitchFamily="18" charset="0"/>
              </a:rPr>
              <a:t>31.5 MV/m</a:t>
            </a:r>
            <a:r>
              <a:rPr kumimoji="1" lang="ja-JP" altLang="en-US" sz="1600" dirty="0" err="1">
                <a:latin typeface="Times New Roman" panose="02020603050405020304" pitchFamily="18" charset="0"/>
                <a:cs typeface="Times New Roman" panose="02020603050405020304" pitchFamily="18" charset="0"/>
              </a:rPr>
              <a:t>に到</a:t>
            </a:r>
            <a:r>
              <a:rPr kumimoji="1" lang="ja-JP" altLang="en-US" sz="1600" dirty="0">
                <a:latin typeface="Times New Roman" panose="02020603050405020304" pitchFamily="18" charset="0"/>
                <a:cs typeface="Times New Roman" panose="02020603050405020304" pitchFamily="18" charset="0"/>
              </a:rPr>
              <a:t>達した。</a:t>
            </a:r>
            <a:endParaRPr kumimoji="1" lang="en-US" altLang="ja-JP" sz="1600" dirty="0">
              <a:latin typeface="Times New Roman" panose="02020603050405020304" pitchFamily="18" charset="0"/>
              <a:cs typeface="Times New Roman" panose="02020603050405020304" pitchFamily="18" charset="0"/>
            </a:endParaRPr>
          </a:p>
          <a:p>
            <a:r>
              <a:rPr kumimoji="1" lang="en-US" altLang="ja-JP" sz="1600" dirty="0">
                <a:latin typeface="Times New Roman" panose="02020603050405020304" pitchFamily="18" charset="0"/>
                <a:cs typeface="Times New Roman" panose="02020603050405020304" pitchFamily="18" charset="0"/>
              </a:rPr>
              <a:t>25 MV/m</a:t>
            </a:r>
            <a:r>
              <a:rPr kumimoji="1" lang="ja-JP" altLang="en-US" sz="1600" dirty="0">
                <a:latin typeface="Times New Roman" panose="02020603050405020304" pitchFamily="18" charset="0"/>
                <a:cs typeface="Times New Roman" panose="02020603050405020304" pitchFamily="18" charset="0"/>
              </a:rPr>
              <a:t>以上にすると</a:t>
            </a:r>
            <a:r>
              <a:rPr kumimoji="1" lang="en-US" altLang="ja-JP" sz="1600" dirty="0">
                <a:latin typeface="Times New Roman" panose="02020603050405020304" pitchFamily="18" charset="0"/>
                <a:cs typeface="Times New Roman" panose="02020603050405020304" pitchFamily="18" charset="0"/>
              </a:rPr>
              <a:t>9</a:t>
            </a:r>
            <a:r>
              <a:rPr kumimoji="1" lang="ja-JP" altLang="en-US" sz="1600" dirty="0">
                <a:latin typeface="Times New Roman" panose="02020603050405020304" pitchFamily="18" charset="0"/>
                <a:cs typeface="Times New Roman" panose="02020603050405020304" pitchFamily="18" charset="0"/>
              </a:rPr>
              <a:t>空洞が到達したことになる。</a:t>
            </a:r>
          </a:p>
        </p:txBody>
      </p:sp>
      <p:sp>
        <p:nvSpPr>
          <p:cNvPr id="11" name="下矢印 10"/>
          <p:cNvSpPr/>
          <p:nvPr/>
        </p:nvSpPr>
        <p:spPr bwMode="auto">
          <a:xfrm>
            <a:off x="2483768" y="4509120"/>
            <a:ext cx="288032" cy="330336"/>
          </a:xfrm>
          <a:prstGeom prst="down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12" name="下矢印 11"/>
          <p:cNvSpPr/>
          <p:nvPr/>
        </p:nvSpPr>
        <p:spPr bwMode="auto">
          <a:xfrm>
            <a:off x="3131840" y="4509120"/>
            <a:ext cx="288032" cy="330336"/>
          </a:xfrm>
          <a:prstGeom prst="down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13" name="下矢印 12"/>
          <p:cNvSpPr/>
          <p:nvPr/>
        </p:nvSpPr>
        <p:spPr bwMode="auto">
          <a:xfrm>
            <a:off x="5868144" y="4509120"/>
            <a:ext cx="288032" cy="330336"/>
          </a:xfrm>
          <a:prstGeom prst="down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14" name="下矢印 13"/>
          <p:cNvSpPr/>
          <p:nvPr/>
        </p:nvSpPr>
        <p:spPr bwMode="auto">
          <a:xfrm>
            <a:off x="7217287" y="4509120"/>
            <a:ext cx="288032" cy="330336"/>
          </a:xfrm>
          <a:prstGeom prst="down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15" name="下矢印 14"/>
          <p:cNvSpPr/>
          <p:nvPr/>
        </p:nvSpPr>
        <p:spPr bwMode="auto">
          <a:xfrm>
            <a:off x="7884368" y="4509120"/>
            <a:ext cx="288032" cy="330336"/>
          </a:xfrm>
          <a:prstGeom prst="down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16" name="下矢印 15"/>
          <p:cNvSpPr/>
          <p:nvPr/>
        </p:nvSpPr>
        <p:spPr bwMode="auto">
          <a:xfrm>
            <a:off x="8566430" y="4509120"/>
            <a:ext cx="288032" cy="330336"/>
          </a:xfrm>
          <a:prstGeom prst="down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Tree>
    <p:extLst>
      <p:ext uri="{BB962C8B-B14F-4D97-AF65-F5344CB8AC3E}">
        <p14:creationId xmlns:p14="http://schemas.microsoft.com/office/powerpoint/2010/main" val="40400744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979712"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46</a:t>
            </a:fld>
            <a:endParaRPr lang="en-US" altLang="ja-JP" dirty="0">
              <a:latin typeface="Times New Roman" panose="02020603050405020304" pitchFamily="18" charset="0"/>
              <a:cs typeface="Times New Roman" panose="02020603050405020304" pitchFamily="18" charset="0"/>
            </a:endParaRPr>
          </a:p>
        </p:txBody>
      </p:sp>
      <p:sp>
        <p:nvSpPr>
          <p:cNvPr id="8" name="タイトル 2"/>
          <p:cNvSpPr txBox="1">
            <a:spLocks/>
          </p:cNvSpPr>
          <p:nvPr/>
        </p:nvSpPr>
        <p:spPr bwMode="auto">
          <a:xfrm>
            <a:off x="1490" y="0"/>
            <a:ext cx="9144000" cy="753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lvl1pPr algn="ctr" rtl="0" eaLnBrk="1" fontAlgn="base" hangingPunct="1">
              <a:spcBef>
                <a:spcPct val="0"/>
              </a:spcBef>
              <a:spcAft>
                <a:spcPct val="0"/>
              </a:spcAft>
              <a:defRPr kumimoji="1" sz="3600" kern="1200">
                <a:solidFill>
                  <a:srgbClr val="23346C"/>
                </a:solidFill>
                <a:latin typeface="+mj-lt"/>
                <a:ea typeface="+mj-ea"/>
                <a:cs typeface="+mj-cs"/>
              </a:defRPr>
            </a:lvl1pPr>
            <a:lvl2pPr algn="ctr" rtl="0" eaLnBrk="1" fontAlgn="base" hangingPunct="1">
              <a:spcBef>
                <a:spcPct val="0"/>
              </a:spcBef>
              <a:spcAft>
                <a:spcPct val="0"/>
              </a:spcAft>
              <a:defRPr kumimoji="1" sz="3600">
                <a:solidFill>
                  <a:srgbClr val="23346C"/>
                </a:solidFill>
                <a:latin typeface="Arial" panose="020B0604020202020204" pitchFamily="34" charset="0"/>
                <a:ea typeface="Arial Unicode MS" panose="020B0604020202020204" pitchFamily="50" charset="-128"/>
                <a:cs typeface="Arial Unicode MS" panose="020B0604020202020204" pitchFamily="50" charset="-128"/>
              </a:defRPr>
            </a:lvl2pPr>
            <a:lvl3pPr algn="ctr" rtl="0" eaLnBrk="1" fontAlgn="base" hangingPunct="1">
              <a:spcBef>
                <a:spcPct val="0"/>
              </a:spcBef>
              <a:spcAft>
                <a:spcPct val="0"/>
              </a:spcAft>
              <a:defRPr kumimoji="1" sz="3600">
                <a:solidFill>
                  <a:srgbClr val="23346C"/>
                </a:solidFill>
                <a:latin typeface="Arial" panose="020B0604020202020204" pitchFamily="34" charset="0"/>
                <a:ea typeface="Arial Unicode MS" panose="020B0604020202020204" pitchFamily="50" charset="-128"/>
                <a:cs typeface="Arial Unicode MS" panose="020B0604020202020204" pitchFamily="50" charset="-128"/>
              </a:defRPr>
            </a:lvl3pPr>
            <a:lvl4pPr algn="ctr" rtl="0" eaLnBrk="1" fontAlgn="base" hangingPunct="1">
              <a:spcBef>
                <a:spcPct val="0"/>
              </a:spcBef>
              <a:spcAft>
                <a:spcPct val="0"/>
              </a:spcAft>
              <a:defRPr kumimoji="1" sz="3600">
                <a:solidFill>
                  <a:srgbClr val="23346C"/>
                </a:solidFill>
                <a:latin typeface="Arial" panose="020B0604020202020204" pitchFamily="34" charset="0"/>
                <a:ea typeface="Arial Unicode MS" panose="020B0604020202020204" pitchFamily="50" charset="-128"/>
                <a:cs typeface="Arial Unicode MS" panose="020B0604020202020204" pitchFamily="50" charset="-128"/>
              </a:defRPr>
            </a:lvl4pPr>
            <a:lvl5pPr algn="ctr" rtl="0" eaLnBrk="1" fontAlgn="base" hangingPunct="1">
              <a:spcBef>
                <a:spcPct val="0"/>
              </a:spcBef>
              <a:spcAft>
                <a:spcPct val="0"/>
              </a:spcAft>
              <a:defRPr kumimoji="1" sz="3600">
                <a:solidFill>
                  <a:srgbClr val="23346C"/>
                </a:solidFill>
                <a:latin typeface="Arial" panose="020B0604020202020204" pitchFamily="34" charset="0"/>
                <a:ea typeface="Arial Unicode MS" panose="020B0604020202020204" pitchFamily="50" charset="-128"/>
                <a:cs typeface="Arial Unicode MS" panose="020B0604020202020204" pitchFamily="50" charset="-128"/>
              </a:defRPr>
            </a:lvl5pPr>
            <a:lvl6pPr marL="457200" algn="ctr" rtl="0" eaLnBrk="1" fontAlgn="base" hangingPunct="1">
              <a:spcBef>
                <a:spcPct val="0"/>
              </a:spcBef>
              <a:spcAft>
                <a:spcPct val="0"/>
              </a:spcAft>
              <a:defRPr kumimoji="1" sz="3600">
                <a:solidFill>
                  <a:srgbClr val="23346C"/>
                </a:solidFill>
                <a:latin typeface="Arial" panose="020B0604020202020204" pitchFamily="34" charset="0"/>
                <a:ea typeface="Arial Unicode MS" panose="020B0604020202020204" pitchFamily="50" charset="-128"/>
                <a:cs typeface="Arial Unicode MS" panose="020B0604020202020204" pitchFamily="50" charset="-128"/>
              </a:defRPr>
            </a:lvl6pPr>
            <a:lvl7pPr marL="914400" algn="ctr" rtl="0" eaLnBrk="1" fontAlgn="base" hangingPunct="1">
              <a:spcBef>
                <a:spcPct val="0"/>
              </a:spcBef>
              <a:spcAft>
                <a:spcPct val="0"/>
              </a:spcAft>
              <a:defRPr kumimoji="1" sz="3600">
                <a:solidFill>
                  <a:srgbClr val="23346C"/>
                </a:solidFill>
                <a:latin typeface="Arial" panose="020B0604020202020204" pitchFamily="34" charset="0"/>
                <a:ea typeface="Arial Unicode MS" panose="020B0604020202020204" pitchFamily="50" charset="-128"/>
                <a:cs typeface="Arial Unicode MS" panose="020B0604020202020204" pitchFamily="50" charset="-128"/>
              </a:defRPr>
            </a:lvl7pPr>
            <a:lvl8pPr marL="1371600" algn="ctr" rtl="0" eaLnBrk="1" fontAlgn="base" hangingPunct="1">
              <a:spcBef>
                <a:spcPct val="0"/>
              </a:spcBef>
              <a:spcAft>
                <a:spcPct val="0"/>
              </a:spcAft>
              <a:defRPr kumimoji="1" sz="3600">
                <a:solidFill>
                  <a:srgbClr val="23346C"/>
                </a:solidFill>
                <a:latin typeface="Arial" panose="020B0604020202020204" pitchFamily="34" charset="0"/>
                <a:ea typeface="Arial Unicode MS" panose="020B0604020202020204" pitchFamily="50" charset="-128"/>
                <a:cs typeface="Arial Unicode MS" panose="020B0604020202020204" pitchFamily="50" charset="-128"/>
              </a:defRPr>
            </a:lvl8pPr>
            <a:lvl9pPr marL="1828800" algn="ctr" rtl="0" eaLnBrk="1" fontAlgn="base" hangingPunct="1">
              <a:spcBef>
                <a:spcPct val="0"/>
              </a:spcBef>
              <a:spcAft>
                <a:spcPct val="0"/>
              </a:spcAft>
              <a:defRPr kumimoji="1" sz="3600">
                <a:solidFill>
                  <a:srgbClr val="23346C"/>
                </a:solidFill>
                <a:latin typeface="Arial" panose="020B0604020202020204" pitchFamily="34" charset="0"/>
                <a:ea typeface="Arial Unicode MS" panose="020B0604020202020204" pitchFamily="50" charset="-128"/>
                <a:cs typeface="Arial Unicode MS" panose="020B0604020202020204" pitchFamily="50" charset="-128"/>
              </a:defRPr>
            </a:lvl9pPr>
          </a:lstStyle>
          <a:p>
            <a:r>
              <a:rPr lang="en-US" altLang="ja-JP" sz="4000" dirty="0">
                <a:solidFill>
                  <a:schemeClr val="tx1"/>
                </a:solidFill>
                <a:latin typeface="Times New Roman" panose="02020603050405020304" pitchFamily="18" charset="0"/>
                <a:cs typeface="Times New Roman" panose="02020603050405020304" pitchFamily="18" charset="0"/>
              </a:rPr>
              <a:t>Cavity performance in Capture CM</a:t>
            </a:r>
            <a:endParaRPr lang="ja-JP" altLang="en-US" sz="4000" dirty="0">
              <a:solidFill>
                <a:schemeClr val="tx1"/>
              </a:solidFill>
              <a:latin typeface="Times New Roman" panose="02020603050405020304" pitchFamily="18" charset="0"/>
              <a:cs typeface="Times New Roman" panose="02020603050405020304" pitchFamily="18" charset="0"/>
            </a:endParaRPr>
          </a:p>
        </p:txBody>
      </p:sp>
      <p:graphicFrame>
        <p:nvGraphicFramePr>
          <p:cNvPr id="9" name="表 8"/>
          <p:cNvGraphicFramePr>
            <a:graphicFrameLocks noGrp="1"/>
          </p:cNvGraphicFramePr>
          <p:nvPr>
            <p:extLst>
              <p:ext uri="{D42A27DB-BD31-4B8C-83A1-F6EECF244321}">
                <p14:modId xmlns:p14="http://schemas.microsoft.com/office/powerpoint/2010/main" val="4203525351"/>
              </p:ext>
            </p:extLst>
          </p:nvPr>
        </p:nvGraphicFramePr>
        <p:xfrm>
          <a:off x="683312" y="1094968"/>
          <a:ext cx="7780353" cy="4206240"/>
        </p:xfrm>
        <a:graphic>
          <a:graphicData uri="http://schemas.openxmlformats.org/drawingml/2006/table">
            <a:tbl>
              <a:tblPr firstRow="1" bandRow="1">
                <a:tableStyleId>{5940675A-B579-460E-94D1-54222C63F5DA}</a:tableStyleId>
              </a:tblPr>
              <a:tblGrid>
                <a:gridCol w="2736560">
                  <a:extLst>
                    <a:ext uri="{9D8B030D-6E8A-4147-A177-3AD203B41FA5}">
                      <a16:colId xmlns:a16="http://schemas.microsoft.com/office/drawing/2014/main" val="20000"/>
                    </a:ext>
                  </a:extLst>
                </a:gridCol>
                <a:gridCol w="1944216">
                  <a:extLst>
                    <a:ext uri="{9D8B030D-6E8A-4147-A177-3AD203B41FA5}">
                      <a16:colId xmlns:a16="http://schemas.microsoft.com/office/drawing/2014/main" val="20001"/>
                    </a:ext>
                  </a:extLst>
                </a:gridCol>
                <a:gridCol w="3099577">
                  <a:extLst>
                    <a:ext uri="{9D8B030D-6E8A-4147-A177-3AD203B41FA5}">
                      <a16:colId xmlns:a16="http://schemas.microsoft.com/office/drawing/2014/main" val="20002"/>
                    </a:ext>
                  </a:extLst>
                </a:gridCol>
              </a:tblGrid>
              <a:tr h="354815">
                <a:tc>
                  <a:txBody>
                    <a:bodyPr/>
                    <a:lstStyle/>
                    <a:p>
                      <a:pPr algn="ctr"/>
                      <a:r>
                        <a:rPr kumimoji="1" lang="en-US" altLang="ja-JP" sz="2000" dirty="0">
                          <a:latin typeface="Times New Roman" panose="02020603050405020304" pitchFamily="18" charset="0"/>
                          <a:cs typeface="Times New Roman" panose="02020603050405020304" pitchFamily="18" charset="0"/>
                        </a:rPr>
                        <a:t>Module #</a:t>
                      </a:r>
                      <a:endParaRPr kumimoji="1" lang="ja-JP" altLang="en-US" sz="2000" dirty="0">
                        <a:latin typeface="Times New Roman" panose="02020603050405020304" pitchFamily="18" charset="0"/>
                        <a:cs typeface="Times New Roman" panose="02020603050405020304" pitchFamily="18" charset="0"/>
                      </a:endParaRPr>
                    </a:p>
                  </a:txBody>
                  <a:tcPr marL="68580" marR="68580" marT="34290" marB="34290" anchor="ctr"/>
                </a:tc>
                <a:tc gridSpan="2">
                  <a:txBody>
                    <a:bodyPr/>
                    <a:lstStyle/>
                    <a:p>
                      <a:pPr algn="ctr"/>
                      <a:r>
                        <a:rPr kumimoji="1" lang="en-US" altLang="ja-JP" sz="2000" dirty="0">
                          <a:latin typeface="Times New Roman" panose="02020603050405020304" pitchFamily="18" charset="0"/>
                          <a:cs typeface="Times New Roman" panose="02020603050405020304" pitchFamily="18" charset="0"/>
                        </a:rPr>
                        <a:t>Capture</a:t>
                      </a:r>
                      <a:endParaRPr kumimoji="1" lang="ja-JP" altLang="en-US" sz="2000" dirty="0">
                        <a:latin typeface="Times New Roman" panose="02020603050405020304" pitchFamily="18" charset="0"/>
                        <a:cs typeface="Times New Roman" panose="02020603050405020304" pitchFamily="18" charset="0"/>
                      </a:endParaRPr>
                    </a:p>
                  </a:txBody>
                  <a:tcPr marL="68580" marR="68580" marT="34290" marB="34290" anchor="ctr">
                    <a:solidFill>
                      <a:srgbClr val="FFFFCC"/>
                    </a:solidFill>
                  </a:tcPr>
                </a:tc>
                <a:tc hMerge="1">
                  <a:txBody>
                    <a:bodyPr/>
                    <a:lstStyle/>
                    <a:p>
                      <a:pPr algn="ctr"/>
                      <a:endParaRPr kumimoji="1" lang="ja-JP" altLang="en-US" sz="1800" dirty="0">
                        <a:latin typeface="Times New Roman" panose="02020603050405020304" pitchFamily="18" charset="0"/>
                        <a:cs typeface="Times New Roman" panose="02020603050405020304" pitchFamily="18" charset="0"/>
                      </a:endParaRPr>
                    </a:p>
                  </a:txBody>
                  <a:tcPr marL="68580" marR="68580" marT="34290" marB="34290" anchor="ctr">
                    <a:solidFill>
                      <a:srgbClr val="FFFFCC"/>
                    </a:solidFill>
                  </a:tcPr>
                </a:tc>
                <a:extLst>
                  <a:ext uri="{0D108BD9-81ED-4DB2-BD59-A6C34878D82A}">
                    <a16:rowId xmlns:a16="http://schemas.microsoft.com/office/drawing/2014/main" val="10000"/>
                  </a:ext>
                </a:extLst>
              </a:tr>
              <a:tr h="251460">
                <a:tc>
                  <a:txBody>
                    <a:bodyPr/>
                    <a:lstStyle/>
                    <a:p>
                      <a:pPr algn="ctr"/>
                      <a:r>
                        <a:rPr kumimoji="1" lang="en-US" altLang="ja-JP" sz="2000" dirty="0">
                          <a:latin typeface="Times New Roman" panose="02020603050405020304" pitchFamily="18" charset="0"/>
                          <a:cs typeface="Times New Roman" panose="02020603050405020304" pitchFamily="18" charset="0"/>
                        </a:rPr>
                        <a:t>String #</a:t>
                      </a:r>
                      <a:endParaRPr kumimoji="1" lang="ja-JP" altLang="en-US" sz="2000" dirty="0">
                        <a:latin typeface="Times New Roman" panose="02020603050405020304" pitchFamily="18" charset="0"/>
                        <a:cs typeface="Times New Roman" panose="02020603050405020304" pitchFamily="18" charset="0"/>
                      </a:endParaRPr>
                    </a:p>
                  </a:txBody>
                  <a:tcPr marL="68580" marR="68580" marT="34290" marB="34290" anchor="ctr"/>
                </a:tc>
                <a:tc gridSpan="2">
                  <a:txBody>
                    <a:bodyPr/>
                    <a:lstStyle/>
                    <a:p>
                      <a:pPr algn="ctr"/>
                      <a:r>
                        <a:rPr kumimoji="1" lang="en-US" altLang="ja-JP" sz="2000" dirty="0">
                          <a:latin typeface="Times New Roman" panose="02020603050405020304" pitchFamily="18" charset="0"/>
                          <a:cs typeface="Times New Roman" panose="02020603050405020304" pitchFamily="18" charset="0"/>
                        </a:rPr>
                        <a:t>1</a:t>
                      </a:r>
                      <a:endParaRPr kumimoji="1" lang="ja-JP" altLang="en-US" sz="2000" dirty="0">
                        <a:latin typeface="Times New Roman" panose="02020603050405020304" pitchFamily="18" charset="0"/>
                        <a:cs typeface="Times New Roman" panose="02020603050405020304" pitchFamily="18" charset="0"/>
                      </a:endParaRPr>
                    </a:p>
                  </a:txBody>
                  <a:tcPr marL="68580" marR="68580" marT="34290" marB="34290" anchor="ctr">
                    <a:solidFill>
                      <a:srgbClr val="CCCCFF"/>
                    </a:solidFill>
                  </a:tcPr>
                </a:tc>
                <a:tc hMerge="1">
                  <a:txBody>
                    <a:bodyPr/>
                    <a:lstStyle/>
                    <a:p>
                      <a:pPr algn="ctr"/>
                      <a:endParaRPr kumimoji="1" lang="ja-JP" altLang="en-US" sz="1200" dirty="0">
                        <a:latin typeface="Times New Roman" panose="02020603050405020304" pitchFamily="18" charset="0"/>
                        <a:cs typeface="Times New Roman" panose="02020603050405020304" pitchFamily="18" charset="0"/>
                      </a:endParaRPr>
                    </a:p>
                  </a:txBody>
                  <a:tcPr marL="68580" marR="68580" marT="34290" marB="34290" anchor="ctr">
                    <a:solidFill>
                      <a:srgbClr val="CCCCFF"/>
                    </a:solidFill>
                  </a:tcPr>
                </a:tc>
                <a:extLst>
                  <a:ext uri="{0D108BD9-81ED-4DB2-BD59-A6C34878D82A}">
                    <a16:rowId xmlns:a16="http://schemas.microsoft.com/office/drawing/2014/main" val="10001"/>
                  </a:ext>
                </a:extLst>
              </a:tr>
              <a:tr h="251460">
                <a:tc>
                  <a:txBody>
                    <a:bodyPr/>
                    <a:lstStyle/>
                    <a:p>
                      <a:pPr algn="ctr"/>
                      <a:r>
                        <a:rPr kumimoji="1" lang="en-US" altLang="ja-JP" sz="2000" dirty="0">
                          <a:latin typeface="Times New Roman" panose="02020603050405020304" pitchFamily="18" charset="0"/>
                          <a:cs typeface="Times New Roman" panose="02020603050405020304" pitchFamily="18" charset="0"/>
                        </a:rPr>
                        <a:t>Cavity #</a:t>
                      </a:r>
                      <a:endParaRPr kumimoji="1" lang="ja-JP" altLang="en-US" sz="2000" dirty="0">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r>
                        <a:rPr kumimoji="1" lang="en-US" altLang="ja-JP" sz="2000" dirty="0">
                          <a:latin typeface="Times New Roman" panose="02020603050405020304" pitchFamily="18" charset="0"/>
                          <a:cs typeface="Times New Roman" panose="02020603050405020304" pitchFamily="18" charset="0"/>
                        </a:rPr>
                        <a:t>1</a:t>
                      </a:r>
                      <a:endParaRPr kumimoji="1" lang="ja-JP" altLang="en-US" sz="2000" dirty="0">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r>
                        <a:rPr kumimoji="1" lang="en-US" altLang="ja-JP" sz="2000" dirty="0">
                          <a:latin typeface="Times New Roman" panose="02020603050405020304" pitchFamily="18" charset="0"/>
                          <a:cs typeface="Times New Roman" panose="02020603050405020304" pitchFamily="18" charset="0"/>
                        </a:rPr>
                        <a:t>2</a:t>
                      </a:r>
                      <a:endParaRPr kumimoji="1" lang="ja-JP" altLang="en-US" sz="2000" dirty="0">
                        <a:latin typeface="Times New Roman" panose="02020603050405020304" pitchFamily="18" charset="0"/>
                        <a:cs typeface="Times New Roman" panose="02020603050405020304" pitchFamily="18" charset="0"/>
                      </a:endParaRPr>
                    </a:p>
                  </a:txBody>
                  <a:tcPr marL="68580" marR="68580" marT="34290" marB="34290" anchor="ctr"/>
                </a:tc>
                <a:extLst>
                  <a:ext uri="{0D108BD9-81ED-4DB2-BD59-A6C34878D82A}">
                    <a16:rowId xmlns:a16="http://schemas.microsoft.com/office/drawing/2014/main" val="10002"/>
                  </a:ext>
                </a:extLst>
              </a:tr>
              <a:tr h="251460">
                <a:tc>
                  <a:txBody>
                    <a:bodyPr/>
                    <a:lstStyle/>
                    <a:p>
                      <a:pPr algn="ctr"/>
                      <a:r>
                        <a:rPr kumimoji="1" lang="en-US" altLang="ja-JP" sz="2000" dirty="0">
                          <a:latin typeface="Times New Roman" panose="02020603050405020304" pitchFamily="18" charset="0"/>
                          <a:cs typeface="Times New Roman" panose="02020603050405020304" pitchFamily="18" charset="0"/>
                        </a:rPr>
                        <a:t>Cavity name</a:t>
                      </a:r>
                      <a:endParaRPr kumimoji="1" lang="ja-JP" altLang="en-US" sz="2000" dirty="0">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r>
                        <a:rPr kumimoji="1" lang="en-US" altLang="ja-JP" sz="2000" dirty="0">
                          <a:latin typeface="Times New Roman" panose="02020603050405020304" pitchFamily="18" charset="0"/>
                          <a:cs typeface="Times New Roman" panose="02020603050405020304" pitchFamily="18" charset="0"/>
                        </a:rPr>
                        <a:t>MHI-12</a:t>
                      </a:r>
                      <a:endParaRPr kumimoji="1" lang="ja-JP" altLang="en-US" sz="2000" dirty="0">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r>
                        <a:rPr kumimoji="1" lang="en-US" altLang="ja-JP" sz="2000" dirty="0">
                          <a:latin typeface="Times New Roman" panose="02020603050405020304" pitchFamily="18" charset="0"/>
                          <a:cs typeface="Times New Roman" panose="02020603050405020304" pitchFamily="18" charset="0"/>
                        </a:rPr>
                        <a:t>MHI-13</a:t>
                      </a:r>
                      <a:endParaRPr kumimoji="1" lang="ja-JP" altLang="en-US" sz="2000" dirty="0">
                        <a:latin typeface="Times New Roman" panose="02020603050405020304" pitchFamily="18" charset="0"/>
                        <a:cs typeface="Times New Roman" panose="02020603050405020304" pitchFamily="18" charset="0"/>
                      </a:endParaRPr>
                    </a:p>
                  </a:txBody>
                  <a:tcPr marL="68580" marR="68580" marT="34290" marB="34290" anchor="ctr"/>
                </a:tc>
                <a:extLst>
                  <a:ext uri="{0D108BD9-81ED-4DB2-BD59-A6C34878D82A}">
                    <a16:rowId xmlns:a16="http://schemas.microsoft.com/office/drawing/2014/main" val="10003"/>
                  </a:ext>
                </a:extLst>
              </a:tr>
              <a:tr h="554355">
                <a:tc>
                  <a:txBody>
                    <a:bodyPr/>
                    <a:lstStyle/>
                    <a:p>
                      <a:pPr algn="ctr"/>
                      <a:r>
                        <a:rPr kumimoji="1" lang="en-US" altLang="ja-JP" sz="2000" dirty="0" err="1">
                          <a:latin typeface="Times New Roman" panose="02020603050405020304" pitchFamily="18" charset="0"/>
                          <a:cs typeface="Times New Roman" panose="02020603050405020304" pitchFamily="18" charset="0"/>
                        </a:rPr>
                        <a:t>E</a:t>
                      </a:r>
                      <a:r>
                        <a:rPr kumimoji="1" lang="en-US" altLang="ja-JP" sz="2000" baseline="-25000" dirty="0" err="1">
                          <a:latin typeface="Times New Roman" panose="02020603050405020304" pitchFamily="18" charset="0"/>
                          <a:cs typeface="Times New Roman" panose="02020603050405020304" pitchFamily="18" charset="0"/>
                        </a:rPr>
                        <a:t>acc</a:t>
                      </a:r>
                      <a:r>
                        <a:rPr kumimoji="1" lang="en-US" altLang="ja-JP" sz="2000" baseline="0" dirty="0">
                          <a:latin typeface="Times New Roman" panose="02020603050405020304" pitchFamily="18" charset="0"/>
                          <a:cs typeface="Times New Roman" panose="02020603050405020304" pitchFamily="18" charset="0"/>
                        </a:rPr>
                        <a:t> @Last V.T.</a:t>
                      </a:r>
                    </a:p>
                    <a:p>
                      <a:pPr algn="ctr"/>
                      <a:r>
                        <a:rPr kumimoji="1" lang="en-US" altLang="ja-JP" sz="2000" baseline="0" dirty="0">
                          <a:latin typeface="Times New Roman" panose="02020603050405020304" pitchFamily="18" charset="0"/>
                          <a:cs typeface="Times New Roman" panose="02020603050405020304" pitchFamily="18" charset="0"/>
                        </a:rPr>
                        <a:t>[MV/m]</a:t>
                      </a:r>
                      <a:endParaRPr kumimoji="1" lang="ja-JP" altLang="en-US" sz="2000" dirty="0">
                        <a:latin typeface="Times New Roman" panose="02020603050405020304" pitchFamily="18" charset="0"/>
                        <a:cs typeface="Times New Roman" panose="02020603050405020304" pitchFamily="18" charset="0"/>
                      </a:endParaRPr>
                    </a:p>
                  </a:txBody>
                  <a:tcPr marL="68580" marR="68580" marT="34290" marB="34290" anchor="ctr">
                    <a:solidFill>
                      <a:srgbClr val="CCFFCC"/>
                    </a:solidFill>
                  </a:tcPr>
                </a:tc>
                <a:tc>
                  <a:txBody>
                    <a:bodyPr/>
                    <a:lstStyle/>
                    <a:p>
                      <a:pPr algn="ctr"/>
                      <a:r>
                        <a:rPr kumimoji="1" lang="en-US" altLang="ja-JP" sz="2000" dirty="0">
                          <a:latin typeface="Times New Roman" panose="02020603050405020304" pitchFamily="18" charset="0"/>
                          <a:cs typeface="Times New Roman" panose="02020603050405020304" pitchFamily="18" charset="0"/>
                        </a:rPr>
                        <a:t>&gt;40.7</a:t>
                      </a:r>
                    </a:p>
                    <a:p>
                      <a:pPr algn="ctr"/>
                      <a:r>
                        <a:rPr kumimoji="1" lang="en-US" altLang="ja-JP" sz="2000" dirty="0">
                          <a:latin typeface="Times New Roman" panose="02020603050405020304" pitchFamily="18" charset="0"/>
                          <a:cs typeface="Times New Roman" panose="02020603050405020304" pitchFamily="18" charset="0"/>
                        </a:rPr>
                        <a:t>(power limit)</a:t>
                      </a:r>
                      <a:endParaRPr kumimoji="1" lang="ja-JP" altLang="en-US" sz="2000" dirty="0">
                        <a:latin typeface="Times New Roman" panose="02020603050405020304" pitchFamily="18" charset="0"/>
                        <a:cs typeface="Times New Roman" panose="02020603050405020304" pitchFamily="18" charset="0"/>
                      </a:endParaRPr>
                    </a:p>
                  </a:txBody>
                  <a:tcPr marL="68580" marR="68580" marT="34290" marB="34290" anchor="ctr">
                    <a:noFill/>
                  </a:tcPr>
                </a:tc>
                <a:tc>
                  <a:txBody>
                    <a:bodyPr/>
                    <a:lstStyle/>
                    <a:p>
                      <a:pPr algn="ctr"/>
                      <a:r>
                        <a:rPr kumimoji="1" lang="en-US" altLang="ja-JP" sz="2000" dirty="0">
                          <a:latin typeface="Times New Roman" panose="02020603050405020304" pitchFamily="18" charset="0"/>
                          <a:cs typeface="Times New Roman" panose="02020603050405020304" pitchFamily="18" charset="0"/>
                        </a:rPr>
                        <a:t>32.2</a:t>
                      </a:r>
                    </a:p>
                    <a:p>
                      <a:pPr algn="ctr"/>
                      <a:r>
                        <a:rPr kumimoji="1" lang="en-US" altLang="ja-JP" sz="2000" dirty="0">
                          <a:latin typeface="Times New Roman" panose="02020603050405020304" pitchFamily="18" charset="0"/>
                          <a:cs typeface="Times New Roman" panose="02020603050405020304" pitchFamily="18" charset="0"/>
                        </a:rPr>
                        <a:t>(Cell#2 Quench, Heavy F.E.)</a:t>
                      </a:r>
                      <a:endParaRPr kumimoji="1" lang="ja-JP" altLang="en-US" sz="2000" dirty="0">
                        <a:latin typeface="Times New Roman" panose="02020603050405020304" pitchFamily="18" charset="0"/>
                        <a:cs typeface="Times New Roman" panose="02020603050405020304" pitchFamily="18" charset="0"/>
                      </a:endParaRPr>
                    </a:p>
                  </a:txBody>
                  <a:tcPr marL="68580" marR="68580" marT="34290" marB="34290" anchor="ctr"/>
                </a:tc>
                <a:extLst>
                  <a:ext uri="{0D108BD9-81ED-4DB2-BD59-A6C34878D82A}">
                    <a16:rowId xmlns:a16="http://schemas.microsoft.com/office/drawing/2014/main" val="10004"/>
                  </a:ext>
                </a:extLst>
              </a:tr>
              <a:tr h="594360">
                <a:tc>
                  <a:txBody>
                    <a:bodyPr/>
                    <a:lstStyle/>
                    <a:p>
                      <a:pPr algn="ctr"/>
                      <a:r>
                        <a:rPr kumimoji="1" lang="en-US" altLang="ja-JP" sz="2000" dirty="0" err="1">
                          <a:latin typeface="Times New Roman" panose="02020603050405020304" pitchFamily="18" charset="0"/>
                          <a:cs typeface="Times New Roman" panose="02020603050405020304" pitchFamily="18" charset="0"/>
                        </a:rPr>
                        <a:t>E</a:t>
                      </a:r>
                      <a:r>
                        <a:rPr kumimoji="1" lang="en-US" altLang="ja-JP" sz="2000" baseline="-25000" dirty="0" err="1">
                          <a:latin typeface="Times New Roman" panose="02020603050405020304" pitchFamily="18" charset="0"/>
                          <a:cs typeface="Times New Roman" panose="02020603050405020304" pitchFamily="18" charset="0"/>
                        </a:rPr>
                        <a:t>acc</a:t>
                      </a:r>
                      <a:r>
                        <a:rPr kumimoji="1" lang="en-US" altLang="ja-JP" sz="2000" baseline="0" dirty="0">
                          <a:latin typeface="Times New Roman" panose="02020603050405020304" pitchFamily="18" charset="0"/>
                          <a:cs typeface="Times New Roman" panose="02020603050405020304" pitchFamily="18" charset="0"/>
                        </a:rPr>
                        <a:t> in 2012 (600</a:t>
                      </a:r>
                      <a:r>
                        <a:rPr kumimoji="1" lang="el-GR" altLang="ja-JP" sz="2000" baseline="0" dirty="0">
                          <a:latin typeface="Times New Roman" panose="02020603050405020304" pitchFamily="18" charset="0"/>
                          <a:cs typeface="Times New Roman" panose="02020603050405020304" pitchFamily="18" charset="0"/>
                        </a:rPr>
                        <a:t>μ</a:t>
                      </a:r>
                      <a:r>
                        <a:rPr kumimoji="1" lang="en-US" altLang="ja-JP" sz="2000" baseline="0" dirty="0">
                          <a:latin typeface="Times New Roman" panose="02020603050405020304" pitchFamily="18" charset="0"/>
                          <a:cs typeface="Times New Roman" panose="02020603050405020304" pitchFamily="18" charset="0"/>
                        </a:rPr>
                        <a:t>s)</a:t>
                      </a:r>
                    </a:p>
                    <a:p>
                      <a:pPr algn="ctr"/>
                      <a:r>
                        <a:rPr kumimoji="1" lang="en-US" altLang="ja-JP" sz="2000" baseline="0" dirty="0">
                          <a:latin typeface="Times New Roman" panose="02020603050405020304" pitchFamily="18" charset="0"/>
                          <a:cs typeface="Times New Roman" panose="02020603050405020304" pitchFamily="18" charset="0"/>
                        </a:rPr>
                        <a:t>[MV/m]</a:t>
                      </a:r>
                      <a:endParaRPr kumimoji="1" lang="ja-JP" altLang="en-US" sz="2000" dirty="0">
                        <a:latin typeface="Times New Roman" panose="02020603050405020304" pitchFamily="18" charset="0"/>
                        <a:cs typeface="Times New Roman" panose="02020603050405020304" pitchFamily="18" charset="0"/>
                      </a:endParaRPr>
                    </a:p>
                  </a:txBody>
                  <a:tcPr marL="68580" marR="68580" marT="34290" marB="34290" anchor="ctr">
                    <a:solidFill>
                      <a:srgbClr val="FFCCFF"/>
                    </a:solidFill>
                  </a:tcPr>
                </a:tc>
                <a:tc>
                  <a:txBody>
                    <a:bodyPr/>
                    <a:lstStyle/>
                    <a:p>
                      <a:pPr algn="ctr"/>
                      <a:r>
                        <a:rPr lang="en-US" altLang="ja-JP" sz="2000" dirty="0">
                          <a:latin typeface="Times New Roman" panose="02020603050405020304" pitchFamily="18" charset="0"/>
                          <a:cs typeface="Times New Roman" panose="02020603050405020304" pitchFamily="18" charset="0"/>
                        </a:rPr>
                        <a:t>35.3</a:t>
                      </a:r>
                    </a:p>
                    <a:p>
                      <a:pPr algn="ctr"/>
                      <a:r>
                        <a:rPr lang="en-US" altLang="ja-JP" sz="2000" dirty="0">
                          <a:latin typeface="Times New Roman" panose="02020603050405020304" pitchFamily="18" charset="0"/>
                          <a:cs typeface="Times New Roman" panose="02020603050405020304" pitchFamily="18" charset="0"/>
                        </a:rPr>
                        <a:t>(Quench)</a:t>
                      </a:r>
                      <a:endParaRPr lang="ja-JP" altLang="en-US" sz="2000" dirty="0">
                        <a:latin typeface="Times New Roman" panose="02020603050405020304" pitchFamily="18" charset="0"/>
                        <a:cs typeface="Times New Roman" panose="02020603050405020304" pitchFamily="18" charset="0"/>
                      </a:endParaRPr>
                    </a:p>
                  </a:txBody>
                  <a:tcPr marL="68580" marR="68580" marT="34290" marB="34290" anchor="ctr">
                    <a:noFill/>
                  </a:tcPr>
                </a:tc>
                <a:tc>
                  <a:txBody>
                    <a:bodyPr/>
                    <a:lstStyle/>
                    <a:p>
                      <a:pPr algn="ctr"/>
                      <a:r>
                        <a:rPr lang="en-US" altLang="ja-JP" sz="2000" dirty="0">
                          <a:latin typeface="Times New Roman" panose="02020603050405020304" pitchFamily="18" charset="0"/>
                          <a:cs typeface="Times New Roman" panose="02020603050405020304" pitchFamily="18" charset="0"/>
                        </a:rPr>
                        <a:t>32.5</a:t>
                      </a:r>
                    </a:p>
                    <a:p>
                      <a:pPr algn="ctr"/>
                      <a:r>
                        <a:rPr lang="en-US" altLang="ja-JP" sz="2000" dirty="0">
                          <a:latin typeface="Times New Roman" panose="02020603050405020304" pitchFamily="18" charset="0"/>
                          <a:cs typeface="Times New Roman" panose="02020603050405020304" pitchFamily="18" charset="0"/>
                        </a:rPr>
                        <a:t>(Quench)</a:t>
                      </a:r>
                      <a:endParaRPr lang="ja-JP" altLang="en-US" sz="2000" dirty="0">
                        <a:latin typeface="Times New Roman" panose="02020603050405020304" pitchFamily="18" charset="0"/>
                        <a:cs typeface="Times New Roman" panose="02020603050405020304" pitchFamily="18" charset="0"/>
                      </a:endParaRPr>
                    </a:p>
                  </a:txBody>
                  <a:tcPr marL="68580" marR="68580" marT="34290" marB="34290" anchor="ctr"/>
                </a:tc>
                <a:extLst>
                  <a:ext uri="{0D108BD9-81ED-4DB2-BD59-A6C34878D82A}">
                    <a16:rowId xmlns:a16="http://schemas.microsoft.com/office/drawing/2014/main" val="10005"/>
                  </a:ext>
                </a:extLst>
              </a:tr>
              <a:tr h="594360">
                <a:tc>
                  <a:txBody>
                    <a:bodyPr/>
                    <a:lstStyle/>
                    <a:p>
                      <a:pPr algn="ctr"/>
                      <a:r>
                        <a:rPr kumimoji="1" lang="en-US" altLang="ja-JP" sz="2000" dirty="0" err="1">
                          <a:latin typeface="Times New Roman" panose="02020603050405020304" pitchFamily="18" charset="0"/>
                          <a:cs typeface="Times New Roman" panose="02020603050405020304" pitchFamily="18" charset="0"/>
                        </a:rPr>
                        <a:t>E</a:t>
                      </a:r>
                      <a:r>
                        <a:rPr kumimoji="1" lang="en-US" altLang="ja-JP" sz="2000" baseline="-25000" dirty="0" err="1">
                          <a:latin typeface="Times New Roman" panose="02020603050405020304" pitchFamily="18" charset="0"/>
                          <a:cs typeface="Times New Roman" panose="02020603050405020304" pitchFamily="18" charset="0"/>
                        </a:rPr>
                        <a:t>acc</a:t>
                      </a:r>
                      <a:r>
                        <a:rPr kumimoji="1" lang="en-US" altLang="ja-JP" sz="2000" baseline="0" dirty="0">
                          <a:latin typeface="Times New Roman" panose="02020603050405020304" pitchFamily="18" charset="0"/>
                          <a:cs typeface="Times New Roman" panose="02020603050405020304" pitchFamily="18" charset="0"/>
                        </a:rPr>
                        <a:t> in 2012 (1500</a:t>
                      </a:r>
                      <a:r>
                        <a:rPr kumimoji="1" lang="el-GR" altLang="ja-JP" sz="2000" baseline="0" dirty="0">
                          <a:latin typeface="Times New Roman" panose="02020603050405020304" pitchFamily="18" charset="0"/>
                          <a:cs typeface="Times New Roman" panose="02020603050405020304" pitchFamily="18" charset="0"/>
                        </a:rPr>
                        <a:t>μ</a:t>
                      </a:r>
                      <a:r>
                        <a:rPr kumimoji="1" lang="en-US" altLang="ja-JP" sz="2000" baseline="0" dirty="0">
                          <a:latin typeface="Times New Roman" panose="02020603050405020304" pitchFamily="18" charset="0"/>
                          <a:cs typeface="Times New Roman" panose="02020603050405020304" pitchFamily="18" charset="0"/>
                        </a:rPr>
                        <a:t>s)</a:t>
                      </a:r>
                    </a:p>
                    <a:p>
                      <a:pPr algn="ctr"/>
                      <a:r>
                        <a:rPr kumimoji="1" lang="en-US" altLang="ja-JP" sz="2000" baseline="0" dirty="0">
                          <a:latin typeface="Times New Roman" panose="02020603050405020304" pitchFamily="18" charset="0"/>
                          <a:cs typeface="Times New Roman" panose="02020603050405020304" pitchFamily="18" charset="0"/>
                        </a:rPr>
                        <a:t>[MV/m]</a:t>
                      </a:r>
                      <a:endParaRPr kumimoji="1" lang="ja-JP" altLang="en-US" sz="2000" dirty="0">
                        <a:latin typeface="Times New Roman" panose="02020603050405020304" pitchFamily="18" charset="0"/>
                        <a:cs typeface="Times New Roman" panose="02020603050405020304" pitchFamily="18" charset="0"/>
                      </a:endParaRPr>
                    </a:p>
                  </a:txBody>
                  <a:tcPr marL="68580" marR="68580" marT="34290" marB="34290" anchor="ctr">
                    <a:solidFill>
                      <a:srgbClr val="FFCCFF"/>
                    </a:solidFill>
                  </a:tcPr>
                </a:tc>
                <a:tc>
                  <a:txBody>
                    <a:bodyPr/>
                    <a:lstStyle/>
                    <a:p>
                      <a:pPr algn="ctr"/>
                      <a:r>
                        <a:rPr lang="en-US" altLang="ja-JP" sz="2000" dirty="0">
                          <a:latin typeface="Times New Roman" panose="02020603050405020304" pitchFamily="18" charset="0"/>
                          <a:cs typeface="Times New Roman" panose="02020603050405020304" pitchFamily="18" charset="0"/>
                        </a:rPr>
                        <a:t>30.6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(Quench)</a:t>
                      </a:r>
                      <a:endParaRPr kumimoji="1" lang="ja-JP"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(Quench)</a:t>
                      </a:r>
                      <a:endParaRPr kumimoji="1" lang="ja-JP"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nchor="ctr"/>
                </a:tc>
                <a:extLst>
                  <a:ext uri="{0D108BD9-81ED-4DB2-BD59-A6C34878D82A}">
                    <a16:rowId xmlns:a16="http://schemas.microsoft.com/office/drawing/2014/main" val="10006"/>
                  </a:ext>
                </a:extLst>
              </a:tr>
              <a:tr h="428625">
                <a:tc>
                  <a:txBody>
                    <a:bodyPr/>
                    <a:lstStyle/>
                    <a:p>
                      <a:pPr algn="ctr"/>
                      <a:r>
                        <a:rPr kumimoji="1" lang="en-US" altLang="ja-JP" sz="2000" dirty="0" err="1">
                          <a:latin typeface="Times New Roman" panose="02020603050405020304" pitchFamily="18" charset="0"/>
                          <a:cs typeface="Times New Roman" panose="02020603050405020304" pitchFamily="18" charset="0"/>
                        </a:rPr>
                        <a:t>E</a:t>
                      </a:r>
                      <a:r>
                        <a:rPr kumimoji="1" lang="en-US" altLang="ja-JP" sz="2000" baseline="-25000" dirty="0" err="1">
                          <a:latin typeface="Times New Roman" panose="02020603050405020304" pitchFamily="18" charset="0"/>
                          <a:cs typeface="Times New Roman" panose="02020603050405020304" pitchFamily="18" charset="0"/>
                        </a:rPr>
                        <a:t>acc</a:t>
                      </a:r>
                      <a:r>
                        <a:rPr kumimoji="1" lang="en-US" altLang="ja-JP" sz="2000" baseline="0" dirty="0">
                          <a:latin typeface="Times New Roman" panose="02020603050405020304" pitchFamily="18" charset="0"/>
                          <a:cs typeface="Times New Roman" panose="02020603050405020304" pitchFamily="18" charset="0"/>
                        </a:rPr>
                        <a:t> in 2016 (1650</a:t>
                      </a:r>
                      <a:r>
                        <a:rPr kumimoji="1" lang="el-GR" altLang="ja-JP" sz="2000" baseline="0" dirty="0">
                          <a:latin typeface="Times New Roman" panose="02020603050405020304" pitchFamily="18" charset="0"/>
                          <a:cs typeface="Times New Roman" panose="02020603050405020304" pitchFamily="18" charset="0"/>
                        </a:rPr>
                        <a:t>μ</a:t>
                      </a:r>
                      <a:r>
                        <a:rPr kumimoji="1" lang="en-US" altLang="ja-JP" sz="2000" baseline="0" dirty="0">
                          <a:latin typeface="Times New Roman" panose="02020603050405020304" pitchFamily="18" charset="0"/>
                          <a:cs typeface="Times New Roman" panose="02020603050405020304" pitchFamily="18" charset="0"/>
                        </a:rPr>
                        <a:t>s)</a:t>
                      </a:r>
                    </a:p>
                    <a:p>
                      <a:pPr algn="ctr"/>
                      <a:r>
                        <a:rPr kumimoji="1" lang="en-US" altLang="ja-JP" sz="2000" baseline="0" dirty="0">
                          <a:latin typeface="Times New Roman" panose="02020603050405020304" pitchFamily="18" charset="0"/>
                          <a:cs typeface="Times New Roman" panose="02020603050405020304" pitchFamily="18" charset="0"/>
                        </a:rPr>
                        <a:t>[MV/m]</a:t>
                      </a:r>
                      <a:endParaRPr kumimoji="1" lang="ja-JP" altLang="en-US" sz="2000" dirty="0">
                        <a:latin typeface="Times New Roman" panose="02020603050405020304" pitchFamily="18" charset="0"/>
                        <a:cs typeface="Times New Roman" panose="02020603050405020304" pitchFamily="18" charset="0"/>
                      </a:endParaRPr>
                    </a:p>
                  </a:txBody>
                  <a:tcPr marL="68580" marR="68580" marT="34290" marB="34290" anchor="ctr">
                    <a:solidFill>
                      <a:srgbClr val="FFFF00"/>
                    </a:solidFill>
                  </a:tcPr>
                </a:tc>
                <a:tc>
                  <a:txBody>
                    <a:bodyPr/>
                    <a:lstStyle/>
                    <a:p>
                      <a:pPr algn="ctr"/>
                      <a:r>
                        <a:rPr lang="en-US" altLang="ja-JP" sz="2000" dirty="0">
                          <a:latin typeface="Times New Roman" panose="02020603050405020304" pitchFamily="18" charset="0"/>
                          <a:cs typeface="Times New Roman" panose="02020603050405020304" pitchFamily="18" charset="0"/>
                        </a:rPr>
                        <a:t>28.7</a:t>
                      </a:r>
                    </a:p>
                    <a:p>
                      <a:pPr algn="ctr"/>
                      <a:r>
                        <a:rPr lang="en-US" altLang="ja-JP" sz="2000" dirty="0">
                          <a:latin typeface="Times New Roman" panose="02020603050405020304" pitchFamily="18" charset="0"/>
                          <a:cs typeface="Times New Roman" panose="02020603050405020304" pitchFamily="18" charset="0"/>
                        </a:rPr>
                        <a:t>(</a:t>
                      </a:r>
                      <a:r>
                        <a:rPr kumimoji="1" lang="en-US" altLang="ja-JP"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Quench</a:t>
                      </a:r>
                      <a:r>
                        <a:rPr lang="en-US" altLang="ja-JP" sz="2000" dirty="0">
                          <a:latin typeface="Times New Roman" panose="02020603050405020304" pitchFamily="18" charset="0"/>
                          <a:cs typeface="Times New Roman" panose="02020603050405020304" pitchFamily="18" charset="0"/>
                        </a:rPr>
                        <a:t>)</a:t>
                      </a:r>
                      <a:endParaRPr lang="ja-JP" altLang="en-US" sz="2000" dirty="0">
                        <a:latin typeface="Times New Roman" panose="02020603050405020304" pitchFamily="18" charset="0"/>
                        <a:cs typeface="Times New Roman" panose="02020603050405020304" pitchFamily="18" charset="0"/>
                      </a:endParaRPr>
                    </a:p>
                  </a:txBody>
                  <a:tcPr marL="68580" marR="68580" marT="34290" marB="3429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29.8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(Quench)</a:t>
                      </a:r>
                      <a:endParaRPr kumimoji="1" lang="ja-JP"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nchor="ctr"/>
                </a:tc>
                <a:extLst>
                  <a:ext uri="{0D108BD9-81ED-4DB2-BD59-A6C34878D82A}">
                    <a16:rowId xmlns:a16="http://schemas.microsoft.com/office/drawing/2014/main" val="10007"/>
                  </a:ext>
                </a:extLst>
              </a:tr>
            </a:tbl>
          </a:graphicData>
        </a:graphic>
      </p:graphicFrame>
      <p:sp>
        <p:nvSpPr>
          <p:cNvPr id="10" name="テキスト ボックス 9"/>
          <p:cNvSpPr txBox="1"/>
          <p:nvPr/>
        </p:nvSpPr>
        <p:spPr>
          <a:xfrm>
            <a:off x="165069" y="5733256"/>
            <a:ext cx="8816837" cy="338554"/>
          </a:xfrm>
          <a:prstGeom prst="rect">
            <a:avLst/>
          </a:prstGeom>
          <a:solidFill>
            <a:schemeClr val="bg1"/>
          </a:solidFill>
        </p:spPr>
        <p:txBody>
          <a:bodyPr wrap="none" rtlCol="0">
            <a:spAutoFit/>
          </a:bodyPr>
          <a:lstStyle/>
          <a:p>
            <a:pPr algn="ctr"/>
            <a:r>
              <a:rPr kumimoji="1" lang="en-US" altLang="ja-JP" sz="1600" dirty="0">
                <a:latin typeface="Times New Roman" panose="02020603050405020304" pitchFamily="18" charset="0"/>
                <a:cs typeface="Times New Roman" panose="02020603050405020304" pitchFamily="18" charset="0"/>
              </a:rPr>
              <a:t>Capture CM</a:t>
            </a:r>
            <a:r>
              <a:rPr kumimoji="1" lang="ja-JP" altLang="en-US" sz="1600" dirty="0">
                <a:latin typeface="Times New Roman" panose="02020603050405020304" pitchFamily="18" charset="0"/>
                <a:cs typeface="Times New Roman" panose="02020603050405020304" pitchFamily="18" charset="0"/>
              </a:rPr>
              <a:t>については、</a:t>
            </a:r>
            <a:r>
              <a:rPr kumimoji="1" lang="en-US" altLang="ja-JP" sz="1600" dirty="0">
                <a:latin typeface="Times New Roman" panose="02020603050405020304" pitchFamily="18" charset="0"/>
                <a:cs typeface="Times New Roman" panose="02020603050405020304" pitchFamily="18" charset="0"/>
              </a:rPr>
              <a:t>31.5 MV/m</a:t>
            </a:r>
            <a:r>
              <a:rPr kumimoji="1" lang="ja-JP" altLang="en-US" sz="1600" dirty="0">
                <a:latin typeface="Times New Roman" panose="02020603050405020304" pitchFamily="18" charset="0"/>
                <a:cs typeface="Times New Roman" panose="02020603050405020304" pitchFamily="18" charset="0"/>
              </a:rPr>
              <a:t>以上は</a:t>
            </a:r>
            <a:r>
              <a:rPr kumimoji="1" lang="en-US" altLang="ja-JP" sz="1600" dirty="0">
                <a:latin typeface="Times New Roman" panose="02020603050405020304" pitchFamily="18" charset="0"/>
                <a:cs typeface="Times New Roman" panose="02020603050405020304" pitchFamily="18" charset="0"/>
              </a:rPr>
              <a:t>1</a:t>
            </a:r>
            <a:r>
              <a:rPr kumimoji="1" lang="ja-JP" altLang="en-US" sz="1600" dirty="0">
                <a:latin typeface="Times New Roman" panose="02020603050405020304" pitchFamily="18" charset="0"/>
                <a:cs typeface="Times New Roman" panose="02020603050405020304" pitchFamily="18" charset="0"/>
              </a:rPr>
              <a:t>空洞で、</a:t>
            </a:r>
            <a:r>
              <a:rPr kumimoji="1" lang="en-US" altLang="ja-JP" sz="1600" dirty="0">
                <a:latin typeface="Times New Roman" panose="02020603050405020304" pitchFamily="18" charset="0"/>
                <a:cs typeface="Times New Roman" panose="02020603050405020304" pitchFamily="18" charset="0"/>
              </a:rPr>
              <a:t>25 MV/m</a:t>
            </a:r>
            <a:r>
              <a:rPr kumimoji="1" lang="ja-JP" altLang="en-US" sz="1600" dirty="0">
                <a:latin typeface="Times New Roman" panose="02020603050405020304" pitchFamily="18" charset="0"/>
                <a:cs typeface="Times New Roman" panose="02020603050405020304" pitchFamily="18" charset="0"/>
              </a:rPr>
              <a:t>だと両空洞ともに到達している。</a:t>
            </a:r>
          </a:p>
        </p:txBody>
      </p:sp>
      <p:sp>
        <p:nvSpPr>
          <p:cNvPr id="11" name="下矢印 10"/>
          <p:cNvSpPr/>
          <p:nvPr/>
        </p:nvSpPr>
        <p:spPr bwMode="auto">
          <a:xfrm>
            <a:off x="3563888" y="4509120"/>
            <a:ext cx="288032" cy="330336"/>
          </a:xfrm>
          <a:prstGeom prst="down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12" name="下矢印 11"/>
          <p:cNvSpPr/>
          <p:nvPr/>
        </p:nvSpPr>
        <p:spPr bwMode="auto">
          <a:xfrm>
            <a:off x="5740656" y="4509120"/>
            <a:ext cx="288032" cy="330336"/>
          </a:xfrm>
          <a:prstGeom prst="down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Tree>
    <p:extLst>
      <p:ext uri="{BB962C8B-B14F-4D97-AF65-F5344CB8AC3E}">
        <p14:creationId xmlns:p14="http://schemas.microsoft.com/office/powerpoint/2010/main" val="40169219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979712"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47</a:t>
            </a:fld>
            <a:endParaRPr lang="en-US" altLang="ja-JP" dirty="0">
              <a:latin typeface="Times New Roman" panose="02020603050405020304" pitchFamily="18" charset="0"/>
              <a:cs typeface="Times New Roman" panose="02020603050405020304" pitchFamily="18" charset="0"/>
            </a:endParaRPr>
          </a:p>
        </p:txBody>
      </p:sp>
      <p:pic>
        <p:nvPicPr>
          <p:cNvPr id="10" name="図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974" y="820285"/>
            <a:ext cx="8538051" cy="5217430"/>
          </a:xfrm>
          <a:prstGeom prst="rect">
            <a:avLst/>
          </a:prstGeom>
        </p:spPr>
      </p:pic>
      <p:sp>
        <p:nvSpPr>
          <p:cNvPr id="11" name="タイトル 2"/>
          <p:cNvSpPr txBox="1">
            <a:spLocks/>
          </p:cNvSpPr>
          <p:nvPr/>
        </p:nvSpPr>
        <p:spPr bwMode="auto">
          <a:xfrm>
            <a:off x="1490" y="0"/>
            <a:ext cx="9144000" cy="753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lvl1pPr algn="ctr" rtl="0" eaLnBrk="1" fontAlgn="base" hangingPunct="1">
              <a:spcBef>
                <a:spcPct val="0"/>
              </a:spcBef>
              <a:spcAft>
                <a:spcPct val="0"/>
              </a:spcAft>
              <a:defRPr kumimoji="1" sz="3600" kern="1200">
                <a:solidFill>
                  <a:srgbClr val="23346C"/>
                </a:solidFill>
                <a:latin typeface="+mj-lt"/>
                <a:ea typeface="+mj-ea"/>
                <a:cs typeface="+mj-cs"/>
              </a:defRPr>
            </a:lvl1pPr>
            <a:lvl2pPr algn="ctr" rtl="0" eaLnBrk="1" fontAlgn="base" hangingPunct="1">
              <a:spcBef>
                <a:spcPct val="0"/>
              </a:spcBef>
              <a:spcAft>
                <a:spcPct val="0"/>
              </a:spcAft>
              <a:defRPr kumimoji="1" sz="3600">
                <a:solidFill>
                  <a:srgbClr val="23346C"/>
                </a:solidFill>
                <a:latin typeface="Arial" panose="020B0604020202020204" pitchFamily="34" charset="0"/>
                <a:ea typeface="Arial Unicode MS" panose="020B0604020202020204" pitchFamily="50" charset="-128"/>
                <a:cs typeface="Arial Unicode MS" panose="020B0604020202020204" pitchFamily="50" charset="-128"/>
              </a:defRPr>
            </a:lvl2pPr>
            <a:lvl3pPr algn="ctr" rtl="0" eaLnBrk="1" fontAlgn="base" hangingPunct="1">
              <a:spcBef>
                <a:spcPct val="0"/>
              </a:spcBef>
              <a:spcAft>
                <a:spcPct val="0"/>
              </a:spcAft>
              <a:defRPr kumimoji="1" sz="3600">
                <a:solidFill>
                  <a:srgbClr val="23346C"/>
                </a:solidFill>
                <a:latin typeface="Arial" panose="020B0604020202020204" pitchFamily="34" charset="0"/>
                <a:ea typeface="Arial Unicode MS" panose="020B0604020202020204" pitchFamily="50" charset="-128"/>
                <a:cs typeface="Arial Unicode MS" panose="020B0604020202020204" pitchFamily="50" charset="-128"/>
              </a:defRPr>
            </a:lvl3pPr>
            <a:lvl4pPr algn="ctr" rtl="0" eaLnBrk="1" fontAlgn="base" hangingPunct="1">
              <a:spcBef>
                <a:spcPct val="0"/>
              </a:spcBef>
              <a:spcAft>
                <a:spcPct val="0"/>
              </a:spcAft>
              <a:defRPr kumimoji="1" sz="3600">
                <a:solidFill>
                  <a:srgbClr val="23346C"/>
                </a:solidFill>
                <a:latin typeface="Arial" panose="020B0604020202020204" pitchFamily="34" charset="0"/>
                <a:ea typeface="Arial Unicode MS" panose="020B0604020202020204" pitchFamily="50" charset="-128"/>
                <a:cs typeface="Arial Unicode MS" panose="020B0604020202020204" pitchFamily="50" charset="-128"/>
              </a:defRPr>
            </a:lvl4pPr>
            <a:lvl5pPr algn="ctr" rtl="0" eaLnBrk="1" fontAlgn="base" hangingPunct="1">
              <a:spcBef>
                <a:spcPct val="0"/>
              </a:spcBef>
              <a:spcAft>
                <a:spcPct val="0"/>
              </a:spcAft>
              <a:defRPr kumimoji="1" sz="3600">
                <a:solidFill>
                  <a:srgbClr val="23346C"/>
                </a:solidFill>
                <a:latin typeface="Arial" panose="020B0604020202020204" pitchFamily="34" charset="0"/>
                <a:ea typeface="Arial Unicode MS" panose="020B0604020202020204" pitchFamily="50" charset="-128"/>
                <a:cs typeface="Arial Unicode MS" panose="020B0604020202020204" pitchFamily="50" charset="-128"/>
              </a:defRPr>
            </a:lvl5pPr>
            <a:lvl6pPr marL="457200" algn="ctr" rtl="0" eaLnBrk="1" fontAlgn="base" hangingPunct="1">
              <a:spcBef>
                <a:spcPct val="0"/>
              </a:spcBef>
              <a:spcAft>
                <a:spcPct val="0"/>
              </a:spcAft>
              <a:defRPr kumimoji="1" sz="3600">
                <a:solidFill>
                  <a:srgbClr val="23346C"/>
                </a:solidFill>
                <a:latin typeface="Arial" panose="020B0604020202020204" pitchFamily="34" charset="0"/>
                <a:ea typeface="Arial Unicode MS" panose="020B0604020202020204" pitchFamily="50" charset="-128"/>
                <a:cs typeface="Arial Unicode MS" panose="020B0604020202020204" pitchFamily="50" charset="-128"/>
              </a:defRPr>
            </a:lvl6pPr>
            <a:lvl7pPr marL="914400" algn="ctr" rtl="0" eaLnBrk="1" fontAlgn="base" hangingPunct="1">
              <a:spcBef>
                <a:spcPct val="0"/>
              </a:spcBef>
              <a:spcAft>
                <a:spcPct val="0"/>
              </a:spcAft>
              <a:defRPr kumimoji="1" sz="3600">
                <a:solidFill>
                  <a:srgbClr val="23346C"/>
                </a:solidFill>
                <a:latin typeface="Arial" panose="020B0604020202020204" pitchFamily="34" charset="0"/>
                <a:ea typeface="Arial Unicode MS" panose="020B0604020202020204" pitchFamily="50" charset="-128"/>
                <a:cs typeface="Arial Unicode MS" panose="020B0604020202020204" pitchFamily="50" charset="-128"/>
              </a:defRPr>
            </a:lvl7pPr>
            <a:lvl8pPr marL="1371600" algn="ctr" rtl="0" eaLnBrk="1" fontAlgn="base" hangingPunct="1">
              <a:spcBef>
                <a:spcPct val="0"/>
              </a:spcBef>
              <a:spcAft>
                <a:spcPct val="0"/>
              </a:spcAft>
              <a:defRPr kumimoji="1" sz="3600">
                <a:solidFill>
                  <a:srgbClr val="23346C"/>
                </a:solidFill>
                <a:latin typeface="Arial" panose="020B0604020202020204" pitchFamily="34" charset="0"/>
                <a:ea typeface="Arial Unicode MS" panose="020B0604020202020204" pitchFamily="50" charset="-128"/>
                <a:cs typeface="Arial Unicode MS" panose="020B0604020202020204" pitchFamily="50" charset="-128"/>
              </a:defRPr>
            </a:lvl8pPr>
            <a:lvl9pPr marL="1828800" algn="ctr" rtl="0" eaLnBrk="1" fontAlgn="base" hangingPunct="1">
              <a:spcBef>
                <a:spcPct val="0"/>
              </a:spcBef>
              <a:spcAft>
                <a:spcPct val="0"/>
              </a:spcAft>
              <a:defRPr kumimoji="1" sz="3600">
                <a:solidFill>
                  <a:srgbClr val="23346C"/>
                </a:solidFill>
                <a:latin typeface="Arial" panose="020B0604020202020204" pitchFamily="34" charset="0"/>
                <a:ea typeface="Arial Unicode MS" panose="020B0604020202020204" pitchFamily="50" charset="-128"/>
                <a:cs typeface="Arial Unicode MS" panose="020B0604020202020204" pitchFamily="50" charset="-128"/>
              </a:defRPr>
            </a:lvl9pPr>
          </a:lstStyle>
          <a:p>
            <a:r>
              <a:rPr lang="en-US" altLang="ja-JP" sz="4000" dirty="0">
                <a:solidFill>
                  <a:schemeClr val="tx1"/>
                </a:solidFill>
                <a:latin typeface="Times New Roman" panose="02020603050405020304" pitchFamily="18" charset="0"/>
                <a:cs typeface="Times New Roman" panose="02020603050405020304" pitchFamily="18" charset="0"/>
              </a:rPr>
              <a:t>Radiation Level at Last V.T. in STF-2</a:t>
            </a:r>
            <a:endParaRPr lang="ja-JP" altLang="en-US" sz="4000" dirty="0">
              <a:solidFill>
                <a:schemeClr val="tx1"/>
              </a:solidFill>
              <a:latin typeface="Times New Roman" panose="02020603050405020304" pitchFamily="18" charset="0"/>
              <a:cs typeface="Times New Roman" panose="02020603050405020304" pitchFamily="18" charset="0"/>
            </a:endParaRPr>
          </a:p>
        </p:txBody>
      </p:sp>
      <p:sp>
        <p:nvSpPr>
          <p:cNvPr id="12" name="テキスト ボックス 11"/>
          <p:cNvSpPr txBox="1"/>
          <p:nvPr/>
        </p:nvSpPr>
        <p:spPr>
          <a:xfrm>
            <a:off x="559073" y="6077997"/>
            <a:ext cx="8025851" cy="523220"/>
          </a:xfrm>
          <a:prstGeom prst="rect">
            <a:avLst/>
          </a:prstGeom>
          <a:solidFill>
            <a:schemeClr val="bg1"/>
          </a:solidFill>
          <a:ln w="19050">
            <a:solidFill>
              <a:srgbClr val="0000FF"/>
            </a:solidFill>
          </a:ln>
        </p:spPr>
        <p:txBody>
          <a:bodyPr wrap="none" rtlCol="0">
            <a:spAutoFit/>
          </a:bodyPr>
          <a:lstStyle/>
          <a:p>
            <a:r>
              <a:rPr kumimoji="1" lang="en-US" altLang="ja-JP" sz="1400" dirty="0">
                <a:latin typeface="Times New Roman" panose="02020603050405020304" pitchFamily="18" charset="0"/>
                <a:cs typeface="Times New Roman" panose="02020603050405020304" pitchFamily="18" charset="0"/>
              </a:rPr>
              <a:t>※ MHI-14(CAV1)</a:t>
            </a:r>
            <a:r>
              <a:rPr kumimoji="1" lang="ja-JP" altLang="en-US" sz="1400" dirty="0">
                <a:latin typeface="Times New Roman" panose="02020603050405020304" pitchFamily="18" charset="0"/>
                <a:cs typeface="Times New Roman" panose="02020603050405020304" pitchFamily="18" charset="0"/>
              </a:rPr>
              <a:t>のみ放射線は無かった</a:t>
            </a:r>
            <a:endParaRPr kumimoji="1" lang="en-US" altLang="ja-JP" sz="1400" dirty="0">
              <a:latin typeface="Times New Roman" panose="02020603050405020304" pitchFamily="18" charset="0"/>
              <a:cs typeface="Times New Roman" panose="02020603050405020304" pitchFamily="18" charset="0"/>
            </a:endParaRPr>
          </a:p>
          <a:p>
            <a:r>
              <a:rPr kumimoji="1" lang="en-US" altLang="ja-JP" sz="1400" dirty="0">
                <a:latin typeface="Times New Roman" panose="02020603050405020304" pitchFamily="18" charset="0"/>
                <a:cs typeface="Times New Roman" panose="02020603050405020304" pitchFamily="18" charset="0"/>
              </a:rPr>
              <a:t>※ MHI-24(CAV9)</a:t>
            </a:r>
            <a:r>
              <a:rPr kumimoji="1" lang="ja-JP" altLang="en-US" sz="1400" dirty="0">
                <a:latin typeface="Times New Roman" panose="02020603050405020304" pitchFamily="18" charset="0"/>
                <a:cs typeface="Times New Roman" panose="02020603050405020304" pitchFamily="18" charset="0"/>
              </a:rPr>
              <a:t>は４回測定したが、状況が改善しなかったためそのままモジュールに組み込んだ</a:t>
            </a:r>
          </a:p>
        </p:txBody>
      </p:sp>
    </p:spTree>
    <p:extLst>
      <p:ext uri="{BB962C8B-B14F-4D97-AF65-F5344CB8AC3E}">
        <p14:creationId xmlns:p14="http://schemas.microsoft.com/office/powerpoint/2010/main" val="2454372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979712"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48</a:t>
            </a:fld>
            <a:endParaRPr lang="en-US" altLang="ja-JP" dirty="0">
              <a:latin typeface="Times New Roman" panose="02020603050405020304" pitchFamily="18" charset="0"/>
              <a:cs typeface="Times New Roman" panose="02020603050405020304" pitchFamily="18" charset="0"/>
            </a:endParaRPr>
          </a:p>
        </p:txBody>
      </p:sp>
      <p:sp>
        <p:nvSpPr>
          <p:cNvPr id="8" name="タイトル 7"/>
          <p:cNvSpPr>
            <a:spLocks noGrp="1"/>
          </p:cNvSpPr>
          <p:nvPr>
            <p:ph type="title"/>
          </p:nvPr>
        </p:nvSpPr>
        <p:spPr>
          <a:xfrm>
            <a:off x="-8079" y="0"/>
            <a:ext cx="9144000" cy="740430"/>
          </a:xfrm>
        </p:spPr>
        <p:txBody>
          <a:bodyPr anchor="ctr">
            <a:noAutofit/>
          </a:bodyPr>
          <a:lstStyle/>
          <a:p>
            <a:pPr algn="ctr"/>
            <a:r>
              <a:rPr lang="en-US" altLang="ja-JP" dirty="0">
                <a:solidFill>
                  <a:schemeClr val="tx1"/>
                </a:solidFill>
                <a:latin typeface="Times New Roman" panose="02020603050405020304" pitchFamily="18" charset="0"/>
                <a:cs typeface="Times New Roman" panose="02020603050405020304" pitchFamily="18" charset="0"/>
              </a:rPr>
              <a:t>Comparison of radiation level in STF-2 CM</a:t>
            </a:r>
            <a:endParaRPr lang="ja-JP" altLang="en-US" dirty="0">
              <a:solidFill>
                <a:schemeClr val="tx1"/>
              </a:solidFill>
              <a:latin typeface="Times New Roman" panose="02020603050405020304" pitchFamily="18" charset="0"/>
              <a:cs typeface="Times New Roman" panose="02020603050405020304" pitchFamily="18" charset="0"/>
            </a:endParaRPr>
          </a:p>
        </p:txBody>
      </p:sp>
      <p:sp>
        <p:nvSpPr>
          <p:cNvPr id="9" name="テキスト ボックス 8"/>
          <p:cNvSpPr txBox="1"/>
          <p:nvPr/>
        </p:nvSpPr>
        <p:spPr>
          <a:xfrm>
            <a:off x="1484588" y="1052736"/>
            <a:ext cx="1641796" cy="253916"/>
          </a:xfrm>
          <a:prstGeom prst="rect">
            <a:avLst/>
          </a:prstGeom>
          <a:solidFill>
            <a:sysClr val="window" lastClr="FFFFFF"/>
          </a:solidFill>
          <a:ln w="19050">
            <a:solidFill>
              <a:schemeClr val="tx1"/>
            </a:solidFill>
          </a:ln>
        </p:spPr>
        <p:txBody>
          <a:bodyPr wrap="none" rtlCol="0">
            <a:spAutoFit/>
          </a:bodyPr>
          <a:lstStyle/>
          <a:p>
            <a:pPr algn="ctr">
              <a:defRPr/>
            </a:pPr>
            <a:r>
              <a:rPr lang="en-US" altLang="ja-JP" sz="1050" kern="0" dirty="0">
                <a:solidFill>
                  <a:prstClr val="black"/>
                </a:solidFill>
                <a:latin typeface="Times New Roman" panose="02020603050405020304" pitchFamily="18" charset="0"/>
                <a:ea typeface="ＭＳ Ｐゴシック" panose="020B0600070205080204" pitchFamily="50" charset="-128"/>
                <a:cs typeface="Times New Roman" panose="02020603050405020304" pitchFamily="18" charset="0"/>
              </a:rPr>
              <a:t>2</a:t>
            </a:r>
            <a:r>
              <a:rPr lang="en-US" altLang="ja-JP" sz="1050" kern="0" baseline="30000" dirty="0">
                <a:solidFill>
                  <a:prstClr val="black"/>
                </a:solidFill>
                <a:latin typeface="Times New Roman" panose="02020603050405020304" pitchFamily="18" charset="0"/>
                <a:ea typeface="ＭＳ Ｐゴシック" panose="020B0600070205080204" pitchFamily="50" charset="-128"/>
                <a:cs typeface="Times New Roman" panose="02020603050405020304" pitchFamily="18" charset="0"/>
              </a:rPr>
              <a:t>nd</a:t>
            </a:r>
            <a:r>
              <a:rPr lang="en-US" altLang="ja-JP" sz="1050" kern="0" dirty="0">
                <a:solidFill>
                  <a:prstClr val="black"/>
                </a:solidFill>
                <a:latin typeface="Times New Roman" panose="02020603050405020304" pitchFamily="18" charset="0"/>
                <a:ea typeface="ＭＳ Ｐゴシック" panose="020B0600070205080204" pitchFamily="50" charset="-128"/>
                <a:cs typeface="Times New Roman" panose="02020603050405020304" pitchFamily="18" charset="0"/>
              </a:rPr>
              <a:t> Cooldown Test in 2015</a:t>
            </a:r>
            <a:endParaRPr lang="ja-JP" altLang="en-US" sz="1050" kern="0" dirty="0">
              <a:solidFill>
                <a:prstClr val="black"/>
              </a:solidFill>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0" name="テキスト ボックス 9"/>
          <p:cNvSpPr txBox="1"/>
          <p:nvPr/>
        </p:nvSpPr>
        <p:spPr>
          <a:xfrm>
            <a:off x="6019947" y="1052736"/>
            <a:ext cx="1627369" cy="253916"/>
          </a:xfrm>
          <a:prstGeom prst="rect">
            <a:avLst/>
          </a:prstGeom>
          <a:solidFill>
            <a:sysClr val="window" lastClr="FFFFFF"/>
          </a:solidFill>
          <a:ln w="19050">
            <a:solidFill>
              <a:schemeClr val="tx1"/>
            </a:solidFill>
          </a:ln>
        </p:spPr>
        <p:txBody>
          <a:bodyPr wrap="none" rtlCol="0">
            <a:spAutoFit/>
          </a:bodyPr>
          <a:lstStyle/>
          <a:p>
            <a:pPr algn="ctr">
              <a:defRPr/>
            </a:pPr>
            <a:r>
              <a:rPr lang="en-US" altLang="ja-JP" sz="1050" kern="0" dirty="0">
                <a:solidFill>
                  <a:prstClr val="black"/>
                </a:solidFill>
                <a:latin typeface="Times New Roman" panose="02020603050405020304" pitchFamily="18" charset="0"/>
                <a:ea typeface="ＭＳ Ｐゴシック" panose="020B0600070205080204" pitchFamily="50" charset="-128"/>
                <a:cs typeface="Times New Roman" panose="02020603050405020304" pitchFamily="18" charset="0"/>
              </a:rPr>
              <a:t>3</a:t>
            </a:r>
            <a:r>
              <a:rPr lang="en-US" altLang="ja-JP" sz="1050" kern="0" baseline="30000" dirty="0">
                <a:solidFill>
                  <a:prstClr val="black"/>
                </a:solidFill>
                <a:latin typeface="Times New Roman" panose="02020603050405020304" pitchFamily="18" charset="0"/>
                <a:ea typeface="ＭＳ Ｐゴシック" panose="020B0600070205080204" pitchFamily="50" charset="-128"/>
                <a:cs typeface="Times New Roman" panose="02020603050405020304" pitchFamily="18" charset="0"/>
              </a:rPr>
              <a:t>rd</a:t>
            </a:r>
            <a:r>
              <a:rPr lang="en-US" altLang="ja-JP" sz="1050" kern="0" dirty="0">
                <a:solidFill>
                  <a:prstClr val="black"/>
                </a:solidFill>
                <a:latin typeface="Times New Roman" panose="02020603050405020304" pitchFamily="18" charset="0"/>
                <a:ea typeface="ＭＳ Ｐゴシック" panose="020B0600070205080204" pitchFamily="50" charset="-128"/>
                <a:cs typeface="Times New Roman" panose="02020603050405020304" pitchFamily="18" charset="0"/>
              </a:rPr>
              <a:t> Cooldown Test in 2016</a:t>
            </a:r>
            <a:endParaRPr lang="ja-JP" altLang="en-US" sz="1050" kern="0" dirty="0">
              <a:solidFill>
                <a:prstClr val="black"/>
              </a:solidFill>
              <a:latin typeface="Times New Roman" panose="02020603050405020304" pitchFamily="18" charset="0"/>
              <a:ea typeface="ＭＳ Ｐゴシック" panose="020B0600070205080204" pitchFamily="50" charset="-128"/>
              <a:cs typeface="Times New Roman" panose="02020603050405020304" pitchFamily="18" charset="0"/>
            </a:endParaRPr>
          </a:p>
        </p:txBody>
      </p:sp>
      <p:pic>
        <p:nvPicPr>
          <p:cNvPr id="11" name="図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763" y="4281071"/>
            <a:ext cx="1340825" cy="2011236"/>
          </a:xfrm>
          <a:prstGeom prst="rect">
            <a:avLst/>
          </a:prstGeom>
          <a:ln w="19050">
            <a:solidFill>
              <a:srgbClr val="7030A0"/>
            </a:solidFill>
          </a:ln>
        </p:spPr>
      </p:pic>
      <p:sp>
        <p:nvSpPr>
          <p:cNvPr id="12" name="円/楕円 11"/>
          <p:cNvSpPr/>
          <p:nvPr/>
        </p:nvSpPr>
        <p:spPr>
          <a:xfrm>
            <a:off x="900743" y="5365163"/>
            <a:ext cx="463720" cy="45466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700"/>
          </a:p>
        </p:txBody>
      </p:sp>
      <p:sp>
        <p:nvSpPr>
          <p:cNvPr id="13" name="テキスト ボックス 112"/>
          <p:cNvSpPr txBox="1">
            <a:spLocks noChangeArrowheads="1"/>
          </p:cNvSpPr>
          <p:nvPr/>
        </p:nvSpPr>
        <p:spPr bwMode="auto">
          <a:xfrm>
            <a:off x="503803" y="5850439"/>
            <a:ext cx="902811" cy="230832"/>
          </a:xfrm>
          <a:prstGeom prst="rect">
            <a:avLst/>
          </a:prstGeom>
          <a:solidFill>
            <a:schemeClr val="bg1"/>
          </a:solidFill>
          <a:ln w="9525">
            <a:noFill/>
            <a:miter lim="800000"/>
            <a:headEnd/>
            <a:tailEnd/>
          </a:ln>
        </p:spPr>
        <p:txBody>
          <a:bodyPr wrap="none">
            <a:spAutoFit/>
          </a:bodyPr>
          <a:lstStyle/>
          <a:p>
            <a:r>
              <a:rPr lang="en-US" altLang="ja-JP" sz="900" dirty="0">
                <a:solidFill>
                  <a:srgbClr val="000000"/>
                </a:solidFill>
                <a:latin typeface="Times New Roman" pitchFamily="18" charset="0"/>
                <a:cs typeface="Times New Roman" pitchFamily="18" charset="0"/>
              </a:rPr>
              <a:t>MAR-781/-782</a:t>
            </a:r>
            <a:endParaRPr lang="ja-JP" altLang="en-US" sz="900" dirty="0">
              <a:solidFill>
                <a:srgbClr val="000000"/>
              </a:solidFill>
              <a:latin typeface="Times New Roman" pitchFamily="18" charset="0"/>
              <a:cs typeface="Times New Roman" pitchFamily="18" charset="0"/>
            </a:endParaRPr>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7053" y="1563645"/>
            <a:ext cx="4516868" cy="2448175"/>
          </a:xfrm>
          <a:prstGeom prst="rect">
            <a:avLst/>
          </a:prstGeom>
          <a:noFill/>
          <a:ln w="9525">
            <a:noFill/>
            <a:miter lim="800000"/>
            <a:headEnd/>
            <a:tailEnd/>
          </a:ln>
          <a:effectLst/>
        </p:spPr>
      </p:pic>
      <p:pic>
        <p:nvPicPr>
          <p:cNvPr id="15"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575197" y="1567910"/>
            <a:ext cx="4516868" cy="2439645"/>
          </a:xfrm>
          <a:prstGeom prst="rect">
            <a:avLst/>
          </a:prstGeom>
          <a:noFill/>
          <a:ln w="9525">
            <a:noFill/>
            <a:miter lim="800000"/>
            <a:headEnd/>
            <a:tailEnd/>
          </a:ln>
          <a:effectLst/>
        </p:spPr>
      </p:pic>
      <p:sp>
        <p:nvSpPr>
          <p:cNvPr id="16" name="テキスト ボックス 15"/>
          <p:cNvSpPr txBox="1"/>
          <p:nvPr/>
        </p:nvSpPr>
        <p:spPr>
          <a:xfrm>
            <a:off x="1484588" y="4363359"/>
            <a:ext cx="7659412" cy="1754326"/>
          </a:xfrm>
          <a:prstGeom prst="rect">
            <a:avLst/>
          </a:prstGeom>
          <a:noFill/>
        </p:spPr>
        <p:txBody>
          <a:bodyPr wrap="square" rtlCol="0">
            <a:spAutoFit/>
          </a:bodyPr>
          <a:lstStyle/>
          <a:p>
            <a:r>
              <a:rPr kumimoji="1" lang="ja-JP" altLang="en-US" sz="1800" dirty="0">
                <a:latin typeface="Times New Roman" panose="02020603050405020304" pitchFamily="18" charset="0"/>
                <a:cs typeface="Times New Roman" panose="02020603050405020304" pitchFamily="18" charset="0"/>
              </a:rPr>
              <a:t>空洞直下で測定した放射線量の結果</a:t>
            </a:r>
            <a:r>
              <a:rPr kumimoji="1" lang="en-US" altLang="ja-JP" sz="1800" dirty="0">
                <a:latin typeface="Times New Roman" panose="02020603050405020304" pitchFamily="18" charset="0"/>
                <a:cs typeface="Times New Roman" panose="02020603050405020304" pitchFamily="18" charset="0"/>
              </a:rPr>
              <a:t>(</a:t>
            </a:r>
            <a:r>
              <a:rPr kumimoji="1" lang="ja-JP" altLang="en-US" sz="1800" dirty="0">
                <a:latin typeface="Times New Roman" panose="02020603050405020304" pitchFamily="18" charset="0"/>
                <a:cs typeface="Times New Roman" panose="02020603050405020304" pitchFamily="18" charset="0"/>
              </a:rPr>
              <a:t>ただし</a:t>
            </a:r>
            <a:r>
              <a:rPr kumimoji="1" lang="en-US" altLang="ja-JP" sz="1800" dirty="0">
                <a:latin typeface="Times New Roman" panose="02020603050405020304" pitchFamily="18" charset="0"/>
                <a:cs typeface="Times New Roman" panose="02020603050405020304" pitchFamily="18" charset="0"/>
              </a:rPr>
              <a:t>Cavity#10</a:t>
            </a:r>
            <a:r>
              <a:rPr kumimoji="1" lang="ja-JP" altLang="en-US" sz="1800" dirty="0">
                <a:latin typeface="Times New Roman" panose="02020603050405020304" pitchFamily="18" charset="0"/>
                <a:cs typeface="Times New Roman" panose="02020603050405020304" pitchFamily="18" charset="0"/>
              </a:rPr>
              <a:t>以降は固定</a:t>
            </a:r>
            <a:r>
              <a:rPr kumimoji="1" lang="en-US" altLang="ja-JP" sz="1800" dirty="0">
                <a:latin typeface="Times New Roman" panose="02020603050405020304" pitchFamily="18" charset="0"/>
                <a:cs typeface="Times New Roman" panose="02020603050405020304" pitchFamily="18" charset="0"/>
              </a:rPr>
              <a:t>)</a:t>
            </a:r>
            <a:r>
              <a:rPr kumimoji="1" lang="ja-JP" altLang="en-US" sz="1800" dirty="0" err="1">
                <a:latin typeface="Times New Roman" panose="02020603050405020304" pitchFamily="18" charset="0"/>
                <a:cs typeface="Times New Roman" panose="02020603050405020304" pitchFamily="18" charset="0"/>
              </a:rPr>
              <a:t>。</a:t>
            </a:r>
            <a:endParaRPr kumimoji="1" lang="en-US" altLang="ja-JP" sz="1800" dirty="0">
              <a:latin typeface="Times New Roman" panose="02020603050405020304" pitchFamily="18" charset="0"/>
              <a:cs typeface="Times New Roman" panose="02020603050405020304" pitchFamily="18" charset="0"/>
            </a:endParaRPr>
          </a:p>
          <a:p>
            <a:r>
              <a:rPr kumimoji="1" lang="ja-JP" altLang="en-US" sz="1800" dirty="0">
                <a:latin typeface="Times New Roman" panose="02020603050405020304" pitchFamily="18" charset="0"/>
                <a:cs typeface="Times New Roman" panose="02020603050405020304" pitchFamily="18" charset="0"/>
              </a:rPr>
              <a:t>去年と今年の放射線量の比較を示す。今年は８空洞のみの運転である。</a:t>
            </a:r>
            <a:endParaRPr kumimoji="1" lang="en-US" altLang="ja-JP" sz="1800" dirty="0">
              <a:latin typeface="Times New Roman" panose="02020603050405020304" pitchFamily="18" charset="0"/>
              <a:cs typeface="Times New Roman" panose="02020603050405020304" pitchFamily="18" charset="0"/>
            </a:endParaRPr>
          </a:p>
          <a:p>
            <a:r>
              <a:rPr kumimoji="1" lang="ja-JP" altLang="en-US" sz="1800" dirty="0">
                <a:latin typeface="Times New Roman" panose="02020603050405020304" pitchFamily="18" charset="0"/>
                <a:cs typeface="Times New Roman" panose="02020603050405020304" pitchFamily="18" charset="0"/>
              </a:rPr>
              <a:t>全体的に放射線量に変化は見られない。むしろ若干下がっている。</a:t>
            </a:r>
            <a:endParaRPr kumimoji="1" lang="en-US" altLang="ja-JP" sz="1800" dirty="0">
              <a:latin typeface="Times New Roman" panose="02020603050405020304" pitchFamily="18" charset="0"/>
              <a:cs typeface="Times New Roman" panose="02020603050405020304" pitchFamily="18" charset="0"/>
            </a:endParaRPr>
          </a:p>
          <a:p>
            <a:r>
              <a:rPr kumimoji="1" lang="ja-JP" altLang="en-US" sz="1800" dirty="0">
                <a:latin typeface="Times New Roman" panose="02020603050405020304" pitchFamily="18" charset="0"/>
                <a:cs typeface="Times New Roman" panose="02020603050405020304" pitchFamily="18" charset="0"/>
              </a:rPr>
              <a:t>エージングの効果か、測定場所の微妙な違いによるものか。</a:t>
            </a:r>
            <a:endParaRPr kumimoji="1" lang="en-US" altLang="ja-JP" sz="1800" dirty="0">
              <a:latin typeface="Times New Roman" panose="02020603050405020304" pitchFamily="18" charset="0"/>
              <a:cs typeface="Times New Roman" panose="02020603050405020304" pitchFamily="18" charset="0"/>
            </a:endParaRPr>
          </a:p>
          <a:p>
            <a:r>
              <a:rPr kumimoji="1" lang="ja-JP" altLang="en-US" sz="1800" dirty="0">
                <a:solidFill>
                  <a:srgbClr val="FF0000"/>
                </a:solidFill>
                <a:latin typeface="Times New Roman" panose="02020603050405020304" pitchFamily="18" charset="0"/>
                <a:cs typeface="Times New Roman" panose="02020603050405020304" pitchFamily="18" charset="0"/>
              </a:rPr>
              <a:t>ただし、放射線量は</a:t>
            </a:r>
            <a:r>
              <a:rPr kumimoji="1" lang="en-US" altLang="ja-JP" sz="1800" dirty="0">
                <a:solidFill>
                  <a:srgbClr val="FF0000"/>
                </a:solidFill>
                <a:latin typeface="Times New Roman" panose="02020603050405020304" pitchFamily="18" charset="0"/>
                <a:cs typeface="Times New Roman" panose="02020603050405020304" pitchFamily="18" charset="0"/>
              </a:rPr>
              <a:t>Q</a:t>
            </a:r>
            <a:r>
              <a:rPr kumimoji="1" lang="en-US" altLang="ja-JP" sz="1800" baseline="-25000" dirty="0">
                <a:solidFill>
                  <a:srgbClr val="FF0000"/>
                </a:solidFill>
                <a:latin typeface="Times New Roman" panose="02020603050405020304" pitchFamily="18" charset="0"/>
                <a:cs typeface="Times New Roman" panose="02020603050405020304" pitchFamily="18" charset="0"/>
              </a:rPr>
              <a:t>0</a:t>
            </a:r>
            <a:r>
              <a:rPr kumimoji="1" lang="ja-JP" altLang="en-US" sz="1800" dirty="0">
                <a:solidFill>
                  <a:srgbClr val="FF0000"/>
                </a:solidFill>
                <a:latin typeface="Times New Roman" panose="02020603050405020304" pitchFamily="18" charset="0"/>
                <a:cs typeface="Times New Roman" panose="02020603050405020304" pitchFamily="18" charset="0"/>
              </a:rPr>
              <a:t>測定時のもので、</a:t>
            </a:r>
            <a:r>
              <a:rPr kumimoji="1" lang="en-US" altLang="ja-JP" sz="1800" dirty="0">
                <a:solidFill>
                  <a:srgbClr val="FF0000"/>
                </a:solidFill>
                <a:latin typeface="Times New Roman" panose="02020603050405020304" pitchFamily="18" charset="0"/>
                <a:cs typeface="Times New Roman" panose="02020603050405020304" pitchFamily="18" charset="0"/>
              </a:rPr>
              <a:t>8</a:t>
            </a:r>
            <a:r>
              <a:rPr kumimoji="1" lang="ja-JP" altLang="en-US" sz="1800" dirty="0">
                <a:solidFill>
                  <a:srgbClr val="FF0000"/>
                </a:solidFill>
                <a:latin typeface="Times New Roman" panose="02020603050405020304" pitchFamily="18" charset="0"/>
                <a:cs typeface="Times New Roman" panose="02020603050405020304" pitchFamily="18" charset="0"/>
              </a:rPr>
              <a:t>空洞運転時には評価していない</a:t>
            </a:r>
            <a:endParaRPr kumimoji="1" lang="en-US" altLang="ja-JP" sz="1800" dirty="0">
              <a:solidFill>
                <a:srgbClr val="FF0000"/>
              </a:solidFill>
              <a:latin typeface="Times New Roman" panose="02020603050405020304" pitchFamily="18" charset="0"/>
              <a:cs typeface="Times New Roman" panose="02020603050405020304" pitchFamily="18" charset="0"/>
            </a:endParaRPr>
          </a:p>
          <a:p>
            <a:r>
              <a:rPr kumimoji="1" lang="ja-JP" altLang="en-US" sz="1800" dirty="0">
                <a:solidFill>
                  <a:srgbClr val="FF0000"/>
                </a:solidFill>
                <a:latin typeface="Times New Roman" panose="02020603050405020304" pitchFamily="18" charset="0"/>
                <a:cs typeface="Times New Roman" panose="02020603050405020304" pitchFamily="18" charset="0"/>
              </a:rPr>
              <a:t>（空洞性能劣化後の放射線は測定していない）</a:t>
            </a:r>
          </a:p>
        </p:txBody>
      </p:sp>
    </p:spTree>
    <p:extLst>
      <p:ext uri="{BB962C8B-B14F-4D97-AF65-F5344CB8AC3E}">
        <p14:creationId xmlns:p14="http://schemas.microsoft.com/office/powerpoint/2010/main" val="9569400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979712"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49</a:t>
            </a:fld>
            <a:endParaRPr lang="en-US" altLang="ja-JP" dirty="0">
              <a:latin typeface="Times New Roman" panose="02020603050405020304" pitchFamily="18" charset="0"/>
              <a:cs typeface="Times New Roman" panose="02020603050405020304" pitchFamily="18" charset="0"/>
            </a:endParaRPr>
          </a:p>
        </p:txBody>
      </p:sp>
      <p:sp>
        <p:nvSpPr>
          <p:cNvPr id="8" name="タイトル 7"/>
          <p:cNvSpPr>
            <a:spLocks noGrp="1"/>
          </p:cNvSpPr>
          <p:nvPr>
            <p:ph type="title"/>
          </p:nvPr>
        </p:nvSpPr>
        <p:spPr>
          <a:xfrm>
            <a:off x="-8079" y="0"/>
            <a:ext cx="9144000" cy="740430"/>
          </a:xfrm>
        </p:spPr>
        <p:txBody>
          <a:bodyPr anchor="ctr">
            <a:noAutofit/>
          </a:bodyPr>
          <a:lstStyle/>
          <a:p>
            <a:pPr algn="ctr"/>
            <a:r>
              <a:rPr lang="en-US" altLang="ja-JP" dirty="0">
                <a:solidFill>
                  <a:schemeClr val="tx1"/>
                </a:solidFill>
                <a:latin typeface="Times New Roman" panose="02020603050405020304" pitchFamily="18" charset="0"/>
                <a:cs typeface="Times New Roman" panose="02020603050405020304" pitchFamily="18" charset="0"/>
              </a:rPr>
              <a:t>Comparison of radiation level in STF-2 CM</a:t>
            </a:r>
            <a:endParaRPr lang="ja-JP" altLang="en-US" dirty="0">
              <a:solidFill>
                <a:schemeClr val="tx1"/>
              </a:solidFill>
              <a:latin typeface="Times New Roman" panose="02020603050405020304" pitchFamily="18" charset="0"/>
              <a:cs typeface="Times New Roman" panose="02020603050405020304" pitchFamily="18" charset="0"/>
            </a:endParaRPr>
          </a:p>
        </p:txBody>
      </p:sp>
      <p:sp>
        <p:nvSpPr>
          <p:cNvPr id="9" name="テキスト ボックス 8"/>
          <p:cNvSpPr txBox="1"/>
          <p:nvPr/>
        </p:nvSpPr>
        <p:spPr>
          <a:xfrm>
            <a:off x="1484588" y="1052736"/>
            <a:ext cx="1641796" cy="253916"/>
          </a:xfrm>
          <a:prstGeom prst="rect">
            <a:avLst/>
          </a:prstGeom>
          <a:solidFill>
            <a:sysClr val="window" lastClr="FFFFFF"/>
          </a:solidFill>
          <a:ln w="19050">
            <a:solidFill>
              <a:schemeClr val="tx1"/>
            </a:solidFill>
          </a:ln>
        </p:spPr>
        <p:txBody>
          <a:bodyPr wrap="none" rtlCol="0">
            <a:spAutoFit/>
          </a:bodyPr>
          <a:lstStyle/>
          <a:p>
            <a:pPr algn="ctr">
              <a:defRPr/>
            </a:pPr>
            <a:r>
              <a:rPr lang="en-US" altLang="ja-JP" sz="1050" kern="0" dirty="0">
                <a:solidFill>
                  <a:prstClr val="black"/>
                </a:solidFill>
                <a:latin typeface="Times New Roman" panose="02020603050405020304" pitchFamily="18" charset="0"/>
                <a:ea typeface="ＭＳ Ｐゴシック" panose="020B0600070205080204" pitchFamily="50" charset="-128"/>
                <a:cs typeface="Times New Roman" panose="02020603050405020304" pitchFamily="18" charset="0"/>
              </a:rPr>
              <a:t>2</a:t>
            </a:r>
            <a:r>
              <a:rPr lang="en-US" altLang="ja-JP" sz="1050" kern="0" baseline="30000" dirty="0">
                <a:solidFill>
                  <a:prstClr val="black"/>
                </a:solidFill>
                <a:latin typeface="Times New Roman" panose="02020603050405020304" pitchFamily="18" charset="0"/>
                <a:ea typeface="ＭＳ Ｐゴシック" panose="020B0600070205080204" pitchFamily="50" charset="-128"/>
                <a:cs typeface="Times New Roman" panose="02020603050405020304" pitchFamily="18" charset="0"/>
              </a:rPr>
              <a:t>nd</a:t>
            </a:r>
            <a:r>
              <a:rPr lang="en-US" altLang="ja-JP" sz="1050" kern="0" dirty="0">
                <a:solidFill>
                  <a:prstClr val="black"/>
                </a:solidFill>
                <a:latin typeface="Times New Roman" panose="02020603050405020304" pitchFamily="18" charset="0"/>
                <a:ea typeface="ＭＳ Ｐゴシック" panose="020B0600070205080204" pitchFamily="50" charset="-128"/>
                <a:cs typeface="Times New Roman" panose="02020603050405020304" pitchFamily="18" charset="0"/>
              </a:rPr>
              <a:t> Cooldown Test in 2015</a:t>
            </a:r>
            <a:endParaRPr lang="ja-JP" altLang="en-US" sz="1050" kern="0" dirty="0">
              <a:solidFill>
                <a:prstClr val="black"/>
              </a:solidFill>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0" name="テキスト ボックス 9"/>
          <p:cNvSpPr txBox="1"/>
          <p:nvPr/>
        </p:nvSpPr>
        <p:spPr>
          <a:xfrm>
            <a:off x="6019947" y="1052736"/>
            <a:ext cx="1627369" cy="253916"/>
          </a:xfrm>
          <a:prstGeom prst="rect">
            <a:avLst/>
          </a:prstGeom>
          <a:solidFill>
            <a:sysClr val="window" lastClr="FFFFFF"/>
          </a:solidFill>
          <a:ln w="19050">
            <a:solidFill>
              <a:schemeClr val="tx1"/>
            </a:solidFill>
          </a:ln>
        </p:spPr>
        <p:txBody>
          <a:bodyPr wrap="none" rtlCol="0">
            <a:spAutoFit/>
          </a:bodyPr>
          <a:lstStyle/>
          <a:p>
            <a:pPr algn="ctr">
              <a:defRPr/>
            </a:pPr>
            <a:r>
              <a:rPr lang="en-US" altLang="ja-JP" sz="1050" kern="0" dirty="0">
                <a:solidFill>
                  <a:prstClr val="black"/>
                </a:solidFill>
                <a:latin typeface="Times New Roman" panose="02020603050405020304" pitchFamily="18" charset="0"/>
                <a:ea typeface="ＭＳ Ｐゴシック" panose="020B0600070205080204" pitchFamily="50" charset="-128"/>
                <a:cs typeface="Times New Roman" panose="02020603050405020304" pitchFamily="18" charset="0"/>
              </a:rPr>
              <a:t>3</a:t>
            </a:r>
            <a:r>
              <a:rPr lang="en-US" altLang="ja-JP" sz="1050" kern="0" baseline="30000" dirty="0">
                <a:solidFill>
                  <a:prstClr val="black"/>
                </a:solidFill>
                <a:latin typeface="Times New Roman" panose="02020603050405020304" pitchFamily="18" charset="0"/>
                <a:ea typeface="ＭＳ Ｐゴシック" panose="020B0600070205080204" pitchFamily="50" charset="-128"/>
                <a:cs typeface="Times New Roman" panose="02020603050405020304" pitchFamily="18" charset="0"/>
              </a:rPr>
              <a:t>rd</a:t>
            </a:r>
            <a:r>
              <a:rPr lang="en-US" altLang="ja-JP" sz="1050" kern="0" dirty="0">
                <a:solidFill>
                  <a:prstClr val="black"/>
                </a:solidFill>
                <a:latin typeface="Times New Roman" panose="02020603050405020304" pitchFamily="18" charset="0"/>
                <a:ea typeface="ＭＳ Ｐゴシック" panose="020B0600070205080204" pitchFamily="50" charset="-128"/>
                <a:cs typeface="Times New Roman" panose="02020603050405020304" pitchFamily="18" charset="0"/>
              </a:rPr>
              <a:t> Cooldown Test in 2016</a:t>
            </a:r>
            <a:endParaRPr lang="ja-JP" altLang="en-US" sz="1050" kern="0" dirty="0">
              <a:solidFill>
                <a:prstClr val="black"/>
              </a:solidFill>
              <a:latin typeface="Times New Roman" panose="02020603050405020304" pitchFamily="18" charset="0"/>
              <a:ea typeface="ＭＳ Ｐゴシック" panose="020B0600070205080204" pitchFamily="50" charset="-128"/>
              <a:cs typeface="Times New Roman" panose="02020603050405020304" pitchFamily="18" charset="0"/>
            </a:endParaRPr>
          </a:p>
        </p:txBody>
      </p:sp>
      <p:pic>
        <p:nvPicPr>
          <p:cNvPr id="11" name="図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763" y="4281071"/>
            <a:ext cx="1340825" cy="2011236"/>
          </a:xfrm>
          <a:prstGeom prst="rect">
            <a:avLst/>
          </a:prstGeom>
          <a:ln w="19050">
            <a:solidFill>
              <a:srgbClr val="7030A0"/>
            </a:solidFill>
          </a:ln>
        </p:spPr>
      </p:pic>
      <p:sp>
        <p:nvSpPr>
          <p:cNvPr id="12" name="円/楕円 11"/>
          <p:cNvSpPr/>
          <p:nvPr/>
        </p:nvSpPr>
        <p:spPr>
          <a:xfrm>
            <a:off x="900743" y="5365163"/>
            <a:ext cx="463720" cy="45466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700"/>
          </a:p>
        </p:txBody>
      </p:sp>
      <p:sp>
        <p:nvSpPr>
          <p:cNvPr id="13" name="テキスト ボックス 112"/>
          <p:cNvSpPr txBox="1">
            <a:spLocks noChangeArrowheads="1"/>
          </p:cNvSpPr>
          <p:nvPr/>
        </p:nvSpPr>
        <p:spPr bwMode="auto">
          <a:xfrm>
            <a:off x="503803" y="5850439"/>
            <a:ext cx="902811" cy="230832"/>
          </a:xfrm>
          <a:prstGeom prst="rect">
            <a:avLst/>
          </a:prstGeom>
          <a:solidFill>
            <a:schemeClr val="bg1"/>
          </a:solidFill>
          <a:ln w="9525">
            <a:noFill/>
            <a:miter lim="800000"/>
            <a:headEnd/>
            <a:tailEnd/>
          </a:ln>
        </p:spPr>
        <p:txBody>
          <a:bodyPr wrap="none">
            <a:spAutoFit/>
          </a:bodyPr>
          <a:lstStyle/>
          <a:p>
            <a:r>
              <a:rPr lang="en-US" altLang="ja-JP" sz="900" dirty="0">
                <a:solidFill>
                  <a:srgbClr val="000000"/>
                </a:solidFill>
                <a:latin typeface="Times New Roman" pitchFamily="18" charset="0"/>
                <a:cs typeface="Times New Roman" pitchFamily="18" charset="0"/>
              </a:rPr>
              <a:t>MAR-781/-782</a:t>
            </a:r>
            <a:endParaRPr lang="ja-JP" altLang="en-US" sz="900" dirty="0">
              <a:solidFill>
                <a:srgbClr val="000000"/>
              </a:solidFill>
              <a:latin typeface="Times New Roman" pitchFamily="18" charset="0"/>
              <a:cs typeface="Times New Roman" pitchFamily="18" charset="0"/>
            </a:endParaRPr>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7053" y="1563645"/>
            <a:ext cx="4516868" cy="2448175"/>
          </a:xfrm>
          <a:prstGeom prst="rect">
            <a:avLst/>
          </a:prstGeom>
          <a:noFill/>
          <a:ln w="9525">
            <a:noFill/>
            <a:miter lim="800000"/>
            <a:headEnd/>
            <a:tailEnd/>
          </a:ln>
          <a:effectLst/>
        </p:spPr>
      </p:pic>
      <p:pic>
        <p:nvPicPr>
          <p:cNvPr id="15"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575197" y="1567910"/>
            <a:ext cx="4516868" cy="2439645"/>
          </a:xfrm>
          <a:prstGeom prst="rect">
            <a:avLst/>
          </a:prstGeom>
          <a:noFill/>
          <a:ln w="9525">
            <a:noFill/>
            <a:miter lim="800000"/>
            <a:headEnd/>
            <a:tailEnd/>
          </a:ln>
          <a:effectLst/>
        </p:spPr>
      </p:pic>
      <p:sp>
        <p:nvSpPr>
          <p:cNvPr id="16" name="テキスト ボックス 15"/>
          <p:cNvSpPr txBox="1"/>
          <p:nvPr/>
        </p:nvSpPr>
        <p:spPr>
          <a:xfrm>
            <a:off x="1484588" y="4363359"/>
            <a:ext cx="7659412" cy="1754326"/>
          </a:xfrm>
          <a:prstGeom prst="rect">
            <a:avLst/>
          </a:prstGeom>
          <a:noFill/>
        </p:spPr>
        <p:txBody>
          <a:bodyPr wrap="square" rtlCol="0">
            <a:spAutoFit/>
          </a:bodyPr>
          <a:lstStyle/>
          <a:p>
            <a:r>
              <a:rPr kumimoji="1" lang="ja-JP" altLang="en-US" sz="1800" dirty="0">
                <a:latin typeface="Times New Roman" panose="02020603050405020304" pitchFamily="18" charset="0"/>
                <a:cs typeface="Times New Roman" panose="02020603050405020304" pitchFamily="18" charset="0"/>
              </a:rPr>
              <a:t>空洞直下で測定した放射線量の結果</a:t>
            </a:r>
            <a:r>
              <a:rPr kumimoji="1" lang="en-US" altLang="ja-JP" sz="1800" dirty="0">
                <a:latin typeface="Times New Roman" panose="02020603050405020304" pitchFamily="18" charset="0"/>
                <a:cs typeface="Times New Roman" panose="02020603050405020304" pitchFamily="18" charset="0"/>
              </a:rPr>
              <a:t>(</a:t>
            </a:r>
            <a:r>
              <a:rPr kumimoji="1" lang="ja-JP" altLang="en-US" sz="1800" dirty="0">
                <a:latin typeface="Times New Roman" panose="02020603050405020304" pitchFamily="18" charset="0"/>
                <a:cs typeface="Times New Roman" panose="02020603050405020304" pitchFamily="18" charset="0"/>
              </a:rPr>
              <a:t>ただし</a:t>
            </a:r>
            <a:r>
              <a:rPr kumimoji="1" lang="en-US" altLang="ja-JP" sz="1800" dirty="0">
                <a:latin typeface="Times New Roman" panose="02020603050405020304" pitchFamily="18" charset="0"/>
                <a:cs typeface="Times New Roman" panose="02020603050405020304" pitchFamily="18" charset="0"/>
              </a:rPr>
              <a:t>Cavity#10</a:t>
            </a:r>
            <a:r>
              <a:rPr kumimoji="1" lang="ja-JP" altLang="en-US" sz="1800" dirty="0">
                <a:latin typeface="Times New Roman" panose="02020603050405020304" pitchFamily="18" charset="0"/>
                <a:cs typeface="Times New Roman" panose="02020603050405020304" pitchFamily="18" charset="0"/>
              </a:rPr>
              <a:t>以降は固定</a:t>
            </a:r>
            <a:r>
              <a:rPr kumimoji="1" lang="en-US" altLang="ja-JP" sz="1800" dirty="0">
                <a:latin typeface="Times New Roman" panose="02020603050405020304" pitchFamily="18" charset="0"/>
                <a:cs typeface="Times New Roman" panose="02020603050405020304" pitchFamily="18" charset="0"/>
              </a:rPr>
              <a:t>)</a:t>
            </a:r>
            <a:r>
              <a:rPr kumimoji="1" lang="ja-JP" altLang="en-US" sz="1800" dirty="0" err="1">
                <a:latin typeface="Times New Roman" panose="02020603050405020304" pitchFamily="18" charset="0"/>
                <a:cs typeface="Times New Roman" panose="02020603050405020304" pitchFamily="18" charset="0"/>
              </a:rPr>
              <a:t>。</a:t>
            </a:r>
            <a:endParaRPr kumimoji="1" lang="en-US" altLang="ja-JP" sz="1800" dirty="0">
              <a:latin typeface="Times New Roman" panose="02020603050405020304" pitchFamily="18" charset="0"/>
              <a:cs typeface="Times New Roman" panose="02020603050405020304" pitchFamily="18" charset="0"/>
            </a:endParaRPr>
          </a:p>
          <a:p>
            <a:r>
              <a:rPr kumimoji="1" lang="ja-JP" altLang="en-US" sz="1800" dirty="0">
                <a:latin typeface="Times New Roman" panose="02020603050405020304" pitchFamily="18" charset="0"/>
                <a:cs typeface="Times New Roman" panose="02020603050405020304" pitchFamily="18" charset="0"/>
              </a:rPr>
              <a:t>去年と今年の放射線量の比較を示す。今年は８空洞のみの運転である。</a:t>
            </a:r>
            <a:endParaRPr kumimoji="1" lang="en-US" altLang="ja-JP" sz="1800" dirty="0">
              <a:latin typeface="Times New Roman" panose="02020603050405020304" pitchFamily="18" charset="0"/>
              <a:cs typeface="Times New Roman" panose="02020603050405020304" pitchFamily="18" charset="0"/>
            </a:endParaRPr>
          </a:p>
          <a:p>
            <a:r>
              <a:rPr kumimoji="1" lang="ja-JP" altLang="en-US" sz="1800" dirty="0">
                <a:latin typeface="Times New Roman" panose="02020603050405020304" pitchFamily="18" charset="0"/>
                <a:cs typeface="Times New Roman" panose="02020603050405020304" pitchFamily="18" charset="0"/>
              </a:rPr>
              <a:t>全体的に放射線量に変化は見られない。むしろ若干下がっている。</a:t>
            </a:r>
            <a:endParaRPr kumimoji="1" lang="en-US" altLang="ja-JP" sz="1800" dirty="0">
              <a:latin typeface="Times New Roman" panose="02020603050405020304" pitchFamily="18" charset="0"/>
              <a:cs typeface="Times New Roman" panose="02020603050405020304" pitchFamily="18" charset="0"/>
            </a:endParaRPr>
          </a:p>
          <a:p>
            <a:r>
              <a:rPr kumimoji="1" lang="ja-JP" altLang="en-US" sz="1800" dirty="0">
                <a:latin typeface="Times New Roman" panose="02020603050405020304" pitchFamily="18" charset="0"/>
                <a:cs typeface="Times New Roman" panose="02020603050405020304" pitchFamily="18" charset="0"/>
              </a:rPr>
              <a:t>エージングの効果か、測定場所の微妙な違いによるものか。</a:t>
            </a:r>
            <a:endParaRPr kumimoji="1" lang="en-US" altLang="ja-JP" sz="1800" dirty="0">
              <a:latin typeface="Times New Roman" panose="02020603050405020304" pitchFamily="18" charset="0"/>
              <a:cs typeface="Times New Roman" panose="02020603050405020304" pitchFamily="18" charset="0"/>
            </a:endParaRPr>
          </a:p>
          <a:p>
            <a:r>
              <a:rPr kumimoji="1" lang="ja-JP" altLang="en-US" sz="1800" dirty="0">
                <a:solidFill>
                  <a:srgbClr val="FF0000"/>
                </a:solidFill>
                <a:latin typeface="Times New Roman" panose="02020603050405020304" pitchFamily="18" charset="0"/>
                <a:cs typeface="Times New Roman" panose="02020603050405020304" pitchFamily="18" charset="0"/>
              </a:rPr>
              <a:t>ただし、放射線量は</a:t>
            </a:r>
            <a:r>
              <a:rPr kumimoji="1" lang="en-US" altLang="ja-JP" sz="1800" dirty="0">
                <a:solidFill>
                  <a:srgbClr val="FF0000"/>
                </a:solidFill>
                <a:latin typeface="Times New Roman" panose="02020603050405020304" pitchFamily="18" charset="0"/>
                <a:cs typeface="Times New Roman" panose="02020603050405020304" pitchFamily="18" charset="0"/>
              </a:rPr>
              <a:t>Q</a:t>
            </a:r>
            <a:r>
              <a:rPr kumimoji="1" lang="en-US" altLang="ja-JP" sz="1800" baseline="-25000" dirty="0">
                <a:solidFill>
                  <a:srgbClr val="FF0000"/>
                </a:solidFill>
                <a:latin typeface="Times New Roman" panose="02020603050405020304" pitchFamily="18" charset="0"/>
                <a:cs typeface="Times New Roman" panose="02020603050405020304" pitchFamily="18" charset="0"/>
              </a:rPr>
              <a:t>0</a:t>
            </a:r>
            <a:r>
              <a:rPr kumimoji="1" lang="ja-JP" altLang="en-US" sz="1800" dirty="0">
                <a:solidFill>
                  <a:srgbClr val="FF0000"/>
                </a:solidFill>
                <a:latin typeface="Times New Roman" panose="02020603050405020304" pitchFamily="18" charset="0"/>
                <a:cs typeface="Times New Roman" panose="02020603050405020304" pitchFamily="18" charset="0"/>
              </a:rPr>
              <a:t>測定時のもので、</a:t>
            </a:r>
            <a:r>
              <a:rPr kumimoji="1" lang="en-US" altLang="ja-JP" sz="1800" dirty="0">
                <a:solidFill>
                  <a:srgbClr val="FF0000"/>
                </a:solidFill>
                <a:latin typeface="Times New Roman" panose="02020603050405020304" pitchFamily="18" charset="0"/>
                <a:cs typeface="Times New Roman" panose="02020603050405020304" pitchFamily="18" charset="0"/>
              </a:rPr>
              <a:t>8</a:t>
            </a:r>
            <a:r>
              <a:rPr kumimoji="1" lang="ja-JP" altLang="en-US" sz="1800" dirty="0">
                <a:solidFill>
                  <a:srgbClr val="FF0000"/>
                </a:solidFill>
                <a:latin typeface="Times New Roman" panose="02020603050405020304" pitchFamily="18" charset="0"/>
                <a:cs typeface="Times New Roman" panose="02020603050405020304" pitchFamily="18" charset="0"/>
              </a:rPr>
              <a:t>空洞運転時には評価していない</a:t>
            </a:r>
            <a:endParaRPr kumimoji="1" lang="en-US" altLang="ja-JP" sz="1800" dirty="0">
              <a:solidFill>
                <a:srgbClr val="FF0000"/>
              </a:solidFill>
              <a:latin typeface="Times New Roman" panose="02020603050405020304" pitchFamily="18" charset="0"/>
              <a:cs typeface="Times New Roman" panose="02020603050405020304" pitchFamily="18" charset="0"/>
            </a:endParaRPr>
          </a:p>
          <a:p>
            <a:r>
              <a:rPr kumimoji="1" lang="ja-JP" altLang="en-US" sz="1800" dirty="0">
                <a:solidFill>
                  <a:srgbClr val="FF0000"/>
                </a:solidFill>
                <a:latin typeface="Times New Roman" panose="02020603050405020304" pitchFamily="18" charset="0"/>
                <a:cs typeface="Times New Roman" panose="02020603050405020304" pitchFamily="18" charset="0"/>
              </a:rPr>
              <a:t>（空洞性能劣化後の放射線は測定していない）</a:t>
            </a:r>
          </a:p>
        </p:txBody>
      </p:sp>
    </p:spTree>
    <p:extLst>
      <p:ext uri="{BB962C8B-B14F-4D97-AF65-F5344CB8AC3E}">
        <p14:creationId xmlns:p14="http://schemas.microsoft.com/office/powerpoint/2010/main" val="2126607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790700"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5</a:t>
            </a:fld>
            <a:endParaRPr lang="en-US" altLang="ja-JP" dirty="0">
              <a:latin typeface="Times New Roman" panose="02020603050405020304" pitchFamily="18" charset="0"/>
              <a:cs typeface="Times New Roman" panose="02020603050405020304" pitchFamily="18" charset="0"/>
            </a:endParaRPr>
          </a:p>
        </p:txBody>
      </p:sp>
      <p:sp>
        <p:nvSpPr>
          <p:cNvPr id="9" name="タイトル 7"/>
          <p:cNvSpPr>
            <a:spLocks noGrp="1"/>
          </p:cNvSpPr>
          <p:nvPr>
            <p:ph type="title"/>
          </p:nvPr>
        </p:nvSpPr>
        <p:spPr>
          <a:xfrm>
            <a:off x="0" y="-5787"/>
            <a:ext cx="9144000" cy="764704"/>
          </a:xfrm>
        </p:spPr>
        <p:txBody>
          <a:bodyPr anchor="t"/>
          <a:lstStyle/>
          <a:p>
            <a:r>
              <a:rPr lang="en-US" altLang="ja-JP" sz="4000" dirty="0">
                <a:solidFill>
                  <a:schemeClr val="tx1"/>
                </a:solidFill>
                <a:latin typeface="Times New Roman" panose="02020603050405020304" pitchFamily="18" charset="0"/>
                <a:cs typeface="Times New Roman" panose="02020603050405020304" pitchFamily="18" charset="0"/>
              </a:rPr>
              <a:t>Brief History for STF-2 </a:t>
            </a:r>
            <a:r>
              <a:rPr lang="en-US" altLang="ja-JP" sz="4000" dirty="0" err="1">
                <a:solidFill>
                  <a:schemeClr val="tx1"/>
                </a:solidFill>
                <a:latin typeface="Times New Roman" panose="02020603050405020304" pitchFamily="18" charset="0"/>
                <a:cs typeface="Times New Roman" panose="02020603050405020304" pitchFamily="18" charset="0"/>
              </a:rPr>
              <a:t>Cryomodule</a:t>
            </a:r>
            <a:endParaRPr kumimoji="1" lang="ja-JP" altLang="en-US" sz="4000" dirty="0">
              <a:solidFill>
                <a:schemeClr val="tx1"/>
              </a:solidFill>
              <a:latin typeface="Times New Roman" panose="02020603050405020304" pitchFamily="18" charset="0"/>
              <a:cs typeface="Times New Roman" panose="02020603050405020304" pitchFamily="18" charset="0"/>
            </a:endParaRPr>
          </a:p>
        </p:txBody>
      </p:sp>
      <p:graphicFrame>
        <p:nvGraphicFramePr>
          <p:cNvPr id="10" name="表 9"/>
          <p:cNvGraphicFramePr>
            <a:graphicFrameLocks noGrp="1"/>
          </p:cNvGraphicFramePr>
          <p:nvPr>
            <p:extLst>
              <p:ext uri="{D42A27DB-BD31-4B8C-83A1-F6EECF244321}">
                <p14:modId xmlns:p14="http://schemas.microsoft.com/office/powerpoint/2010/main" val="2968300374"/>
              </p:ext>
            </p:extLst>
          </p:nvPr>
        </p:nvGraphicFramePr>
        <p:xfrm>
          <a:off x="323528" y="1124744"/>
          <a:ext cx="8496944" cy="4907280"/>
        </p:xfrm>
        <a:graphic>
          <a:graphicData uri="http://schemas.openxmlformats.org/drawingml/2006/table">
            <a:tbl>
              <a:tblPr firstRow="1" bandRow="1">
                <a:tableStyleId>{5940675A-B579-460E-94D1-54222C63F5DA}</a:tableStyleId>
              </a:tblPr>
              <a:tblGrid>
                <a:gridCol w="2088232">
                  <a:extLst>
                    <a:ext uri="{9D8B030D-6E8A-4147-A177-3AD203B41FA5}">
                      <a16:colId xmlns:a16="http://schemas.microsoft.com/office/drawing/2014/main" val="20000"/>
                    </a:ext>
                  </a:extLst>
                </a:gridCol>
                <a:gridCol w="6408712">
                  <a:extLst>
                    <a:ext uri="{9D8B030D-6E8A-4147-A177-3AD203B41FA5}">
                      <a16:colId xmlns:a16="http://schemas.microsoft.com/office/drawing/2014/main" val="20001"/>
                    </a:ext>
                  </a:extLst>
                </a:gridCol>
              </a:tblGrid>
              <a:tr h="335280">
                <a:tc>
                  <a:txBody>
                    <a:bodyPr/>
                    <a:lstStyle/>
                    <a:p>
                      <a:pPr algn="ctr"/>
                      <a:r>
                        <a:rPr kumimoji="1" lang="en-US" altLang="ja-JP" sz="1600" b="1" dirty="0">
                          <a:latin typeface="Times New Roman" panose="02020603050405020304" pitchFamily="18" charset="0"/>
                          <a:cs typeface="Times New Roman" panose="02020603050405020304" pitchFamily="18" charset="0"/>
                        </a:rPr>
                        <a:t>Date</a:t>
                      </a:r>
                      <a:endParaRPr kumimoji="1" lang="ja-JP" altLang="en-US" sz="1600" b="1" dirty="0">
                        <a:latin typeface="Times New Roman" panose="02020603050405020304" pitchFamily="18" charset="0"/>
                        <a:cs typeface="Times New Roman" panose="02020603050405020304" pitchFamily="18" charset="0"/>
                      </a:endParaRPr>
                    </a:p>
                  </a:txBody>
                  <a:tcPr/>
                </a:tc>
                <a:tc>
                  <a:txBody>
                    <a:bodyPr/>
                    <a:lstStyle/>
                    <a:p>
                      <a:pPr algn="ctr"/>
                      <a:r>
                        <a:rPr kumimoji="1" lang="en-US" altLang="ja-JP" sz="1600" b="1" dirty="0">
                          <a:latin typeface="Times New Roman" panose="02020603050405020304" pitchFamily="18" charset="0"/>
                          <a:cs typeface="Times New Roman" panose="02020603050405020304" pitchFamily="18" charset="0"/>
                        </a:rPr>
                        <a:t>Content</a:t>
                      </a:r>
                      <a:endParaRPr kumimoji="1" lang="ja-JP" altLang="en-US" sz="16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304800">
                <a:tc>
                  <a:txBody>
                    <a:bodyPr/>
                    <a:lstStyle/>
                    <a:p>
                      <a:pPr algn="ctr"/>
                      <a:r>
                        <a:rPr kumimoji="1" lang="en-US" altLang="ja-JP" sz="1400" dirty="0">
                          <a:latin typeface="Times New Roman" panose="02020603050405020304" pitchFamily="18" charset="0"/>
                          <a:cs typeface="Times New Roman" panose="02020603050405020304" pitchFamily="18" charset="0"/>
                        </a:rPr>
                        <a:t>2011 ~ 2013</a:t>
                      </a:r>
                      <a:endParaRPr kumimoji="1" lang="ja-JP" altLang="en-US" sz="1400" dirty="0">
                        <a:latin typeface="Times New Roman" panose="02020603050405020304" pitchFamily="18" charset="0"/>
                        <a:cs typeface="Times New Roman" panose="02020603050405020304" pitchFamily="18" charset="0"/>
                      </a:endParaRPr>
                    </a:p>
                  </a:txBody>
                  <a:tcPr/>
                </a:tc>
                <a:tc>
                  <a:txBody>
                    <a:bodyPr/>
                    <a:lstStyle/>
                    <a:p>
                      <a:pPr algn="ctr"/>
                      <a:r>
                        <a:rPr kumimoji="1" lang="en-US" altLang="ja-JP" sz="1400" dirty="0">
                          <a:latin typeface="Times New Roman" panose="02020603050405020304" pitchFamily="18" charset="0"/>
                          <a:cs typeface="Times New Roman" panose="02020603050405020304" pitchFamily="18" charset="0"/>
                        </a:rPr>
                        <a:t>V.T. for 12 cavities /</a:t>
                      </a:r>
                      <a:r>
                        <a:rPr kumimoji="1" lang="en-US" altLang="ja-JP" sz="1400" baseline="0" dirty="0">
                          <a:latin typeface="Times New Roman" panose="02020603050405020304" pitchFamily="18" charset="0"/>
                          <a:cs typeface="Times New Roman" panose="02020603050405020304" pitchFamily="18" charset="0"/>
                        </a:rPr>
                        <a:t> RF conditioning for 12 couplers</a:t>
                      </a:r>
                      <a:endParaRPr kumimoji="1" lang="ja-JP" alt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304800">
                <a:tc>
                  <a:txBody>
                    <a:bodyPr/>
                    <a:lstStyle/>
                    <a:p>
                      <a:pPr algn="ctr"/>
                      <a:r>
                        <a:rPr kumimoji="1" lang="en-US" altLang="ja-JP" sz="1400" dirty="0">
                          <a:latin typeface="Times New Roman" panose="02020603050405020304" pitchFamily="18" charset="0"/>
                          <a:cs typeface="Times New Roman" panose="02020603050405020304" pitchFamily="18" charset="0"/>
                        </a:rPr>
                        <a:t>Jun/2013</a:t>
                      </a:r>
                      <a:endParaRPr kumimoji="1" lang="ja-JP" altLang="en-US" sz="1400" dirty="0">
                        <a:latin typeface="Times New Roman" panose="02020603050405020304" pitchFamily="18" charset="0"/>
                        <a:cs typeface="Times New Roman" panose="02020603050405020304" pitchFamily="18" charset="0"/>
                      </a:endParaRPr>
                    </a:p>
                  </a:txBody>
                  <a:tcPr/>
                </a:tc>
                <a:tc>
                  <a:txBody>
                    <a:bodyPr/>
                    <a:lstStyle/>
                    <a:p>
                      <a:pPr algn="ctr"/>
                      <a:r>
                        <a:rPr kumimoji="1" lang="en-US" altLang="ja-JP" sz="1400" dirty="0">
                          <a:latin typeface="Times New Roman" panose="02020603050405020304" pitchFamily="18" charset="0"/>
                          <a:cs typeface="Times New Roman" panose="02020603050405020304" pitchFamily="18" charset="0"/>
                        </a:rPr>
                        <a:t>Cleaning</a:t>
                      </a:r>
                      <a:r>
                        <a:rPr kumimoji="1" lang="en-US" altLang="ja-JP" sz="1400" baseline="0" dirty="0">
                          <a:latin typeface="Times New Roman" panose="02020603050405020304" pitchFamily="18" charset="0"/>
                          <a:cs typeface="Times New Roman" panose="02020603050405020304" pitchFamily="18" charset="0"/>
                        </a:rPr>
                        <a:t> up STF tunnel</a:t>
                      </a:r>
                      <a:endParaRPr kumimoji="1" lang="ja-JP" alt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304800">
                <a:tc>
                  <a:txBody>
                    <a:bodyPr/>
                    <a:lstStyle/>
                    <a:p>
                      <a:pPr algn="ctr"/>
                      <a:r>
                        <a:rPr kumimoji="1" lang="en-US" altLang="ja-JP" sz="1400" dirty="0">
                          <a:latin typeface="Times New Roman" panose="02020603050405020304" pitchFamily="18" charset="0"/>
                          <a:cs typeface="Times New Roman" panose="02020603050405020304" pitchFamily="18" charset="0"/>
                        </a:rPr>
                        <a:t>Jul/2013 ~ Apr/2014</a:t>
                      </a:r>
                      <a:endParaRPr kumimoji="1" lang="ja-JP" altLang="en-US" sz="1400" dirty="0">
                        <a:latin typeface="Times New Roman" panose="02020603050405020304" pitchFamily="18" charset="0"/>
                        <a:cs typeface="Times New Roman" panose="02020603050405020304" pitchFamily="18" charset="0"/>
                      </a:endParaRPr>
                    </a:p>
                  </a:txBody>
                  <a:tcPr/>
                </a:tc>
                <a:tc>
                  <a:txBody>
                    <a:bodyPr/>
                    <a:lstStyle/>
                    <a:p>
                      <a:pPr algn="ctr"/>
                      <a:r>
                        <a:rPr kumimoji="1" lang="en-US" altLang="ja-JP" sz="1400" dirty="0">
                          <a:latin typeface="Times New Roman" panose="02020603050405020304" pitchFamily="18" charset="0"/>
                          <a:cs typeface="Times New Roman" panose="02020603050405020304" pitchFamily="18" charset="0"/>
                        </a:rPr>
                        <a:t>Cavity string assembly (three times)</a:t>
                      </a:r>
                      <a:endParaRPr kumimoji="1" lang="ja-JP" alt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r h="304800">
                <a:tc>
                  <a:txBody>
                    <a:bodyPr/>
                    <a:lstStyle/>
                    <a:p>
                      <a:pPr algn="ctr"/>
                      <a:r>
                        <a:rPr kumimoji="1" lang="en-US" altLang="ja-JP" sz="1400" dirty="0">
                          <a:latin typeface="Times New Roman" panose="02020603050405020304" pitchFamily="18" charset="0"/>
                          <a:cs typeface="Times New Roman" panose="02020603050405020304" pitchFamily="18" charset="0"/>
                        </a:rPr>
                        <a:t>Oct/2013 ~ Jan/2014</a:t>
                      </a:r>
                      <a:endParaRPr kumimoji="1" lang="ja-JP" altLang="en-US" sz="1400" dirty="0">
                        <a:latin typeface="Times New Roman" panose="02020603050405020304" pitchFamily="18" charset="0"/>
                        <a:cs typeface="Times New Roman" panose="02020603050405020304" pitchFamily="18" charset="0"/>
                      </a:endParaRPr>
                    </a:p>
                  </a:txBody>
                  <a:tcPr/>
                </a:tc>
                <a:tc>
                  <a:txBody>
                    <a:bodyPr/>
                    <a:lstStyle/>
                    <a:p>
                      <a:pPr algn="ctr"/>
                      <a:r>
                        <a:rPr kumimoji="1" lang="en-US" altLang="ja-JP" sz="1400" dirty="0">
                          <a:latin typeface="Times New Roman" panose="02020603050405020304" pitchFamily="18" charset="0"/>
                          <a:cs typeface="Times New Roman" panose="02020603050405020304" pitchFamily="18" charset="0"/>
                        </a:rPr>
                        <a:t>Module assembly (CM1/CM2a)</a:t>
                      </a:r>
                      <a:endParaRPr kumimoji="1" lang="ja-JP" alt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4"/>
                  </a:ext>
                </a:extLst>
              </a:tr>
              <a:tr h="304800">
                <a:tc>
                  <a:txBody>
                    <a:bodyPr/>
                    <a:lstStyle/>
                    <a:p>
                      <a:pPr algn="ctr"/>
                      <a:r>
                        <a:rPr kumimoji="1" lang="en-US" altLang="ja-JP" sz="1400" dirty="0">
                          <a:latin typeface="Times New Roman" panose="02020603050405020304" pitchFamily="18" charset="0"/>
                          <a:cs typeface="Times New Roman" panose="02020603050405020304" pitchFamily="18" charset="0"/>
                        </a:rPr>
                        <a:t>Jul/2014</a:t>
                      </a:r>
                      <a:endParaRPr kumimoji="1" lang="ja-JP" altLang="en-US" sz="1400" dirty="0">
                        <a:latin typeface="Times New Roman" panose="02020603050405020304" pitchFamily="18" charset="0"/>
                        <a:cs typeface="Times New Roman" panose="02020603050405020304" pitchFamily="18" charset="0"/>
                      </a:endParaRPr>
                    </a:p>
                  </a:txBody>
                  <a:tcPr/>
                </a:tc>
                <a:tc>
                  <a:txBody>
                    <a:bodyPr/>
                    <a:lstStyle/>
                    <a:p>
                      <a:pPr algn="ctr"/>
                      <a:r>
                        <a:rPr kumimoji="1" lang="en-US" altLang="ja-JP" sz="1400" dirty="0">
                          <a:latin typeface="Times New Roman" panose="02020603050405020304" pitchFamily="18" charset="0"/>
                          <a:cs typeface="Times New Roman" panose="02020603050405020304" pitchFamily="18" charset="0"/>
                        </a:rPr>
                        <a:t>Complete</a:t>
                      </a:r>
                      <a:r>
                        <a:rPr kumimoji="1" lang="en-US" altLang="ja-JP" sz="1400" baseline="0" dirty="0">
                          <a:latin typeface="Times New Roman" panose="02020603050405020304" pitchFamily="18" charset="0"/>
                          <a:cs typeface="Times New Roman" panose="02020603050405020304" pitchFamily="18" charset="0"/>
                        </a:rPr>
                        <a:t> certification</a:t>
                      </a:r>
                      <a:r>
                        <a:rPr kumimoji="1" lang="en-US" altLang="ja-JP" sz="1400" dirty="0">
                          <a:latin typeface="Times New Roman" panose="02020603050405020304" pitchFamily="18" charset="0"/>
                          <a:cs typeface="Times New Roman" panose="02020603050405020304" pitchFamily="18" charset="0"/>
                        </a:rPr>
                        <a:t> for High pressure Gas Code</a:t>
                      </a:r>
                      <a:endParaRPr kumimoji="1" lang="ja-JP" alt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5"/>
                  </a:ext>
                </a:extLst>
              </a:tr>
              <a:tr h="304800">
                <a:tc>
                  <a:txBody>
                    <a:bodyPr/>
                    <a:lstStyle/>
                    <a:p>
                      <a:pPr algn="ctr"/>
                      <a:r>
                        <a:rPr kumimoji="1" lang="en-US" altLang="ja-JP" sz="1400" dirty="0">
                          <a:latin typeface="Times New Roman" panose="02020603050405020304" pitchFamily="18" charset="0"/>
                          <a:cs typeface="Times New Roman" panose="02020603050405020304" pitchFamily="18" charset="0"/>
                        </a:rPr>
                        <a:t>Oct/2014</a:t>
                      </a:r>
                      <a:r>
                        <a:rPr kumimoji="1" lang="en-US" altLang="ja-JP" sz="1400" baseline="0" dirty="0">
                          <a:latin typeface="Times New Roman" panose="02020603050405020304" pitchFamily="18" charset="0"/>
                          <a:cs typeface="Times New Roman" panose="02020603050405020304" pitchFamily="18" charset="0"/>
                        </a:rPr>
                        <a:t> ~ Dec/2014</a:t>
                      </a:r>
                      <a:endParaRPr kumimoji="1" lang="ja-JP" altLang="en-US" sz="1400" dirty="0">
                        <a:latin typeface="Times New Roman" panose="02020603050405020304" pitchFamily="18" charset="0"/>
                        <a:cs typeface="Times New Roman" panose="02020603050405020304" pitchFamily="18" charset="0"/>
                      </a:endParaRPr>
                    </a:p>
                  </a:txBody>
                  <a:tcPr>
                    <a:solidFill>
                      <a:srgbClr val="CCECFF"/>
                    </a:solidFill>
                  </a:tcPr>
                </a:tc>
                <a:tc>
                  <a:txBody>
                    <a:bodyPr/>
                    <a:lstStyle/>
                    <a:p>
                      <a:pPr algn="ctr"/>
                      <a:r>
                        <a:rPr kumimoji="1" lang="en-US" altLang="ja-JP" sz="1400" dirty="0">
                          <a:latin typeface="Times New Roman" panose="02020603050405020304" pitchFamily="18" charset="0"/>
                          <a:cs typeface="Times New Roman" panose="02020603050405020304" pitchFamily="18" charset="0"/>
                        </a:rPr>
                        <a:t>1</a:t>
                      </a:r>
                      <a:r>
                        <a:rPr kumimoji="1" lang="en-US" altLang="ja-JP" sz="1400" baseline="30000" dirty="0">
                          <a:latin typeface="Times New Roman" panose="02020603050405020304" pitchFamily="18" charset="0"/>
                          <a:cs typeface="Times New Roman" panose="02020603050405020304" pitchFamily="18" charset="0"/>
                        </a:rPr>
                        <a:t>st</a:t>
                      </a:r>
                      <a:r>
                        <a:rPr kumimoji="1" lang="en-US" altLang="ja-JP" sz="1400" baseline="0" dirty="0">
                          <a:latin typeface="Times New Roman" panose="02020603050405020304" pitchFamily="18" charset="0"/>
                          <a:cs typeface="Times New Roman" panose="02020603050405020304" pitchFamily="18" charset="0"/>
                        </a:rPr>
                        <a:t> cool-down / low power test</a:t>
                      </a:r>
                      <a:endParaRPr kumimoji="1" lang="ja-JP" altLang="en-US" sz="1400" dirty="0">
                        <a:latin typeface="Times New Roman" panose="02020603050405020304" pitchFamily="18" charset="0"/>
                        <a:cs typeface="Times New Roman" panose="02020603050405020304" pitchFamily="18" charset="0"/>
                      </a:endParaRPr>
                    </a:p>
                  </a:txBody>
                  <a:tcPr>
                    <a:solidFill>
                      <a:srgbClr val="CCECFF"/>
                    </a:solidFill>
                  </a:tcPr>
                </a:tc>
                <a:extLst>
                  <a:ext uri="{0D108BD9-81ED-4DB2-BD59-A6C34878D82A}">
                    <a16:rowId xmlns:a16="http://schemas.microsoft.com/office/drawing/2014/main" val="10006"/>
                  </a:ext>
                </a:extLst>
              </a:tr>
              <a:tr h="304800">
                <a:tc>
                  <a:txBody>
                    <a:bodyPr/>
                    <a:lstStyle/>
                    <a:p>
                      <a:pPr algn="ctr"/>
                      <a:r>
                        <a:rPr kumimoji="1" lang="en-US" altLang="ja-JP" sz="1400" dirty="0">
                          <a:latin typeface="Times New Roman" panose="02020603050405020304" pitchFamily="18" charset="0"/>
                          <a:cs typeface="Times New Roman" panose="02020603050405020304" pitchFamily="18" charset="0"/>
                        </a:rPr>
                        <a:t>Apr/2015 ~ Jul/2015</a:t>
                      </a:r>
                      <a:endParaRPr kumimoji="1" lang="ja-JP" altLang="en-US" sz="1400" dirty="0">
                        <a:latin typeface="Times New Roman" panose="02020603050405020304" pitchFamily="18" charset="0"/>
                        <a:cs typeface="Times New Roman" panose="02020603050405020304" pitchFamily="18" charset="0"/>
                      </a:endParaRPr>
                    </a:p>
                  </a:txBody>
                  <a:tcPr/>
                </a:tc>
                <a:tc>
                  <a:txBody>
                    <a:bodyPr/>
                    <a:lstStyle/>
                    <a:p>
                      <a:pPr algn="ctr"/>
                      <a:r>
                        <a:rPr kumimoji="1" lang="en-US" altLang="ja-JP" sz="1400" dirty="0">
                          <a:latin typeface="Times New Roman" panose="02020603050405020304" pitchFamily="18" charset="0"/>
                          <a:cs typeface="Times New Roman" panose="02020603050405020304" pitchFamily="18" charset="0"/>
                        </a:rPr>
                        <a:t>5MW Klystron</a:t>
                      </a:r>
                      <a:r>
                        <a:rPr kumimoji="1" lang="en-US" altLang="ja-JP" sz="1400" baseline="0" dirty="0">
                          <a:latin typeface="Times New Roman" panose="02020603050405020304" pitchFamily="18" charset="0"/>
                          <a:cs typeface="Times New Roman" panose="02020603050405020304" pitchFamily="18" charset="0"/>
                        </a:rPr>
                        <a:t> / Single waveguide system completed</a:t>
                      </a:r>
                      <a:endParaRPr kumimoji="1" lang="ja-JP" alt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7"/>
                  </a:ext>
                </a:extLst>
              </a:tr>
              <a:tr h="304800">
                <a:tc>
                  <a:txBody>
                    <a:bodyPr/>
                    <a:lstStyle/>
                    <a:p>
                      <a:pPr algn="ctr"/>
                      <a:r>
                        <a:rPr kumimoji="1" lang="en-US" altLang="ja-JP" sz="1400" dirty="0">
                          <a:latin typeface="Times New Roman" panose="02020603050405020304" pitchFamily="18" charset="0"/>
                          <a:cs typeface="Times New Roman" panose="02020603050405020304" pitchFamily="18" charset="0"/>
                        </a:rPr>
                        <a:t>Jul/2015 ~ Sep/2015</a:t>
                      </a:r>
                      <a:endParaRPr kumimoji="1" lang="ja-JP" altLang="en-US" sz="1400" dirty="0">
                        <a:latin typeface="Times New Roman" panose="02020603050405020304" pitchFamily="18" charset="0"/>
                        <a:cs typeface="Times New Roman" panose="02020603050405020304" pitchFamily="18" charset="0"/>
                      </a:endParaRPr>
                    </a:p>
                  </a:txBody>
                  <a:tcPr/>
                </a:tc>
                <a:tc>
                  <a:txBody>
                    <a:bodyPr/>
                    <a:lstStyle/>
                    <a:p>
                      <a:pPr algn="ctr"/>
                      <a:r>
                        <a:rPr kumimoji="1" lang="en-US" altLang="ja-JP" sz="1400" dirty="0">
                          <a:latin typeface="Times New Roman" panose="02020603050405020304" pitchFamily="18" charset="0"/>
                          <a:cs typeface="Times New Roman" panose="02020603050405020304" pitchFamily="18" charset="0"/>
                        </a:rPr>
                        <a:t>Coupler conditioning at room</a:t>
                      </a:r>
                      <a:r>
                        <a:rPr kumimoji="1" lang="en-US" altLang="ja-JP" sz="1400" baseline="0" dirty="0">
                          <a:latin typeface="Times New Roman" panose="02020603050405020304" pitchFamily="18" charset="0"/>
                          <a:cs typeface="Times New Roman" panose="02020603050405020304" pitchFamily="18" charset="0"/>
                        </a:rPr>
                        <a:t> temperature</a:t>
                      </a:r>
                      <a:endParaRPr kumimoji="1" lang="ja-JP" alt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8"/>
                  </a:ext>
                </a:extLst>
              </a:tr>
              <a:tr h="304800">
                <a:tc>
                  <a:txBody>
                    <a:bodyPr/>
                    <a:lstStyle/>
                    <a:p>
                      <a:pPr algn="ctr"/>
                      <a:r>
                        <a:rPr kumimoji="1" lang="en-US" altLang="ja-JP" sz="1400" dirty="0">
                          <a:latin typeface="Times New Roman" panose="02020603050405020304" pitchFamily="18" charset="0"/>
                          <a:cs typeface="Times New Roman" panose="02020603050405020304" pitchFamily="18" charset="0"/>
                        </a:rPr>
                        <a:t>Oct/2015 ~ Dec/2015</a:t>
                      </a:r>
                      <a:endParaRPr kumimoji="1" lang="ja-JP" altLang="en-US" sz="1400" dirty="0">
                        <a:latin typeface="Times New Roman" panose="02020603050405020304" pitchFamily="18" charset="0"/>
                        <a:cs typeface="Times New Roman" panose="02020603050405020304" pitchFamily="18" charset="0"/>
                      </a:endParaRPr>
                    </a:p>
                  </a:txBody>
                  <a:tcPr>
                    <a:solidFill>
                      <a:srgbClr val="CCECFF"/>
                    </a:solidFill>
                  </a:tcPr>
                </a:tc>
                <a:tc>
                  <a:txBody>
                    <a:bodyPr/>
                    <a:lstStyle/>
                    <a:p>
                      <a:pPr algn="ctr"/>
                      <a:r>
                        <a:rPr kumimoji="1" lang="en-US" altLang="ja-JP" sz="1400" dirty="0">
                          <a:latin typeface="Times New Roman" panose="02020603050405020304" pitchFamily="18" charset="0"/>
                          <a:cs typeface="Times New Roman" panose="02020603050405020304" pitchFamily="18" charset="0"/>
                        </a:rPr>
                        <a:t>2</a:t>
                      </a:r>
                      <a:r>
                        <a:rPr kumimoji="1" lang="en-US" altLang="ja-JP" sz="1400" baseline="30000" dirty="0">
                          <a:latin typeface="Times New Roman" panose="02020603050405020304" pitchFamily="18" charset="0"/>
                          <a:cs typeface="Times New Roman" panose="02020603050405020304" pitchFamily="18" charset="0"/>
                        </a:rPr>
                        <a:t>nd</a:t>
                      </a:r>
                      <a:r>
                        <a:rPr kumimoji="1" lang="en-US" altLang="ja-JP" sz="1400" dirty="0">
                          <a:latin typeface="Times New Roman" panose="02020603050405020304" pitchFamily="18" charset="0"/>
                          <a:cs typeface="Times New Roman" panose="02020603050405020304" pitchFamily="18" charset="0"/>
                        </a:rPr>
                        <a:t> cool-down / high power test (cavity performance check)</a:t>
                      </a:r>
                      <a:endParaRPr kumimoji="1" lang="ja-JP" altLang="en-US" sz="1400" dirty="0">
                        <a:latin typeface="Times New Roman" panose="02020603050405020304" pitchFamily="18" charset="0"/>
                        <a:cs typeface="Times New Roman" panose="02020603050405020304" pitchFamily="18" charset="0"/>
                      </a:endParaRPr>
                    </a:p>
                  </a:txBody>
                  <a:tcPr>
                    <a:solidFill>
                      <a:srgbClr val="CCECFF"/>
                    </a:solidFill>
                  </a:tcPr>
                </a:tc>
                <a:extLst>
                  <a:ext uri="{0D108BD9-81ED-4DB2-BD59-A6C34878D82A}">
                    <a16:rowId xmlns:a16="http://schemas.microsoft.com/office/drawing/2014/main" val="10009"/>
                  </a:ext>
                </a:extLst>
              </a:tr>
              <a:tr h="304800">
                <a:tc>
                  <a:txBody>
                    <a:bodyPr/>
                    <a:lstStyle/>
                    <a:p>
                      <a:pPr algn="ctr"/>
                      <a:r>
                        <a:rPr kumimoji="1" lang="en-US" altLang="ja-JP" sz="1400" dirty="0">
                          <a:latin typeface="Times New Roman" panose="02020603050405020304" pitchFamily="18" charset="0"/>
                          <a:cs typeface="Times New Roman" panose="02020603050405020304" pitchFamily="18" charset="0"/>
                        </a:rPr>
                        <a:t>Jan/2016 ~ Jul/2016</a:t>
                      </a:r>
                      <a:endParaRPr kumimoji="1" lang="ja-JP" altLang="en-US" sz="1400" dirty="0">
                        <a:latin typeface="Times New Roman" panose="02020603050405020304" pitchFamily="18" charset="0"/>
                        <a:cs typeface="Times New Roman" panose="02020603050405020304" pitchFamily="18" charset="0"/>
                      </a:endParaRPr>
                    </a:p>
                  </a:txBody>
                  <a:tcPr/>
                </a:tc>
                <a:tc>
                  <a:txBody>
                    <a:bodyPr/>
                    <a:lstStyle/>
                    <a:p>
                      <a:pPr algn="ctr"/>
                      <a:r>
                        <a:rPr kumimoji="1" lang="en-US" altLang="ja-JP" sz="1400" dirty="0">
                          <a:latin typeface="Times New Roman" panose="02020603050405020304" pitchFamily="18" charset="0"/>
                          <a:cs typeface="Times New Roman" panose="02020603050405020304" pitchFamily="18" charset="0"/>
                        </a:rPr>
                        <a:t>Multi-beam Klystron &amp;</a:t>
                      </a:r>
                      <a:r>
                        <a:rPr kumimoji="1" lang="en-US" altLang="ja-JP" sz="1400" baseline="0" dirty="0">
                          <a:latin typeface="Times New Roman" panose="02020603050405020304" pitchFamily="18" charset="0"/>
                          <a:cs typeface="Times New Roman" panose="02020603050405020304" pitchFamily="18" charset="0"/>
                        </a:rPr>
                        <a:t> Waveguide system completed</a:t>
                      </a:r>
                      <a:endParaRPr kumimoji="1" lang="ja-JP" alt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10"/>
                  </a:ext>
                </a:extLst>
              </a:tr>
              <a:tr h="304800">
                <a:tc>
                  <a:txBody>
                    <a:bodyPr/>
                    <a:lstStyle/>
                    <a:p>
                      <a:pPr algn="ctr"/>
                      <a:r>
                        <a:rPr kumimoji="1" lang="en-US" altLang="ja-JP" sz="1400" dirty="0">
                          <a:latin typeface="Times New Roman" panose="02020603050405020304" pitchFamily="18" charset="0"/>
                          <a:cs typeface="Times New Roman" panose="02020603050405020304" pitchFamily="18" charset="0"/>
                        </a:rPr>
                        <a:t>Jul/2016 ~ Sep/2016</a:t>
                      </a:r>
                      <a:endParaRPr kumimoji="1" lang="ja-JP" altLang="en-US" sz="1400" dirty="0">
                        <a:latin typeface="Times New Roman" panose="02020603050405020304" pitchFamily="18" charset="0"/>
                        <a:cs typeface="Times New Roman" panose="02020603050405020304" pitchFamily="18" charset="0"/>
                      </a:endParaRPr>
                    </a:p>
                  </a:txBody>
                  <a:tcPr/>
                </a:tc>
                <a:tc>
                  <a:txBody>
                    <a:bodyPr/>
                    <a:lstStyle/>
                    <a:p>
                      <a:pPr algn="ctr"/>
                      <a:r>
                        <a:rPr kumimoji="1" lang="en-US" altLang="ja-JP" sz="1400" dirty="0">
                          <a:latin typeface="Times New Roman" panose="02020603050405020304" pitchFamily="18" charset="0"/>
                          <a:cs typeface="Times New Roman" panose="02020603050405020304" pitchFamily="18" charset="0"/>
                        </a:rPr>
                        <a:t>Coupler conditioning at room</a:t>
                      </a:r>
                      <a:r>
                        <a:rPr kumimoji="1" lang="en-US" altLang="ja-JP" sz="1400" baseline="0" dirty="0">
                          <a:latin typeface="Times New Roman" panose="02020603050405020304" pitchFamily="18" charset="0"/>
                          <a:cs typeface="Times New Roman" panose="02020603050405020304" pitchFamily="18" charset="0"/>
                        </a:rPr>
                        <a:t> temperature</a:t>
                      </a:r>
                      <a:endParaRPr kumimoji="1" lang="ja-JP" alt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11"/>
                  </a:ext>
                </a:extLst>
              </a:tr>
              <a:tr h="304800">
                <a:tc>
                  <a:txBody>
                    <a:bodyPr/>
                    <a:lstStyle/>
                    <a:p>
                      <a:pPr algn="ctr"/>
                      <a:r>
                        <a:rPr kumimoji="1" lang="en-US" altLang="ja-JP" sz="1400" b="0" dirty="0">
                          <a:solidFill>
                            <a:schemeClr val="tx1"/>
                          </a:solidFill>
                          <a:latin typeface="Times New Roman" panose="02020603050405020304" pitchFamily="18" charset="0"/>
                          <a:cs typeface="Times New Roman" panose="02020603050405020304" pitchFamily="18" charset="0"/>
                        </a:rPr>
                        <a:t>Sep/2016 ~ Nov/2016</a:t>
                      </a:r>
                      <a:endParaRPr kumimoji="1" lang="ja-JP" altLang="en-US" sz="1400" b="0" dirty="0">
                        <a:solidFill>
                          <a:schemeClr val="tx1"/>
                        </a:solidFill>
                        <a:latin typeface="Times New Roman" panose="02020603050405020304" pitchFamily="18" charset="0"/>
                        <a:cs typeface="Times New Roman" panose="02020603050405020304" pitchFamily="18" charset="0"/>
                      </a:endParaRPr>
                    </a:p>
                  </a:txBody>
                  <a:tcPr>
                    <a:solidFill>
                      <a:srgbClr val="CCECFF"/>
                    </a:solidFill>
                  </a:tcPr>
                </a:tc>
                <a:tc>
                  <a:txBody>
                    <a:bodyPr/>
                    <a:lstStyle/>
                    <a:p>
                      <a:pPr algn="ctr"/>
                      <a:r>
                        <a:rPr kumimoji="1" lang="en-US" altLang="ja-JP" sz="1400" b="0" dirty="0">
                          <a:solidFill>
                            <a:schemeClr val="tx1"/>
                          </a:solidFill>
                          <a:latin typeface="Times New Roman" panose="02020603050405020304" pitchFamily="18" charset="0"/>
                          <a:cs typeface="Times New Roman" panose="02020603050405020304" pitchFamily="18" charset="0"/>
                        </a:rPr>
                        <a:t>3</a:t>
                      </a:r>
                      <a:r>
                        <a:rPr kumimoji="1" lang="en-US" altLang="ja-JP" sz="1400" b="0" baseline="30000" dirty="0">
                          <a:solidFill>
                            <a:schemeClr val="tx1"/>
                          </a:solidFill>
                          <a:latin typeface="Times New Roman" panose="02020603050405020304" pitchFamily="18" charset="0"/>
                          <a:cs typeface="Times New Roman" panose="02020603050405020304" pitchFamily="18" charset="0"/>
                        </a:rPr>
                        <a:t>rd</a:t>
                      </a:r>
                      <a:r>
                        <a:rPr kumimoji="1" lang="en-US" altLang="ja-JP" sz="1400" b="0" dirty="0">
                          <a:solidFill>
                            <a:schemeClr val="tx1"/>
                          </a:solidFill>
                          <a:latin typeface="Times New Roman" panose="02020603050405020304" pitchFamily="18" charset="0"/>
                          <a:cs typeface="Times New Roman" panose="02020603050405020304" pitchFamily="18" charset="0"/>
                        </a:rPr>
                        <a:t> cool-down / LFD, Q</a:t>
                      </a:r>
                      <a:r>
                        <a:rPr kumimoji="1" lang="en-US" altLang="ja-JP" sz="1400" b="0" baseline="-25000" dirty="0">
                          <a:solidFill>
                            <a:schemeClr val="tx1"/>
                          </a:solidFill>
                          <a:latin typeface="Times New Roman" panose="02020603050405020304" pitchFamily="18" charset="0"/>
                          <a:cs typeface="Times New Roman" panose="02020603050405020304" pitchFamily="18" charset="0"/>
                        </a:rPr>
                        <a:t>0</a:t>
                      </a:r>
                      <a:r>
                        <a:rPr kumimoji="1" lang="en-US" altLang="ja-JP" sz="1400" b="0" baseline="0" dirty="0">
                          <a:solidFill>
                            <a:schemeClr val="tx1"/>
                          </a:solidFill>
                          <a:latin typeface="Times New Roman" panose="02020603050405020304" pitchFamily="18" charset="0"/>
                          <a:cs typeface="Times New Roman" panose="02020603050405020304" pitchFamily="18" charset="0"/>
                        </a:rPr>
                        <a:t> measurement, 8 Cavities Operation &amp; LLRF study</a:t>
                      </a:r>
                      <a:endParaRPr kumimoji="1" lang="ja-JP" altLang="en-US" sz="1400" b="0" dirty="0">
                        <a:solidFill>
                          <a:schemeClr val="tx1"/>
                        </a:solidFill>
                        <a:latin typeface="Times New Roman" panose="02020603050405020304" pitchFamily="18" charset="0"/>
                        <a:cs typeface="Times New Roman" panose="02020603050405020304" pitchFamily="18" charset="0"/>
                      </a:endParaRPr>
                    </a:p>
                  </a:txBody>
                  <a:tcPr>
                    <a:solidFill>
                      <a:srgbClr val="CCECFF"/>
                    </a:solidFill>
                  </a:tcPr>
                </a:tc>
                <a:extLst>
                  <a:ext uri="{0D108BD9-81ED-4DB2-BD59-A6C34878D82A}">
                    <a16:rowId xmlns:a16="http://schemas.microsoft.com/office/drawing/2014/main" val="10012"/>
                  </a:ext>
                </a:extLst>
              </a:tr>
              <a:tr h="304800">
                <a:tc>
                  <a:txBody>
                    <a:bodyPr/>
                    <a:lstStyle/>
                    <a:p>
                      <a:pPr algn="ctr"/>
                      <a:r>
                        <a:rPr kumimoji="1" lang="en-US" altLang="ja-JP" sz="1400" dirty="0">
                          <a:latin typeface="Times New Roman" panose="02020603050405020304" pitchFamily="18" charset="0"/>
                          <a:cs typeface="Times New Roman" panose="02020603050405020304" pitchFamily="18" charset="0"/>
                        </a:rPr>
                        <a:t>2017</a:t>
                      </a:r>
                      <a:endParaRPr kumimoji="1" lang="ja-JP" altLang="en-US" sz="1400" dirty="0">
                        <a:latin typeface="Times New Roman" panose="02020603050405020304" pitchFamily="18" charset="0"/>
                        <a:cs typeface="Times New Roman" panose="02020603050405020304" pitchFamily="18" charset="0"/>
                      </a:endParaRPr>
                    </a:p>
                  </a:txBody>
                  <a:tcPr>
                    <a:noFill/>
                  </a:tcPr>
                </a:tc>
                <a:tc>
                  <a:txBody>
                    <a:bodyPr/>
                    <a:lstStyle/>
                    <a:p>
                      <a:pPr algn="ctr"/>
                      <a:r>
                        <a:rPr kumimoji="1" lang="en-US" altLang="ja-JP" sz="1400" dirty="0">
                          <a:latin typeface="Times New Roman" panose="02020603050405020304" pitchFamily="18" charset="0"/>
                          <a:cs typeface="Times New Roman" panose="02020603050405020304" pitchFamily="18" charset="0"/>
                        </a:rPr>
                        <a:t>No plan for cool-down test</a:t>
                      </a:r>
                      <a:endParaRPr kumimoji="1" lang="ja-JP" altLang="en-US" sz="1400" dirty="0">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val="1747021216"/>
                  </a:ext>
                </a:extLst>
              </a:tr>
              <a:tr h="304800">
                <a:tc>
                  <a:txBody>
                    <a:bodyPr/>
                    <a:lstStyle/>
                    <a:p>
                      <a:pPr algn="ctr"/>
                      <a:r>
                        <a:rPr kumimoji="1" lang="en-US" altLang="ja-JP" sz="1400" dirty="0">
                          <a:latin typeface="Times New Roman" panose="02020603050405020304" pitchFamily="18" charset="0"/>
                          <a:cs typeface="Times New Roman" panose="02020603050405020304" pitchFamily="18" charset="0"/>
                        </a:rPr>
                        <a:t>F.Y. 2018</a:t>
                      </a:r>
                      <a:endParaRPr kumimoji="1" lang="ja-JP" altLang="en-US" sz="1400" dirty="0">
                        <a:latin typeface="Times New Roman" panose="02020603050405020304" pitchFamily="18" charset="0"/>
                        <a:cs typeface="Times New Roman" panose="02020603050405020304" pitchFamily="18" charset="0"/>
                      </a:endParaRPr>
                    </a:p>
                  </a:txBody>
                  <a:tcPr>
                    <a:noFill/>
                  </a:tcPr>
                </a:tc>
                <a:tc>
                  <a:txBody>
                    <a:bodyPr/>
                    <a:lstStyle/>
                    <a:p>
                      <a:pPr algn="ctr"/>
                      <a:r>
                        <a:rPr kumimoji="1" lang="en-US" altLang="ja-JP" sz="1400" dirty="0">
                          <a:latin typeface="Times New Roman" panose="02020603050405020304" pitchFamily="18" charset="0"/>
                          <a:cs typeface="Times New Roman" panose="02020603050405020304" pitchFamily="18" charset="0"/>
                        </a:rPr>
                        <a:t>4</a:t>
                      </a:r>
                      <a:r>
                        <a:rPr kumimoji="1" lang="en-US" altLang="ja-JP" sz="1400" baseline="30000" dirty="0">
                          <a:latin typeface="Times New Roman" panose="02020603050405020304" pitchFamily="18" charset="0"/>
                          <a:cs typeface="Times New Roman" panose="02020603050405020304" pitchFamily="18" charset="0"/>
                        </a:rPr>
                        <a:t>th</a:t>
                      </a:r>
                      <a:r>
                        <a:rPr kumimoji="1" lang="en-US" altLang="ja-JP" sz="1400" dirty="0">
                          <a:latin typeface="Times New Roman" panose="02020603050405020304" pitchFamily="18" charset="0"/>
                          <a:cs typeface="Times New Roman" panose="02020603050405020304" pitchFamily="18" charset="0"/>
                        </a:rPr>
                        <a:t> cool-down test (?)</a:t>
                      </a:r>
                      <a:endParaRPr kumimoji="1" lang="ja-JP" altLang="en-US" sz="1400" dirty="0">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val="2433916794"/>
                  </a:ext>
                </a:extLst>
              </a:tr>
              <a:tr h="304800">
                <a:tc>
                  <a:txBody>
                    <a:bodyPr/>
                    <a:lstStyle/>
                    <a:p>
                      <a:pPr algn="ctr"/>
                      <a:r>
                        <a:rPr kumimoji="1" lang="en-US" altLang="ja-JP" sz="1400" dirty="0">
                          <a:latin typeface="Times New Roman" panose="02020603050405020304" pitchFamily="18" charset="0"/>
                          <a:cs typeface="Times New Roman" panose="02020603050405020304" pitchFamily="18" charset="0"/>
                        </a:rPr>
                        <a:t>F.Y.</a:t>
                      </a:r>
                      <a:r>
                        <a:rPr kumimoji="1" lang="en-US" altLang="ja-JP" sz="1400" baseline="0" dirty="0">
                          <a:latin typeface="Times New Roman" panose="02020603050405020304" pitchFamily="18" charset="0"/>
                          <a:cs typeface="Times New Roman" panose="02020603050405020304" pitchFamily="18" charset="0"/>
                        </a:rPr>
                        <a:t> 2018 ~</a:t>
                      </a:r>
                      <a:endParaRPr kumimoji="1" lang="ja-JP" altLang="en-US" sz="1400" dirty="0">
                        <a:latin typeface="Times New Roman" panose="02020603050405020304" pitchFamily="18" charset="0"/>
                        <a:cs typeface="Times New Roman" panose="02020603050405020304" pitchFamily="18" charset="0"/>
                      </a:endParaRPr>
                    </a:p>
                  </a:txBody>
                  <a:tcPr>
                    <a:noFill/>
                  </a:tcPr>
                </a:tc>
                <a:tc>
                  <a:txBody>
                    <a:bodyPr/>
                    <a:lstStyle/>
                    <a:p>
                      <a:pPr algn="ctr"/>
                      <a:r>
                        <a:rPr kumimoji="1" lang="en-US" altLang="ja-JP" sz="1400" dirty="0">
                          <a:latin typeface="Times New Roman" panose="02020603050405020304" pitchFamily="18" charset="0"/>
                          <a:cs typeface="Times New Roman" panose="02020603050405020304" pitchFamily="18" charset="0"/>
                        </a:rPr>
                        <a:t>Beamline</a:t>
                      </a:r>
                      <a:r>
                        <a:rPr kumimoji="1" lang="en-US" altLang="ja-JP" sz="1400" baseline="0" dirty="0">
                          <a:latin typeface="Times New Roman" panose="02020603050405020304" pitchFamily="18" charset="0"/>
                          <a:cs typeface="Times New Roman" panose="02020603050405020304" pitchFamily="18" charset="0"/>
                        </a:rPr>
                        <a:t> construction / </a:t>
                      </a:r>
                      <a:r>
                        <a:rPr kumimoji="1" lang="en-US" altLang="ja-JP" sz="1400" dirty="0">
                          <a:latin typeface="Times New Roman" panose="02020603050405020304" pitchFamily="18" charset="0"/>
                          <a:cs typeface="Times New Roman" panose="02020603050405020304" pitchFamily="18" charset="0"/>
                        </a:rPr>
                        <a:t>Beam operation</a:t>
                      </a:r>
                      <a:r>
                        <a:rPr kumimoji="1" lang="en-US" altLang="ja-JP" sz="1400" baseline="0" dirty="0">
                          <a:latin typeface="Times New Roman" panose="02020603050405020304" pitchFamily="18" charset="0"/>
                          <a:cs typeface="Times New Roman" panose="02020603050405020304" pitchFamily="18" charset="0"/>
                        </a:rPr>
                        <a:t> </a:t>
                      </a:r>
                      <a:r>
                        <a:rPr kumimoji="1" lang="en-US" altLang="ja-JP" sz="1400" dirty="0">
                          <a:latin typeface="Times New Roman" panose="02020603050405020304" pitchFamily="18" charset="0"/>
                          <a:cs typeface="Times New Roman" panose="02020603050405020304" pitchFamily="18" charset="0"/>
                        </a:rPr>
                        <a:t>starts (?)</a:t>
                      </a:r>
                      <a:endParaRPr kumimoji="1" lang="ja-JP" altLang="en-US" sz="1400" dirty="0">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27649573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979712"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50</a:t>
            </a:fld>
            <a:endParaRPr lang="en-US" altLang="ja-JP" dirty="0">
              <a:latin typeface="Times New Roman" panose="02020603050405020304" pitchFamily="18" charset="0"/>
              <a:cs typeface="Times New Roman" panose="02020603050405020304" pitchFamily="18" charset="0"/>
            </a:endParaRP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2441" y="857438"/>
            <a:ext cx="4554468" cy="2421406"/>
          </a:xfrm>
          <a:prstGeom prst="rect">
            <a:avLst/>
          </a:prstGeom>
          <a:noFill/>
          <a:ln w="9525">
            <a:noFill/>
            <a:miter lim="800000"/>
            <a:headEnd/>
            <a:tailEnd/>
          </a:ln>
          <a:effectLst/>
        </p:spPr>
      </p:pic>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592799" y="861936"/>
            <a:ext cx="4547933" cy="2412412"/>
          </a:xfrm>
          <a:prstGeom prst="rect">
            <a:avLst/>
          </a:prstGeom>
          <a:noFill/>
          <a:ln w="9525">
            <a:noFill/>
            <a:miter lim="800000"/>
            <a:headEnd/>
            <a:tailEnd/>
          </a:ln>
          <a:effectLst/>
        </p:spPr>
      </p:pic>
      <p:sp>
        <p:nvSpPr>
          <p:cNvPr id="10" name="タイトル 7"/>
          <p:cNvSpPr>
            <a:spLocks noGrp="1"/>
          </p:cNvSpPr>
          <p:nvPr>
            <p:ph type="title"/>
          </p:nvPr>
        </p:nvSpPr>
        <p:spPr>
          <a:xfrm>
            <a:off x="-8079" y="0"/>
            <a:ext cx="9144000" cy="740430"/>
          </a:xfrm>
        </p:spPr>
        <p:txBody>
          <a:bodyPr anchor="ctr">
            <a:noAutofit/>
          </a:bodyPr>
          <a:lstStyle/>
          <a:p>
            <a:r>
              <a:rPr lang="en-US" altLang="ja-JP" dirty="0">
                <a:solidFill>
                  <a:srgbClr val="000000"/>
                </a:solidFill>
                <a:latin typeface="Times New Roman" panose="02020603050405020304" pitchFamily="18" charset="0"/>
                <a:cs typeface="Times New Roman" panose="02020603050405020304" pitchFamily="18" charset="0"/>
              </a:rPr>
              <a:t>Comparison of radiation level in STF-2 CM</a:t>
            </a:r>
            <a:endParaRPr lang="ja-JP" altLang="en-US" sz="4400" dirty="0">
              <a:solidFill>
                <a:schemeClr val="tx1"/>
              </a:solidFill>
              <a:latin typeface="Times New Roman" panose="02020603050405020304" pitchFamily="18" charset="0"/>
              <a:cs typeface="Times New Roman" panose="02020603050405020304" pitchFamily="18" charset="0"/>
            </a:endParaRPr>
          </a:p>
        </p:txBody>
      </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9127" y="3933056"/>
            <a:ext cx="4548457" cy="2444883"/>
          </a:xfrm>
          <a:prstGeom prst="rect">
            <a:avLst/>
          </a:prstGeom>
          <a:noFill/>
          <a:ln w="9525">
            <a:noFill/>
            <a:miter lim="800000"/>
            <a:headEnd/>
            <a:tailEnd/>
          </a:ln>
          <a:effectLst/>
        </p:spPr>
      </p:pic>
      <p:sp>
        <p:nvSpPr>
          <p:cNvPr id="12" name="テキスト ボックス 11"/>
          <p:cNvSpPr txBox="1"/>
          <p:nvPr/>
        </p:nvSpPr>
        <p:spPr>
          <a:xfrm>
            <a:off x="539551" y="1914252"/>
            <a:ext cx="888385" cy="307777"/>
          </a:xfrm>
          <a:prstGeom prst="rect">
            <a:avLst/>
          </a:prstGeom>
          <a:solidFill>
            <a:schemeClr val="bg1"/>
          </a:solidFill>
          <a:ln w="19050">
            <a:solidFill>
              <a:srgbClr val="C00000"/>
            </a:solidFill>
          </a:ln>
        </p:spPr>
        <p:txBody>
          <a:bodyPr wrap="none" rtlCol="0">
            <a:spAutoFit/>
          </a:bodyPr>
          <a:lstStyle/>
          <a:p>
            <a:pPr algn="ctr"/>
            <a:r>
              <a:rPr kumimoji="1" lang="en-US" altLang="ja-JP" sz="1400" dirty="0">
                <a:latin typeface="Times New Roman" panose="02020603050405020304" pitchFamily="18" charset="0"/>
                <a:cs typeface="Times New Roman" panose="02020603050405020304" pitchFamily="18" charset="0"/>
              </a:rPr>
              <a:t>Cavity #1</a:t>
            </a:r>
            <a:endParaRPr kumimoji="1" lang="ja-JP" altLang="en-US" sz="1400" dirty="0">
              <a:latin typeface="Times New Roman" panose="02020603050405020304" pitchFamily="18" charset="0"/>
              <a:cs typeface="Times New Roman" panose="02020603050405020304" pitchFamily="18" charset="0"/>
            </a:endParaRPr>
          </a:p>
        </p:txBody>
      </p:sp>
      <p:sp>
        <p:nvSpPr>
          <p:cNvPr id="13" name="テキスト ボックス 12"/>
          <p:cNvSpPr txBox="1"/>
          <p:nvPr/>
        </p:nvSpPr>
        <p:spPr>
          <a:xfrm>
            <a:off x="5148064" y="1914252"/>
            <a:ext cx="888385" cy="307777"/>
          </a:xfrm>
          <a:prstGeom prst="rect">
            <a:avLst/>
          </a:prstGeom>
          <a:solidFill>
            <a:schemeClr val="bg1"/>
          </a:solidFill>
          <a:ln w="19050">
            <a:solidFill>
              <a:srgbClr val="C00000"/>
            </a:solidFill>
          </a:ln>
        </p:spPr>
        <p:txBody>
          <a:bodyPr wrap="none" rtlCol="0">
            <a:spAutoFit/>
          </a:bodyPr>
          <a:lstStyle/>
          <a:p>
            <a:pPr algn="ctr"/>
            <a:r>
              <a:rPr kumimoji="1" lang="en-US" altLang="ja-JP" sz="1400" dirty="0">
                <a:latin typeface="Times New Roman" panose="02020603050405020304" pitchFamily="18" charset="0"/>
                <a:cs typeface="Times New Roman" panose="02020603050405020304" pitchFamily="18" charset="0"/>
              </a:rPr>
              <a:t>Cavity #2</a:t>
            </a:r>
            <a:endParaRPr kumimoji="1" lang="ja-JP" altLang="en-US" sz="1400" dirty="0">
              <a:latin typeface="Times New Roman" panose="02020603050405020304" pitchFamily="18" charset="0"/>
              <a:cs typeface="Times New Roman" panose="02020603050405020304" pitchFamily="18" charset="0"/>
            </a:endParaRPr>
          </a:p>
        </p:txBody>
      </p:sp>
      <p:sp>
        <p:nvSpPr>
          <p:cNvPr id="14" name="テキスト ボックス 13"/>
          <p:cNvSpPr txBox="1"/>
          <p:nvPr/>
        </p:nvSpPr>
        <p:spPr>
          <a:xfrm>
            <a:off x="539552" y="5001608"/>
            <a:ext cx="888385" cy="307777"/>
          </a:xfrm>
          <a:prstGeom prst="rect">
            <a:avLst/>
          </a:prstGeom>
          <a:solidFill>
            <a:schemeClr val="bg1"/>
          </a:solidFill>
          <a:ln w="19050">
            <a:solidFill>
              <a:srgbClr val="C00000"/>
            </a:solidFill>
          </a:ln>
        </p:spPr>
        <p:txBody>
          <a:bodyPr wrap="none" rtlCol="0">
            <a:spAutoFit/>
          </a:bodyPr>
          <a:lstStyle/>
          <a:p>
            <a:pPr algn="ctr"/>
            <a:r>
              <a:rPr kumimoji="1" lang="en-US" altLang="ja-JP" sz="1400" dirty="0">
                <a:latin typeface="Times New Roman" panose="02020603050405020304" pitchFamily="18" charset="0"/>
                <a:cs typeface="Times New Roman" panose="02020603050405020304" pitchFamily="18" charset="0"/>
              </a:rPr>
              <a:t>Cavity #3</a:t>
            </a:r>
            <a:endParaRPr kumimoji="1" lang="ja-JP" altLang="en-US" sz="1400" dirty="0">
              <a:latin typeface="Times New Roman" panose="02020603050405020304" pitchFamily="18" charset="0"/>
              <a:cs typeface="Times New Roman" panose="02020603050405020304" pitchFamily="18" charset="0"/>
            </a:endParaRPr>
          </a:p>
        </p:txBody>
      </p:sp>
      <p:pic>
        <p:nvPicPr>
          <p:cNvPr id="15"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596086" y="3952660"/>
            <a:ext cx="4541360" cy="2405675"/>
          </a:xfrm>
          <a:prstGeom prst="rect">
            <a:avLst/>
          </a:prstGeom>
          <a:noFill/>
          <a:ln w="9525">
            <a:noFill/>
            <a:miter lim="800000"/>
            <a:headEnd/>
            <a:tailEnd/>
          </a:ln>
          <a:effectLst/>
        </p:spPr>
      </p:pic>
      <p:sp>
        <p:nvSpPr>
          <p:cNvPr id="16" name="テキスト ボックス 15"/>
          <p:cNvSpPr txBox="1"/>
          <p:nvPr/>
        </p:nvSpPr>
        <p:spPr>
          <a:xfrm>
            <a:off x="5148064" y="5001608"/>
            <a:ext cx="888385" cy="307777"/>
          </a:xfrm>
          <a:prstGeom prst="rect">
            <a:avLst/>
          </a:prstGeom>
          <a:solidFill>
            <a:schemeClr val="bg1"/>
          </a:solidFill>
          <a:ln w="19050">
            <a:solidFill>
              <a:srgbClr val="C00000"/>
            </a:solidFill>
          </a:ln>
        </p:spPr>
        <p:txBody>
          <a:bodyPr wrap="none" rtlCol="0">
            <a:spAutoFit/>
          </a:bodyPr>
          <a:lstStyle/>
          <a:p>
            <a:pPr algn="ctr"/>
            <a:r>
              <a:rPr kumimoji="1" lang="en-US" altLang="ja-JP" sz="1400" dirty="0">
                <a:latin typeface="Times New Roman" panose="02020603050405020304" pitchFamily="18" charset="0"/>
                <a:cs typeface="Times New Roman" panose="02020603050405020304" pitchFamily="18" charset="0"/>
              </a:rPr>
              <a:t>Cavity #4</a:t>
            </a:r>
            <a:endParaRPr kumimoji="1" lang="ja-JP" altLang="en-US" sz="1400" dirty="0">
              <a:latin typeface="Times New Roman" panose="02020603050405020304" pitchFamily="18" charset="0"/>
              <a:cs typeface="Times New Roman" panose="02020603050405020304" pitchFamily="18" charset="0"/>
            </a:endParaRPr>
          </a:p>
        </p:txBody>
      </p:sp>
      <p:sp>
        <p:nvSpPr>
          <p:cNvPr id="17" name="テキスト ボックス 16"/>
          <p:cNvSpPr txBox="1"/>
          <p:nvPr/>
        </p:nvSpPr>
        <p:spPr>
          <a:xfrm>
            <a:off x="1124518" y="3270735"/>
            <a:ext cx="6878806" cy="646331"/>
          </a:xfrm>
          <a:prstGeom prst="rect">
            <a:avLst/>
          </a:prstGeom>
          <a:noFill/>
        </p:spPr>
        <p:txBody>
          <a:bodyPr wrap="none" rtlCol="0">
            <a:spAutoFit/>
          </a:bodyPr>
          <a:lstStyle/>
          <a:p>
            <a:pPr algn="ctr"/>
            <a:r>
              <a:rPr kumimoji="1" lang="ja-JP" altLang="en-US" sz="1800" dirty="0"/>
              <a:t>放射線量は去年と同じかむしろ下がっているように見える</a:t>
            </a:r>
            <a:endParaRPr kumimoji="1" lang="en-US" altLang="ja-JP" sz="1800" dirty="0"/>
          </a:p>
          <a:p>
            <a:pPr algn="ctr"/>
            <a:r>
              <a:rPr kumimoji="1" lang="ja-JP" altLang="en-US" sz="1800" dirty="0"/>
              <a:t>エージングの効果かあるいは測定位置の微妙な違いによるものか</a:t>
            </a:r>
          </a:p>
        </p:txBody>
      </p:sp>
    </p:spTree>
    <p:extLst>
      <p:ext uri="{BB962C8B-B14F-4D97-AF65-F5344CB8AC3E}">
        <p14:creationId xmlns:p14="http://schemas.microsoft.com/office/powerpoint/2010/main" val="3747453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979712"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51</a:t>
            </a:fld>
            <a:endParaRPr lang="en-US" altLang="ja-JP" dirty="0">
              <a:latin typeface="Times New Roman" panose="02020603050405020304" pitchFamily="18" charset="0"/>
              <a:cs typeface="Times New Roman" panose="02020603050405020304" pitchFamily="18" charset="0"/>
            </a:endParaRP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735" y="853851"/>
            <a:ext cx="4547056" cy="2428580"/>
          </a:xfrm>
          <a:prstGeom prst="rect">
            <a:avLst/>
          </a:prstGeom>
          <a:noFill/>
          <a:ln w="9525">
            <a:noFill/>
            <a:miter lim="800000"/>
            <a:headEnd/>
            <a:tailEnd/>
          </a:ln>
          <a:effectLst/>
        </p:spPr>
      </p:pic>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593599" y="861936"/>
            <a:ext cx="4546334" cy="2412411"/>
          </a:xfrm>
          <a:prstGeom prst="rect">
            <a:avLst/>
          </a:prstGeom>
          <a:noFill/>
          <a:ln w="9525">
            <a:noFill/>
            <a:miter lim="800000"/>
            <a:headEnd/>
            <a:tailEnd/>
          </a:ln>
          <a:effectLst/>
        </p:spPr>
      </p:pic>
      <p:sp>
        <p:nvSpPr>
          <p:cNvPr id="10" name="タイトル 7"/>
          <p:cNvSpPr>
            <a:spLocks noGrp="1"/>
          </p:cNvSpPr>
          <p:nvPr>
            <p:ph type="title"/>
          </p:nvPr>
        </p:nvSpPr>
        <p:spPr>
          <a:xfrm>
            <a:off x="-8079" y="0"/>
            <a:ext cx="9144000" cy="740430"/>
          </a:xfrm>
        </p:spPr>
        <p:txBody>
          <a:bodyPr anchor="ctr">
            <a:noAutofit/>
          </a:bodyPr>
          <a:lstStyle/>
          <a:p>
            <a:r>
              <a:rPr lang="en-US" altLang="ja-JP" dirty="0">
                <a:solidFill>
                  <a:srgbClr val="000000"/>
                </a:solidFill>
                <a:latin typeface="Times New Roman" panose="02020603050405020304" pitchFamily="18" charset="0"/>
                <a:cs typeface="Times New Roman" panose="02020603050405020304" pitchFamily="18" charset="0"/>
              </a:rPr>
              <a:t>Comparison of radiation level in STF-2 CM</a:t>
            </a:r>
            <a:endParaRPr lang="ja-JP" altLang="en-US" sz="4400" dirty="0">
              <a:solidFill>
                <a:schemeClr val="tx1"/>
              </a:solidFill>
              <a:latin typeface="Times New Roman" panose="02020603050405020304" pitchFamily="18" charset="0"/>
              <a:cs typeface="Times New Roman" panose="02020603050405020304" pitchFamily="18" charset="0"/>
            </a:endParaRPr>
          </a:p>
        </p:txBody>
      </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145" y="3947453"/>
            <a:ext cx="4534493" cy="2416089"/>
          </a:xfrm>
          <a:prstGeom prst="rect">
            <a:avLst/>
          </a:prstGeom>
          <a:noFill/>
          <a:ln w="9525">
            <a:noFill/>
            <a:miter lim="800000"/>
            <a:headEnd/>
            <a:tailEnd/>
          </a:ln>
          <a:effectLst/>
        </p:spPr>
      </p:pic>
      <p:sp>
        <p:nvSpPr>
          <p:cNvPr id="12" name="テキスト ボックス 11"/>
          <p:cNvSpPr txBox="1"/>
          <p:nvPr/>
        </p:nvSpPr>
        <p:spPr>
          <a:xfrm>
            <a:off x="539551" y="1914252"/>
            <a:ext cx="888385" cy="307777"/>
          </a:xfrm>
          <a:prstGeom prst="rect">
            <a:avLst/>
          </a:prstGeom>
          <a:solidFill>
            <a:schemeClr val="bg1"/>
          </a:solidFill>
          <a:ln w="19050">
            <a:solidFill>
              <a:srgbClr val="C00000"/>
            </a:solidFill>
          </a:ln>
        </p:spPr>
        <p:txBody>
          <a:bodyPr wrap="none" rtlCol="0">
            <a:spAutoFit/>
          </a:bodyPr>
          <a:lstStyle/>
          <a:p>
            <a:pPr algn="ctr"/>
            <a:r>
              <a:rPr kumimoji="1" lang="en-US" altLang="ja-JP" sz="1400" dirty="0">
                <a:latin typeface="Times New Roman" panose="02020603050405020304" pitchFamily="18" charset="0"/>
                <a:cs typeface="Times New Roman" panose="02020603050405020304" pitchFamily="18" charset="0"/>
              </a:rPr>
              <a:t>Cavity #8</a:t>
            </a:r>
            <a:endParaRPr kumimoji="1" lang="ja-JP" altLang="en-US" sz="1400" dirty="0">
              <a:latin typeface="Times New Roman" panose="02020603050405020304" pitchFamily="18" charset="0"/>
              <a:cs typeface="Times New Roman" panose="02020603050405020304" pitchFamily="18" charset="0"/>
            </a:endParaRPr>
          </a:p>
        </p:txBody>
      </p:sp>
      <p:sp>
        <p:nvSpPr>
          <p:cNvPr id="13" name="テキスト ボックス 12"/>
          <p:cNvSpPr txBox="1"/>
          <p:nvPr/>
        </p:nvSpPr>
        <p:spPr>
          <a:xfrm>
            <a:off x="5148064" y="1914252"/>
            <a:ext cx="978153" cy="307777"/>
          </a:xfrm>
          <a:prstGeom prst="rect">
            <a:avLst/>
          </a:prstGeom>
          <a:solidFill>
            <a:schemeClr val="bg1"/>
          </a:solidFill>
          <a:ln w="19050">
            <a:solidFill>
              <a:srgbClr val="C00000"/>
            </a:solidFill>
          </a:ln>
        </p:spPr>
        <p:txBody>
          <a:bodyPr wrap="none" rtlCol="0">
            <a:spAutoFit/>
          </a:bodyPr>
          <a:lstStyle/>
          <a:p>
            <a:pPr algn="ctr"/>
            <a:r>
              <a:rPr kumimoji="1" lang="en-US" altLang="ja-JP" sz="1400" dirty="0">
                <a:latin typeface="Times New Roman" panose="02020603050405020304" pitchFamily="18" charset="0"/>
                <a:cs typeface="Times New Roman" panose="02020603050405020304" pitchFamily="18" charset="0"/>
              </a:rPr>
              <a:t>Cavity #10</a:t>
            </a:r>
            <a:endParaRPr kumimoji="1" lang="ja-JP" altLang="en-US" sz="1400" dirty="0">
              <a:latin typeface="Times New Roman" panose="02020603050405020304" pitchFamily="18" charset="0"/>
              <a:cs typeface="Times New Roman" panose="02020603050405020304" pitchFamily="18" charset="0"/>
            </a:endParaRPr>
          </a:p>
        </p:txBody>
      </p:sp>
      <p:sp>
        <p:nvSpPr>
          <p:cNvPr id="14" name="テキスト ボックス 13"/>
          <p:cNvSpPr txBox="1"/>
          <p:nvPr/>
        </p:nvSpPr>
        <p:spPr>
          <a:xfrm>
            <a:off x="539551" y="5001607"/>
            <a:ext cx="971484" cy="307777"/>
          </a:xfrm>
          <a:prstGeom prst="rect">
            <a:avLst/>
          </a:prstGeom>
          <a:solidFill>
            <a:schemeClr val="bg1"/>
          </a:solidFill>
          <a:ln w="19050">
            <a:solidFill>
              <a:srgbClr val="C00000"/>
            </a:solidFill>
          </a:ln>
        </p:spPr>
        <p:txBody>
          <a:bodyPr wrap="none" rtlCol="0">
            <a:spAutoFit/>
          </a:bodyPr>
          <a:lstStyle/>
          <a:p>
            <a:pPr algn="ctr"/>
            <a:r>
              <a:rPr kumimoji="1" lang="en-US" altLang="ja-JP" sz="1400" dirty="0">
                <a:latin typeface="Times New Roman" panose="02020603050405020304" pitchFamily="18" charset="0"/>
                <a:cs typeface="Times New Roman" panose="02020603050405020304" pitchFamily="18" charset="0"/>
              </a:rPr>
              <a:t>Cavity #11</a:t>
            </a:r>
            <a:endParaRPr kumimoji="1" lang="ja-JP" altLang="en-US" sz="1400" dirty="0">
              <a:latin typeface="Times New Roman" panose="02020603050405020304" pitchFamily="18" charset="0"/>
              <a:cs typeface="Times New Roman" panose="02020603050405020304" pitchFamily="18" charset="0"/>
            </a:endParaRPr>
          </a:p>
        </p:txBody>
      </p:sp>
      <p:pic>
        <p:nvPicPr>
          <p:cNvPr id="15"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630722" y="3952660"/>
            <a:ext cx="4472088" cy="2405675"/>
          </a:xfrm>
          <a:prstGeom prst="rect">
            <a:avLst/>
          </a:prstGeom>
          <a:noFill/>
          <a:ln w="9525">
            <a:noFill/>
            <a:miter lim="800000"/>
            <a:headEnd/>
            <a:tailEnd/>
          </a:ln>
          <a:effectLst/>
        </p:spPr>
      </p:pic>
      <p:sp>
        <p:nvSpPr>
          <p:cNvPr id="16" name="テキスト ボックス 15"/>
          <p:cNvSpPr txBox="1"/>
          <p:nvPr/>
        </p:nvSpPr>
        <p:spPr>
          <a:xfrm>
            <a:off x="5178023" y="5001606"/>
            <a:ext cx="978153" cy="307777"/>
          </a:xfrm>
          <a:prstGeom prst="rect">
            <a:avLst/>
          </a:prstGeom>
          <a:solidFill>
            <a:schemeClr val="bg1"/>
          </a:solidFill>
          <a:ln w="19050">
            <a:solidFill>
              <a:srgbClr val="C00000"/>
            </a:solidFill>
          </a:ln>
        </p:spPr>
        <p:txBody>
          <a:bodyPr wrap="none" rtlCol="0">
            <a:spAutoFit/>
          </a:bodyPr>
          <a:lstStyle/>
          <a:p>
            <a:pPr algn="ctr"/>
            <a:r>
              <a:rPr kumimoji="1" lang="en-US" altLang="ja-JP" sz="1400" dirty="0">
                <a:latin typeface="Times New Roman" panose="02020603050405020304" pitchFamily="18" charset="0"/>
                <a:cs typeface="Times New Roman" panose="02020603050405020304" pitchFamily="18" charset="0"/>
              </a:rPr>
              <a:t>Cavity #12</a:t>
            </a:r>
            <a:endParaRPr kumimoji="1" lang="ja-JP" altLang="en-US" sz="1400" dirty="0">
              <a:latin typeface="Times New Roman" panose="02020603050405020304" pitchFamily="18" charset="0"/>
              <a:cs typeface="Times New Roman" panose="02020603050405020304" pitchFamily="18" charset="0"/>
            </a:endParaRPr>
          </a:p>
        </p:txBody>
      </p:sp>
      <p:sp>
        <p:nvSpPr>
          <p:cNvPr id="17" name="テキスト ボックス 16"/>
          <p:cNvSpPr txBox="1"/>
          <p:nvPr/>
        </p:nvSpPr>
        <p:spPr>
          <a:xfrm>
            <a:off x="1124518" y="3270735"/>
            <a:ext cx="6878806" cy="646331"/>
          </a:xfrm>
          <a:prstGeom prst="rect">
            <a:avLst/>
          </a:prstGeom>
          <a:noFill/>
        </p:spPr>
        <p:txBody>
          <a:bodyPr wrap="none" rtlCol="0">
            <a:spAutoFit/>
          </a:bodyPr>
          <a:lstStyle/>
          <a:p>
            <a:pPr algn="ctr"/>
            <a:r>
              <a:rPr kumimoji="1" lang="ja-JP" altLang="en-US" sz="1800" dirty="0"/>
              <a:t>放射線量は去年と同じかむしろ下がっているように見える</a:t>
            </a:r>
            <a:endParaRPr kumimoji="1" lang="en-US" altLang="ja-JP" sz="1800" dirty="0"/>
          </a:p>
          <a:p>
            <a:pPr algn="ctr"/>
            <a:r>
              <a:rPr kumimoji="1" lang="ja-JP" altLang="en-US" sz="1800" dirty="0"/>
              <a:t>エージングの効果かあるいは測定位置の微妙な違いによるものか</a:t>
            </a:r>
          </a:p>
        </p:txBody>
      </p:sp>
    </p:spTree>
    <p:extLst>
      <p:ext uri="{BB962C8B-B14F-4D97-AF65-F5344CB8AC3E}">
        <p14:creationId xmlns:p14="http://schemas.microsoft.com/office/powerpoint/2010/main" val="21853124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979712"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52</a:t>
            </a:fld>
            <a:endParaRPr lang="en-US" altLang="ja-JP" dirty="0">
              <a:latin typeface="Times New Roman" panose="02020603050405020304" pitchFamily="18" charset="0"/>
              <a:cs typeface="Times New Roman" panose="02020603050405020304" pitchFamily="18" charset="0"/>
            </a:endParaRP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2441" y="857437"/>
            <a:ext cx="4870652" cy="2589507"/>
          </a:xfrm>
          <a:prstGeom prst="rect">
            <a:avLst/>
          </a:prstGeom>
          <a:noFill/>
          <a:ln w="9525">
            <a:noFill/>
            <a:miter lim="800000"/>
            <a:headEnd/>
            <a:tailEnd/>
          </a:ln>
          <a:effectLst/>
        </p:spPr>
      </p:pic>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022701" y="861935"/>
            <a:ext cx="3944169" cy="2579889"/>
          </a:xfrm>
          <a:prstGeom prst="rect">
            <a:avLst/>
          </a:prstGeom>
          <a:noFill/>
          <a:ln w="9525">
            <a:noFill/>
            <a:miter lim="800000"/>
            <a:headEnd/>
            <a:tailEnd/>
          </a:ln>
          <a:effectLst/>
        </p:spPr>
      </p:pic>
      <p:sp>
        <p:nvSpPr>
          <p:cNvPr id="10" name="タイトル 7"/>
          <p:cNvSpPr>
            <a:spLocks noGrp="1"/>
          </p:cNvSpPr>
          <p:nvPr>
            <p:ph type="title"/>
          </p:nvPr>
        </p:nvSpPr>
        <p:spPr>
          <a:xfrm>
            <a:off x="-8079" y="0"/>
            <a:ext cx="9144000" cy="740430"/>
          </a:xfrm>
        </p:spPr>
        <p:txBody>
          <a:bodyPr anchor="ctr">
            <a:noAutofit/>
          </a:bodyPr>
          <a:lstStyle/>
          <a:p>
            <a:r>
              <a:rPr lang="en-US" altLang="ja-JP" dirty="0">
                <a:solidFill>
                  <a:srgbClr val="000000"/>
                </a:solidFill>
                <a:latin typeface="Times New Roman" panose="02020603050405020304" pitchFamily="18" charset="0"/>
                <a:cs typeface="Times New Roman" panose="02020603050405020304" pitchFamily="18" charset="0"/>
              </a:rPr>
              <a:t>Comparison of radiation level in STF-2 CM</a:t>
            </a:r>
            <a:endParaRPr lang="ja-JP" altLang="en-US" sz="4400" dirty="0">
              <a:solidFill>
                <a:schemeClr val="tx1"/>
              </a:solidFill>
              <a:latin typeface="Times New Roman" panose="02020603050405020304" pitchFamily="18" charset="0"/>
              <a:cs typeface="Times New Roman" panose="02020603050405020304" pitchFamily="18" charset="0"/>
            </a:endParaRPr>
          </a:p>
        </p:txBody>
      </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385" y="3910730"/>
            <a:ext cx="4860500" cy="2614614"/>
          </a:xfrm>
          <a:prstGeom prst="rect">
            <a:avLst/>
          </a:prstGeom>
          <a:noFill/>
          <a:ln w="9525">
            <a:noFill/>
            <a:miter lim="800000"/>
            <a:headEnd/>
            <a:tailEnd/>
          </a:ln>
          <a:effectLst/>
        </p:spPr>
      </p:pic>
      <p:sp>
        <p:nvSpPr>
          <p:cNvPr id="12" name="テキスト ボックス 11"/>
          <p:cNvSpPr txBox="1"/>
          <p:nvPr/>
        </p:nvSpPr>
        <p:spPr>
          <a:xfrm>
            <a:off x="683568" y="1914252"/>
            <a:ext cx="1114408" cy="523220"/>
          </a:xfrm>
          <a:prstGeom prst="rect">
            <a:avLst/>
          </a:prstGeom>
          <a:solidFill>
            <a:schemeClr val="bg1"/>
          </a:solidFill>
          <a:ln w="19050">
            <a:solidFill>
              <a:srgbClr val="C00000"/>
            </a:solidFill>
          </a:ln>
        </p:spPr>
        <p:txBody>
          <a:bodyPr wrap="none" rtlCol="0">
            <a:spAutoFit/>
          </a:bodyPr>
          <a:lstStyle/>
          <a:p>
            <a:pPr algn="ctr"/>
            <a:r>
              <a:rPr kumimoji="1" lang="en-US" altLang="ja-JP" sz="1400" dirty="0">
                <a:latin typeface="Times New Roman" panose="02020603050405020304" pitchFamily="18" charset="0"/>
                <a:cs typeface="Times New Roman" panose="02020603050405020304" pitchFamily="18" charset="0"/>
              </a:rPr>
              <a:t>Cavity #1</a:t>
            </a:r>
          </a:p>
          <a:p>
            <a:pPr algn="ctr"/>
            <a:r>
              <a:rPr kumimoji="1" lang="en-US" altLang="ja-JP" sz="1400" dirty="0">
                <a:latin typeface="Times New Roman" panose="02020603050405020304" pitchFamily="18" charset="0"/>
                <a:cs typeface="Times New Roman" panose="02020603050405020304" pitchFamily="18" charset="0"/>
              </a:rPr>
              <a:t>@below CM</a:t>
            </a:r>
            <a:endParaRPr kumimoji="1" lang="ja-JP" altLang="en-US" sz="1400" dirty="0">
              <a:latin typeface="Times New Roman" panose="02020603050405020304" pitchFamily="18" charset="0"/>
              <a:cs typeface="Times New Roman" panose="02020603050405020304" pitchFamily="18" charset="0"/>
            </a:endParaRPr>
          </a:p>
        </p:txBody>
      </p:sp>
      <p:sp>
        <p:nvSpPr>
          <p:cNvPr id="13" name="テキスト ボックス 12"/>
          <p:cNvSpPr txBox="1"/>
          <p:nvPr/>
        </p:nvSpPr>
        <p:spPr>
          <a:xfrm>
            <a:off x="5512534" y="1915253"/>
            <a:ext cx="1048685" cy="523220"/>
          </a:xfrm>
          <a:prstGeom prst="rect">
            <a:avLst/>
          </a:prstGeom>
          <a:solidFill>
            <a:schemeClr val="bg1"/>
          </a:solidFill>
          <a:ln w="19050">
            <a:solidFill>
              <a:srgbClr val="C00000"/>
            </a:solidFill>
          </a:ln>
        </p:spPr>
        <p:txBody>
          <a:bodyPr wrap="none" rtlCol="0">
            <a:spAutoFit/>
          </a:bodyPr>
          <a:lstStyle/>
          <a:p>
            <a:pPr algn="ctr"/>
            <a:r>
              <a:rPr kumimoji="1" lang="en-US" altLang="ja-JP" sz="1400" dirty="0">
                <a:latin typeface="Times New Roman" panose="02020603050405020304" pitchFamily="18" charset="0"/>
                <a:cs typeface="Times New Roman" panose="02020603050405020304" pitchFamily="18" charset="0"/>
              </a:rPr>
              <a:t>Cavity #1</a:t>
            </a:r>
          </a:p>
          <a:p>
            <a:pPr algn="ctr"/>
            <a:r>
              <a:rPr kumimoji="1" lang="en-US" altLang="ja-JP" sz="1400" dirty="0">
                <a:latin typeface="Times New Roman" panose="02020603050405020304" pitchFamily="18" charset="0"/>
                <a:cs typeface="Times New Roman" panose="02020603050405020304" pitchFamily="18" charset="0"/>
              </a:rPr>
              <a:t>@</a:t>
            </a:r>
            <a:r>
              <a:rPr kumimoji="1" lang="en-US" altLang="ja-JP" sz="1400" dirty="0" err="1">
                <a:latin typeface="Times New Roman" panose="02020603050405020304" pitchFamily="18" charset="0"/>
                <a:cs typeface="Times New Roman" panose="02020603050405020304" pitchFamily="18" charset="0"/>
              </a:rPr>
              <a:t>beampipe</a:t>
            </a:r>
            <a:endParaRPr kumimoji="1" lang="ja-JP" altLang="en-US" sz="1400" dirty="0">
              <a:latin typeface="Times New Roman" panose="02020603050405020304" pitchFamily="18" charset="0"/>
              <a:cs typeface="Times New Roman" panose="02020603050405020304" pitchFamily="18" charset="0"/>
            </a:endParaRPr>
          </a:p>
        </p:txBody>
      </p:sp>
      <p:sp>
        <p:nvSpPr>
          <p:cNvPr id="14" name="テキスト ボックス 13"/>
          <p:cNvSpPr txBox="1"/>
          <p:nvPr/>
        </p:nvSpPr>
        <p:spPr>
          <a:xfrm>
            <a:off x="683568" y="4907274"/>
            <a:ext cx="1114408" cy="523220"/>
          </a:xfrm>
          <a:prstGeom prst="rect">
            <a:avLst/>
          </a:prstGeom>
          <a:solidFill>
            <a:schemeClr val="bg1"/>
          </a:solidFill>
          <a:ln w="19050">
            <a:solidFill>
              <a:srgbClr val="C00000"/>
            </a:solidFill>
          </a:ln>
        </p:spPr>
        <p:txBody>
          <a:bodyPr wrap="none" rtlCol="0">
            <a:spAutoFit/>
          </a:bodyPr>
          <a:lstStyle/>
          <a:p>
            <a:pPr algn="ctr"/>
            <a:r>
              <a:rPr kumimoji="1" lang="en-US" altLang="ja-JP" sz="1400" dirty="0">
                <a:latin typeface="Times New Roman" panose="02020603050405020304" pitchFamily="18" charset="0"/>
                <a:cs typeface="Times New Roman" panose="02020603050405020304" pitchFamily="18" charset="0"/>
              </a:rPr>
              <a:t>Cavity #12</a:t>
            </a:r>
          </a:p>
          <a:p>
            <a:pPr algn="ctr"/>
            <a:r>
              <a:rPr kumimoji="1" lang="en-US" altLang="ja-JP" sz="1400" dirty="0">
                <a:latin typeface="Times New Roman" panose="02020603050405020304" pitchFamily="18" charset="0"/>
                <a:cs typeface="Times New Roman" panose="02020603050405020304" pitchFamily="18" charset="0"/>
              </a:rPr>
              <a:t>@below CM</a:t>
            </a:r>
            <a:endParaRPr kumimoji="1" lang="ja-JP" altLang="en-US" sz="1400" dirty="0">
              <a:latin typeface="Times New Roman" panose="02020603050405020304" pitchFamily="18" charset="0"/>
              <a:cs typeface="Times New Roman" panose="02020603050405020304" pitchFamily="18" charset="0"/>
            </a:endParaRPr>
          </a:p>
        </p:txBody>
      </p:sp>
      <p:pic>
        <p:nvPicPr>
          <p:cNvPr id="15"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036006" y="3930334"/>
            <a:ext cx="3915711" cy="2572684"/>
          </a:xfrm>
          <a:prstGeom prst="rect">
            <a:avLst/>
          </a:prstGeom>
          <a:noFill/>
          <a:ln w="9525">
            <a:noFill/>
            <a:miter lim="800000"/>
            <a:headEnd/>
            <a:tailEnd/>
          </a:ln>
          <a:effectLst/>
        </p:spPr>
      </p:pic>
      <p:sp>
        <p:nvSpPr>
          <p:cNvPr id="16" name="テキスト ボックス 15"/>
          <p:cNvSpPr txBox="1"/>
          <p:nvPr/>
        </p:nvSpPr>
        <p:spPr>
          <a:xfrm>
            <a:off x="5512533" y="4907274"/>
            <a:ext cx="1048685" cy="523220"/>
          </a:xfrm>
          <a:prstGeom prst="rect">
            <a:avLst/>
          </a:prstGeom>
          <a:solidFill>
            <a:schemeClr val="bg1"/>
          </a:solidFill>
          <a:ln w="19050">
            <a:solidFill>
              <a:srgbClr val="C00000"/>
            </a:solidFill>
          </a:ln>
        </p:spPr>
        <p:txBody>
          <a:bodyPr wrap="none" rtlCol="0">
            <a:spAutoFit/>
          </a:bodyPr>
          <a:lstStyle/>
          <a:p>
            <a:pPr algn="ctr"/>
            <a:r>
              <a:rPr kumimoji="1" lang="en-US" altLang="ja-JP" sz="1400" dirty="0">
                <a:latin typeface="Times New Roman" panose="02020603050405020304" pitchFamily="18" charset="0"/>
                <a:cs typeface="Times New Roman" panose="02020603050405020304" pitchFamily="18" charset="0"/>
              </a:rPr>
              <a:t>Cavity #12</a:t>
            </a:r>
          </a:p>
          <a:p>
            <a:pPr algn="ctr"/>
            <a:r>
              <a:rPr kumimoji="1" lang="en-US" altLang="ja-JP" sz="1400" dirty="0">
                <a:latin typeface="Times New Roman" panose="02020603050405020304" pitchFamily="18" charset="0"/>
                <a:cs typeface="Times New Roman" panose="02020603050405020304" pitchFamily="18" charset="0"/>
              </a:rPr>
              <a:t>@</a:t>
            </a:r>
            <a:r>
              <a:rPr kumimoji="1" lang="en-US" altLang="ja-JP" sz="1400" dirty="0" err="1">
                <a:latin typeface="Times New Roman" panose="02020603050405020304" pitchFamily="18" charset="0"/>
                <a:cs typeface="Times New Roman" panose="02020603050405020304" pitchFamily="18" charset="0"/>
              </a:rPr>
              <a:t>beampipe</a:t>
            </a:r>
            <a:endParaRPr kumimoji="1" lang="ja-JP" altLang="en-US" sz="1400" dirty="0">
              <a:latin typeface="Times New Roman" panose="02020603050405020304" pitchFamily="18" charset="0"/>
              <a:cs typeface="Times New Roman" panose="02020603050405020304" pitchFamily="18" charset="0"/>
            </a:endParaRPr>
          </a:p>
        </p:txBody>
      </p:sp>
      <p:sp>
        <p:nvSpPr>
          <p:cNvPr id="17" name="テキスト ボックス 16"/>
          <p:cNvSpPr txBox="1"/>
          <p:nvPr/>
        </p:nvSpPr>
        <p:spPr>
          <a:xfrm>
            <a:off x="0" y="3429000"/>
            <a:ext cx="9144000" cy="461665"/>
          </a:xfrm>
          <a:prstGeom prst="rect">
            <a:avLst/>
          </a:prstGeom>
          <a:noFill/>
        </p:spPr>
        <p:txBody>
          <a:bodyPr wrap="square" rtlCol="0">
            <a:spAutoFit/>
          </a:bodyPr>
          <a:lstStyle/>
          <a:p>
            <a:pPr algn="ctr"/>
            <a:r>
              <a:rPr kumimoji="1" lang="ja-JP" altLang="en-US" sz="1200" dirty="0"/>
              <a:t>モジュール両端にある空洞のみビームパイプに取り付けられたモニターでも比較してみたが、去年と特に変わっていなかった。</a:t>
            </a:r>
            <a:endParaRPr kumimoji="1" lang="en-US" altLang="ja-JP" sz="1200" dirty="0"/>
          </a:p>
          <a:p>
            <a:pPr algn="ctr"/>
            <a:r>
              <a:rPr kumimoji="1" lang="ja-JP" altLang="en-US" sz="1200" dirty="0"/>
              <a:t>モジュール両端のモニターの取り付け位置は変わっていないため放射線量も変わっていないものと思われる。</a:t>
            </a:r>
          </a:p>
        </p:txBody>
      </p:sp>
    </p:spTree>
    <p:extLst>
      <p:ext uri="{BB962C8B-B14F-4D97-AF65-F5344CB8AC3E}">
        <p14:creationId xmlns:p14="http://schemas.microsoft.com/office/powerpoint/2010/main" val="24728209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979712"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53</a:t>
            </a:fld>
            <a:endParaRPr lang="en-US" altLang="ja-JP" dirty="0">
              <a:latin typeface="Times New Roman" panose="02020603050405020304" pitchFamily="18" charset="0"/>
              <a:cs typeface="Times New Roman" panose="02020603050405020304" pitchFamily="18" charset="0"/>
            </a:endParaRPr>
          </a:p>
        </p:txBody>
      </p:sp>
      <p:pic>
        <p:nvPicPr>
          <p:cNvPr id="8" name="図 7" descr="stf_generalView_A1_130830_low.pn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936641" y="1370592"/>
            <a:ext cx="6207359" cy="4404848"/>
          </a:xfrm>
          <a:prstGeom prst="rect">
            <a:avLst/>
          </a:prstGeom>
        </p:spPr>
      </p:pic>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3246" y="4418146"/>
            <a:ext cx="3452402" cy="2439855"/>
          </a:xfrm>
          <a:prstGeom prst="rect">
            <a:avLst/>
          </a:prstGeom>
        </p:spPr>
      </p:pic>
      <p:pic>
        <p:nvPicPr>
          <p:cNvPr id="10" name="図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8440" y="836712"/>
            <a:ext cx="3256750" cy="2171166"/>
          </a:xfrm>
          <a:prstGeom prst="rect">
            <a:avLst/>
          </a:prstGeom>
        </p:spPr>
      </p:pic>
      <p:pic>
        <p:nvPicPr>
          <p:cNvPr id="11" name="図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496" y="836712"/>
            <a:ext cx="3256749" cy="2171166"/>
          </a:xfrm>
          <a:prstGeom prst="rect">
            <a:avLst/>
          </a:prstGeom>
        </p:spPr>
      </p:pic>
      <p:sp>
        <p:nvSpPr>
          <p:cNvPr id="12" name="テキスト ボックス 11"/>
          <p:cNvSpPr txBox="1"/>
          <p:nvPr/>
        </p:nvSpPr>
        <p:spPr>
          <a:xfrm>
            <a:off x="0" y="0"/>
            <a:ext cx="9144000" cy="661720"/>
          </a:xfrm>
          <a:prstGeom prst="rect">
            <a:avLst/>
          </a:prstGeom>
          <a:noFill/>
        </p:spPr>
        <p:txBody>
          <a:bodyPr wrap="square" tIns="0" rtlCol="0">
            <a:spAutoFit/>
          </a:bodyPr>
          <a:lstStyle/>
          <a:p>
            <a:pPr algn="ctr"/>
            <a:r>
              <a:rPr kumimoji="1" lang="en-US" altLang="ja-JP" sz="4000" dirty="0">
                <a:latin typeface="Times New Roman" panose="02020603050405020304" pitchFamily="18" charset="0"/>
                <a:cs typeface="Times New Roman" panose="02020603050405020304" pitchFamily="18" charset="0"/>
              </a:rPr>
              <a:t>Neutron/Gamma detectors added later…</a:t>
            </a:r>
            <a:endParaRPr kumimoji="1" lang="ja-JP" altLang="en-US" sz="4000" dirty="0">
              <a:latin typeface="Times New Roman" panose="02020603050405020304" pitchFamily="18" charset="0"/>
              <a:cs typeface="Times New Roman" panose="02020603050405020304" pitchFamily="18" charset="0"/>
            </a:endParaRPr>
          </a:p>
        </p:txBody>
      </p:sp>
      <p:sp>
        <p:nvSpPr>
          <p:cNvPr id="13" name="テキスト ボックス 12"/>
          <p:cNvSpPr txBox="1"/>
          <p:nvPr/>
        </p:nvSpPr>
        <p:spPr>
          <a:xfrm>
            <a:off x="96311" y="904844"/>
            <a:ext cx="805477" cy="276999"/>
          </a:xfrm>
          <a:prstGeom prst="rect">
            <a:avLst/>
          </a:prstGeom>
          <a:solidFill>
            <a:schemeClr val="bg1"/>
          </a:solidFill>
          <a:ln w="19050">
            <a:solidFill>
              <a:schemeClr val="tx1"/>
            </a:solidFill>
          </a:ln>
        </p:spPr>
        <p:txBody>
          <a:bodyPr wrap="none" rtlCol="0">
            <a:spAutoFit/>
          </a:bodyPr>
          <a:lstStyle/>
          <a:p>
            <a:pPr algn="ctr"/>
            <a:r>
              <a:rPr kumimoji="1" lang="en-US" altLang="ja-JP" sz="1200" b="1" dirty="0">
                <a:latin typeface="Times New Roman" panose="02020603050405020304" pitchFamily="18" charset="0"/>
                <a:cs typeface="Times New Roman" panose="02020603050405020304" pitchFamily="18" charset="0"/>
              </a:rPr>
              <a:t>upstream</a:t>
            </a:r>
            <a:endParaRPr kumimoji="1" lang="ja-JP" altLang="en-US" sz="1200" b="1" dirty="0">
              <a:latin typeface="Times New Roman" panose="02020603050405020304" pitchFamily="18" charset="0"/>
              <a:cs typeface="Times New Roman" panose="02020603050405020304" pitchFamily="18" charset="0"/>
            </a:endParaRPr>
          </a:p>
        </p:txBody>
      </p:sp>
      <p:sp>
        <p:nvSpPr>
          <p:cNvPr id="14" name="テキスト ボックス 13"/>
          <p:cNvSpPr txBox="1"/>
          <p:nvPr/>
        </p:nvSpPr>
        <p:spPr>
          <a:xfrm>
            <a:off x="3419872" y="908720"/>
            <a:ext cx="993029" cy="276999"/>
          </a:xfrm>
          <a:prstGeom prst="rect">
            <a:avLst/>
          </a:prstGeom>
          <a:solidFill>
            <a:schemeClr val="bg1"/>
          </a:solidFill>
          <a:ln w="19050">
            <a:solidFill>
              <a:schemeClr val="tx1"/>
            </a:solidFill>
          </a:ln>
        </p:spPr>
        <p:txBody>
          <a:bodyPr wrap="none" rtlCol="0">
            <a:spAutoFit/>
          </a:bodyPr>
          <a:lstStyle/>
          <a:p>
            <a:pPr algn="ctr"/>
            <a:r>
              <a:rPr kumimoji="1" lang="en-US" altLang="ja-JP" sz="1200" b="1" dirty="0">
                <a:latin typeface="Times New Roman" panose="02020603050405020304" pitchFamily="18" charset="0"/>
                <a:cs typeface="Times New Roman" panose="02020603050405020304" pitchFamily="18" charset="0"/>
              </a:rPr>
              <a:t>downstream</a:t>
            </a:r>
            <a:endParaRPr kumimoji="1" lang="ja-JP" altLang="en-US" sz="1200" b="1" dirty="0">
              <a:latin typeface="Times New Roman" panose="02020603050405020304" pitchFamily="18" charset="0"/>
              <a:cs typeface="Times New Roman" panose="02020603050405020304" pitchFamily="18" charset="0"/>
            </a:endParaRPr>
          </a:p>
        </p:txBody>
      </p:sp>
      <p:sp>
        <p:nvSpPr>
          <p:cNvPr id="15" name="円/楕円 14"/>
          <p:cNvSpPr/>
          <p:nvPr/>
        </p:nvSpPr>
        <p:spPr bwMode="auto">
          <a:xfrm>
            <a:off x="265871" y="1603230"/>
            <a:ext cx="1351759" cy="1336192"/>
          </a:xfrm>
          <a:prstGeom prst="ellipse">
            <a:avLst/>
          </a:prstGeom>
          <a:noFill/>
          <a:ln w="28575"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16" name="円/楕円 15"/>
          <p:cNvSpPr/>
          <p:nvPr/>
        </p:nvSpPr>
        <p:spPr bwMode="auto">
          <a:xfrm>
            <a:off x="5160803" y="1623375"/>
            <a:ext cx="1351759" cy="1336192"/>
          </a:xfrm>
          <a:prstGeom prst="ellipse">
            <a:avLst/>
          </a:prstGeom>
          <a:noFill/>
          <a:ln w="28575"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cxnSp>
        <p:nvCxnSpPr>
          <p:cNvPr id="17" name="直線矢印コネクタ 16"/>
          <p:cNvCxnSpPr/>
          <p:nvPr/>
        </p:nvCxnSpPr>
        <p:spPr bwMode="auto">
          <a:xfrm>
            <a:off x="1581199" y="2500456"/>
            <a:ext cx="3883607" cy="1504608"/>
          </a:xfrm>
          <a:prstGeom prst="straightConnector1">
            <a:avLst/>
          </a:prstGeom>
          <a:solidFill>
            <a:schemeClr val="accent1"/>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直線矢印コネクタ 17"/>
          <p:cNvCxnSpPr>
            <a:stCxn id="16" idx="6"/>
          </p:cNvCxnSpPr>
          <p:nvPr/>
        </p:nvCxnSpPr>
        <p:spPr bwMode="auto">
          <a:xfrm>
            <a:off x="6512562" y="2291471"/>
            <a:ext cx="867750" cy="208985"/>
          </a:xfrm>
          <a:prstGeom prst="straightConnector1">
            <a:avLst/>
          </a:prstGeom>
          <a:solidFill>
            <a:schemeClr val="accent1"/>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テキスト ボックス 18"/>
          <p:cNvSpPr txBox="1"/>
          <p:nvPr/>
        </p:nvSpPr>
        <p:spPr>
          <a:xfrm>
            <a:off x="0" y="3894147"/>
            <a:ext cx="4924746" cy="830997"/>
          </a:xfrm>
          <a:prstGeom prst="rect">
            <a:avLst/>
          </a:prstGeom>
          <a:solidFill>
            <a:schemeClr val="bg1"/>
          </a:solidFill>
          <a:ln w="19050">
            <a:solidFill>
              <a:schemeClr val="tx1"/>
            </a:solidFill>
          </a:ln>
        </p:spPr>
        <p:txBody>
          <a:bodyPr wrap="none" rtlCol="0">
            <a:spAutoFit/>
          </a:bodyPr>
          <a:lstStyle/>
          <a:p>
            <a:r>
              <a:rPr kumimoji="1" lang="en-US" altLang="ja-JP" sz="1600" dirty="0">
                <a:latin typeface="Times New Roman" panose="02020603050405020304" pitchFamily="18" charset="0"/>
                <a:cs typeface="Times New Roman" panose="02020603050405020304" pitchFamily="18" charset="0"/>
              </a:rPr>
              <a:t>Radiation center in KEK measured neutron and gamma.</a:t>
            </a:r>
          </a:p>
          <a:p>
            <a:r>
              <a:rPr kumimoji="1" lang="en-US" altLang="ja-JP" sz="1600" dirty="0">
                <a:latin typeface="Times New Roman" panose="02020603050405020304" pitchFamily="18" charset="0"/>
                <a:cs typeface="Times New Roman" panose="02020603050405020304" pitchFamily="18" charset="0"/>
              </a:rPr>
              <a:t>And, they analyzed the energy spectrum by </a:t>
            </a:r>
            <a:r>
              <a:rPr kumimoji="1" lang="en-US" altLang="ja-JP" sz="1600" dirty="0" err="1">
                <a:latin typeface="Times New Roman" panose="02020603050405020304" pitchFamily="18" charset="0"/>
                <a:cs typeface="Times New Roman" panose="02020603050405020304" pitchFamily="18" charset="0"/>
              </a:rPr>
              <a:t>NaI</a:t>
            </a:r>
            <a:r>
              <a:rPr kumimoji="1" lang="en-US" altLang="ja-JP" sz="1600" dirty="0">
                <a:latin typeface="Times New Roman" panose="02020603050405020304" pitchFamily="18" charset="0"/>
                <a:cs typeface="Times New Roman" panose="02020603050405020304" pitchFamily="18" charset="0"/>
              </a:rPr>
              <a:t>.</a:t>
            </a:r>
          </a:p>
          <a:p>
            <a:r>
              <a:rPr kumimoji="1" lang="en-US" altLang="ja-JP" sz="1600" dirty="0">
                <a:latin typeface="Times New Roman" panose="02020603050405020304" pitchFamily="18" charset="0"/>
                <a:cs typeface="Times New Roman" panose="02020603050405020304" pitchFamily="18" charset="0"/>
              </a:rPr>
              <a:t>The detailed result will be presented in next LCWS/SRF?</a:t>
            </a:r>
            <a:endParaRPr kumimoji="1" lang="ja-JP" altLang="en-US" sz="1600" dirty="0">
              <a:latin typeface="Times New Roman" panose="02020603050405020304" pitchFamily="18" charset="0"/>
              <a:cs typeface="Times New Roman" panose="02020603050405020304" pitchFamily="18" charset="0"/>
            </a:endParaRPr>
          </a:p>
        </p:txBody>
      </p:sp>
      <p:pic>
        <p:nvPicPr>
          <p:cNvPr id="20" name="図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62160" y="4085951"/>
            <a:ext cx="3281840" cy="2319380"/>
          </a:xfrm>
          <a:prstGeom prst="rect">
            <a:avLst/>
          </a:prstGeom>
        </p:spPr>
      </p:pic>
      <p:sp>
        <p:nvSpPr>
          <p:cNvPr id="21" name="円/楕円 20"/>
          <p:cNvSpPr/>
          <p:nvPr/>
        </p:nvSpPr>
        <p:spPr bwMode="auto">
          <a:xfrm>
            <a:off x="7154464" y="4779923"/>
            <a:ext cx="873920" cy="881325"/>
          </a:xfrm>
          <a:prstGeom prst="ellipse">
            <a:avLst/>
          </a:prstGeom>
          <a:noFill/>
          <a:ln w="28575"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cxnSp>
        <p:nvCxnSpPr>
          <p:cNvPr id="22" name="直線矢印コネクタ 21"/>
          <p:cNvCxnSpPr>
            <a:stCxn id="21" idx="0"/>
          </p:cNvCxnSpPr>
          <p:nvPr/>
        </p:nvCxnSpPr>
        <p:spPr bwMode="auto">
          <a:xfrm flipV="1">
            <a:off x="7591424" y="2204864"/>
            <a:ext cx="148928" cy="2575059"/>
          </a:xfrm>
          <a:prstGeom prst="straightConnector1">
            <a:avLst/>
          </a:prstGeom>
          <a:solidFill>
            <a:schemeClr val="accent1"/>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テキスト ボックス 22"/>
          <p:cNvSpPr txBox="1"/>
          <p:nvPr/>
        </p:nvSpPr>
        <p:spPr>
          <a:xfrm>
            <a:off x="7463502" y="6145559"/>
            <a:ext cx="1645002" cy="307777"/>
          </a:xfrm>
          <a:prstGeom prst="rect">
            <a:avLst/>
          </a:prstGeom>
          <a:solidFill>
            <a:schemeClr val="bg1"/>
          </a:solidFill>
          <a:ln w="19050">
            <a:solidFill>
              <a:schemeClr val="tx1"/>
            </a:solidFill>
          </a:ln>
        </p:spPr>
        <p:txBody>
          <a:bodyPr wrap="none" rtlCol="0">
            <a:spAutoFit/>
          </a:bodyPr>
          <a:lstStyle/>
          <a:p>
            <a:pPr algn="ctr"/>
            <a:r>
              <a:rPr kumimoji="1" lang="en-US" altLang="ja-JP" sz="1400" b="1" dirty="0">
                <a:solidFill>
                  <a:srgbClr val="FF0000"/>
                </a:solidFill>
                <a:latin typeface="Times New Roman" panose="02020603050405020304" pitchFamily="18" charset="0"/>
                <a:cs typeface="Times New Roman" panose="02020603050405020304" pitchFamily="18" charset="0"/>
              </a:rPr>
              <a:t>Highest sensitivity!</a:t>
            </a:r>
            <a:endParaRPr kumimoji="1" lang="ja-JP" altLang="en-US" sz="1400" b="1" dirty="0">
              <a:solidFill>
                <a:srgbClr val="FF0000"/>
              </a:solidFill>
              <a:latin typeface="Times New Roman" panose="02020603050405020304" pitchFamily="18" charset="0"/>
              <a:cs typeface="Times New Roman" panose="02020603050405020304" pitchFamily="18" charset="0"/>
            </a:endParaRPr>
          </a:p>
        </p:txBody>
      </p:sp>
      <p:sp>
        <p:nvSpPr>
          <p:cNvPr id="24" name="テキスト ボックス 23"/>
          <p:cNvSpPr txBox="1"/>
          <p:nvPr/>
        </p:nvSpPr>
        <p:spPr>
          <a:xfrm>
            <a:off x="92290" y="5177876"/>
            <a:ext cx="3039550" cy="307777"/>
          </a:xfrm>
          <a:prstGeom prst="rect">
            <a:avLst/>
          </a:prstGeom>
          <a:noFill/>
        </p:spPr>
        <p:txBody>
          <a:bodyPr wrap="none" rtlCol="0">
            <a:spAutoFit/>
          </a:bodyPr>
          <a:lstStyle/>
          <a:p>
            <a:pPr algn="ctr"/>
            <a:r>
              <a:rPr kumimoji="1" lang="en-US" altLang="ja-JP" sz="1400" dirty="0">
                <a:solidFill>
                  <a:srgbClr val="FF0000"/>
                </a:solidFill>
                <a:latin typeface="Times New Roman" panose="02020603050405020304" pitchFamily="18" charset="0"/>
                <a:cs typeface="Times New Roman" panose="02020603050405020304" pitchFamily="18" charset="0"/>
              </a:rPr>
              <a:t>Energy spectrum in 8 cavities operation</a:t>
            </a:r>
            <a:endParaRPr kumimoji="1" lang="ja-JP" altLang="en-US" sz="1400" dirty="0">
              <a:solidFill>
                <a:srgbClr val="FF0000"/>
              </a:solidFill>
              <a:latin typeface="Times New Roman" panose="02020603050405020304" pitchFamily="18" charset="0"/>
              <a:cs typeface="Times New Roman" panose="02020603050405020304" pitchFamily="18" charset="0"/>
            </a:endParaRPr>
          </a:p>
        </p:txBody>
      </p:sp>
      <p:sp>
        <p:nvSpPr>
          <p:cNvPr id="25" name="テキスト ボックス 24"/>
          <p:cNvSpPr txBox="1"/>
          <p:nvPr/>
        </p:nvSpPr>
        <p:spPr>
          <a:xfrm>
            <a:off x="793921" y="6118835"/>
            <a:ext cx="1377300" cy="253916"/>
          </a:xfrm>
          <a:prstGeom prst="rect">
            <a:avLst/>
          </a:prstGeom>
          <a:noFill/>
          <a:ln w="19050">
            <a:solidFill>
              <a:srgbClr val="CC00FF"/>
            </a:solidFill>
          </a:ln>
        </p:spPr>
        <p:txBody>
          <a:bodyPr wrap="none" rtlCol="0">
            <a:spAutoFit/>
          </a:bodyPr>
          <a:lstStyle/>
          <a:p>
            <a:pPr algn="ctr"/>
            <a:r>
              <a:rPr kumimoji="1" lang="en-US" altLang="ja-JP" sz="1050" dirty="0">
                <a:latin typeface="Times New Roman" panose="02020603050405020304" pitchFamily="18" charset="0"/>
                <a:cs typeface="Times New Roman" panose="02020603050405020304" pitchFamily="18" charset="0"/>
              </a:rPr>
              <a:t>T. </a:t>
            </a:r>
            <a:r>
              <a:rPr kumimoji="1" lang="en-US" altLang="ja-JP" sz="1050" dirty="0" err="1">
                <a:latin typeface="Times New Roman" panose="02020603050405020304" pitchFamily="18" charset="0"/>
                <a:cs typeface="Times New Roman" panose="02020603050405020304" pitchFamily="18" charset="0"/>
              </a:rPr>
              <a:t>Sanami</a:t>
            </a:r>
            <a:r>
              <a:rPr kumimoji="1" lang="en-US" altLang="ja-JP" sz="1050" dirty="0">
                <a:latin typeface="Times New Roman" panose="02020603050405020304" pitchFamily="18" charset="0"/>
                <a:cs typeface="Times New Roman" panose="02020603050405020304" pitchFamily="18" charset="0"/>
              </a:rPr>
              <a:t> / T. </a:t>
            </a:r>
            <a:r>
              <a:rPr kumimoji="1" lang="en-US" altLang="ja-JP" sz="1050" dirty="0" err="1">
                <a:latin typeface="Times New Roman" panose="02020603050405020304" pitchFamily="18" charset="0"/>
                <a:cs typeface="Times New Roman" panose="02020603050405020304" pitchFamily="18" charset="0"/>
              </a:rPr>
              <a:t>Oyama</a:t>
            </a:r>
            <a:endParaRPr kumimoji="1" lang="ja-JP" altLang="en-US" sz="105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29638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979712"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54</a:t>
            </a:fld>
            <a:endParaRPr lang="en-US" altLang="ja-JP" dirty="0">
              <a:latin typeface="Times New Roman" panose="02020603050405020304" pitchFamily="18" charset="0"/>
              <a:cs typeface="Times New Roman" panose="02020603050405020304" pitchFamily="18" charset="0"/>
            </a:endParaRPr>
          </a:p>
        </p:txBody>
      </p:sp>
      <p:sp>
        <p:nvSpPr>
          <p:cNvPr id="11" name="タイトル 1"/>
          <p:cNvSpPr>
            <a:spLocks noGrp="1"/>
          </p:cNvSpPr>
          <p:nvPr>
            <p:ph type="title"/>
          </p:nvPr>
        </p:nvSpPr>
        <p:spPr>
          <a:xfrm>
            <a:off x="0" y="0"/>
            <a:ext cx="9144000" cy="620688"/>
          </a:xfrm>
        </p:spPr>
        <p:txBody>
          <a:bodyPr/>
          <a:lstStyle/>
          <a:p>
            <a:pPr eaLnBrk="1" hangingPunct="1"/>
            <a:r>
              <a:rPr lang="en-US" altLang="ja-JP" sz="4400" dirty="0">
                <a:solidFill>
                  <a:srgbClr val="0000FF"/>
                </a:solidFill>
                <a:latin typeface="Times New Roman" panose="02020603050405020304" pitchFamily="18" charset="0"/>
                <a:cs typeface="Times New Roman" panose="02020603050405020304" pitchFamily="18" charset="0"/>
              </a:rPr>
              <a:t>Helium Flow to Q</a:t>
            </a:r>
            <a:r>
              <a:rPr lang="en-US" altLang="ja-JP" sz="4400" baseline="-25000" dirty="0">
                <a:solidFill>
                  <a:srgbClr val="0000FF"/>
                </a:solidFill>
                <a:latin typeface="Times New Roman" panose="02020603050405020304" pitchFamily="18" charset="0"/>
                <a:cs typeface="Times New Roman" panose="02020603050405020304" pitchFamily="18" charset="0"/>
              </a:rPr>
              <a:t>0</a:t>
            </a:r>
            <a:r>
              <a:rPr lang="en-US" altLang="ja-JP" sz="4400" dirty="0">
                <a:solidFill>
                  <a:srgbClr val="0000FF"/>
                </a:solidFill>
                <a:latin typeface="Times New Roman" panose="02020603050405020304" pitchFamily="18" charset="0"/>
                <a:cs typeface="Times New Roman" panose="02020603050405020304" pitchFamily="18" charset="0"/>
              </a:rPr>
              <a:t> Estimation</a:t>
            </a:r>
            <a:endParaRPr lang="ja-JP" altLang="en-US" sz="4400" dirty="0">
              <a:solidFill>
                <a:srgbClr val="0000FF"/>
              </a:solidFill>
              <a:latin typeface="Times New Roman" panose="02020603050405020304" pitchFamily="18" charset="0"/>
              <a:cs typeface="Times New Roman" panose="02020603050405020304" pitchFamily="18" charset="0"/>
            </a:endParaRPr>
          </a:p>
        </p:txBody>
      </p:sp>
      <p:sp>
        <p:nvSpPr>
          <p:cNvPr id="13" name="テキスト ボックス 12"/>
          <p:cNvSpPr txBox="1"/>
          <p:nvPr/>
        </p:nvSpPr>
        <p:spPr>
          <a:xfrm>
            <a:off x="-5787" y="764704"/>
            <a:ext cx="9149787" cy="5693866"/>
          </a:xfrm>
          <a:prstGeom prst="rect">
            <a:avLst/>
          </a:prstGeom>
          <a:noFill/>
        </p:spPr>
        <p:txBody>
          <a:bodyPr wrap="square" rtlCol="0">
            <a:spAutoFit/>
          </a:bodyPr>
          <a:lstStyle/>
          <a:p>
            <a:r>
              <a:rPr kumimoji="1" lang="en-US" altLang="ja-JP" sz="1600" dirty="0">
                <a:latin typeface="Times New Roman" panose="02020603050405020304" pitchFamily="18" charset="0"/>
                <a:cs typeface="Times New Roman" panose="02020603050405020304" pitchFamily="18" charset="0"/>
              </a:rPr>
              <a:t>Assumption; Helium temperature (2.0 [K]) estimated from helium gas pressure (3 [</a:t>
            </a:r>
            <a:r>
              <a:rPr kumimoji="1" lang="en-US" altLang="ja-JP" sz="1600" dirty="0" err="1">
                <a:latin typeface="Times New Roman" panose="02020603050405020304" pitchFamily="18" charset="0"/>
                <a:cs typeface="Times New Roman" panose="02020603050405020304" pitchFamily="18" charset="0"/>
              </a:rPr>
              <a:t>kPa</a:t>
            </a:r>
            <a:r>
              <a:rPr kumimoji="1" lang="en-US" altLang="ja-JP" sz="1600" dirty="0">
                <a:latin typeface="Times New Roman" panose="02020603050405020304" pitchFamily="18" charset="0"/>
                <a:cs typeface="Times New Roman" panose="02020603050405020304" pitchFamily="18" charset="0"/>
              </a:rPr>
              <a:t>])</a:t>
            </a:r>
          </a:p>
          <a:p>
            <a:r>
              <a:rPr kumimoji="1" lang="en-US" altLang="ja-JP" sz="1600" dirty="0">
                <a:latin typeface="Times New Roman" panose="02020603050405020304" pitchFamily="18" charset="0"/>
                <a:cs typeface="Times New Roman" panose="02020603050405020304" pitchFamily="18" charset="0"/>
              </a:rPr>
              <a:t>	    Volume of Ideal gas per </a:t>
            </a:r>
            <a:r>
              <a:rPr kumimoji="1" lang="en-US" altLang="ja-JP" sz="1600" dirty="0" err="1">
                <a:latin typeface="Times New Roman" panose="02020603050405020304" pitchFamily="18" charset="0"/>
                <a:cs typeface="Times New Roman" panose="02020603050405020304" pitchFamily="18" charset="0"/>
              </a:rPr>
              <a:t>mol</a:t>
            </a:r>
            <a:r>
              <a:rPr kumimoji="1" lang="en-US" altLang="ja-JP" sz="1600" dirty="0">
                <a:latin typeface="Times New Roman" panose="02020603050405020304" pitchFamily="18" charset="0"/>
                <a:cs typeface="Times New Roman" panose="02020603050405020304" pitchFamily="18" charset="0"/>
              </a:rPr>
              <a:t>:	22.4 [ℓ/</a:t>
            </a:r>
            <a:r>
              <a:rPr kumimoji="1" lang="en-US" altLang="ja-JP" sz="1600" dirty="0" err="1">
                <a:latin typeface="Times New Roman" panose="02020603050405020304" pitchFamily="18" charset="0"/>
                <a:cs typeface="Times New Roman" panose="02020603050405020304" pitchFamily="18" charset="0"/>
              </a:rPr>
              <a:t>mol</a:t>
            </a:r>
            <a:r>
              <a:rPr kumimoji="1" lang="en-US" altLang="ja-JP" sz="1600" dirty="0">
                <a:latin typeface="Times New Roman" panose="02020603050405020304" pitchFamily="18" charset="0"/>
                <a:cs typeface="Times New Roman" panose="02020603050405020304" pitchFamily="18" charset="0"/>
              </a:rPr>
              <a:t>]</a:t>
            </a:r>
          </a:p>
          <a:p>
            <a:r>
              <a:rPr kumimoji="1" lang="en-US" altLang="ja-JP" sz="1600" dirty="0">
                <a:latin typeface="Times New Roman" panose="02020603050405020304" pitchFamily="18" charset="0"/>
                <a:cs typeface="Times New Roman" panose="02020603050405020304" pitchFamily="18" charset="0"/>
              </a:rPr>
              <a:t>	    Molecular weight of helium:	4.0 [g/</a:t>
            </a:r>
            <a:r>
              <a:rPr kumimoji="1" lang="en-US" altLang="ja-JP" sz="1600" dirty="0" err="1">
                <a:latin typeface="Times New Roman" panose="02020603050405020304" pitchFamily="18" charset="0"/>
                <a:cs typeface="Times New Roman" panose="02020603050405020304" pitchFamily="18" charset="0"/>
              </a:rPr>
              <a:t>mol</a:t>
            </a:r>
            <a:r>
              <a:rPr kumimoji="1" lang="en-US" altLang="ja-JP" sz="1600" dirty="0">
                <a:latin typeface="Times New Roman" panose="02020603050405020304" pitchFamily="18" charset="0"/>
                <a:cs typeface="Times New Roman" panose="02020603050405020304" pitchFamily="18" charset="0"/>
              </a:rPr>
              <a:t>]</a:t>
            </a:r>
          </a:p>
          <a:p>
            <a:r>
              <a:rPr kumimoji="1" lang="en-US" altLang="ja-JP" sz="1600" dirty="0">
                <a:latin typeface="Times New Roman" panose="02020603050405020304" pitchFamily="18" charset="0"/>
                <a:cs typeface="Times New Roman" panose="02020603050405020304" pitchFamily="18" charset="0"/>
              </a:rPr>
              <a:t>	    Latent heat of vaporization:	93.0 [J/</a:t>
            </a:r>
            <a:r>
              <a:rPr kumimoji="1" lang="en-US" altLang="ja-JP" sz="1600" dirty="0" err="1">
                <a:latin typeface="Times New Roman" panose="02020603050405020304" pitchFamily="18" charset="0"/>
                <a:cs typeface="Times New Roman" panose="02020603050405020304" pitchFamily="18" charset="0"/>
              </a:rPr>
              <a:t>mol</a:t>
            </a:r>
            <a:r>
              <a:rPr kumimoji="1" lang="en-US" altLang="ja-JP" sz="1600" dirty="0">
                <a:latin typeface="Times New Roman" panose="02020603050405020304" pitchFamily="18" charset="0"/>
                <a:cs typeface="Times New Roman" panose="02020603050405020304" pitchFamily="18" charset="0"/>
              </a:rPr>
              <a:t>] = 23.3 [J/g] = 4.2 [J/ℓ]</a:t>
            </a:r>
          </a:p>
          <a:p>
            <a:endParaRPr kumimoji="1" lang="en-US" altLang="ja-JP" sz="1600" dirty="0">
              <a:latin typeface="Times New Roman" panose="02020603050405020304" pitchFamily="18" charset="0"/>
              <a:cs typeface="Times New Roman" panose="02020603050405020304" pitchFamily="18" charset="0"/>
            </a:endParaRPr>
          </a:p>
          <a:p>
            <a:r>
              <a:rPr kumimoji="1" lang="en-US" altLang="ja-JP" sz="1600" dirty="0">
                <a:latin typeface="Times New Roman" panose="02020603050405020304" pitchFamily="18" charset="0"/>
                <a:cs typeface="Times New Roman" panose="02020603050405020304" pitchFamily="18" charset="0"/>
              </a:rPr>
              <a:t>Observation; Helium flow: 30.0 [m</a:t>
            </a:r>
            <a:r>
              <a:rPr kumimoji="1" lang="en-US" altLang="ja-JP" sz="1600" baseline="30000" dirty="0">
                <a:latin typeface="Times New Roman" panose="02020603050405020304" pitchFamily="18" charset="0"/>
                <a:cs typeface="Times New Roman" panose="02020603050405020304" pitchFamily="18" charset="0"/>
              </a:rPr>
              <a:t>3</a:t>
            </a:r>
            <a:r>
              <a:rPr kumimoji="1" lang="en-US" altLang="ja-JP" sz="1600" dirty="0">
                <a:latin typeface="Times New Roman" panose="02020603050405020304" pitchFamily="18" charset="0"/>
                <a:cs typeface="Times New Roman" panose="02020603050405020304" pitchFamily="18" charset="0"/>
              </a:rPr>
              <a:t>/h], Helium pressure: 2.99 [</a:t>
            </a:r>
            <a:r>
              <a:rPr kumimoji="1" lang="en-US" altLang="ja-JP" sz="1600" dirty="0" err="1">
                <a:latin typeface="Times New Roman" panose="02020603050405020304" pitchFamily="18" charset="0"/>
                <a:cs typeface="Times New Roman" panose="02020603050405020304" pitchFamily="18" charset="0"/>
              </a:rPr>
              <a:t>kPa</a:t>
            </a:r>
            <a:r>
              <a:rPr kumimoji="1" lang="en-US" altLang="ja-JP" sz="1600" dirty="0">
                <a:latin typeface="Times New Roman" panose="02020603050405020304" pitchFamily="18" charset="0"/>
                <a:cs typeface="Times New Roman" panose="02020603050405020304" pitchFamily="18" charset="0"/>
              </a:rPr>
              <a:t>], Helium temperature: 1.70 [K],</a:t>
            </a:r>
          </a:p>
          <a:p>
            <a:r>
              <a:rPr kumimoji="1" lang="en-US" altLang="ja-JP" sz="1600" dirty="0">
                <a:latin typeface="Times New Roman" panose="02020603050405020304" pitchFamily="18" charset="0"/>
                <a:cs typeface="Times New Roman" panose="02020603050405020304" pitchFamily="18" charset="0"/>
              </a:rPr>
              <a:t>	    Helium temperature at mass flow meter: 23 [</a:t>
            </a:r>
            <a:r>
              <a:rPr kumimoji="1" lang="ja-JP" altLang="en-US" sz="1600" dirty="0">
                <a:latin typeface="Times New Roman" panose="02020603050405020304" pitchFamily="18" charset="0"/>
                <a:cs typeface="Times New Roman" panose="02020603050405020304" pitchFamily="18" charset="0"/>
              </a:rPr>
              <a:t>℃</a:t>
            </a:r>
            <a:r>
              <a:rPr kumimoji="1" lang="en-US" altLang="ja-JP" sz="1600" dirty="0">
                <a:latin typeface="Times New Roman" panose="02020603050405020304" pitchFamily="18" charset="0"/>
                <a:cs typeface="Times New Roman" panose="02020603050405020304" pitchFamily="18" charset="0"/>
              </a:rPr>
              <a:t>]</a:t>
            </a:r>
          </a:p>
          <a:p>
            <a:r>
              <a:rPr kumimoji="1" lang="en-US" altLang="ja-JP" sz="1600" dirty="0">
                <a:latin typeface="Times New Roman" panose="02020603050405020304" pitchFamily="18" charset="0"/>
                <a:cs typeface="Times New Roman" panose="02020603050405020304" pitchFamily="18" charset="0"/>
              </a:rPr>
              <a:t>	    </a:t>
            </a:r>
            <a:r>
              <a:rPr kumimoji="1" lang="en-US" altLang="ja-JP" sz="1600" dirty="0" err="1">
                <a:latin typeface="Times New Roman" panose="02020603050405020304" pitchFamily="18" charset="0"/>
                <a:cs typeface="Times New Roman" panose="02020603050405020304" pitchFamily="18" charset="0"/>
              </a:rPr>
              <a:t>E</a:t>
            </a:r>
            <a:r>
              <a:rPr kumimoji="1" lang="en-US" altLang="ja-JP" sz="1600" baseline="-25000" dirty="0" err="1">
                <a:latin typeface="Times New Roman" panose="02020603050405020304" pitchFamily="18" charset="0"/>
                <a:cs typeface="Times New Roman" panose="02020603050405020304" pitchFamily="18" charset="0"/>
              </a:rPr>
              <a:t>acc</a:t>
            </a:r>
            <a:r>
              <a:rPr kumimoji="1" lang="en-US" altLang="ja-JP" sz="1600" dirty="0">
                <a:latin typeface="Times New Roman" panose="02020603050405020304" pitchFamily="18" charset="0"/>
                <a:cs typeface="Times New Roman" panose="02020603050405020304" pitchFamily="18" charset="0"/>
              </a:rPr>
              <a:t>: 28.0, 31.5, 35.0 [MV/m]</a:t>
            </a:r>
          </a:p>
          <a:p>
            <a:endParaRPr kumimoji="1" lang="en-US" altLang="ja-JP" sz="1600" dirty="0">
              <a:latin typeface="Times New Roman" panose="02020603050405020304" pitchFamily="18" charset="0"/>
              <a:cs typeface="Times New Roman" panose="02020603050405020304" pitchFamily="18" charset="0"/>
            </a:endParaRPr>
          </a:p>
          <a:p>
            <a:r>
              <a:rPr kumimoji="1" lang="en-US" altLang="ja-JP" sz="1600" u="heavy" dirty="0">
                <a:uFill>
                  <a:solidFill>
                    <a:srgbClr val="FF0000"/>
                  </a:solidFill>
                </a:uFill>
                <a:latin typeface="Times New Roman" panose="02020603050405020304" pitchFamily="18" charset="0"/>
                <a:cs typeface="Times New Roman" panose="02020603050405020304" pitchFamily="18" charset="0"/>
              </a:rPr>
              <a:t>Dissipated Heat Load </a:t>
            </a:r>
            <a:r>
              <a:rPr kumimoji="1" lang="en-US" altLang="ja-JP" sz="1600" u="heavy" dirty="0">
                <a:solidFill>
                  <a:srgbClr val="FF0000"/>
                </a:solidFill>
                <a:uFill>
                  <a:solidFill>
                    <a:srgbClr val="FF0000"/>
                  </a:solidFill>
                </a:uFill>
                <a:latin typeface="Times New Roman" panose="02020603050405020304" pitchFamily="18" charset="0"/>
                <a:cs typeface="Times New Roman" panose="02020603050405020304" pitchFamily="18" charset="0"/>
              </a:rPr>
              <a:t>including Static Heat Load </a:t>
            </a:r>
            <a:r>
              <a:rPr kumimoji="1" lang="en-US" altLang="ja-JP" sz="1600" u="heavy" dirty="0">
                <a:uFill>
                  <a:solidFill>
                    <a:srgbClr val="FF0000"/>
                  </a:solidFill>
                </a:uFill>
                <a:latin typeface="Times New Roman" panose="02020603050405020304" pitchFamily="18" charset="0"/>
                <a:cs typeface="Times New Roman" panose="02020603050405020304" pitchFamily="18" charset="0"/>
              </a:rPr>
              <a:t>(example); 30.0 [m</a:t>
            </a:r>
            <a:r>
              <a:rPr kumimoji="1" lang="en-US" altLang="ja-JP" sz="1600" u="heavy" baseline="30000" dirty="0">
                <a:uFill>
                  <a:solidFill>
                    <a:srgbClr val="FF0000"/>
                  </a:solidFill>
                </a:uFill>
                <a:latin typeface="Times New Roman" panose="02020603050405020304" pitchFamily="18" charset="0"/>
                <a:cs typeface="Times New Roman" panose="02020603050405020304" pitchFamily="18" charset="0"/>
              </a:rPr>
              <a:t>3</a:t>
            </a:r>
            <a:r>
              <a:rPr kumimoji="1" lang="en-US" altLang="ja-JP" sz="1600" u="heavy" dirty="0">
                <a:uFill>
                  <a:solidFill>
                    <a:srgbClr val="FF0000"/>
                  </a:solidFill>
                </a:uFill>
                <a:latin typeface="Times New Roman" panose="02020603050405020304" pitchFamily="18" charset="0"/>
                <a:cs typeface="Times New Roman" panose="02020603050405020304" pitchFamily="18" charset="0"/>
              </a:rPr>
              <a:t>/h] x 4.2 [J/ℓ] = 35 [W=J/s]</a:t>
            </a:r>
          </a:p>
          <a:p>
            <a:endParaRPr kumimoji="1" lang="en-US" altLang="ja-JP" sz="1600" dirty="0">
              <a:latin typeface="Times New Roman" panose="02020603050405020304" pitchFamily="18" charset="0"/>
              <a:cs typeface="Times New Roman" panose="02020603050405020304" pitchFamily="18" charset="0"/>
            </a:endParaRPr>
          </a:p>
          <a:p>
            <a:r>
              <a:rPr kumimoji="1" lang="en-US" altLang="ja-JP" sz="1600" dirty="0">
                <a:latin typeface="Times New Roman" panose="02020603050405020304" pitchFamily="18" charset="0"/>
                <a:cs typeface="Times New Roman" panose="02020603050405020304" pitchFamily="18" charset="0"/>
              </a:rPr>
              <a:t>RF Duty Factor: 0.81-0.86 % (from Pulse Analysis) Not constant!</a:t>
            </a:r>
          </a:p>
          <a:p>
            <a:endParaRPr kumimoji="1" lang="en-US" altLang="ja-JP" sz="1600" dirty="0">
              <a:latin typeface="Times New Roman" panose="02020603050405020304" pitchFamily="18" charset="0"/>
              <a:cs typeface="Times New Roman" panose="02020603050405020304" pitchFamily="18" charset="0"/>
            </a:endParaRPr>
          </a:p>
          <a:p>
            <a:r>
              <a:rPr kumimoji="1" lang="en-US" altLang="ja-JP" sz="1600" dirty="0">
                <a:latin typeface="Times New Roman" panose="02020603050405020304" pitchFamily="18" charset="0"/>
                <a:cs typeface="Times New Roman" panose="02020603050405020304" pitchFamily="18" charset="0"/>
              </a:rPr>
              <a:t>Formula for Q</a:t>
            </a:r>
            <a:r>
              <a:rPr kumimoji="1" lang="en-US" altLang="ja-JP" sz="1600" baseline="-25000" dirty="0">
                <a:latin typeface="Times New Roman" panose="02020603050405020304" pitchFamily="18" charset="0"/>
                <a:cs typeface="Times New Roman" panose="02020603050405020304" pitchFamily="18" charset="0"/>
              </a:rPr>
              <a:t>0</a:t>
            </a:r>
            <a:r>
              <a:rPr kumimoji="1" lang="en-US" altLang="ja-JP" sz="1600" dirty="0">
                <a:latin typeface="Times New Roman" panose="02020603050405020304" pitchFamily="18" charset="0"/>
                <a:cs typeface="Times New Roman" panose="02020603050405020304" pitchFamily="18" charset="0"/>
              </a:rPr>
              <a:t> Estimation ; </a:t>
            </a:r>
            <a:r>
              <a:rPr kumimoji="1" lang="en-US" altLang="ja-JP" sz="1600" dirty="0" err="1">
                <a:latin typeface="Times New Roman" panose="02020603050405020304" pitchFamily="18" charset="0"/>
                <a:cs typeface="Times New Roman" panose="02020603050405020304" pitchFamily="18" charset="0"/>
              </a:rPr>
              <a:t>E</a:t>
            </a:r>
            <a:r>
              <a:rPr kumimoji="1" lang="en-US" altLang="ja-JP" sz="1600" baseline="-25000" dirty="0" err="1">
                <a:latin typeface="Times New Roman" panose="02020603050405020304" pitchFamily="18" charset="0"/>
                <a:cs typeface="Times New Roman" panose="02020603050405020304" pitchFamily="18" charset="0"/>
              </a:rPr>
              <a:t>acc</a:t>
            </a:r>
            <a:r>
              <a:rPr kumimoji="1" lang="en-US" altLang="ja-JP" sz="1600" dirty="0">
                <a:latin typeface="Times New Roman" panose="02020603050405020304" pitchFamily="18" charset="0"/>
                <a:cs typeface="Times New Roman" panose="02020603050405020304" pitchFamily="18" charset="0"/>
              </a:rPr>
              <a:t> = 30.8 x </a:t>
            </a:r>
            <a:r>
              <a:rPr kumimoji="1" lang="en-US" altLang="ja-JP" sz="1600" dirty="0" err="1">
                <a:latin typeface="Times New Roman" panose="02020603050405020304" pitchFamily="18" charset="0"/>
                <a:cs typeface="Times New Roman" panose="02020603050405020304" pitchFamily="18" charset="0"/>
              </a:rPr>
              <a:t>Sqrt</a:t>
            </a:r>
            <a:r>
              <a:rPr kumimoji="1" lang="en-US" altLang="ja-JP" sz="1600" dirty="0">
                <a:latin typeface="Times New Roman" panose="02020603050405020304" pitchFamily="18" charset="0"/>
                <a:cs typeface="Times New Roman" panose="02020603050405020304" pitchFamily="18" charset="0"/>
              </a:rPr>
              <a:t>(P</a:t>
            </a:r>
            <a:r>
              <a:rPr kumimoji="1" lang="en-US" altLang="ja-JP" sz="1600" baseline="-25000" dirty="0">
                <a:latin typeface="Times New Roman" panose="02020603050405020304" pitchFamily="18" charset="0"/>
                <a:cs typeface="Times New Roman" panose="02020603050405020304" pitchFamily="18" charset="0"/>
              </a:rPr>
              <a:t>0</a:t>
            </a:r>
            <a:r>
              <a:rPr kumimoji="1" lang="en-US" altLang="ja-JP" sz="1600" dirty="0">
                <a:latin typeface="Times New Roman" panose="02020603050405020304" pitchFamily="18" charset="0"/>
                <a:cs typeface="Times New Roman" panose="02020603050405020304" pitchFamily="18" charset="0"/>
              </a:rPr>
              <a:t> x Q</a:t>
            </a:r>
            <a:r>
              <a:rPr kumimoji="1" lang="en-US" altLang="ja-JP" sz="1600" baseline="-25000" dirty="0">
                <a:latin typeface="Times New Roman" panose="02020603050405020304" pitchFamily="18" charset="0"/>
                <a:cs typeface="Times New Roman" panose="02020603050405020304" pitchFamily="18" charset="0"/>
              </a:rPr>
              <a:t>0</a:t>
            </a:r>
            <a:r>
              <a:rPr kumimoji="1" lang="en-US" altLang="ja-JP" sz="1600" dirty="0">
                <a:latin typeface="Times New Roman" panose="02020603050405020304" pitchFamily="18" charset="0"/>
                <a:cs typeface="Times New Roman" panose="02020603050405020304" pitchFamily="18" charset="0"/>
              </a:rPr>
              <a:t>)</a:t>
            </a:r>
          </a:p>
          <a:p>
            <a:endParaRPr kumimoji="1" lang="en-US" altLang="ja-JP" sz="1600" dirty="0">
              <a:latin typeface="Times New Roman" panose="02020603050405020304" pitchFamily="18" charset="0"/>
              <a:cs typeface="Times New Roman" panose="02020603050405020304" pitchFamily="18" charset="0"/>
            </a:endParaRPr>
          </a:p>
          <a:p>
            <a:r>
              <a:rPr kumimoji="1" lang="en-US" altLang="ja-JP" sz="1600" dirty="0">
                <a:latin typeface="Times New Roman" panose="02020603050405020304" pitchFamily="18" charset="0"/>
                <a:cs typeface="Times New Roman" panose="02020603050405020304" pitchFamily="18" charset="0"/>
              </a:rPr>
              <a:t>Contents to be considered; </a:t>
            </a:r>
            <a:r>
              <a:rPr kumimoji="1" lang="en-US" altLang="ja-JP" sz="1600" dirty="0">
                <a:solidFill>
                  <a:srgbClr val="FF0000"/>
                </a:solidFill>
                <a:latin typeface="Times New Roman" panose="02020603050405020304" pitchFamily="18" charset="0"/>
                <a:cs typeface="Times New Roman" panose="02020603050405020304" pitchFamily="18" charset="0"/>
              </a:rPr>
              <a:t>Stability in Static Heat Load: Main Systematic Error</a:t>
            </a:r>
          </a:p>
          <a:p>
            <a:r>
              <a:rPr kumimoji="1" lang="en-US" altLang="ja-JP" sz="1600" dirty="0">
                <a:latin typeface="Times New Roman" panose="02020603050405020304" pitchFamily="18" charset="0"/>
                <a:cs typeface="Times New Roman" panose="02020603050405020304" pitchFamily="18" charset="0"/>
              </a:rPr>
              <a:t>		        Stability in Accelerating Gradient: To be checked by Pulse Analysis</a:t>
            </a:r>
          </a:p>
          <a:p>
            <a:r>
              <a:rPr kumimoji="1" lang="en-US" altLang="ja-JP" sz="1600" dirty="0">
                <a:latin typeface="Times New Roman" panose="02020603050405020304" pitchFamily="18" charset="0"/>
                <a:cs typeface="Times New Roman" panose="02020603050405020304" pitchFamily="18" charset="0"/>
              </a:rPr>
              <a:t>		        Precise RF Duty Factor: To be checked by Pulse Analysis</a:t>
            </a:r>
          </a:p>
          <a:p>
            <a:r>
              <a:rPr kumimoji="1" lang="en-US" altLang="ja-JP" sz="1600" dirty="0">
                <a:latin typeface="Times New Roman" panose="02020603050405020304" pitchFamily="18" charset="0"/>
                <a:cs typeface="Times New Roman" panose="02020603050405020304" pitchFamily="18" charset="0"/>
              </a:rPr>
              <a:t>		        Precise Latent Heat of Vaporization: To be estimated by </a:t>
            </a:r>
            <a:r>
              <a:rPr kumimoji="1" lang="en-US" altLang="ja-JP" sz="1600" dirty="0">
                <a:solidFill>
                  <a:srgbClr val="FF0000"/>
                </a:solidFill>
                <a:latin typeface="Times New Roman" panose="02020603050405020304" pitchFamily="18" charset="0"/>
                <a:cs typeface="Times New Roman" panose="02020603050405020304" pitchFamily="18" charset="0"/>
              </a:rPr>
              <a:t>HEPAK code</a:t>
            </a:r>
          </a:p>
          <a:p>
            <a:r>
              <a:rPr kumimoji="1" lang="en-US" altLang="ja-JP" sz="1600" dirty="0">
                <a:latin typeface="Times New Roman" panose="02020603050405020304" pitchFamily="18" charset="0"/>
                <a:cs typeface="Times New Roman" panose="02020603050405020304" pitchFamily="18" charset="0"/>
              </a:rPr>
              <a:t>				</a:t>
            </a:r>
            <a:r>
              <a:rPr kumimoji="1" lang="en-US" altLang="ja-JP" sz="1200" dirty="0">
                <a:latin typeface="Times New Roman" panose="02020603050405020304" pitchFamily="18" charset="0"/>
                <a:cs typeface="Times New Roman" panose="02020603050405020304" pitchFamily="18" charset="0"/>
              </a:rPr>
              <a:t>† Ohuchi-san estimated Heat Load by HEPAK in STF-1 </a:t>
            </a:r>
            <a:r>
              <a:rPr kumimoji="1" lang="en-US" altLang="ja-JP" sz="1200" dirty="0" err="1">
                <a:latin typeface="Times New Roman" panose="02020603050405020304" pitchFamily="18" charset="0"/>
                <a:cs typeface="Times New Roman" panose="02020603050405020304" pitchFamily="18" charset="0"/>
              </a:rPr>
              <a:t>Cryomodule</a:t>
            </a:r>
            <a:endParaRPr kumimoji="1" lang="en-US" altLang="ja-JP" sz="1200" dirty="0">
              <a:latin typeface="Times New Roman" panose="02020603050405020304" pitchFamily="18" charset="0"/>
              <a:cs typeface="Times New Roman" panose="02020603050405020304" pitchFamily="18" charset="0"/>
            </a:endParaRPr>
          </a:p>
          <a:p>
            <a:r>
              <a:rPr kumimoji="1" lang="en-US" altLang="ja-JP" sz="1200" dirty="0">
                <a:latin typeface="Times New Roman" panose="02020603050405020304" pitchFamily="18" charset="0"/>
                <a:cs typeface="Times New Roman" panose="02020603050405020304" pitchFamily="18" charset="0"/>
              </a:rPr>
              <a:t>				‡ </a:t>
            </a:r>
            <a:r>
              <a:rPr kumimoji="1" lang="en-US" altLang="ja-JP" sz="1200" dirty="0" err="1">
                <a:latin typeface="Times New Roman" panose="02020603050405020304" pitchFamily="18" charset="0"/>
                <a:cs typeface="Times New Roman" panose="02020603050405020304" pitchFamily="18" charset="0"/>
              </a:rPr>
              <a:t>Nakai</a:t>
            </a:r>
            <a:r>
              <a:rPr kumimoji="1" lang="en-US" altLang="ja-JP" sz="1200" dirty="0">
                <a:latin typeface="Times New Roman" panose="02020603050405020304" pitchFamily="18" charset="0"/>
                <a:cs typeface="Times New Roman" panose="02020603050405020304" pitchFamily="18" charset="0"/>
              </a:rPr>
              <a:t>-san got HEPAK recently, and we can use it for this analysis</a:t>
            </a:r>
            <a:endParaRPr kumimoji="1" lang="en-US" altLang="ja-JP" sz="1600" dirty="0">
              <a:latin typeface="Times New Roman" panose="02020603050405020304" pitchFamily="18" charset="0"/>
              <a:cs typeface="Times New Roman" panose="02020603050405020304" pitchFamily="18" charset="0"/>
            </a:endParaRPr>
          </a:p>
          <a:p>
            <a:r>
              <a:rPr kumimoji="1" lang="en-US" altLang="ja-JP" sz="1600" dirty="0">
                <a:latin typeface="Times New Roman" panose="02020603050405020304" pitchFamily="18" charset="0"/>
                <a:cs typeface="Times New Roman" panose="02020603050405020304" pitchFamily="18" charset="0"/>
              </a:rPr>
              <a:t>		        Helium Pressure in Return Line: Not measured yet, but to be monitored</a:t>
            </a:r>
          </a:p>
          <a:p>
            <a:r>
              <a:rPr kumimoji="1" lang="en-US" altLang="ja-JP" sz="1600" dirty="0">
                <a:latin typeface="Times New Roman" panose="02020603050405020304" pitchFamily="18" charset="0"/>
                <a:cs typeface="Times New Roman" panose="02020603050405020304" pitchFamily="18" charset="0"/>
              </a:rPr>
              <a:t>		        Specification for Helium Mass Flow Meter: Dependence on Temperature (±0.3%)</a:t>
            </a:r>
            <a:endParaRPr kumimoji="1" lang="ja-JP" alt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34617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979712"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55</a:t>
            </a:fld>
            <a:endParaRPr lang="en-US" altLang="ja-JP" dirty="0">
              <a:latin typeface="Times New Roman" panose="02020603050405020304" pitchFamily="18" charset="0"/>
              <a:cs typeface="Times New Roman" panose="02020603050405020304" pitchFamily="18" charset="0"/>
            </a:endParaRPr>
          </a:p>
        </p:txBody>
      </p:sp>
      <p:sp>
        <p:nvSpPr>
          <p:cNvPr id="8" name="Rectangle 2"/>
          <p:cNvSpPr>
            <a:spLocks noGrp="1" noChangeArrowheads="1"/>
          </p:cNvSpPr>
          <p:nvPr>
            <p:ph type="title"/>
          </p:nvPr>
        </p:nvSpPr>
        <p:spPr>
          <a:xfrm>
            <a:off x="0" y="0"/>
            <a:ext cx="9143999" cy="692696"/>
          </a:xfrm>
        </p:spPr>
        <p:txBody>
          <a:bodyPr/>
          <a:lstStyle/>
          <a:p>
            <a:r>
              <a:rPr lang="en-US" altLang="ja-JP" dirty="0">
                <a:solidFill>
                  <a:schemeClr val="tx1"/>
                </a:solidFill>
                <a:latin typeface="Times New Roman" panose="02020603050405020304" pitchFamily="18" charset="0"/>
                <a:cs typeface="Times New Roman" panose="02020603050405020304" pitchFamily="18" charset="0"/>
              </a:rPr>
              <a:t>Comparison of Q</a:t>
            </a:r>
            <a:r>
              <a:rPr lang="en-US" altLang="ja-JP" baseline="-25000" dirty="0">
                <a:solidFill>
                  <a:schemeClr val="tx1"/>
                </a:solidFill>
                <a:latin typeface="Times New Roman" panose="02020603050405020304" pitchFamily="18" charset="0"/>
                <a:cs typeface="Times New Roman" panose="02020603050405020304" pitchFamily="18" charset="0"/>
              </a:rPr>
              <a:t>0</a:t>
            </a:r>
            <a:r>
              <a:rPr lang="en-US" altLang="ja-JP" dirty="0">
                <a:solidFill>
                  <a:schemeClr val="tx1"/>
                </a:solidFill>
                <a:latin typeface="Times New Roman" panose="02020603050405020304" pitchFamily="18" charset="0"/>
                <a:cs typeface="Times New Roman" panose="02020603050405020304" pitchFamily="18" charset="0"/>
              </a:rPr>
              <a:t> – </a:t>
            </a:r>
            <a:r>
              <a:rPr lang="en-US" altLang="ja-JP" dirty="0" err="1">
                <a:solidFill>
                  <a:schemeClr val="tx1"/>
                </a:solidFill>
                <a:latin typeface="Times New Roman" panose="02020603050405020304" pitchFamily="18" charset="0"/>
                <a:cs typeface="Times New Roman" panose="02020603050405020304" pitchFamily="18" charset="0"/>
              </a:rPr>
              <a:t>E</a:t>
            </a:r>
            <a:r>
              <a:rPr lang="en-US" altLang="ja-JP" baseline="-25000" dirty="0" err="1">
                <a:solidFill>
                  <a:schemeClr val="tx1"/>
                </a:solidFill>
                <a:latin typeface="Times New Roman" panose="02020603050405020304" pitchFamily="18" charset="0"/>
                <a:cs typeface="Times New Roman" panose="02020603050405020304" pitchFamily="18" charset="0"/>
              </a:rPr>
              <a:t>acc</a:t>
            </a:r>
            <a:r>
              <a:rPr lang="en-US" altLang="ja-JP" dirty="0">
                <a:solidFill>
                  <a:schemeClr val="tx1"/>
                </a:solidFill>
                <a:latin typeface="Times New Roman" panose="02020603050405020304" pitchFamily="18" charset="0"/>
                <a:cs typeface="Times New Roman" panose="02020603050405020304" pitchFamily="18" charset="0"/>
              </a:rPr>
              <a:t> Curve in STF-2 CMs</a:t>
            </a:r>
          </a:p>
        </p:txBody>
      </p:sp>
      <p:sp>
        <p:nvSpPr>
          <p:cNvPr id="9" name="テキスト ボックス 8"/>
          <p:cNvSpPr txBox="1"/>
          <p:nvPr/>
        </p:nvSpPr>
        <p:spPr>
          <a:xfrm>
            <a:off x="0" y="5868561"/>
            <a:ext cx="9144000" cy="584775"/>
          </a:xfrm>
          <a:prstGeom prst="rect">
            <a:avLst/>
          </a:prstGeom>
          <a:noFill/>
        </p:spPr>
        <p:txBody>
          <a:bodyPr wrap="square" rtlCol="0">
            <a:spAutoFit/>
          </a:bodyPr>
          <a:lstStyle/>
          <a:p>
            <a:r>
              <a:rPr kumimoji="1" lang="ja-JP" altLang="en-US" sz="1600" dirty="0">
                <a:latin typeface="Times New Roman" panose="02020603050405020304" pitchFamily="18" charset="0"/>
                <a:cs typeface="Times New Roman" panose="02020603050405020304" pitchFamily="18" charset="0"/>
              </a:rPr>
              <a:t>中心値が一様に下がっているように見えるが、放射線量を見るとそれほど出ているようにも見えないので、まだ理解できていない効果があるものと思われる。</a:t>
            </a:r>
          </a:p>
        </p:txBody>
      </p:sp>
      <p:pic>
        <p:nvPicPr>
          <p:cNvPr id="10" name="図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832709"/>
            <a:ext cx="4515127" cy="2512965"/>
          </a:xfrm>
          <a:prstGeom prst="rect">
            <a:avLst/>
          </a:prstGeom>
        </p:spPr>
      </p:pic>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8873" y="832966"/>
            <a:ext cx="4515127" cy="2512708"/>
          </a:xfrm>
          <a:prstGeom prst="rect">
            <a:avLst/>
          </a:prstGeom>
        </p:spPr>
      </p:pic>
      <p:pic>
        <p:nvPicPr>
          <p:cNvPr id="12" name="図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342424"/>
            <a:ext cx="4515127" cy="2546878"/>
          </a:xfrm>
          <a:prstGeom prst="rect">
            <a:avLst/>
          </a:prstGeom>
        </p:spPr>
      </p:pic>
      <p:pic>
        <p:nvPicPr>
          <p:cNvPr id="13" name="図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6222" y="3342424"/>
            <a:ext cx="4515127" cy="2550842"/>
          </a:xfrm>
          <a:prstGeom prst="rect">
            <a:avLst/>
          </a:prstGeom>
        </p:spPr>
      </p:pic>
    </p:spTree>
    <p:extLst>
      <p:ext uri="{BB962C8B-B14F-4D97-AF65-F5344CB8AC3E}">
        <p14:creationId xmlns:p14="http://schemas.microsoft.com/office/powerpoint/2010/main" val="22683732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979712"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56</a:t>
            </a:fld>
            <a:endParaRPr lang="en-US" altLang="ja-JP" dirty="0">
              <a:latin typeface="Times New Roman" panose="02020603050405020304" pitchFamily="18" charset="0"/>
              <a:cs typeface="Times New Roman" panose="02020603050405020304" pitchFamily="18" charset="0"/>
            </a:endParaRPr>
          </a:p>
        </p:txBody>
      </p:sp>
      <p:sp>
        <p:nvSpPr>
          <p:cNvPr id="8" name="Rectangle 2"/>
          <p:cNvSpPr>
            <a:spLocks noGrp="1" noChangeArrowheads="1"/>
          </p:cNvSpPr>
          <p:nvPr>
            <p:ph type="title"/>
          </p:nvPr>
        </p:nvSpPr>
        <p:spPr>
          <a:xfrm>
            <a:off x="0" y="0"/>
            <a:ext cx="9143999" cy="692696"/>
          </a:xfrm>
        </p:spPr>
        <p:txBody>
          <a:bodyPr/>
          <a:lstStyle/>
          <a:p>
            <a:r>
              <a:rPr lang="en-US" altLang="ja-JP" dirty="0">
                <a:solidFill>
                  <a:schemeClr val="tx1"/>
                </a:solidFill>
                <a:latin typeface="Times New Roman" panose="02020603050405020304" pitchFamily="18" charset="0"/>
                <a:cs typeface="Times New Roman" panose="02020603050405020304" pitchFamily="18" charset="0"/>
              </a:rPr>
              <a:t>Comparison of Q</a:t>
            </a:r>
            <a:r>
              <a:rPr lang="en-US" altLang="ja-JP" baseline="-25000" dirty="0">
                <a:solidFill>
                  <a:schemeClr val="tx1"/>
                </a:solidFill>
                <a:latin typeface="Times New Roman" panose="02020603050405020304" pitchFamily="18" charset="0"/>
                <a:cs typeface="Times New Roman" panose="02020603050405020304" pitchFamily="18" charset="0"/>
              </a:rPr>
              <a:t>0</a:t>
            </a:r>
            <a:r>
              <a:rPr lang="en-US" altLang="ja-JP" dirty="0">
                <a:solidFill>
                  <a:schemeClr val="tx1"/>
                </a:solidFill>
                <a:latin typeface="Times New Roman" panose="02020603050405020304" pitchFamily="18" charset="0"/>
                <a:cs typeface="Times New Roman" panose="02020603050405020304" pitchFamily="18" charset="0"/>
              </a:rPr>
              <a:t> – </a:t>
            </a:r>
            <a:r>
              <a:rPr lang="en-US" altLang="ja-JP" dirty="0" err="1">
                <a:solidFill>
                  <a:schemeClr val="tx1"/>
                </a:solidFill>
                <a:latin typeface="Times New Roman" panose="02020603050405020304" pitchFamily="18" charset="0"/>
                <a:cs typeface="Times New Roman" panose="02020603050405020304" pitchFamily="18" charset="0"/>
              </a:rPr>
              <a:t>E</a:t>
            </a:r>
            <a:r>
              <a:rPr lang="en-US" altLang="ja-JP" baseline="-25000" dirty="0" err="1">
                <a:solidFill>
                  <a:schemeClr val="tx1"/>
                </a:solidFill>
                <a:latin typeface="Times New Roman" panose="02020603050405020304" pitchFamily="18" charset="0"/>
                <a:cs typeface="Times New Roman" panose="02020603050405020304" pitchFamily="18" charset="0"/>
              </a:rPr>
              <a:t>acc</a:t>
            </a:r>
            <a:r>
              <a:rPr lang="en-US" altLang="ja-JP" dirty="0">
                <a:solidFill>
                  <a:schemeClr val="tx1"/>
                </a:solidFill>
                <a:latin typeface="Times New Roman" panose="02020603050405020304" pitchFamily="18" charset="0"/>
                <a:cs typeface="Times New Roman" panose="02020603050405020304" pitchFamily="18" charset="0"/>
              </a:rPr>
              <a:t> Curve in STF-2 CMs</a:t>
            </a:r>
          </a:p>
        </p:txBody>
      </p:sp>
      <p:sp>
        <p:nvSpPr>
          <p:cNvPr id="9" name="テキスト ボックス 8"/>
          <p:cNvSpPr txBox="1"/>
          <p:nvPr/>
        </p:nvSpPr>
        <p:spPr>
          <a:xfrm>
            <a:off x="0" y="5868561"/>
            <a:ext cx="9144000" cy="584775"/>
          </a:xfrm>
          <a:prstGeom prst="rect">
            <a:avLst/>
          </a:prstGeom>
          <a:noFill/>
        </p:spPr>
        <p:txBody>
          <a:bodyPr wrap="square" rtlCol="0">
            <a:spAutoFit/>
          </a:bodyPr>
          <a:lstStyle/>
          <a:p>
            <a:r>
              <a:rPr kumimoji="1" lang="ja-JP" altLang="en-US" sz="1600" dirty="0">
                <a:latin typeface="Times New Roman" panose="02020603050405020304" pitchFamily="18" charset="0"/>
                <a:cs typeface="Times New Roman" panose="02020603050405020304" pitchFamily="18" charset="0"/>
              </a:rPr>
              <a:t>中心値が一様に下がっているように見えるが、放射線量を見るとそれほど出ているようにも見えないので、まだ理解できていない効果があるものと思われる。</a:t>
            </a:r>
          </a:p>
        </p:txBody>
      </p:sp>
      <p:pic>
        <p:nvPicPr>
          <p:cNvPr id="10" name="図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658" y="832709"/>
            <a:ext cx="4449808" cy="2512965"/>
          </a:xfrm>
          <a:prstGeom prst="rect">
            <a:avLst/>
          </a:prstGeom>
        </p:spPr>
      </p:pic>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8820" y="832966"/>
            <a:ext cx="4495232" cy="2512708"/>
          </a:xfrm>
          <a:prstGeom prst="rect">
            <a:avLst/>
          </a:prstGeom>
        </p:spPr>
      </p:pic>
      <p:pic>
        <p:nvPicPr>
          <p:cNvPr id="12" name="図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371644"/>
            <a:ext cx="4515127" cy="2488437"/>
          </a:xfrm>
          <a:prstGeom prst="rect">
            <a:avLst/>
          </a:prstGeom>
        </p:spPr>
      </p:pic>
      <p:pic>
        <p:nvPicPr>
          <p:cNvPr id="13" name="図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6222" y="3354793"/>
            <a:ext cx="4515127" cy="2526104"/>
          </a:xfrm>
          <a:prstGeom prst="rect">
            <a:avLst/>
          </a:prstGeom>
        </p:spPr>
      </p:pic>
    </p:spTree>
    <p:extLst>
      <p:ext uri="{BB962C8B-B14F-4D97-AF65-F5344CB8AC3E}">
        <p14:creationId xmlns:p14="http://schemas.microsoft.com/office/powerpoint/2010/main" val="21123204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979712"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57</a:t>
            </a:fld>
            <a:endParaRPr lang="en-US" altLang="ja-JP" dirty="0">
              <a:latin typeface="Times New Roman" panose="02020603050405020304" pitchFamily="18" charset="0"/>
              <a:cs typeface="Times New Roman" panose="02020603050405020304" pitchFamily="18" charset="0"/>
            </a:endParaRPr>
          </a:p>
        </p:txBody>
      </p:sp>
      <p:sp>
        <p:nvSpPr>
          <p:cNvPr id="8" name="Rectangle 2"/>
          <p:cNvSpPr>
            <a:spLocks noGrp="1" noChangeArrowheads="1"/>
          </p:cNvSpPr>
          <p:nvPr>
            <p:ph type="title"/>
          </p:nvPr>
        </p:nvSpPr>
        <p:spPr>
          <a:xfrm>
            <a:off x="0" y="0"/>
            <a:ext cx="9143999" cy="692696"/>
          </a:xfrm>
        </p:spPr>
        <p:txBody>
          <a:bodyPr/>
          <a:lstStyle/>
          <a:p>
            <a:r>
              <a:rPr lang="en-US" altLang="ja-JP" sz="4400" dirty="0">
                <a:solidFill>
                  <a:schemeClr val="tx1"/>
                </a:solidFill>
                <a:latin typeface="Times New Roman" panose="02020603050405020304" pitchFamily="18" charset="0"/>
                <a:cs typeface="Times New Roman" panose="02020603050405020304" pitchFamily="18" charset="0"/>
              </a:rPr>
              <a:t>Summary of Static Heat Load</a:t>
            </a:r>
          </a:p>
        </p:txBody>
      </p:sp>
      <p:graphicFrame>
        <p:nvGraphicFramePr>
          <p:cNvPr id="9" name="表 8"/>
          <p:cNvGraphicFramePr>
            <a:graphicFrameLocks noGrp="1"/>
          </p:cNvGraphicFramePr>
          <p:nvPr>
            <p:extLst>
              <p:ext uri="{D42A27DB-BD31-4B8C-83A1-F6EECF244321}">
                <p14:modId xmlns:p14="http://schemas.microsoft.com/office/powerpoint/2010/main" val="2446773398"/>
              </p:ext>
            </p:extLst>
          </p:nvPr>
        </p:nvGraphicFramePr>
        <p:xfrm>
          <a:off x="395534" y="1052736"/>
          <a:ext cx="8352930" cy="1595120"/>
        </p:xfrm>
        <a:graphic>
          <a:graphicData uri="http://schemas.openxmlformats.org/drawingml/2006/table">
            <a:tbl>
              <a:tblPr firstRow="1" bandRow="1">
                <a:tableStyleId>{5940675A-B579-460E-94D1-54222C63F5DA}</a:tableStyleId>
              </a:tblPr>
              <a:tblGrid>
                <a:gridCol w="1670586">
                  <a:extLst>
                    <a:ext uri="{9D8B030D-6E8A-4147-A177-3AD203B41FA5}">
                      <a16:colId xmlns:a16="http://schemas.microsoft.com/office/drawing/2014/main" val="20000"/>
                    </a:ext>
                  </a:extLst>
                </a:gridCol>
                <a:gridCol w="1670586">
                  <a:extLst>
                    <a:ext uri="{9D8B030D-6E8A-4147-A177-3AD203B41FA5}">
                      <a16:colId xmlns:a16="http://schemas.microsoft.com/office/drawing/2014/main" val="20001"/>
                    </a:ext>
                  </a:extLst>
                </a:gridCol>
                <a:gridCol w="1670586">
                  <a:extLst>
                    <a:ext uri="{9D8B030D-6E8A-4147-A177-3AD203B41FA5}">
                      <a16:colId xmlns:a16="http://schemas.microsoft.com/office/drawing/2014/main" val="20002"/>
                    </a:ext>
                  </a:extLst>
                </a:gridCol>
                <a:gridCol w="1670586">
                  <a:extLst>
                    <a:ext uri="{9D8B030D-6E8A-4147-A177-3AD203B41FA5}">
                      <a16:colId xmlns:a16="http://schemas.microsoft.com/office/drawing/2014/main" val="20003"/>
                    </a:ext>
                  </a:extLst>
                </a:gridCol>
                <a:gridCol w="1670586">
                  <a:extLst>
                    <a:ext uri="{9D8B030D-6E8A-4147-A177-3AD203B41FA5}">
                      <a16:colId xmlns:a16="http://schemas.microsoft.com/office/drawing/2014/main" val="20004"/>
                    </a:ext>
                  </a:extLst>
                </a:gridCol>
              </a:tblGrid>
              <a:tr h="370840">
                <a:tc gridSpan="5">
                  <a:txBody>
                    <a:bodyPr/>
                    <a:lstStyle/>
                    <a:p>
                      <a:pPr algn="ctr"/>
                      <a:r>
                        <a:rPr kumimoji="1" lang="en-US" altLang="ja-JP" sz="2400" dirty="0">
                          <a:latin typeface="Times New Roman" panose="02020603050405020304" pitchFamily="18" charset="0"/>
                          <a:cs typeface="Times New Roman" panose="02020603050405020304" pitchFamily="18" charset="0"/>
                        </a:rPr>
                        <a:t>Static</a:t>
                      </a:r>
                      <a:r>
                        <a:rPr kumimoji="1" lang="en-US" altLang="ja-JP" sz="2400" baseline="0" dirty="0">
                          <a:latin typeface="Times New Roman" panose="02020603050405020304" pitchFamily="18" charset="0"/>
                          <a:cs typeface="Times New Roman" panose="02020603050405020304" pitchFamily="18" charset="0"/>
                        </a:rPr>
                        <a:t> Heat Load / module @2K [W]</a:t>
                      </a:r>
                      <a:endParaRPr kumimoji="1" lang="ja-JP" altLang="en-US" sz="2400" dirty="0">
                        <a:latin typeface="Times New Roman" panose="02020603050405020304" pitchFamily="18" charset="0"/>
                        <a:cs typeface="Times New Roman" panose="02020603050405020304" pitchFamily="18" charset="0"/>
                      </a:endParaRPr>
                    </a:p>
                  </a:txBody>
                  <a:tcPr/>
                </a:tc>
                <a:tc hMerge="1">
                  <a:txBody>
                    <a:bodyPr/>
                    <a:lstStyle/>
                    <a:p>
                      <a:pPr algn="ctr"/>
                      <a:endParaRPr kumimoji="1" lang="ja-JP" altLang="en-US" dirty="0">
                        <a:latin typeface="Times New Roman" panose="02020603050405020304" pitchFamily="18" charset="0"/>
                        <a:cs typeface="Times New Roman" panose="02020603050405020304" pitchFamily="18" charset="0"/>
                      </a:endParaRPr>
                    </a:p>
                  </a:txBody>
                  <a:tcPr/>
                </a:tc>
                <a:tc hMerge="1">
                  <a:txBody>
                    <a:bodyPr/>
                    <a:lstStyle/>
                    <a:p>
                      <a:pPr algn="ctr"/>
                      <a:endParaRPr kumimoji="1" lang="ja-JP" altLang="en-US" dirty="0">
                        <a:latin typeface="Times New Roman" panose="02020603050405020304" pitchFamily="18" charset="0"/>
                        <a:cs typeface="Times New Roman" panose="02020603050405020304" pitchFamily="18" charset="0"/>
                      </a:endParaRPr>
                    </a:p>
                  </a:txBody>
                  <a:tcPr/>
                </a:tc>
                <a:tc hMerge="1">
                  <a:txBody>
                    <a:bodyPr/>
                    <a:lstStyle/>
                    <a:p>
                      <a:pPr algn="ctr"/>
                      <a:endParaRPr kumimoji="1" lang="ja-JP" altLang="en-US" dirty="0">
                        <a:latin typeface="Times New Roman" panose="02020603050405020304" pitchFamily="18" charset="0"/>
                        <a:cs typeface="Times New Roman" panose="02020603050405020304" pitchFamily="18" charset="0"/>
                      </a:endParaRPr>
                    </a:p>
                  </a:txBody>
                  <a:tcPr/>
                </a:tc>
                <a:tc hMerge="1">
                  <a:txBody>
                    <a:bodyPr/>
                    <a:lstStyle/>
                    <a:p>
                      <a:pPr algn="ctr"/>
                      <a:endParaRPr kumimoji="1" lang="ja-JP"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370840">
                <a:tc gridSpan="2">
                  <a:txBody>
                    <a:bodyPr/>
                    <a:lstStyle/>
                    <a:p>
                      <a:pPr algn="ctr"/>
                      <a:r>
                        <a:rPr kumimoji="1" lang="en-US" altLang="ja-JP" sz="2000" dirty="0">
                          <a:latin typeface="Times New Roman" panose="02020603050405020304" pitchFamily="18" charset="0"/>
                          <a:cs typeface="Times New Roman" panose="02020603050405020304" pitchFamily="18" charset="0"/>
                        </a:rPr>
                        <a:t>Real Data</a:t>
                      </a:r>
                      <a:endParaRPr kumimoji="1" lang="ja-JP" altLang="en-US" sz="2000" dirty="0">
                        <a:latin typeface="Times New Roman" panose="02020603050405020304" pitchFamily="18" charset="0"/>
                        <a:cs typeface="Times New Roman" panose="02020603050405020304" pitchFamily="18" charset="0"/>
                      </a:endParaRPr>
                    </a:p>
                  </a:txBody>
                  <a:tcPr/>
                </a:tc>
                <a:tc hMerge="1">
                  <a:txBody>
                    <a:bodyPr/>
                    <a:lstStyle/>
                    <a:p>
                      <a:pPr algn="ctr"/>
                      <a:endParaRPr kumimoji="1" lang="ja-JP" altLang="en-US" dirty="0">
                        <a:latin typeface="Times New Roman" panose="02020603050405020304" pitchFamily="18" charset="0"/>
                        <a:cs typeface="Times New Roman" panose="02020603050405020304" pitchFamily="18" charset="0"/>
                      </a:endParaRPr>
                    </a:p>
                  </a:txBody>
                  <a:tcPr>
                    <a:solidFill>
                      <a:srgbClr val="FFFFCC"/>
                    </a:solidFill>
                  </a:tcPr>
                </a:tc>
                <a:tc gridSpan="3">
                  <a:txBody>
                    <a:bodyPr/>
                    <a:lstStyle/>
                    <a:p>
                      <a:pPr algn="ctr"/>
                      <a:r>
                        <a:rPr kumimoji="1" lang="en-US" altLang="ja-JP" sz="2000" dirty="0">
                          <a:latin typeface="Times New Roman" panose="02020603050405020304" pitchFamily="18" charset="0"/>
                          <a:cs typeface="Times New Roman" panose="02020603050405020304" pitchFamily="18" charset="0"/>
                        </a:rPr>
                        <a:t>TDR</a:t>
                      </a:r>
                      <a:endParaRPr kumimoji="1" lang="ja-JP" altLang="en-US" sz="2000" dirty="0">
                        <a:latin typeface="Times New Roman" panose="02020603050405020304" pitchFamily="18" charset="0"/>
                        <a:cs typeface="Times New Roman" panose="02020603050405020304" pitchFamily="18" charset="0"/>
                      </a:endParaRPr>
                    </a:p>
                  </a:txBody>
                  <a:tcPr/>
                </a:tc>
                <a:tc hMerge="1">
                  <a:txBody>
                    <a:bodyPr/>
                    <a:lstStyle/>
                    <a:p>
                      <a:pPr algn="ctr"/>
                      <a:endParaRPr kumimoji="1" lang="ja-JP" altLang="en-US" dirty="0">
                        <a:latin typeface="Times New Roman" panose="02020603050405020304" pitchFamily="18" charset="0"/>
                        <a:cs typeface="Times New Roman" panose="02020603050405020304" pitchFamily="18" charset="0"/>
                      </a:endParaRPr>
                    </a:p>
                  </a:txBody>
                  <a:tcPr/>
                </a:tc>
                <a:tc hMerge="1">
                  <a:txBody>
                    <a:bodyPr/>
                    <a:lstStyle/>
                    <a:p>
                      <a:pPr algn="ctr"/>
                      <a:endParaRPr kumimoji="1" lang="ja-JP"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370840">
                <a:tc>
                  <a:txBody>
                    <a:bodyPr/>
                    <a:lstStyle/>
                    <a:p>
                      <a:pPr algn="ctr"/>
                      <a:r>
                        <a:rPr kumimoji="1" lang="en-US" altLang="ja-JP" dirty="0">
                          <a:latin typeface="Times New Roman" panose="02020603050405020304" pitchFamily="18" charset="0"/>
                          <a:cs typeface="Times New Roman" panose="02020603050405020304" pitchFamily="18" charset="0"/>
                        </a:rPr>
                        <a:t>Capture CM</a:t>
                      </a:r>
                      <a:endParaRPr kumimoji="1" lang="ja-JP" altLang="en-US" dirty="0">
                        <a:latin typeface="Times New Roman" panose="02020603050405020304" pitchFamily="18" charset="0"/>
                        <a:cs typeface="Times New Roman" panose="02020603050405020304" pitchFamily="18" charset="0"/>
                      </a:endParaRPr>
                    </a:p>
                  </a:txBody>
                  <a:tcPr/>
                </a:tc>
                <a:tc>
                  <a:txBody>
                    <a:bodyPr/>
                    <a:lstStyle/>
                    <a:p>
                      <a:pPr algn="ctr"/>
                      <a:r>
                        <a:rPr kumimoji="1" lang="en-US" altLang="ja-JP" dirty="0">
                          <a:latin typeface="Times New Roman" panose="02020603050405020304" pitchFamily="18" charset="0"/>
                          <a:cs typeface="Times New Roman" panose="02020603050405020304" pitchFamily="18" charset="0"/>
                        </a:rPr>
                        <a:t>STF-2 CM</a:t>
                      </a:r>
                      <a:endParaRPr kumimoji="1" lang="ja-JP" altLang="en-US" dirty="0">
                        <a:latin typeface="Times New Roman" panose="02020603050405020304" pitchFamily="18" charset="0"/>
                        <a:cs typeface="Times New Roman" panose="02020603050405020304" pitchFamily="18" charset="0"/>
                      </a:endParaRPr>
                    </a:p>
                  </a:txBody>
                  <a:tcPr>
                    <a:solidFill>
                      <a:srgbClr val="FFFFCC"/>
                    </a:solidFill>
                  </a:tcPr>
                </a:tc>
                <a:tc>
                  <a:txBody>
                    <a:bodyPr/>
                    <a:lstStyle/>
                    <a:p>
                      <a:pPr algn="ctr"/>
                      <a:r>
                        <a:rPr kumimoji="1" lang="en-US" altLang="ja-JP" dirty="0">
                          <a:latin typeface="Times New Roman" panose="02020603050405020304" pitchFamily="18" charset="0"/>
                          <a:cs typeface="Times New Roman" panose="02020603050405020304" pitchFamily="18" charset="0"/>
                        </a:rPr>
                        <a:t>SUM</a:t>
                      </a:r>
                      <a:endParaRPr kumimoji="1" lang="ja-JP" altLang="en-US" dirty="0">
                        <a:latin typeface="Times New Roman" panose="02020603050405020304" pitchFamily="18" charset="0"/>
                        <a:cs typeface="Times New Roman" panose="02020603050405020304" pitchFamily="18" charset="0"/>
                      </a:endParaRPr>
                    </a:p>
                  </a:txBody>
                  <a:tcPr/>
                </a:tc>
                <a:tc>
                  <a:txBody>
                    <a:bodyPr/>
                    <a:lstStyle/>
                    <a:p>
                      <a:pPr algn="ctr"/>
                      <a:r>
                        <a:rPr kumimoji="1" lang="en-US" altLang="ja-JP" dirty="0">
                          <a:latin typeface="Times New Roman" panose="02020603050405020304" pitchFamily="18" charset="0"/>
                          <a:cs typeface="Times New Roman" panose="02020603050405020304" pitchFamily="18" charset="0"/>
                        </a:rPr>
                        <a:t>Coupler</a:t>
                      </a:r>
                      <a:endParaRPr kumimoji="1" lang="ja-JP" altLang="en-US" dirty="0">
                        <a:latin typeface="Times New Roman" panose="02020603050405020304" pitchFamily="18" charset="0"/>
                        <a:cs typeface="Times New Roman" panose="02020603050405020304" pitchFamily="18" charset="0"/>
                      </a:endParaRPr>
                    </a:p>
                  </a:txBody>
                  <a:tcPr/>
                </a:tc>
                <a:tc>
                  <a:txBody>
                    <a:bodyPr/>
                    <a:lstStyle/>
                    <a:p>
                      <a:pPr algn="ctr"/>
                      <a:r>
                        <a:rPr kumimoji="1" lang="en-US" altLang="ja-JP" dirty="0">
                          <a:latin typeface="Times New Roman" panose="02020603050405020304" pitchFamily="18" charset="0"/>
                          <a:cs typeface="Times New Roman" panose="02020603050405020304" pitchFamily="18" charset="0"/>
                        </a:rPr>
                        <a:t>Support</a:t>
                      </a:r>
                      <a:endParaRPr kumimoji="1" lang="ja-JP"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370840">
                <a:tc>
                  <a:txBody>
                    <a:bodyPr/>
                    <a:lstStyle/>
                    <a:p>
                      <a:pPr algn="ctr"/>
                      <a:r>
                        <a:rPr kumimoji="1" lang="en-US" altLang="ja-JP" dirty="0">
                          <a:latin typeface="Times New Roman" panose="02020603050405020304" pitchFamily="18" charset="0"/>
                          <a:cs typeface="Times New Roman" panose="02020603050405020304" pitchFamily="18" charset="0"/>
                        </a:rPr>
                        <a:t>10.5 (9.2)</a:t>
                      </a:r>
                      <a:endParaRPr kumimoji="1" lang="ja-JP" altLang="en-US" dirty="0">
                        <a:latin typeface="Times New Roman" panose="02020603050405020304" pitchFamily="18" charset="0"/>
                        <a:cs typeface="Times New Roman" panose="02020603050405020304" pitchFamily="18" charset="0"/>
                      </a:endParaRPr>
                    </a:p>
                  </a:txBody>
                  <a:tcPr/>
                </a:tc>
                <a:tc>
                  <a:txBody>
                    <a:bodyPr/>
                    <a:lstStyle/>
                    <a:p>
                      <a:pPr algn="ctr"/>
                      <a:r>
                        <a:rPr kumimoji="1" lang="en-US" altLang="ja-JP" dirty="0">
                          <a:latin typeface="Times New Roman" panose="02020603050405020304" pitchFamily="18" charset="0"/>
                          <a:cs typeface="Times New Roman" panose="02020603050405020304" pitchFamily="18" charset="0"/>
                        </a:rPr>
                        <a:t>23.0</a:t>
                      </a:r>
                      <a:endParaRPr kumimoji="1" lang="ja-JP" altLang="en-US" dirty="0">
                        <a:latin typeface="Times New Roman" panose="02020603050405020304" pitchFamily="18" charset="0"/>
                        <a:cs typeface="Times New Roman" panose="02020603050405020304" pitchFamily="18" charset="0"/>
                      </a:endParaRPr>
                    </a:p>
                  </a:txBody>
                  <a:tcPr>
                    <a:solidFill>
                      <a:srgbClr val="FFFFCC"/>
                    </a:solidFill>
                  </a:tcPr>
                </a:tc>
                <a:tc>
                  <a:txBody>
                    <a:bodyPr/>
                    <a:lstStyle/>
                    <a:p>
                      <a:pPr algn="ctr"/>
                      <a:r>
                        <a:rPr kumimoji="1" lang="en-US" altLang="ja-JP" b="1" dirty="0">
                          <a:solidFill>
                            <a:srgbClr val="FF0000"/>
                          </a:solidFill>
                          <a:latin typeface="Times New Roman" panose="02020603050405020304" pitchFamily="18" charset="0"/>
                          <a:cs typeface="Times New Roman" panose="02020603050405020304" pitchFamily="18" charset="0"/>
                        </a:rPr>
                        <a:t>1.32</a:t>
                      </a:r>
                      <a:endParaRPr kumimoji="1" lang="ja-JP" altLang="en-US"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r>
                        <a:rPr kumimoji="1" lang="en-US" altLang="ja-JP" dirty="0">
                          <a:latin typeface="Times New Roman" panose="02020603050405020304" pitchFamily="18" charset="0"/>
                          <a:cs typeface="Times New Roman" panose="02020603050405020304" pitchFamily="18" charset="0"/>
                        </a:rPr>
                        <a:t>0.17</a:t>
                      </a:r>
                      <a:endParaRPr kumimoji="1" lang="ja-JP" altLang="en-US" dirty="0">
                        <a:latin typeface="Times New Roman" panose="02020603050405020304" pitchFamily="18" charset="0"/>
                        <a:cs typeface="Times New Roman" panose="02020603050405020304" pitchFamily="18" charset="0"/>
                      </a:endParaRPr>
                    </a:p>
                  </a:txBody>
                  <a:tcPr/>
                </a:tc>
                <a:tc>
                  <a:txBody>
                    <a:bodyPr/>
                    <a:lstStyle/>
                    <a:p>
                      <a:pPr algn="ctr"/>
                      <a:r>
                        <a:rPr kumimoji="1" lang="en-US" altLang="ja-JP" dirty="0">
                          <a:latin typeface="Times New Roman" panose="02020603050405020304" pitchFamily="18" charset="0"/>
                          <a:cs typeface="Times New Roman" panose="02020603050405020304" pitchFamily="18" charset="0"/>
                        </a:rPr>
                        <a:t>0.60</a:t>
                      </a:r>
                      <a:endParaRPr kumimoji="1" lang="ja-JP"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bl>
          </a:graphicData>
        </a:graphic>
      </p:graphicFrame>
      <p:sp>
        <p:nvSpPr>
          <p:cNvPr id="10" name="テキスト ボックス 9"/>
          <p:cNvSpPr txBox="1"/>
          <p:nvPr/>
        </p:nvSpPr>
        <p:spPr>
          <a:xfrm>
            <a:off x="418036" y="2786635"/>
            <a:ext cx="8307925" cy="800219"/>
          </a:xfrm>
          <a:prstGeom prst="rect">
            <a:avLst/>
          </a:prstGeom>
          <a:noFill/>
        </p:spPr>
        <p:txBody>
          <a:bodyPr wrap="square" rtlCol="0">
            <a:spAutoFit/>
          </a:bodyPr>
          <a:lstStyle/>
          <a:p>
            <a:r>
              <a:rPr kumimoji="1" lang="en-US" altLang="ja-JP" sz="1600" dirty="0">
                <a:latin typeface="Times New Roman" panose="02020603050405020304" pitchFamily="18" charset="0"/>
                <a:cs typeface="Times New Roman" panose="02020603050405020304" pitchFamily="18" charset="0"/>
              </a:rPr>
              <a:t>※ TDR</a:t>
            </a:r>
            <a:r>
              <a:rPr kumimoji="1" lang="ja-JP" altLang="en-US" sz="1600" dirty="0">
                <a:latin typeface="Times New Roman" panose="02020603050405020304" pitchFamily="18" charset="0"/>
                <a:cs typeface="Times New Roman" panose="02020603050405020304" pitchFamily="18" charset="0"/>
              </a:rPr>
              <a:t>の数値は</a:t>
            </a:r>
            <a:r>
              <a:rPr kumimoji="1" lang="en-US" altLang="ja-JP" sz="1600" dirty="0">
                <a:latin typeface="Times New Roman" panose="02020603050405020304" pitchFamily="18" charset="0"/>
                <a:cs typeface="Times New Roman" panose="02020603050405020304" pitchFamily="18" charset="0"/>
              </a:rPr>
              <a:t>Vol. 3, Part II, pp.46 </a:t>
            </a:r>
            <a:r>
              <a:rPr kumimoji="1" lang="ja-JP" altLang="en-US" sz="1600" dirty="0">
                <a:latin typeface="Times New Roman" panose="02020603050405020304" pitchFamily="18" charset="0"/>
                <a:cs typeface="Times New Roman" panose="02020603050405020304" pitchFamily="18" charset="0"/>
              </a:rPr>
              <a:t>にある</a:t>
            </a:r>
            <a:r>
              <a:rPr kumimoji="1" lang="en-US" altLang="ja-JP" sz="1600" dirty="0">
                <a:latin typeface="Times New Roman" panose="02020603050405020304" pitchFamily="18" charset="0"/>
                <a:cs typeface="Times New Roman" panose="02020603050405020304" pitchFamily="18" charset="0"/>
              </a:rPr>
              <a:t>Table 3.9</a:t>
            </a:r>
            <a:r>
              <a:rPr kumimoji="1" lang="ja-JP" altLang="en-US" sz="1600" dirty="0">
                <a:latin typeface="Times New Roman" panose="02020603050405020304" pitchFamily="18" charset="0"/>
                <a:cs typeface="Times New Roman" panose="02020603050405020304" pitchFamily="18" charset="0"/>
              </a:rPr>
              <a:t>より引用</a:t>
            </a:r>
            <a:endParaRPr kumimoji="1" lang="en-US" altLang="ja-JP" sz="1600" dirty="0">
              <a:latin typeface="Times New Roman" panose="02020603050405020304" pitchFamily="18" charset="0"/>
              <a:cs typeface="Times New Roman" panose="02020603050405020304" pitchFamily="18" charset="0"/>
            </a:endParaRPr>
          </a:p>
          <a:p>
            <a:r>
              <a:rPr kumimoji="1" lang="en-US" altLang="ja-JP" sz="1600" dirty="0">
                <a:latin typeface="Times New Roman" panose="02020603050405020304" pitchFamily="18" charset="0"/>
                <a:cs typeface="Times New Roman" panose="02020603050405020304" pitchFamily="18" charset="0"/>
              </a:rPr>
              <a:t> </a:t>
            </a:r>
            <a:r>
              <a:rPr kumimoji="1" lang="ja-JP" altLang="ja-JP" sz="1600" dirty="0">
                <a:latin typeface="Times New Roman" panose="02020603050405020304" pitchFamily="18" charset="0"/>
                <a:cs typeface="Times New Roman" panose="02020603050405020304" pitchFamily="18" charset="0"/>
              </a:rPr>
              <a:t>†</a:t>
            </a:r>
            <a:r>
              <a:rPr kumimoji="1" lang="en-US" altLang="ja-JP" sz="1600" dirty="0">
                <a:latin typeface="Times New Roman" panose="02020603050405020304" pitchFamily="18" charset="0"/>
                <a:cs typeface="Times New Roman" panose="02020603050405020304" pitchFamily="18" charset="0"/>
              </a:rPr>
              <a:t>  Static Heat Load</a:t>
            </a:r>
            <a:r>
              <a:rPr kumimoji="1" lang="ja-JP" altLang="en-US" sz="1600" dirty="0">
                <a:latin typeface="Times New Roman" panose="02020603050405020304" pitchFamily="18" charset="0"/>
                <a:cs typeface="Times New Roman" panose="02020603050405020304" pitchFamily="18" charset="0"/>
              </a:rPr>
              <a:t>に含まれるものは、サポートポスト、カプラ、マグネットなどである</a:t>
            </a:r>
            <a:endParaRPr kumimoji="1" lang="en-US" altLang="ja-JP" sz="1600" dirty="0">
              <a:latin typeface="Times New Roman" panose="02020603050405020304" pitchFamily="18" charset="0"/>
              <a:cs typeface="Times New Roman" panose="02020603050405020304" pitchFamily="18" charset="0"/>
            </a:endParaRPr>
          </a:p>
          <a:p>
            <a:pPr marL="742950" lvl="1" indent="-285750">
              <a:buFont typeface="Wingdings" panose="05000000000000000000" pitchFamily="2" charset="2"/>
              <a:buChar char="Ø"/>
            </a:pPr>
            <a:r>
              <a:rPr kumimoji="1" lang="en-US" altLang="ja-JP" sz="1400" dirty="0">
                <a:latin typeface="Times New Roman" panose="02020603050405020304" pitchFamily="18" charset="0"/>
                <a:cs typeface="Times New Roman" panose="02020603050405020304" pitchFamily="18" charset="0"/>
              </a:rPr>
              <a:t>TDR</a:t>
            </a:r>
            <a:r>
              <a:rPr kumimoji="1" lang="ja-JP" altLang="en-US" sz="1400" dirty="0">
                <a:latin typeface="Times New Roman" panose="02020603050405020304" pitchFamily="18" charset="0"/>
                <a:cs typeface="Times New Roman" panose="02020603050405020304" pitchFamily="18" charset="0"/>
              </a:rPr>
              <a:t>との相違点は、空洞</a:t>
            </a:r>
            <a:r>
              <a:rPr kumimoji="1" lang="en-US" altLang="ja-JP" sz="1400" dirty="0">
                <a:latin typeface="Times New Roman" panose="02020603050405020304" pitchFamily="18" charset="0"/>
                <a:cs typeface="Times New Roman" panose="02020603050405020304" pitchFamily="18" charset="0"/>
              </a:rPr>
              <a:t>(</a:t>
            </a:r>
            <a:r>
              <a:rPr kumimoji="1" lang="ja-JP" altLang="en-US" sz="1400" dirty="0">
                <a:latin typeface="Times New Roman" panose="02020603050405020304" pitchFamily="18" charset="0"/>
                <a:cs typeface="Times New Roman" panose="02020603050405020304" pitchFamily="18" charset="0"/>
              </a:rPr>
              <a:t>カプラ</a:t>
            </a:r>
            <a:r>
              <a:rPr kumimoji="1" lang="en-US" altLang="ja-JP" sz="1400" dirty="0">
                <a:latin typeface="Times New Roman" panose="02020603050405020304" pitchFamily="18" charset="0"/>
                <a:cs typeface="Times New Roman" panose="02020603050405020304" pitchFamily="18" charset="0"/>
              </a:rPr>
              <a:t>)</a:t>
            </a:r>
            <a:r>
              <a:rPr kumimoji="1" lang="ja-JP" altLang="en-US" sz="1400" dirty="0">
                <a:latin typeface="Times New Roman" panose="02020603050405020304" pitchFamily="18" charset="0"/>
                <a:cs typeface="Times New Roman" panose="02020603050405020304" pitchFamily="18" charset="0"/>
              </a:rPr>
              <a:t>台数、サポートポストの数、</a:t>
            </a:r>
            <a:r>
              <a:rPr kumimoji="1" lang="en-US" altLang="ja-JP" sz="1400" dirty="0">
                <a:latin typeface="Times New Roman" panose="02020603050405020304" pitchFamily="18" charset="0"/>
                <a:cs typeface="Times New Roman" panose="02020603050405020304" pitchFamily="18" charset="0"/>
              </a:rPr>
              <a:t>4</a:t>
            </a:r>
            <a:r>
              <a:rPr kumimoji="1" lang="ja-JP" altLang="en-US" sz="1400" dirty="0">
                <a:latin typeface="Times New Roman" panose="02020603050405020304" pitchFamily="18" charset="0"/>
                <a:cs typeface="Times New Roman" panose="02020603050405020304" pitchFamily="18" charset="0"/>
              </a:rPr>
              <a:t>極電磁石、ケーブル本数など</a:t>
            </a:r>
            <a:endParaRPr kumimoji="1" lang="en-US" altLang="ja-JP" sz="1400" dirty="0">
              <a:latin typeface="Times New Roman" panose="02020603050405020304" pitchFamily="18" charset="0"/>
              <a:cs typeface="Times New Roman" panose="02020603050405020304" pitchFamily="18" charset="0"/>
            </a:endParaRPr>
          </a:p>
        </p:txBody>
      </p:sp>
      <p:graphicFrame>
        <p:nvGraphicFramePr>
          <p:cNvPr id="11" name="表 10"/>
          <p:cNvGraphicFramePr>
            <a:graphicFrameLocks noGrp="1"/>
          </p:cNvGraphicFramePr>
          <p:nvPr>
            <p:extLst>
              <p:ext uri="{D42A27DB-BD31-4B8C-83A1-F6EECF244321}">
                <p14:modId xmlns:p14="http://schemas.microsoft.com/office/powerpoint/2010/main" val="1830467339"/>
              </p:ext>
            </p:extLst>
          </p:nvPr>
        </p:nvGraphicFramePr>
        <p:xfrm>
          <a:off x="395534" y="4149080"/>
          <a:ext cx="8352930" cy="1137920"/>
        </p:xfrm>
        <a:graphic>
          <a:graphicData uri="http://schemas.openxmlformats.org/drawingml/2006/table">
            <a:tbl>
              <a:tblPr firstRow="1" bandRow="1">
                <a:tableStyleId>{5940675A-B579-460E-94D1-54222C63F5DA}</a:tableStyleId>
              </a:tblPr>
              <a:tblGrid>
                <a:gridCol w="1392155">
                  <a:extLst>
                    <a:ext uri="{9D8B030D-6E8A-4147-A177-3AD203B41FA5}">
                      <a16:colId xmlns:a16="http://schemas.microsoft.com/office/drawing/2014/main" val="20000"/>
                    </a:ext>
                  </a:extLst>
                </a:gridCol>
                <a:gridCol w="1392155">
                  <a:extLst>
                    <a:ext uri="{9D8B030D-6E8A-4147-A177-3AD203B41FA5}">
                      <a16:colId xmlns:a16="http://schemas.microsoft.com/office/drawing/2014/main" val="20001"/>
                    </a:ext>
                  </a:extLst>
                </a:gridCol>
                <a:gridCol w="1392155">
                  <a:extLst>
                    <a:ext uri="{9D8B030D-6E8A-4147-A177-3AD203B41FA5}">
                      <a16:colId xmlns:a16="http://schemas.microsoft.com/office/drawing/2014/main" val="20002"/>
                    </a:ext>
                  </a:extLst>
                </a:gridCol>
                <a:gridCol w="1392155">
                  <a:extLst>
                    <a:ext uri="{9D8B030D-6E8A-4147-A177-3AD203B41FA5}">
                      <a16:colId xmlns:a16="http://schemas.microsoft.com/office/drawing/2014/main" val="20003"/>
                    </a:ext>
                  </a:extLst>
                </a:gridCol>
                <a:gridCol w="1392155">
                  <a:extLst>
                    <a:ext uri="{9D8B030D-6E8A-4147-A177-3AD203B41FA5}">
                      <a16:colId xmlns:a16="http://schemas.microsoft.com/office/drawing/2014/main" val="20004"/>
                    </a:ext>
                  </a:extLst>
                </a:gridCol>
                <a:gridCol w="1392155">
                  <a:extLst>
                    <a:ext uri="{9D8B030D-6E8A-4147-A177-3AD203B41FA5}">
                      <a16:colId xmlns:a16="http://schemas.microsoft.com/office/drawing/2014/main" val="20005"/>
                    </a:ext>
                  </a:extLst>
                </a:gridCol>
              </a:tblGrid>
              <a:tr h="370840">
                <a:tc gridSpan="6">
                  <a:txBody>
                    <a:bodyPr/>
                    <a:lstStyle/>
                    <a:p>
                      <a:pPr algn="ctr"/>
                      <a:r>
                        <a:rPr kumimoji="1" lang="ja-JP" altLang="en-US" sz="2000" dirty="0">
                          <a:latin typeface="Times New Roman" panose="02020603050405020304" pitchFamily="18" charset="0"/>
                          <a:cs typeface="Times New Roman" panose="02020603050405020304" pitchFamily="18" charset="0"/>
                        </a:rPr>
                        <a:t>参考値</a:t>
                      </a:r>
                      <a:r>
                        <a:rPr kumimoji="1" lang="en-US" altLang="ja-JP" sz="2000" dirty="0">
                          <a:latin typeface="Times New Roman" panose="02020603050405020304" pitchFamily="18" charset="0"/>
                          <a:cs typeface="Times New Roman" panose="02020603050405020304" pitchFamily="18" charset="0"/>
                        </a:rPr>
                        <a:t>: Static</a:t>
                      </a:r>
                      <a:r>
                        <a:rPr kumimoji="1" lang="en-US" altLang="ja-JP" sz="2000" baseline="0" dirty="0">
                          <a:latin typeface="Times New Roman" panose="02020603050405020304" pitchFamily="18" charset="0"/>
                          <a:cs typeface="Times New Roman" panose="02020603050405020304" pitchFamily="18" charset="0"/>
                        </a:rPr>
                        <a:t> Heat Load / module @2K [W]</a:t>
                      </a:r>
                      <a:endParaRPr kumimoji="1" lang="ja-JP" altLang="en-US" sz="2000" dirty="0">
                        <a:latin typeface="Times New Roman" panose="02020603050405020304" pitchFamily="18" charset="0"/>
                        <a:cs typeface="Times New Roman" panose="02020603050405020304" pitchFamily="18" charset="0"/>
                      </a:endParaRPr>
                    </a:p>
                  </a:txBody>
                  <a:tcPr/>
                </a:tc>
                <a:tc hMerge="1">
                  <a:txBody>
                    <a:bodyPr/>
                    <a:lstStyle/>
                    <a:p>
                      <a:pPr algn="ctr"/>
                      <a:endParaRPr kumimoji="1" lang="ja-JP" altLang="en-US" dirty="0">
                        <a:latin typeface="Times New Roman" panose="02020603050405020304" pitchFamily="18" charset="0"/>
                        <a:cs typeface="Times New Roman" panose="02020603050405020304" pitchFamily="18" charset="0"/>
                      </a:endParaRPr>
                    </a:p>
                  </a:txBody>
                  <a:tcPr/>
                </a:tc>
                <a:tc hMerge="1">
                  <a:txBody>
                    <a:bodyPr/>
                    <a:lstStyle/>
                    <a:p>
                      <a:pPr algn="ctr"/>
                      <a:endParaRPr kumimoji="1" lang="ja-JP" altLang="en-US" dirty="0">
                        <a:latin typeface="Times New Roman" panose="02020603050405020304" pitchFamily="18" charset="0"/>
                        <a:cs typeface="Times New Roman" panose="02020603050405020304" pitchFamily="18" charset="0"/>
                      </a:endParaRPr>
                    </a:p>
                  </a:txBody>
                  <a:tcPr/>
                </a:tc>
                <a:tc hMerge="1">
                  <a:txBody>
                    <a:bodyPr/>
                    <a:lstStyle/>
                    <a:p>
                      <a:pPr algn="ctr"/>
                      <a:endParaRPr kumimoji="1" lang="ja-JP" altLang="en-US" dirty="0">
                        <a:latin typeface="Times New Roman" panose="02020603050405020304" pitchFamily="18" charset="0"/>
                        <a:cs typeface="Times New Roman" panose="02020603050405020304" pitchFamily="18" charset="0"/>
                      </a:endParaRPr>
                    </a:p>
                  </a:txBody>
                  <a:tcPr/>
                </a:tc>
                <a:tc hMerge="1">
                  <a:txBody>
                    <a:bodyPr/>
                    <a:lstStyle/>
                    <a:p>
                      <a:pPr algn="ctr"/>
                      <a:endParaRPr kumimoji="1" lang="ja-JP" altLang="en-US" dirty="0">
                        <a:latin typeface="Times New Roman" panose="02020603050405020304" pitchFamily="18" charset="0"/>
                        <a:cs typeface="Times New Roman" panose="02020603050405020304" pitchFamily="18" charset="0"/>
                      </a:endParaRPr>
                    </a:p>
                  </a:txBody>
                  <a:tcPr/>
                </a:tc>
                <a:tc hMerge="1">
                  <a:txBody>
                    <a:bodyPr/>
                    <a:lstStyle/>
                    <a:p>
                      <a:pPr algn="ctr"/>
                      <a:endParaRPr kumimoji="1" lang="ja-JP" alt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370840">
                <a:tc>
                  <a:txBody>
                    <a:bodyPr/>
                    <a:lstStyle/>
                    <a:p>
                      <a:pPr algn="ctr"/>
                      <a:r>
                        <a:rPr kumimoji="1" lang="en-US" altLang="ja-JP" dirty="0">
                          <a:latin typeface="Times New Roman" panose="02020603050405020304" pitchFamily="18" charset="0"/>
                          <a:cs typeface="Times New Roman" panose="02020603050405020304" pitchFamily="18" charset="0"/>
                        </a:rPr>
                        <a:t>S1-Global</a:t>
                      </a:r>
                      <a:endParaRPr kumimoji="1" lang="ja-JP" altLang="en-US" dirty="0">
                        <a:latin typeface="Times New Roman" panose="02020603050405020304" pitchFamily="18" charset="0"/>
                        <a:cs typeface="Times New Roman" panose="02020603050405020304" pitchFamily="18" charset="0"/>
                      </a:endParaRPr>
                    </a:p>
                  </a:txBody>
                  <a:tcPr/>
                </a:tc>
                <a:tc>
                  <a:txBody>
                    <a:bodyPr/>
                    <a:lstStyle/>
                    <a:p>
                      <a:pPr algn="ctr"/>
                      <a:r>
                        <a:rPr kumimoji="1" lang="en-US" altLang="ja-JP" dirty="0">
                          <a:latin typeface="Times New Roman" panose="02020603050405020304" pitchFamily="18" charset="0"/>
                          <a:cs typeface="Times New Roman" panose="02020603050405020304" pitchFamily="18" charset="0"/>
                        </a:rPr>
                        <a:t>PXFEL</a:t>
                      </a:r>
                      <a:r>
                        <a:rPr kumimoji="1" lang="en-US" altLang="ja-JP" baseline="0" dirty="0">
                          <a:latin typeface="Times New Roman" panose="02020603050405020304" pitchFamily="18" charset="0"/>
                          <a:cs typeface="Times New Roman" panose="02020603050405020304" pitchFamily="18" charset="0"/>
                        </a:rPr>
                        <a:t> 1</a:t>
                      </a:r>
                      <a:endParaRPr kumimoji="1" lang="ja-JP" altLang="en-US" dirty="0">
                        <a:latin typeface="Times New Roman" panose="02020603050405020304" pitchFamily="18" charset="0"/>
                        <a:cs typeface="Times New Roman" panose="02020603050405020304" pitchFamily="18" charset="0"/>
                      </a:endParaRPr>
                    </a:p>
                  </a:txBody>
                  <a:tcPr/>
                </a:tc>
                <a:tc>
                  <a:txBody>
                    <a:bodyPr/>
                    <a:lstStyle/>
                    <a:p>
                      <a:pPr algn="ctr"/>
                      <a:r>
                        <a:rPr kumimoji="1" lang="en-US" altLang="ja-JP" dirty="0">
                          <a:latin typeface="Times New Roman" panose="02020603050405020304" pitchFamily="18" charset="0"/>
                          <a:cs typeface="Times New Roman" panose="02020603050405020304" pitchFamily="18" charset="0"/>
                        </a:rPr>
                        <a:t>PXFEL 2</a:t>
                      </a:r>
                      <a:endParaRPr kumimoji="1" lang="ja-JP" altLang="en-US" dirty="0">
                        <a:latin typeface="Times New Roman" panose="02020603050405020304" pitchFamily="18" charset="0"/>
                        <a:cs typeface="Times New Roman" panose="02020603050405020304" pitchFamily="18" charset="0"/>
                      </a:endParaRPr>
                    </a:p>
                  </a:txBody>
                  <a:tcPr/>
                </a:tc>
                <a:tc>
                  <a:txBody>
                    <a:bodyPr/>
                    <a:lstStyle/>
                    <a:p>
                      <a:pPr algn="ctr"/>
                      <a:r>
                        <a:rPr kumimoji="1" lang="en-US" altLang="ja-JP" dirty="0">
                          <a:latin typeface="Times New Roman" panose="02020603050405020304" pitchFamily="18" charset="0"/>
                          <a:cs typeface="Times New Roman" panose="02020603050405020304" pitchFamily="18" charset="0"/>
                        </a:rPr>
                        <a:t>PXFEL</a:t>
                      </a:r>
                      <a:r>
                        <a:rPr kumimoji="1" lang="en-US" altLang="ja-JP" baseline="0" dirty="0">
                          <a:latin typeface="Times New Roman" panose="02020603050405020304" pitchFamily="18" charset="0"/>
                          <a:cs typeface="Times New Roman" panose="02020603050405020304" pitchFamily="18" charset="0"/>
                        </a:rPr>
                        <a:t> 3</a:t>
                      </a:r>
                      <a:endParaRPr kumimoji="1" lang="ja-JP" altLang="en-US" dirty="0">
                        <a:latin typeface="Times New Roman" panose="02020603050405020304" pitchFamily="18" charset="0"/>
                        <a:cs typeface="Times New Roman" panose="02020603050405020304" pitchFamily="18" charset="0"/>
                      </a:endParaRPr>
                    </a:p>
                  </a:txBody>
                  <a:tcPr/>
                </a:tc>
                <a:tc>
                  <a:txBody>
                    <a:bodyPr/>
                    <a:lstStyle/>
                    <a:p>
                      <a:pPr algn="ctr"/>
                      <a:r>
                        <a:rPr kumimoji="1" lang="en-US" altLang="ja-JP" dirty="0">
                          <a:latin typeface="Times New Roman" panose="02020603050405020304" pitchFamily="18" charset="0"/>
                          <a:cs typeface="Times New Roman" panose="02020603050405020304" pitchFamily="18" charset="0"/>
                        </a:rPr>
                        <a:t>XM-3</a:t>
                      </a:r>
                      <a:endParaRPr kumimoji="1" lang="ja-JP" altLang="en-US" dirty="0">
                        <a:latin typeface="Times New Roman" panose="02020603050405020304" pitchFamily="18" charset="0"/>
                        <a:cs typeface="Times New Roman" panose="02020603050405020304" pitchFamily="18" charset="0"/>
                      </a:endParaRPr>
                    </a:p>
                  </a:txBody>
                  <a:tcPr/>
                </a:tc>
                <a:tc>
                  <a:txBody>
                    <a:bodyPr/>
                    <a:lstStyle/>
                    <a:p>
                      <a:pPr algn="ctr"/>
                      <a:r>
                        <a:rPr kumimoji="1" lang="en-US" altLang="ja-JP" dirty="0">
                          <a:latin typeface="Times New Roman" panose="02020603050405020304" pitchFamily="18" charset="0"/>
                          <a:cs typeface="Times New Roman" panose="02020603050405020304" pitchFamily="18" charset="0"/>
                        </a:rPr>
                        <a:t>Calculated</a:t>
                      </a:r>
                      <a:endParaRPr kumimoji="1" lang="ja-JP"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370840">
                <a:tc>
                  <a:txBody>
                    <a:bodyPr/>
                    <a:lstStyle/>
                    <a:p>
                      <a:pPr algn="ctr"/>
                      <a:r>
                        <a:rPr kumimoji="1" lang="en-US" altLang="ja-JP" dirty="0">
                          <a:latin typeface="Times New Roman" panose="02020603050405020304" pitchFamily="18" charset="0"/>
                          <a:cs typeface="Times New Roman" panose="02020603050405020304" pitchFamily="18" charset="0"/>
                        </a:rPr>
                        <a:t>7.2</a:t>
                      </a:r>
                      <a:endParaRPr kumimoji="1" lang="ja-JP" altLang="en-US" dirty="0">
                        <a:latin typeface="Times New Roman" panose="02020603050405020304" pitchFamily="18" charset="0"/>
                        <a:cs typeface="Times New Roman" panose="02020603050405020304" pitchFamily="18" charset="0"/>
                      </a:endParaRPr>
                    </a:p>
                  </a:txBody>
                  <a:tcPr/>
                </a:tc>
                <a:tc>
                  <a:txBody>
                    <a:bodyPr/>
                    <a:lstStyle/>
                    <a:p>
                      <a:pPr algn="ctr"/>
                      <a:r>
                        <a:rPr kumimoji="1" lang="en-US" altLang="ja-JP" dirty="0">
                          <a:latin typeface="Times New Roman" panose="02020603050405020304" pitchFamily="18" charset="0"/>
                          <a:cs typeface="Times New Roman" panose="02020603050405020304" pitchFamily="18" charset="0"/>
                        </a:rPr>
                        <a:t>9.9</a:t>
                      </a:r>
                      <a:endParaRPr kumimoji="1" lang="ja-JP" altLang="en-US" dirty="0">
                        <a:latin typeface="Times New Roman" panose="02020603050405020304" pitchFamily="18" charset="0"/>
                        <a:cs typeface="Times New Roman" panose="02020603050405020304" pitchFamily="18" charset="0"/>
                      </a:endParaRPr>
                    </a:p>
                  </a:txBody>
                  <a:tcPr/>
                </a:tc>
                <a:tc>
                  <a:txBody>
                    <a:bodyPr/>
                    <a:lstStyle/>
                    <a:p>
                      <a:pPr algn="ctr"/>
                      <a:r>
                        <a:rPr kumimoji="1" lang="en-US" altLang="ja-JP" dirty="0">
                          <a:latin typeface="Times New Roman" panose="02020603050405020304" pitchFamily="18" charset="0"/>
                          <a:cs typeface="Times New Roman" panose="02020603050405020304" pitchFamily="18" charset="0"/>
                        </a:rPr>
                        <a:t>5.9</a:t>
                      </a:r>
                      <a:endParaRPr kumimoji="1" lang="ja-JP" altLang="en-US" dirty="0">
                        <a:latin typeface="Times New Roman" panose="02020603050405020304" pitchFamily="18" charset="0"/>
                        <a:cs typeface="Times New Roman" panose="02020603050405020304" pitchFamily="18" charset="0"/>
                      </a:endParaRPr>
                    </a:p>
                  </a:txBody>
                  <a:tcPr/>
                </a:tc>
                <a:tc>
                  <a:txBody>
                    <a:bodyPr/>
                    <a:lstStyle/>
                    <a:p>
                      <a:pPr algn="ctr"/>
                      <a:r>
                        <a:rPr kumimoji="1" lang="en-US" altLang="ja-JP" dirty="0">
                          <a:latin typeface="Times New Roman" panose="02020603050405020304" pitchFamily="18" charset="0"/>
                          <a:cs typeface="Times New Roman" panose="02020603050405020304" pitchFamily="18" charset="0"/>
                        </a:rPr>
                        <a:t>6.4</a:t>
                      </a:r>
                      <a:endParaRPr kumimoji="1" lang="ja-JP" altLang="en-US" dirty="0">
                        <a:latin typeface="Times New Roman" panose="02020603050405020304" pitchFamily="18" charset="0"/>
                        <a:cs typeface="Times New Roman" panose="02020603050405020304" pitchFamily="18" charset="0"/>
                      </a:endParaRPr>
                    </a:p>
                  </a:txBody>
                  <a:tcPr/>
                </a:tc>
                <a:tc>
                  <a:txBody>
                    <a:bodyPr/>
                    <a:lstStyle/>
                    <a:p>
                      <a:pPr algn="ctr"/>
                      <a:r>
                        <a:rPr kumimoji="1" lang="en-US" altLang="ja-JP" dirty="0">
                          <a:latin typeface="Times New Roman" panose="02020603050405020304" pitchFamily="18" charset="0"/>
                          <a:cs typeface="Times New Roman" panose="02020603050405020304" pitchFamily="18" charset="0"/>
                        </a:rPr>
                        <a:t>6.4</a:t>
                      </a:r>
                      <a:endParaRPr kumimoji="1" lang="ja-JP" altLang="en-US" dirty="0">
                        <a:latin typeface="Times New Roman" panose="02020603050405020304" pitchFamily="18" charset="0"/>
                        <a:cs typeface="Times New Roman" panose="02020603050405020304" pitchFamily="18" charset="0"/>
                      </a:endParaRPr>
                    </a:p>
                  </a:txBody>
                  <a:tcPr/>
                </a:tc>
                <a:tc>
                  <a:txBody>
                    <a:bodyPr/>
                    <a:lstStyle/>
                    <a:p>
                      <a:pPr algn="ctr"/>
                      <a:r>
                        <a:rPr kumimoji="1" lang="en-US" altLang="ja-JP" dirty="0">
                          <a:latin typeface="Times New Roman" panose="02020603050405020304" pitchFamily="18" charset="0"/>
                          <a:cs typeface="Times New Roman" panose="02020603050405020304" pitchFamily="18" charset="0"/>
                        </a:rPr>
                        <a:t>2.0</a:t>
                      </a:r>
                      <a:endParaRPr kumimoji="1" lang="ja-JP"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bl>
          </a:graphicData>
        </a:graphic>
      </p:graphicFrame>
      <p:sp>
        <p:nvSpPr>
          <p:cNvPr id="12" name="テキスト ボックス 11"/>
          <p:cNvSpPr txBox="1"/>
          <p:nvPr/>
        </p:nvSpPr>
        <p:spPr>
          <a:xfrm>
            <a:off x="0" y="5406315"/>
            <a:ext cx="9144000" cy="830997"/>
          </a:xfrm>
          <a:prstGeom prst="rect">
            <a:avLst/>
          </a:prstGeom>
          <a:noFill/>
        </p:spPr>
        <p:txBody>
          <a:bodyPr wrap="square" rtlCol="0">
            <a:spAutoFit/>
          </a:bodyPr>
          <a:lstStyle/>
          <a:p>
            <a:r>
              <a:rPr kumimoji="1" lang="en-US" altLang="ja-JP" sz="1600" dirty="0">
                <a:latin typeface="Times New Roman" panose="02020603050405020304" pitchFamily="18" charset="0"/>
                <a:cs typeface="Times New Roman" panose="02020603050405020304" pitchFamily="18" charset="0"/>
              </a:rPr>
              <a:t>※ S1-Global</a:t>
            </a:r>
            <a:r>
              <a:rPr kumimoji="1" lang="ja-JP" altLang="en-US" sz="1600" dirty="0">
                <a:latin typeface="Times New Roman" panose="02020603050405020304" pitchFamily="18" charset="0"/>
                <a:cs typeface="Times New Roman" panose="02020603050405020304" pitchFamily="18" charset="0"/>
              </a:rPr>
              <a:t>の値は</a:t>
            </a:r>
            <a:r>
              <a:rPr kumimoji="1" lang="en-US" altLang="ja-JP" sz="1600" dirty="0">
                <a:latin typeface="Times New Roman" panose="02020603050405020304" pitchFamily="18" charset="0"/>
                <a:cs typeface="Times New Roman" panose="02020603050405020304" pitchFamily="18" charset="0"/>
              </a:rPr>
              <a:t>S1-Global Report</a:t>
            </a:r>
            <a:r>
              <a:rPr kumimoji="1" lang="ja-JP" altLang="en-US" sz="1600" dirty="0">
                <a:latin typeface="Times New Roman" panose="02020603050405020304" pitchFamily="18" charset="0"/>
                <a:cs typeface="Times New Roman" panose="02020603050405020304" pitchFamily="18" charset="0"/>
              </a:rPr>
              <a:t>より、</a:t>
            </a:r>
            <a:r>
              <a:rPr kumimoji="1" lang="en-US" altLang="ja-JP" sz="1600" dirty="0">
                <a:latin typeface="Times New Roman" panose="02020603050405020304" pitchFamily="18" charset="0"/>
                <a:cs typeface="Times New Roman" panose="02020603050405020304" pitchFamily="18" charset="0"/>
              </a:rPr>
              <a:t>E-XFEL</a:t>
            </a:r>
            <a:r>
              <a:rPr kumimoji="1" lang="ja-JP" altLang="en-US" sz="1600" dirty="0">
                <a:latin typeface="Times New Roman" panose="02020603050405020304" pitchFamily="18" charset="0"/>
                <a:cs typeface="Times New Roman" panose="02020603050405020304" pitchFamily="18" charset="0"/>
              </a:rPr>
              <a:t>の値は</a:t>
            </a:r>
            <a:r>
              <a:rPr kumimoji="1" lang="en-US" altLang="ja-JP" sz="1600" dirty="0">
                <a:latin typeface="Times New Roman" panose="02020603050405020304" pitchFamily="18" charset="0"/>
                <a:cs typeface="Times New Roman" panose="02020603050405020304" pitchFamily="18" charset="0"/>
              </a:rPr>
              <a:t>SRF2013</a:t>
            </a:r>
            <a:r>
              <a:rPr kumimoji="1" lang="ja-JP" altLang="en-US" sz="1600" dirty="0">
                <a:latin typeface="Times New Roman" panose="02020603050405020304" pitchFamily="18" charset="0"/>
                <a:cs typeface="Times New Roman" panose="02020603050405020304" pitchFamily="18" charset="0"/>
              </a:rPr>
              <a:t>のプロシーディングより引用</a:t>
            </a:r>
            <a:endParaRPr kumimoji="1" lang="en-US" altLang="ja-JP" sz="1600" dirty="0">
              <a:latin typeface="Times New Roman" panose="02020603050405020304" pitchFamily="18" charset="0"/>
              <a:cs typeface="Times New Roman" panose="02020603050405020304" pitchFamily="18" charset="0"/>
            </a:endParaRPr>
          </a:p>
          <a:p>
            <a:r>
              <a:rPr kumimoji="1" lang="en-US" altLang="ja-JP" sz="1600" dirty="0">
                <a:latin typeface="Times New Roman" panose="02020603050405020304" pitchFamily="18" charset="0"/>
                <a:cs typeface="Times New Roman" panose="02020603050405020304" pitchFamily="18" charset="0"/>
              </a:rPr>
              <a:t>※ STF-2</a:t>
            </a:r>
            <a:r>
              <a:rPr kumimoji="1" lang="ja-JP" altLang="en-US" sz="1600" dirty="0">
                <a:latin typeface="Times New Roman" panose="02020603050405020304" pitchFamily="18" charset="0"/>
                <a:cs typeface="Times New Roman" panose="02020603050405020304" pitchFamily="18" charset="0"/>
              </a:rPr>
              <a:t>モジュールの</a:t>
            </a:r>
            <a:r>
              <a:rPr kumimoji="1" lang="en-US" altLang="ja-JP" sz="1600" dirty="0">
                <a:latin typeface="Times New Roman" panose="02020603050405020304" pitchFamily="18" charset="0"/>
                <a:cs typeface="Times New Roman" panose="02020603050405020304" pitchFamily="18" charset="0"/>
              </a:rPr>
              <a:t>Static heat load</a:t>
            </a:r>
            <a:r>
              <a:rPr kumimoji="1" lang="ja-JP" altLang="en-US" sz="1600" dirty="0">
                <a:latin typeface="Times New Roman" panose="02020603050405020304" pitchFamily="18" charset="0"/>
                <a:cs typeface="Times New Roman" panose="02020603050405020304" pitchFamily="18" charset="0"/>
              </a:rPr>
              <a:t>はおおよそ</a:t>
            </a:r>
            <a:r>
              <a:rPr kumimoji="1" lang="en-US" altLang="ja-JP" sz="1600" dirty="0">
                <a:latin typeface="Times New Roman" panose="02020603050405020304" pitchFamily="18" charset="0"/>
                <a:cs typeface="Times New Roman" panose="02020603050405020304" pitchFamily="18" charset="0"/>
              </a:rPr>
              <a:t>10W</a:t>
            </a:r>
            <a:r>
              <a:rPr kumimoji="1" lang="ja-JP" altLang="en-US" sz="1600" dirty="0">
                <a:latin typeface="Times New Roman" panose="02020603050405020304" pitchFamily="18" charset="0"/>
                <a:cs typeface="Times New Roman" panose="02020603050405020304" pitchFamily="18" charset="0"/>
              </a:rPr>
              <a:t>程度と予想している（次回冷却試験にて確認）</a:t>
            </a:r>
            <a:endParaRPr kumimoji="1" lang="en-US" altLang="ja-JP" sz="1600" dirty="0">
              <a:latin typeface="Times New Roman" panose="02020603050405020304" pitchFamily="18" charset="0"/>
              <a:cs typeface="Times New Roman" panose="02020603050405020304" pitchFamily="18" charset="0"/>
            </a:endParaRPr>
          </a:p>
          <a:p>
            <a:r>
              <a:rPr kumimoji="1" lang="en-US" altLang="ja-JP" sz="1600" dirty="0">
                <a:latin typeface="Times New Roman" panose="02020603050405020304" pitchFamily="18" charset="0"/>
                <a:cs typeface="Times New Roman" panose="02020603050405020304" pitchFamily="18" charset="0"/>
              </a:rPr>
              <a:t>※ E-XFEL</a:t>
            </a:r>
            <a:r>
              <a:rPr kumimoji="1" lang="ja-JP" altLang="en-US" sz="1600" dirty="0">
                <a:latin typeface="Times New Roman" panose="02020603050405020304" pitchFamily="18" charset="0"/>
                <a:cs typeface="Times New Roman" panose="02020603050405020304" pitchFamily="18" charset="0"/>
              </a:rPr>
              <a:t>の</a:t>
            </a:r>
            <a:r>
              <a:rPr kumimoji="1" lang="en-US" altLang="ja-JP" sz="1600" dirty="0">
                <a:latin typeface="Times New Roman" panose="02020603050405020304" pitchFamily="18" charset="0"/>
                <a:cs typeface="Times New Roman" panose="02020603050405020304" pitchFamily="18" charset="0"/>
              </a:rPr>
              <a:t>100</a:t>
            </a:r>
            <a:r>
              <a:rPr kumimoji="1" lang="ja-JP" altLang="en-US" sz="1600" dirty="0">
                <a:latin typeface="Times New Roman" panose="02020603050405020304" pitchFamily="18" charset="0"/>
                <a:cs typeface="Times New Roman" panose="02020603050405020304" pitchFamily="18" charset="0"/>
              </a:rPr>
              <a:t>モジュールの結果は諸事情により開示不可</a:t>
            </a:r>
            <a:endParaRPr kumimoji="1" lang="en-US" altLang="ja-JP"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46356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979712"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58</a:t>
            </a:fld>
            <a:endParaRPr lang="en-US" altLang="ja-JP" dirty="0">
              <a:latin typeface="Times New Roman" panose="02020603050405020304" pitchFamily="18" charset="0"/>
              <a:cs typeface="Times New Roman" panose="02020603050405020304" pitchFamily="18" charset="0"/>
            </a:endParaRPr>
          </a:p>
        </p:txBody>
      </p:sp>
      <p:sp>
        <p:nvSpPr>
          <p:cNvPr id="8" name="Rectangle 2"/>
          <p:cNvSpPr>
            <a:spLocks noGrp="1" noChangeArrowheads="1"/>
          </p:cNvSpPr>
          <p:nvPr>
            <p:ph type="title"/>
          </p:nvPr>
        </p:nvSpPr>
        <p:spPr>
          <a:xfrm>
            <a:off x="0" y="0"/>
            <a:ext cx="9143999" cy="692696"/>
          </a:xfrm>
        </p:spPr>
        <p:txBody>
          <a:bodyPr/>
          <a:lstStyle/>
          <a:p>
            <a:r>
              <a:rPr lang="en-US" altLang="ja-JP" sz="4400" dirty="0">
                <a:solidFill>
                  <a:schemeClr val="tx1"/>
                </a:solidFill>
                <a:latin typeface="Times New Roman" panose="02020603050405020304" pitchFamily="18" charset="0"/>
                <a:cs typeface="Times New Roman" panose="02020603050405020304" pitchFamily="18" charset="0"/>
              </a:rPr>
              <a:t>Summary of Static Heat Load</a:t>
            </a:r>
          </a:p>
        </p:txBody>
      </p:sp>
      <p:graphicFrame>
        <p:nvGraphicFramePr>
          <p:cNvPr id="9" name="表 8"/>
          <p:cNvGraphicFramePr>
            <a:graphicFrameLocks noGrp="1"/>
          </p:cNvGraphicFramePr>
          <p:nvPr>
            <p:extLst/>
          </p:nvPr>
        </p:nvGraphicFramePr>
        <p:xfrm>
          <a:off x="395534" y="1052736"/>
          <a:ext cx="8352930" cy="1595120"/>
        </p:xfrm>
        <a:graphic>
          <a:graphicData uri="http://schemas.openxmlformats.org/drawingml/2006/table">
            <a:tbl>
              <a:tblPr firstRow="1" bandRow="1">
                <a:tableStyleId>{5940675A-B579-460E-94D1-54222C63F5DA}</a:tableStyleId>
              </a:tblPr>
              <a:tblGrid>
                <a:gridCol w="1670586">
                  <a:extLst>
                    <a:ext uri="{9D8B030D-6E8A-4147-A177-3AD203B41FA5}">
                      <a16:colId xmlns:a16="http://schemas.microsoft.com/office/drawing/2014/main" val="20000"/>
                    </a:ext>
                  </a:extLst>
                </a:gridCol>
                <a:gridCol w="1670586">
                  <a:extLst>
                    <a:ext uri="{9D8B030D-6E8A-4147-A177-3AD203B41FA5}">
                      <a16:colId xmlns:a16="http://schemas.microsoft.com/office/drawing/2014/main" val="20001"/>
                    </a:ext>
                  </a:extLst>
                </a:gridCol>
                <a:gridCol w="1670586">
                  <a:extLst>
                    <a:ext uri="{9D8B030D-6E8A-4147-A177-3AD203B41FA5}">
                      <a16:colId xmlns:a16="http://schemas.microsoft.com/office/drawing/2014/main" val="20002"/>
                    </a:ext>
                  </a:extLst>
                </a:gridCol>
                <a:gridCol w="1670586">
                  <a:extLst>
                    <a:ext uri="{9D8B030D-6E8A-4147-A177-3AD203B41FA5}">
                      <a16:colId xmlns:a16="http://schemas.microsoft.com/office/drawing/2014/main" val="20003"/>
                    </a:ext>
                  </a:extLst>
                </a:gridCol>
                <a:gridCol w="1670586">
                  <a:extLst>
                    <a:ext uri="{9D8B030D-6E8A-4147-A177-3AD203B41FA5}">
                      <a16:colId xmlns:a16="http://schemas.microsoft.com/office/drawing/2014/main" val="20004"/>
                    </a:ext>
                  </a:extLst>
                </a:gridCol>
              </a:tblGrid>
              <a:tr h="370840">
                <a:tc gridSpan="5">
                  <a:txBody>
                    <a:bodyPr/>
                    <a:lstStyle/>
                    <a:p>
                      <a:pPr algn="ctr"/>
                      <a:r>
                        <a:rPr kumimoji="1" lang="en-US" altLang="ja-JP" sz="2400" dirty="0">
                          <a:latin typeface="Times New Roman" panose="02020603050405020304" pitchFamily="18" charset="0"/>
                          <a:cs typeface="Times New Roman" panose="02020603050405020304" pitchFamily="18" charset="0"/>
                        </a:rPr>
                        <a:t>Static</a:t>
                      </a:r>
                      <a:r>
                        <a:rPr kumimoji="1" lang="en-US" altLang="ja-JP" sz="2400" baseline="0" dirty="0">
                          <a:latin typeface="Times New Roman" panose="02020603050405020304" pitchFamily="18" charset="0"/>
                          <a:cs typeface="Times New Roman" panose="02020603050405020304" pitchFamily="18" charset="0"/>
                        </a:rPr>
                        <a:t> Heat Load / module @2K [W]</a:t>
                      </a:r>
                      <a:endParaRPr kumimoji="1" lang="ja-JP" altLang="en-US" sz="2400" dirty="0">
                        <a:latin typeface="Times New Roman" panose="02020603050405020304" pitchFamily="18" charset="0"/>
                        <a:cs typeface="Times New Roman" panose="02020603050405020304" pitchFamily="18" charset="0"/>
                      </a:endParaRPr>
                    </a:p>
                  </a:txBody>
                  <a:tcPr/>
                </a:tc>
                <a:tc hMerge="1">
                  <a:txBody>
                    <a:bodyPr/>
                    <a:lstStyle/>
                    <a:p>
                      <a:pPr algn="ctr"/>
                      <a:endParaRPr kumimoji="1" lang="ja-JP" altLang="en-US" dirty="0">
                        <a:latin typeface="Times New Roman" panose="02020603050405020304" pitchFamily="18" charset="0"/>
                        <a:cs typeface="Times New Roman" panose="02020603050405020304" pitchFamily="18" charset="0"/>
                      </a:endParaRPr>
                    </a:p>
                  </a:txBody>
                  <a:tcPr/>
                </a:tc>
                <a:tc hMerge="1">
                  <a:txBody>
                    <a:bodyPr/>
                    <a:lstStyle/>
                    <a:p>
                      <a:pPr algn="ctr"/>
                      <a:endParaRPr kumimoji="1" lang="ja-JP" altLang="en-US" dirty="0">
                        <a:latin typeface="Times New Roman" panose="02020603050405020304" pitchFamily="18" charset="0"/>
                        <a:cs typeface="Times New Roman" panose="02020603050405020304" pitchFamily="18" charset="0"/>
                      </a:endParaRPr>
                    </a:p>
                  </a:txBody>
                  <a:tcPr/>
                </a:tc>
                <a:tc hMerge="1">
                  <a:txBody>
                    <a:bodyPr/>
                    <a:lstStyle/>
                    <a:p>
                      <a:pPr algn="ctr"/>
                      <a:endParaRPr kumimoji="1" lang="ja-JP" altLang="en-US" dirty="0">
                        <a:latin typeface="Times New Roman" panose="02020603050405020304" pitchFamily="18" charset="0"/>
                        <a:cs typeface="Times New Roman" panose="02020603050405020304" pitchFamily="18" charset="0"/>
                      </a:endParaRPr>
                    </a:p>
                  </a:txBody>
                  <a:tcPr/>
                </a:tc>
                <a:tc hMerge="1">
                  <a:txBody>
                    <a:bodyPr/>
                    <a:lstStyle/>
                    <a:p>
                      <a:pPr algn="ctr"/>
                      <a:endParaRPr kumimoji="1" lang="ja-JP"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370840">
                <a:tc gridSpan="2">
                  <a:txBody>
                    <a:bodyPr/>
                    <a:lstStyle/>
                    <a:p>
                      <a:pPr algn="ctr"/>
                      <a:r>
                        <a:rPr kumimoji="1" lang="en-US" altLang="ja-JP" sz="2000" dirty="0">
                          <a:latin typeface="Times New Roman" panose="02020603050405020304" pitchFamily="18" charset="0"/>
                          <a:cs typeface="Times New Roman" panose="02020603050405020304" pitchFamily="18" charset="0"/>
                        </a:rPr>
                        <a:t>Real Data</a:t>
                      </a:r>
                      <a:endParaRPr kumimoji="1" lang="ja-JP" altLang="en-US" sz="2000" dirty="0">
                        <a:latin typeface="Times New Roman" panose="02020603050405020304" pitchFamily="18" charset="0"/>
                        <a:cs typeface="Times New Roman" panose="02020603050405020304" pitchFamily="18" charset="0"/>
                      </a:endParaRPr>
                    </a:p>
                  </a:txBody>
                  <a:tcPr/>
                </a:tc>
                <a:tc hMerge="1">
                  <a:txBody>
                    <a:bodyPr/>
                    <a:lstStyle/>
                    <a:p>
                      <a:pPr algn="ctr"/>
                      <a:endParaRPr kumimoji="1" lang="ja-JP" altLang="en-US" dirty="0">
                        <a:latin typeface="Times New Roman" panose="02020603050405020304" pitchFamily="18" charset="0"/>
                        <a:cs typeface="Times New Roman" panose="02020603050405020304" pitchFamily="18" charset="0"/>
                      </a:endParaRPr>
                    </a:p>
                  </a:txBody>
                  <a:tcPr>
                    <a:solidFill>
                      <a:srgbClr val="FFFFCC"/>
                    </a:solidFill>
                  </a:tcPr>
                </a:tc>
                <a:tc gridSpan="3">
                  <a:txBody>
                    <a:bodyPr/>
                    <a:lstStyle/>
                    <a:p>
                      <a:pPr algn="ctr"/>
                      <a:r>
                        <a:rPr kumimoji="1" lang="en-US" altLang="ja-JP" sz="2000" dirty="0">
                          <a:latin typeface="Times New Roman" panose="02020603050405020304" pitchFamily="18" charset="0"/>
                          <a:cs typeface="Times New Roman" panose="02020603050405020304" pitchFamily="18" charset="0"/>
                        </a:rPr>
                        <a:t>TDR</a:t>
                      </a:r>
                      <a:endParaRPr kumimoji="1" lang="ja-JP" altLang="en-US" sz="2000" dirty="0">
                        <a:latin typeface="Times New Roman" panose="02020603050405020304" pitchFamily="18" charset="0"/>
                        <a:cs typeface="Times New Roman" panose="02020603050405020304" pitchFamily="18" charset="0"/>
                      </a:endParaRPr>
                    </a:p>
                  </a:txBody>
                  <a:tcPr/>
                </a:tc>
                <a:tc hMerge="1">
                  <a:txBody>
                    <a:bodyPr/>
                    <a:lstStyle/>
                    <a:p>
                      <a:pPr algn="ctr"/>
                      <a:endParaRPr kumimoji="1" lang="ja-JP" altLang="en-US" dirty="0">
                        <a:latin typeface="Times New Roman" panose="02020603050405020304" pitchFamily="18" charset="0"/>
                        <a:cs typeface="Times New Roman" panose="02020603050405020304" pitchFamily="18" charset="0"/>
                      </a:endParaRPr>
                    </a:p>
                  </a:txBody>
                  <a:tcPr/>
                </a:tc>
                <a:tc hMerge="1">
                  <a:txBody>
                    <a:bodyPr/>
                    <a:lstStyle/>
                    <a:p>
                      <a:pPr algn="ctr"/>
                      <a:endParaRPr kumimoji="1" lang="ja-JP"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370840">
                <a:tc>
                  <a:txBody>
                    <a:bodyPr/>
                    <a:lstStyle/>
                    <a:p>
                      <a:pPr algn="ctr"/>
                      <a:r>
                        <a:rPr kumimoji="1" lang="en-US" altLang="ja-JP" dirty="0">
                          <a:latin typeface="Times New Roman" panose="02020603050405020304" pitchFamily="18" charset="0"/>
                          <a:cs typeface="Times New Roman" panose="02020603050405020304" pitchFamily="18" charset="0"/>
                        </a:rPr>
                        <a:t>Capture CM</a:t>
                      </a:r>
                      <a:endParaRPr kumimoji="1" lang="ja-JP" altLang="en-US" dirty="0">
                        <a:latin typeface="Times New Roman" panose="02020603050405020304" pitchFamily="18" charset="0"/>
                        <a:cs typeface="Times New Roman" panose="02020603050405020304" pitchFamily="18" charset="0"/>
                      </a:endParaRPr>
                    </a:p>
                  </a:txBody>
                  <a:tcPr/>
                </a:tc>
                <a:tc>
                  <a:txBody>
                    <a:bodyPr/>
                    <a:lstStyle/>
                    <a:p>
                      <a:pPr algn="ctr"/>
                      <a:r>
                        <a:rPr kumimoji="1" lang="en-US" altLang="ja-JP" dirty="0">
                          <a:latin typeface="Times New Roman" panose="02020603050405020304" pitchFamily="18" charset="0"/>
                          <a:cs typeface="Times New Roman" panose="02020603050405020304" pitchFamily="18" charset="0"/>
                        </a:rPr>
                        <a:t>STF-2 CM</a:t>
                      </a:r>
                      <a:endParaRPr kumimoji="1" lang="ja-JP" altLang="en-US" dirty="0">
                        <a:latin typeface="Times New Roman" panose="02020603050405020304" pitchFamily="18" charset="0"/>
                        <a:cs typeface="Times New Roman" panose="02020603050405020304" pitchFamily="18" charset="0"/>
                      </a:endParaRPr>
                    </a:p>
                  </a:txBody>
                  <a:tcPr>
                    <a:solidFill>
                      <a:srgbClr val="FFFFCC"/>
                    </a:solidFill>
                  </a:tcPr>
                </a:tc>
                <a:tc>
                  <a:txBody>
                    <a:bodyPr/>
                    <a:lstStyle/>
                    <a:p>
                      <a:pPr algn="ctr"/>
                      <a:r>
                        <a:rPr kumimoji="1" lang="en-US" altLang="ja-JP" dirty="0">
                          <a:latin typeface="Times New Roman" panose="02020603050405020304" pitchFamily="18" charset="0"/>
                          <a:cs typeface="Times New Roman" panose="02020603050405020304" pitchFamily="18" charset="0"/>
                        </a:rPr>
                        <a:t>SUM</a:t>
                      </a:r>
                      <a:endParaRPr kumimoji="1" lang="ja-JP" altLang="en-US" dirty="0">
                        <a:latin typeface="Times New Roman" panose="02020603050405020304" pitchFamily="18" charset="0"/>
                        <a:cs typeface="Times New Roman" panose="02020603050405020304" pitchFamily="18" charset="0"/>
                      </a:endParaRPr>
                    </a:p>
                  </a:txBody>
                  <a:tcPr/>
                </a:tc>
                <a:tc>
                  <a:txBody>
                    <a:bodyPr/>
                    <a:lstStyle/>
                    <a:p>
                      <a:pPr algn="ctr"/>
                      <a:r>
                        <a:rPr kumimoji="1" lang="en-US" altLang="ja-JP" dirty="0">
                          <a:latin typeface="Times New Roman" panose="02020603050405020304" pitchFamily="18" charset="0"/>
                          <a:cs typeface="Times New Roman" panose="02020603050405020304" pitchFamily="18" charset="0"/>
                        </a:rPr>
                        <a:t>Coupler</a:t>
                      </a:r>
                      <a:endParaRPr kumimoji="1" lang="ja-JP" altLang="en-US" dirty="0">
                        <a:latin typeface="Times New Roman" panose="02020603050405020304" pitchFamily="18" charset="0"/>
                        <a:cs typeface="Times New Roman" panose="02020603050405020304" pitchFamily="18" charset="0"/>
                      </a:endParaRPr>
                    </a:p>
                  </a:txBody>
                  <a:tcPr/>
                </a:tc>
                <a:tc>
                  <a:txBody>
                    <a:bodyPr/>
                    <a:lstStyle/>
                    <a:p>
                      <a:pPr algn="ctr"/>
                      <a:r>
                        <a:rPr kumimoji="1" lang="en-US" altLang="ja-JP" dirty="0">
                          <a:latin typeface="Times New Roman" panose="02020603050405020304" pitchFamily="18" charset="0"/>
                          <a:cs typeface="Times New Roman" panose="02020603050405020304" pitchFamily="18" charset="0"/>
                        </a:rPr>
                        <a:t>Support</a:t>
                      </a:r>
                      <a:endParaRPr kumimoji="1" lang="ja-JP"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370840">
                <a:tc>
                  <a:txBody>
                    <a:bodyPr/>
                    <a:lstStyle/>
                    <a:p>
                      <a:pPr algn="ctr"/>
                      <a:r>
                        <a:rPr kumimoji="1" lang="en-US" altLang="ja-JP" dirty="0">
                          <a:latin typeface="Times New Roman" panose="02020603050405020304" pitchFamily="18" charset="0"/>
                          <a:cs typeface="Times New Roman" panose="02020603050405020304" pitchFamily="18" charset="0"/>
                        </a:rPr>
                        <a:t>10.5 (9.2)</a:t>
                      </a:r>
                      <a:endParaRPr kumimoji="1" lang="ja-JP" altLang="en-US" dirty="0">
                        <a:latin typeface="Times New Roman" panose="02020603050405020304" pitchFamily="18" charset="0"/>
                        <a:cs typeface="Times New Roman" panose="02020603050405020304" pitchFamily="18" charset="0"/>
                      </a:endParaRPr>
                    </a:p>
                  </a:txBody>
                  <a:tcPr/>
                </a:tc>
                <a:tc>
                  <a:txBody>
                    <a:bodyPr/>
                    <a:lstStyle/>
                    <a:p>
                      <a:pPr algn="ctr"/>
                      <a:r>
                        <a:rPr kumimoji="1" lang="en-US" altLang="ja-JP" dirty="0">
                          <a:latin typeface="Times New Roman" panose="02020603050405020304" pitchFamily="18" charset="0"/>
                          <a:cs typeface="Times New Roman" panose="02020603050405020304" pitchFamily="18" charset="0"/>
                        </a:rPr>
                        <a:t>23.0</a:t>
                      </a:r>
                      <a:endParaRPr kumimoji="1" lang="ja-JP" altLang="en-US" dirty="0">
                        <a:latin typeface="Times New Roman" panose="02020603050405020304" pitchFamily="18" charset="0"/>
                        <a:cs typeface="Times New Roman" panose="02020603050405020304" pitchFamily="18" charset="0"/>
                      </a:endParaRPr>
                    </a:p>
                  </a:txBody>
                  <a:tcPr>
                    <a:solidFill>
                      <a:srgbClr val="FFFFCC"/>
                    </a:solidFill>
                  </a:tcPr>
                </a:tc>
                <a:tc>
                  <a:txBody>
                    <a:bodyPr/>
                    <a:lstStyle/>
                    <a:p>
                      <a:pPr algn="ctr"/>
                      <a:r>
                        <a:rPr kumimoji="1" lang="en-US" altLang="ja-JP" b="1" dirty="0">
                          <a:solidFill>
                            <a:srgbClr val="FF0000"/>
                          </a:solidFill>
                          <a:latin typeface="Times New Roman" panose="02020603050405020304" pitchFamily="18" charset="0"/>
                          <a:cs typeface="Times New Roman" panose="02020603050405020304" pitchFamily="18" charset="0"/>
                        </a:rPr>
                        <a:t>1.32</a:t>
                      </a:r>
                      <a:endParaRPr kumimoji="1" lang="ja-JP" altLang="en-US"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r>
                        <a:rPr kumimoji="1" lang="en-US" altLang="ja-JP" dirty="0">
                          <a:latin typeface="Times New Roman" panose="02020603050405020304" pitchFamily="18" charset="0"/>
                          <a:cs typeface="Times New Roman" panose="02020603050405020304" pitchFamily="18" charset="0"/>
                        </a:rPr>
                        <a:t>0.17</a:t>
                      </a:r>
                      <a:endParaRPr kumimoji="1" lang="ja-JP" altLang="en-US" dirty="0">
                        <a:latin typeface="Times New Roman" panose="02020603050405020304" pitchFamily="18" charset="0"/>
                        <a:cs typeface="Times New Roman" panose="02020603050405020304" pitchFamily="18" charset="0"/>
                      </a:endParaRPr>
                    </a:p>
                  </a:txBody>
                  <a:tcPr/>
                </a:tc>
                <a:tc>
                  <a:txBody>
                    <a:bodyPr/>
                    <a:lstStyle/>
                    <a:p>
                      <a:pPr algn="ctr"/>
                      <a:r>
                        <a:rPr kumimoji="1" lang="en-US" altLang="ja-JP" dirty="0">
                          <a:latin typeface="Times New Roman" panose="02020603050405020304" pitchFamily="18" charset="0"/>
                          <a:cs typeface="Times New Roman" panose="02020603050405020304" pitchFamily="18" charset="0"/>
                        </a:rPr>
                        <a:t>0.60</a:t>
                      </a:r>
                      <a:endParaRPr kumimoji="1" lang="ja-JP"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bl>
          </a:graphicData>
        </a:graphic>
      </p:graphicFrame>
      <p:sp>
        <p:nvSpPr>
          <p:cNvPr id="10" name="テキスト ボックス 9"/>
          <p:cNvSpPr txBox="1"/>
          <p:nvPr/>
        </p:nvSpPr>
        <p:spPr>
          <a:xfrm>
            <a:off x="512547" y="2772109"/>
            <a:ext cx="8118904" cy="584775"/>
          </a:xfrm>
          <a:prstGeom prst="rect">
            <a:avLst/>
          </a:prstGeom>
          <a:noFill/>
        </p:spPr>
        <p:txBody>
          <a:bodyPr wrap="square" rtlCol="0">
            <a:spAutoFit/>
          </a:bodyPr>
          <a:lstStyle/>
          <a:p>
            <a:r>
              <a:rPr kumimoji="1" lang="en-US" altLang="ja-JP" sz="1600" dirty="0">
                <a:latin typeface="Times New Roman" panose="02020603050405020304" pitchFamily="18" charset="0"/>
                <a:cs typeface="Times New Roman" panose="02020603050405020304" pitchFamily="18" charset="0"/>
              </a:rPr>
              <a:t>※ TDR</a:t>
            </a:r>
            <a:r>
              <a:rPr kumimoji="1" lang="ja-JP" altLang="en-US" sz="1600" dirty="0">
                <a:latin typeface="Times New Roman" panose="02020603050405020304" pitchFamily="18" charset="0"/>
                <a:cs typeface="Times New Roman" panose="02020603050405020304" pitchFamily="18" charset="0"/>
              </a:rPr>
              <a:t>の数値は</a:t>
            </a:r>
            <a:r>
              <a:rPr kumimoji="1" lang="en-US" altLang="ja-JP" sz="1600" dirty="0">
                <a:latin typeface="Times New Roman" panose="02020603050405020304" pitchFamily="18" charset="0"/>
                <a:cs typeface="Times New Roman" panose="02020603050405020304" pitchFamily="18" charset="0"/>
              </a:rPr>
              <a:t>Vol. 3, Part II, pp.46 </a:t>
            </a:r>
            <a:r>
              <a:rPr kumimoji="1" lang="ja-JP" altLang="en-US" sz="1600" dirty="0">
                <a:latin typeface="Times New Roman" panose="02020603050405020304" pitchFamily="18" charset="0"/>
                <a:cs typeface="Times New Roman" panose="02020603050405020304" pitchFamily="18" charset="0"/>
              </a:rPr>
              <a:t>にある</a:t>
            </a:r>
            <a:r>
              <a:rPr kumimoji="1" lang="en-US" altLang="ja-JP" sz="1600" dirty="0">
                <a:latin typeface="Times New Roman" panose="02020603050405020304" pitchFamily="18" charset="0"/>
                <a:cs typeface="Times New Roman" panose="02020603050405020304" pitchFamily="18" charset="0"/>
              </a:rPr>
              <a:t>Table 3.9</a:t>
            </a:r>
            <a:r>
              <a:rPr kumimoji="1" lang="ja-JP" altLang="en-US" sz="1600" dirty="0">
                <a:latin typeface="Times New Roman" panose="02020603050405020304" pitchFamily="18" charset="0"/>
                <a:cs typeface="Times New Roman" panose="02020603050405020304" pitchFamily="18" charset="0"/>
              </a:rPr>
              <a:t>より引用</a:t>
            </a:r>
            <a:endParaRPr kumimoji="1" lang="en-US" altLang="ja-JP" sz="1600" dirty="0">
              <a:latin typeface="Times New Roman" panose="02020603050405020304" pitchFamily="18" charset="0"/>
              <a:cs typeface="Times New Roman" panose="02020603050405020304" pitchFamily="18" charset="0"/>
            </a:endParaRPr>
          </a:p>
          <a:p>
            <a:r>
              <a:rPr kumimoji="1" lang="en-US" altLang="ja-JP" sz="1600" dirty="0">
                <a:latin typeface="Times New Roman" panose="02020603050405020304" pitchFamily="18" charset="0"/>
                <a:cs typeface="Times New Roman" panose="02020603050405020304" pitchFamily="18" charset="0"/>
              </a:rPr>
              <a:t> </a:t>
            </a:r>
            <a:r>
              <a:rPr kumimoji="1" lang="ja-JP" altLang="ja-JP" sz="1600" dirty="0">
                <a:latin typeface="Times New Roman" panose="02020603050405020304" pitchFamily="18" charset="0"/>
                <a:cs typeface="Times New Roman" panose="02020603050405020304" pitchFamily="18" charset="0"/>
              </a:rPr>
              <a:t>†</a:t>
            </a:r>
            <a:r>
              <a:rPr kumimoji="1" lang="en-US" altLang="ja-JP" sz="1600" dirty="0">
                <a:latin typeface="Times New Roman" panose="02020603050405020304" pitchFamily="18" charset="0"/>
                <a:cs typeface="Times New Roman" panose="02020603050405020304" pitchFamily="18" charset="0"/>
              </a:rPr>
              <a:t>  Static Heat Load</a:t>
            </a:r>
            <a:r>
              <a:rPr kumimoji="1" lang="ja-JP" altLang="en-US" sz="1600" dirty="0">
                <a:latin typeface="Times New Roman" panose="02020603050405020304" pitchFamily="18" charset="0"/>
                <a:cs typeface="Times New Roman" panose="02020603050405020304" pitchFamily="18" charset="0"/>
              </a:rPr>
              <a:t>に含まれるものは、サポートポスト、カプラ、マグネットなどである</a:t>
            </a:r>
            <a:endParaRPr kumimoji="1" lang="en-US" altLang="ja-JP" sz="1600" dirty="0">
              <a:latin typeface="Times New Roman" panose="02020603050405020304" pitchFamily="18" charset="0"/>
              <a:cs typeface="Times New Roman" panose="02020603050405020304" pitchFamily="18" charset="0"/>
            </a:endParaRPr>
          </a:p>
        </p:txBody>
      </p:sp>
      <p:pic>
        <p:nvPicPr>
          <p:cNvPr id="11" name="図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0030" y="3389829"/>
            <a:ext cx="7284458" cy="3063507"/>
          </a:xfrm>
          <a:prstGeom prst="rect">
            <a:avLst/>
          </a:prstGeom>
        </p:spPr>
      </p:pic>
      <p:sp>
        <p:nvSpPr>
          <p:cNvPr id="12" name="正方形/長方形 11"/>
          <p:cNvSpPr/>
          <p:nvPr/>
        </p:nvSpPr>
        <p:spPr bwMode="auto">
          <a:xfrm>
            <a:off x="3378044" y="3389829"/>
            <a:ext cx="2880320" cy="2991499"/>
          </a:xfrm>
          <a:prstGeom prst="rect">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13" name="テキスト ボックス 12"/>
          <p:cNvSpPr txBox="1"/>
          <p:nvPr/>
        </p:nvSpPr>
        <p:spPr>
          <a:xfrm>
            <a:off x="0" y="4767693"/>
            <a:ext cx="2843808" cy="523220"/>
          </a:xfrm>
          <a:prstGeom prst="rect">
            <a:avLst/>
          </a:prstGeom>
          <a:noFill/>
        </p:spPr>
        <p:txBody>
          <a:bodyPr wrap="square" rtlCol="0">
            <a:spAutoFit/>
          </a:bodyPr>
          <a:lstStyle/>
          <a:p>
            <a:pPr algn="ctr"/>
            <a:r>
              <a:rPr kumimoji="1" lang="ja-JP" altLang="en-US" sz="1400" dirty="0">
                <a:latin typeface="Times New Roman" panose="02020603050405020304" pitchFamily="18" charset="0"/>
                <a:cs typeface="Times New Roman" panose="02020603050405020304" pitchFamily="18" charset="0"/>
              </a:rPr>
              <a:t>今回の測定と比較できるところ</a:t>
            </a:r>
            <a:endParaRPr kumimoji="1" lang="en-US" altLang="ja-JP" sz="1400" dirty="0">
              <a:latin typeface="Times New Roman" panose="02020603050405020304" pitchFamily="18" charset="0"/>
              <a:cs typeface="Times New Roman" panose="02020603050405020304" pitchFamily="18" charset="0"/>
            </a:endParaRPr>
          </a:p>
          <a:p>
            <a:pPr algn="ctr"/>
            <a:r>
              <a:rPr kumimoji="1" lang="en-US" altLang="ja-JP" sz="1400" dirty="0">
                <a:latin typeface="Times New Roman" panose="02020603050405020304" pitchFamily="18" charset="0"/>
                <a:cs typeface="Times New Roman" panose="02020603050405020304" pitchFamily="18" charset="0"/>
              </a:rPr>
              <a:t>(HOM absorber</a:t>
            </a:r>
            <a:r>
              <a:rPr kumimoji="1" lang="ja-JP" altLang="en-US" sz="1400" dirty="0">
                <a:latin typeface="Times New Roman" panose="02020603050405020304" pitchFamily="18" charset="0"/>
                <a:cs typeface="Times New Roman" panose="02020603050405020304" pitchFamily="18" charset="0"/>
              </a:rPr>
              <a:t>は含まれていない</a:t>
            </a:r>
            <a:r>
              <a:rPr kumimoji="1" lang="en-US" altLang="ja-JP" sz="1400" dirty="0">
                <a:latin typeface="Times New Roman" panose="02020603050405020304" pitchFamily="18" charset="0"/>
                <a:cs typeface="Times New Roman" panose="02020603050405020304" pitchFamily="18" charset="0"/>
              </a:rPr>
              <a:t>)</a:t>
            </a:r>
          </a:p>
        </p:txBody>
      </p:sp>
      <p:cxnSp>
        <p:nvCxnSpPr>
          <p:cNvPr id="14" name="直線矢印コネクタ 13"/>
          <p:cNvCxnSpPr>
            <a:stCxn id="13" idx="3"/>
            <a:endCxn id="12" idx="1"/>
          </p:cNvCxnSpPr>
          <p:nvPr/>
        </p:nvCxnSpPr>
        <p:spPr bwMode="auto">
          <a:xfrm flipV="1">
            <a:off x="2843808" y="4885579"/>
            <a:ext cx="534236" cy="143724"/>
          </a:xfrm>
          <a:prstGeom prst="straightConnector1">
            <a:avLst/>
          </a:prstGeom>
          <a:solidFill>
            <a:schemeClr val="accent1"/>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9777108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979712"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59</a:t>
            </a:fld>
            <a:endParaRPr lang="en-US" altLang="ja-JP" dirty="0">
              <a:latin typeface="Times New Roman" panose="02020603050405020304" pitchFamily="18" charset="0"/>
              <a:cs typeface="Times New Roman" panose="02020603050405020304" pitchFamily="18" charset="0"/>
            </a:endParaRPr>
          </a:p>
        </p:txBody>
      </p:sp>
      <p:sp>
        <p:nvSpPr>
          <p:cNvPr id="8" name="Rectangle 2"/>
          <p:cNvSpPr>
            <a:spLocks noGrp="1" noChangeArrowheads="1"/>
          </p:cNvSpPr>
          <p:nvPr>
            <p:ph type="title"/>
          </p:nvPr>
        </p:nvSpPr>
        <p:spPr>
          <a:xfrm>
            <a:off x="0" y="0"/>
            <a:ext cx="9143999" cy="692696"/>
          </a:xfrm>
        </p:spPr>
        <p:txBody>
          <a:bodyPr/>
          <a:lstStyle/>
          <a:p>
            <a:r>
              <a:rPr lang="en-US" altLang="ja-JP" sz="4400" dirty="0">
                <a:solidFill>
                  <a:schemeClr val="tx1"/>
                </a:solidFill>
                <a:latin typeface="Times New Roman" panose="02020603050405020304" pitchFamily="18" charset="0"/>
                <a:cs typeface="Times New Roman" panose="02020603050405020304" pitchFamily="18" charset="0"/>
              </a:rPr>
              <a:t>Difference in Copper Plating</a:t>
            </a:r>
          </a:p>
        </p:txBody>
      </p:sp>
      <p:graphicFrame>
        <p:nvGraphicFramePr>
          <p:cNvPr id="9" name="表 8"/>
          <p:cNvGraphicFramePr>
            <a:graphicFrameLocks noGrp="1"/>
          </p:cNvGraphicFramePr>
          <p:nvPr>
            <p:extLst>
              <p:ext uri="{D42A27DB-BD31-4B8C-83A1-F6EECF244321}">
                <p14:modId xmlns:p14="http://schemas.microsoft.com/office/powerpoint/2010/main" val="228854972"/>
              </p:ext>
            </p:extLst>
          </p:nvPr>
        </p:nvGraphicFramePr>
        <p:xfrm>
          <a:off x="-1016" y="1054224"/>
          <a:ext cx="9145016" cy="2590800"/>
        </p:xfrm>
        <a:graphic>
          <a:graphicData uri="http://schemas.openxmlformats.org/drawingml/2006/table">
            <a:tbl>
              <a:tblPr firstRow="1" bandRow="1">
                <a:tableStyleId>{5940675A-B579-460E-94D1-54222C63F5DA}</a:tableStyleId>
              </a:tblPr>
              <a:tblGrid>
                <a:gridCol w="803636">
                  <a:extLst>
                    <a:ext uri="{9D8B030D-6E8A-4147-A177-3AD203B41FA5}">
                      <a16:colId xmlns:a16="http://schemas.microsoft.com/office/drawing/2014/main" val="20000"/>
                    </a:ext>
                  </a:extLst>
                </a:gridCol>
                <a:gridCol w="695115">
                  <a:extLst>
                    <a:ext uri="{9D8B030D-6E8A-4147-A177-3AD203B41FA5}">
                      <a16:colId xmlns:a16="http://schemas.microsoft.com/office/drawing/2014/main" val="20001"/>
                    </a:ext>
                  </a:extLst>
                </a:gridCol>
                <a:gridCol w="695115">
                  <a:extLst>
                    <a:ext uri="{9D8B030D-6E8A-4147-A177-3AD203B41FA5}">
                      <a16:colId xmlns:a16="http://schemas.microsoft.com/office/drawing/2014/main" val="20002"/>
                    </a:ext>
                  </a:extLst>
                </a:gridCol>
                <a:gridCol w="695115">
                  <a:extLst>
                    <a:ext uri="{9D8B030D-6E8A-4147-A177-3AD203B41FA5}">
                      <a16:colId xmlns:a16="http://schemas.microsoft.com/office/drawing/2014/main" val="20003"/>
                    </a:ext>
                  </a:extLst>
                </a:gridCol>
                <a:gridCol w="695115">
                  <a:extLst>
                    <a:ext uri="{9D8B030D-6E8A-4147-A177-3AD203B41FA5}">
                      <a16:colId xmlns:a16="http://schemas.microsoft.com/office/drawing/2014/main" val="20004"/>
                    </a:ext>
                  </a:extLst>
                </a:gridCol>
                <a:gridCol w="695115">
                  <a:extLst>
                    <a:ext uri="{9D8B030D-6E8A-4147-A177-3AD203B41FA5}">
                      <a16:colId xmlns:a16="http://schemas.microsoft.com/office/drawing/2014/main" val="20005"/>
                    </a:ext>
                  </a:extLst>
                </a:gridCol>
                <a:gridCol w="695115">
                  <a:extLst>
                    <a:ext uri="{9D8B030D-6E8A-4147-A177-3AD203B41FA5}">
                      <a16:colId xmlns:a16="http://schemas.microsoft.com/office/drawing/2014/main" val="20006"/>
                    </a:ext>
                  </a:extLst>
                </a:gridCol>
                <a:gridCol w="695115">
                  <a:extLst>
                    <a:ext uri="{9D8B030D-6E8A-4147-A177-3AD203B41FA5}">
                      <a16:colId xmlns:a16="http://schemas.microsoft.com/office/drawing/2014/main" val="20007"/>
                    </a:ext>
                  </a:extLst>
                </a:gridCol>
                <a:gridCol w="695115">
                  <a:extLst>
                    <a:ext uri="{9D8B030D-6E8A-4147-A177-3AD203B41FA5}">
                      <a16:colId xmlns:a16="http://schemas.microsoft.com/office/drawing/2014/main" val="20008"/>
                    </a:ext>
                  </a:extLst>
                </a:gridCol>
                <a:gridCol w="695115">
                  <a:extLst>
                    <a:ext uri="{9D8B030D-6E8A-4147-A177-3AD203B41FA5}">
                      <a16:colId xmlns:a16="http://schemas.microsoft.com/office/drawing/2014/main" val="20009"/>
                    </a:ext>
                  </a:extLst>
                </a:gridCol>
                <a:gridCol w="695115">
                  <a:extLst>
                    <a:ext uri="{9D8B030D-6E8A-4147-A177-3AD203B41FA5}">
                      <a16:colId xmlns:a16="http://schemas.microsoft.com/office/drawing/2014/main" val="20010"/>
                    </a:ext>
                  </a:extLst>
                </a:gridCol>
                <a:gridCol w="695115">
                  <a:extLst>
                    <a:ext uri="{9D8B030D-6E8A-4147-A177-3AD203B41FA5}">
                      <a16:colId xmlns:a16="http://schemas.microsoft.com/office/drawing/2014/main" val="20011"/>
                    </a:ext>
                  </a:extLst>
                </a:gridCol>
                <a:gridCol w="695115">
                  <a:extLst>
                    <a:ext uri="{9D8B030D-6E8A-4147-A177-3AD203B41FA5}">
                      <a16:colId xmlns:a16="http://schemas.microsoft.com/office/drawing/2014/main" val="20012"/>
                    </a:ext>
                  </a:extLst>
                </a:gridCol>
              </a:tblGrid>
              <a:tr h="166370">
                <a:tc>
                  <a:txBody>
                    <a:bodyPr/>
                    <a:lstStyle/>
                    <a:p>
                      <a:pPr algn="ctr"/>
                      <a:r>
                        <a:rPr kumimoji="1" lang="en-US" altLang="ja-JP" sz="1200" dirty="0">
                          <a:latin typeface="Times New Roman" panose="02020603050405020304" pitchFamily="18" charset="0"/>
                          <a:cs typeface="Times New Roman" panose="02020603050405020304" pitchFamily="18" charset="0"/>
                        </a:rPr>
                        <a:t>Module</a:t>
                      </a:r>
                      <a:endParaRPr kumimoji="1" lang="ja-JP" altLang="en-US" sz="1200" dirty="0">
                        <a:latin typeface="Times New Roman" panose="02020603050405020304" pitchFamily="18" charset="0"/>
                        <a:cs typeface="Times New Roman" panose="02020603050405020304" pitchFamily="18" charset="0"/>
                      </a:endParaRPr>
                    </a:p>
                  </a:txBody>
                  <a:tcPr anchor="ctr"/>
                </a:tc>
                <a:tc gridSpan="8">
                  <a:txBody>
                    <a:bodyPr/>
                    <a:lstStyle/>
                    <a:p>
                      <a:pPr algn="ctr"/>
                      <a:r>
                        <a:rPr kumimoji="1" lang="en-US" altLang="ja-JP" sz="1800" dirty="0">
                          <a:latin typeface="Times New Roman" panose="02020603050405020304" pitchFamily="18" charset="0"/>
                          <a:cs typeface="Times New Roman" panose="02020603050405020304" pitchFamily="18" charset="0"/>
                        </a:rPr>
                        <a:t>CM1</a:t>
                      </a:r>
                      <a:endParaRPr kumimoji="1" lang="ja-JP" altLang="en-US" sz="1800" dirty="0">
                        <a:latin typeface="Times New Roman" panose="02020603050405020304" pitchFamily="18" charset="0"/>
                        <a:cs typeface="Times New Roman" panose="02020603050405020304" pitchFamily="18" charset="0"/>
                      </a:endParaRPr>
                    </a:p>
                  </a:txBody>
                  <a:tcPr anchor="ctr">
                    <a:solidFill>
                      <a:srgbClr val="FFFFCC"/>
                    </a:solidFill>
                  </a:tcPr>
                </a:tc>
                <a:tc hMerge="1">
                  <a:txBody>
                    <a:bodyPr/>
                    <a:lstStyle/>
                    <a:p>
                      <a:pPr algn="ctr"/>
                      <a:endParaRPr kumimoji="1" lang="ja-JP" altLang="en-US" sz="1600" dirty="0">
                        <a:latin typeface="Times New Roman" panose="02020603050405020304" pitchFamily="18" charset="0"/>
                        <a:cs typeface="Times New Roman" panose="02020603050405020304" pitchFamily="18" charset="0"/>
                      </a:endParaRPr>
                    </a:p>
                  </a:txBody>
                  <a:tcPr/>
                </a:tc>
                <a:tc hMerge="1">
                  <a:txBody>
                    <a:bodyPr/>
                    <a:lstStyle/>
                    <a:p>
                      <a:pPr algn="ctr"/>
                      <a:endParaRPr kumimoji="1" lang="ja-JP" altLang="en-US" sz="1600" dirty="0">
                        <a:latin typeface="Times New Roman" panose="02020603050405020304" pitchFamily="18" charset="0"/>
                        <a:cs typeface="Times New Roman" panose="02020603050405020304" pitchFamily="18" charset="0"/>
                      </a:endParaRPr>
                    </a:p>
                  </a:txBody>
                  <a:tcPr/>
                </a:tc>
                <a:tc hMerge="1">
                  <a:txBody>
                    <a:bodyPr/>
                    <a:lstStyle/>
                    <a:p>
                      <a:pPr algn="ctr"/>
                      <a:endParaRPr kumimoji="1" lang="ja-JP" altLang="en-US" sz="1600" dirty="0">
                        <a:latin typeface="Times New Roman" panose="02020603050405020304" pitchFamily="18" charset="0"/>
                        <a:cs typeface="Times New Roman" panose="02020603050405020304" pitchFamily="18" charset="0"/>
                      </a:endParaRPr>
                    </a:p>
                  </a:txBody>
                  <a:tcPr/>
                </a:tc>
                <a:tc hMerge="1">
                  <a:txBody>
                    <a:bodyPr/>
                    <a:lstStyle/>
                    <a:p>
                      <a:pPr algn="ctr"/>
                      <a:endParaRPr kumimoji="1" lang="ja-JP" altLang="en-US" sz="1600" dirty="0">
                        <a:latin typeface="Times New Roman" panose="02020603050405020304" pitchFamily="18" charset="0"/>
                        <a:cs typeface="Times New Roman" panose="02020603050405020304" pitchFamily="18" charset="0"/>
                      </a:endParaRPr>
                    </a:p>
                  </a:txBody>
                  <a:tcPr/>
                </a:tc>
                <a:tc hMerge="1">
                  <a:txBody>
                    <a:bodyPr/>
                    <a:lstStyle/>
                    <a:p>
                      <a:pPr algn="ctr"/>
                      <a:endParaRPr kumimoji="1" lang="ja-JP" altLang="en-US" sz="1600" dirty="0">
                        <a:latin typeface="Times New Roman" panose="02020603050405020304" pitchFamily="18" charset="0"/>
                        <a:cs typeface="Times New Roman" panose="02020603050405020304" pitchFamily="18" charset="0"/>
                      </a:endParaRPr>
                    </a:p>
                  </a:txBody>
                  <a:tcPr/>
                </a:tc>
                <a:tc hMerge="1">
                  <a:txBody>
                    <a:bodyPr/>
                    <a:lstStyle/>
                    <a:p>
                      <a:pPr algn="ctr"/>
                      <a:endParaRPr kumimoji="1" lang="ja-JP" altLang="en-US" sz="1600" dirty="0">
                        <a:latin typeface="Times New Roman" panose="02020603050405020304" pitchFamily="18" charset="0"/>
                        <a:cs typeface="Times New Roman" panose="02020603050405020304" pitchFamily="18" charset="0"/>
                      </a:endParaRPr>
                    </a:p>
                  </a:txBody>
                  <a:tcPr/>
                </a:tc>
                <a:tc hMerge="1">
                  <a:txBody>
                    <a:bodyPr/>
                    <a:lstStyle/>
                    <a:p>
                      <a:pPr algn="ctr"/>
                      <a:endParaRPr kumimoji="1" lang="ja-JP" altLang="en-US" sz="1600" dirty="0">
                        <a:latin typeface="Times New Roman" panose="02020603050405020304" pitchFamily="18" charset="0"/>
                        <a:cs typeface="Times New Roman" panose="02020603050405020304" pitchFamily="18" charset="0"/>
                      </a:endParaRPr>
                    </a:p>
                  </a:txBody>
                  <a:tcPr/>
                </a:tc>
                <a:tc gridSpan="4">
                  <a:txBody>
                    <a:bodyPr/>
                    <a:lstStyle/>
                    <a:p>
                      <a:pPr algn="ctr"/>
                      <a:r>
                        <a:rPr kumimoji="1" lang="en-US" altLang="ja-JP" sz="1800" dirty="0">
                          <a:latin typeface="Times New Roman" panose="02020603050405020304" pitchFamily="18" charset="0"/>
                          <a:cs typeface="Times New Roman" panose="02020603050405020304" pitchFamily="18" charset="0"/>
                        </a:rPr>
                        <a:t>CM2a</a:t>
                      </a:r>
                      <a:endParaRPr kumimoji="1" lang="ja-JP" altLang="en-US" sz="1800" dirty="0">
                        <a:latin typeface="Times New Roman" panose="02020603050405020304" pitchFamily="18" charset="0"/>
                        <a:cs typeface="Times New Roman" panose="02020603050405020304" pitchFamily="18" charset="0"/>
                      </a:endParaRPr>
                    </a:p>
                  </a:txBody>
                  <a:tcPr anchor="ctr">
                    <a:solidFill>
                      <a:srgbClr val="CCFFFF"/>
                    </a:solidFill>
                  </a:tcPr>
                </a:tc>
                <a:tc hMerge="1">
                  <a:txBody>
                    <a:bodyPr/>
                    <a:lstStyle/>
                    <a:p>
                      <a:pPr algn="ctr"/>
                      <a:endParaRPr kumimoji="1" lang="ja-JP" altLang="en-US" sz="1600" dirty="0">
                        <a:latin typeface="Times New Roman" panose="02020603050405020304" pitchFamily="18" charset="0"/>
                        <a:cs typeface="Times New Roman" panose="02020603050405020304" pitchFamily="18" charset="0"/>
                      </a:endParaRPr>
                    </a:p>
                  </a:txBody>
                  <a:tcPr/>
                </a:tc>
                <a:tc hMerge="1">
                  <a:txBody>
                    <a:bodyPr/>
                    <a:lstStyle/>
                    <a:p>
                      <a:pPr algn="ctr"/>
                      <a:endParaRPr kumimoji="1" lang="ja-JP" altLang="en-US" sz="1600" dirty="0">
                        <a:latin typeface="Times New Roman" panose="02020603050405020304" pitchFamily="18" charset="0"/>
                        <a:cs typeface="Times New Roman" panose="02020603050405020304" pitchFamily="18" charset="0"/>
                      </a:endParaRPr>
                    </a:p>
                  </a:txBody>
                  <a:tcPr/>
                </a:tc>
                <a:tc hMerge="1">
                  <a:txBody>
                    <a:bodyPr/>
                    <a:lstStyle/>
                    <a:p>
                      <a:pPr algn="ctr"/>
                      <a:endParaRPr kumimoji="1" lang="ja-JP" altLang="en-US"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166370">
                <a:tc>
                  <a:txBody>
                    <a:bodyPr/>
                    <a:lstStyle/>
                    <a:p>
                      <a:pPr algn="ctr"/>
                      <a:r>
                        <a:rPr kumimoji="1" lang="en-US" altLang="ja-JP" sz="1200" dirty="0">
                          <a:latin typeface="Times New Roman" panose="02020603050405020304" pitchFamily="18" charset="0"/>
                          <a:cs typeface="Times New Roman" panose="02020603050405020304" pitchFamily="18" charset="0"/>
                        </a:rPr>
                        <a:t>Coupler #</a:t>
                      </a:r>
                      <a:endParaRPr kumimoji="1" lang="ja-JP" altLang="en-US" sz="1200" dirty="0">
                        <a:latin typeface="Times New Roman" panose="02020603050405020304" pitchFamily="18" charset="0"/>
                        <a:cs typeface="Times New Roman" panose="02020603050405020304" pitchFamily="18" charset="0"/>
                      </a:endParaRPr>
                    </a:p>
                  </a:txBody>
                  <a:tcPr anchor="ctr"/>
                </a:tc>
                <a:tc>
                  <a:txBody>
                    <a:bodyPr/>
                    <a:lstStyle/>
                    <a:p>
                      <a:pPr algn="ctr"/>
                      <a:r>
                        <a:rPr kumimoji="1" lang="en-US" altLang="ja-JP" sz="1800" dirty="0">
                          <a:latin typeface="Times New Roman" panose="02020603050405020304" pitchFamily="18" charset="0"/>
                          <a:cs typeface="Times New Roman" panose="02020603050405020304" pitchFamily="18" charset="0"/>
                        </a:rPr>
                        <a:t>1</a:t>
                      </a:r>
                      <a:endParaRPr kumimoji="1" lang="ja-JP" altLang="en-US" sz="1800" dirty="0">
                        <a:latin typeface="Times New Roman" panose="02020603050405020304" pitchFamily="18" charset="0"/>
                        <a:cs typeface="Times New Roman" panose="02020603050405020304" pitchFamily="18" charset="0"/>
                      </a:endParaRPr>
                    </a:p>
                  </a:txBody>
                  <a:tcPr anchor="ctr"/>
                </a:tc>
                <a:tc>
                  <a:txBody>
                    <a:bodyPr/>
                    <a:lstStyle/>
                    <a:p>
                      <a:pPr algn="ctr"/>
                      <a:r>
                        <a:rPr kumimoji="1" lang="en-US" altLang="ja-JP" sz="1800" dirty="0">
                          <a:latin typeface="Times New Roman" panose="02020603050405020304" pitchFamily="18" charset="0"/>
                          <a:cs typeface="Times New Roman" panose="02020603050405020304" pitchFamily="18" charset="0"/>
                        </a:rPr>
                        <a:t>2</a:t>
                      </a:r>
                      <a:endParaRPr kumimoji="1" lang="ja-JP" altLang="en-US" sz="1800" dirty="0">
                        <a:latin typeface="Times New Roman" panose="02020603050405020304" pitchFamily="18" charset="0"/>
                        <a:cs typeface="Times New Roman" panose="02020603050405020304" pitchFamily="18" charset="0"/>
                      </a:endParaRPr>
                    </a:p>
                  </a:txBody>
                  <a:tcPr anchor="ctr"/>
                </a:tc>
                <a:tc>
                  <a:txBody>
                    <a:bodyPr/>
                    <a:lstStyle/>
                    <a:p>
                      <a:pPr algn="ctr"/>
                      <a:r>
                        <a:rPr kumimoji="1" lang="en-US" altLang="ja-JP" sz="1800" dirty="0">
                          <a:latin typeface="Times New Roman" panose="02020603050405020304" pitchFamily="18" charset="0"/>
                          <a:cs typeface="Times New Roman" panose="02020603050405020304" pitchFamily="18" charset="0"/>
                        </a:rPr>
                        <a:t>3</a:t>
                      </a:r>
                      <a:endParaRPr kumimoji="1" lang="ja-JP" altLang="en-US" sz="1800" dirty="0">
                        <a:latin typeface="Times New Roman" panose="02020603050405020304" pitchFamily="18" charset="0"/>
                        <a:cs typeface="Times New Roman" panose="02020603050405020304" pitchFamily="18" charset="0"/>
                      </a:endParaRPr>
                    </a:p>
                  </a:txBody>
                  <a:tcPr anchor="ctr"/>
                </a:tc>
                <a:tc>
                  <a:txBody>
                    <a:bodyPr/>
                    <a:lstStyle/>
                    <a:p>
                      <a:pPr algn="ctr"/>
                      <a:r>
                        <a:rPr kumimoji="1" lang="en-US" altLang="ja-JP" sz="1800" dirty="0">
                          <a:latin typeface="Times New Roman" panose="02020603050405020304" pitchFamily="18" charset="0"/>
                          <a:cs typeface="Times New Roman" panose="02020603050405020304" pitchFamily="18" charset="0"/>
                        </a:rPr>
                        <a:t>4</a:t>
                      </a:r>
                      <a:endParaRPr kumimoji="1" lang="ja-JP" altLang="en-US" sz="1800" dirty="0">
                        <a:latin typeface="Times New Roman" panose="02020603050405020304" pitchFamily="18" charset="0"/>
                        <a:cs typeface="Times New Roman" panose="02020603050405020304" pitchFamily="18" charset="0"/>
                      </a:endParaRPr>
                    </a:p>
                  </a:txBody>
                  <a:tcPr anchor="ctr"/>
                </a:tc>
                <a:tc>
                  <a:txBody>
                    <a:bodyPr/>
                    <a:lstStyle/>
                    <a:p>
                      <a:pPr algn="ctr"/>
                      <a:r>
                        <a:rPr kumimoji="1" lang="en-US" altLang="ja-JP" sz="1800" dirty="0">
                          <a:latin typeface="Times New Roman" panose="02020603050405020304" pitchFamily="18" charset="0"/>
                          <a:cs typeface="Times New Roman" panose="02020603050405020304" pitchFamily="18" charset="0"/>
                        </a:rPr>
                        <a:t>5</a:t>
                      </a:r>
                      <a:endParaRPr kumimoji="1" lang="ja-JP" altLang="en-US" sz="1800" dirty="0">
                        <a:latin typeface="Times New Roman" panose="02020603050405020304" pitchFamily="18" charset="0"/>
                        <a:cs typeface="Times New Roman" panose="02020603050405020304" pitchFamily="18" charset="0"/>
                      </a:endParaRPr>
                    </a:p>
                  </a:txBody>
                  <a:tcPr anchor="ctr"/>
                </a:tc>
                <a:tc>
                  <a:txBody>
                    <a:bodyPr/>
                    <a:lstStyle/>
                    <a:p>
                      <a:pPr algn="ctr"/>
                      <a:r>
                        <a:rPr kumimoji="1" lang="en-US" altLang="ja-JP" sz="1800" dirty="0">
                          <a:latin typeface="Times New Roman" panose="02020603050405020304" pitchFamily="18" charset="0"/>
                          <a:cs typeface="Times New Roman" panose="02020603050405020304" pitchFamily="18" charset="0"/>
                        </a:rPr>
                        <a:t>6</a:t>
                      </a:r>
                      <a:endParaRPr kumimoji="1" lang="ja-JP" altLang="en-US" sz="1800" dirty="0">
                        <a:latin typeface="Times New Roman" panose="02020603050405020304" pitchFamily="18" charset="0"/>
                        <a:cs typeface="Times New Roman" panose="02020603050405020304" pitchFamily="18" charset="0"/>
                      </a:endParaRPr>
                    </a:p>
                  </a:txBody>
                  <a:tcPr anchor="ctr"/>
                </a:tc>
                <a:tc>
                  <a:txBody>
                    <a:bodyPr/>
                    <a:lstStyle/>
                    <a:p>
                      <a:pPr algn="ctr"/>
                      <a:r>
                        <a:rPr kumimoji="1" lang="en-US" altLang="ja-JP" sz="1800" dirty="0">
                          <a:latin typeface="Times New Roman" panose="02020603050405020304" pitchFamily="18" charset="0"/>
                          <a:cs typeface="Times New Roman" panose="02020603050405020304" pitchFamily="18" charset="0"/>
                        </a:rPr>
                        <a:t>7</a:t>
                      </a:r>
                      <a:endParaRPr kumimoji="1" lang="ja-JP" altLang="en-US" sz="1800" dirty="0">
                        <a:latin typeface="Times New Roman" panose="02020603050405020304" pitchFamily="18" charset="0"/>
                        <a:cs typeface="Times New Roman" panose="02020603050405020304" pitchFamily="18" charset="0"/>
                      </a:endParaRPr>
                    </a:p>
                  </a:txBody>
                  <a:tcPr anchor="ctr"/>
                </a:tc>
                <a:tc>
                  <a:txBody>
                    <a:bodyPr/>
                    <a:lstStyle/>
                    <a:p>
                      <a:pPr algn="ctr"/>
                      <a:r>
                        <a:rPr kumimoji="1" lang="en-US" altLang="ja-JP" sz="1800" dirty="0">
                          <a:latin typeface="Times New Roman" panose="02020603050405020304" pitchFamily="18" charset="0"/>
                          <a:cs typeface="Times New Roman" panose="02020603050405020304" pitchFamily="18" charset="0"/>
                        </a:rPr>
                        <a:t>8</a:t>
                      </a:r>
                      <a:endParaRPr kumimoji="1" lang="ja-JP" altLang="en-US" sz="1800" dirty="0">
                        <a:latin typeface="Times New Roman" panose="02020603050405020304" pitchFamily="18" charset="0"/>
                        <a:cs typeface="Times New Roman" panose="02020603050405020304" pitchFamily="18" charset="0"/>
                      </a:endParaRPr>
                    </a:p>
                  </a:txBody>
                  <a:tcPr anchor="ctr"/>
                </a:tc>
                <a:tc>
                  <a:txBody>
                    <a:bodyPr/>
                    <a:lstStyle/>
                    <a:p>
                      <a:pPr algn="ctr"/>
                      <a:r>
                        <a:rPr kumimoji="1" lang="en-US" altLang="ja-JP" sz="1800" dirty="0">
                          <a:latin typeface="Times New Roman" panose="02020603050405020304" pitchFamily="18" charset="0"/>
                          <a:cs typeface="Times New Roman" panose="02020603050405020304" pitchFamily="18" charset="0"/>
                        </a:rPr>
                        <a:t>9</a:t>
                      </a:r>
                      <a:endParaRPr kumimoji="1" lang="ja-JP" altLang="en-US" sz="1800" dirty="0">
                        <a:latin typeface="Times New Roman" panose="02020603050405020304" pitchFamily="18" charset="0"/>
                        <a:cs typeface="Times New Roman" panose="02020603050405020304" pitchFamily="18" charset="0"/>
                      </a:endParaRPr>
                    </a:p>
                  </a:txBody>
                  <a:tcPr anchor="ctr"/>
                </a:tc>
                <a:tc>
                  <a:txBody>
                    <a:bodyPr/>
                    <a:lstStyle/>
                    <a:p>
                      <a:pPr algn="ctr"/>
                      <a:r>
                        <a:rPr kumimoji="1" lang="en-US" altLang="ja-JP" sz="1800" dirty="0">
                          <a:latin typeface="Times New Roman" panose="02020603050405020304" pitchFamily="18" charset="0"/>
                          <a:cs typeface="Times New Roman" panose="02020603050405020304" pitchFamily="18" charset="0"/>
                        </a:rPr>
                        <a:t>10</a:t>
                      </a:r>
                      <a:endParaRPr kumimoji="1" lang="ja-JP" altLang="en-US" sz="1800" dirty="0">
                        <a:latin typeface="Times New Roman" panose="02020603050405020304" pitchFamily="18" charset="0"/>
                        <a:cs typeface="Times New Roman" panose="02020603050405020304" pitchFamily="18" charset="0"/>
                      </a:endParaRPr>
                    </a:p>
                  </a:txBody>
                  <a:tcPr anchor="ctr"/>
                </a:tc>
                <a:tc>
                  <a:txBody>
                    <a:bodyPr/>
                    <a:lstStyle/>
                    <a:p>
                      <a:pPr algn="ctr"/>
                      <a:r>
                        <a:rPr kumimoji="1" lang="en-US" altLang="ja-JP" sz="1800" dirty="0">
                          <a:latin typeface="Times New Roman" panose="02020603050405020304" pitchFamily="18" charset="0"/>
                          <a:cs typeface="Times New Roman" panose="02020603050405020304" pitchFamily="18" charset="0"/>
                        </a:rPr>
                        <a:t>11</a:t>
                      </a:r>
                      <a:endParaRPr kumimoji="1" lang="ja-JP" altLang="en-US" sz="1800" dirty="0">
                        <a:latin typeface="Times New Roman" panose="02020603050405020304" pitchFamily="18" charset="0"/>
                        <a:cs typeface="Times New Roman" panose="02020603050405020304" pitchFamily="18" charset="0"/>
                      </a:endParaRPr>
                    </a:p>
                  </a:txBody>
                  <a:tcPr anchor="ctr"/>
                </a:tc>
                <a:tc>
                  <a:txBody>
                    <a:bodyPr/>
                    <a:lstStyle/>
                    <a:p>
                      <a:pPr algn="ctr"/>
                      <a:r>
                        <a:rPr kumimoji="1" lang="en-US" altLang="ja-JP" sz="1800" dirty="0">
                          <a:latin typeface="Times New Roman" panose="02020603050405020304" pitchFamily="18" charset="0"/>
                          <a:cs typeface="Times New Roman" panose="02020603050405020304" pitchFamily="18" charset="0"/>
                        </a:rPr>
                        <a:t>12</a:t>
                      </a:r>
                      <a:endParaRPr kumimoji="1" lang="ja-JP" altLang="en-US" sz="18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1"/>
                  </a:ext>
                </a:extLst>
              </a:tr>
              <a:tr h="152506">
                <a:tc gridSpan="13">
                  <a:txBody>
                    <a:bodyPr/>
                    <a:lstStyle/>
                    <a:p>
                      <a:pPr algn="ctr"/>
                      <a:r>
                        <a:rPr kumimoji="1" lang="en-US" altLang="ja-JP" sz="1600" dirty="0">
                          <a:latin typeface="Times New Roman" panose="02020603050405020304" pitchFamily="18" charset="0"/>
                          <a:cs typeface="Times New Roman" panose="02020603050405020304" pitchFamily="18" charset="0"/>
                        </a:rPr>
                        <a:t>Cold coupler</a:t>
                      </a:r>
                      <a:endParaRPr kumimoji="1" lang="ja-JP" altLang="en-US" sz="1600" dirty="0">
                        <a:latin typeface="Times New Roman" panose="02020603050405020304" pitchFamily="18" charset="0"/>
                        <a:cs typeface="Times New Roman" panose="02020603050405020304" pitchFamily="18" charset="0"/>
                      </a:endParaRPr>
                    </a:p>
                  </a:txBody>
                  <a:tcPr anchor="ctr">
                    <a:solidFill>
                      <a:srgbClr val="CCECFF"/>
                    </a:solidFill>
                  </a:tcPr>
                </a:tc>
                <a:tc hMerge="1">
                  <a:txBody>
                    <a:bodyPr/>
                    <a:lstStyle/>
                    <a:p>
                      <a:endParaRPr lang="ja-JP" altLang="en-US" dirty="0"/>
                    </a:p>
                  </a:txBody>
                  <a:tcPr anchor="ctr"/>
                </a:tc>
                <a:tc hMerge="1">
                  <a:txBody>
                    <a:bodyPr/>
                    <a:lstStyle/>
                    <a:p>
                      <a:endParaRPr lang="ja-JP" altLang="en-US" dirty="0"/>
                    </a:p>
                  </a:txBody>
                  <a:tcPr anchor="ctr"/>
                </a:tc>
                <a:tc hMerge="1">
                  <a:txBody>
                    <a:bodyPr/>
                    <a:lstStyle/>
                    <a:p>
                      <a:endParaRPr lang="ja-JP" altLang="en-US" dirty="0"/>
                    </a:p>
                  </a:txBody>
                  <a:tcPr anchor="ctr"/>
                </a:tc>
                <a:tc hMerge="1">
                  <a:txBody>
                    <a:bodyPr/>
                    <a:lstStyle/>
                    <a:p>
                      <a:endParaRPr lang="ja-JP" altLang="en-US" dirty="0"/>
                    </a:p>
                  </a:txBody>
                  <a:tcPr anchor="ctr"/>
                </a:tc>
                <a:tc hMerge="1">
                  <a:txBody>
                    <a:bodyPr/>
                    <a:lstStyle/>
                    <a:p>
                      <a:endParaRPr lang="ja-JP" altLang="en-US" dirty="0"/>
                    </a:p>
                  </a:txBody>
                  <a:tcPr anchor="ctr"/>
                </a:tc>
                <a:tc hMerge="1">
                  <a:txBody>
                    <a:bodyPr/>
                    <a:lstStyle/>
                    <a:p>
                      <a:endParaRPr lang="ja-JP" altLang="en-US" dirty="0"/>
                    </a:p>
                  </a:txBody>
                  <a:tcPr anchor="ctr"/>
                </a:tc>
                <a:tc hMerge="1">
                  <a:txBody>
                    <a:bodyPr/>
                    <a:lstStyle/>
                    <a:p>
                      <a:endParaRPr lang="ja-JP" altLang="en-US" dirty="0"/>
                    </a:p>
                  </a:txBody>
                  <a:tcPr anchor="ctr"/>
                </a:tc>
                <a:tc hMerge="1">
                  <a:txBody>
                    <a:bodyPr/>
                    <a:lstStyle/>
                    <a:p>
                      <a:endParaRPr lang="ja-JP" altLang="en-US" dirty="0"/>
                    </a:p>
                  </a:txBody>
                  <a:tcPr anchor="ctr"/>
                </a:tc>
                <a:tc hMerge="1">
                  <a:txBody>
                    <a:bodyPr/>
                    <a:lstStyle/>
                    <a:p>
                      <a:endParaRPr lang="ja-JP" altLang="en-US" dirty="0"/>
                    </a:p>
                  </a:txBody>
                  <a:tcPr anchor="ctr"/>
                </a:tc>
                <a:tc hMerge="1">
                  <a:txBody>
                    <a:bodyPr/>
                    <a:lstStyle/>
                    <a:p>
                      <a:endParaRPr lang="ja-JP" altLang="en-US" dirty="0"/>
                    </a:p>
                  </a:txBody>
                  <a:tcPr anchor="ctr"/>
                </a:tc>
                <a:tc hMerge="1">
                  <a:txBody>
                    <a:bodyPr/>
                    <a:lstStyle/>
                    <a:p>
                      <a:endParaRPr lang="ja-JP" altLang="en-US" dirty="0"/>
                    </a:p>
                  </a:txBody>
                  <a:tcPr anchor="ctr"/>
                </a:tc>
                <a:tc hMerge="1">
                  <a:txBody>
                    <a:bodyPr/>
                    <a:lstStyle/>
                    <a:p>
                      <a:endParaRPr lang="ja-JP" altLang="en-US" dirty="0"/>
                    </a:p>
                  </a:txBody>
                  <a:tcPr anchor="ctr"/>
                </a:tc>
                <a:extLst>
                  <a:ext uri="{0D108BD9-81ED-4DB2-BD59-A6C34878D82A}">
                    <a16:rowId xmlns:a16="http://schemas.microsoft.com/office/drawing/2014/main" val="10002"/>
                  </a:ext>
                </a:extLst>
              </a:tr>
              <a:tr h="124778">
                <a:tc rowSpan="2">
                  <a:txBody>
                    <a:bodyPr/>
                    <a:lstStyle/>
                    <a:p>
                      <a:pPr algn="ctr"/>
                      <a:r>
                        <a:rPr kumimoji="1" lang="en-US" altLang="ja-JP" sz="1100" dirty="0">
                          <a:latin typeface="Times New Roman" panose="02020603050405020304" pitchFamily="18" charset="0"/>
                          <a:cs typeface="Times New Roman" panose="02020603050405020304" pitchFamily="18" charset="0"/>
                        </a:rPr>
                        <a:t>Copper plating [</a:t>
                      </a:r>
                      <a:r>
                        <a:rPr kumimoji="1" lang="el-GR" altLang="ja-JP" sz="1100" dirty="0">
                          <a:latin typeface="Times New Roman" panose="02020603050405020304" pitchFamily="18" charset="0"/>
                          <a:cs typeface="Times New Roman" panose="02020603050405020304" pitchFamily="18" charset="0"/>
                        </a:rPr>
                        <a:t>μ</a:t>
                      </a:r>
                      <a:r>
                        <a:rPr kumimoji="1" lang="en-US" altLang="ja-JP" sz="1100" dirty="0">
                          <a:latin typeface="Times New Roman" panose="02020603050405020304" pitchFamily="18" charset="0"/>
                          <a:cs typeface="Times New Roman" panose="02020603050405020304" pitchFamily="18" charset="0"/>
                        </a:rPr>
                        <a:t>m]</a:t>
                      </a:r>
                      <a:endParaRPr kumimoji="1" lang="ja-JP" altLang="en-US" sz="1100" dirty="0">
                        <a:latin typeface="Times New Roman" panose="02020603050405020304" pitchFamily="18" charset="0"/>
                        <a:cs typeface="Times New Roman" panose="02020603050405020304" pitchFamily="18" charset="0"/>
                      </a:endParaRPr>
                    </a:p>
                  </a:txBody>
                  <a:tcPr anchor="ctr">
                    <a:solidFill>
                      <a:srgbClr val="CCECFF"/>
                    </a:solidFill>
                  </a:tcPr>
                </a:tc>
                <a:tc>
                  <a:txBody>
                    <a:bodyPr/>
                    <a:lstStyle/>
                    <a:p>
                      <a:pPr algn="ctr"/>
                      <a:r>
                        <a:rPr kumimoji="1" lang="en-US" altLang="ja-JP" sz="1050" dirty="0">
                          <a:latin typeface="Times New Roman" panose="02020603050405020304" pitchFamily="18" charset="0"/>
                          <a:cs typeface="Times New Roman" panose="02020603050405020304" pitchFamily="18" charset="0"/>
                        </a:rPr>
                        <a:t>20 </a:t>
                      </a:r>
                      <a:r>
                        <a:rPr kumimoji="1" lang="en-US" altLang="ja-JP" sz="900" dirty="0">
                          <a:latin typeface="Times New Roman" panose="02020603050405020304" pitchFamily="18" charset="0"/>
                          <a:cs typeface="Times New Roman" panose="02020603050405020304" pitchFamily="18" charset="0"/>
                        </a:rPr>
                        <a:t>(inner)</a:t>
                      </a:r>
                      <a:endParaRPr kumimoji="1" lang="ja-JP" altLang="en-US" sz="900" dirty="0">
                        <a:latin typeface="Times New Roman" panose="02020603050405020304" pitchFamily="18" charset="0"/>
                        <a:cs typeface="Times New Roman" panose="02020603050405020304" pitchFamily="18" charset="0"/>
                      </a:endParaRPr>
                    </a:p>
                  </a:txBody>
                  <a:tcPr anchor="ctr">
                    <a:solidFill>
                      <a:schemeClr val="bg1">
                        <a:lumMod val="85000"/>
                      </a:schemeClr>
                    </a:solidFill>
                  </a:tcPr>
                </a:tc>
                <a:tc>
                  <a:txBody>
                    <a:bodyPr/>
                    <a:lstStyle/>
                    <a:p>
                      <a:pPr algn="ctr"/>
                      <a:r>
                        <a:rPr kumimoji="1" lang="en-US" altLang="ja-JP" sz="1200" dirty="0">
                          <a:latin typeface="Times New Roman" panose="02020603050405020304" pitchFamily="18" charset="0"/>
                          <a:cs typeface="Times New Roman" panose="02020603050405020304" pitchFamily="18" charset="0"/>
                        </a:rPr>
                        <a:t>20</a:t>
                      </a:r>
                      <a:endParaRPr kumimoji="1" lang="ja-JP" altLang="en-US" sz="1200" dirty="0">
                        <a:latin typeface="Times New Roman" panose="02020603050405020304" pitchFamily="18" charset="0"/>
                        <a:cs typeface="Times New Roman" panose="02020603050405020304" pitchFamily="18" charset="0"/>
                      </a:endParaRPr>
                    </a:p>
                  </a:txBody>
                  <a:tcPr anchor="ctr">
                    <a:solidFill>
                      <a:schemeClr val="bg1">
                        <a:lumMod val="85000"/>
                      </a:schemeClr>
                    </a:solidFill>
                  </a:tcPr>
                </a:tc>
                <a:tc>
                  <a:txBody>
                    <a:bodyPr/>
                    <a:lstStyle/>
                    <a:p>
                      <a:pPr algn="ctr"/>
                      <a:r>
                        <a:rPr kumimoji="1" lang="en-US" altLang="ja-JP" sz="1200" dirty="0">
                          <a:latin typeface="Times New Roman" panose="02020603050405020304" pitchFamily="18" charset="0"/>
                          <a:cs typeface="Times New Roman" panose="02020603050405020304" pitchFamily="18" charset="0"/>
                        </a:rPr>
                        <a:t>20</a:t>
                      </a:r>
                      <a:endParaRPr kumimoji="1" lang="ja-JP" altLang="en-US" sz="1200" dirty="0">
                        <a:latin typeface="Times New Roman" panose="02020603050405020304" pitchFamily="18" charset="0"/>
                        <a:cs typeface="Times New Roman" panose="02020603050405020304" pitchFamily="18" charset="0"/>
                      </a:endParaRPr>
                    </a:p>
                  </a:txBody>
                  <a:tcPr anchor="ctr">
                    <a:solidFill>
                      <a:schemeClr val="bg1">
                        <a:lumMod val="85000"/>
                      </a:schemeClr>
                    </a:solidFill>
                  </a:tcPr>
                </a:tc>
                <a:tc>
                  <a:txBody>
                    <a:bodyPr/>
                    <a:lstStyle/>
                    <a:p>
                      <a:pPr algn="ctr"/>
                      <a:r>
                        <a:rPr kumimoji="1" lang="en-US" altLang="ja-JP" sz="1200" dirty="0">
                          <a:latin typeface="Times New Roman" panose="02020603050405020304" pitchFamily="18" charset="0"/>
                          <a:cs typeface="Times New Roman" panose="02020603050405020304" pitchFamily="18" charset="0"/>
                        </a:rPr>
                        <a:t>20</a:t>
                      </a:r>
                      <a:endParaRPr kumimoji="1" lang="ja-JP" altLang="en-US" sz="1200" dirty="0">
                        <a:latin typeface="Times New Roman" panose="02020603050405020304" pitchFamily="18" charset="0"/>
                        <a:cs typeface="Times New Roman" panose="02020603050405020304" pitchFamily="18" charset="0"/>
                      </a:endParaRPr>
                    </a:p>
                  </a:txBody>
                  <a:tcPr anchor="ctr">
                    <a:solidFill>
                      <a:schemeClr val="bg1">
                        <a:lumMod val="85000"/>
                      </a:schemeClr>
                    </a:solidFill>
                  </a:tcPr>
                </a:tc>
                <a:tc>
                  <a:txBody>
                    <a:bodyPr/>
                    <a:lstStyle/>
                    <a:p>
                      <a:pPr algn="ctr"/>
                      <a:r>
                        <a:rPr kumimoji="1" lang="en-US" altLang="ja-JP" sz="1200" dirty="0">
                          <a:latin typeface="Times New Roman" panose="02020603050405020304" pitchFamily="18" charset="0"/>
                          <a:cs typeface="Times New Roman" panose="02020603050405020304" pitchFamily="18" charset="0"/>
                        </a:rPr>
                        <a:t>20</a:t>
                      </a:r>
                      <a:endParaRPr kumimoji="1" lang="ja-JP" altLang="en-US" sz="1200" dirty="0">
                        <a:latin typeface="Times New Roman" panose="02020603050405020304" pitchFamily="18" charset="0"/>
                        <a:cs typeface="Times New Roman" panose="02020603050405020304" pitchFamily="18" charset="0"/>
                      </a:endParaRPr>
                    </a:p>
                  </a:txBody>
                  <a:tcPr anchor="ctr">
                    <a:solidFill>
                      <a:schemeClr val="bg1">
                        <a:lumMod val="85000"/>
                      </a:schemeClr>
                    </a:solidFill>
                  </a:tcPr>
                </a:tc>
                <a:tc>
                  <a:txBody>
                    <a:bodyPr/>
                    <a:lstStyle/>
                    <a:p>
                      <a:pPr algn="ctr"/>
                      <a:r>
                        <a:rPr kumimoji="1" lang="en-US" altLang="ja-JP" sz="1200" dirty="0">
                          <a:latin typeface="Times New Roman" panose="02020603050405020304" pitchFamily="18" charset="0"/>
                          <a:cs typeface="Times New Roman" panose="02020603050405020304" pitchFamily="18" charset="0"/>
                        </a:rPr>
                        <a:t>20</a:t>
                      </a:r>
                      <a:endParaRPr kumimoji="1" lang="ja-JP" altLang="en-US" sz="1200" dirty="0">
                        <a:latin typeface="Times New Roman" panose="02020603050405020304" pitchFamily="18" charset="0"/>
                        <a:cs typeface="Times New Roman" panose="02020603050405020304" pitchFamily="18" charset="0"/>
                      </a:endParaRPr>
                    </a:p>
                  </a:txBody>
                  <a:tcPr anchor="ctr">
                    <a:solidFill>
                      <a:schemeClr val="bg1">
                        <a:lumMod val="85000"/>
                      </a:schemeClr>
                    </a:solidFill>
                  </a:tcPr>
                </a:tc>
                <a:tc>
                  <a:txBody>
                    <a:bodyPr/>
                    <a:lstStyle/>
                    <a:p>
                      <a:pPr algn="ctr"/>
                      <a:r>
                        <a:rPr kumimoji="1" lang="en-US" altLang="ja-JP" sz="1200" dirty="0">
                          <a:latin typeface="Times New Roman" panose="02020603050405020304" pitchFamily="18" charset="0"/>
                          <a:cs typeface="Times New Roman" panose="02020603050405020304" pitchFamily="18" charset="0"/>
                        </a:rPr>
                        <a:t>20</a:t>
                      </a:r>
                      <a:endParaRPr kumimoji="1" lang="ja-JP" altLang="en-US" sz="1200" dirty="0">
                        <a:latin typeface="Times New Roman" panose="02020603050405020304" pitchFamily="18" charset="0"/>
                        <a:cs typeface="Times New Roman" panose="02020603050405020304" pitchFamily="18" charset="0"/>
                      </a:endParaRPr>
                    </a:p>
                  </a:txBody>
                  <a:tcPr anchor="ctr">
                    <a:solidFill>
                      <a:schemeClr val="bg1">
                        <a:lumMod val="85000"/>
                      </a:schemeClr>
                    </a:solidFill>
                  </a:tcPr>
                </a:tc>
                <a:tc>
                  <a:txBody>
                    <a:bodyPr/>
                    <a:lstStyle/>
                    <a:p>
                      <a:pPr algn="ctr"/>
                      <a:r>
                        <a:rPr kumimoji="1" lang="en-US" altLang="ja-JP" sz="1200" dirty="0">
                          <a:latin typeface="Times New Roman" panose="02020603050405020304" pitchFamily="18" charset="0"/>
                          <a:cs typeface="Times New Roman" panose="02020603050405020304" pitchFamily="18" charset="0"/>
                        </a:rPr>
                        <a:t>20</a:t>
                      </a:r>
                      <a:endParaRPr kumimoji="1" lang="ja-JP" altLang="en-US" sz="1200" dirty="0">
                        <a:latin typeface="Times New Roman" panose="02020603050405020304" pitchFamily="18" charset="0"/>
                        <a:cs typeface="Times New Roman" panose="02020603050405020304" pitchFamily="18" charset="0"/>
                      </a:endParaRPr>
                    </a:p>
                  </a:txBody>
                  <a:tcPr anchor="ctr">
                    <a:solidFill>
                      <a:schemeClr val="bg1">
                        <a:lumMod val="85000"/>
                      </a:schemeClr>
                    </a:solidFill>
                  </a:tcPr>
                </a:tc>
                <a:tc>
                  <a:txBody>
                    <a:bodyPr/>
                    <a:lstStyle/>
                    <a:p>
                      <a:pPr algn="ctr"/>
                      <a:r>
                        <a:rPr kumimoji="1" lang="en-US" altLang="ja-JP" sz="1200" dirty="0">
                          <a:latin typeface="Times New Roman" panose="02020603050405020304" pitchFamily="18" charset="0"/>
                          <a:cs typeface="Times New Roman" panose="02020603050405020304" pitchFamily="18" charset="0"/>
                        </a:rPr>
                        <a:t>25</a:t>
                      </a:r>
                      <a:endParaRPr kumimoji="1" lang="ja-JP" altLang="en-US" sz="1200" dirty="0">
                        <a:latin typeface="Times New Roman" panose="02020603050405020304" pitchFamily="18" charset="0"/>
                        <a:cs typeface="Times New Roman" panose="02020603050405020304" pitchFamily="18" charset="0"/>
                      </a:endParaRPr>
                    </a:p>
                  </a:txBody>
                  <a:tcPr anchor="ctr">
                    <a:solidFill>
                      <a:srgbClr val="DAB826"/>
                    </a:solidFill>
                  </a:tcPr>
                </a:tc>
                <a:tc>
                  <a:txBody>
                    <a:bodyPr/>
                    <a:lstStyle/>
                    <a:p>
                      <a:pPr algn="ctr"/>
                      <a:r>
                        <a:rPr kumimoji="1" lang="en-US" altLang="ja-JP" sz="1200" dirty="0">
                          <a:latin typeface="Times New Roman" panose="02020603050405020304" pitchFamily="18" charset="0"/>
                          <a:cs typeface="Times New Roman" panose="02020603050405020304" pitchFamily="18" charset="0"/>
                        </a:rPr>
                        <a:t>25</a:t>
                      </a:r>
                      <a:endParaRPr kumimoji="1" lang="ja-JP" altLang="en-US" sz="1200" dirty="0">
                        <a:latin typeface="Times New Roman" panose="02020603050405020304" pitchFamily="18" charset="0"/>
                        <a:cs typeface="Times New Roman" panose="02020603050405020304" pitchFamily="18" charset="0"/>
                      </a:endParaRPr>
                    </a:p>
                  </a:txBody>
                  <a:tcPr anchor="ctr">
                    <a:solidFill>
                      <a:srgbClr val="DAB826"/>
                    </a:solidFill>
                  </a:tcPr>
                </a:tc>
                <a:tc>
                  <a:txBody>
                    <a:bodyPr/>
                    <a:lstStyle/>
                    <a:p>
                      <a:pPr algn="ctr"/>
                      <a:r>
                        <a:rPr kumimoji="1" lang="en-US" altLang="ja-JP" sz="1200" dirty="0">
                          <a:latin typeface="Times New Roman" panose="02020603050405020304" pitchFamily="18" charset="0"/>
                          <a:cs typeface="Times New Roman" panose="02020603050405020304" pitchFamily="18" charset="0"/>
                        </a:rPr>
                        <a:t>25</a:t>
                      </a:r>
                      <a:endParaRPr kumimoji="1" lang="ja-JP" altLang="en-US" sz="1200" dirty="0">
                        <a:latin typeface="Times New Roman" panose="02020603050405020304" pitchFamily="18" charset="0"/>
                        <a:cs typeface="Times New Roman" panose="02020603050405020304" pitchFamily="18" charset="0"/>
                      </a:endParaRPr>
                    </a:p>
                  </a:txBody>
                  <a:tcPr anchor="ctr">
                    <a:solidFill>
                      <a:srgbClr val="DAB826"/>
                    </a:solidFill>
                  </a:tcPr>
                </a:tc>
                <a:tc>
                  <a:txBody>
                    <a:bodyPr/>
                    <a:lstStyle/>
                    <a:p>
                      <a:pPr algn="ctr"/>
                      <a:r>
                        <a:rPr kumimoji="1" lang="en-US" altLang="ja-JP" sz="1200" dirty="0">
                          <a:latin typeface="Times New Roman" panose="02020603050405020304" pitchFamily="18" charset="0"/>
                          <a:cs typeface="Times New Roman" panose="02020603050405020304" pitchFamily="18" charset="0"/>
                        </a:rPr>
                        <a:t>25</a:t>
                      </a:r>
                      <a:endParaRPr kumimoji="1" lang="ja-JP" altLang="en-US" sz="1200" dirty="0">
                        <a:latin typeface="Times New Roman" panose="02020603050405020304" pitchFamily="18" charset="0"/>
                        <a:cs typeface="Times New Roman" panose="02020603050405020304" pitchFamily="18" charset="0"/>
                      </a:endParaRPr>
                    </a:p>
                  </a:txBody>
                  <a:tcPr anchor="ctr">
                    <a:solidFill>
                      <a:srgbClr val="DAB826"/>
                    </a:solidFill>
                  </a:tcPr>
                </a:tc>
                <a:extLst>
                  <a:ext uri="{0D108BD9-81ED-4DB2-BD59-A6C34878D82A}">
                    <a16:rowId xmlns:a16="http://schemas.microsoft.com/office/drawing/2014/main" val="10003"/>
                  </a:ext>
                </a:extLst>
              </a:tr>
              <a:tr h="145574">
                <a:tc vMerge="1">
                  <a:txBody>
                    <a:bodyPr/>
                    <a:lstStyle/>
                    <a:p>
                      <a:endParaRPr kumimoji="1" lang="ja-JP" altLang="en-US"/>
                    </a:p>
                  </a:txBody>
                  <a:tcPr/>
                </a:tc>
                <a:tc>
                  <a:txBody>
                    <a:bodyPr/>
                    <a:lstStyle/>
                    <a:p>
                      <a:pPr algn="ctr"/>
                      <a:r>
                        <a:rPr kumimoji="1" lang="en-US" altLang="ja-JP" sz="1200" dirty="0">
                          <a:latin typeface="Times New Roman" panose="02020603050405020304" pitchFamily="18" charset="0"/>
                          <a:cs typeface="Times New Roman" panose="02020603050405020304" pitchFamily="18" charset="0"/>
                        </a:rPr>
                        <a:t>3 </a:t>
                      </a:r>
                      <a:r>
                        <a:rPr kumimoji="1" lang="en-US" altLang="ja-JP" sz="1050" dirty="0">
                          <a:latin typeface="Times New Roman" panose="02020603050405020304" pitchFamily="18" charset="0"/>
                          <a:cs typeface="Times New Roman" panose="02020603050405020304" pitchFamily="18" charset="0"/>
                        </a:rPr>
                        <a:t>(outer)</a:t>
                      </a:r>
                      <a:endParaRPr kumimoji="1" lang="ja-JP" altLang="en-US" sz="1050" dirty="0">
                        <a:latin typeface="Times New Roman" panose="02020603050405020304" pitchFamily="18" charset="0"/>
                        <a:cs typeface="Times New Roman" panose="02020603050405020304" pitchFamily="18" charset="0"/>
                      </a:endParaRPr>
                    </a:p>
                  </a:txBody>
                  <a:tcPr anchor="ctr">
                    <a:solidFill>
                      <a:srgbClr val="DAB826"/>
                    </a:solidFill>
                  </a:tcPr>
                </a:tc>
                <a:tc>
                  <a:txBody>
                    <a:bodyPr/>
                    <a:lstStyle/>
                    <a:p>
                      <a:pPr algn="ctr"/>
                      <a:r>
                        <a:rPr kumimoji="1" lang="en-US" altLang="ja-JP" sz="1200" dirty="0">
                          <a:latin typeface="Times New Roman" panose="02020603050405020304" pitchFamily="18" charset="0"/>
                          <a:cs typeface="Times New Roman" panose="02020603050405020304" pitchFamily="18" charset="0"/>
                        </a:rPr>
                        <a:t>3</a:t>
                      </a:r>
                      <a:endParaRPr kumimoji="1" lang="ja-JP" altLang="en-US" sz="1200" dirty="0">
                        <a:latin typeface="Times New Roman" panose="02020603050405020304" pitchFamily="18" charset="0"/>
                        <a:cs typeface="Times New Roman" panose="02020603050405020304" pitchFamily="18" charset="0"/>
                      </a:endParaRPr>
                    </a:p>
                  </a:txBody>
                  <a:tcPr anchor="ctr">
                    <a:solidFill>
                      <a:srgbClr val="DAB826"/>
                    </a:solidFill>
                  </a:tcPr>
                </a:tc>
                <a:tc>
                  <a:txBody>
                    <a:bodyPr/>
                    <a:lstStyle/>
                    <a:p>
                      <a:pPr algn="ctr"/>
                      <a:r>
                        <a:rPr kumimoji="1" lang="en-US" altLang="ja-JP" sz="1200" dirty="0">
                          <a:latin typeface="Times New Roman" panose="02020603050405020304" pitchFamily="18" charset="0"/>
                          <a:cs typeface="Times New Roman" panose="02020603050405020304" pitchFamily="18" charset="0"/>
                        </a:rPr>
                        <a:t>3</a:t>
                      </a:r>
                      <a:endParaRPr kumimoji="1" lang="ja-JP" altLang="en-US" sz="1200" dirty="0">
                        <a:latin typeface="Times New Roman" panose="02020603050405020304" pitchFamily="18" charset="0"/>
                        <a:cs typeface="Times New Roman" panose="02020603050405020304" pitchFamily="18" charset="0"/>
                      </a:endParaRPr>
                    </a:p>
                  </a:txBody>
                  <a:tcPr anchor="ctr">
                    <a:solidFill>
                      <a:srgbClr val="DAB826"/>
                    </a:solidFill>
                  </a:tcPr>
                </a:tc>
                <a:tc>
                  <a:txBody>
                    <a:bodyPr/>
                    <a:lstStyle/>
                    <a:p>
                      <a:pPr algn="ctr"/>
                      <a:r>
                        <a:rPr kumimoji="1" lang="en-US" altLang="ja-JP" sz="1200" dirty="0">
                          <a:latin typeface="Times New Roman" panose="02020603050405020304" pitchFamily="18" charset="0"/>
                          <a:cs typeface="Times New Roman" panose="02020603050405020304" pitchFamily="18" charset="0"/>
                        </a:rPr>
                        <a:t>3</a:t>
                      </a:r>
                      <a:endParaRPr kumimoji="1" lang="ja-JP" altLang="en-US" sz="1200" dirty="0">
                        <a:latin typeface="Times New Roman" panose="02020603050405020304" pitchFamily="18" charset="0"/>
                        <a:cs typeface="Times New Roman" panose="02020603050405020304" pitchFamily="18" charset="0"/>
                      </a:endParaRPr>
                    </a:p>
                  </a:txBody>
                  <a:tcPr anchor="ctr">
                    <a:solidFill>
                      <a:srgbClr val="DAB826"/>
                    </a:solidFill>
                  </a:tcPr>
                </a:tc>
                <a:tc>
                  <a:txBody>
                    <a:bodyPr/>
                    <a:lstStyle/>
                    <a:p>
                      <a:pPr algn="ctr"/>
                      <a:r>
                        <a:rPr kumimoji="1" lang="en-US" altLang="ja-JP" sz="1200" dirty="0">
                          <a:latin typeface="Times New Roman" panose="02020603050405020304" pitchFamily="18" charset="0"/>
                          <a:cs typeface="Times New Roman" panose="02020603050405020304" pitchFamily="18" charset="0"/>
                        </a:rPr>
                        <a:t>5</a:t>
                      </a:r>
                      <a:endParaRPr kumimoji="1" lang="ja-JP" altLang="en-US" sz="1200" dirty="0">
                        <a:latin typeface="Times New Roman" panose="02020603050405020304" pitchFamily="18" charset="0"/>
                        <a:cs typeface="Times New Roman" panose="02020603050405020304" pitchFamily="18" charset="0"/>
                      </a:endParaRPr>
                    </a:p>
                  </a:txBody>
                  <a:tcPr anchor="ctr">
                    <a:solidFill>
                      <a:srgbClr val="DAB826"/>
                    </a:solidFill>
                  </a:tcPr>
                </a:tc>
                <a:tc>
                  <a:txBody>
                    <a:bodyPr/>
                    <a:lstStyle/>
                    <a:p>
                      <a:pPr algn="ctr"/>
                      <a:r>
                        <a:rPr kumimoji="1" lang="en-US" altLang="ja-JP" sz="1200" dirty="0">
                          <a:latin typeface="Times New Roman" panose="02020603050405020304" pitchFamily="18" charset="0"/>
                          <a:cs typeface="Times New Roman" panose="02020603050405020304" pitchFamily="18" charset="0"/>
                        </a:rPr>
                        <a:t>5</a:t>
                      </a:r>
                      <a:endParaRPr kumimoji="1" lang="ja-JP" altLang="en-US" sz="1200" dirty="0">
                        <a:latin typeface="Times New Roman" panose="02020603050405020304" pitchFamily="18" charset="0"/>
                        <a:cs typeface="Times New Roman" panose="02020603050405020304" pitchFamily="18" charset="0"/>
                      </a:endParaRPr>
                    </a:p>
                  </a:txBody>
                  <a:tcPr anchor="ctr">
                    <a:solidFill>
                      <a:srgbClr val="DAB826"/>
                    </a:solidFill>
                  </a:tcPr>
                </a:tc>
                <a:tc>
                  <a:txBody>
                    <a:bodyPr/>
                    <a:lstStyle/>
                    <a:p>
                      <a:pPr algn="ctr"/>
                      <a:r>
                        <a:rPr kumimoji="1" lang="en-US" altLang="ja-JP" sz="1200" dirty="0">
                          <a:latin typeface="Times New Roman" panose="02020603050405020304" pitchFamily="18" charset="0"/>
                          <a:cs typeface="Times New Roman" panose="02020603050405020304" pitchFamily="18" charset="0"/>
                        </a:rPr>
                        <a:t>5</a:t>
                      </a:r>
                      <a:endParaRPr kumimoji="1" lang="ja-JP" altLang="en-US" sz="1200" dirty="0">
                        <a:latin typeface="Times New Roman" panose="02020603050405020304" pitchFamily="18" charset="0"/>
                        <a:cs typeface="Times New Roman" panose="02020603050405020304" pitchFamily="18" charset="0"/>
                      </a:endParaRPr>
                    </a:p>
                  </a:txBody>
                  <a:tcPr anchor="ctr">
                    <a:solidFill>
                      <a:srgbClr val="DAB826"/>
                    </a:solidFill>
                  </a:tcPr>
                </a:tc>
                <a:tc>
                  <a:txBody>
                    <a:bodyPr/>
                    <a:lstStyle/>
                    <a:p>
                      <a:pPr algn="ctr"/>
                      <a:r>
                        <a:rPr kumimoji="1" lang="en-US" altLang="ja-JP" sz="1200" dirty="0">
                          <a:latin typeface="Times New Roman" panose="02020603050405020304" pitchFamily="18" charset="0"/>
                          <a:cs typeface="Times New Roman" panose="02020603050405020304" pitchFamily="18" charset="0"/>
                        </a:rPr>
                        <a:t>5</a:t>
                      </a:r>
                      <a:endParaRPr kumimoji="1" lang="ja-JP" altLang="en-US" sz="1200" dirty="0">
                        <a:latin typeface="Times New Roman" panose="02020603050405020304" pitchFamily="18" charset="0"/>
                        <a:cs typeface="Times New Roman" panose="02020603050405020304" pitchFamily="18" charset="0"/>
                      </a:endParaRPr>
                    </a:p>
                  </a:txBody>
                  <a:tcPr anchor="ctr">
                    <a:solidFill>
                      <a:srgbClr val="DAB826"/>
                    </a:solidFill>
                  </a:tcPr>
                </a:tc>
                <a:tc>
                  <a:txBody>
                    <a:bodyPr/>
                    <a:lstStyle/>
                    <a:p>
                      <a:pPr algn="ctr"/>
                      <a:r>
                        <a:rPr kumimoji="1" lang="en-US" altLang="ja-JP" sz="1200" dirty="0">
                          <a:latin typeface="Times New Roman" panose="02020603050405020304" pitchFamily="18" charset="0"/>
                          <a:cs typeface="Times New Roman" panose="02020603050405020304" pitchFamily="18" charset="0"/>
                        </a:rPr>
                        <a:t>10</a:t>
                      </a:r>
                      <a:endParaRPr kumimoji="1" lang="ja-JP" altLang="en-US" sz="1200" dirty="0">
                        <a:latin typeface="Times New Roman" panose="02020603050405020304" pitchFamily="18" charset="0"/>
                        <a:cs typeface="Times New Roman" panose="02020603050405020304" pitchFamily="18" charset="0"/>
                      </a:endParaRPr>
                    </a:p>
                  </a:txBody>
                  <a:tcPr anchor="ctr">
                    <a:solidFill>
                      <a:srgbClr val="DAB826"/>
                    </a:solidFill>
                  </a:tcPr>
                </a:tc>
                <a:tc>
                  <a:txBody>
                    <a:bodyPr/>
                    <a:lstStyle/>
                    <a:p>
                      <a:pPr algn="ctr"/>
                      <a:r>
                        <a:rPr kumimoji="1" lang="en-US" altLang="ja-JP" sz="1200" dirty="0">
                          <a:latin typeface="Times New Roman" panose="02020603050405020304" pitchFamily="18" charset="0"/>
                          <a:cs typeface="Times New Roman" panose="02020603050405020304" pitchFamily="18" charset="0"/>
                        </a:rPr>
                        <a:t>10</a:t>
                      </a:r>
                      <a:endParaRPr kumimoji="1" lang="ja-JP" altLang="en-US" sz="1200" dirty="0">
                        <a:latin typeface="Times New Roman" panose="02020603050405020304" pitchFamily="18" charset="0"/>
                        <a:cs typeface="Times New Roman" panose="02020603050405020304" pitchFamily="18" charset="0"/>
                      </a:endParaRPr>
                    </a:p>
                  </a:txBody>
                  <a:tcPr anchor="ctr">
                    <a:solidFill>
                      <a:srgbClr val="DAB826"/>
                    </a:solidFill>
                  </a:tcPr>
                </a:tc>
                <a:tc>
                  <a:txBody>
                    <a:bodyPr/>
                    <a:lstStyle/>
                    <a:p>
                      <a:pPr algn="ctr"/>
                      <a:r>
                        <a:rPr kumimoji="1" lang="en-US" altLang="ja-JP" sz="1200" dirty="0">
                          <a:latin typeface="Times New Roman" panose="02020603050405020304" pitchFamily="18" charset="0"/>
                          <a:cs typeface="Times New Roman" panose="02020603050405020304" pitchFamily="18" charset="0"/>
                        </a:rPr>
                        <a:t>10</a:t>
                      </a:r>
                      <a:endParaRPr kumimoji="1" lang="ja-JP" altLang="en-US" sz="1200" dirty="0">
                        <a:latin typeface="Times New Roman" panose="02020603050405020304" pitchFamily="18" charset="0"/>
                        <a:cs typeface="Times New Roman" panose="02020603050405020304" pitchFamily="18" charset="0"/>
                      </a:endParaRPr>
                    </a:p>
                  </a:txBody>
                  <a:tcPr anchor="ctr">
                    <a:solidFill>
                      <a:srgbClr val="DAB826"/>
                    </a:solidFill>
                  </a:tcPr>
                </a:tc>
                <a:tc>
                  <a:txBody>
                    <a:bodyPr/>
                    <a:lstStyle/>
                    <a:p>
                      <a:pPr algn="ctr"/>
                      <a:r>
                        <a:rPr kumimoji="1" lang="en-US" altLang="ja-JP" sz="1200" dirty="0">
                          <a:latin typeface="Times New Roman" panose="02020603050405020304" pitchFamily="18" charset="0"/>
                          <a:cs typeface="Times New Roman" panose="02020603050405020304" pitchFamily="18" charset="0"/>
                        </a:rPr>
                        <a:t>10</a:t>
                      </a:r>
                      <a:endParaRPr kumimoji="1" lang="ja-JP" altLang="en-US" sz="1200" dirty="0">
                        <a:latin typeface="Times New Roman" panose="02020603050405020304" pitchFamily="18" charset="0"/>
                        <a:cs typeface="Times New Roman" panose="02020603050405020304" pitchFamily="18" charset="0"/>
                      </a:endParaRPr>
                    </a:p>
                  </a:txBody>
                  <a:tcPr anchor="ctr">
                    <a:solidFill>
                      <a:srgbClr val="DAB826"/>
                    </a:solidFill>
                  </a:tcPr>
                </a:tc>
                <a:extLst>
                  <a:ext uri="{0D108BD9-81ED-4DB2-BD59-A6C34878D82A}">
                    <a16:rowId xmlns:a16="http://schemas.microsoft.com/office/drawing/2014/main" val="10004"/>
                  </a:ext>
                </a:extLst>
              </a:tr>
              <a:tr h="152506">
                <a:tc gridSpan="13">
                  <a:txBody>
                    <a:bodyPr/>
                    <a:lstStyle/>
                    <a:p>
                      <a:pPr algn="ctr"/>
                      <a:r>
                        <a:rPr kumimoji="1" lang="en-US" altLang="ja-JP" sz="1600" dirty="0">
                          <a:latin typeface="Times New Roman" panose="02020603050405020304" pitchFamily="18" charset="0"/>
                          <a:cs typeface="Times New Roman" panose="02020603050405020304" pitchFamily="18" charset="0"/>
                        </a:rPr>
                        <a:t>Warm coupler</a:t>
                      </a:r>
                      <a:endParaRPr kumimoji="1" lang="ja-JP" altLang="en-US" sz="1600" dirty="0">
                        <a:latin typeface="Times New Roman" panose="02020603050405020304" pitchFamily="18" charset="0"/>
                        <a:cs typeface="Times New Roman" panose="02020603050405020304" pitchFamily="18" charset="0"/>
                      </a:endParaRPr>
                    </a:p>
                  </a:txBody>
                  <a:tcPr anchor="ctr">
                    <a:solidFill>
                      <a:srgbClr val="FFCCCC"/>
                    </a:solidFill>
                  </a:tcPr>
                </a:tc>
                <a:tc hMerge="1">
                  <a:txBody>
                    <a:bodyPr/>
                    <a:lstStyle/>
                    <a:p>
                      <a:endParaRPr lang="ja-JP" altLang="en-US" dirty="0"/>
                    </a:p>
                  </a:txBody>
                  <a:tcPr anchor="ctr"/>
                </a:tc>
                <a:tc hMerge="1">
                  <a:txBody>
                    <a:bodyPr/>
                    <a:lstStyle/>
                    <a:p>
                      <a:endParaRPr lang="ja-JP" altLang="en-US" dirty="0"/>
                    </a:p>
                  </a:txBody>
                  <a:tcPr anchor="ctr"/>
                </a:tc>
                <a:tc hMerge="1">
                  <a:txBody>
                    <a:bodyPr/>
                    <a:lstStyle/>
                    <a:p>
                      <a:endParaRPr lang="ja-JP" altLang="en-US" dirty="0"/>
                    </a:p>
                  </a:txBody>
                  <a:tcPr anchor="ctr"/>
                </a:tc>
                <a:tc hMerge="1">
                  <a:txBody>
                    <a:bodyPr/>
                    <a:lstStyle/>
                    <a:p>
                      <a:endParaRPr lang="ja-JP" altLang="en-US" dirty="0"/>
                    </a:p>
                  </a:txBody>
                  <a:tcPr anchor="ctr"/>
                </a:tc>
                <a:tc hMerge="1">
                  <a:txBody>
                    <a:bodyPr/>
                    <a:lstStyle/>
                    <a:p>
                      <a:endParaRPr lang="ja-JP" altLang="en-US" dirty="0"/>
                    </a:p>
                  </a:txBody>
                  <a:tcPr anchor="ctr"/>
                </a:tc>
                <a:tc hMerge="1">
                  <a:txBody>
                    <a:bodyPr/>
                    <a:lstStyle/>
                    <a:p>
                      <a:endParaRPr lang="ja-JP" altLang="en-US" dirty="0"/>
                    </a:p>
                  </a:txBody>
                  <a:tcPr anchor="ctr"/>
                </a:tc>
                <a:tc hMerge="1">
                  <a:txBody>
                    <a:bodyPr/>
                    <a:lstStyle/>
                    <a:p>
                      <a:endParaRPr lang="ja-JP" altLang="en-US" dirty="0"/>
                    </a:p>
                  </a:txBody>
                  <a:tcPr anchor="ctr"/>
                </a:tc>
                <a:tc hMerge="1">
                  <a:txBody>
                    <a:bodyPr/>
                    <a:lstStyle/>
                    <a:p>
                      <a:endParaRPr lang="ja-JP" altLang="en-US" dirty="0"/>
                    </a:p>
                  </a:txBody>
                  <a:tcPr anchor="ctr"/>
                </a:tc>
                <a:tc hMerge="1">
                  <a:txBody>
                    <a:bodyPr/>
                    <a:lstStyle/>
                    <a:p>
                      <a:endParaRPr lang="ja-JP" altLang="en-US" dirty="0"/>
                    </a:p>
                  </a:txBody>
                  <a:tcPr anchor="ctr"/>
                </a:tc>
                <a:tc hMerge="1">
                  <a:txBody>
                    <a:bodyPr/>
                    <a:lstStyle/>
                    <a:p>
                      <a:endParaRPr lang="ja-JP" altLang="en-US" dirty="0"/>
                    </a:p>
                  </a:txBody>
                  <a:tcPr anchor="ctr"/>
                </a:tc>
                <a:tc hMerge="1">
                  <a:txBody>
                    <a:bodyPr/>
                    <a:lstStyle/>
                    <a:p>
                      <a:endParaRPr lang="ja-JP" altLang="en-US" dirty="0"/>
                    </a:p>
                  </a:txBody>
                  <a:tcPr anchor="ctr"/>
                </a:tc>
                <a:tc hMerge="1">
                  <a:txBody>
                    <a:bodyPr/>
                    <a:lstStyle/>
                    <a:p>
                      <a:endParaRPr lang="ja-JP" altLang="en-US" dirty="0"/>
                    </a:p>
                  </a:txBody>
                  <a:tcPr anchor="ctr"/>
                </a:tc>
                <a:extLst>
                  <a:ext uri="{0D108BD9-81ED-4DB2-BD59-A6C34878D82A}">
                    <a16:rowId xmlns:a16="http://schemas.microsoft.com/office/drawing/2014/main" val="10005"/>
                  </a:ext>
                </a:extLst>
              </a:tr>
              <a:tr h="124778">
                <a:tc rowSpan="2">
                  <a:txBody>
                    <a:bodyPr/>
                    <a:lstStyle/>
                    <a:p>
                      <a:pPr algn="ctr"/>
                      <a:r>
                        <a:rPr kumimoji="1" lang="en-US" altLang="ja-JP" sz="1100" dirty="0">
                          <a:latin typeface="Times New Roman" panose="02020603050405020304" pitchFamily="18" charset="0"/>
                          <a:cs typeface="Times New Roman" panose="02020603050405020304" pitchFamily="18" charset="0"/>
                        </a:rPr>
                        <a:t>Copper plating [</a:t>
                      </a:r>
                      <a:r>
                        <a:rPr kumimoji="1" lang="el-GR" altLang="ja-JP" sz="1100" dirty="0">
                          <a:latin typeface="Times New Roman" panose="02020603050405020304" pitchFamily="18" charset="0"/>
                          <a:cs typeface="Times New Roman" panose="02020603050405020304" pitchFamily="18" charset="0"/>
                        </a:rPr>
                        <a:t>μ</a:t>
                      </a:r>
                      <a:r>
                        <a:rPr kumimoji="1" lang="en-US" altLang="ja-JP" sz="1100" dirty="0">
                          <a:latin typeface="Times New Roman" panose="02020603050405020304" pitchFamily="18" charset="0"/>
                          <a:cs typeface="Times New Roman" panose="02020603050405020304" pitchFamily="18" charset="0"/>
                        </a:rPr>
                        <a:t>m]</a:t>
                      </a:r>
                      <a:endParaRPr kumimoji="1" lang="ja-JP" altLang="en-US" sz="1100" dirty="0">
                        <a:latin typeface="Times New Roman" panose="02020603050405020304" pitchFamily="18" charset="0"/>
                        <a:cs typeface="Times New Roman" panose="02020603050405020304" pitchFamily="18" charset="0"/>
                      </a:endParaRPr>
                    </a:p>
                  </a:txBody>
                  <a:tcPr anchor="ctr">
                    <a:solidFill>
                      <a:srgbClr val="FFCCCC"/>
                    </a:solidFill>
                  </a:tcPr>
                </a:tc>
                <a:tc>
                  <a:txBody>
                    <a:bodyPr/>
                    <a:lstStyle/>
                    <a:p>
                      <a:pPr algn="ctr"/>
                      <a:r>
                        <a:rPr kumimoji="1" lang="en-US" altLang="ja-JP" sz="1050" dirty="0">
                          <a:latin typeface="Times New Roman" panose="02020603050405020304" pitchFamily="18" charset="0"/>
                          <a:cs typeface="Times New Roman" panose="02020603050405020304" pitchFamily="18" charset="0"/>
                        </a:rPr>
                        <a:t>10 </a:t>
                      </a:r>
                      <a:r>
                        <a:rPr kumimoji="1" lang="en-US" altLang="ja-JP" sz="900" dirty="0">
                          <a:latin typeface="Times New Roman" panose="02020603050405020304" pitchFamily="18" charset="0"/>
                          <a:cs typeface="Times New Roman" panose="02020603050405020304" pitchFamily="18" charset="0"/>
                        </a:rPr>
                        <a:t>(inner)</a:t>
                      </a:r>
                      <a:endParaRPr kumimoji="1" lang="ja-JP" altLang="en-US" sz="1050" dirty="0">
                        <a:latin typeface="Times New Roman" panose="02020603050405020304" pitchFamily="18" charset="0"/>
                        <a:cs typeface="Times New Roman" panose="02020603050405020304" pitchFamily="18" charset="0"/>
                      </a:endParaRPr>
                    </a:p>
                  </a:txBody>
                  <a:tcPr anchor="ctr">
                    <a:solidFill>
                      <a:schemeClr val="bg1">
                        <a:lumMod val="85000"/>
                      </a:schemeClr>
                    </a:solidFill>
                  </a:tcPr>
                </a:tc>
                <a:tc>
                  <a:txBody>
                    <a:bodyPr/>
                    <a:lstStyle/>
                    <a:p>
                      <a:pPr algn="ctr"/>
                      <a:r>
                        <a:rPr kumimoji="1" lang="en-US" altLang="ja-JP" sz="1200" dirty="0">
                          <a:latin typeface="Times New Roman" panose="02020603050405020304" pitchFamily="18" charset="0"/>
                          <a:cs typeface="Times New Roman" panose="02020603050405020304" pitchFamily="18" charset="0"/>
                        </a:rPr>
                        <a:t>10</a:t>
                      </a:r>
                      <a:endParaRPr kumimoji="1" lang="ja-JP" altLang="en-US" sz="1200" dirty="0">
                        <a:latin typeface="Times New Roman" panose="02020603050405020304" pitchFamily="18" charset="0"/>
                        <a:cs typeface="Times New Roman" panose="02020603050405020304" pitchFamily="18" charset="0"/>
                      </a:endParaRPr>
                    </a:p>
                  </a:txBody>
                  <a:tcPr anchor="ctr">
                    <a:solidFill>
                      <a:schemeClr val="bg1">
                        <a:lumMod val="85000"/>
                      </a:schemeClr>
                    </a:solidFill>
                  </a:tcPr>
                </a:tc>
                <a:tc>
                  <a:txBody>
                    <a:bodyPr/>
                    <a:lstStyle/>
                    <a:p>
                      <a:pPr algn="ctr"/>
                      <a:r>
                        <a:rPr kumimoji="1" lang="en-US" altLang="ja-JP" sz="1200" dirty="0">
                          <a:latin typeface="Times New Roman" panose="02020603050405020304" pitchFamily="18" charset="0"/>
                          <a:cs typeface="Times New Roman" panose="02020603050405020304" pitchFamily="18" charset="0"/>
                        </a:rPr>
                        <a:t>10</a:t>
                      </a:r>
                      <a:endParaRPr kumimoji="1" lang="ja-JP" altLang="en-US" sz="1200" dirty="0">
                        <a:latin typeface="Times New Roman" panose="02020603050405020304" pitchFamily="18" charset="0"/>
                        <a:cs typeface="Times New Roman" panose="02020603050405020304" pitchFamily="18" charset="0"/>
                      </a:endParaRPr>
                    </a:p>
                  </a:txBody>
                  <a:tcPr anchor="ctr">
                    <a:solidFill>
                      <a:schemeClr val="bg1">
                        <a:lumMod val="85000"/>
                      </a:schemeClr>
                    </a:solidFill>
                  </a:tcPr>
                </a:tc>
                <a:tc>
                  <a:txBody>
                    <a:bodyPr/>
                    <a:lstStyle/>
                    <a:p>
                      <a:pPr algn="ctr"/>
                      <a:r>
                        <a:rPr kumimoji="1" lang="en-US" altLang="ja-JP" sz="1200" dirty="0">
                          <a:latin typeface="Times New Roman" panose="02020603050405020304" pitchFamily="18" charset="0"/>
                          <a:cs typeface="Times New Roman" panose="02020603050405020304" pitchFamily="18" charset="0"/>
                        </a:rPr>
                        <a:t>10</a:t>
                      </a:r>
                      <a:endParaRPr kumimoji="1" lang="ja-JP" altLang="en-US" sz="1200" dirty="0">
                        <a:latin typeface="Times New Roman" panose="02020603050405020304" pitchFamily="18" charset="0"/>
                        <a:cs typeface="Times New Roman" panose="02020603050405020304" pitchFamily="18" charset="0"/>
                      </a:endParaRPr>
                    </a:p>
                  </a:txBody>
                  <a:tcPr anchor="ctr">
                    <a:solidFill>
                      <a:schemeClr val="bg1">
                        <a:lumMod val="85000"/>
                      </a:schemeClr>
                    </a:solidFill>
                  </a:tcPr>
                </a:tc>
                <a:tc>
                  <a:txBody>
                    <a:bodyPr/>
                    <a:lstStyle/>
                    <a:p>
                      <a:pPr algn="ctr"/>
                      <a:r>
                        <a:rPr kumimoji="1" lang="en-US" altLang="ja-JP" sz="1200" dirty="0">
                          <a:latin typeface="Times New Roman" panose="02020603050405020304" pitchFamily="18" charset="0"/>
                          <a:cs typeface="Times New Roman" panose="02020603050405020304" pitchFamily="18" charset="0"/>
                        </a:rPr>
                        <a:t>20</a:t>
                      </a:r>
                      <a:endParaRPr kumimoji="1" lang="ja-JP" altLang="en-US" sz="1200" dirty="0">
                        <a:latin typeface="Times New Roman" panose="02020603050405020304" pitchFamily="18" charset="0"/>
                        <a:cs typeface="Times New Roman" panose="02020603050405020304" pitchFamily="18" charset="0"/>
                      </a:endParaRPr>
                    </a:p>
                  </a:txBody>
                  <a:tcPr anchor="ctr">
                    <a:solidFill>
                      <a:schemeClr val="bg1">
                        <a:lumMod val="85000"/>
                      </a:schemeClr>
                    </a:solidFill>
                  </a:tcPr>
                </a:tc>
                <a:tc>
                  <a:txBody>
                    <a:bodyPr/>
                    <a:lstStyle/>
                    <a:p>
                      <a:pPr algn="ctr"/>
                      <a:r>
                        <a:rPr kumimoji="1" lang="en-US" altLang="ja-JP" sz="1200" dirty="0">
                          <a:latin typeface="Times New Roman" panose="02020603050405020304" pitchFamily="18" charset="0"/>
                          <a:cs typeface="Times New Roman" panose="02020603050405020304" pitchFamily="18" charset="0"/>
                        </a:rPr>
                        <a:t>20</a:t>
                      </a:r>
                      <a:endParaRPr kumimoji="1" lang="ja-JP" altLang="en-US" sz="1200" dirty="0">
                        <a:latin typeface="Times New Roman" panose="02020603050405020304" pitchFamily="18" charset="0"/>
                        <a:cs typeface="Times New Roman" panose="02020603050405020304" pitchFamily="18" charset="0"/>
                      </a:endParaRPr>
                    </a:p>
                  </a:txBody>
                  <a:tcPr anchor="ctr">
                    <a:solidFill>
                      <a:schemeClr val="bg1">
                        <a:lumMod val="85000"/>
                      </a:schemeClr>
                    </a:solidFill>
                  </a:tcPr>
                </a:tc>
                <a:tc>
                  <a:txBody>
                    <a:bodyPr/>
                    <a:lstStyle/>
                    <a:p>
                      <a:pPr algn="ctr"/>
                      <a:r>
                        <a:rPr kumimoji="1" lang="en-US" altLang="ja-JP" sz="1200" dirty="0">
                          <a:latin typeface="Times New Roman" panose="02020603050405020304" pitchFamily="18" charset="0"/>
                          <a:cs typeface="Times New Roman" panose="02020603050405020304" pitchFamily="18" charset="0"/>
                        </a:rPr>
                        <a:t>20</a:t>
                      </a:r>
                      <a:endParaRPr kumimoji="1" lang="ja-JP" altLang="en-US" sz="1200" dirty="0">
                        <a:latin typeface="Times New Roman" panose="02020603050405020304" pitchFamily="18" charset="0"/>
                        <a:cs typeface="Times New Roman" panose="02020603050405020304" pitchFamily="18" charset="0"/>
                      </a:endParaRPr>
                    </a:p>
                  </a:txBody>
                  <a:tcPr anchor="ctr">
                    <a:solidFill>
                      <a:schemeClr val="bg1">
                        <a:lumMod val="85000"/>
                      </a:schemeClr>
                    </a:solidFill>
                  </a:tcPr>
                </a:tc>
                <a:tc>
                  <a:txBody>
                    <a:bodyPr/>
                    <a:lstStyle/>
                    <a:p>
                      <a:pPr algn="ctr"/>
                      <a:r>
                        <a:rPr kumimoji="1" lang="en-US" altLang="ja-JP" sz="1200" dirty="0">
                          <a:latin typeface="Times New Roman" panose="02020603050405020304" pitchFamily="18" charset="0"/>
                          <a:cs typeface="Times New Roman" panose="02020603050405020304" pitchFamily="18" charset="0"/>
                        </a:rPr>
                        <a:t>20</a:t>
                      </a:r>
                      <a:endParaRPr kumimoji="1" lang="ja-JP" altLang="en-US" sz="1200" dirty="0">
                        <a:latin typeface="Times New Roman" panose="02020603050405020304" pitchFamily="18" charset="0"/>
                        <a:cs typeface="Times New Roman" panose="02020603050405020304" pitchFamily="18" charset="0"/>
                      </a:endParaRPr>
                    </a:p>
                  </a:txBody>
                  <a:tcPr anchor="ctr">
                    <a:solidFill>
                      <a:schemeClr val="bg1">
                        <a:lumMod val="85000"/>
                      </a:schemeClr>
                    </a:solidFill>
                  </a:tcPr>
                </a:tc>
                <a:tc>
                  <a:txBody>
                    <a:bodyPr/>
                    <a:lstStyle/>
                    <a:p>
                      <a:pPr algn="ctr"/>
                      <a:r>
                        <a:rPr kumimoji="1" lang="en-US" altLang="ja-JP" sz="1200" dirty="0">
                          <a:latin typeface="Times New Roman" panose="02020603050405020304" pitchFamily="18" charset="0"/>
                          <a:cs typeface="Times New Roman" panose="02020603050405020304" pitchFamily="18" charset="0"/>
                        </a:rPr>
                        <a:t>25</a:t>
                      </a:r>
                      <a:endParaRPr kumimoji="1" lang="ja-JP" altLang="en-US" sz="1200" dirty="0">
                        <a:latin typeface="Times New Roman" panose="02020603050405020304" pitchFamily="18" charset="0"/>
                        <a:cs typeface="Times New Roman" panose="02020603050405020304" pitchFamily="18" charset="0"/>
                      </a:endParaRPr>
                    </a:p>
                  </a:txBody>
                  <a:tcPr anchor="ctr">
                    <a:solidFill>
                      <a:srgbClr val="DAB826"/>
                    </a:solidFill>
                  </a:tcPr>
                </a:tc>
                <a:tc>
                  <a:txBody>
                    <a:bodyPr/>
                    <a:lstStyle/>
                    <a:p>
                      <a:pPr algn="ctr"/>
                      <a:r>
                        <a:rPr kumimoji="1" lang="en-US" altLang="ja-JP" sz="1200" dirty="0">
                          <a:latin typeface="Times New Roman" panose="02020603050405020304" pitchFamily="18" charset="0"/>
                          <a:cs typeface="Times New Roman" panose="02020603050405020304" pitchFamily="18" charset="0"/>
                        </a:rPr>
                        <a:t>25</a:t>
                      </a:r>
                      <a:endParaRPr kumimoji="1" lang="ja-JP" altLang="en-US" sz="1200" dirty="0">
                        <a:latin typeface="Times New Roman" panose="02020603050405020304" pitchFamily="18" charset="0"/>
                        <a:cs typeface="Times New Roman" panose="02020603050405020304" pitchFamily="18" charset="0"/>
                      </a:endParaRPr>
                    </a:p>
                  </a:txBody>
                  <a:tcPr anchor="ctr">
                    <a:solidFill>
                      <a:srgbClr val="DAB826"/>
                    </a:solidFill>
                  </a:tcPr>
                </a:tc>
                <a:tc>
                  <a:txBody>
                    <a:bodyPr/>
                    <a:lstStyle/>
                    <a:p>
                      <a:pPr algn="ctr"/>
                      <a:r>
                        <a:rPr kumimoji="1" lang="en-US" altLang="ja-JP" sz="1200" dirty="0">
                          <a:latin typeface="Times New Roman" panose="02020603050405020304" pitchFamily="18" charset="0"/>
                          <a:cs typeface="Times New Roman" panose="02020603050405020304" pitchFamily="18" charset="0"/>
                        </a:rPr>
                        <a:t>25</a:t>
                      </a:r>
                      <a:endParaRPr kumimoji="1" lang="ja-JP" altLang="en-US" sz="1200" dirty="0">
                        <a:latin typeface="Times New Roman" panose="02020603050405020304" pitchFamily="18" charset="0"/>
                        <a:cs typeface="Times New Roman" panose="02020603050405020304" pitchFamily="18" charset="0"/>
                      </a:endParaRPr>
                    </a:p>
                  </a:txBody>
                  <a:tcPr anchor="ctr">
                    <a:solidFill>
                      <a:srgbClr val="DAB826"/>
                    </a:solidFill>
                  </a:tcPr>
                </a:tc>
                <a:tc>
                  <a:txBody>
                    <a:bodyPr/>
                    <a:lstStyle/>
                    <a:p>
                      <a:pPr algn="ctr"/>
                      <a:r>
                        <a:rPr kumimoji="1" lang="en-US" altLang="ja-JP" sz="1200" dirty="0">
                          <a:latin typeface="Times New Roman" panose="02020603050405020304" pitchFamily="18" charset="0"/>
                          <a:cs typeface="Times New Roman" panose="02020603050405020304" pitchFamily="18" charset="0"/>
                        </a:rPr>
                        <a:t>25</a:t>
                      </a:r>
                      <a:endParaRPr kumimoji="1" lang="ja-JP" altLang="en-US" sz="1200" dirty="0">
                        <a:latin typeface="Times New Roman" panose="02020603050405020304" pitchFamily="18" charset="0"/>
                        <a:cs typeface="Times New Roman" panose="02020603050405020304" pitchFamily="18" charset="0"/>
                      </a:endParaRPr>
                    </a:p>
                  </a:txBody>
                  <a:tcPr anchor="ctr">
                    <a:solidFill>
                      <a:srgbClr val="DAB826"/>
                    </a:solidFill>
                  </a:tcPr>
                </a:tc>
                <a:extLst>
                  <a:ext uri="{0D108BD9-81ED-4DB2-BD59-A6C34878D82A}">
                    <a16:rowId xmlns:a16="http://schemas.microsoft.com/office/drawing/2014/main" val="10006"/>
                  </a:ext>
                </a:extLst>
              </a:tr>
              <a:tr h="145574">
                <a:tc vMerge="1">
                  <a:txBody>
                    <a:bodyPr/>
                    <a:lstStyle/>
                    <a:p>
                      <a:endParaRPr kumimoji="1" lang="ja-JP" altLang="en-US"/>
                    </a:p>
                  </a:txBody>
                  <a:tcPr/>
                </a:tc>
                <a:tc>
                  <a:txBody>
                    <a:bodyPr/>
                    <a:lstStyle/>
                    <a:p>
                      <a:pPr algn="ctr"/>
                      <a:r>
                        <a:rPr kumimoji="1" lang="en-US" altLang="ja-JP" sz="1050" dirty="0">
                          <a:latin typeface="Times New Roman" panose="02020603050405020304" pitchFamily="18" charset="0"/>
                          <a:cs typeface="Times New Roman" panose="02020603050405020304" pitchFamily="18" charset="0"/>
                        </a:rPr>
                        <a:t>10 </a:t>
                      </a:r>
                      <a:r>
                        <a:rPr kumimoji="1" lang="en-US" altLang="ja-JP" sz="900" dirty="0">
                          <a:latin typeface="Times New Roman" panose="02020603050405020304" pitchFamily="18" charset="0"/>
                          <a:cs typeface="Times New Roman" panose="02020603050405020304" pitchFamily="18" charset="0"/>
                        </a:rPr>
                        <a:t>(outer)</a:t>
                      </a:r>
                      <a:endParaRPr kumimoji="1" lang="ja-JP" altLang="en-US" sz="1050" dirty="0">
                        <a:latin typeface="Times New Roman" panose="02020603050405020304" pitchFamily="18" charset="0"/>
                        <a:cs typeface="Times New Roman" panose="02020603050405020304" pitchFamily="18" charset="0"/>
                      </a:endParaRPr>
                    </a:p>
                  </a:txBody>
                  <a:tcPr anchor="ctr">
                    <a:solidFill>
                      <a:schemeClr val="bg1">
                        <a:lumMod val="85000"/>
                      </a:schemeClr>
                    </a:solidFill>
                  </a:tcPr>
                </a:tc>
                <a:tc>
                  <a:txBody>
                    <a:bodyPr/>
                    <a:lstStyle/>
                    <a:p>
                      <a:pPr algn="ctr"/>
                      <a:r>
                        <a:rPr kumimoji="1" lang="en-US" altLang="ja-JP" sz="1200" dirty="0">
                          <a:latin typeface="Times New Roman" panose="02020603050405020304" pitchFamily="18" charset="0"/>
                          <a:cs typeface="Times New Roman" panose="02020603050405020304" pitchFamily="18" charset="0"/>
                        </a:rPr>
                        <a:t>10</a:t>
                      </a:r>
                      <a:endParaRPr kumimoji="1" lang="ja-JP" altLang="en-US" sz="1200" dirty="0">
                        <a:latin typeface="Times New Roman" panose="02020603050405020304" pitchFamily="18" charset="0"/>
                        <a:cs typeface="Times New Roman" panose="02020603050405020304" pitchFamily="18" charset="0"/>
                      </a:endParaRPr>
                    </a:p>
                  </a:txBody>
                  <a:tcPr anchor="ctr">
                    <a:solidFill>
                      <a:schemeClr val="bg1">
                        <a:lumMod val="85000"/>
                      </a:schemeClr>
                    </a:solidFill>
                  </a:tcPr>
                </a:tc>
                <a:tc>
                  <a:txBody>
                    <a:bodyPr/>
                    <a:lstStyle/>
                    <a:p>
                      <a:pPr algn="ctr"/>
                      <a:r>
                        <a:rPr kumimoji="1" lang="en-US" altLang="ja-JP" sz="1200" dirty="0">
                          <a:latin typeface="Times New Roman" panose="02020603050405020304" pitchFamily="18" charset="0"/>
                          <a:cs typeface="Times New Roman" panose="02020603050405020304" pitchFamily="18" charset="0"/>
                        </a:rPr>
                        <a:t>10</a:t>
                      </a:r>
                      <a:endParaRPr kumimoji="1" lang="ja-JP" altLang="en-US" sz="1200" dirty="0">
                        <a:latin typeface="Times New Roman" panose="02020603050405020304" pitchFamily="18" charset="0"/>
                        <a:cs typeface="Times New Roman" panose="02020603050405020304" pitchFamily="18" charset="0"/>
                      </a:endParaRPr>
                    </a:p>
                  </a:txBody>
                  <a:tcPr anchor="ctr">
                    <a:solidFill>
                      <a:schemeClr val="bg1">
                        <a:lumMod val="85000"/>
                      </a:schemeClr>
                    </a:solidFill>
                  </a:tcPr>
                </a:tc>
                <a:tc>
                  <a:txBody>
                    <a:bodyPr/>
                    <a:lstStyle/>
                    <a:p>
                      <a:pPr algn="ctr"/>
                      <a:r>
                        <a:rPr kumimoji="1" lang="en-US" altLang="ja-JP" sz="1200" dirty="0">
                          <a:latin typeface="Times New Roman" panose="02020603050405020304" pitchFamily="18" charset="0"/>
                          <a:cs typeface="Times New Roman" panose="02020603050405020304" pitchFamily="18" charset="0"/>
                        </a:rPr>
                        <a:t>10</a:t>
                      </a:r>
                      <a:endParaRPr kumimoji="1" lang="ja-JP" altLang="en-US" sz="1200" dirty="0">
                        <a:latin typeface="Times New Roman" panose="02020603050405020304" pitchFamily="18" charset="0"/>
                        <a:cs typeface="Times New Roman" panose="02020603050405020304" pitchFamily="18" charset="0"/>
                      </a:endParaRPr>
                    </a:p>
                  </a:txBody>
                  <a:tcPr anchor="ctr">
                    <a:solidFill>
                      <a:schemeClr val="bg1">
                        <a:lumMod val="85000"/>
                      </a:schemeClr>
                    </a:solidFill>
                  </a:tcPr>
                </a:tc>
                <a:tc>
                  <a:txBody>
                    <a:bodyPr/>
                    <a:lstStyle/>
                    <a:p>
                      <a:pPr algn="ctr"/>
                      <a:r>
                        <a:rPr kumimoji="1" lang="en-US" altLang="ja-JP" sz="1200" dirty="0">
                          <a:latin typeface="Times New Roman" panose="02020603050405020304" pitchFamily="18" charset="0"/>
                          <a:cs typeface="Times New Roman" panose="02020603050405020304" pitchFamily="18" charset="0"/>
                        </a:rPr>
                        <a:t>20</a:t>
                      </a:r>
                      <a:endParaRPr kumimoji="1" lang="ja-JP" altLang="en-US" sz="1200" dirty="0">
                        <a:latin typeface="Times New Roman" panose="02020603050405020304" pitchFamily="18" charset="0"/>
                        <a:cs typeface="Times New Roman" panose="02020603050405020304" pitchFamily="18" charset="0"/>
                      </a:endParaRPr>
                    </a:p>
                  </a:txBody>
                  <a:tcPr anchor="ctr">
                    <a:solidFill>
                      <a:schemeClr val="bg1">
                        <a:lumMod val="85000"/>
                      </a:schemeClr>
                    </a:solidFill>
                  </a:tcPr>
                </a:tc>
                <a:tc>
                  <a:txBody>
                    <a:bodyPr/>
                    <a:lstStyle/>
                    <a:p>
                      <a:pPr algn="ctr"/>
                      <a:r>
                        <a:rPr kumimoji="1" lang="en-US" altLang="ja-JP" sz="1200" dirty="0">
                          <a:latin typeface="Times New Roman" panose="02020603050405020304" pitchFamily="18" charset="0"/>
                          <a:cs typeface="Times New Roman" panose="02020603050405020304" pitchFamily="18" charset="0"/>
                        </a:rPr>
                        <a:t>20</a:t>
                      </a:r>
                      <a:endParaRPr kumimoji="1" lang="ja-JP" altLang="en-US" sz="1200" dirty="0">
                        <a:latin typeface="Times New Roman" panose="02020603050405020304" pitchFamily="18" charset="0"/>
                        <a:cs typeface="Times New Roman" panose="02020603050405020304" pitchFamily="18" charset="0"/>
                      </a:endParaRPr>
                    </a:p>
                  </a:txBody>
                  <a:tcPr anchor="ctr">
                    <a:solidFill>
                      <a:schemeClr val="bg1">
                        <a:lumMod val="85000"/>
                      </a:schemeClr>
                    </a:solidFill>
                  </a:tcPr>
                </a:tc>
                <a:tc>
                  <a:txBody>
                    <a:bodyPr/>
                    <a:lstStyle/>
                    <a:p>
                      <a:pPr algn="ctr"/>
                      <a:r>
                        <a:rPr kumimoji="1" lang="en-US" altLang="ja-JP" sz="1200" dirty="0">
                          <a:latin typeface="Times New Roman" panose="02020603050405020304" pitchFamily="18" charset="0"/>
                          <a:cs typeface="Times New Roman" panose="02020603050405020304" pitchFamily="18" charset="0"/>
                        </a:rPr>
                        <a:t>20</a:t>
                      </a:r>
                      <a:endParaRPr kumimoji="1" lang="ja-JP" altLang="en-US" sz="1200" dirty="0">
                        <a:latin typeface="Times New Roman" panose="02020603050405020304" pitchFamily="18" charset="0"/>
                        <a:cs typeface="Times New Roman" panose="02020603050405020304" pitchFamily="18" charset="0"/>
                      </a:endParaRPr>
                    </a:p>
                  </a:txBody>
                  <a:tcPr anchor="ctr">
                    <a:solidFill>
                      <a:schemeClr val="bg1">
                        <a:lumMod val="85000"/>
                      </a:schemeClr>
                    </a:solidFill>
                  </a:tcPr>
                </a:tc>
                <a:tc>
                  <a:txBody>
                    <a:bodyPr/>
                    <a:lstStyle/>
                    <a:p>
                      <a:pPr algn="ctr"/>
                      <a:r>
                        <a:rPr kumimoji="1" lang="en-US" altLang="ja-JP" sz="1200" dirty="0">
                          <a:latin typeface="Times New Roman" panose="02020603050405020304" pitchFamily="18" charset="0"/>
                          <a:cs typeface="Times New Roman" panose="02020603050405020304" pitchFamily="18" charset="0"/>
                        </a:rPr>
                        <a:t>20</a:t>
                      </a:r>
                      <a:endParaRPr kumimoji="1" lang="ja-JP" altLang="en-US" sz="1200" dirty="0">
                        <a:latin typeface="Times New Roman" panose="02020603050405020304" pitchFamily="18" charset="0"/>
                        <a:cs typeface="Times New Roman" panose="02020603050405020304" pitchFamily="18" charset="0"/>
                      </a:endParaRPr>
                    </a:p>
                  </a:txBody>
                  <a:tcPr anchor="ctr">
                    <a:solidFill>
                      <a:schemeClr val="bg1">
                        <a:lumMod val="85000"/>
                      </a:schemeClr>
                    </a:solidFill>
                  </a:tcPr>
                </a:tc>
                <a:tc>
                  <a:txBody>
                    <a:bodyPr/>
                    <a:lstStyle/>
                    <a:p>
                      <a:pPr algn="ctr"/>
                      <a:r>
                        <a:rPr kumimoji="1" lang="en-US" altLang="ja-JP" sz="1200" dirty="0">
                          <a:latin typeface="Times New Roman" panose="02020603050405020304" pitchFamily="18" charset="0"/>
                          <a:cs typeface="Times New Roman" panose="02020603050405020304" pitchFamily="18" charset="0"/>
                        </a:rPr>
                        <a:t>25</a:t>
                      </a:r>
                      <a:endParaRPr kumimoji="1" lang="ja-JP" altLang="en-US" sz="1200" dirty="0">
                        <a:latin typeface="Times New Roman" panose="02020603050405020304" pitchFamily="18" charset="0"/>
                        <a:cs typeface="Times New Roman" panose="02020603050405020304" pitchFamily="18" charset="0"/>
                      </a:endParaRPr>
                    </a:p>
                  </a:txBody>
                  <a:tcPr anchor="ctr">
                    <a:solidFill>
                      <a:schemeClr val="bg1">
                        <a:lumMod val="85000"/>
                      </a:schemeClr>
                    </a:solidFill>
                  </a:tcPr>
                </a:tc>
                <a:tc>
                  <a:txBody>
                    <a:bodyPr/>
                    <a:lstStyle/>
                    <a:p>
                      <a:pPr algn="ctr"/>
                      <a:r>
                        <a:rPr kumimoji="1" lang="en-US" altLang="ja-JP" sz="1200" dirty="0">
                          <a:latin typeface="Times New Roman" panose="02020603050405020304" pitchFamily="18" charset="0"/>
                          <a:cs typeface="Times New Roman" panose="02020603050405020304" pitchFamily="18" charset="0"/>
                        </a:rPr>
                        <a:t>25</a:t>
                      </a:r>
                      <a:endParaRPr kumimoji="1" lang="ja-JP" altLang="en-US" sz="1200" dirty="0">
                        <a:latin typeface="Times New Roman" panose="02020603050405020304" pitchFamily="18" charset="0"/>
                        <a:cs typeface="Times New Roman" panose="02020603050405020304" pitchFamily="18" charset="0"/>
                      </a:endParaRPr>
                    </a:p>
                  </a:txBody>
                  <a:tcPr anchor="ctr">
                    <a:solidFill>
                      <a:schemeClr val="bg1">
                        <a:lumMod val="85000"/>
                      </a:schemeClr>
                    </a:solidFill>
                  </a:tcPr>
                </a:tc>
                <a:tc>
                  <a:txBody>
                    <a:bodyPr/>
                    <a:lstStyle/>
                    <a:p>
                      <a:pPr algn="ctr"/>
                      <a:r>
                        <a:rPr kumimoji="1" lang="en-US" altLang="ja-JP" sz="1200" dirty="0">
                          <a:latin typeface="Times New Roman" panose="02020603050405020304" pitchFamily="18" charset="0"/>
                          <a:cs typeface="Times New Roman" panose="02020603050405020304" pitchFamily="18" charset="0"/>
                        </a:rPr>
                        <a:t>25</a:t>
                      </a:r>
                      <a:endParaRPr kumimoji="1" lang="ja-JP" altLang="en-US" sz="1200" dirty="0">
                        <a:latin typeface="Times New Roman" panose="02020603050405020304" pitchFamily="18" charset="0"/>
                        <a:cs typeface="Times New Roman" panose="02020603050405020304" pitchFamily="18" charset="0"/>
                      </a:endParaRPr>
                    </a:p>
                  </a:txBody>
                  <a:tcPr anchor="ctr">
                    <a:solidFill>
                      <a:schemeClr val="bg1">
                        <a:lumMod val="85000"/>
                      </a:schemeClr>
                    </a:solidFill>
                  </a:tcPr>
                </a:tc>
                <a:tc>
                  <a:txBody>
                    <a:bodyPr/>
                    <a:lstStyle/>
                    <a:p>
                      <a:pPr algn="ctr"/>
                      <a:r>
                        <a:rPr kumimoji="1" lang="en-US" altLang="ja-JP" sz="1200" dirty="0">
                          <a:latin typeface="Times New Roman" panose="02020603050405020304" pitchFamily="18" charset="0"/>
                          <a:cs typeface="Times New Roman" panose="02020603050405020304" pitchFamily="18" charset="0"/>
                        </a:rPr>
                        <a:t>25</a:t>
                      </a:r>
                      <a:endParaRPr kumimoji="1" lang="ja-JP" altLang="en-US" sz="1200" dirty="0">
                        <a:latin typeface="Times New Roman" panose="02020603050405020304" pitchFamily="18" charset="0"/>
                        <a:cs typeface="Times New Roman" panose="02020603050405020304" pitchFamily="18" charset="0"/>
                      </a:endParaRPr>
                    </a:p>
                  </a:txBody>
                  <a:tcPr anchor="ctr">
                    <a:solidFill>
                      <a:schemeClr val="bg1">
                        <a:lumMod val="85000"/>
                      </a:schemeClr>
                    </a:solidFill>
                  </a:tcPr>
                </a:tc>
                <a:extLst>
                  <a:ext uri="{0D108BD9-81ED-4DB2-BD59-A6C34878D82A}">
                    <a16:rowId xmlns:a16="http://schemas.microsoft.com/office/drawing/2014/main" val="10007"/>
                  </a:ext>
                </a:extLst>
              </a:tr>
            </a:tbl>
          </a:graphicData>
        </a:graphic>
      </p:graphicFrame>
      <p:sp>
        <p:nvSpPr>
          <p:cNvPr id="10" name="テキスト ボックス 9"/>
          <p:cNvSpPr txBox="1"/>
          <p:nvPr/>
        </p:nvSpPr>
        <p:spPr>
          <a:xfrm>
            <a:off x="5345068" y="3697287"/>
            <a:ext cx="1531188" cy="307777"/>
          </a:xfrm>
          <a:prstGeom prst="rect">
            <a:avLst/>
          </a:prstGeom>
          <a:noFill/>
        </p:spPr>
        <p:txBody>
          <a:bodyPr wrap="none" rtlCol="0">
            <a:spAutoFit/>
          </a:bodyPr>
          <a:lstStyle/>
          <a:p>
            <a:pPr eaLnBrk="1" fontAlgn="auto" hangingPunct="1">
              <a:spcBef>
                <a:spcPts val="0"/>
              </a:spcBef>
              <a:spcAft>
                <a:spcPts val="0"/>
              </a:spcAft>
            </a:pPr>
            <a:r>
              <a:rPr kumimoji="1" lang="en-US" altLang="ja-JP" sz="1400" dirty="0">
                <a:solidFill>
                  <a:prstClr val="black"/>
                </a:solidFill>
                <a:latin typeface="Times New Roman" panose="02020603050405020304" pitchFamily="18" charset="0"/>
                <a:ea typeface="ＭＳ Ｐゴシック"/>
                <a:cs typeface="Times New Roman" panose="02020603050405020304" pitchFamily="18" charset="0"/>
              </a:rPr>
              <a:t>Gold strike plating</a:t>
            </a:r>
          </a:p>
        </p:txBody>
      </p:sp>
      <p:sp>
        <p:nvSpPr>
          <p:cNvPr id="11" name="テキスト ボックス 10"/>
          <p:cNvSpPr txBox="1"/>
          <p:nvPr/>
        </p:nvSpPr>
        <p:spPr>
          <a:xfrm>
            <a:off x="7385082" y="3697287"/>
            <a:ext cx="1651414" cy="307777"/>
          </a:xfrm>
          <a:prstGeom prst="rect">
            <a:avLst/>
          </a:prstGeom>
          <a:noFill/>
        </p:spPr>
        <p:txBody>
          <a:bodyPr wrap="none" rtlCol="0">
            <a:spAutoFit/>
          </a:bodyPr>
          <a:lstStyle/>
          <a:p>
            <a:pPr eaLnBrk="1" fontAlgn="auto" hangingPunct="1">
              <a:spcBef>
                <a:spcPts val="0"/>
              </a:spcBef>
              <a:spcAft>
                <a:spcPts val="0"/>
              </a:spcAft>
            </a:pPr>
            <a:r>
              <a:rPr kumimoji="1" lang="en-US" altLang="ja-JP" sz="1400" dirty="0">
                <a:solidFill>
                  <a:prstClr val="black"/>
                </a:solidFill>
                <a:latin typeface="Times New Roman" panose="02020603050405020304" pitchFamily="18" charset="0"/>
                <a:ea typeface="ＭＳ Ｐゴシック"/>
                <a:cs typeface="Times New Roman" panose="02020603050405020304" pitchFamily="18" charset="0"/>
              </a:rPr>
              <a:t>Nickel strike plating</a:t>
            </a:r>
          </a:p>
        </p:txBody>
      </p:sp>
      <p:sp>
        <p:nvSpPr>
          <p:cNvPr id="12" name="正方形/長方形 11"/>
          <p:cNvSpPr/>
          <p:nvPr/>
        </p:nvSpPr>
        <p:spPr>
          <a:xfrm>
            <a:off x="4861105" y="3717032"/>
            <a:ext cx="483963" cy="225897"/>
          </a:xfrm>
          <a:prstGeom prst="rect">
            <a:avLst/>
          </a:prstGeom>
          <a:solidFill>
            <a:srgbClr val="DAB82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6920139" y="3717032"/>
            <a:ext cx="483963" cy="22589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4370" y="4063453"/>
            <a:ext cx="6634243" cy="2232248"/>
          </a:xfrm>
          <a:prstGeom prst="rect">
            <a:avLst/>
          </a:prstGeom>
          <a:noFill/>
        </p:spPr>
      </p:pic>
      <p:sp>
        <p:nvSpPr>
          <p:cNvPr id="15" name="テキスト ボックス 14"/>
          <p:cNvSpPr txBox="1"/>
          <p:nvPr/>
        </p:nvSpPr>
        <p:spPr>
          <a:xfrm>
            <a:off x="3346990" y="6093296"/>
            <a:ext cx="5761514" cy="307777"/>
          </a:xfrm>
          <a:prstGeom prst="rect">
            <a:avLst/>
          </a:prstGeom>
          <a:noFill/>
        </p:spPr>
        <p:txBody>
          <a:bodyPr wrap="none" rtlCol="0">
            <a:spAutoFit/>
          </a:bodyPr>
          <a:lstStyle/>
          <a:p>
            <a:r>
              <a:rPr kumimoji="1" lang="ja-JP" altLang="en-US" sz="1400" dirty="0">
                <a:solidFill>
                  <a:srgbClr val="FF0000"/>
                </a:solidFill>
                <a:latin typeface="Times New Roman" panose="02020603050405020304" pitchFamily="18" charset="0"/>
                <a:cs typeface="Times New Roman" panose="02020603050405020304" pitchFamily="18" charset="0"/>
              </a:rPr>
              <a:t>外導体の銅鍍金厚が</a:t>
            </a:r>
            <a:r>
              <a:rPr kumimoji="1" lang="en-US" altLang="ja-JP" sz="1400" dirty="0">
                <a:solidFill>
                  <a:srgbClr val="FF0000"/>
                </a:solidFill>
                <a:latin typeface="Times New Roman" panose="02020603050405020304" pitchFamily="18" charset="0"/>
                <a:cs typeface="Times New Roman" panose="02020603050405020304" pitchFamily="18" charset="0"/>
              </a:rPr>
              <a:t>10</a:t>
            </a:r>
            <a:r>
              <a:rPr kumimoji="1" lang="el-GR" altLang="ja-JP" sz="1400" dirty="0">
                <a:solidFill>
                  <a:srgbClr val="FF0000"/>
                </a:solidFill>
                <a:latin typeface="Times New Roman" panose="02020603050405020304" pitchFamily="18" charset="0"/>
                <a:cs typeface="Times New Roman" panose="02020603050405020304" pitchFamily="18" charset="0"/>
              </a:rPr>
              <a:t>μ</a:t>
            </a:r>
            <a:r>
              <a:rPr kumimoji="1" lang="en-US" altLang="ja-JP" sz="1400" dirty="0">
                <a:solidFill>
                  <a:srgbClr val="FF0000"/>
                </a:solidFill>
                <a:latin typeface="Times New Roman" panose="02020603050405020304" pitchFamily="18" charset="0"/>
                <a:cs typeface="Times New Roman" panose="02020603050405020304" pitchFamily="18" charset="0"/>
              </a:rPr>
              <a:t>m</a:t>
            </a:r>
            <a:r>
              <a:rPr kumimoji="1" lang="ja-JP" altLang="en-US" sz="1400" dirty="0">
                <a:solidFill>
                  <a:srgbClr val="FF0000"/>
                </a:solidFill>
                <a:latin typeface="Times New Roman" panose="02020603050405020304" pitchFamily="18" charset="0"/>
                <a:cs typeface="Times New Roman" panose="02020603050405020304" pitchFamily="18" charset="0"/>
              </a:rPr>
              <a:t>であるということは</a:t>
            </a:r>
            <a:r>
              <a:rPr kumimoji="1" lang="en-US" altLang="ja-JP" sz="1400" dirty="0">
                <a:solidFill>
                  <a:srgbClr val="FF0000"/>
                </a:solidFill>
                <a:latin typeface="Times New Roman" panose="02020603050405020304" pitchFamily="18" charset="0"/>
                <a:cs typeface="Times New Roman" panose="02020603050405020304" pitchFamily="18" charset="0"/>
              </a:rPr>
              <a:t>p.36</a:t>
            </a:r>
            <a:r>
              <a:rPr kumimoji="1" lang="ja-JP" altLang="en-US" sz="1400" dirty="0">
                <a:solidFill>
                  <a:srgbClr val="FF0000"/>
                </a:solidFill>
                <a:latin typeface="Times New Roman" panose="02020603050405020304" pitchFamily="18" charset="0"/>
                <a:cs typeface="Times New Roman" panose="02020603050405020304" pitchFamily="18" charset="0"/>
              </a:rPr>
              <a:t>に明記されている。</a:t>
            </a:r>
          </a:p>
        </p:txBody>
      </p:sp>
    </p:spTree>
    <p:extLst>
      <p:ext uri="{BB962C8B-B14F-4D97-AF65-F5344CB8AC3E}">
        <p14:creationId xmlns:p14="http://schemas.microsoft.com/office/powerpoint/2010/main" val="2577897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790699"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6</a:t>
            </a:fld>
            <a:endParaRPr lang="en-US" altLang="ja-JP" dirty="0">
              <a:latin typeface="Times New Roman" panose="02020603050405020304" pitchFamily="18" charset="0"/>
              <a:cs typeface="Times New Roman" panose="02020603050405020304" pitchFamily="18" charset="0"/>
            </a:endParaRPr>
          </a:p>
        </p:txBody>
      </p:sp>
      <p:sp>
        <p:nvSpPr>
          <p:cNvPr id="103426" name="Rectangle 2"/>
          <p:cNvSpPr>
            <a:spLocks noGrp="1" noChangeArrowheads="1"/>
          </p:cNvSpPr>
          <p:nvPr>
            <p:ph type="title"/>
          </p:nvPr>
        </p:nvSpPr>
        <p:spPr>
          <a:xfrm>
            <a:off x="0" y="0"/>
            <a:ext cx="9143999" cy="764704"/>
          </a:xfrm>
        </p:spPr>
        <p:txBody>
          <a:bodyPr anchor="ctr"/>
          <a:lstStyle/>
          <a:p>
            <a:r>
              <a:rPr lang="en-US" altLang="ja-JP" sz="5400" b="1" dirty="0">
                <a:solidFill>
                  <a:schemeClr val="tx1"/>
                </a:solidFill>
                <a:latin typeface="Times New Roman" panose="02020603050405020304" pitchFamily="18" charset="0"/>
                <a:cs typeface="Times New Roman" panose="02020603050405020304" pitchFamily="18" charset="0"/>
              </a:rPr>
              <a:t>Outline</a:t>
            </a:r>
          </a:p>
        </p:txBody>
      </p:sp>
      <p:sp>
        <p:nvSpPr>
          <p:cNvPr id="103427" name="Rectangle 3"/>
          <p:cNvSpPr>
            <a:spLocks noGrp="1" noChangeArrowheads="1"/>
          </p:cNvSpPr>
          <p:nvPr>
            <p:ph type="body" idx="1"/>
          </p:nvPr>
        </p:nvSpPr>
        <p:spPr>
          <a:xfrm>
            <a:off x="1358641" y="764704"/>
            <a:ext cx="6426716" cy="5688632"/>
          </a:xfrm>
        </p:spPr>
        <p:txBody>
          <a:bodyPr/>
          <a:lstStyle/>
          <a:p>
            <a:pPr>
              <a:buFont typeface="Wingdings" panose="05000000000000000000" pitchFamily="2" charset="2"/>
              <a:buChar char="n"/>
            </a:pPr>
            <a:r>
              <a:rPr lang="en-US" altLang="ja-JP" dirty="0">
                <a:solidFill>
                  <a:schemeClr val="tx1"/>
                </a:solidFill>
                <a:latin typeface="Times New Roman" panose="02020603050405020304" pitchFamily="18" charset="0"/>
                <a:cs typeface="Times New Roman" panose="02020603050405020304" pitchFamily="18" charset="0"/>
              </a:rPr>
              <a:t>History of STF-2 project</a:t>
            </a:r>
          </a:p>
          <a:p>
            <a:pPr>
              <a:buFont typeface="Wingdings" panose="05000000000000000000" pitchFamily="2" charset="2"/>
              <a:buChar char="n"/>
            </a:pPr>
            <a:r>
              <a:rPr lang="en-US" altLang="ja-JP" dirty="0">
                <a:solidFill>
                  <a:srgbClr val="FF0000"/>
                </a:solidFill>
                <a:latin typeface="Times New Roman" panose="02020603050405020304" pitchFamily="18" charset="0"/>
                <a:cs typeface="Times New Roman" panose="02020603050405020304" pitchFamily="18" charset="0"/>
              </a:rPr>
              <a:t>Construction of STF-2 cryomodule</a:t>
            </a:r>
          </a:p>
          <a:p>
            <a:pPr>
              <a:buFont typeface="Wingdings" panose="05000000000000000000" pitchFamily="2" charset="2"/>
              <a:buChar char="n"/>
            </a:pPr>
            <a:r>
              <a:rPr lang="en-US" altLang="ja-JP" dirty="0">
                <a:solidFill>
                  <a:schemeClr val="tx1"/>
                </a:solidFill>
                <a:latin typeface="Times New Roman" panose="02020603050405020304" pitchFamily="18" charset="0"/>
                <a:cs typeface="Times New Roman" panose="02020603050405020304" pitchFamily="18" charset="0"/>
              </a:rPr>
              <a:t>Performance for each item</a:t>
            </a:r>
          </a:p>
          <a:p>
            <a:pPr lvl="1">
              <a:buFont typeface="Wingdings" panose="05000000000000000000" pitchFamily="2" charset="2"/>
              <a:buChar char="n"/>
            </a:pPr>
            <a:r>
              <a:rPr lang="en-US" altLang="ja-JP" b="0" dirty="0">
                <a:solidFill>
                  <a:schemeClr val="tx1"/>
                </a:solidFill>
                <a:latin typeface="Times New Roman" panose="02020603050405020304" pitchFamily="18" charset="0"/>
                <a:cs typeface="Times New Roman" panose="02020603050405020304" pitchFamily="18" charset="0"/>
              </a:rPr>
              <a:t>Accelerating gradient</a:t>
            </a:r>
          </a:p>
          <a:p>
            <a:pPr lvl="1">
              <a:buFont typeface="Wingdings" panose="05000000000000000000" pitchFamily="2" charset="2"/>
              <a:buChar char="n"/>
            </a:pPr>
            <a:r>
              <a:rPr lang="en-US" altLang="ja-JP" b="0" dirty="0">
                <a:solidFill>
                  <a:schemeClr val="tx1"/>
                </a:solidFill>
                <a:latin typeface="Times New Roman" panose="02020603050405020304" pitchFamily="18" charset="0"/>
                <a:cs typeface="Times New Roman" panose="02020603050405020304" pitchFamily="18" charset="0"/>
              </a:rPr>
              <a:t>X-rays</a:t>
            </a:r>
          </a:p>
          <a:p>
            <a:pPr lvl="1">
              <a:buFont typeface="Wingdings" panose="05000000000000000000" pitchFamily="2" charset="2"/>
              <a:buChar char="n"/>
            </a:pPr>
            <a:r>
              <a:rPr lang="en-US" altLang="ja-JP" b="0" dirty="0">
                <a:solidFill>
                  <a:schemeClr val="tx1"/>
                </a:solidFill>
                <a:latin typeface="Times New Roman" panose="02020603050405020304" pitchFamily="18" charset="0"/>
                <a:cs typeface="Times New Roman" panose="02020603050405020304" pitchFamily="18" charset="0"/>
              </a:rPr>
              <a:t>Heat load</a:t>
            </a:r>
          </a:p>
          <a:p>
            <a:pPr lvl="1">
              <a:buFont typeface="Wingdings" panose="05000000000000000000" pitchFamily="2" charset="2"/>
              <a:buChar char="n"/>
            </a:pPr>
            <a:r>
              <a:rPr lang="en-US" altLang="ja-JP" b="0" dirty="0">
                <a:solidFill>
                  <a:schemeClr val="tx1"/>
                </a:solidFill>
                <a:latin typeface="Times New Roman" panose="02020603050405020304" pitchFamily="18" charset="0"/>
                <a:cs typeface="Times New Roman" panose="02020603050405020304" pitchFamily="18" charset="0"/>
              </a:rPr>
              <a:t>Lorentz detuning</a:t>
            </a:r>
          </a:p>
          <a:p>
            <a:pPr>
              <a:buFont typeface="Wingdings" panose="05000000000000000000" pitchFamily="2" charset="2"/>
              <a:buChar char="n"/>
            </a:pPr>
            <a:r>
              <a:rPr lang="en-US" altLang="ja-JP" dirty="0">
                <a:solidFill>
                  <a:schemeClr val="tx1"/>
                </a:solidFill>
                <a:latin typeface="Times New Roman" panose="02020603050405020304" pitchFamily="18" charset="0"/>
                <a:cs typeface="Times New Roman" panose="02020603050405020304" pitchFamily="18" charset="0"/>
              </a:rPr>
              <a:t>Consideration of degradation</a:t>
            </a:r>
          </a:p>
          <a:p>
            <a:pPr lvl="1">
              <a:buFont typeface="Wingdings" panose="05000000000000000000" pitchFamily="2" charset="2"/>
              <a:buChar char="n"/>
            </a:pPr>
            <a:r>
              <a:rPr lang="en-US" altLang="ja-JP" b="0" dirty="0">
                <a:solidFill>
                  <a:schemeClr val="tx1"/>
                </a:solidFill>
                <a:latin typeface="Times New Roman" panose="02020603050405020304" pitchFamily="18" charset="0"/>
                <a:cs typeface="Times New Roman" panose="02020603050405020304" pitchFamily="18" charset="0"/>
              </a:rPr>
              <a:t>Last V.T. </a:t>
            </a:r>
            <a:r>
              <a:rPr lang="en-US" altLang="ja-JP"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2</a:t>
            </a:r>
            <a:r>
              <a:rPr lang="en-US" altLang="ja-JP" b="0" baseline="30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nd</a:t>
            </a:r>
            <a:r>
              <a:rPr lang="en-US" altLang="ja-JP"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Cool-down test</a:t>
            </a:r>
          </a:p>
          <a:p>
            <a:pPr lvl="1">
              <a:buFont typeface="Wingdings" panose="05000000000000000000" pitchFamily="2" charset="2"/>
              <a:buChar char="n"/>
            </a:pPr>
            <a:r>
              <a:rPr lang="en-US" altLang="ja-JP" b="0" dirty="0">
                <a:solidFill>
                  <a:schemeClr val="tx1"/>
                </a:solidFill>
                <a:latin typeface="Times New Roman" panose="02020603050405020304" pitchFamily="18" charset="0"/>
                <a:cs typeface="Times New Roman" panose="02020603050405020304" pitchFamily="18" charset="0"/>
              </a:rPr>
              <a:t>2</a:t>
            </a:r>
            <a:r>
              <a:rPr lang="en-US" altLang="ja-JP" b="0" baseline="30000" dirty="0">
                <a:solidFill>
                  <a:schemeClr val="tx1"/>
                </a:solidFill>
                <a:latin typeface="Times New Roman" panose="02020603050405020304" pitchFamily="18" charset="0"/>
                <a:cs typeface="Times New Roman" panose="02020603050405020304" pitchFamily="18" charset="0"/>
              </a:rPr>
              <a:t>nd</a:t>
            </a:r>
            <a:r>
              <a:rPr lang="en-US" altLang="ja-JP" b="0" dirty="0">
                <a:solidFill>
                  <a:schemeClr val="tx1"/>
                </a:solidFill>
                <a:latin typeface="Times New Roman" panose="02020603050405020304" pitchFamily="18" charset="0"/>
                <a:cs typeface="Times New Roman" panose="02020603050405020304" pitchFamily="18" charset="0"/>
              </a:rPr>
              <a:t> Cool-down test </a:t>
            </a:r>
            <a:r>
              <a:rPr lang="en-US" altLang="ja-JP"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3</a:t>
            </a:r>
            <a:r>
              <a:rPr lang="en-US" altLang="ja-JP" b="0" baseline="30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rd</a:t>
            </a:r>
            <a:r>
              <a:rPr lang="en-US" altLang="ja-JP"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Cool-down test</a:t>
            </a:r>
            <a:endParaRPr lang="en-US" altLang="ja-JP" b="0" dirty="0">
              <a:solidFill>
                <a:schemeClr val="tx1"/>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n"/>
            </a:pPr>
            <a:r>
              <a:rPr lang="en-US" altLang="ja-JP" dirty="0">
                <a:solidFill>
                  <a:schemeClr val="tx1"/>
                </a:solidFill>
                <a:latin typeface="Times New Roman" panose="02020603050405020304" pitchFamily="18" charset="0"/>
                <a:cs typeface="Times New Roman" panose="02020603050405020304" pitchFamily="18" charset="0"/>
              </a:rPr>
              <a:t>Vector-sum operation @31 MV/m</a:t>
            </a:r>
          </a:p>
          <a:p>
            <a:pPr>
              <a:buFont typeface="Wingdings" panose="05000000000000000000" pitchFamily="2" charset="2"/>
              <a:buChar char="n"/>
            </a:pPr>
            <a:r>
              <a:rPr lang="en-US" altLang="ja-JP" dirty="0">
                <a:solidFill>
                  <a:schemeClr val="tx1"/>
                </a:solidFill>
                <a:latin typeface="Times New Roman" panose="02020603050405020304" pitchFamily="18" charset="0"/>
                <a:cs typeface="Times New Roman" panose="02020603050405020304" pitchFamily="18" charset="0"/>
              </a:rPr>
              <a:t>Summary</a:t>
            </a:r>
          </a:p>
        </p:txBody>
      </p:sp>
    </p:spTree>
    <p:extLst>
      <p:ext uri="{BB962C8B-B14F-4D97-AF65-F5344CB8AC3E}">
        <p14:creationId xmlns:p14="http://schemas.microsoft.com/office/powerpoint/2010/main" val="6203614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979712"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60</a:t>
            </a:fld>
            <a:endParaRPr lang="en-US" altLang="ja-JP" dirty="0">
              <a:latin typeface="Times New Roman" panose="02020603050405020304" pitchFamily="18" charset="0"/>
              <a:cs typeface="Times New Roman" panose="02020603050405020304" pitchFamily="18" charset="0"/>
            </a:endParaRPr>
          </a:p>
        </p:txBody>
      </p:sp>
      <p:pic>
        <p:nvPicPr>
          <p:cNvPr id="8" name="図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826290"/>
            <a:ext cx="3635895" cy="2726921"/>
          </a:xfrm>
          <a:prstGeom prst="rect">
            <a:avLst/>
          </a:prstGeom>
        </p:spPr>
      </p:pic>
      <p:sp>
        <p:nvSpPr>
          <p:cNvPr id="9" name="タイトル 7"/>
          <p:cNvSpPr>
            <a:spLocks noGrp="1"/>
          </p:cNvSpPr>
          <p:nvPr>
            <p:ph type="title"/>
          </p:nvPr>
        </p:nvSpPr>
        <p:spPr>
          <a:xfrm>
            <a:off x="-8079" y="0"/>
            <a:ext cx="9144000" cy="740430"/>
          </a:xfrm>
        </p:spPr>
        <p:txBody>
          <a:bodyPr anchor="ctr">
            <a:noAutofit/>
          </a:bodyPr>
          <a:lstStyle/>
          <a:p>
            <a:r>
              <a:rPr lang="en-US" altLang="ja-JP" sz="4000" dirty="0">
                <a:solidFill>
                  <a:srgbClr val="000000"/>
                </a:solidFill>
                <a:latin typeface="Times New Roman" panose="02020603050405020304" pitchFamily="18" charset="0"/>
                <a:cs typeface="Times New Roman" panose="02020603050405020304" pitchFamily="18" charset="0"/>
              </a:rPr>
              <a:t>Temperature Status @Power Coupler</a:t>
            </a:r>
            <a:endParaRPr lang="ja-JP" altLang="en-US" sz="4800" dirty="0">
              <a:solidFill>
                <a:schemeClr val="tx1"/>
              </a:solidFill>
              <a:latin typeface="Times New Roman" panose="02020603050405020304" pitchFamily="18" charset="0"/>
              <a:cs typeface="Times New Roman" panose="02020603050405020304" pitchFamily="18" charset="0"/>
            </a:endParaRPr>
          </a:p>
        </p:txBody>
      </p:sp>
      <p:sp>
        <p:nvSpPr>
          <p:cNvPr id="10" name="テキスト ボックス 9"/>
          <p:cNvSpPr txBox="1"/>
          <p:nvPr/>
        </p:nvSpPr>
        <p:spPr>
          <a:xfrm>
            <a:off x="2698784" y="1403692"/>
            <a:ext cx="906017" cy="307777"/>
          </a:xfrm>
          <a:prstGeom prst="rect">
            <a:avLst/>
          </a:prstGeom>
          <a:solidFill>
            <a:srgbClr val="FFFFCC"/>
          </a:solidFill>
          <a:ln w="28575">
            <a:solidFill>
              <a:srgbClr val="FF0000"/>
            </a:solidFill>
          </a:ln>
        </p:spPr>
        <p:txBody>
          <a:bodyPr wrap="none" rtlCol="0">
            <a:spAutoFit/>
          </a:bodyPr>
          <a:lstStyle/>
          <a:p>
            <a:pPr algn="ctr"/>
            <a:r>
              <a:rPr kumimoji="1" lang="en-US" altLang="ja-JP" sz="1400" dirty="0">
                <a:latin typeface="Times New Roman" panose="02020603050405020304" pitchFamily="18" charset="0"/>
                <a:cs typeface="Times New Roman" panose="02020603050405020304" pitchFamily="18" charset="0"/>
              </a:rPr>
              <a:t>Input Port</a:t>
            </a:r>
            <a:endParaRPr kumimoji="1" lang="ja-JP" altLang="en-US" sz="1400" dirty="0">
              <a:latin typeface="Times New Roman" panose="02020603050405020304" pitchFamily="18" charset="0"/>
              <a:cs typeface="Times New Roman" panose="02020603050405020304" pitchFamily="18" charset="0"/>
            </a:endParaRPr>
          </a:p>
        </p:txBody>
      </p:sp>
      <p:sp>
        <p:nvSpPr>
          <p:cNvPr id="11" name="テキスト ボックス 10"/>
          <p:cNvSpPr txBox="1"/>
          <p:nvPr/>
        </p:nvSpPr>
        <p:spPr>
          <a:xfrm>
            <a:off x="2698784" y="3190305"/>
            <a:ext cx="1096774" cy="307777"/>
          </a:xfrm>
          <a:prstGeom prst="rect">
            <a:avLst/>
          </a:prstGeom>
          <a:solidFill>
            <a:srgbClr val="FFFFCC"/>
          </a:solidFill>
          <a:ln w="28575">
            <a:solidFill>
              <a:srgbClr val="FF0000"/>
            </a:solidFill>
          </a:ln>
        </p:spPr>
        <p:txBody>
          <a:bodyPr wrap="none" rtlCol="0">
            <a:spAutoFit/>
          </a:bodyPr>
          <a:lstStyle/>
          <a:p>
            <a:pPr algn="ctr"/>
            <a:r>
              <a:rPr kumimoji="1" lang="en-US" altLang="ja-JP" sz="1400" dirty="0">
                <a:latin typeface="Times New Roman" panose="02020603050405020304" pitchFamily="18" charset="0"/>
                <a:cs typeface="Times New Roman" panose="02020603050405020304" pitchFamily="18" charset="0"/>
              </a:rPr>
              <a:t>Input Flange</a:t>
            </a:r>
            <a:endParaRPr kumimoji="1" lang="ja-JP" altLang="en-US" sz="1400" dirty="0">
              <a:latin typeface="Times New Roman" panose="02020603050405020304" pitchFamily="18" charset="0"/>
              <a:cs typeface="Times New Roman" panose="02020603050405020304" pitchFamily="18" charset="0"/>
            </a:endParaRPr>
          </a:p>
        </p:txBody>
      </p:sp>
      <p:sp>
        <p:nvSpPr>
          <p:cNvPr id="12" name="テキスト ボックス 11"/>
          <p:cNvSpPr txBox="1"/>
          <p:nvPr/>
        </p:nvSpPr>
        <p:spPr>
          <a:xfrm>
            <a:off x="442106" y="3130546"/>
            <a:ext cx="1136593" cy="307777"/>
          </a:xfrm>
          <a:prstGeom prst="rect">
            <a:avLst/>
          </a:prstGeom>
          <a:solidFill>
            <a:srgbClr val="FFFFCC"/>
          </a:solidFill>
          <a:ln w="28575">
            <a:solidFill>
              <a:srgbClr val="FF0000"/>
            </a:solidFill>
          </a:ln>
        </p:spPr>
        <p:txBody>
          <a:bodyPr wrap="none" rtlCol="0">
            <a:spAutoFit/>
          </a:bodyPr>
          <a:lstStyle/>
          <a:p>
            <a:pPr algn="ctr"/>
            <a:r>
              <a:rPr kumimoji="1" lang="en-US" altLang="ja-JP" sz="1400" dirty="0">
                <a:latin typeface="Times New Roman" panose="02020603050405020304" pitchFamily="18" charset="0"/>
                <a:cs typeface="Times New Roman" panose="02020603050405020304" pitchFamily="18" charset="0"/>
              </a:rPr>
              <a:t>Input Anchor</a:t>
            </a:r>
            <a:endParaRPr kumimoji="1" lang="ja-JP" altLang="en-US" sz="1400" dirty="0">
              <a:latin typeface="Times New Roman" panose="02020603050405020304" pitchFamily="18" charset="0"/>
              <a:cs typeface="Times New Roman" panose="02020603050405020304" pitchFamily="18" charset="0"/>
            </a:endParaRPr>
          </a:p>
        </p:txBody>
      </p:sp>
      <p:cxnSp>
        <p:nvCxnSpPr>
          <p:cNvPr id="13" name="直線矢印コネクタ 12"/>
          <p:cNvCxnSpPr>
            <a:stCxn id="12" idx="0"/>
          </p:cNvCxnSpPr>
          <p:nvPr/>
        </p:nvCxnSpPr>
        <p:spPr bwMode="auto">
          <a:xfrm flipV="1">
            <a:off x="1010403" y="2410466"/>
            <a:ext cx="826866" cy="720080"/>
          </a:xfrm>
          <a:prstGeom prst="straightConnector1">
            <a:avLst/>
          </a:prstGeom>
          <a:solidFill>
            <a:schemeClr val="accent1"/>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直線矢印コネクタ 13"/>
          <p:cNvCxnSpPr>
            <a:stCxn id="11" idx="0"/>
          </p:cNvCxnSpPr>
          <p:nvPr/>
        </p:nvCxnSpPr>
        <p:spPr bwMode="auto">
          <a:xfrm flipH="1" flipV="1">
            <a:off x="2083899" y="2362732"/>
            <a:ext cx="1163272" cy="827573"/>
          </a:xfrm>
          <a:prstGeom prst="straightConnector1">
            <a:avLst/>
          </a:prstGeom>
          <a:solidFill>
            <a:schemeClr val="accent1"/>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直線矢印コネクタ 14"/>
          <p:cNvCxnSpPr/>
          <p:nvPr/>
        </p:nvCxnSpPr>
        <p:spPr bwMode="auto">
          <a:xfrm flipH="1">
            <a:off x="2177316" y="1711469"/>
            <a:ext cx="521468" cy="554981"/>
          </a:xfrm>
          <a:prstGeom prst="straightConnector1">
            <a:avLst/>
          </a:prstGeom>
          <a:solidFill>
            <a:schemeClr val="accent1"/>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6" name="図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887491"/>
            <a:ext cx="4104456" cy="2740491"/>
          </a:xfrm>
          <a:prstGeom prst="rect">
            <a:avLst/>
          </a:prstGeom>
        </p:spPr>
      </p:pic>
      <p:pic>
        <p:nvPicPr>
          <p:cNvPr id="17" name="図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6" y="3710481"/>
            <a:ext cx="4104456" cy="2743003"/>
          </a:xfrm>
          <a:prstGeom prst="rect">
            <a:avLst/>
          </a:prstGeom>
        </p:spPr>
      </p:pic>
      <p:pic>
        <p:nvPicPr>
          <p:cNvPr id="18" name="図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3711262"/>
            <a:ext cx="4085190" cy="2724293"/>
          </a:xfrm>
          <a:prstGeom prst="rect">
            <a:avLst/>
          </a:prstGeom>
        </p:spPr>
      </p:pic>
      <p:cxnSp>
        <p:nvCxnSpPr>
          <p:cNvPr id="19" name="直線矢印コネクタ 18"/>
          <p:cNvCxnSpPr>
            <a:stCxn id="10" idx="3"/>
          </p:cNvCxnSpPr>
          <p:nvPr/>
        </p:nvCxnSpPr>
        <p:spPr bwMode="auto">
          <a:xfrm>
            <a:off x="3604801" y="1557581"/>
            <a:ext cx="1041497" cy="20082"/>
          </a:xfrm>
          <a:prstGeom prst="straightConnector1">
            <a:avLst/>
          </a:prstGeom>
          <a:solidFill>
            <a:schemeClr val="accent1"/>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直線矢印コネクタ 19"/>
          <p:cNvCxnSpPr>
            <a:stCxn id="11" idx="3"/>
          </p:cNvCxnSpPr>
          <p:nvPr/>
        </p:nvCxnSpPr>
        <p:spPr bwMode="auto">
          <a:xfrm>
            <a:off x="3795558" y="3344194"/>
            <a:ext cx="992466" cy="543522"/>
          </a:xfrm>
          <a:prstGeom prst="straightConnector1">
            <a:avLst/>
          </a:prstGeom>
          <a:solidFill>
            <a:schemeClr val="accent1"/>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直線矢印コネクタ 20"/>
          <p:cNvCxnSpPr>
            <a:stCxn id="12" idx="2"/>
          </p:cNvCxnSpPr>
          <p:nvPr/>
        </p:nvCxnSpPr>
        <p:spPr bwMode="auto">
          <a:xfrm>
            <a:off x="1010403" y="3438323"/>
            <a:ext cx="105213" cy="628180"/>
          </a:xfrm>
          <a:prstGeom prst="straightConnector1">
            <a:avLst/>
          </a:prstGeom>
          <a:solidFill>
            <a:schemeClr val="accent1"/>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テキスト ボックス 21"/>
          <p:cNvSpPr txBox="1"/>
          <p:nvPr/>
        </p:nvSpPr>
        <p:spPr>
          <a:xfrm>
            <a:off x="1019565" y="5762824"/>
            <a:ext cx="2128668" cy="338554"/>
          </a:xfrm>
          <a:prstGeom prst="rect">
            <a:avLst/>
          </a:prstGeom>
          <a:solidFill>
            <a:schemeClr val="bg1"/>
          </a:solidFill>
          <a:ln w="28575">
            <a:solidFill>
              <a:srgbClr val="0000FF"/>
            </a:solidFill>
          </a:ln>
        </p:spPr>
        <p:txBody>
          <a:bodyPr wrap="square" rtlCol="0">
            <a:spAutoFit/>
          </a:bodyPr>
          <a:lstStyle/>
          <a:p>
            <a:pPr algn="ctr"/>
            <a:r>
              <a:rPr kumimoji="1" lang="en-US" altLang="ja-JP" sz="800" dirty="0">
                <a:latin typeface="Times New Roman" panose="02020603050405020304" pitchFamily="18" charset="0"/>
                <a:cs typeface="Times New Roman" panose="02020603050405020304" pitchFamily="18" charset="0"/>
              </a:rPr>
              <a:t>Coupler #8</a:t>
            </a:r>
            <a:r>
              <a:rPr kumimoji="1" lang="ja-JP" altLang="en-US" sz="800" dirty="0">
                <a:latin typeface="Times New Roman" panose="02020603050405020304" pitchFamily="18" charset="0"/>
                <a:cs typeface="Times New Roman" panose="02020603050405020304" pitchFamily="18" charset="0"/>
              </a:rPr>
              <a:t>の温度計はノイズがひどいため</a:t>
            </a:r>
            <a:endParaRPr kumimoji="1" lang="en-US" altLang="ja-JP" sz="800" dirty="0">
              <a:latin typeface="Times New Roman" panose="02020603050405020304" pitchFamily="18" charset="0"/>
              <a:cs typeface="Times New Roman" panose="02020603050405020304" pitchFamily="18" charset="0"/>
            </a:endParaRPr>
          </a:p>
          <a:p>
            <a:pPr algn="ctr"/>
            <a:r>
              <a:rPr kumimoji="1" lang="ja-JP" altLang="en-US" sz="800" dirty="0">
                <a:latin typeface="Times New Roman" panose="02020603050405020304" pitchFamily="18" charset="0"/>
                <a:cs typeface="Times New Roman" panose="02020603050405020304" pitchFamily="18" charset="0"/>
              </a:rPr>
              <a:t>精確に測定されていない可能性あり</a:t>
            </a:r>
            <a:endParaRPr kumimoji="1" lang="en-US" altLang="ja-JP" sz="800" dirty="0">
              <a:latin typeface="Times New Roman" panose="02020603050405020304" pitchFamily="18" charset="0"/>
              <a:cs typeface="Times New Roman" panose="02020603050405020304" pitchFamily="18" charset="0"/>
            </a:endParaRPr>
          </a:p>
        </p:txBody>
      </p:sp>
      <p:sp>
        <p:nvSpPr>
          <p:cNvPr id="23" name="テキスト ボックス 22"/>
          <p:cNvSpPr txBox="1"/>
          <p:nvPr/>
        </p:nvSpPr>
        <p:spPr>
          <a:xfrm>
            <a:off x="2855761" y="6524043"/>
            <a:ext cx="3416320" cy="307777"/>
          </a:xfrm>
          <a:prstGeom prst="rect">
            <a:avLst/>
          </a:prstGeom>
          <a:solidFill>
            <a:schemeClr val="bg1"/>
          </a:solidFill>
          <a:ln w="28575">
            <a:solidFill>
              <a:srgbClr val="FF0000"/>
            </a:solidFill>
          </a:ln>
        </p:spPr>
        <p:txBody>
          <a:bodyPr wrap="none" rtlCol="0">
            <a:spAutoFit/>
          </a:bodyPr>
          <a:lstStyle/>
          <a:p>
            <a:pPr algn="ctr"/>
            <a:r>
              <a:rPr kumimoji="1" lang="ja-JP" altLang="en-US" sz="1400" dirty="0">
                <a:latin typeface="Times New Roman" panose="02020603050405020304" pitchFamily="18" charset="0"/>
                <a:cs typeface="Times New Roman" panose="02020603050405020304" pitchFamily="18" charset="0"/>
              </a:rPr>
              <a:t>鍍金厚みの違いははっきり見えなかった</a:t>
            </a:r>
          </a:p>
        </p:txBody>
      </p:sp>
    </p:spTree>
    <p:extLst>
      <p:ext uri="{BB962C8B-B14F-4D97-AF65-F5344CB8AC3E}">
        <p14:creationId xmlns:p14="http://schemas.microsoft.com/office/powerpoint/2010/main" val="2805796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979712"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61</a:t>
            </a:fld>
            <a:endParaRPr lang="en-US" altLang="ja-JP" dirty="0">
              <a:latin typeface="Times New Roman" panose="02020603050405020304" pitchFamily="18" charset="0"/>
              <a:cs typeface="Times New Roman" panose="02020603050405020304" pitchFamily="18" charset="0"/>
            </a:endParaRPr>
          </a:p>
        </p:txBody>
      </p:sp>
      <p:sp>
        <p:nvSpPr>
          <p:cNvPr id="8" name="Rectangle 2"/>
          <p:cNvSpPr>
            <a:spLocks noGrp="1" noChangeArrowheads="1"/>
          </p:cNvSpPr>
          <p:nvPr>
            <p:ph type="title"/>
          </p:nvPr>
        </p:nvSpPr>
        <p:spPr>
          <a:xfrm>
            <a:off x="0" y="0"/>
            <a:ext cx="9143999" cy="692696"/>
          </a:xfrm>
        </p:spPr>
        <p:txBody>
          <a:bodyPr/>
          <a:lstStyle/>
          <a:p>
            <a:r>
              <a:rPr lang="en-US" altLang="ja-JP" sz="4000" dirty="0">
                <a:solidFill>
                  <a:schemeClr val="tx1"/>
                </a:solidFill>
                <a:latin typeface="Times New Roman" panose="02020603050405020304" pitchFamily="18" charset="0"/>
                <a:cs typeface="Times New Roman" panose="02020603050405020304" pitchFamily="18" charset="0"/>
              </a:rPr>
              <a:t>Simultaneous Operation with 8 Cavities</a:t>
            </a:r>
          </a:p>
        </p:txBody>
      </p:sp>
      <p:pic>
        <p:nvPicPr>
          <p:cNvPr id="9" name="図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571825"/>
            <a:ext cx="3326937" cy="4305447"/>
          </a:xfrm>
          <a:prstGeom prst="rect">
            <a:avLst/>
          </a:prstGeom>
        </p:spPr>
      </p:pic>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8530" y="1571825"/>
            <a:ext cx="3326937" cy="4305447"/>
          </a:xfrm>
          <a:prstGeom prst="rect">
            <a:avLst/>
          </a:prstGeom>
        </p:spPr>
      </p:pic>
      <p:sp>
        <p:nvSpPr>
          <p:cNvPr id="11" name="テキスト ボックス 10"/>
          <p:cNvSpPr txBox="1"/>
          <p:nvPr/>
        </p:nvSpPr>
        <p:spPr>
          <a:xfrm>
            <a:off x="1306638" y="1052736"/>
            <a:ext cx="713657" cy="338554"/>
          </a:xfrm>
          <a:prstGeom prst="rect">
            <a:avLst/>
          </a:prstGeom>
          <a:solidFill>
            <a:schemeClr val="bg1"/>
          </a:solidFill>
          <a:ln w="19050">
            <a:solidFill>
              <a:srgbClr val="0000FF"/>
            </a:solidFill>
          </a:ln>
        </p:spPr>
        <p:txBody>
          <a:bodyPr wrap="none" rtlCol="0">
            <a:spAutoFit/>
          </a:bodyPr>
          <a:lstStyle/>
          <a:p>
            <a:pPr algn="ctr"/>
            <a:r>
              <a:rPr kumimoji="1" lang="en-US" altLang="ja-JP" sz="1600" b="1" dirty="0">
                <a:latin typeface="Times New Roman" panose="02020603050405020304" pitchFamily="18" charset="0"/>
                <a:cs typeface="Times New Roman" panose="02020603050405020304" pitchFamily="18" charset="0"/>
              </a:rPr>
              <a:t>Run 1</a:t>
            </a:r>
            <a:endParaRPr kumimoji="1" lang="ja-JP" altLang="en-US" sz="1600" b="1" dirty="0">
              <a:latin typeface="Times New Roman" panose="02020603050405020304" pitchFamily="18" charset="0"/>
              <a:cs typeface="Times New Roman" panose="02020603050405020304" pitchFamily="18" charset="0"/>
            </a:endParaRPr>
          </a:p>
        </p:txBody>
      </p:sp>
      <p:sp>
        <p:nvSpPr>
          <p:cNvPr id="12" name="テキスト ボックス 11"/>
          <p:cNvSpPr txBox="1"/>
          <p:nvPr/>
        </p:nvSpPr>
        <p:spPr>
          <a:xfrm>
            <a:off x="4215169" y="1052736"/>
            <a:ext cx="713657" cy="338554"/>
          </a:xfrm>
          <a:prstGeom prst="rect">
            <a:avLst/>
          </a:prstGeom>
          <a:solidFill>
            <a:schemeClr val="bg1"/>
          </a:solidFill>
          <a:ln w="19050">
            <a:solidFill>
              <a:srgbClr val="0000FF"/>
            </a:solidFill>
          </a:ln>
        </p:spPr>
        <p:txBody>
          <a:bodyPr wrap="none" rtlCol="0">
            <a:spAutoFit/>
          </a:bodyPr>
          <a:lstStyle/>
          <a:p>
            <a:pPr algn="ctr"/>
            <a:r>
              <a:rPr kumimoji="1" lang="en-US" altLang="ja-JP" sz="1600" b="1" dirty="0">
                <a:latin typeface="Times New Roman" panose="02020603050405020304" pitchFamily="18" charset="0"/>
                <a:cs typeface="Times New Roman" panose="02020603050405020304" pitchFamily="18" charset="0"/>
              </a:rPr>
              <a:t>Run 2</a:t>
            </a:r>
            <a:endParaRPr kumimoji="1" lang="ja-JP" altLang="en-US" sz="1600" b="1" dirty="0">
              <a:latin typeface="Times New Roman" panose="02020603050405020304" pitchFamily="18" charset="0"/>
              <a:cs typeface="Times New Roman" panose="02020603050405020304" pitchFamily="18" charset="0"/>
            </a:endParaRPr>
          </a:p>
        </p:txBody>
      </p:sp>
      <p:pic>
        <p:nvPicPr>
          <p:cNvPr id="13" name="図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7061" y="1571825"/>
            <a:ext cx="3326937" cy="4305447"/>
          </a:xfrm>
          <a:prstGeom prst="rect">
            <a:avLst/>
          </a:prstGeom>
        </p:spPr>
      </p:pic>
      <p:sp>
        <p:nvSpPr>
          <p:cNvPr id="14" name="テキスト ボックス 13"/>
          <p:cNvSpPr txBox="1"/>
          <p:nvPr/>
        </p:nvSpPr>
        <p:spPr>
          <a:xfrm>
            <a:off x="7123700" y="1052736"/>
            <a:ext cx="713657" cy="338554"/>
          </a:xfrm>
          <a:prstGeom prst="rect">
            <a:avLst/>
          </a:prstGeom>
          <a:solidFill>
            <a:schemeClr val="bg1"/>
          </a:solidFill>
          <a:ln w="19050">
            <a:solidFill>
              <a:srgbClr val="0000FF"/>
            </a:solidFill>
          </a:ln>
        </p:spPr>
        <p:txBody>
          <a:bodyPr wrap="none" rtlCol="0">
            <a:spAutoFit/>
          </a:bodyPr>
          <a:lstStyle/>
          <a:p>
            <a:pPr algn="ctr"/>
            <a:r>
              <a:rPr kumimoji="1" lang="en-US" altLang="ja-JP" sz="1600" b="1" dirty="0">
                <a:latin typeface="Times New Roman" panose="02020603050405020304" pitchFamily="18" charset="0"/>
                <a:cs typeface="Times New Roman" panose="02020603050405020304" pitchFamily="18" charset="0"/>
              </a:rPr>
              <a:t>Run 3</a:t>
            </a:r>
            <a:endParaRPr kumimoji="1" lang="ja-JP" altLang="en-US" sz="1600" b="1" dirty="0">
              <a:latin typeface="Times New Roman" panose="02020603050405020304" pitchFamily="18" charset="0"/>
              <a:cs typeface="Times New Roman" panose="02020603050405020304" pitchFamily="18" charset="0"/>
            </a:endParaRPr>
          </a:p>
        </p:txBody>
      </p:sp>
      <p:sp>
        <p:nvSpPr>
          <p:cNvPr id="15" name="テキスト ボックス 14"/>
          <p:cNvSpPr txBox="1"/>
          <p:nvPr/>
        </p:nvSpPr>
        <p:spPr>
          <a:xfrm>
            <a:off x="683753" y="5642308"/>
            <a:ext cx="7776488" cy="830997"/>
          </a:xfrm>
          <a:prstGeom prst="rect">
            <a:avLst/>
          </a:prstGeom>
          <a:noFill/>
        </p:spPr>
        <p:txBody>
          <a:bodyPr wrap="none" rtlCol="0">
            <a:spAutoFit/>
          </a:bodyPr>
          <a:lstStyle/>
          <a:p>
            <a:r>
              <a:rPr kumimoji="1" lang="en-US" altLang="ja-JP" sz="1600" dirty="0">
                <a:latin typeface="Times New Roman" panose="02020603050405020304" pitchFamily="18" charset="0"/>
                <a:cs typeface="Times New Roman" panose="02020603050405020304" pitchFamily="18" charset="0"/>
              </a:rPr>
              <a:t>11/25</a:t>
            </a:r>
            <a:r>
              <a:rPr kumimoji="1" lang="ja-JP" altLang="en-US" sz="1600" dirty="0">
                <a:latin typeface="Times New Roman" panose="02020603050405020304" pitchFamily="18" charset="0"/>
                <a:cs typeface="Times New Roman" panose="02020603050405020304" pitchFamily="18" charset="0"/>
              </a:rPr>
              <a:t>に行った８空洞同時運転の３回の</a:t>
            </a:r>
            <a:r>
              <a:rPr kumimoji="1" lang="en-US" altLang="ja-JP" sz="1600" dirty="0">
                <a:latin typeface="Times New Roman" panose="02020603050405020304" pitchFamily="18" charset="0"/>
                <a:cs typeface="Times New Roman" panose="02020603050405020304" pitchFamily="18" charset="0"/>
              </a:rPr>
              <a:t>Run</a:t>
            </a:r>
            <a:r>
              <a:rPr kumimoji="1" lang="ja-JP" altLang="en-US" sz="1600" dirty="0">
                <a:latin typeface="Times New Roman" panose="02020603050405020304" pitchFamily="18" charset="0"/>
                <a:cs typeface="Times New Roman" panose="02020603050405020304" pitchFamily="18" charset="0"/>
              </a:rPr>
              <a:t>の結果を示す。</a:t>
            </a:r>
            <a:endParaRPr kumimoji="1" lang="en-US" altLang="ja-JP" sz="1600" dirty="0">
              <a:latin typeface="Times New Roman" panose="02020603050405020304" pitchFamily="18" charset="0"/>
              <a:cs typeface="Times New Roman" panose="02020603050405020304" pitchFamily="18" charset="0"/>
            </a:endParaRPr>
          </a:p>
          <a:p>
            <a:r>
              <a:rPr kumimoji="1" lang="ja-JP" altLang="en-US" sz="1600" dirty="0">
                <a:latin typeface="Times New Roman" panose="02020603050405020304" pitchFamily="18" charset="0"/>
                <a:cs typeface="Times New Roman" panose="02020603050405020304" pitchFamily="18" charset="0"/>
              </a:rPr>
              <a:t>それぞれ上から最大加速勾配、平均加速勾配、加速勾配のばらつき、離調周波数、</a:t>
            </a:r>
            <a:endParaRPr kumimoji="1" lang="en-US" altLang="ja-JP" sz="1600" dirty="0">
              <a:latin typeface="Times New Roman" panose="02020603050405020304" pitchFamily="18" charset="0"/>
              <a:cs typeface="Times New Roman" panose="02020603050405020304" pitchFamily="18" charset="0"/>
            </a:endParaRPr>
          </a:p>
          <a:p>
            <a:r>
              <a:rPr kumimoji="1" lang="ja-JP" altLang="en-US" sz="1600" dirty="0">
                <a:latin typeface="Times New Roman" panose="02020603050405020304" pitchFamily="18" charset="0"/>
                <a:cs typeface="Times New Roman" panose="02020603050405020304" pitchFamily="18" charset="0"/>
              </a:rPr>
              <a:t>の８空洞平均である。</a:t>
            </a:r>
            <a:r>
              <a:rPr kumimoji="1" lang="en-US" altLang="ja-JP" sz="1600" dirty="0">
                <a:latin typeface="Times New Roman" panose="02020603050405020304" pitchFamily="18" charset="0"/>
                <a:cs typeface="Times New Roman" panose="02020603050405020304" pitchFamily="18" charset="0"/>
              </a:rPr>
              <a:t>Run 3</a:t>
            </a:r>
            <a:r>
              <a:rPr kumimoji="1" lang="ja-JP" altLang="en-US" sz="1600" dirty="0">
                <a:latin typeface="Times New Roman" panose="02020603050405020304" pitchFamily="18" charset="0"/>
                <a:cs typeface="Times New Roman" panose="02020603050405020304" pitchFamily="18" charset="0"/>
              </a:rPr>
              <a:t>が平均加速勾配が最も高いものである。</a:t>
            </a:r>
          </a:p>
        </p:txBody>
      </p:sp>
      <p:cxnSp>
        <p:nvCxnSpPr>
          <p:cNvPr id="16" name="直線矢印コネクタ 15"/>
          <p:cNvCxnSpPr/>
          <p:nvPr/>
        </p:nvCxnSpPr>
        <p:spPr bwMode="auto">
          <a:xfrm>
            <a:off x="6235467" y="2996952"/>
            <a:ext cx="1720909" cy="0"/>
          </a:xfrm>
          <a:prstGeom prst="straightConnector1">
            <a:avLst/>
          </a:prstGeom>
          <a:solidFill>
            <a:schemeClr val="accent1"/>
          </a:solidFill>
          <a:ln w="38100" cap="flat" cmpd="sng" algn="ctr">
            <a:solidFill>
              <a:srgbClr val="C0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テキスト ボックス 16"/>
          <p:cNvSpPr txBox="1"/>
          <p:nvPr/>
        </p:nvSpPr>
        <p:spPr>
          <a:xfrm>
            <a:off x="6751916" y="2843063"/>
            <a:ext cx="688009" cy="307777"/>
          </a:xfrm>
          <a:prstGeom prst="rect">
            <a:avLst/>
          </a:prstGeom>
          <a:solidFill>
            <a:schemeClr val="bg1"/>
          </a:solidFill>
          <a:ln w="19050">
            <a:solidFill>
              <a:srgbClr val="C00000"/>
            </a:solidFill>
          </a:ln>
        </p:spPr>
        <p:txBody>
          <a:bodyPr wrap="none" rtlCol="0">
            <a:spAutoFit/>
          </a:bodyPr>
          <a:lstStyle/>
          <a:p>
            <a:pPr algn="ctr"/>
            <a:r>
              <a:rPr kumimoji="1" lang="en-US" altLang="ja-JP" sz="1400" dirty="0">
                <a:latin typeface="Times New Roman" panose="02020603050405020304" pitchFamily="18" charset="0"/>
                <a:cs typeface="Times New Roman" panose="02020603050405020304" pitchFamily="18" charset="0"/>
              </a:rPr>
              <a:t>30 min</a:t>
            </a:r>
            <a:endParaRPr kumimoji="1" lang="ja-JP" alt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95594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979712"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62</a:t>
            </a:fld>
            <a:endParaRPr lang="en-US" altLang="ja-JP" dirty="0">
              <a:latin typeface="Times New Roman" panose="02020603050405020304" pitchFamily="18" charset="0"/>
              <a:cs typeface="Times New Roman" panose="02020603050405020304" pitchFamily="18" charset="0"/>
            </a:endParaRPr>
          </a:p>
        </p:txBody>
      </p:sp>
      <p:sp>
        <p:nvSpPr>
          <p:cNvPr id="8" name="Rectangle 2"/>
          <p:cNvSpPr>
            <a:spLocks noGrp="1" noChangeArrowheads="1"/>
          </p:cNvSpPr>
          <p:nvPr>
            <p:ph type="title"/>
          </p:nvPr>
        </p:nvSpPr>
        <p:spPr>
          <a:xfrm>
            <a:off x="0" y="0"/>
            <a:ext cx="9143999" cy="692696"/>
          </a:xfrm>
        </p:spPr>
        <p:txBody>
          <a:bodyPr/>
          <a:lstStyle/>
          <a:p>
            <a:r>
              <a:rPr lang="en-US" altLang="ja-JP" sz="4000" dirty="0">
                <a:solidFill>
                  <a:schemeClr val="tx1"/>
                </a:solidFill>
                <a:latin typeface="Times New Roman" panose="02020603050405020304" pitchFamily="18" charset="0"/>
                <a:cs typeface="Times New Roman" panose="02020603050405020304" pitchFamily="18" charset="0"/>
              </a:rPr>
              <a:t>Simultaneous Operation with 8 Cavities</a:t>
            </a:r>
          </a:p>
        </p:txBody>
      </p:sp>
      <p:pic>
        <p:nvPicPr>
          <p:cNvPr id="9" name="図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571825"/>
            <a:ext cx="3326936" cy="4305447"/>
          </a:xfrm>
          <a:prstGeom prst="rect">
            <a:avLst/>
          </a:prstGeom>
        </p:spPr>
      </p:pic>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8530" y="1571825"/>
            <a:ext cx="3326936" cy="4305447"/>
          </a:xfrm>
          <a:prstGeom prst="rect">
            <a:avLst/>
          </a:prstGeom>
        </p:spPr>
      </p:pic>
      <p:sp>
        <p:nvSpPr>
          <p:cNvPr id="11" name="テキスト ボックス 10"/>
          <p:cNvSpPr txBox="1"/>
          <p:nvPr/>
        </p:nvSpPr>
        <p:spPr>
          <a:xfrm>
            <a:off x="1306638" y="1052736"/>
            <a:ext cx="713657" cy="338554"/>
          </a:xfrm>
          <a:prstGeom prst="rect">
            <a:avLst/>
          </a:prstGeom>
          <a:solidFill>
            <a:schemeClr val="bg1"/>
          </a:solidFill>
          <a:ln w="19050">
            <a:solidFill>
              <a:srgbClr val="0000FF"/>
            </a:solidFill>
          </a:ln>
        </p:spPr>
        <p:txBody>
          <a:bodyPr wrap="none" rtlCol="0">
            <a:spAutoFit/>
          </a:bodyPr>
          <a:lstStyle/>
          <a:p>
            <a:pPr algn="ctr"/>
            <a:r>
              <a:rPr kumimoji="1" lang="en-US" altLang="ja-JP" sz="1600" b="1" dirty="0">
                <a:latin typeface="Times New Roman" panose="02020603050405020304" pitchFamily="18" charset="0"/>
                <a:cs typeface="Times New Roman" panose="02020603050405020304" pitchFamily="18" charset="0"/>
              </a:rPr>
              <a:t>Run 1</a:t>
            </a:r>
            <a:endParaRPr kumimoji="1" lang="ja-JP" altLang="en-US" sz="1600" b="1" dirty="0">
              <a:latin typeface="Times New Roman" panose="02020603050405020304" pitchFamily="18" charset="0"/>
              <a:cs typeface="Times New Roman" panose="02020603050405020304" pitchFamily="18" charset="0"/>
            </a:endParaRPr>
          </a:p>
        </p:txBody>
      </p:sp>
      <p:sp>
        <p:nvSpPr>
          <p:cNvPr id="12" name="テキスト ボックス 11"/>
          <p:cNvSpPr txBox="1"/>
          <p:nvPr/>
        </p:nvSpPr>
        <p:spPr>
          <a:xfrm>
            <a:off x="4215169" y="1052736"/>
            <a:ext cx="713657" cy="338554"/>
          </a:xfrm>
          <a:prstGeom prst="rect">
            <a:avLst/>
          </a:prstGeom>
          <a:solidFill>
            <a:schemeClr val="bg1"/>
          </a:solidFill>
          <a:ln w="19050">
            <a:solidFill>
              <a:srgbClr val="0000FF"/>
            </a:solidFill>
          </a:ln>
        </p:spPr>
        <p:txBody>
          <a:bodyPr wrap="none" rtlCol="0">
            <a:spAutoFit/>
          </a:bodyPr>
          <a:lstStyle/>
          <a:p>
            <a:pPr algn="ctr"/>
            <a:r>
              <a:rPr kumimoji="1" lang="en-US" altLang="ja-JP" sz="1600" b="1" dirty="0">
                <a:latin typeface="Times New Roman" panose="02020603050405020304" pitchFamily="18" charset="0"/>
                <a:cs typeface="Times New Roman" panose="02020603050405020304" pitchFamily="18" charset="0"/>
              </a:rPr>
              <a:t>Run 2</a:t>
            </a:r>
            <a:endParaRPr kumimoji="1" lang="ja-JP" altLang="en-US" sz="1600" b="1" dirty="0">
              <a:latin typeface="Times New Roman" panose="02020603050405020304" pitchFamily="18" charset="0"/>
              <a:cs typeface="Times New Roman" panose="02020603050405020304" pitchFamily="18" charset="0"/>
            </a:endParaRPr>
          </a:p>
        </p:txBody>
      </p:sp>
      <p:pic>
        <p:nvPicPr>
          <p:cNvPr id="13" name="図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7061" y="1571825"/>
            <a:ext cx="3326936" cy="4305447"/>
          </a:xfrm>
          <a:prstGeom prst="rect">
            <a:avLst/>
          </a:prstGeom>
        </p:spPr>
      </p:pic>
      <p:sp>
        <p:nvSpPr>
          <p:cNvPr id="14" name="テキスト ボックス 13"/>
          <p:cNvSpPr txBox="1"/>
          <p:nvPr/>
        </p:nvSpPr>
        <p:spPr>
          <a:xfrm>
            <a:off x="7123700" y="1052736"/>
            <a:ext cx="713657" cy="338554"/>
          </a:xfrm>
          <a:prstGeom prst="rect">
            <a:avLst/>
          </a:prstGeom>
          <a:solidFill>
            <a:schemeClr val="bg1"/>
          </a:solidFill>
          <a:ln w="19050">
            <a:solidFill>
              <a:srgbClr val="0000FF"/>
            </a:solidFill>
          </a:ln>
        </p:spPr>
        <p:txBody>
          <a:bodyPr wrap="none" rtlCol="0">
            <a:spAutoFit/>
          </a:bodyPr>
          <a:lstStyle/>
          <a:p>
            <a:pPr algn="ctr"/>
            <a:r>
              <a:rPr kumimoji="1" lang="en-US" altLang="ja-JP" sz="1600" b="1" dirty="0">
                <a:latin typeface="Times New Roman" panose="02020603050405020304" pitchFamily="18" charset="0"/>
                <a:cs typeface="Times New Roman" panose="02020603050405020304" pitchFamily="18" charset="0"/>
              </a:rPr>
              <a:t>Run 3</a:t>
            </a:r>
            <a:endParaRPr kumimoji="1" lang="ja-JP" altLang="en-US" sz="1600" b="1" dirty="0">
              <a:latin typeface="Times New Roman" panose="02020603050405020304" pitchFamily="18" charset="0"/>
              <a:cs typeface="Times New Roman" panose="02020603050405020304" pitchFamily="18" charset="0"/>
            </a:endParaRPr>
          </a:p>
        </p:txBody>
      </p:sp>
      <p:sp>
        <p:nvSpPr>
          <p:cNvPr id="15" name="テキスト ボックス 14"/>
          <p:cNvSpPr txBox="1"/>
          <p:nvPr/>
        </p:nvSpPr>
        <p:spPr>
          <a:xfrm>
            <a:off x="581162" y="5622339"/>
            <a:ext cx="7981672" cy="830997"/>
          </a:xfrm>
          <a:prstGeom prst="rect">
            <a:avLst/>
          </a:prstGeom>
          <a:noFill/>
        </p:spPr>
        <p:txBody>
          <a:bodyPr wrap="none" rtlCol="0">
            <a:spAutoFit/>
          </a:bodyPr>
          <a:lstStyle/>
          <a:p>
            <a:r>
              <a:rPr kumimoji="1" lang="ja-JP" altLang="en-US" sz="1600" dirty="0">
                <a:latin typeface="Times New Roman" panose="02020603050405020304" pitchFamily="18" charset="0"/>
                <a:cs typeface="Times New Roman" panose="02020603050405020304" pitchFamily="18" charset="0"/>
              </a:rPr>
              <a:t>前ページの結果で、平均加速勾配と離調周波数のヒストグラムを取ったものである。</a:t>
            </a:r>
            <a:endParaRPr kumimoji="1" lang="en-US" altLang="ja-JP" sz="1600" dirty="0">
              <a:latin typeface="Times New Roman" panose="02020603050405020304" pitchFamily="18" charset="0"/>
              <a:cs typeface="Times New Roman" panose="02020603050405020304" pitchFamily="18" charset="0"/>
            </a:endParaRPr>
          </a:p>
          <a:p>
            <a:r>
              <a:rPr kumimoji="1" lang="en-US" altLang="ja-JP" sz="1600" dirty="0">
                <a:latin typeface="Times New Roman" panose="02020603050405020304" pitchFamily="18" charset="0"/>
                <a:cs typeface="Times New Roman" panose="02020603050405020304" pitchFamily="18" charset="0"/>
              </a:rPr>
              <a:t>Run 3</a:t>
            </a:r>
            <a:r>
              <a:rPr kumimoji="1" lang="ja-JP" altLang="en-US" sz="1600" dirty="0">
                <a:latin typeface="Times New Roman" panose="02020603050405020304" pitchFamily="18" charset="0"/>
                <a:cs typeface="Times New Roman" panose="02020603050405020304" pitchFamily="18" charset="0"/>
              </a:rPr>
              <a:t>では、平均加速勾配のふらつきは</a:t>
            </a:r>
            <a:r>
              <a:rPr kumimoji="1" lang="en-US" altLang="ja-JP" sz="1600" b="1" dirty="0">
                <a:solidFill>
                  <a:srgbClr val="FF0000"/>
                </a:solidFill>
                <a:latin typeface="Times New Roman" panose="02020603050405020304" pitchFamily="18" charset="0"/>
                <a:cs typeface="Times New Roman" panose="02020603050405020304" pitchFamily="18" charset="0"/>
              </a:rPr>
              <a:t>0.02MV/m</a:t>
            </a:r>
            <a:r>
              <a:rPr kumimoji="1" lang="ja-JP" altLang="en-US" sz="1600" dirty="0">
                <a:latin typeface="Times New Roman" panose="02020603050405020304" pitchFamily="18" charset="0"/>
                <a:cs typeface="Times New Roman" panose="02020603050405020304" pitchFamily="18" charset="0"/>
              </a:rPr>
              <a:t>で、</a:t>
            </a:r>
            <a:endParaRPr kumimoji="1" lang="en-US" altLang="ja-JP" sz="1600" dirty="0">
              <a:latin typeface="Times New Roman" panose="02020603050405020304" pitchFamily="18" charset="0"/>
              <a:cs typeface="Times New Roman" panose="02020603050405020304" pitchFamily="18" charset="0"/>
            </a:endParaRPr>
          </a:p>
          <a:p>
            <a:r>
              <a:rPr kumimoji="1" lang="ja-JP" altLang="en-US" sz="1600" dirty="0">
                <a:latin typeface="Times New Roman" panose="02020603050405020304" pitchFamily="18" charset="0"/>
                <a:cs typeface="Times New Roman" panose="02020603050405020304" pitchFamily="18" charset="0"/>
              </a:rPr>
              <a:t>離調周波数の平均値は</a:t>
            </a:r>
            <a:r>
              <a:rPr kumimoji="1" lang="en-US" altLang="ja-JP" sz="1600" b="1" dirty="0">
                <a:solidFill>
                  <a:srgbClr val="FF0000"/>
                </a:solidFill>
                <a:latin typeface="Times New Roman" panose="02020603050405020304" pitchFamily="18" charset="0"/>
                <a:cs typeface="Times New Roman" panose="02020603050405020304" pitchFamily="18" charset="0"/>
              </a:rPr>
              <a:t>46Hz</a:t>
            </a:r>
            <a:r>
              <a:rPr kumimoji="1" lang="ja-JP" altLang="en-US" sz="1600" dirty="0">
                <a:latin typeface="Times New Roman" panose="02020603050405020304" pitchFamily="18" charset="0"/>
                <a:cs typeface="Times New Roman" panose="02020603050405020304" pitchFamily="18" charset="0"/>
              </a:rPr>
              <a:t>で、ふらつきは</a:t>
            </a:r>
            <a:r>
              <a:rPr kumimoji="1" lang="en-US" altLang="ja-JP" sz="1600" b="1" dirty="0">
                <a:solidFill>
                  <a:srgbClr val="FF0000"/>
                </a:solidFill>
                <a:latin typeface="Times New Roman" panose="02020603050405020304" pitchFamily="18" charset="0"/>
                <a:cs typeface="Times New Roman" panose="02020603050405020304" pitchFamily="18" charset="0"/>
              </a:rPr>
              <a:t>1.8Hz</a:t>
            </a:r>
            <a:r>
              <a:rPr kumimoji="1" lang="ja-JP" altLang="en-US" sz="1600" dirty="0">
                <a:latin typeface="Times New Roman" panose="02020603050405020304" pitchFamily="18" charset="0"/>
                <a:cs typeface="Times New Roman" panose="02020603050405020304" pitchFamily="18" charset="0"/>
              </a:rPr>
              <a:t>であることがわかる。</a:t>
            </a:r>
          </a:p>
        </p:txBody>
      </p:sp>
    </p:spTree>
    <p:extLst>
      <p:ext uri="{BB962C8B-B14F-4D97-AF65-F5344CB8AC3E}">
        <p14:creationId xmlns:p14="http://schemas.microsoft.com/office/powerpoint/2010/main" val="19235451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979712"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63</a:t>
            </a:fld>
            <a:endParaRPr lang="en-US" altLang="ja-JP" dirty="0">
              <a:latin typeface="Times New Roman" panose="02020603050405020304" pitchFamily="18" charset="0"/>
              <a:cs typeface="Times New Roman" panose="02020603050405020304" pitchFamily="18" charset="0"/>
            </a:endParaRPr>
          </a:p>
        </p:txBody>
      </p:sp>
      <p:sp>
        <p:nvSpPr>
          <p:cNvPr id="8" name="Text Box 5"/>
          <p:cNvSpPr txBox="1">
            <a:spLocks noChangeArrowheads="1"/>
          </p:cNvSpPr>
          <p:nvPr/>
        </p:nvSpPr>
        <p:spPr bwMode="auto">
          <a:xfrm>
            <a:off x="-38670" y="5286375"/>
            <a:ext cx="76438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solidFill>
                  <a:srgbClr val="009900"/>
                </a:solidFill>
                <a:latin typeface="Arial Rounded MT Bold" pitchFamily="34" charset="0"/>
              </a:rPr>
              <a:t>Stiffness of Cavity Sys.</a:t>
            </a:r>
            <a:r>
              <a:rPr lang="en-US" altLang="ja-JP">
                <a:solidFill>
                  <a:srgbClr val="0033CC"/>
                </a:solidFill>
                <a:latin typeface="Arial Rounded MT Bold" pitchFamily="34" charset="0"/>
              </a:rPr>
              <a:t>         </a:t>
            </a:r>
            <a:r>
              <a:rPr lang="en-US" altLang="ja-JP">
                <a:solidFill>
                  <a:srgbClr val="FF0000"/>
                </a:solidFill>
                <a:latin typeface="Arial Rounded MT Bold" pitchFamily="34" charset="0"/>
              </a:rPr>
              <a:t>72 kN/mm</a:t>
            </a:r>
            <a:r>
              <a:rPr lang="en-US" altLang="ja-JP">
                <a:solidFill>
                  <a:srgbClr val="0033CC"/>
                </a:solidFill>
                <a:latin typeface="Arial Rounded MT Bold" pitchFamily="34" charset="0"/>
              </a:rPr>
              <a:t>                   </a:t>
            </a:r>
            <a:r>
              <a:rPr lang="en-US" altLang="ja-JP">
                <a:solidFill>
                  <a:srgbClr val="0000FF"/>
                </a:solidFill>
                <a:latin typeface="Arial Rounded MT Bold" pitchFamily="34" charset="0"/>
              </a:rPr>
              <a:t>22 kN/mm</a:t>
            </a:r>
          </a:p>
          <a:p>
            <a:pPr eaLnBrk="1" hangingPunct="1"/>
            <a:r>
              <a:rPr lang="en-US" altLang="ja-JP">
                <a:solidFill>
                  <a:srgbClr val="009900"/>
                </a:solidFill>
                <a:latin typeface="Arial Rounded MT Bold" pitchFamily="34" charset="0"/>
              </a:rPr>
              <a:t>Lorentz Detuning</a:t>
            </a:r>
            <a:r>
              <a:rPr lang="en-US" altLang="ja-JP">
                <a:solidFill>
                  <a:srgbClr val="0033CC"/>
                </a:solidFill>
                <a:latin typeface="Arial Rounded MT Bold" pitchFamily="34" charset="0"/>
              </a:rPr>
              <a:t>                </a:t>
            </a:r>
            <a:r>
              <a:rPr lang="en-US" altLang="ja-JP" b="1" i="1">
                <a:solidFill>
                  <a:srgbClr val="FF0000"/>
                </a:solidFill>
                <a:latin typeface="Symbol" panose="05050102010706020507" pitchFamily="18" charset="2"/>
              </a:rPr>
              <a:t>D</a:t>
            </a:r>
            <a:r>
              <a:rPr lang="en-US" altLang="ja-JP" i="1">
                <a:solidFill>
                  <a:srgbClr val="FF0000"/>
                </a:solidFill>
                <a:latin typeface="Arial Rounded MT Bold" pitchFamily="34" charset="0"/>
              </a:rPr>
              <a:t> f</a:t>
            </a:r>
            <a:r>
              <a:rPr lang="en-US" altLang="ja-JP">
                <a:solidFill>
                  <a:srgbClr val="0033CC"/>
                </a:solidFill>
                <a:latin typeface="Arial Rounded MT Bold" pitchFamily="34" charset="0"/>
              </a:rPr>
              <a:t>  </a:t>
            </a:r>
            <a:r>
              <a:rPr lang="en-US" altLang="ja-JP">
                <a:solidFill>
                  <a:srgbClr val="FF0000"/>
                </a:solidFill>
                <a:latin typeface="Arial Rounded MT Bold" pitchFamily="34" charset="0"/>
              </a:rPr>
              <a:t>=</a:t>
            </a:r>
            <a:r>
              <a:rPr lang="en-US" altLang="ja-JP">
                <a:solidFill>
                  <a:srgbClr val="0033CC"/>
                </a:solidFill>
                <a:latin typeface="Arial Rounded MT Bold" pitchFamily="34" charset="0"/>
              </a:rPr>
              <a:t> </a:t>
            </a:r>
            <a:r>
              <a:rPr lang="en-US" altLang="ja-JP">
                <a:solidFill>
                  <a:srgbClr val="FF0000"/>
                </a:solidFill>
                <a:latin typeface="Arial Rounded MT Bold" pitchFamily="34" charset="0"/>
              </a:rPr>
              <a:t>- 150 Hz</a:t>
            </a:r>
            <a:r>
              <a:rPr lang="en-US" altLang="ja-JP">
                <a:latin typeface="Arial Rounded MT Bold" pitchFamily="34" charset="0"/>
              </a:rPr>
              <a:t>              </a:t>
            </a:r>
            <a:r>
              <a:rPr lang="en-US" altLang="ja-JP" b="1" i="1">
                <a:solidFill>
                  <a:srgbClr val="0000FF"/>
                </a:solidFill>
                <a:latin typeface="Symbol" panose="05050102010706020507" pitchFamily="18" charset="2"/>
              </a:rPr>
              <a:t>D</a:t>
            </a:r>
            <a:r>
              <a:rPr lang="en-US" altLang="ja-JP" i="1">
                <a:solidFill>
                  <a:srgbClr val="0000FF"/>
                </a:solidFill>
                <a:latin typeface="Arial Rounded MT Bold" pitchFamily="34" charset="0"/>
              </a:rPr>
              <a:t> f</a:t>
            </a:r>
            <a:r>
              <a:rPr lang="en-US" altLang="ja-JP">
                <a:solidFill>
                  <a:srgbClr val="0000FF"/>
                </a:solidFill>
                <a:latin typeface="Arial Rounded MT Bold" pitchFamily="34" charset="0"/>
              </a:rPr>
              <a:t>  =</a:t>
            </a:r>
            <a:r>
              <a:rPr lang="en-US" altLang="ja-JP">
                <a:latin typeface="Arial Rounded MT Bold" pitchFamily="34" charset="0"/>
              </a:rPr>
              <a:t> </a:t>
            </a:r>
            <a:r>
              <a:rPr lang="en-US" altLang="ja-JP">
                <a:solidFill>
                  <a:srgbClr val="0000FF"/>
                </a:solidFill>
                <a:latin typeface="Arial Rounded MT Bold" pitchFamily="34" charset="0"/>
              </a:rPr>
              <a:t>- 500 Hz</a:t>
            </a:r>
            <a:endParaRPr lang="en-US" altLang="ja-JP">
              <a:solidFill>
                <a:srgbClr val="009900"/>
              </a:solidFill>
              <a:latin typeface="Arial Rounded MT Bold" pitchFamily="34" charset="0"/>
            </a:endParaRPr>
          </a:p>
          <a:p>
            <a:pPr eaLnBrk="1" hangingPunct="1"/>
            <a:r>
              <a:rPr lang="en-US" altLang="ja-JP">
                <a:solidFill>
                  <a:srgbClr val="009900"/>
                </a:solidFill>
                <a:latin typeface="Arial Rounded MT Bold" pitchFamily="34" charset="0"/>
              </a:rPr>
              <a:t>        at flat-top</a:t>
            </a:r>
          </a:p>
        </p:txBody>
      </p:sp>
      <p:pic>
        <p:nvPicPr>
          <p:cNvPr id="9" name="Picture 6" descr="TESLA_cav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817" y="822325"/>
            <a:ext cx="741680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STF Cavity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355" y="2335212"/>
            <a:ext cx="76327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8"/>
          <p:cNvSpPr txBox="1">
            <a:spLocks noChangeArrowheads="1"/>
          </p:cNvSpPr>
          <p:nvPr/>
        </p:nvSpPr>
        <p:spPr bwMode="auto">
          <a:xfrm>
            <a:off x="1402780" y="1543050"/>
            <a:ext cx="1584325"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solidFill>
                  <a:srgbClr val="0000FF"/>
                </a:solidFill>
                <a:latin typeface="Arial Rounded MT Bold" pitchFamily="34" charset="0"/>
              </a:rPr>
              <a:t>TTF Cavity</a:t>
            </a:r>
          </a:p>
        </p:txBody>
      </p:sp>
      <p:sp>
        <p:nvSpPr>
          <p:cNvPr id="12" name="Oval 9"/>
          <p:cNvSpPr>
            <a:spLocks noChangeArrowheads="1"/>
          </p:cNvSpPr>
          <p:nvPr/>
        </p:nvSpPr>
        <p:spPr bwMode="auto">
          <a:xfrm>
            <a:off x="6227192" y="677862"/>
            <a:ext cx="647700" cy="3529013"/>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3" name="Text Box 10"/>
          <p:cNvSpPr txBox="1">
            <a:spLocks noChangeArrowheads="1"/>
          </p:cNvSpPr>
          <p:nvPr/>
        </p:nvSpPr>
        <p:spPr bwMode="auto">
          <a:xfrm>
            <a:off x="1318642" y="4071937"/>
            <a:ext cx="53673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solidFill>
                  <a:srgbClr val="0000FF"/>
                </a:solidFill>
                <a:latin typeface="Arial Rounded MT Bold" pitchFamily="34" charset="0"/>
              </a:rPr>
              <a:t>Thick Titanium Baseplate,</a:t>
            </a:r>
          </a:p>
          <a:p>
            <a:pPr algn="ctr" eaLnBrk="1" hangingPunct="1"/>
            <a:r>
              <a:rPr lang="en-US" altLang="ja-JP">
                <a:solidFill>
                  <a:srgbClr val="0000FF"/>
                </a:solidFill>
                <a:latin typeface="Arial Rounded MT Bold" pitchFamily="34" charset="0"/>
              </a:rPr>
              <a:t>Thick Nb Beam Tube &amp; Thick Nb End-cell</a:t>
            </a:r>
          </a:p>
        </p:txBody>
      </p:sp>
      <p:sp>
        <p:nvSpPr>
          <p:cNvPr id="14" name="Text Box 11"/>
          <p:cNvSpPr txBox="1">
            <a:spLocks noChangeArrowheads="1"/>
          </p:cNvSpPr>
          <p:nvPr/>
        </p:nvSpPr>
        <p:spPr bwMode="auto">
          <a:xfrm>
            <a:off x="1474217" y="3127375"/>
            <a:ext cx="2389188"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solidFill>
                  <a:srgbClr val="FF0000"/>
                </a:solidFill>
                <a:latin typeface="Arial Rounded MT Bold" pitchFamily="34" charset="0"/>
              </a:rPr>
              <a:t>STF Baseline Cavity</a:t>
            </a:r>
          </a:p>
        </p:txBody>
      </p:sp>
      <p:sp>
        <p:nvSpPr>
          <p:cNvPr id="15" name="Text Box 12"/>
          <p:cNvSpPr txBox="1">
            <a:spLocks noChangeArrowheads="1"/>
          </p:cNvSpPr>
          <p:nvPr/>
        </p:nvSpPr>
        <p:spPr bwMode="auto">
          <a:xfrm>
            <a:off x="3490342" y="601662"/>
            <a:ext cx="23288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solidFill>
                  <a:srgbClr val="0000FF"/>
                </a:solidFill>
                <a:latin typeface="Arial Rounded MT Bold" pitchFamily="34" charset="0"/>
              </a:rPr>
              <a:t>Cell Taper</a:t>
            </a:r>
          </a:p>
          <a:p>
            <a:pPr eaLnBrk="1" hangingPunct="1"/>
            <a:r>
              <a:rPr lang="en-US" altLang="ja-JP">
                <a:solidFill>
                  <a:srgbClr val="0000FF"/>
                </a:solidFill>
                <a:latin typeface="Arial Rounded MT Bold" pitchFamily="34" charset="0"/>
              </a:rPr>
              <a:t>13 deg. →</a:t>
            </a:r>
            <a:r>
              <a:rPr lang="en-US" altLang="ja-JP">
                <a:latin typeface="Arial Rounded MT Bold" pitchFamily="34" charset="0"/>
              </a:rPr>
              <a:t> </a:t>
            </a:r>
            <a:r>
              <a:rPr lang="en-US" altLang="ja-JP">
                <a:solidFill>
                  <a:srgbClr val="FF0000"/>
                </a:solidFill>
                <a:latin typeface="Arial Rounded MT Bold" pitchFamily="34" charset="0"/>
              </a:rPr>
              <a:t>10 deg.</a:t>
            </a:r>
          </a:p>
        </p:txBody>
      </p:sp>
      <p:sp>
        <p:nvSpPr>
          <p:cNvPr id="16" name="Text Box 14"/>
          <p:cNvSpPr txBox="1">
            <a:spLocks noChangeArrowheads="1"/>
          </p:cNvSpPr>
          <p:nvPr/>
        </p:nvSpPr>
        <p:spPr bwMode="auto">
          <a:xfrm>
            <a:off x="7090792" y="4078287"/>
            <a:ext cx="15144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solidFill>
                  <a:srgbClr val="0000FF"/>
                </a:solidFill>
                <a:latin typeface="Arial Rounded MT Bold" pitchFamily="34" charset="0"/>
              </a:rPr>
              <a:t>Input Port</a:t>
            </a:r>
          </a:p>
          <a:p>
            <a:pPr eaLnBrk="1" hangingPunct="1"/>
            <a:r>
              <a:rPr lang="en-US" altLang="ja-JP">
                <a:solidFill>
                  <a:srgbClr val="0000FF"/>
                </a:solidFill>
                <a:latin typeface="Symbol" panose="05050102010706020507" pitchFamily="18" charset="2"/>
              </a:rPr>
              <a:t>f</a:t>
            </a:r>
            <a:r>
              <a:rPr lang="en-US" altLang="ja-JP">
                <a:solidFill>
                  <a:srgbClr val="0000FF"/>
                </a:solidFill>
                <a:latin typeface="Arial Rounded MT Bold" pitchFamily="34" charset="0"/>
              </a:rPr>
              <a:t>40 → </a:t>
            </a:r>
            <a:r>
              <a:rPr lang="en-US" altLang="ja-JP">
                <a:solidFill>
                  <a:srgbClr val="FF0000"/>
                </a:solidFill>
                <a:latin typeface="Symbol" panose="05050102010706020507" pitchFamily="18" charset="2"/>
              </a:rPr>
              <a:t>f</a:t>
            </a:r>
            <a:r>
              <a:rPr lang="en-US" altLang="ja-JP">
                <a:solidFill>
                  <a:srgbClr val="FF0000"/>
                </a:solidFill>
                <a:latin typeface="Arial Rounded MT Bold" pitchFamily="34" charset="0"/>
              </a:rPr>
              <a:t>60</a:t>
            </a:r>
            <a:endParaRPr lang="en-US" altLang="ja-JP" b="1">
              <a:solidFill>
                <a:srgbClr val="FF0000"/>
              </a:solidFill>
              <a:latin typeface="Symbol" panose="05050102010706020507" pitchFamily="18" charset="2"/>
            </a:endParaRPr>
          </a:p>
        </p:txBody>
      </p:sp>
      <p:sp>
        <p:nvSpPr>
          <p:cNvPr id="17" name="Rectangle 15"/>
          <p:cNvSpPr>
            <a:spLocks noChangeArrowheads="1"/>
          </p:cNvSpPr>
          <p:nvPr/>
        </p:nvSpPr>
        <p:spPr bwMode="auto">
          <a:xfrm flipV="1">
            <a:off x="7019355" y="4076700"/>
            <a:ext cx="1585912" cy="709612"/>
          </a:xfrm>
          <a:prstGeom prst="rect">
            <a:avLst/>
          </a:prstGeom>
          <a:noFill/>
          <a:ln w="2540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 name="Rectangle 16"/>
          <p:cNvSpPr>
            <a:spLocks noChangeArrowheads="1"/>
          </p:cNvSpPr>
          <p:nvPr/>
        </p:nvSpPr>
        <p:spPr bwMode="auto">
          <a:xfrm>
            <a:off x="7305105" y="2406650"/>
            <a:ext cx="1657350" cy="593725"/>
          </a:xfrm>
          <a:prstGeom prst="rect">
            <a:avLst/>
          </a:prstGeom>
          <a:noFill/>
          <a:ln w="25400">
            <a:solidFill>
              <a:srgbClr val="00FF00"/>
            </a:solidFill>
            <a:miter lim="800000"/>
            <a:headEnd/>
            <a:tailEnd/>
          </a:ln>
        </p:spPr>
        <p:txBody>
          <a:bodyPr wrap="none" anchor="ctr"/>
          <a:lstStyle>
            <a:lvl1pPr eaLnBrk="0" hangingPunct="0">
              <a:defRPr kumimoji="1" sz="2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 name="Rectangle 17"/>
          <p:cNvSpPr>
            <a:spLocks noChangeArrowheads="1"/>
          </p:cNvSpPr>
          <p:nvPr/>
        </p:nvSpPr>
        <p:spPr bwMode="auto">
          <a:xfrm>
            <a:off x="3490342" y="571500"/>
            <a:ext cx="2400300" cy="682625"/>
          </a:xfrm>
          <a:prstGeom prst="rect">
            <a:avLst/>
          </a:prstGeom>
          <a:noFill/>
          <a:ln w="2540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 name="Line 18"/>
          <p:cNvSpPr>
            <a:spLocks noChangeShapeType="1"/>
          </p:cNvSpPr>
          <p:nvPr/>
        </p:nvSpPr>
        <p:spPr bwMode="auto">
          <a:xfrm>
            <a:off x="4211067" y="1254125"/>
            <a:ext cx="1008063" cy="2520950"/>
          </a:xfrm>
          <a:prstGeom prst="line">
            <a:avLst/>
          </a:prstGeom>
          <a:noFill/>
          <a:ln w="28575">
            <a:solidFill>
              <a:srgbClr val="99CC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21" name="Line 19"/>
          <p:cNvSpPr>
            <a:spLocks noChangeShapeType="1"/>
          </p:cNvSpPr>
          <p:nvPr/>
        </p:nvSpPr>
        <p:spPr bwMode="auto">
          <a:xfrm>
            <a:off x="4787330" y="1254125"/>
            <a:ext cx="504825" cy="936625"/>
          </a:xfrm>
          <a:prstGeom prst="line">
            <a:avLst/>
          </a:prstGeom>
          <a:noFill/>
          <a:ln w="28575">
            <a:solidFill>
              <a:srgbClr val="99CC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22" name="Line 20"/>
          <p:cNvSpPr>
            <a:spLocks noChangeShapeType="1"/>
          </p:cNvSpPr>
          <p:nvPr/>
        </p:nvSpPr>
        <p:spPr bwMode="auto">
          <a:xfrm flipH="1" flipV="1">
            <a:off x="6947917" y="2119312"/>
            <a:ext cx="71438" cy="2232025"/>
          </a:xfrm>
          <a:prstGeom prst="line">
            <a:avLst/>
          </a:prstGeom>
          <a:noFill/>
          <a:ln w="28575">
            <a:solidFill>
              <a:srgbClr val="99CC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23" name="Line 21"/>
          <p:cNvSpPr>
            <a:spLocks noChangeShapeType="1"/>
          </p:cNvSpPr>
          <p:nvPr/>
        </p:nvSpPr>
        <p:spPr bwMode="auto">
          <a:xfrm flipH="1" flipV="1">
            <a:off x="7019355" y="3270250"/>
            <a:ext cx="576262" cy="792162"/>
          </a:xfrm>
          <a:prstGeom prst="line">
            <a:avLst/>
          </a:prstGeom>
          <a:noFill/>
          <a:ln w="28575">
            <a:solidFill>
              <a:srgbClr val="99CC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24" name="Line 22"/>
          <p:cNvSpPr>
            <a:spLocks noChangeShapeType="1"/>
          </p:cNvSpPr>
          <p:nvPr/>
        </p:nvSpPr>
        <p:spPr bwMode="auto">
          <a:xfrm flipH="1" flipV="1">
            <a:off x="7235255" y="1830387"/>
            <a:ext cx="576262" cy="576263"/>
          </a:xfrm>
          <a:prstGeom prst="line">
            <a:avLst/>
          </a:prstGeom>
          <a:noFill/>
          <a:ln w="28575">
            <a:solidFill>
              <a:srgbClr val="99CC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25" name="Line 23"/>
          <p:cNvSpPr>
            <a:spLocks noChangeShapeType="1"/>
          </p:cNvSpPr>
          <p:nvPr/>
        </p:nvSpPr>
        <p:spPr bwMode="auto">
          <a:xfrm flipH="1">
            <a:off x="7308280" y="2982912"/>
            <a:ext cx="647700" cy="360363"/>
          </a:xfrm>
          <a:prstGeom prst="line">
            <a:avLst/>
          </a:prstGeom>
          <a:noFill/>
          <a:ln w="28575">
            <a:solidFill>
              <a:srgbClr val="99CC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26" name="Text Box 24"/>
          <p:cNvSpPr txBox="1">
            <a:spLocks noChangeArrowheads="1"/>
          </p:cNvSpPr>
          <p:nvPr/>
        </p:nvSpPr>
        <p:spPr bwMode="auto">
          <a:xfrm>
            <a:off x="2787080" y="4927600"/>
            <a:ext cx="23891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solidFill>
                  <a:srgbClr val="FF0000"/>
                </a:solidFill>
                <a:latin typeface="Arial Rounded MT Bold" pitchFamily="34" charset="0"/>
              </a:rPr>
              <a:t>STF Baseline Cavity</a:t>
            </a:r>
          </a:p>
        </p:txBody>
      </p:sp>
      <p:sp>
        <p:nvSpPr>
          <p:cNvPr id="27" name="Text Box 25"/>
          <p:cNvSpPr txBox="1">
            <a:spLocks noChangeArrowheads="1"/>
          </p:cNvSpPr>
          <p:nvPr/>
        </p:nvSpPr>
        <p:spPr bwMode="auto">
          <a:xfrm>
            <a:off x="5676330" y="4927600"/>
            <a:ext cx="13620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solidFill>
                  <a:srgbClr val="0000FF"/>
                </a:solidFill>
                <a:latin typeface="Arial Rounded MT Bold" pitchFamily="34" charset="0"/>
              </a:rPr>
              <a:t>TTF Cavity</a:t>
            </a:r>
          </a:p>
        </p:txBody>
      </p:sp>
      <p:sp>
        <p:nvSpPr>
          <p:cNvPr id="28" name="Rectangle 26"/>
          <p:cNvSpPr>
            <a:spLocks noChangeArrowheads="1"/>
          </p:cNvSpPr>
          <p:nvPr/>
        </p:nvSpPr>
        <p:spPr bwMode="auto">
          <a:xfrm>
            <a:off x="1318642" y="4062412"/>
            <a:ext cx="5357813" cy="720725"/>
          </a:xfrm>
          <a:prstGeom prst="rect">
            <a:avLst/>
          </a:prstGeom>
          <a:noFill/>
          <a:ln w="2540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9" name="Oval 27"/>
          <p:cNvSpPr>
            <a:spLocks noChangeArrowheads="1"/>
          </p:cNvSpPr>
          <p:nvPr/>
        </p:nvSpPr>
        <p:spPr bwMode="auto">
          <a:xfrm>
            <a:off x="755080" y="750887"/>
            <a:ext cx="576262" cy="3455988"/>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0" name="Line 28"/>
          <p:cNvSpPr>
            <a:spLocks noChangeShapeType="1"/>
          </p:cNvSpPr>
          <p:nvPr/>
        </p:nvSpPr>
        <p:spPr bwMode="auto">
          <a:xfrm flipV="1">
            <a:off x="5290567" y="2478087"/>
            <a:ext cx="936625" cy="1584325"/>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31" name="Line 29"/>
          <p:cNvSpPr>
            <a:spLocks noChangeShapeType="1"/>
          </p:cNvSpPr>
          <p:nvPr/>
        </p:nvSpPr>
        <p:spPr bwMode="auto">
          <a:xfrm flipH="1" flipV="1">
            <a:off x="1258317" y="3486150"/>
            <a:ext cx="576263" cy="576262"/>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32" name="Line 30"/>
          <p:cNvSpPr>
            <a:spLocks noChangeShapeType="1"/>
          </p:cNvSpPr>
          <p:nvPr/>
        </p:nvSpPr>
        <p:spPr bwMode="auto">
          <a:xfrm flipH="1">
            <a:off x="1186880" y="2478087"/>
            <a:ext cx="504825" cy="215900"/>
          </a:xfrm>
          <a:prstGeom prst="line">
            <a:avLst/>
          </a:prstGeom>
          <a:noFill/>
          <a:ln w="28575">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33" name="Text Box 31"/>
          <p:cNvSpPr txBox="1">
            <a:spLocks noChangeArrowheads="1"/>
          </p:cNvSpPr>
          <p:nvPr/>
        </p:nvSpPr>
        <p:spPr bwMode="auto">
          <a:xfrm>
            <a:off x="1691705" y="2262187"/>
            <a:ext cx="1930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solidFill>
                  <a:srgbClr val="008000"/>
                </a:solidFill>
                <a:latin typeface="Arial Rounded MT Bold" pitchFamily="34" charset="0"/>
              </a:rPr>
              <a:t>Magnetic shield</a:t>
            </a:r>
          </a:p>
        </p:txBody>
      </p:sp>
      <p:sp>
        <p:nvSpPr>
          <p:cNvPr id="34" name="Text Box 32"/>
          <p:cNvSpPr txBox="1">
            <a:spLocks noChangeArrowheads="1"/>
          </p:cNvSpPr>
          <p:nvPr/>
        </p:nvSpPr>
        <p:spPr bwMode="auto">
          <a:xfrm>
            <a:off x="7295580" y="5645150"/>
            <a:ext cx="16668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solidFill>
                  <a:srgbClr val="008000"/>
                </a:solidFill>
                <a:latin typeface="Arial Rounded MT Bold" pitchFamily="34" charset="0"/>
              </a:rPr>
              <a:t>Estimation</a:t>
            </a:r>
          </a:p>
          <a:p>
            <a:pPr algn="ctr" eaLnBrk="1" hangingPunct="1"/>
            <a:r>
              <a:rPr lang="en-US" altLang="ja-JP">
                <a:solidFill>
                  <a:srgbClr val="008000"/>
                </a:solidFill>
                <a:latin typeface="Arial Rounded MT Bold" pitchFamily="34" charset="0"/>
              </a:rPr>
              <a:t>at  31.5 MV/m</a:t>
            </a:r>
          </a:p>
        </p:txBody>
      </p:sp>
      <p:sp>
        <p:nvSpPr>
          <p:cNvPr id="35" name="Rectangle 33"/>
          <p:cNvSpPr>
            <a:spLocks noChangeArrowheads="1"/>
          </p:cNvSpPr>
          <p:nvPr/>
        </p:nvSpPr>
        <p:spPr bwMode="auto">
          <a:xfrm>
            <a:off x="0" y="4929187"/>
            <a:ext cx="9144000" cy="1524149"/>
          </a:xfrm>
          <a:prstGeom prst="rect">
            <a:avLst/>
          </a:prstGeom>
          <a:noFill/>
          <a:ln w="25400">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7" name="Text Box 13"/>
          <p:cNvSpPr txBox="1">
            <a:spLocks noChangeArrowheads="1"/>
          </p:cNvSpPr>
          <p:nvPr/>
        </p:nvSpPr>
        <p:spPr bwMode="auto">
          <a:xfrm>
            <a:off x="7331609" y="2340769"/>
            <a:ext cx="20669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dirty="0">
                <a:solidFill>
                  <a:srgbClr val="0000FF"/>
                </a:solidFill>
                <a:latin typeface="Arial Rounded MT Bold" pitchFamily="34" charset="0"/>
              </a:rPr>
              <a:t>Beam Tube</a:t>
            </a:r>
          </a:p>
          <a:p>
            <a:pPr eaLnBrk="1" hangingPunct="1"/>
            <a:r>
              <a:rPr lang="en-US" altLang="ja-JP" dirty="0">
                <a:solidFill>
                  <a:srgbClr val="0000FF"/>
                </a:solidFill>
                <a:latin typeface="Symbol" panose="05050102010706020507" pitchFamily="18" charset="2"/>
              </a:rPr>
              <a:t>f</a:t>
            </a:r>
            <a:r>
              <a:rPr lang="en-US" altLang="ja-JP" dirty="0">
                <a:solidFill>
                  <a:srgbClr val="0000FF"/>
                </a:solidFill>
                <a:latin typeface="Arial Rounded MT Bold" pitchFamily="34" charset="0"/>
              </a:rPr>
              <a:t>78 → </a:t>
            </a:r>
            <a:r>
              <a:rPr lang="en-US" altLang="ja-JP" dirty="0">
                <a:solidFill>
                  <a:srgbClr val="FF0000"/>
                </a:solidFill>
                <a:latin typeface="Symbol" panose="05050102010706020507" pitchFamily="18" charset="2"/>
              </a:rPr>
              <a:t>f</a:t>
            </a:r>
            <a:r>
              <a:rPr lang="en-US" altLang="ja-JP" dirty="0">
                <a:solidFill>
                  <a:srgbClr val="FF0000"/>
                </a:solidFill>
                <a:latin typeface="Arial Rounded MT Bold" pitchFamily="34" charset="0"/>
              </a:rPr>
              <a:t>84</a:t>
            </a:r>
          </a:p>
        </p:txBody>
      </p:sp>
    </p:spTree>
    <p:extLst>
      <p:ext uri="{BB962C8B-B14F-4D97-AF65-F5344CB8AC3E}">
        <p14:creationId xmlns:p14="http://schemas.microsoft.com/office/powerpoint/2010/main" val="15313286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979712"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64</a:t>
            </a:fld>
            <a:endParaRPr lang="en-US" altLang="ja-JP" dirty="0">
              <a:latin typeface="Times New Roman" panose="02020603050405020304" pitchFamily="18" charset="0"/>
              <a:cs typeface="Times New Roman" panose="02020603050405020304" pitchFamily="18" charset="0"/>
            </a:endParaRPr>
          </a:p>
        </p:txBody>
      </p:sp>
      <p:sp>
        <p:nvSpPr>
          <p:cNvPr id="8" name="Rectangle 2"/>
          <p:cNvSpPr>
            <a:spLocks noGrp="1" noChangeArrowheads="1"/>
          </p:cNvSpPr>
          <p:nvPr>
            <p:ph type="title"/>
          </p:nvPr>
        </p:nvSpPr>
        <p:spPr>
          <a:xfrm>
            <a:off x="0" y="0"/>
            <a:ext cx="9142512" cy="762000"/>
          </a:xfrm>
        </p:spPr>
        <p:txBody>
          <a:bodyPr anchor="t"/>
          <a:lstStyle/>
          <a:p>
            <a:r>
              <a:rPr lang="en-US" altLang="ja-JP" sz="4000" dirty="0">
                <a:solidFill>
                  <a:schemeClr val="tx1"/>
                </a:solidFill>
                <a:latin typeface="Times New Roman" panose="02020603050405020304" pitchFamily="18" charset="0"/>
                <a:cs typeface="Times New Roman" panose="02020603050405020304" pitchFamily="18" charset="0"/>
              </a:rPr>
              <a:t>Specification of Tuner/Piezo in STF-2</a:t>
            </a:r>
          </a:p>
        </p:txBody>
      </p:sp>
      <p:graphicFrame>
        <p:nvGraphicFramePr>
          <p:cNvPr id="9" name="表 8"/>
          <p:cNvGraphicFramePr>
            <a:graphicFrameLocks noGrp="1"/>
          </p:cNvGraphicFramePr>
          <p:nvPr>
            <p:extLst>
              <p:ext uri="{D42A27DB-BD31-4B8C-83A1-F6EECF244321}">
                <p14:modId xmlns:p14="http://schemas.microsoft.com/office/powerpoint/2010/main" val="3743505245"/>
              </p:ext>
            </p:extLst>
          </p:nvPr>
        </p:nvGraphicFramePr>
        <p:xfrm>
          <a:off x="755576" y="980728"/>
          <a:ext cx="4464496" cy="2981960"/>
        </p:xfrm>
        <a:graphic>
          <a:graphicData uri="http://schemas.openxmlformats.org/drawingml/2006/table">
            <a:tbl>
              <a:tblPr firstRow="1" bandRow="1">
                <a:tableStyleId>{5940675A-B579-460E-94D1-54222C63F5DA}</a:tableStyleId>
              </a:tblPr>
              <a:tblGrid>
                <a:gridCol w="2232248">
                  <a:extLst>
                    <a:ext uri="{9D8B030D-6E8A-4147-A177-3AD203B41FA5}">
                      <a16:colId xmlns:a16="http://schemas.microsoft.com/office/drawing/2014/main" val="20000"/>
                    </a:ext>
                  </a:extLst>
                </a:gridCol>
                <a:gridCol w="2232248">
                  <a:extLst>
                    <a:ext uri="{9D8B030D-6E8A-4147-A177-3AD203B41FA5}">
                      <a16:colId xmlns:a16="http://schemas.microsoft.com/office/drawing/2014/main" val="20001"/>
                    </a:ext>
                  </a:extLst>
                </a:gridCol>
              </a:tblGrid>
              <a:tr h="370840">
                <a:tc>
                  <a:txBody>
                    <a:bodyPr/>
                    <a:lstStyle/>
                    <a:p>
                      <a:pPr algn="ctr"/>
                      <a:r>
                        <a:rPr kumimoji="1" lang="en-US" altLang="ja-JP" dirty="0">
                          <a:latin typeface="Times New Roman" panose="02020603050405020304" pitchFamily="18" charset="0"/>
                          <a:cs typeface="Times New Roman" panose="02020603050405020304" pitchFamily="18" charset="0"/>
                        </a:rPr>
                        <a:t>Tuner type</a:t>
                      </a:r>
                      <a:endParaRPr kumimoji="1" lang="ja-JP" altLang="en-US" dirty="0">
                        <a:latin typeface="Times New Roman" panose="02020603050405020304" pitchFamily="18" charset="0"/>
                        <a:cs typeface="Times New Roman" panose="02020603050405020304" pitchFamily="18" charset="0"/>
                      </a:endParaRPr>
                    </a:p>
                  </a:txBody>
                  <a:tcPr/>
                </a:tc>
                <a:tc>
                  <a:txBody>
                    <a:bodyPr/>
                    <a:lstStyle/>
                    <a:p>
                      <a:pPr algn="ctr"/>
                      <a:r>
                        <a:rPr kumimoji="1" lang="en-US" altLang="ja-JP" dirty="0">
                          <a:latin typeface="Times New Roman" panose="02020603050405020304" pitchFamily="18" charset="0"/>
                          <a:cs typeface="Times New Roman" panose="02020603050405020304" pitchFamily="18" charset="0"/>
                        </a:rPr>
                        <a:t>Slide-jack</a:t>
                      </a:r>
                      <a:endParaRPr kumimoji="1" lang="ja-JP"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370840">
                <a:tc>
                  <a:txBody>
                    <a:bodyPr/>
                    <a:lstStyle/>
                    <a:p>
                      <a:pPr algn="ctr"/>
                      <a:r>
                        <a:rPr kumimoji="1" lang="en-US" altLang="ja-JP" dirty="0">
                          <a:latin typeface="Times New Roman" panose="02020603050405020304" pitchFamily="18" charset="0"/>
                          <a:cs typeface="Times New Roman" panose="02020603050405020304" pitchFamily="18" charset="0"/>
                        </a:rPr>
                        <a:t># of Tuner/Piezo</a:t>
                      </a:r>
                      <a:endParaRPr kumimoji="1" lang="ja-JP" altLang="en-US" dirty="0">
                        <a:latin typeface="Times New Roman" panose="02020603050405020304" pitchFamily="18" charset="0"/>
                        <a:cs typeface="Times New Roman" panose="02020603050405020304" pitchFamily="18" charset="0"/>
                      </a:endParaRPr>
                    </a:p>
                  </a:txBody>
                  <a:tcPr/>
                </a:tc>
                <a:tc>
                  <a:txBody>
                    <a:bodyPr/>
                    <a:lstStyle/>
                    <a:p>
                      <a:pPr algn="ctr"/>
                      <a:r>
                        <a:rPr kumimoji="1" lang="en-US" altLang="ja-JP" dirty="0">
                          <a:latin typeface="Times New Roman" panose="02020603050405020304" pitchFamily="18" charset="0"/>
                          <a:cs typeface="Times New Roman" panose="02020603050405020304" pitchFamily="18" charset="0"/>
                        </a:rPr>
                        <a:t>12</a:t>
                      </a:r>
                      <a:endParaRPr kumimoji="1" lang="ja-JP"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370840">
                <a:tc>
                  <a:txBody>
                    <a:bodyPr/>
                    <a:lstStyle/>
                    <a:p>
                      <a:pPr algn="ctr"/>
                      <a:r>
                        <a:rPr kumimoji="1" lang="en-US" altLang="ja-JP" dirty="0">
                          <a:latin typeface="Times New Roman" panose="02020603050405020304" pitchFamily="18" charset="0"/>
                          <a:cs typeface="Times New Roman" panose="02020603050405020304" pitchFamily="18" charset="0"/>
                        </a:rPr>
                        <a:t>Attachment Position</a:t>
                      </a:r>
                      <a:endParaRPr kumimoji="1" lang="ja-JP" altLang="en-US" dirty="0">
                        <a:latin typeface="Times New Roman" panose="02020603050405020304" pitchFamily="18" charset="0"/>
                        <a:cs typeface="Times New Roman" panose="02020603050405020304" pitchFamily="18" charset="0"/>
                      </a:endParaRPr>
                    </a:p>
                  </a:txBody>
                  <a:tcPr/>
                </a:tc>
                <a:tc>
                  <a:txBody>
                    <a:bodyPr/>
                    <a:lstStyle/>
                    <a:p>
                      <a:pPr algn="ctr"/>
                      <a:r>
                        <a:rPr kumimoji="1" lang="en-US" altLang="ja-JP" dirty="0">
                          <a:latin typeface="Times New Roman" panose="02020603050405020304" pitchFamily="18" charset="0"/>
                          <a:cs typeface="Times New Roman" panose="02020603050405020304" pitchFamily="18" charset="0"/>
                        </a:rPr>
                        <a:t>Center (String 1, 3) /</a:t>
                      </a:r>
                    </a:p>
                    <a:p>
                      <a:pPr algn="ctr"/>
                      <a:r>
                        <a:rPr kumimoji="1" lang="en-US" altLang="ja-JP" dirty="0">
                          <a:latin typeface="Times New Roman" panose="02020603050405020304" pitchFamily="18" charset="0"/>
                          <a:cs typeface="Times New Roman" panose="02020603050405020304" pitchFamily="18" charset="0"/>
                        </a:rPr>
                        <a:t> End (String 2)</a:t>
                      </a:r>
                      <a:endParaRPr kumimoji="1" lang="ja-JP"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370840">
                <a:tc>
                  <a:txBody>
                    <a:bodyPr/>
                    <a:lstStyle/>
                    <a:p>
                      <a:pPr algn="ctr"/>
                      <a:r>
                        <a:rPr kumimoji="1" lang="en-US" altLang="ja-JP" dirty="0">
                          <a:latin typeface="Times New Roman" panose="02020603050405020304" pitchFamily="18" charset="0"/>
                          <a:cs typeface="Times New Roman" panose="02020603050405020304" pitchFamily="18" charset="0"/>
                        </a:rPr>
                        <a:t>Frequency</a:t>
                      </a:r>
                      <a:r>
                        <a:rPr kumimoji="1" lang="en-US" altLang="ja-JP" baseline="0" dirty="0">
                          <a:latin typeface="Times New Roman" panose="02020603050405020304" pitchFamily="18" charset="0"/>
                          <a:cs typeface="Times New Roman" panose="02020603050405020304" pitchFamily="18" charset="0"/>
                        </a:rPr>
                        <a:t> range</a:t>
                      </a:r>
                      <a:endParaRPr kumimoji="1" lang="ja-JP" altLang="en-US" dirty="0">
                        <a:latin typeface="Times New Roman" panose="02020603050405020304" pitchFamily="18" charset="0"/>
                        <a:cs typeface="Times New Roman" panose="02020603050405020304" pitchFamily="18" charset="0"/>
                      </a:endParaRPr>
                    </a:p>
                  </a:txBody>
                  <a:tcPr/>
                </a:tc>
                <a:tc>
                  <a:txBody>
                    <a:bodyPr/>
                    <a:lstStyle/>
                    <a:p>
                      <a:pPr algn="ctr"/>
                      <a:r>
                        <a:rPr kumimoji="1" lang="en-US" altLang="ja-JP" dirty="0">
                          <a:latin typeface="Times New Roman" panose="02020603050405020304" pitchFamily="18" charset="0"/>
                          <a:cs typeface="Times New Roman" panose="02020603050405020304" pitchFamily="18" charset="0"/>
                        </a:rPr>
                        <a:t>~530kHz</a:t>
                      </a:r>
                      <a:endParaRPr kumimoji="1" lang="ja-JP"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r h="370840">
                <a:tc>
                  <a:txBody>
                    <a:bodyPr/>
                    <a:lstStyle/>
                    <a:p>
                      <a:pPr algn="ctr"/>
                      <a:r>
                        <a:rPr kumimoji="1" lang="en-US" altLang="ja-JP" dirty="0">
                          <a:latin typeface="Times New Roman" panose="02020603050405020304" pitchFamily="18" charset="0"/>
                          <a:cs typeface="Times New Roman" panose="02020603050405020304" pitchFamily="18" charset="0"/>
                        </a:rPr>
                        <a:t>Cavity expansion</a:t>
                      </a:r>
                      <a:endParaRPr kumimoji="1" lang="ja-JP" altLang="en-US" dirty="0">
                        <a:latin typeface="Times New Roman" panose="02020603050405020304" pitchFamily="18" charset="0"/>
                        <a:cs typeface="Times New Roman" panose="02020603050405020304" pitchFamily="18" charset="0"/>
                      </a:endParaRPr>
                    </a:p>
                  </a:txBody>
                  <a:tcPr/>
                </a:tc>
                <a:tc>
                  <a:txBody>
                    <a:bodyPr/>
                    <a:lstStyle/>
                    <a:p>
                      <a:pPr algn="ctr"/>
                      <a:r>
                        <a:rPr kumimoji="1" lang="en-US" altLang="ja-JP" dirty="0">
                          <a:latin typeface="Times New Roman" panose="02020603050405020304" pitchFamily="18" charset="0"/>
                          <a:cs typeface="Times New Roman" panose="02020603050405020304" pitchFamily="18" charset="0"/>
                        </a:rPr>
                        <a:t>~2.2mm</a:t>
                      </a:r>
                      <a:endParaRPr kumimoji="1" lang="ja-JP"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4"/>
                  </a:ext>
                </a:extLst>
              </a:tr>
              <a:tr h="0">
                <a:tc gridSpan="2">
                  <a:txBody>
                    <a:bodyPr/>
                    <a:lstStyle/>
                    <a:p>
                      <a:pPr algn="ctr"/>
                      <a:endParaRPr kumimoji="1" lang="ja-JP" altLang="en-US" sz="100" dirty="0">
                        <a:latin typeface="Times New Roman" panose="02020603050405020304" pitchFamily="18" charset="0"/>
                        <a:cs typeface="Times New Roman" panose="02020603050405020304" pitchFamily="18" charset="0"/>
                      </a:endParaRPr>
                    </a:p>
                  </a:txBody>
                  <a:tcPr>
                    <a:solidFill>
                      <a:schemeClr val="bg1">
                        <a:lumMod val="75000"/>
                      </a:schemeClr>
                    </a:solidFill>
                  </a:tcPr>
                </a:tc>
                <a:tc hMerge="1">
                  <a:txBody>
                    <a:bodyPr/>
                    <a:lstStyle/>
                    <a:p>
                      <a:pPr algn="ctr"/>
                      <a:endParaRPr kumimoji="1" lang="ja-JP" altLang="en-US" sz="100" dirty="0">
                        <a:latin typeface="Times New Roman" panose="02020603050405020304" pitchFamily="18" charset="0"/>
                        <a:cs typeface="Times New Roman" panose="02020603050405020304" pitchFamily="18" charset="0"/>
                      </a:endParaRPr>
                    </a:p>
                  </a:txBody>
                  <a:tcPr>
                    <a:solidFill>
                      <a:schemeClr val="bg1">
                        <a:lumMod val="75000"/>
                      </a:schemeClr>
                    </a:solidFill>
                  </a:tcPr>
                </a:tc>
                <a:extLst>
                  <a:ext uri="{0D108BD9-81ED-4DB2-BD59-A6C34878D82A}">
                    <a16:rowId xmlns:a16="http://schemas.microsoft.com/office/drawing/2014/main" val="10005"/>
                  </a:ext>
                </a:extLst>
              </a:tr>
              <a:tr h="370840">
                <a:tc>
                  <a:txBody>
                    <a:bodyPr/>
                    <a:lstStyle/>
                    <a:p>
                      <a:pPr algn="ctr"/>
                      <a:r>
                        <a:rPr kumimoji="1" lang="en-US" altLang="ja-JP" dirty="0">
                          <a:latin typeface="Times New Roman" panose="02020603050405020304" pitchFamily="18" charset="0"/>
                          <a:cs typeface="Times New Roman" panose="02020603050405020304" pitchFamily="18" charset="0"/>
                        </a:rPr>
                        <a:t>Piezo Max.</a:t>
                      </a:r>
                      <a:r>
                        <a:rPr kumimoji="1" lang="en-US" altLang="ja-JP" baseline="0" dirty="0">
                          <a:latin typeface="Times New Roman" panose="02020603050405020304" pitchFamily="18" charset="0"/>
                          <a:cs typeface="Times New Roman" panose="02020603050405020304" pitchFamily="18" charset="0"/>
                        </a:rPr>
                        <a:t> voltage</a:t>
                      </a:r>
                      <a:endParaRPr kumimoji="1" lang="ja-JP" altLang="en-US" dirty="0">
                        <a:latin typeface="Times New Roman" panose="02020603050405020304" pitchFamily="18" charset="0"/>
                        <a:cs typeface="Times New Roman" panose="02020603050405020304" pitchFamily="18" charset="0"/>
                      </a:endParaRPr>
                    </a:p>
                  </a:txBody>
                  <a:tcPr/>
                </a:tc>
                <a:tc>
                  <a:txBody>
                    <a:bodyPr/>
                    <a:lstStyle/>
                    <a:p>
                      <a:pPr algn="ctr"/>
                      <a:r>
                        <a:rPr kumimoji="1" lang="en-US" altLang="ja-JP" dirty="0">
                          <a:latin typeface="Times New Roman" panose="02020603050405020304" pitchFamily="18" charset="0"/>
                          <a:cs typeface="Times New Roman" panose="02020603050405020304" pitchFamily="18" charset="0"/>
                        </a:rPr>
                        <a:t>1000V (500V@opr.)</a:t>
                      </a:r>
                      <a:endParaRPr kumimoji="1" lang="ja-JP"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6"/>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a:latin typeface="Times New Roman" panose="02020603050405020304" pitchFamily="18" charset="0"/>
                          <a:cs typeface="Times New Roman" panose="02020603050405020304" pitchFamily="18" charset="0"/>
                        </a:rPr>
                        <a:t>Frequency</a:t>
                      </a:r>
                      <a:r>
                        <a:rPr kumimoji="1" lang="en-US" altLang="ja-JP" baseline="0" dirty="0">
                          <a:latin typeface="Times New Roman" panose="02020603050405020304" pitchFamily="18" charset="0"/>
                          <a:cs typeface="Times New Roman" panose="02020603050405020304" pitchFamily="18" charset="0"/>
                        </a:rPr>
                        <a:t> range</a:t>
                      </a:r>
                      <a:endParaRPr kumimoji="1" lang="ja-JP" altLang="en-US" dirty="0">
                        <a:latin typeface="Times New Roman" panose="02020603050405020304" pitchFamily="18" charset="0"/>
                        <a:cs typeface="Times New Roman" panose="02020603050405020304" pitchFamily="18" charset="0"/>
                      </a:endParaRPr>
                    </a:p>
                  </a:txBody>
                  <a:tcPr/>
                </a:tc>
                <a:tc>
                  <a:txBody>
                    <a:bodyPr/>
                    <a:lstStyle/>
                    <a:p>
                      <a:pPr algn="ctr"/>
                      <a:r>
                        <a:rPr kumimoji="1" lang="en-US" altLang="ja-JP" dirty="0">
                          <a:latin typeface="Times New Roman" panose="02020603050405020304" pitchFamily="18" charset="0"/>
                          <a:cs typeface="Times New Roman" panose="02020603050405020304" pitchFamily="18" charset="0"/>
                        </a:rPr>
                        <a:t>&gt;200Hz</a:t>
                      </a:r>
                      <a:endParaRPr kumimoji="1" lang="ja-JP"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7"/>
                  </a:ext>
                </a:extLst>
              </a:tr>
            </a:tbl>
          </a:graphicData>
        </a:graphic>
      </p:graphicFrame>
      <p:pic>
        <p:nvPicPr>
          <p:cNvPr id="10" name="図 9" descr="C:\Users\nerazzurri\Documents\学会準備2015\図5.png"/>
          <p:cNvPicPr/>
          <p:nvPr/>
        </p:nvPicPr>
        <p:blipFill>
          <a:blip r:embed="rId2" cstate="print"/>
          <a:srcRect/>
          <a:stretch>
            <a:fillRect/>
          </a:stretch>
        </p:blipFill>
        <p:spPr bwMode="auto">
          <a:xfrm>
            <a:off x="5508545" y="736340"/>
            <a:ext cx="3633967" cy="3100229"/>
          </a:xfrm>
          <a:prstGeom prst="rect">
            <a:avLst/>
          </a:prstGeom>
          <a:noFill/>
          <a:ln w="9525">
            <a:noFill/>
            <a:miter lim="800000"/>
            <a:headEnd/>
            <a:tailEnd/>
          </a:ln>
        </p:spPr>
      </p:pic>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6136" y="3980583"/>
            <a:ext cx="3227851" cy="2420888"/>
          </a:xfrm>
          <a:prstGeom prst="rect">
            <a:avLst/>
          </a:prstGeom>
        </p:spPr>
      </p:pic>
      <p:pic>
        <p:nvPicPr>
          <p:cNvPr id="12" name="図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40" y="4173743"/>
            <a:ext cx="2709596" cy="2032197"/>
          </a:xfrm>
          <a:prstGeom prst="rect">
            <a:avLst/>
          </a:prstGeom>
        </p:spPr>
      </p:pic>
      <p:pic>
        <p:nvPicPr>
          <p:cNvPr id="13" name="図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17488" y="4176857"/>
            <a:ext cx="2709596" cy="2032197"/>
          </a:xfrm>
          <a:prstGeom prst="rect">
            <a:avLst/>
          </a:prstGeom>
        </p:spPr>
      </p:pic>
      <p:sp>
        <p:nvSpPr>
          <p:cNvPr id="14" name="テキスト ボックス 13"/>
          <p:cNvSpPr txBox="1"/>
          <p:nvPr/>
        </p:nvSpPr>
        <p:spPr>
          <a:xfrm>
            <a:off x="846853" y="4173743"/>
            <a:ext cx="1093569" cy="338554"/>
          </a:xfrm>
          <a:prstGeom prst="rect">
            <a:avLst/>
          </a:prstGeom>
          <a:solidFill>
            <a:srgbClr val="FFCCFF"/>
          </a:solidFill>
          <a:ln w="19050">
            <a:solidFill>
              <a:schemeClr val="bg1"/>
            </a:solidFill>
          </a:ln>
        </p:spPr>
        <p:txBody>
          <a:bodyPr wrap="none" rtlCol="0">
            <a:spAutoFit/>
          </a:bodyPr>
          <a:lstStyle/>
          <a:p>
            <a:pPr algn="ctr"/>
            <a:r>
              <a:rPr kumimoji="1" lang="en-US" altLang="ja-JP" sz="1600" dirty="0">
                <a:latin typeface="Times New Roman" panose="02020603050405020304" pitchFamily="18" charset="0"/>
                <a:cs typeface="Times New Roman" panose="02020603050405020304" pitchFamily="18" charset="0"/>
              </a:rPr>
              <a:t>center type</a:t>
            </a:r>
            <a:endParaRPr kumimoji="1" lang="ja-JP" altLang="en-US" sz="1600" dirty="0">
              <a:latin typeface="Times New Roman" panose="02020603050405020304" pitchFamily="18" charset="0"/>
              <a:cs typeface="Times New Roman" panose="02020603050405020304" pitchFamily="18" charset="0"/>
            </a:endParaRPr>
          </a:p>
        </p:txBody>
      </p:sp>
      <p:sp>
        <p:nvSpPr>
          <p:cNvPr id="15" name="テキスト ボックス 14"/>
          <p:cNvSpPr txBox="1"/>
          <p:nvPr/>
        </p:nvSpPr>
        <p:spPr>
          <a:xfrm>
            <a:off x="3828895" y="4173743"/>
            <a:ext cx="886781" cy="338554"/>
          </a:xfrm>
          <a:prstGeom prst="rect">
            <a:avLst/>
          </a:prstGeom>
          <a:solidFill>
            <a:srgbClr val="FFCCFF"/>
          </a:solidFill>
          <a:ln w="19050">
            <a:solidFill>
              <a:schemeClr val="bg1"/>
            </a:solidFill>
          </a:ln>
        </p:spPr>
        <p:txBody>
          <a:bodyPr wrap="none" rtlCol="0">
            <a:spAutoFit/>
          </a:bodyPr>
          <a:lstStyle/>
          <a:p>
            <a:pPr algn="ctr"/>
            <a:r>
              <a:rPr kumimoji="1" lang="en-US" altLang="ja-JP" sz="1600" dirty="0">
                <a:latin typeface="Times New Roman" panose="02020603050405020304" pitchFamily="18" charset="0"/>
                <a:cs typeface="Times New Roman" panose="02020603050405020304" pitchFamily="18" charset="0"/>
              </a:rPr>
              <a:t>end type</a:t>
            </a:r>
            <a:endParaRPr kumimoji="1" lang="ja-JP" altLang="en-US" sz="1600" dirty="0">
              <a:latin typeface="Times New Roman" panose="02020603050405020304" pitchFamily="18" charset="0"/>
              <a:cs typeface="Times New Roman" panose="02020603050405020304" pitchFamily="18" charset="0"/>
            </a:endParaRPr>
          </a:p>
        </p:txBody>
      </p:sp>
      <p:sp>
        <p:nvSpPr>
          <p:cNvPr id="16" name="テキスト ボックス 15"/>
          <p:cNvSpPr txBox="1"/>
          <p:nvPr/>
        </p:nvSpPr>
        <p:spPr>
          <a:xfrm>
            <a:off x="5796135" y="3988298"/>
            <a:ext cx="641522" cy="338554"/>
          </a:xfrm>
          <a:prstGeom prst="rect">
            <a:avLst/>
          </a:prstGeom>
          <a:solidFill>
            <a:srgbClr val="FFCCFF"/>
          </a:solidFill>
          <a:ln w="19050">
            <a:solidFill>
              <a:schemeClr val="bg1"/>
            </a:solidFill>
          </a:ln>
        </p:spPr>
        <p:txBody>
          <a:bodyPr wrap="none" rtlCol="0">
            <a:spAutoFit/>
          </a:bodyPr>
          <a:lstStyle/>
          <a:p>
            <a:pPr algn="ctr"/>
            <a:r>
              <a:rPr kumimoji="1" lang="en-US" altLang="ja-JP" sz="1600" dirty="0">
                <a:latin typeface="Times New Roman" panose="02020603050405020304" pitchFamily="18" charset="0"/>
                <a:cs typeface="Times New Roman" panose="02020603050405020304" pitchFamily="18" charset="0"/>
              </a:rPr>
              <a:t>Piezo</a:t>
            </a:r>
            <a:endParaRPr kumimoji="1" lang="ja-JP" altLang="en-US" sz="1600" dirty="0">
              <a:latin typeface="Times New Roman" panose="02020603050405020304" pitchFamily="18" charset="0"/>
              <a:cs typeface="Times New Roman" panose="02020603050405020304" pitchFamily="18" charset="0"/>
            </a:endParaRPr>
          </a:p>
        </p:txBody>
      </p:sp>
      <p:sp>
        <p:nvSpPr>
          <p:cNvPr id="17" name="テキスト ボックス 16"/>
          <p:cNvSpPr txBox="1"/>
          <p:nvPr/>
        </p:nvSpPr>
        <p:spPr>
          <a:xfrm>
            <a:off x="7740352" y="3488323"/>
            <a:ext cx="667940" cy="338554"/>
          </a:xfrm>
          <a:prstGeom prst="rect">
            <a:avLst/>
          </a:prstGeom>
          <a:solidFill>
            <a:srgbClr val="FFCCFF"/>
          </a:solidFill>
          <a:ln w="19050">
            <a:solidFill>
              <a:schemeClr val="bg1"/>
            </a:solidFill>
          </a:ln>
        </p:spPr>
        <p:txBody>
          <a:bodyPr wrap="none" rtlCol="0">
            <a:spAutoFit/>
          </a:bodyPr>
          <a:lstStyle/>
          <a:p>
            <a:pPr algn="ctr"/>
            <a:r>
              <a:rPr kumimoji="1" lang="en-US" altLang="ja-JP" sz="1600" dirty="0">
                <a:latin typeface="Times New Roman" panose="02020603050405020304" pitchFamily="18" charset="0"/>
                <a:cs typeface="Times New Roman" panose="02020603050405020304" pitchFamily="18" charset="0"/>
              </a:rPr>
              <a:t>Tuner</a:t>
            </a:r>
            <a:endParaRPr kumimoji="1" lang="ja-JP" altLang="en-US" sz="1600" dirty="0">
              <a:latin typeface="Times New Roman" panose="02020603050405020304" pitchFamily="18" charset="0"/>
              <a:cs typeface="Times New Roman" panose="02020603050405020304" pitchFamily="18" charset="0"/>
            </a:endParaRPr>
          </a:p>
        </p:txBody>
      </p:sp>
      <p:sp>
        <p:nvSpPr>
          <p:cNvPr id="18" name="角丸四角形 17"/>
          <p:cNvSpPr/>
          <p:nvPr/>
        </p:nvSpPr>
        <p:spPr bwMode="auto">
          <a:xfrm>
            <a:off x="3707904" y="4581128"/>
            <a:ext cx="432048" cy="598039"/>
          </a:xfrm>
          <a:prstGeom prst="roundRect">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19" name="角丸四角形 18"/>
          <p:cNvSpPr/>
          <p:nvPr/>
        </p:nvSpPr>
        <p:spPr bwMode="auto">
          <a:xfrm>
            <a:off x="1043608" y="4653136"/>
            <a:ext cx="432048" cy="598039"/>
          </a:xfrm>
          <a:prstGeom prst="roundRect">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Tree>
    <p:extLst>
      <p:ext uri="{BB962C8B-B14F-4D97-AF65-F5344CB8AC3E}">
        <p14:creationId xmlns:p14="http://schemas.microsoft.com/office/powerpoint/2010/main" val="29417437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979712"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65</a:t>
            </a:fld>
            <a:endParaRPr lang="en-US" altLang="ja-JP" dirty="0">
              <a:latin typeface="Times New Roman" panose="02020603050405020304" pitchFamily="18" charset="0"/>
              <a:cs typeface="Times New Roman" panose="02020603050405020304" pitchFamily="18" charset="0"/>
            </a:endParaRPr>
          </a:p>
        </p:txBody>
      </p:sp>
      <p:sp>
        <p:nvSpPr>
          <p:cNvPr id="8" name="Rectangle 2"/>
          <p:cNvSpPr>
            <a:spLocks noGrp="1" noChangeArrowheads="1"/>
          </p:cNvSpPr>
          <p:nvPr>
            <p:ph type="title"/>
          </p:nvPr>
        </p:nvSpPr>
        <p:spPr>
          <a:xfrm>
            <a:off x="0" y="0"/>
            <a:ext cx="9142512" cy="762000"/>
          </a:xfrm>
        </p:spPr>
        <p:txBody>
          <a:bodyPr anchor="t"/>
          <a:lstStyle/>
          <a:p>
            <a:r>
              <a:rPr lang="en-US" altLang="ja-JP" sz="4000" dirty="0">
                <a:solidFill>
                  <a:srgbClr val="FF0000"/>
                </a:solidFill>
                <a:latin typeface="Times New Roman" panose="02020603050405020304" pitchFamily="18" charset="0"/>
                <a:cs typeface="Times New Roman" panose="02020603050405020304" pitchFamily="18" charset="0"/>
              </a:rPr>
              <a:t>Replacement of Piezo in </a:t>
            </a:r>
            <a:r>
              <a:rPr lang="en-US" altLang="ja-JP" sz="4000" dirty="0" err="1">
                <a:solidFill>
                  <a:srgbClr val="FF0000"/>
                </a:solidFill>
                <a:latin typeface="Times New Roman" panose="02020603050405020304" pitchFamily="18" charset="0"/>
                <a:cs typeface="Times New Roman" panose="02020603050405020304" pitchFamily="18" charset="0"/>
              </a:rPr>
              <a:t>Cryomodule</a:t>
            </a:r>
            <a:endParaRPr lang="ja-JP" altLang="en-US" sz="4000" dirty="0">
              <a:solidFill>
                <a:srgbClr val="FF0000"/>
              </a:solidFill>
              <a:latin typeface="Times New Roman" panose="02020603050405020304" pitchFamily="18" charset="0"/>
              <a:cs typeface="Times New Roman" panose="02020603050405020304" pitchFamily="18" charset="0"/>
            </a:endParaRPr>
          </a:p>
        </p:txBody>
      </p:sp>
      <p:pic>
        <p:nvPicPr>
          <p:cNvPr id="9" name="Picture 3" descr="C:\Users\E.Kako\Desktop\２０１１年１月から, 2015, May 17\Photos in 2015\m exchange of piezo in cavty_4, 2015 June 05\P602107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577" y="838466"/>
            <a:ext cx="2880320" cy="21606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E.Kako\Desktop\２０１１年１月から, 2015, May 17\Photos in 2015\m exchange of piezo in cavty_4, 2015 June 05\P602107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15734" y="838466"/>
            <a:ext cx="2880320" cy="21606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E.Kako\Desktop\２０１１年１月から, 2015, May 17\Photos in 2015\m exchange of piezo in cavty_4, 2015 June 05\P602107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35240" y="838466"/>
            <a:ext cx="2880320" cy="21606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C:\Users\E.Kako\Desktop\２０１１年１月から, 2015, May 17\Photos in 2015\m exchange of piezo in cavty_4, 2015 June 05\P602109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5414" y="4410525"/>
            <a:ext cx="2880320" cy="2160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9" descr="C:\Users\E.Kako\Desktop\２０１１年１月から, 2015, May 17\Photos in 2015\m exchange of piezo in cavty_4, 2015 June 05\P602109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8577" y="3091626"/>
            <a:ext cx="2248113" cy="168636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E.Kako\Desktop\２０１１年１月から, 2015, May 17\Photos in 2015\m exchange of piezo in cavty_4, 2015 June 05\DSC0265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18596" y="3093327"/>
            <a:ext cx="2669561" cy="200217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E.Kako\Desktop\２０１１年１月から, 2015, May 17\Photos in 2015\m exchange of piezo in cavty_4, 2015 June 05\DSC02647.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15734" y="3091626"/>
            <a:ext cx="2052228" cy="27363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C:\Users\E.Kako\Desktop\２０１１年１月から, 2015, May 17\Photos in 2015\m exchange of piezo in cavty_4, 2015 June 05\DSC0266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79255" y="4529421"/>
            <a:ext cx="2757241" cy="2067931"/>
          </a:xfrm>
          <a:prstGeom prst="rect">
            <a:avLst/>
          </a:prstGeom>
          <a:noFill/>
          <a:extLst>
            <a:ext uri="{909E8E84-426E-40DD-AFC4-6F175D3DCCD1}">
              <a14:hiddenFill xmlns:a14="http://schemas.microsoft.com/office/drawing/2010/main">
                <a:solidFill>
                  <a:srgbClr val="FFFFFF"/>
                </a:solidFill>
              </a14:hiddenFill>
            </a:ext>
          </a:extLst>
        </p:spPr>
      </p:pic>
      <p:sp>
        <p:nvSpPr>
          <p:cNvPr id="17" name="テキスト ボックス 16"/>
          <p:cNvSpPr txBox="1"/>
          <p:nvPr/>
        </p:nvSpPr>
        <p:spPr>
          <a:xfrm>
            <a:off x="2757297" y="6024084"/>
            <a:ext cx="3627917" cy="369332"/>
          </a:xfrm>
          <a:prstGeom prst="rect">
            <a:avLst/>
          </a:prstGeom>
          <a:solidFill>
            <a:schemeClr val="bg1"/>
          </a:solidFill>
          <a:ln w="19050">
            <a:solidFill>
              <a:srgbClr val="0000FF"/>
            </a:solidFill>
          </a:ln>
        </p:spPr>
        <p:txBody>
          <a:bodyPr wrap="none" rtlCol="0">
            <a:spAutoFit/>
          </a:bodyPr>
          <a:lstStyle/>
          <a:p>
            <a:pPr algn="ctr"/>
            <a:r>
              <a:rPr kumimoji="1" lang="en-US" altLang="ja-JP" sz="1800" dirty="0">
                <a:latin typeface="Times New Roman" panose="02020603050405020304" pitchFamily="18" charset="0"/>
                <a:cs typeface="Times New Roman" panose="02020603050405020304" pitchFamily="18" charset="0"/>
              </a:rPr>
              <a:t>After this trouble, we replaced Piezo.</a:t>
            </a:r>
            <a:endParaRPr kumimoji="1" lang="ja-JP" alt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48995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979712"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66</a:t>
            </a:fld>
            <a:endParaRPr lang="en-US" altLang="ja-JP" dirty="0">
              <a:latin typeface="Times New Roman" panose="02020603050405020304" pitchFamily="18" charset="0"/>
              <a:cs typeface="Times New Roman" panose="02020603050405020304" pitchFamily="18" charset="0"/>
            </a:endParaRPr>
          </a:p>
        </p:txBody>
      </p:sp>
      <p:sp>
        <p:nvSpPr>
          <p:cNvPr id="8" name="Rectangle 2"/>
          <p:cNvSpPr>
            <a:spLocks noGrp="1" noChangeArrowheads="1"/>
          </p:cNvSpPr>
          <p:nvPr>
            <p:ph type="title"/>
          </p:nvPr>
        </p:nvSpPr>
        <p:spPr>
          <a:xfrm>
            <a:off x="0" y="0"/>
            <a:ext cx="9143999" cy="764704"/>
          </a:xfrm>
        </p:spPr>
        <p:txBody>
          <a:bodyPr/>
          <a:lstStyle/>
          <a:p>
            <a:r>
              <a:rPr lang="en-US" altLang="ja-JP" sz="4400" dirty="0">
                <a:solidFill>
                  <a:schemeClr val="tx1"/>
                </a:solidFill>
                <a:latin typeface="Times New Roman" panose="02020603050405020304" pitchFamily="18" charset="0"/>
                <a:cs typeface="Times New Roman" panose="02020603050405020304" pitchFamily="18" charset="0"/>
              </a:rPr>
              <a:t>Alignment work for STF-2 CMs</a:t>
            </a:r>
          </a:p>
        </p:txBody>
      </p:sp>
      <p:pic>
        <p:nvPicPr>
          <p:cNvPr id="9" name="図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46" y="1109671"/>
            <a:ext cx="3096344" cy="2322258"/>
          </a:xfrm>
          <a:prstGeom prst="rect">
            <a:avLst/>
          </a:prstGeom>
        </p:spPr>
      </p:pic>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4818" y="817021"/>
            <a:ext cx="3096344" cy="2322258"/>
          </a:xfrm>
          <a:prstGeom prst="rect">
            <a:avLst/>
          </a:prstGeom>
        </p:spPr>
      </p:pic>
      <p:pic>
        <p:nvPicPr>
          <p:cNvPr id="11" name="図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8501" y="1645195"/>
            <a:ext cx="3096344" cy="2322258"/>
          </a:xfrm>
          <a:prstGeom prst="rect">
            <a:avLst/>
          </a:prstGeom>
        </p:spPr>
      </p:pic>
      <p:pic>
        <p:nvPicPr>
          <p:cNvPr id="12" name="図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6136" y="4019770"/>
            <a:ext cx="3096344" cy="2322258"/>
          </a:xfrm>
          <a:prstGeom prst="rect">
            <a:avLst/>
          </a:prstGeom>
        </p:spPr>
      </p:pic>
      <p:pic>
        <p:nvPicPr>
          <p:cNvPr id="13" name="図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5896" y="3557718"/>
            <a:ext cx="2088232" cy="2784310"/>
          </a:xfrm>
          <a:prstGeom prst="rect">
            <a:avLst/>
          </a:prstGeom>
        </p:spPr>
      </p:pic>
      <p:sp>
        <p:nvSpPr>
          <p:cNvPr id="14" name="テキスト ボックス 13"/>
          <p:cNvSpPr txBox="1"/>
          <p:nvPr/>
        </p:nvSpPr>
        <p:spPr>
          <a:xfrm>
            <a:off x="822365" y="2924944"/>
            <a:ext cx="689163" cy="276999"/>
          </a:xfrm>
          <a:prstGeom prst="rect">
            <a:avLst/>
          </a:prstGeom>
          <a:solidFill>
            <a:schemeClr val="bg1"/>
          </a:solidFill>
          <a:ln w="19050">
            <a:solidFill>
              <a:srgbClr val="FF00FF"/>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S. Araki</a:t>
            </a:r>
            <a:endParaRPr kumimoji="1" lang="ja-JP" altLang="en-US" sz="1200" dirty="0">
              <a:latin typeface="Times New Roman" panose="02020603050405020304" pitchFamily="18" charset="0"/>
              <a:cs typeface="Times New Roman" panose="02020603050405020304" pitchFamily="18" charset="0"/>
            </a:endParaRPr>
          </a:p>
        </p:txBody>
      </p:sp>
      <p:cxnSp>
        <p:nvCxnSpPr>
          <p:cNvPr id="15" name="直線矢印コネクタ 14"/>
          <p:cNvCxnSpPr>
            <a:stCxn id="14" idx="0"/>
          </p:cNvCxnSpPr>
          <p:nvPr/>
        </p:nvCxnSpPr>
        <p:spPr bwMode="auto">
          <a:xfrm flipV="1">
            <a:off x="1166947" y="2564904"/>
            <a:ext cx="524733" cy="360040"/>
          </a:xfrm>
          <a:prstGeom prst="straightConnector1">
            <a:avLst/>
          </a:prstGeom>
          <a:solidFill>
            <a:schemeClr val="accent1"/>
          </a:solidFill>
          <a:ln w="19050" cap="flat" cmpd="sng" algn="ctr">
            <a:solidFill>
              <a:srgbClr val="FF00FF"/>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テキスト ボックス 15"/>
          <p:cNvSpPr txBox="1"/>
          <p:nvPr/>
        </p:nvSpPr>
        <p:spPr>
          <a:xfrm>
            <a:off x="4244833" y="1182809"/>
            <a:ext cx="754887" cy="276999"/>
          </a:xfrm>
          <a:prstGeom prst="rect">
            <a:avLst/>
          </a:prstGeom>
          <a:solidFill>
            <a:schemeClr val="bg1"/>
          </a:solidFill>
          <a:ln w="19050">
            <a:solidFill>
              <a:srgbClr val="FF00FF"/>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Cat’s eye</a:t>
            </a:r>
            <a:endParaRPr kumimoji="1" lang="ja-JP" altLang="en-US" sz="1200" dirty="0">
              <a:latin typeface="Times New Roman" panose="02020603050405020304" pitchFamily="18" charset="0"/>
              <a:cs typeface="Times New Roman" panose="02020603050405020304" pitchFamily="18" charset="0"/>
            </a:endParaRPr>
          </a:p>
        </p:txBody>
      </p:sp>
      <p:cxnSp>
        <p:nvCxnSpPr>
          <p:cNvPr id="17" name="直線矢印コネクタ 16"/>
          <p:cNvCxnSpPr/>
          <p:nvPr/>
        </p:nvCxnSpPr>
        <p:spPr bwMode="auto">
          <a:xfrm>
            <a:off x="4999720" y="2092472"/>
            <a:ext cx="2434580" cy="578597"/>
          </a:xfrm>
          <a:prstGeom prst="straightConnector1">
            <a:avLst/>
          </a:prstGeom>
          <a:solidFill>
            <a:schemeClr val="accent1"/>
          </a:solidFill>
          <a:ln w="19050" cap="flat" cmpd="sng" algn="ctr">
            <a:solidFill>
              <a:srgbClr val="FF00FF"/>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円/楕円 17"/>
          <p:cNvSpPr/>
          <p:nvPr/>
        </p:nvSpPr>
        <p:spPr bwMode="auto">
          <a:xfrm>
            <a:off x="4089648" y="1484784"/>
            <a:ext cx="914400" cy="914400"/>
          </a:xfrm>
          <a:prstGeom prst="ellipse">
            <a:avLst/>
          </a:prstGeom>
          <a:noFill/>
          <a:ln w="19050" cap="flat" cmpd="sng" algn="ctr">
            <a:solidFill>
              <a:srgbClr val="FF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19" name="テキスト ボックス 18"/>
          <p:cNvSpPr txBox="1"/>
          <p:nvPr/>
        </p:nvSpPr>
        <p:spPr>
          <a:xfrm>
            <a:off x="5004048" y="6104329"/>
            <a:ext cx="1539204" cy="276999"/>
          </a:xfrm>
          <a:prstGeom prst="rect">
            <a:avLst/>
          </a:prstGeom>
          <a:solidFill>
            <a:schemeClr val="bg1"/>
          </a:solidFill>
          <a:ln w="19050">
            <a:solidFill>
              <a:srgbClr val="FF00FF"/>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Laser tracking system</a:t>
            </a:r>
            <a:endParaRPr kumimoji="1" lang="ja-JP" altLang="en-US" sz="1200" dirty="0">
              <a:latin typeface="Times New Roman" panose="02020603050405020304" pitchFamily="18" charset="0"/>
              <a:cs typeface="Times New Roman" panose="02020603050405020304" pitchFamily="18" charset="0"/>
            </a:endParaRPr>
          </a:p>
        </p:txBody>
      </p:sp>
      <p:sp>
        <p:nvSpPr>
          <p:cNvPr id="20" name="テキスト ボックス 19"/>
          <p:cNvSpPr txBox="1"/>
          <p:nvPr/>
        </p:nvSpPr>
        <p:spPr>
          <a:xfrm>
            <a:off x="1296747" y="6573008"/>
            <a:ext cx="1450590" cy="276999"/>
          </a:xfrm>
          <a:prstGeom prst="rect">
            <a:avLst/>
          </a:prstGeom>
          <a:solidFill>
            <a:schemeClr val="bg1"/>
          </a:solidFill>
          <a:ln w="19050">
            <a:solidFill>
              <a:schemeClr val="tx1"/>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Courtesy of S. Araki</a:t>
            </a:r>
            <a:endParaRPr kumimoji="1" lang="ja-JP" altLang="en-US" sz="1200" dirty="0">
              <a:latin typeface="Times New Roman" panose="02020603050405020304" pitchFamily="18" charset="0"/>
              <a:cs typeface="Times New Roman" panose="02020603050405020304" pitchFamily="18" charset="0"/>
            </a:endParaRPr>
          </a:p>
        </p:txBody>
      </p:sp>
      <p:pic>
        <p:nvPicPr>
          <p:cNvPr id="21" name="図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046" y="3717032"/>
            <a:ext cx="3096344" cy="2322258"/>
          </a:xfrm>
          <a:prstGeom prst="rect">
            <a:avLst/>
          </a:prstGeom>
        </p:spPr>
      </p:pic>
      <p:sp>
        <p:nvSpPr>
          <p:cNvPr id="22" name="テキスト ボックス 21"/>
          <p:cNvSpPr txBox="1"/>
          <p:nvPr/>
        </p:nvSpPr>
        <p:spPr>
          <a:xfrm>
            <a:off x="261614" y="6099846"/>
            <a:ext cx="2050113" cy="276999"/>
          </a:xfrm>
          <a:prstGeom prst="rect">
            <a:avLst/>
          </a:prstGeom>
          <a:solidFill>
            <a:schemeClr val="bg1"/>
          </a:solidFill>
          <a:ln w="19050">
            <a:solidFill>
              <a:srgbClr val="FF00FF"/>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Stand for cat’s eye near cavity</a:t>
            </a:r>
            <a:endParaRPr kumimoji="1" lang="ja-JP" altLang="en-US" sz="1200" dirty="0">
              <a:latin typeface="Times New Roman" panose="02020603050405020304" pitchFamily="18" charset="0"/>
              <a:cs typeface="Times New Roman" panose="02020603050405020304" pitchFamily="18" charset="0"/>
            </a:endParaRPr>
          </a:p>
        </p:txBody>
      </p:sp>
      <p:cxnSp>
        <p:nvCxnSpPr>
          <p:cNvPr id="23" name="直線矢印コネクタ 22"/>
          <p:cNvCxnSpPr>
            <a:stCxn id="22" idx="0"/>
          </p:cNvCxnSpPr>
          <p:nvPr/>
        </p:nvCxnSpPr>
        <p:spPr bwMode="auto">
          <a:xfrm flipV="1">
            <a:off x="1286671" y="4795627"/>
            <a:ext cx="333001" cy="1304219"/>
          </a:xfrm>
          <a:prstGeom prst="straightConnector1">
            <a:avLst/>
          </a:prstGeom>
          <a:solidFill>
            <a:schemeClr val="accent1"/>
          </a:solidFill>
          <a:ln w="19050" cap="flat" cmpd="sng" algn="ctr">
            <a:solidFill>
              <a:srgbClr val="FF00FF"/>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9258011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979712"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67</a:t>
            </a:fld>
            <a:endParaRPr lang="en-US" altLang="ja-JP" dirty="0">
              <a:latin typeface="Times New Roman" panose="02020603050405020304" pitchFamily="18" charset="0"/>
              <a:cs typeface="Times New Roman" panose="02020603050405020304" pitchFamily="18" charset="0"/>
            </a:endParaRPr>
          </a:p>
        </p:txBody>
      </p:sp>
      <p:sp>
        <p:nvSpPr>
          <p:cNvPr id="8" name="Rectangle 2"/>
          <p:cNvSpPr>
            <a:spLocks noGrp="1" noChangeArrowheads="1"/>
          </p:cNvSpPr>
          <p:nvPr>
            <p:ph type="title"/>
          </p:nvPr>
        </p:nvSpPr>
        <p:spPr>
          <a:xfrm>
            <a:off x="0" y="0"/>
            <a:ext cx="9143999" cy="764704"/>
          </a:xfrm>
        </p:spPr>
        <p:txBody>
          <a:bodyPr/>
          <a:lstStyle/>
          <a:p>
            <a:r>
              <a:rPr lang="en-US" altLang="ja-JP" sz="4400" dirty="0">
                <a:solidFill>
                  <a:schemeClr val="tx1"/>
                </a:solidFill>
                <a:latin typeface="Times New Roman" panose="02020603050405020304" pitchFamily="18" charset="0"/>
                <a:cs typeface="Times New Roman" panose="02020603050405020304" pitchFamily="18" charset="0"/>
              </a:rPr>
              <a:t>Result of cavity alignment</a:t>
            </a:r>
          </a:p>
        </p:txBody>
      </p:sp>
      <p:pic>
        <p:nvPicPr>
          <p:cNvPr id="9" name="図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77271" y="836712"/>
            <a:ext cx="3069046" cy="2893377"/>
          </a:xfrm>
          <a:prstGeom prst="rect">
            <a:avLst/>
          </a:prstGeom>
        </p:spPr>
      </p:pic>
      <p:pic>
        <p:nvPicPr>
          <p:cNvPr id="10" name="図 9" descr="STFcav_setYa.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3528" y="836712"/>
            <a:ext cx="5249412" cy="2893377"/>
          </a:xfrm>
          <a:prstGeom prst="rect">
            <a:avLst/>
          </a:prstGeom>
        </p:spPr>
      </p:pic>
      <p:pic>
        <p:nvPicPr>
          <p:cNvPr id="11" name="図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77271" y="3818131"/>
            <a:ext cx="3151714" cy="2893377"/>
          </a:xfrm>
          <a:prstGeom prst="rect">
            <a:avLst/>
          </a:prstGeom>
        </p:spPr>
      </p:pic>
      <p:pic>
        <p:nvPicPr>
          <p:cNvPr id="12" name="図 11" descr="STFcav_setZa.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528" y="3847991"/>
            <a:ext cx="5249412" cy="2893377"/>
          </a:xfrm>
          <a:prstGeom prst="rect">
            <a:avLst/>
          </a:prstGeom>
        </p:spPr>
      </p:pic>
      <p:sp>
        <p:nvSpPr>
          <p:cNvPr id="13" name="正方形/長方形 12"/>
          <p:cNvSpPr/>
          <p:nvPr/>
        </p:nvSpPr>
        <p:spPr bwMode="auto">
          <a:xfrm>
            <a:off x="219197" y="836713"/>
            <a:ext cx="8673283" cy="2893376"/>
          </a:xfrm>
          <a:prstGeom prst="rect">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14" name="正方形/長方形 13"/>
          <p:cNvSpPr/>
          <p:nvPr/>
        </p:nvSpPr>
        <p:spPr bwMode="auto">
          <a:xfrm>
            <a:off x="219196" y="3802098"/>
            <a:ext cx="8673283" cy="2967726"/>
          </a:xfrm>
          <a:prstGeom prst="rect">
            <a:avLst/>
          </a:prstGeom>
          <a:noFill/>
          <a:ln w="28575"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15" name="テキスト ボックス 14"/>
          <p:cNvSpPr txBox="1"/>
          <p:nvPr/>
        </p:nvSpPr>
        <p:spPr>
          <a:xfrm>
            <a:off x="322855" y="908720"/>
            <a:ext cx="1199367" cy="276999"/>
          </a:xfrm>
          <a:prstGeom prst="rect">
            <a:avLst/>
          </a:prstGeom>
          <a:solidFill>
            <a:schemeClr val="bg1"/>
          </a:solidFill>
          <a:ln w="19050">
            <a:solidFill>
              <a:srgbClr val="FF0000"/>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CM1 Horizontal</a:t>
            </a:r>
            <a:endParaRPr kumimoji="1" lang="ja-JP" altLang="en-US" sz="1200" dirty="0">
              <a:latin typeface="Times New Roman" panose="02020603050405020304" pitchFamily="18" charset="0"/>
              <a:cs typeface="Times New Roman" panose="02020603050405020304" pitchFamily="18" charset="0"/>
            </a:endParaRPr>
          </a:p>
        </p:txBody>
      </p:sp>
      <p:sp>
        <p:nvSpPr>
          <p:cNvPr id="16" name="テキスト ボックス 15"/>
          <p:cNvSpPr txBox="1"/>
          <p:nvPr/>
        </p:nvSpPr>
        <p:spPr>
          <a:xfrm>
            <a:off x="5833680" y="908719"/>
            <a:ext cx="1268296" cy="276999"/>
          </a:xfrm>
          <a:prstGeom prst="rect">
            <a:avLst/>
          </a:prstGeom>
          <a:solidFill>
            <a:schemeClr val="bg1"/>
          </a:solidFill>
          <a:ln w="19050">
            <a:solidFill>
              <a:srgbClr val="FF0000"/>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CM2a Horizontal</a:t>
            </a:r>
            <a:endParaRPr kumimoji="1" lang="ja-JP" altLang="en-US" sz="1200" dirty="0">
              <a:latin typeface="Times New Roman" panose="02020603050405020304" pitchFamily="18" charset="0"/>
              <a:cs typeface="Times New Roman" panose="02020603050405020304" pitchFamily="18" charset="0"/>
            </a:endParaRPr>
          </a:p>
        </p:txBody>
      </p:sp>
      <p:sp>
        <p:nvSpPr>
          <p:cNvPr id="17" name="テキスト ボックス 16"/>
          <p:cNvSpPr txBox="1"/>
          <p:nvPr/>
        </p:nvSpPr>
        <p:spPr>
          <a:xfrm>
            <a:off x="322855" y="3910733"/>
            <a:ext cx="1017651" cy="276999"/>
          </a:xfrm>
          <a:prstGeom prst="rect">
            <a:avLst/>
          </a:prstGeom>
          <a:solidFill>
            <a:schemeClr val="bg1"/>
          </a:solidFill>
          <a:ln w="19050">
            <a:solidFill>
              <a:srgbClr val="0000FF"/>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CM1 Vertical</a:t>
            </a:r>
            <a:endParaRPr kumimoji="1" lang="ja-JP" altLang="en-US" sz="1200" dirty="0">
              <a:latin typeface="Times New Roman" panose="02020603050405020304" pitchFamily="18" charset="0"/>
              <a:cs typeface="Times New Roman" panose="02020603050405020304" pitchFamily="18" charset="0"/>
            </a:endParaRPr>
          </a:p>
        </p:txBody>
      </p:sp>
      <p:sp>
        <p:nvSpPr>
          <p:cNvPr id="18" name="テキスト ボックス 17"/>
          <p:cNvSpPr txBox="1"/>
          <p:nvPr/>
        </p:nvSpPr>
        <p:spPr>
          <a:xfrm>
            <a:off x="5833680" y="3910733"/>
            <a:ext cx="1086580" cy="276999"/>
          </a:xfrm>
          <a:prstGeom prst="rect">
            <a:avLst/>
          </a:prstGeom>
          <a:solidFill>
            <a:schemeClr val="bg1"/>
          </a:solidFill>
          <a:ln w="19050">
            <a:solidFill>
              <a:srgbClr val="0000FF"/>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CM2a Vertical</a:t>
            </a:r>
            <a:endParaRPr kumimoji="1" lang="ja-JP" altLang="en-US" sz="1200" dirty="0">
              <a:latin typeface="Times New Roman" panose="02020603050405020304" pitchFamily="18" charset="0"/>
              <a:cs typeface="Times New Roman" panose="02020603050405020304" pitchFamily="18" charset="0"/>
            </a:endParaRPr>
          </a:p>
        </p:txBody>
      </p:sp>
      <p:cxnSp>
        <p:nvCxnSpPr>
          <p:cNvPr id="19" name="直線矢印コネクタ 18"/>
          <p:cNvCxnSpPr/>
          <p:nvPr/>
        </p:nvCxnSpPr>
        <p:spPr bwMode="auto">
          <a:xfrm>
            <a:off x="1259632" y="2060848"/>
            <a:ext cx="0" cy="504056"/>
          </a:xfrm>
          <a:prstGeom prst="straightConnector1">
            <a:avLst/>
          </a:prstGeom>
          <a:solidFill>
            <a:schemeClr val="accent1"/>
          </a:solidFill>
          <a:ln w="28575"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テキスト ボックス 19"/>
          <p:cNvSpPr txBox="1"/>
          <p:nvPr/>
        </p:nvSpPr>
        <p:spPr>
          <a:xfrm>
            <a:off x="1028700" y="2610797"/>
            <a:ext cx="784189" cy="276999"/>
          </a:xfrm>
          <a:prstGeom prst="rect">
            <a:avLst/>
          </a:prstGeom>
          <a:solidFill>
            <a:schemeClr val="bg1"/>
          </a:solidFill>
          <a:ln w="19050">
            <a:solidFill>
              <a:srgbClr val="FF0000"/>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ILC spec.</a:t>
            </a:r>
            <a:endParaRPr kumimoji="1" lang="ja-JP" altLang="en-US" sz="1200" dirty="0">
              <a:latin typeface="Times New Roman" panose="02020603050405020304" pitchFamily="18" charset="0"/>
              <a:cs typeface="Times New Roman" panose="02020603050405020304" pitchFamily="18" charset="0"/>
            </a:endParaRPr>
          </a:p>
        </p:txBody>
      </p:sp>
      <p:cxnSp>
        <p:nvCxnSpPr>
          <p:cNvPr id="21" name="直線矢印コネクタ 20"/>
          <p:cNvCxnSpPr/>
          <p:nvPr/>
        </p:nvCxnSpPr>
        <p:spPr bwMode="auto">
          <a:xfrm>
            <a:off x="1259632" y="5085184"/>
            <a:ext cx="0" cy="504056"/>
          </a:xfrm>
          <a:prstGeom prst="straightConnector1">
            <a:avLst/>
          </a:prstGeom>
          <a:solidFill>
            <a:schemeClr val="accent1"/>
          </a:solidFill>
          <a:ln w="28575" cap="flat" cmpd="sng" algn="ctr">
            <a:solidFill>
              <a:srgbClr val="0000FF"/>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テキスト ボックス 21"/>
          <p:cNvSpPr txBox="1"/>
          <p:nvPr/>
        </p:nvSpPr>
        <p:spPr>
          <a:xfrm>
            <a:off x="1028700" y="5635133"/>
            <a:ext cx="784189" cy="276999"/>
          </a:xfrm>
          <a:prstGeom prst="rect">
            <a:avLst/>
          </a:prstGeom>
          <a:solidFill>
            <a:schemeClr val="bg1"/>
          </a:solidFill>
          <a:ln w="19050">
            <a:solidFill>
              <a:srgbClr val="0000FF"/>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ILC spec.</a:t>
            </a:r>
            <a:endParaRPr kumimoji="1" lang="ja-JP" altLang="en-US" sz="1200" dirty="0">
              <a:latin typeface="Times New Roman" panose="02020603050405020304" pitchFamily="18" charset="0"/>
              <a:cs typeface="Times New Roman" panose="02020603050405020304" pitchFamily="18" charset="0"/>
            </a:endParaRPr>
          </a:p>
        </p:txBody>
      </p:sp>
      <p:sp>
        <p:nvSpPr>
          <p:cNvPr id="23" name="テキスト ボックス 22"/>
          <p:cNvSpPr txBox="1"/>
          <p:nvPr/>
        </p:nvSpPr>
        <p:spPr>
          <a:xfrm>
            <a:off x="1009164" y="3406783"/>
            <a:ext cx="7125669" cy="523220"/>
          </a:xfrm>
          <a:prstGeom prst="rect">
            <a:avLst/>
          </a:prstGeom>
          <a:solidFill>
            <a:srgbClr val="FFFF00"/>
          </a:solidFill>
          <a:ln w="28575">
            <a:solidFill>
              <a:srgbClr val="00B050"/>
            </a:solidFill>
          </a:ln>
        </p:spPr>
        <p:txBody>
          <a:bodyPr wrap="none" rtlCol="0">
            <a:spAutoFit/>
          </a:bodyPr>
          <a:lstStyle/>
          <a:p>
            <a:pPr algn="ctr"/>
            <a:r>
              <a:rPr kumimoji="1" lang="en-US" altLang="ja-JP" sz="2800" dirty="0">
                <a:latin typeface="Times New Roman" panose="02020603050405020304" pitchFamily="18" charset="0"/>
                <a:cs typeface="Times New Roman" panose="02020603050405020304" pitchFamily="18" charset="0"/>
              </a:rPr>
              <a:t>Alignment result satisfied the ILC specification!</a:t>
            </a:r>
            <a:endParaRPr kumimoji="1" lang="ja-JP" altLang="en-US" sz="2800" dirty="0">
              <a:latin typeface="Times New Roman" panose="02020603050405020304" pitchFamily="18" charset="0"/>
              <a:cs typeface="Times New Roman" panose="02020603050405020304" pitchFamily="18" charset="0"/>
            </a:endParaRPr>
          </a:p>
        </p:txBody>
      </p:sp>
      <p:sp>
        <p:nvSpPr>
          <p:cNvPr id="24" name="テキスト ボックス 23"/>
          <p:cNvSpPr txBox="1"/>
          <p:nvPr/>
        </p:nvSpPr>
        <p:spPr>
          <a:xfrm>
            <a:off x="7276" y="6573008"/>
            <a:ext cx="1450590" cy="276999"/>
          </a:xfrm>
          <a:prstGeom prst="rect">
            <a:avLst/>
          </a:prstGeom>
          <a:solidFill>
            <a:schemeClr val="bg1"/>
          </a:solidFill>
          <a:ln w="19050">
            <a:solidFill>
              <a:schemeClr val="tx1"/>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Courtesy of S. Araki</a:t>
            </a:r>
            <a:endParaRPr kumimoji="1" lang="ja-JP" altLang="en-US" sz="1200" dirty="0">
              <a:latin typeface="Times New Roman" panose="02020603050405020304" pitchFamily="18" charset="0"/>
              <a:cs typeface="Times New Roman" panose="02020603050405020304" pitchFamily="18" charset="0"/>
            </a:endParaRPr>
          </a:p>
        </p:txBody>
      </p:sp>
      <p:sp>
        <p:nvSpPr>
          <p:cNvPr id="25" name="テキスト ボックス 24"/>
          <p:cNvSpPr txBox="1"/>
          <p:nvPr/>
        </p:nvSpPr>
        <p:spPr>
          <a:xfrm>
            <a:off x="2518061" y="2847268"/>
            <a:ext cx="2456122" cy="276999"/>
          </a:xfrm>
          <a:prstGeom prst="rect">
            <a:avLst/>
          </a:prstGeom>
          <a:solidFill>
            <a:schemeClr val="bg1"/>
          </a:solidFill>
          <a:ln w="19050">
            <a:solidFill>
              <a:srgbClr val="FF00FF"/>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16 points are measured for 8 cavities</a:t>
            </a:r>
            <a:endParaRPr kumimoji="1" lang="ja-JP" alt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83824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979712"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68</a:t>
            </a:fld>
            <a:endParaRPr lang="en-US" altLang="ja-JP" dirty="0">
              <a:latin typeface="Times New Roman" panose="02020603050405020304" pitchFamily="18" charset="0"/>
              <a:cs typeface="Times New Roman" panose="02020603050405020304" pitchFamily="18" charset="0"/>
            </a:endParaRPr>
          </a:p>
        </p:txBody>
      </p:sp>
      <p:pic>
        <p:nvPicPr>
          <p:cNvPr id="8" name="図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2" y="396385"/>
            <a:ext cx="9144000" cy="6461615"/>
          </a:xfrm>
          <a:prstGeom prst="rect">
            <a:avLst/>
          </a:prstGeom>
        </p:spPr>
      </p:pic>
      <p:sp>
        <p:nvSpPr>
          <p:cNvPr id="9" name="Rectangle 2"/>
          <p:cNvSpPr>
            <a:spLocks noGrp="1" noChangeArrowheads="1"/>
          </p:cNvSpPr>
          <p:nvPr>
            <p:ph type="title"/>
          </p:nvPr>
        </p:nvSpPr>
        <p:spPr>
          <a:xfrm>
            <a:off x="0" y="0"/>
            <a:ext cx="9143999" cy="764704"/>
          </a:xfrm>
        </p:spPr>
        <p:txBody>
          <a:bodyPr/>
          <a:lstStyle/>
          <a:p>
            <a:r>
              <a:rPr lang="en-US" altLang="ja-JP" sz="4400" dirty="0">
                <a:solidFill>
                  <a:schemeClr val="tx1"/>
                </a:solidFill>
                <a:latin typeface="Times New Roman" panose="02020603050405020304" pitchFamily="18" charset="0"/>
                <a:cs typeface="Times New Roman" panose="02020603050405020304" pitchFamily="18" charset="0"/>
              </a:rPr>
              <a:t>Result of </a:t>
            </a:r>
            <a:r>
              <a:rPr lang="en-US" altLang="ja-JP" sz="4400" dirty="0" err="1">
                <a:solidFill>
                  <a:schemeClr val="tx1"/>
                </a:solidFill>
                <a:latin typeface="Times New Roman" panose="02020603050405020304" pitchFamily="18" charset="0"/>
                <a:cs typeface="Times New Roman" panose="02020603050405020304" pitchFamily="18" charset="0"/>
              </a:rPr>
              <a:t>cryomodule</a:t>
            </a:r>
            <a:r>
              <a:rPr lang="en-US" altLang="ja-JP" sz="4400" dirty="0">
                <a:solidFill>
                  <a:schemeClr val="tx1"/>
                </a:solidFill>
                <a:latin typeface="Times New Roman" panose="02020603050405020304" pitchFamily="18" charset="0"/>
                <a:cs typeface="Times New Roman" panose="02020603050405020304" pitchFamily="18" charset="0"/>
              </a:rPr>
              <a:t> alignment</a:t>
            </a:r>
          </a:p>
        </p:txBody>
      </p:sp>
      <p:sp>
        <p:nvSpPr>
          <p:cNvPr id="10" name="正方形/長方形 9"/>
          <p:cNvSpPr/>
          <p:nvPr/>
        </p:nvSpPr>
        <p:spPr bwMode="auto">
          <a:xfrm>
            <a:off x="219197" y="836713"/>
            <a:ext cx="8673283" cy="2893376"/>
          </a:xfrm>
          <a:prstGeom prst="rect">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11" name="正方形/長方形 10"/>
          <p:cNvSpPr/>
          <p:nvPr/>
        </p:nvSpPr>
        <p:spPr bwMode="auto">
          <a:xfrm>
            <a:off x="219196" y="3802098"/>
            <a:ext cx="8673283" cy="2967726"/>
          </a:xfrm>
          <a:prstGeom prst="rect">
            <a:avLst/>
          </a:prstGeom>
          <a:noFill/>
          <a:ln w="28575"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12" name="テキスト ボックス 11"/>
          <p:cNvSpPr txBox="1"/>
          <p:nvPr/>
        </p:nvSpPr>
        <p:spPr>
          <a:xfrm>
            <a:off x="307127" y="908720"/>
            <a:ext cx="952505" cy="307777"/>
          </a:xfrm>
          <a:prstGeom prst="rect">
            <a:avLst/>
          </a:prstGeom>
          <a:solidFill>
            <a:schemeClr val="bg1"/>
          </a:solidFill>
          <a:ln w="19050">
            <a:solidFill>
              <a:srgbClr val="FF0000"/>
            </a:solidFill>
          </a:ln>
        </p:spPr>
        <p:txBody>
          <a:bodyPr wrap="none" rtlCol="0">
            <a:spAutoFit/>
          </a:bodyPr>
          <a:lstStyle/>
          <a:p>
            <a:pPr algn="ctr"/>
            <a:r>
              <a:rPr kumimoji="1" lang="en-US" altLang="ja-JP" sz="1400" dirty="0">
                <a:latin typeface="Times New Roman" panose="02020603050405020304" pitchFamily="18" charset="0"/>
                <a:cs typeface="Times New Roman" panose="02020603050405020304" pitchFamily="18" charset="0"/>
              </a:rPr>
              <a:t>Horizontal</a:t>
            </a:r>
            <a:endParaRPr kumimoji="1" lang="ja-JP" altLang="en-US" sz="1400" dirty="0">
              <a:latin typeface="Times New Roman" panose="02020603050405020304" pitchFamily="18" charset="0"/>
              <a:cs typeface="Times New Roman" panose="02020603050405020304" pitchFamily="18" charset="0"/>
            </a:endParaRPr>
          </a:p>
        </p:txBody>
      </p:sp>
      <p:sp>
        <p:nvSpPr>
          <p:cNvPr id="13" name="テキスト ボックス 12"/>
          <p:cNvSpPr txBox="1"/>
          <p:nvPr/>
        </p:nvSpPr>
        <p:spPr>
          <a:xfrm>
            <a:off x="411643" y="3913311"/>
            <a:ext cx="743473" cy="307777"/>
          </a:xfrm>
          <a:prstGeom prst="rect">
            <a:avLst/>
          </a:prstGeom>
          <a:solidFill>
            <a:schemeClr val="bg1"/>
          </a:solidFill>
          <a:ln w="19050">
            <a:solidFill>
              <a:srgbClr val="0000FF"/>
            </a:solidFill>
          </a:ln>
        </p:spPr>
        <p:txBody>
          <a:bodyPr wrap="none" rtlCol="0">
            <a:spAutoFit/>
          </a:bodyPr>
          <a:lstStyle/>
          <a:p>
            <a:pPr algn="ctr"/>
            <a:r>
              <a:rPr kumimoji="1" lang="en-US" altLang="ja-JP" sz="1400" dirty="0">
                <a:latin typeface="Times New Roman" panose="02020603050405020304" pitchFamily="18" charset="0"/>
                <a:cs typeface="Times New Roman" panose="02020603050405020304" pitchFamily="18" charset="0"/>
              </a:rPr>
              <a:t>Vertical</a:t>
            </a:r>
            <a:endParaRPr kumimoji="1" lang="ja-JP" altLang="en-US" sz="1400" dirty="0">
              <a:latin typeface="Times New Roman" panose="02020603050405020304" pitchFamily="18" charset="0"/>
              <a:cs typeface="Times New Roman" panose="02020603050405020304" pitchFamily="18" charset="0"/>
            </a:endParaRPr>
          </a:p>
        </p:txBody>
      </p:sp>
      <p:cxnSp>
        <p:nvCxnSpPr>
          <p:cNvPr id="14" name="直線矢印コネクタ 13"/>
          <p:cNvCxnSpPr/>
          <p:nvPr/>
        </p:nvCxnSpPr>
        <p:spPr bwMode="auto">
          <a:xfrm>
            <a:off x="2555776" y="2409854"/>
            <a:ext cx="0" cy="731114"/>
          </a:xfrm>
          <a:prstGeom prst="straightConnector1">
            <a:avLst/>
          </a:prstGeom>
          <a:solidFill>
            <a:schemeClr val="accent1"/>
          </a:solidFill>
          <a:ln w="28575"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テキスト ボックス 14"/>
          <p:cNvSpPr txBox="1"/>
          <p:nvPr/>
        </p:nvSpPr>
        <p:spPr>
          <a:xfrm>
            <a:off x="2627784" y="2132856"/>
            <a:ext cx="784189" cy="276999"/>
          </a:xfrm>
          <a:prstGeom prst="rect">
            <a:avLst/>
          </a:prstGeom>
          <a:solidFill>
            <a:schemeClr val="bg1"/>
          </a:solidFill>
          <a:ln w="19050">
            <a:solidFill>
              <a:srgbClr val="FF0000"/>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ILC spec.</a:t>
            </a:r>
            <a:endParaRPr kumimoji="1" lang="ja-JP" altLang="en-US" sz="1200" dirty="0">
              <a:latin typeface="Times New Roman" panose="02020603050405020304" pitchFamily="18" charset="0"/>
              <a:cs typeface="Times New Roman" panose="02020603050405020304" pitchFamily="18" charset="0"/>
            </a:endParaRPr>
          </a:p>
        </p:txBody>
      </p:sp>
      <p:cxnSp>
        <p:nvCxnSpPr>
          <p:cNvPr id="16" name="直線矢印コネクタ 15"/>
          <p:cNvCxnSpPr/>
          <p:nvPr/>
        </p:nvCxnSpPr>
        <p:spPr bwMode="auto">
          <a:xfrm>
            <a:off x="2555776" y="4067199"/>
            <a:ext cx="0" cy="715155"/>
          </a:xfrm>
          <a:prstGeom prst="straightConnector1">
            <a:avLst/>
          </a:prstGeom>
          <a:solidFill>
            <a:schemeClr val="accent1"/>
          </a:solidFill>
          <a:ln w="28575" cap="flat" cmpd="sng" algn="ctr">
            <a:solidFill>
              <a:srgbClr val="0000FF"/>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テキスト ボックス 16"/>
          <p:cNvSpPr txBox="1"/>
          <p:nvPr/>
        </p:nvSpPr>
        <p:spPr>
          <a:xfrm>
            <a:off x="2627784" y="4746349"/>
            <a:ext cx="784189" cy="276999"/>
          </a:xfrm>
          <a:prstGeom prst="rect">
            <a:avLst/>
          </a:prstGeom>
          <a:solidFill>
            <a:schemeClr val="bg1"/>
          </a:solidFill>
          <a:ln w="19050">
            <a:solidFill>
              <a:srgbClr val="0000FF"/>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ILC spec.</a:t>
            </a:r>
            <a:endParaRPr kumimoji="1" lang="ja-JP" altLang="en-US" sz="1200" dirty="0">
              <a:latin typeface="Times New Roman" panose="02020603050405020304" pitchFamily="18" charset="0"/>
              <a:cs typeface="Times New Roman" panose="02020603050405020304" pitchFamily="18" charset="0"/>
            </a:endParaRPr>
          </a:p>
        </p:txBody>
      </p:sp>
      <p:sp>
        <p:nvSpPr>
          <p:cNvPr id="18" name="テキスト ボックス 17"/>
          <p:cNvSpPr txBox="1"/>
          <p:nvPr/>
        </p:nvSpPr>
        <p:spPr>
          <a:xfrm>
            <a:off x="7276" y="6573008"/>
            <a:ext cx="1450590" cy="276999"/>
          </a:xfrm>
          <a:prstGeom prst="rect">
            <a:avLst/>
          </a:prstGeom>
          <a:solidFill>
            <a:schemeClr val="bg1"/>
          </a:solidFill>
          <a:ln w="19050">
            <a:solidFill>
              <a:schemeClr val="tx1"/>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Courtesy of S. Araki</a:t>
            </a:r>
            <a:endParaRPr kumimoji="1" lang="ja-JP" altLang="en-US" sz="1200" dirty="0">
              <a:latin typeface="Times New Roman" panose="02020603050405020304" pitchFamily="18" charset="0"/>
              <a:cs typeface="Times New Roman" panose="02020603050405020304" pitchFamily="18" charset="0"/>
            </a:endParaRPr>
          </a:p>
        </p:txBody>
      </p:sp>
      <p:sp>
        <p:nvSpPr>
          <p:cNvPr id="19" name="テキスト ボックス 18"/>
          <p:cNvSpPr txBox="1"/>
          <p:nvPr/>
        </p:nvSpPr>
        <p:spPr>
          <a:xfrm>
            <a:off x="4142214" y="6325844"/>
            <a:ext cx="4653838" cy="369332"/>
          </a:xfrm>
          <a:prstGeom prst="rect">
            <a:avLst/>
          </a:prstGeom>
          <a:solidFill>
            <a:srgbClr val="FFFF00"/>
          </a:solidFill>
          <a:ln w="28575">
            <a:solidFill>
              <a:srgbClr val="00B050"/>
            </a:solidFill>
          </a:ln>
        </p:spPr>
        <p:txBody>
          <a:bodyPr wrap="none" rtlCol="0">
            <a:spAutoFit/>
          </a:bodyPr>
          <a:lstStyle/>
          <a:p>
            <a:pPr algn="ctr"/>
            <a:r>
              <a:rPr kumimoji="1" lang="en-US" altLang="ja-JP" sz="1800" dirty="0">
                <a:latin typeface="Times New Roman" panose="02020603050405020304" pitchFamily="18" charset="0"/>
                <a:cs typeface="Times New Roman" panose="02020603050405020304" pitchFamily="18" charset="0"/>
              </a:rPr>
              <a:t>Alignment result satisfied the ILC specification!</a:t>
            </a:r>
            <a:endParaRPr kumimoji="1" lang="ja-JP" altLang="en-US" sz="1800" dirty="0">
              <a:latin typeface="Times New Roman" panose="02020603050405020304" pitchFamily="18" charset="0"/>
              <a:cs typeface="Times New Roman" panose="02020603050405020304" pitchFamily="18" charset="0"/>
            </a:endParaRPr>
          </a:p>
        </p:txBody>
      </p:sp>
      <p:sp>
        <p:nvSpPr>
          <p:cNvPr id="20" name="テキスト ボックス 19"/>
          <p:cNvSpPr txBox="1"/>
          <p:nvPr/>
        </p:nvSpPr>
        <p:spPr>
          <a:xfrm>
            <a:off x="6069269" y="1706323"/>
            <a:ext cx="2722220" cy="276999"/>
          </a:xfrm>
          <a:prstGeom prst="rect">
            <a:avLst/>
          </a:prstGeom>
          <a:solidFill>
            <a:schemeClr val="bg1"/>
          </a:solidFill>
          <a:ln w="19050">
            <a:solidFill>
              <a:srgbClr val="FF00FF"/>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5 points are measured for 5 support posts</a:t>
            </a:r>
            <a:endParaRPr kumimoji="1" lang="ja-JP" alt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34155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979712"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69</a:t>
            </a:fld>
            <a:endParaRPr lang="en-US" altLang="ja-JP" dirty="0">
              <a:latin typeface="Times New Roman" panose="02020603050405020304" pitchFamily="18" charset="0"/>
              <a:cs typeface="Times New Roman" panose="02020603050405020304" pitchFamily="18" charset="0"/>
            </a:endParaRPr>
          </a:p>
        </p:txBody>
      </p:sp>
      <p:sp>
        <p:nvSpPr>
          <p:cNvPr id="8" name="Rectangle 2"/>
          <p:cNvSpPr>
            <a:spLocks noGrp="1" noChangeArrowheads="1"/>
          </p:cNvSpPr>
          <p:nvPr>
            <p:ph type="title"/>
          </p:nvPr>
        </p:nvSpPr>
        <p:spPr>
          <a:xfrm>
            <a:off x="0" y="0"/>
            <a:ext cx="9143999" cy="764704"/>
          </a:xfrm>
        </p:spPr>
        <p:txBody>
          <a:bodyPr/>
          <a:lstStyle/>
          <a:p>
            <a:r>
              <a:rPr lang="en-US" altLang="ja-JP" sz="4400" dirty="0">
                <a:solidFill>
                  <a:schemeClr val="tx1"/>
                </a:solidFill>
                <a:latin typeface="Times New Roman" panose="02020603050405020304" pitchFamily="18" charset="0"/>
                <a:cs typeface="Times New Roman" panose="02020603050405020304" pitchFamily="18" charset="0"/>
              </a:rPr>
              <a:t>1+1/2 Gas Return Pipe</a:t>
            </a:r>
          </a:p>
        </p:txBody>
      </p:sp>
      <p:pic>
        <p:nvPicPr>
          <p:cNvPr id="9" name="図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908720"/>
            <a:ext cx="8069221" cy="2736304"/>
          </a:xfrm>
          <a:prstGeom prst="rect">
            <a:avLst/>
          </a:prstGeom>
        </p:spPr>
      </p:pic>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4082906"/>
            <a:ext cx="3096345" cy="2322258"/>
          </a:xfrm>
          <a:prstGeom prst="rect">
            <a:avLst/>
          </a:prstGeom>
        </p:spPr>
      </p:pic>
      <p:pic>
        <p:nvPicPr>
          <p:cNvPr id="11" name="図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8064" y="4082906"/>
            <a:ext cx="3096344" cy="2322258"/>
          </a:xfrm>
          <a:prstGeom prst="rect">
            <a:avLst/>
          </a:prstGeom>
        </p:spPr>
      </p:pic>
      <p:sp>
        <p:nvSpPr>
          <p:cNvPr id="12" name="テキスト ボックス 11"/>
          <p:cNvSpPr txBox="1"/>
          <p:nvPr/>
        </p:nvSpPr>
        <p:spPr>
          <a:xfrm>
            <a:off x="793263" y="3504670"/>
            <a:ext cx="1680268" cy="276999"/>
          </a:xfrm>
          <a:prstGeom prst="rect">
            <a:avLst/>
          </a:prstGeom>
          <a:solidFill>
            <a:schemeClr val="bg1"/>
          </a:solidFill>
          <a:ln w="19050">
            <a:solidFill>
              <a:srgbClr val="FF0000"/>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Full-size gas return pipe</a:t>
            </a:r>
            <a:endParaRPr kumimoji="1" lang="ja-JP" altLang="en-US" sz="1200" dirty="0">
              <a:latin typeface="Times New Roman" panose="02020603050405020304" pitchFamily="18" charset="0"/>
              <a:cs typeface="Times New Roman" panose="02020603050405020304" pitchFamily="18" charset="0"/>
            </a:endParaRPr>
          </a:p>
        </p:txBody>
      </p:sp>
      <p:cxnSp>
        <p:nvCxnSpPr>
          <p:cNvPr id="13" name="直線矢印コネクタ 12"/>
          <p:cNvCxnSpPr>
            <a:stCxn id="12" idx="2"/>
            <a:endCxn id="10" idx="0"/>
          </p:cNvCxnSpPr>
          <p:nvPr/>
        </p:nvCxnSpPr>
        <p:spPr bwMode="auto">
          <a:xfrm>
            <a:off x="1633397" y="3781669"/>
            <a:ext cx="598344" cy="301237"/>
          </a:xfrm>
          <a:prstGeom prst="straightConnector1">
            <a:avLst/>
          </a:prstGeom>
          <a:solidFill>
            <a:schemeClr val="accent1"/>
          </a:solidFill>
          <a:ln w="190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直線矢印コネクタ 13"/>
          <p:cNvCxnSpPr>
            <a:stCxn id="12" idx="0"/>
          </p:cNvCxnSpPr>
          <p:nvPr/>
        </p:nvCxnSpPr>
        <p:spPr bwMode="auto">
          <a:xfrm flipV="1">
            <a:off x="1633397" y="2996952"/>
            <a:ext cx="424003" cy="507718"/>
          </a:xfrm>
          <a:prstGeom prst="straightConnector1">
            <a:avLst/>
          </a:prstGeom>
          <a:solidFill>
            <a:schemeClr val="accent1"/>
          </a:solidFill>
          <a:ln w="190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テキスト ボックス 14"/>
          <p:cNvSpPr txBox="1"/>
          <p:nvPr/>
        </p:nvSpPr>
        <p:spPr>
          <a:xfrm>
            <a:off x="6300192" y="3504670"/>
            <a:ext cx="1705916" cy="276999"/>
          </a:xfrm>
          <a:prstGeom prst="rect">
            <a:avLst/>
          </a:prstGeom>
          <a:solidFill>
            <a:schemeClr val="bg1"/>
          </a:solidFill>
          <a:ln w="19050">
            <a:solidFill>
              <a:srgbClr val="FF0000"/>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Half-size gas return pipe</a:t>
            </a:r>
            <a:endParaRPr kumimoji="1" lang="ja-JP" altLang="en-US" sz="1200" dirty="0">
              <a:latin typeface="Times New Roman" panose="02020603050405020304" pitchFamily="18" charset="0"/>
              <a:cs typeface="Times New Roman" panose="02020603050405020304" pitchFamily="18" charset="0"/>
            </a:endParaRPr>
          </a:p>
        </p:txBody>
      </p:sp>
      <p:cxnSp>
        <p:nvCxnSpPr>
          <p:cNvPr id="16" name="直線矢印コネクタ 15"/>
          <p:cNvCxnSpPr>
            <a:stCxn id="15" idx="2"/>
            <a:endCxn id="11" idx="0"/>
          </p:cNvCxnSpPr>
          <p:nvPr/>
        </p:nvCxnSpPr>
        <p:spPr bwMode="auto">
          <a:xfrm flipH="1">
            <a:off x="6696236" y="3781669"/>
            <a:ext cx="456914" cy="301237"/>
          </a:xfrm>
          <a:prstGeom prst="straightConnector1">
            <a:avLst/>
          </a:prstGeom>
          <a:solidFill>
            <a:schemeClr val="accent1"/>
          </a:solidFill>
          <a:ln w="190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直線矢印コネクタ 16"/>
          <p:cNvCxnSpPr>
            <a:stCxn id="15" idx="0"/>
          </p:cNvCxnSpPr>
          <p:nvPr/>
        </p:nvCxnSpPr>
        <p:spPr bwMode="auto">
          <a:xfrm flipV="1">
            <a:off x="7153150" y="2996952"/>
            <a:ext cx="83146" cy="507718"/>
          </a:xfrm>
          <a:prstGeom prst="straightConnector1">
            <a:avLst/>
          </a:prstGeom>
          <a:solidFill>
            <a:schemeClr val="accent1"/>
          </a:solidFill>
          <a:ln w="190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加算記号 17"/>
          <p:cNvSpPr/>
          <p:nvPr/>
        </p:nvSpPr>
        <p:spPr bwMode="auto">
          <a:xfrm>
            <a:off x="3977934" y="4750564"/>
            <a:ext cx="972108" cy="986942"/>
          </a:xfrm>
          <a:prstGeom prst="mathPlus">
            <a:avLst/>
          </a:prstGeom>
          <a:solidFill>
            <a:srgbClr val="FFFF00"/>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19" name="正方形/長方形 18"/>
          <p:cNvSpPr/>
          <p:nvPr/>
        </p:nvSpPr>
        <p:spPr bwMode="auto">
          <a:xfrm>
            <a:off x="1115615" y="2858817"/>
            <a:ext cx="4896545" cy="207971"/>
          </a:xfrm>
          <a:prstGeom prst="rect">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20" name="正方形/長方形 19"/>
          <p:cNvSpPr/>
          <p:nvPr/>
        </p:nvSpPr>
        <p:spPr bwMode="auto">
          <a:xfrm>
            <a:off x="6012160" y="2865709"/>
            <a:ext cx="2369840" cy="201080"/>
          </a:xfrm>
          <a:prstGeom prst="rect">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Tree>
    <p:extLst>
      <p:ext uri="{BB962C8B-B14F-4D97-AF65-F5344CB8AC3E}">
        <p14:creationId xmlns:p14="http://schemas.microsoft.com/office/powerpoint/2010/main" val="265822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790700"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7</a:t>
            </a:fld>
            <a:endParaRPr lang="en-US" altLang="ja-JP" dirty="0">
              <a:latin typeface="Times New Roman" panose="02020603050405020304" pitchFamily="18" charset="0"/>
              <a:cs typeface="Times New Roman" panose="02020603050405020304" pitchFamily="18" charset="0"/>
            </a:endParaRPr>
          </a:p>
        </p:txBody>
      </p:sp>
      <p:pic>
        <p:nvPicPr>
          <p:cNvPr id="9" name="図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8296" y="4307896"/>
            <a:ext cx="3650208" cy="2433472"/>
          </a:xfrm>
          <a:prstGeom prst="rect">
            <a:avLst/>
          </a:prstGeom>
        </p:spPr>
      </p:pic>
      <p:pic>
        <p:nvPicPr>
          <p:cNvPr id="10" name="図 9" descr="stf_generalView_A1_130830_low.pn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299312" y="1093812"/>
            <a:ext cx="7248276" cy="5143500"/>
          </a:xfrm>
          <a:prstGeom prst="rect">
            <a:avLst/>
          </a:prstGeom>
        </p:spPr>
      </p:pic>
      <p:pic>
        <p:nvPicPr>
          <p:cNvPr id="11" name="図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91926" y="2585047"/>
            <a:ext cx="2516578" cy="1677718"/>
          </a:xfrm>
          <a:prstGeom prst="rect">
            <a:avLst/>
          </a:prstGeom>
        </p:spPr>
      </p:pic>
      <p:sp>
        <p:nvSpPr>
          <p:cNvPr id="12" name="テキスト ボックス 11"/>
          <p:cNvSpPr txBox="1"/>
          <p:nvPr/>
        </p:nvSpPr>
        <p:spPr>
          <a:xfrm>
            <a:off x="3594331" y="5124034"/>
            <a:ext cx="1303049" cy="553998"/>
          </a:xfrm>
          <a:prstGeom prst="rect">
            <a:avLst/>
          </a:prstGeom>
          <a:solidFill>
            <a:schemeClr val="bg1"/>
          </a:solidFill>
          <a:ln w="28575">
            <a:solidFill>
              <a:srgbClr val="0000FF"/>
            </a:solidFill>
          </a:ln>
        </p:spPr>
        <p:txBody>
          <a:bodyPr wrap="none" rtlCol="0">
            <a:spAutoFit/>
          </a:bodyPr>
          <a:lstStyle/>
          <a:p>
            <a:pPr algn="ctr"/>
            <a:r>
              <a:rPr lang="en-US" altLang="ja-JP" sz="1600" b="1" dirty="0">
                <a:latin typeface="Times New Roman" panose="02020603050405020304" pitchFamily="18" charset="0"/>
                <a:cs typeface="Times New Roman" panose="02020603050405020304" pitchFamily="18" charset="0"/>
              </a:rPr>
              <a:t>Capture</a:t>
            </a:r>
            <a:r>
              <a:rPr kumimoji="1" lang="en-US" altLang="ja-JP" sz="1600" b="1" dirty="0">
                <a:latin typeface="Times New Roman" panose="02020603050405020304" pitchFamily="18" charset="0"/>
                <a:cs typeface="Times New Roman" panose="02020603050405020304" pitchFamily="18" charset="0"/>
              </a:rPr>
              <a:t> CM</a:t>
            </a:r>
          </a:p>
          <a:p>
            <a:pPr algn="ctr"/>
            <a:r>
              <a:rPr kumimoji="1" lang="en-US" altLang="ja-JP" sz="1400" b="1" dirty="0">
                <a:latin typeface="Times New Roman" panose="02020603050405020304" pitchFamily="18" charset="0"/>
                <a:cs typeface="Times New Roman" panose="02020603050405020304" pitchFamily="18" charset="0"/>
              </a:rPr>
              <a:t>(Two cavities)</a:t>
            </a:r>
            <a:endParaRPr kumimoji="1" lang="ja-JP" altLang="en-US" sz="1400" b="1" dirty="0">
              <a:latin typeface="Times New Roman" panose="02020603050405020304" pitchFamily="18" charset="0"/>
              <a:cs typeface="Times New Roman" panose="02020603050405020304" pitchFamily="18" charset="0"/>
            </a:endParaRPr>
          </a:p>
        </p:txBody>
      </p:sp>
      <p:sp>
        <p:nvSpPr>
          <p:cNvPr id="13" name="テキスト ボックス 12"/>
          <p:cNvSpPr txBox="1"/>
          <p:nvPr/>
        </p:nvSpPr>
        <p:spPr>
          <a:xfrm>
            <a:off x="5017021" y="3665562"/>
            <a:ext cx="1453732" cy="553998"/>
          </a:xfrm>
          <a:prstGeom prst="rect">
            <a:avLst/>
          </a:prstGeom>
          <a:solidFill>
            <a:schemeClr val="bg1"/>
          </a:solidFill>
          <a:ln w="28575">
            <a:solidFill>
              <a:srgbClr val="FF0000"/>
            </a:solidFill>
          </a:ln>
        </p:spPr>
        <p:txBody>
          <a:bodyPr wrap="none" rtlCol="0">
            <a:spAutoFit/>
          </a:bodyPr>
          <a:lstStyle/>
          <a:p>
            <a:pPr algn="ctr"/>
            <a:r>
              <a:rPr kumimoji="1" lang="en-US" altLang="ja-JP" sz="1600" b="1" dirty="0">
                <a:latin typeface="Times New Roman" panose="02020603050405020304" pitchFamily="18" charset="0"/>
                <a:cs typeface="Times New Roman" panose="02020603050405020304" pitchFamily="18" charset="0"/>
              </a:rPr>
              <a:t>CM1 + CM2a</a:t>
            </a:r>
          </a:p>
          <a:p>
            <a:pPr algn="ctr"/>
            <a:r>
              <a:rPr kumimoji="1" lang="en-US" altLang="ja-JP" sz="1400" b="1" dirty="0">
                <a:latin typeface="Times New Roman" panose="02020603050405020304" pitchFamily="18" charset="0"/>
                <a:cs typeface="Times New Roman" panose="02020603050405020304" pitchFamily="18" charset="0"/>
              </a:rPr>
              <a:t>(Twelve cavities)</a:t>
            </a:r>
            <a:endParaRPr kumimoji="1" lang="ja-JP" altLang="en-US" sz="1400" b="1" dirty="0">
              <a:latin typeface="Times New Roman" panose="02020603050405020304" pitchFamily="18" charset="0"/>
              <a:cs typeface="Times New Roman" panose="02020603050405020304" pitchFamily="18" charset="0"/>
            </a:endParaRPr>
          </a:p>
        </p:txBody>
      </p:sp>
      <p:sp>
        <p:nvSpPr>
          <p:cNvPr id="14" name="テキスト ボックス 13"/>
          <p:cNvSpPr txBox="1"/>
          <p:nvPr/>
        </p:nvSpPr>
        <p:spPr>
          <a:xfrm>
            <a:off x="0" y="-2443"/>
            <a:ext cx="9144000" cy="723275"/>
          </a:xfrm>
          <a:prstGeom prst="rect">
            <a:avLst/>
          </a:prstGeom>
          <a:noFill/>
        </p:spPr>
        <p:txBody>
          <a:bodyPr wrap="square" tIns="0" rtlCol="0">
            <a:spAutoFit/>
          </a:bodyPr>
          <a:lstStyle/>
          <a:p>
            <a:pPr algn="ctr"/>
            <a:r>
              <a:rPr lang="en-US" altLang="ja-JP" sz="4400" dirty="0">
                <a:latin typeface="Times New Roman" panose="02020603050405020304" pitchFamily="18" charset="0"/>
                <a:cs typeface="Times New Roman" panose="02020603050405020304" pitchFamily="18" charset="0"/>
              </a:rPr>
              <a:t>STF-2 Accelerator Layout</a:t>
            </a:r>
            <a:endParaRPr kumimoji="1" lang="ja-JP" altLang="en-US" sz="4400" dirty="0">
              <a:latin typeface="Times New Roman" panose="02020603050405020304" pitchFamily="18" charset="0"/>
              <a:cs typeface="Times New Roman" panose="02020603050405020304" pitchFamily="18" charset="0"/>
            </a:endParaRPr>
          </a:p>
        </p:txBody>
      </p:sp>
      <p:sp>
        <p:nvSpPr>
          <p:cNvPr id="15" name="円/楕円 14"/>
          <p:cNvSpPr/>
          <p:nvPr/>
        </p:nvSpPr>
        <p:spPr>
          <a:xfrm>
            <a:off x="3758775" y="4081940"/>
            <a:ext cx="685800" cy="685800"/>
          </a:xfrm>
          <a:prstGeom prst="ellipse">
            <a:avLst/>
          </a:prstGeom>
          <a:noFill/>
          <a:ln w="28575">
            <a:solidFill>
              <a:srgbClr val="00CC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00"/>
          </a:p>
        </p:txBody>
      </p:sp>
      <p:sp>
        <p:nvSpPr>
          <p:cNvPr id="16" name="角丸四角形 15"/>
          <p:cNvSpPr/>
          <p:nvPr/>
        </p:nvSpPr>
        <p:spPr>
          <a:xfrm rot="19328176">
            <a:off x="6115149" y="1722029"/>
            <a:ext cx="2162827" cy="425673"/>
          </a:xfrm>
          <a:prstGeom prst="roundRect">
            <a:avLst/>
          </a:prstGeom>
          <a:noFill/>
          <a:ln w="28575">
            <a:solidFill>
              <a:srgbClr val="00CC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00"/>
          </a:p>
        </p:txBody>
      </p:sp>
      <p:sp>
        <p:nvSpPr>
          <p:cNvPr id="17" name="テキスト ボックス 16"/>
          <p:cNvSpPr txBox="1"/>
          <p:nvPr/>
        </p:nvSpPr>
        <p:spPr>
          <a:xfrm>
            <a:off x="7828537" y="1657866"/>
            <a:ext cx="1279967" cy="276999"/>
          </a:xfrm>
          <a:prstGeom prst="rect">
            <a:avLst/>
          </a:prstGeom>
          <a:solidFill>
            <a:schemeClr val="bg1"/>
          </a:solidFill>
          <a:ln w="19050">
            <a:solidFill>
              <a:srgbClr val="33CCFF"/>
            </a:solidFill>
          </a:ln>
        </p:spPr>
        <p:txBody>
          <a:bodyPr wrap="none" rtlCol="0">
            <a:spAutoFit/>
          </a:bodyPr>
          <a:lstStyle/>
          <a:p>
            <a:pPr algn="ctr"/>
            <a:r>
              <a:rPr lang="en-US" altLang="ja-JP" sz="1200" dirty="0">
                <a:latin typeface="Times New Roman" panose="02020603050405020304" pitchFamily="18" charset="0"/>
                <a:cs typeface="Times New Roman" panose="02020603050405020304" pitchFamily="18" charset="0"/>
              </a:rPr>
              <a:t>To be constructed</a:t>
            </a:r>
            <a:endParaRPr kumimoji="1" lang="ja-JP" altLang="en-US" sz="1200" dirty="0">
              <a:latin typeface="Times New Roman" panose="02020603050405020304" pitchFamily="18" charset="0"/>
              <a:cs typeface="Times New Roman" panose="02020603050405020304" pitchFamily="18" charset="0"/>
            </a:endParaRPr>
          </a:p>
        </p:txBody>
      </p:sp>
      <p:sp>
        <p:nvSpPr>
          <p:cNvPr id="18" name="テキスト ボックス 17"/>
          <p:cNvSpPr txBox="1"/>
          <p:nvPr/>
        </p:nvSpPr>
        <p:spPr>
          <a:xfrm>
            <a:off x="2864064" y="3568457"/>
            <a:ext cx="942887" cy="338554"/>
          </a:xfrm>
          <a:prstGeom prst="rect">
            <a:avLst/>
          </a:prstGeom>
          <a:solidFill>
            <a:schemeClr val="bg1"/>
          </a:solidFill>
          <a:ln w="19050">
            <a:solidFill>
              <a:srgbClr val="000099"/>
            </a:solidFill>
          </a:ln>
        </p:spPr>
        <p:txBody>
          <a:bodyPr wrap="none" rtlCol="0">
            <a:spAutoFit/>
          </a:bodyPr>
          <a:lstStyle/>
          <a:p>
            <a:pPr algn="ctr"/>
            <a:r>
              <a:rPr kumimoji="1" lang="en-US" altLang="ja-JP" sz="1600" dirty="0">
                <a:latin typeface="Times New Roman" panose="02020603050405020304" pitchFamily="18" charset="0"/>
                <a:cs typeface="Times New Roman" panose="02020603050405020304" pitchFamily="18" charset="0"/>
              </a:rPr>
              <a:t>Cold box</a:t>
            </a:r>
            <a:endParaRPr kumimoji="1" lang="ja-JP" altLang="en-US" sz="1600" dirty="0">
              <a:latin typeface="Times New Roman" panose="02020603050405020304" pitchFamily="18" charset="0"/>
              <a:cs typeface="Times New Roman" panose="02020603050405020304" pitchFamily="18" charset="0"/>
            </a:endParaRPr>
          </a:p>
        </p:txBody>
      </p:sp>
      <p:sp>
        <p:nvSpPr>
          <p:cNvPr id="19" name="テキスト ボックス 18"/>
          <p:cNvSpPr txBox="1"/>
          <p:nvPr/>
        </p:nvSpPr>
        <p:spPr>
          <a:xfrm>
            <a:off x="924108" y="4921796"/>
            <a:ext cx="942887" cy="338554"/>
          </a:xfrm>
          <a:prstGeom prst="rect">
            <a:avLst/>
          </a:prstGeom>
          <a:solidFill>
            <a:schemeClr val="bg1"/>
          </a:solidFill>
          <a:ln w="19050">
            <a:solidFill>
              <a:srgbClr val="000099"/>
            </a:solidFill>
          </a:ln>
        </p:spPr>
        <p:txBody>
          <a:bodyPr wrap="none" rtlCol="0">
            <a:spAutoFit/>
          </a:bodyPr>
          <a:lstStyle/>
          <a:p>
            <a:pPr algn="ctr"/>
            <a:r>
              <a:rPr kumimoji="1" lang="en-US" altLang="ja-JP" sz="1600" dirty="0">
                <a:latin typeface="Times New Roman" panose="02020603050405020304" pitchFamily="18" charset="0"/>
                <a:cs typeface="Times New Roman" panose="02020603050405020304" pitchFamily="18" charset="0"/>
              </a:rPr>
              <a:t>Cold box</a:t>
            </a:r>
            <a:endParaRPr kumimoji="1" lang="ja-JP" altLang="en-US" sz="1600" dirty="0">
              <a:latin typeface="Times New Roman" panose="02020603050405020304" pitchFamily="18" charset="0"/>
              <a:cs typeface="Times New Roman" panose="02020603050405020304" pitchFamily="18" charset="0"/>
            </a:endParaRPr>
          </a:p>
        </p:txBody>
      </p:sp>
      <p:sp>
        <p:nvSpPr>
          <p:cNvPr id="20" name="テキスト ボックス 19"/>
          <p:cNvSpPr txBox="1"/>
          <p:nvPr/>
        </p:nvSpPr>
        <p:spPr>
          <a:xfrm>
            <a:off x="1210435" y="5782590"/>
            <a:ext cx="838691" cy="338554"/>
          </a:xfrm>
          <a:prstGeom prst="rect">
            <a:avLst/>
          </a:prstGeom>
          <a:solidFill>
            <a:schemeClr val="bg1"/>
          </a:solidFill>
          <a:ln w="19050">
            <a:solidFill>
              <a:schemeClr val="accent2">
                <a:lumMod val="75000"/>
              </a:schemeClr>
            </a:solidFill>
          </a:ln>
        </p:spPr>
        <p:txBody>
          <a:bodyPr wrap="none" rtlCol="0">
            <a:spAutoFit/>
          </a:bodyPr>
          <a:lstStyle/>
          <a:p>
            <a:pPr algn="ctr"/>
            <a:r>
              <a:rPr lang="en-US" altLang="ja-JP" sz="1600" dirty="0">
                <a:latin typeface="Times New Roman" panose="02020603050405020304" pitchFamily="18" charset="0"/>
                <a:cs typeface="Times New Roman" panose="02020603050405020304" pitchFamily="18" charset="0"/>
              </a:rPr>
              <a:t>RF Gun</a:t>
            </a:r>
            <a:endParaRPr kumimoji="1" lang="ja-JP" altLang="en-US" sz="1600" dirty="0">
              <a:latin typeface="Times New Roman" panose="02020603050405020304" pitchFamily="18" charset="0"/>
              <a:cs typeface="Times New Roman" panose="02020603050405020304" pitchFamily="18" charset="0"/>
            </a:endParaRPr>
          </a:p>
        </p:txBody>
      </p:sp>
      <p:sp>
        <p:nvSpPr>
          <p:cNvPr id="21" name="テキスト ボックス 20"/>
          <p:cNvSpPr txBox="1"/>
          <p:nvPr/>
        </p:nvSpPr>
        <p:spPr>
          <a:xfrm>
            <a:off x="2808188" y="5580556"/>
            <a:ext cx="623890" cy="253916"/>
          </a:xfrm>
          <a:prstGeom prst="rect">
            <a:avLst/>
          </a:prstGeom>
          <a:solidFill>
            <a:schemeClr val="bg1"/>
          </a:solidFill>
          <a:ln w="19050">
            <a:solidFill>
              <a:srgbClr val="7030A0"/>
            </a:solidFill>
          </a:ln>
        </p:spPr>
        <p:txBody>
          <a:bodyPr wrap="none" rtlCol="0">
            <a:spAutoFit/>
          </a:bodyPr>
          <a:lstStyle/>
          <a:p>
            <a:pPr algn="ctr"/>
            <a:r>
              <a:rPr lang="en-US" altLang="ja-JP" sz="1050" dirty="0">
                <a:latin typeface="Times New Roman" panose="02020603050405020304" pitchFamily="18" charset="0"/>
                <a:cs typeface="Times New Roman" panose="02020603050405020304" pitchFamily="18" charset="0"/>
              </a:rPr>
              <a:t>Chicane</a:t>
            </a:r>
            <a:endParaRPr kumimoji="1" lang="ja-JP" altLang="en-US" sz="1050" dirty="0">
              <a:latin typeface="Times New Roman" panose="02020603050405020304" pitchFamily="18" charset="0"/>
              <a:cs typeface="Times New Roman" panose="02020603050405020304" pitchFamily="18" charset="0"/>
            </a:endParaRPr>
          </a:p>
        </p:txBody>
      </p:sp>
      <p:sp>
        <p:nvSpPr>
          <p:cNvPr id="22" name="テキスト ボックス 21"/>
          <p:cNvSpPr txBox="1"/>
          <p:nvPr/>
        </p:nvSpPr>
        <p:spPr>
          <a:xfrm>
            <a:off x="4043023" y="4686929"/>
            <a:ext cx="1279967" cy="276999"/>
          </a:xfrm>
          <a:prstGeom prst="rect">
            <a:avLst/>
          </a:prstGeom>
          <a:solidFill>
            <a:schemeClr val="bg1"/>
          </a:solidFill>
          <a:ln w="19050">
            <a:solidFill>
              <a:srgbClr val="33CCFF"/>
            </a:solidFill>
          </a:ln>
        </p:spPr>
        <p:txBody>
          <a:bodyPr wrap="none" rtlCol="0">
            <a:spAutoFit/>
          </a:bodyPr>
          <a:lstStyle/>
          <a:p>
            <a:pPr algn="ctr"/>
            <a:r>
              <a:rPr lang="en-US" altLang="ja-JP" sz="1200" dirty="0">
                <a:latin typeface="Times New Roman" panose="02020603050405020304" pitchFamily="18" charset="0"/>
                <a:cs typeface="Times New Roman" panose="02020603050405020304" pitchFamily="18" charset="0"/>
              </a:rPr>
              <a:t>To be constructed</a:t>
            </a:r>
            <a:endParaRPr kumimoji="1" lang="ja-JP" altLang="en-US" sz="1200" dirty="0">
              <a:latin typeface="Times New Roman" panose="02020603050405020304" pitchFamily="18" charset="0"/>
              <a:cs typeface="Times New Roman" panose="02020603050405020304" pitchFamily="18" charset="0"/>
            </a:endParaRPr>
          </a:p>
        </p:txBody>
      </p:sp>
      <p:pic>
        <p:nvPicPr>
          <p:cNvPr id="23" name="図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791307"/>
            <a:ext cx="5776748" cy="1958918"/>
          </a:xfrm>
          <a:prstGeom prst="rect">
            <a:avLst/>
          </a:prstGeom>
          <a:ln w="28575">
            <a:solidFill>
              <a:srgbClr val="C00000"/>
            </a:solidFill>
          </a:ln>
        </p:spPr>
      </p:pic>
      <p:sp>
        <p:nvSpPr>
          <p:cNvPr id="25" name="右矢印 24"/>
          <p:cNvSpPr/>
          <p:nvPr/>
        </p:nvSpPr>
        <p:spPr bwMode="auto">
          <a:xfrm rot="1766509">
            <a:off x="3895587" y="2704836"/>
            <a:ext cx="1097976" cy="695788"/>
          </a:xfrm>
          <a:prstGeom prst="rightArrow">
            <a:avLst/>
          </a:prstGeom>
          <a:solidFill>
            <a:srgbClr val="FFFF00"/>
          </a:solidFill>
          <a:ln w="2857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pic>
        <p:nvPicPr>
          <p:cNvPr id="26" name="図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311" y="2809265"/>
            <a:ext cx="2385439" cy="1590292"/>
          </a:xfrm>
          <a:prstGeom prst="rect">
            <a:avLst/>
          </a:prstGeom>
        </p:spPr>
      </p:pic>
      <p:sp>
        <p:nvSpPr>
          <p:cNvPr id="27" name="テキスト ボックス 26"/>
          <p:cNvSpPr txBox="1"/>
          <p:nvPr/>
        </p:nvSpPr>
        <p:spPr>
          <a:xfrm>
            <a:off x="7707777" y="6424324"/>
            <a:ext cx="1348446" cy="261610"/>
          </a:xfrm>
          <a:prstGeom prst="rect">
            <a:avLst/>
          </a:prstGeom>
          <a:solidFill>
            <a:schemeClr val="bg1"/>
          </a:solidFill>
          <a:ln w="28575">
            <a:solidFill>
              <a:srgbClr val="FF00FF"/>
            </a:solidFill>
          </a:ln>
        </p:spPr>
        <p:txBody>
          <a:bodyPr wrap="none" rtlCol="0">
            <a:spAutoFit/>
          </a:bodyPr>
          <a:lstStyle/>
          <a:p>
            <a:pPr algn="ctr"/>
            <a:r>
              <a:rPr kumimoji="1" lang="en-US" altLang="ja-JP" sz="1100" dirty="0">
                <a:latin typeface="Times New Roman" panose="02020603050405020304" pitchFamily="18" charset="0"/>
                <a:cs typeface="Times New Roman" panose="02020603050405020304" pitchFamily="18" charset="0"/>
              </a:rPr>
              <a:t>View from upstream</a:t>
            </a:r>
            <a:endParaRPr kumimoji="1" lang="ja-JP" altLang="en-US" sz="1100" dirty="0">
              <a:latin typeface="Times New Roman" panose="02020603050405020304" pitchFamily="18" charset="0"/>
              <a:cs typeface="Times New Roman" panose="02020603050405020304" pitchFamily="18" charset="0"/>
            </a:endParaRPr>
          </a:p>
        </p:txBody>
      </p:sp>
      <p:sp>
        <p:nvSpPr>
          <p:cNvPr id="28" name="テキスト ボックス 27"/>
          <p:cNvSpPr txBox="1"/>
          <p:nvPr/>
        </p:nvSpPr>
        <p:spPr>
          <a:xfrm>
            <a:off x="6632568" y="3954172"/>
            <a:ext cx="1521570" cy="261610"/>
          </a:xfrm>
          <a:prstGeom prst="rect">
            <a:avLst/>
          </a:prstGeom>
          <a:solidFill>
            <a:schemeClr val="bg1"/>
          </a:solidFill>
          <a:ln w="28575">
            <a:solidFill>
              <a:srgbClr val="FF00FF"/>
            </a:solidFill>
          </a:ln>
        </p:spPr>
        <p:txBody>
          <a:bodyPr wrap="none" rtlCol="0">
            <a:spAutoFit/>
          </a:bodyPr>
          <a:lstStyle/>
          <a:p>
            <a:pPr algn="ctr"/>
            <a:r>
              <a:rPr kumimoji="1" lang="en-US" altLang="ja-JP" sz="1100" dirty="0">
                <a:latin typeface="Times New Roman" panose="02020603050405020304" pitchFamily="18" charset="0"/>
                <a:cs typeface="Times New Roman" panose="02020603050405020304" pitchFamily="18" charset="0"/>
              </a:rPr>
              <a:t>View from downstream</a:t>
            </a:r>
            <a:endParaRPr kumimoji="1" lang="ja-JP" altLang="en-US" sz="1100" dirty="0">
              <a:latin typeface="Times New Roman" panose="02020603050405020304" pitchFamily="18" charset="0"/>
              <a:cs typeface="Times New Roman" panose="02020603050405020304" pitchFamily="18" charset="0"/>
            </a:endParaRPr>
          </a:p>
        </p:txBody>
      </p:sp>
      <p:sp>
        <p:nvSpPr>
          <p:cNvPr id="29" name="テキスト ボックス 28"/>
          <p:cNvSpPr txBox="1"/>
          <p:nvPr/>
        </p:nvSpPr>
        <p:spPr>
          <a:xfrm>
            <a:off x="112486" y="4084977"/>
            <a:ext cx="1250663" cy="261610"/>
          </a:xfrm>
          <a:prstGeom prst="rect">
            <a:avLst/>
          </a:prstGeom>
          <a:solidFill>
            <a:schemeClr val="bg1"/>
          </a:solidFill>
          <a:ln w="28575">
            <a:solidFill>
              <a:srgbClr val="FF00FF"/>
            </a:solidFill>
          </a:ln>
        </p:spPr>
        <p:txBody>
          <a:bodyPr wrap="none" rtlCol="0">
            <a:spAutoFit/>
          </a:bodyPr>
          <a:lstStyle/>
          <a:p>
            <a:pPr algn="ctr"/>
            <a:r>
              <a:rPr kumimoji="1" lang="en-US" altLang="ja-JP" sz="1100" dirty="0">
                <a:latin typeface="Times New Roman" panose="02020603050405020304" pitchFamily="18" charset="0"/>
                <a:cs typeface="Times New Roman" panose="02020603050405020304" pitchFamily="18" charset="0"/>
              </a:rPr>
              <a:t>Waveguide system</a:t>
            </a:r>
            <a:endParaRPr kumimoji="1" lang="ja-JP" altLang="en-US" sz="1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37906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979712"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70</a:t>
            </a:fld>
            <a:endParaRPr lang="en-US" altLang="ja-JP" dirty="0">
              <a:latin typeface="Times New Roman" panose="02020603050405020304" pitchFamily="18" charset="0"/>
              <a:cs typeface="Times New Roman" panose="02020603050405020304" pitchFamily="18" charset="0"/>
            </a:endParaRPr>
          </a:p>
        </p:txBody>
      </p:sp>
      <p:sp>
        <p:nvSpPr>
          <p:cNvPr id="8" name="Rectangle 2"/>
          <p:cNvSpPr>
            <a:spLocks noGrp="1" noChangeArrowheads="1"/>
          </p:cNvSpPr>
          <p:nvPr>
            <p:ph type="title"/>
          </p:nvPr>
        </p:nvSpPr>
        <p:spPr>
          <a:xfrm>
            <a:off x="0" y="0"/>
            <a:ext cx="9143999" cy="764704"/>
          </a:xfrm>
        </p:spPr>
        <p:txBody>
          <a:bodyPr/>
          <a:lstStyle/>
          <a:p>
            <a:r>
              <a:rPr lang="en-US" altLang="ja-JP" sz="4400" dirty="0">
                <a:solidFill>
                  <a:schemeClr val="tx1"/>
                </a:solidFill>
                <a:latin typeface="Times New Roman" panose="02020603050405020304" pitchFamily="18" charset="0"/>
                <a:cs typeface="Times New Roman" panose="02020603050405020304" pitchFamily="18" charset="0"/>
              </a:rPr>
              <a:t>Construction of STF-2 CM1</a:t>
            </a:r>
            <a:r>
              <a:rPr lang="ja-JP" altLang="en-US" sz="4400" dirty="0">
                <a:solidFill>
                  <a:schemeClr val="tx1"/>
                </a:solidFill>
                <a:latin typeface="Times New Roman" panose="02020603050405020304" pitchFamily="18" charset="0"/>
                <a:cs typeface="Times New Roman" panose="02020603050405020304" pitchFamily="18" charset="0"/>
              </a:rPr>
              <a:t>①</a:t>
            </a:r>
            <a:endParaRPr lang="en-US" altLang="ja-JP" sz="4400" dirty="0">
              <a:solidFill>
                <a:schemeClr val="tx1"/>
              </a:solidFill>
              <a:latin typeface="Times New Roman" panose="02020603050405020304" pitchFamily="18" charset="0"/>
              <a:cs typeface="Times New Roman" panose="02020603050405020304" pitchFamily="18" charset="0"/>
            </a:endParaRPr>
          </a:p>
        </p:txBody>
      </p:sp>
      <p:pic>
        <p:nvPicPr>
          <p:cNvPr id="9" name="図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96" y="980058"/>
            <a:ext cx="3096344" cy="2322258"/>
          </a:xfrm>
          <a:prstGeom prst="rect">
            <a:avLst/>
          </a:prstGeom>
        </p:spPr>
      </p:pic>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4818" y="817021"/>
            <a:ext cx="3096344" cy="2322258"/>
          </a:xfrm>
          <a:prstGeom prst="rect">
            <a:avLst/>
          </a:prstGeom>
        </p:spPr>
      </p:pic>
      <p:pic>
        <p:nvPicPr>
          <p:cNvPr id="11" name="図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4140" y="1231636"/>
            <a:ext cx="3096344" cy="2322258"/>
          </a:xfrm>
          <a:prstGeom prst="rect">
            <a:avLst/>
          </a:prstGeom>
        </p:spPr>
      </p:pic>
      <p:pic>
        <p:nvPicPr>
          <p:cNvPr id="12" name="図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94140" y="3645024"/>
            <a:ext cx="3096344" cy="2322258"/>
          </a:xfrm>
          <a:prstGeom prst="rect">
            <a:avLst/>
          </a:prstGeom>
        </p:spPr>
      </p:pic>
      <p:pic>
        <p:nvPicPr>
          <p:cNvPr id="13" name="図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14818" y="4085275"/>
            <a:ext cx="3096344" cy="2322258"/>
          </a:xfrm>
          <a:prstGeom prst="rect">
            <a:avLst/>
          </a:prstGeom>
        </p:spPr>
      </p:pic>
      <p:pic>
        <p:nvPicPr>
          <p:cNvPr id="14" name="図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496" y="3899202"/>
            <a:ext cx="3096344" cy="2322258"/>
          </a:xfrm>
          <a:prstGeom prst="rect">
            <a:avLst/>
          </a:prstGeom>
        </p:spPr>
      </p:pic>
      <p:sp>
        <p:nvSpPr>
          <p:cNvPr id="15" name="右矢印 14"/>
          <p:cNvSpPr/>
          <p:nvPr/>
        </p:nvSpPr>
        <p:spPr bwMode="auto">
          <a:xfrm rot="20754860">
            <a:off x="2834798" y="1189488"/>
            <a:ext cx="360040" cy="396139"/>
          </a:xfrm>
          <a:prstGeom prst="rightArrow">
            <a:avLst/>
          </a:prstGeom>
          <a:solidFill>
            <a:srgbClr val="FFFF00"/>
          </a:solidFill>
          <a:ln w="19050"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16" name="右矢印 15"/>
          <p:cNvSpPr/>
          <p:nvPr/>
        </p:nvSpPr>
        <p:spPr bwMode="auto">
          <a:xfrm rot="1380713">
            <a:off x="5859241" y="1286248"/>
            <a:ext cx="360040" cy="396139"/>
          </a:xfrm>
          <a:prstGeom prst="rightArrow">
            <a:avLst/>
          </a:prstGeom>
          <a:solidFill>
            <a:srgbClr val="FFFF00"/>
          </a:solidFill>
          <a:ln w="19050"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17" name="右矢印 16"/>
          <p:cNvSpPr/>
          <p:nvPr/>
        </p:nvSpPr>
        <p:spPr bwMode="auto">
          <a:xfrm rot="5400000">
            <a:off x="7362291" y="3395930"/>
            <a:ext cx="360040" cy="396139"/>
          </a:xfrm>
          <a:prstGeom prst="rightArrow">
            <a:avLst/>
          </a:prstGeom>
          <a:solidFill>
            <a:srgbClr val="FFFF00"/>
          </a:solidFill>
          <a:ln w="19050"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18" name="右矢印 17"/>
          <p:cNvSpPr/>
          <p:nvPr/>
        </p:nvSpPr>
        <p:spPr bwMode="auto">
          <a:xfrm rot="9427806">
            <a:off x="5931142" y="5357325"/>
            <a:ext cx="360040" cy="396139"/>
          </a:xfrm>
          <a:prstGeom prst="rightArrow">
            <a:avLst/>
          </a:prstGeom>
          <a:solidFill>
            <a:srgbClr val="FFFF00"/>
          </a:solidFill>
          <a:ln w="19050"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19" name="右矢印 18"/>
          <p:cNvSpPr/>
          <p:nvPr/>
        </p:nvSpPr>
        <p:spPr bwMode="auto">
          <a:xfrm rot="12472470">
            <a:off x="2938450" y="5516016"/>
            <a:ext cx="360040" cy="396139"/>
          </a:xfrm>
          <a:prstGeom prst="rightArrow">
            <a:avLst/>
          </a:prstGeom>
          <a:solidFill>
            <a:srgbClr val="FFFF00"/>
          </a:solidFill>
          <a:ln w="19050"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20" name="テキスト ボックス 19"/>
          <p:cNvSpPr txBox="1"/>
          <p:nvPr/>
        </p:nvSpPr>
        <p:spPr>
          <a:xfrm>
            <a:off x="91473" y="2979854"/>
            <a:ext cx="1712328" cy="276999"/>
          </a:xfrm>
          <a:prstGeom prst="rect">
            <a:avLst/>
          </a:prstGeom>
          <a:solidFill>
            <a:schemeClr val="bg1"/>
          </a:solidFill>
          <a:ln w="19050">
            <a:solidFill>
              <a:srgbClr val="FF00FF"/>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Cavity string installation</a:t>
            </a:r>
            <a:endParaRPr kumimoji="1" lang="ja-JP" altLang="en-US" sz="1200" dirty="0">
              <a:latin typeface="Times New Roman" panose="02020603050405020304" pitchFamily="18" charset="0"/>
              <a:cs typeface="Times New Roman" panose="02020603050405020304" pitchFamily="18" charset="0"/>
            </a:endParaRPr>
          </a:p>
        </p:txBody>
      </p:sp>
      <p:sp>
        <p:nvSpPr>
          <p:cNvPr id="21" name="テキスト ボックス 20"/>
          <p:cNvSpPr txBox="1"/>
          <p:nvPr/>
        </p:nvSpPr>
        <p:spPr>
          <a:xfrm>
            <a:off x="3702519" y="2803493"/>
            <a:ext cx="2169184" cy="276999"/>
          </a:xfrm>
          <a:prstGeom prst="rect">
            <a:avLst/>
          </a:prstGeom>
          <a:solidFill>
            <a:schemeClr val="bg1"/>
          </a:solidFill>
          <a:ln w="19050">
            <a:solidFill>
              <a:srgbClr val="FF00FF"/>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Lining two cavity strings on rail</a:t>
            </a:r>
            <a:endParaRPr kumimoji="1" lang="ja-JP" altLang="en-US" sz="1200" dirty="0">
              <a:latin typeface="Times New Roman" panose="02020603050405020304" pitchFamily="18" charset="0"/>
              <a:cs typeface="Times New Roman" panose="02020603050405020304" pitchFamily="18" charset="0"/>
            </a:endParaRPr>
          </a:p>
        </p:txBody>
      </p:sp>
      <p:sp>
        <p:nvSpPr>
          <p:cNvPr id="22" name="テキスト ボックス 21"/>
          <p:cNvSpPr txBox="1"/>
          <p:nvPr/>
        </p:nvSpPr>
        <p:spPr>
          <a:xfrm>
            <a:off x="5115537" y="3429293"/>
            <a:ext cx="1991251" cy="276999"/>
          </a:xfrm>
          <a:prstGeom prst="rect">
            <a:avLst/>
          </a:prstGeom>
          <a:solidFill>
            <a:schemeClr val="bg1"/>
          </a:solidFill>
          <a:ln w="19050">
            <a:solidFill>
              <a:srgbClr val="FF00FF"/>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Attachment of thermal shield</a:t>
            </a:r>
            <a:endParaRPr kumimoji="1" lang="ja-JP" altLang="en-US" sz="1200" dirty="0">
              <a:latin typeface="Times New Roman" panose="02020603050405020304" pitchFamily="18" charset="0"/>
              <a:cs typeface="Times New Roman" panose="02020603050405020304" pitchFamily="18" charset="0"/>
            </a:endParaRPr>
          </a:p>
        </p:txBody>
      </p:sp>
      <p:sp>
        <p:nvSpPr>
          <p:cNvPr id="23" name="テキスト ボックス 22"/>
          <p:cNvSpPr txBox="1"/>
          <p:nvPr/>
        </p:nvSpPr>
        <p:spPr>
          <a:xfrm>
            <a:off x="2392690" y="4003232"/>
            <a:ext cx="1689886" cy="276999"/>
          </a:xfrm>
          <a:prstGeom prst="rect">
            <a:avLst/>
          </a:prstGeom>
          <a:solidFill>
            <a:schemeClr val="bg1"/>
          </a:solidFill>
          <a:ln w="19050">
            <a:solidFill>
              <a:srgbClr val="FF00FF"/>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Leveling gas return pipe</a:t>
            </a:r>
            <a:endParaRPr kumimoji="1" lang="ja-JP" alt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40960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979712"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71</a:t>
            </a:fld>
            <a:endParaRPr lang="en-US" altLang="ja-JP" dirty="0">
              <a:latin typeface="Times New Roman" panose="02020603050405020304" pitchFamily="18" charset="0"/>
              <a:cs typeface="Times New Roman" panose="02020603050405020304" pitchFamily="18" charset="0"/>
            </a:endParaRPr>
          </a:p>
        </p:txBody>
      </p:sp>
      <p:sp>
        <p:nvSpPr>
          <p:cNvPr id="8" name="Rectangle 2"/>
          <p:cNvSpPr>
            <a:spLocks noGrp="1" noChangeArrowheads="1"/>
          </p:cNvSpPr>
          <p:nvPr>
            <p:ph type="title"/>
          </p:nvPr>
        </p:nvSpPr>
        <p:spPr>
          <a:xfrm>
            <a:off x="0" y="0"/>
            <a:ext cx="9143999" cy="764704"/>
          </a:xfrm>
        </p:spPr>
        <p:txBody>
          <a:bodyPr/>
          <a:lstStyle/>
          <a:p>
            <a:r>
              <a:rPr lang="en-US" altLang="ja-JP" sz="4400" dirty="0">
                <a:solidFill>
                  <a:schemeClr val="tx1"/>
                </a:solidFill>
                <a:latin typeface="Times New Roman" panose="02020603050405020304" pitchFamily="18" charset="0"/>
                <a:cs typeface="Times New Roman" panose="02020603050405020304" pitchFamily="18" charset="0"/>
              </a:rPr>
              <a:t>Construction of STF-2 CM1</a:t>
            </a:r>
            <a:r>
              <a:rPr lang="ja-JP" altLang="en-US" sz="4400" dirty="0">
                <a:solidFill>
                  <a:schemeClr val="tx1"/>
                </a:solidFill>
                <a:latin typeface="Times New Roman" panose="02020603050405020304" pitchFamily="18" charset="0"/>
                <a:cs typeface="Times New Roman" panose="02020603050405020304" pitchFamily="18" charset="0"/>
              </a:rPr>
              <a:t>②</a:t>
            </a:r>
            <a:endParaRPr lang="en-US" altLang="ja-JP" sz="4400" dirty="0">
              <a:solidFill>
                <a:schemeClr val="tx1"/>
              </a:solidFill>
              <a:latin typeface="Times New Roman" panose="02020603050405020304" pitchFamily="18" charset="0"/>
              <a:cs typeface="Times New Roman" panose="02020603050405020304" pitchFamily="18" charset="0"/>
            </a:endParaRPr>
          </a:p>
        </p:txBody>
      </p:sp>
      <p:pic>
        <p:nvPicPr>
          <p:cNvPr id="9" name="図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96" y="980058"/>
            <a:ext cx="3096344" cy="2322258"/>
          </a:xfrm>
          <a:prstGeom prst="rect">
            <a:avLst/>
          </a:prstGeom>
        </p:spPr>
      </p:pic>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4818" y="817021"/>
            <a:ext cx="3096344" cy="2322258"/>
          </a:xfrm>
          <a:prstGeom prst="rect">
            <a:avLst/>
          </a:prstGeom>
        </p:spPr>
      </p:pic>
      <p:pic>
        <p:nvPicPr>
          <p:cNvPr id="11" name="図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4140" y="1231636"/>
            <a:ext cx="3096344" cy="2322258"/>
          </a:xfrm>
          <a:prstGeom prst="rect">
            <a:avLst/>
          </a:prstGeom>
        </p:spPr>
      </p:pic>
      <p:pic>
        <p:nvPicPr>
          <p:cNvPr id="12" name="図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94140" y="3645024"/>
            <a:ext cx="3096344" cy="2322258"/>
          </a:xfrm>
          <a:prstGeom prst="rect">
            <a:avLst/>
          </a:prstGeom>
        </p:spPr>
      </p:pic>
      <p:pic>
        <p:nvPicPr>
          <p:cNvPr id="13" name="図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14818" y="4085275"/>
            <a:ext cx="3096344" cy="2322258"/>
          </a:xfrm>
          <a:prstGeom prst="rect">
            <a:avLst/>
          </a:prstGeom>
        </p:spPr>
      </p:pic>
      <p:pic>
        <p:nvPicPr>
          <p:cNvPr id="14" name="図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496" y="3899202"/>
            <a:ext cx="3096344" cy="2322258"/>
          </a:xfrm>
          <a:prstGeom prst="rect">
            <a:avLst/>
          </a:prstGeom>
        </p:spPr>
      </p:pic>
      <p:sp>
        <p:nvSpPr>
          <p:cNvPr id="15" name="右矢印 14"/>
          <p:cNvSpPr/>
          <p:nvPr/>
        </p:nvSpPr>
        <p:spPr bwMode="auto">
          <a:xfrm rot="20754860">
            <a:off x="2834798" y="1189488"/>
            <a:ext cx="360040" cy="396139"/>
          </a:xfrm>
          <a:prstGeom prst="rightArrow">
            <a:avLst/>
          </a:prstGeom>
          <a:solidFill>
            <a:srgbClr val="FFFF00"/>
          </a:solidFill>
          <a:ln w="19050"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16" name="右矢印 15"/>
          <p:cNvSpPr/>
          <p:nvPr/>
        </p:nvSpPr>
        <p:spPr bwMode="auto">
          <a:xfrm rot="1380713">
            <a:off x="5859241" y="1286248"/>
            <a:ext cx="360040" cy="396139"/>
          </a:xfrm>
          <a:prstGeom prst="rightArrow">
            <a:avLst/>
          </a:prstGeom>
          <a:solidFill>
            <a:srgbClr val="FFFF00"/>
          </a:solidFill>
          <a:ln w="19050"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17" name="右矢印 16"/>
          <p:cNvSpPr/>
          <p:nvPr/>
        </p:nvSpPr>
        <p:spPr bwMode="auto">
          <a:xfrm rot="5400000">
            <a:off x="7362291" y="3395930"/>
            <a:ext cx="360040" cy="396139"/>
          </a:xfrm>
          <a:prstGeom prst="rightArrow">
            <a:avLst/>
          </a:prstGeom>
          <a:solidFill>
            <a:srgbClr val="FFFF00"/>
          </a:solidFill>
          <a:ln w="19050"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18" name="右矢印 17"/>
          <p:cNvSpPr/>
          <p:nvPr/>
        </p:nvSpPr>
        <p:spPr bwMode="auto">
          <a:xfrm rot="9427806">
            <a:off x="5931142" y="5357325"/>
            <a:ext cx="360040" cy="396139"/>
          </a:xfrm>
          <a:prstGeom prst="rightArrow">
            <a:avLst/>
          </a:prstGeom>
          <a:solidFill>
            <a:srgbClr val="FFFF00"/>
          </a:solidFill>
          <a:ln w="19050"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19" name="右矢印 18"/>
          <p:cNvSpPr/>
          <p:nvPr/>
        </p:nvSpPr>
        <p:spPr bwMode="auto">
          <a:xfrm rot="12472470">
            <a:off x="2938450" y="5516016"/>
            <a:ext cx="360040" cy="396139"/>
          </a:xfrm>
          <a:prstGeom prst="rightArrow">
            <a:avLst/>
          </a:prstGeom>
          <a:solidFill>
            <a:srgbClr val="FFFF00"/>
          </a:solidFill>
          <a:ln w="19050"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20" name="テキスト ボックス 19"/>
          <p:cNvSpPr txBox="1"/>
          <p:nvPr/>
        </p:nvSpPr>
        <p:spPr>
          <a:xfrm>
            <a:off x="107504" y="2979854"/>
            <a:ext cx="1854995" cy="461665"/>
          </a:xfrm>
          <a:prstGeom prst="rect">
            <a:avLst/>
          </a:prstGeom>
          <a:solidFill>
            <a:schemeClr val="bg1"/>
          </a:solidFill>
          <a:ln w="19050">
            <a:solidFill>
              <a:srgbClr val="FF00FF"/>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Q-magnet attachment</a:t>
            </a:r>
          </a:p>
          <a:p>
            <a:pPr algn="ctr"/>
            <a:r>
              <a:rPr kumimoji="1" lang="en-US" altLang="ja-JP" sz="1200" dirty="0">
                <a:latin typeface="Times New Roman" panose="02020603050405020304" pitchFamily="18" charset="0"/>
                <a:cs typeface="Times New Roman" panose="02020603050405020304" pitchFamily="18" charset="0"/>
              </a:rPr>
              <a:t>(collaboration with FNAL)</a:t>
            </a:r>
            <a:endParaRPr kumimoji="1" lang="ja-JP" altLang="en-US" sz="1200" dirty="0">
              <a:latin typeface="Times New Roman" panose="02020603050405020304" pitchFamily="18" charset="0"/>
              <a:cs typeface="Times New Roman" panose="02020603050405020304" pitchFamily="18" charset="0"/>
            </a:endParaRPr>
          </a:p>
        </p:txBody>
      </p:sp>
      <p:sp>
        <p:nvSpPr>
          <p:cNvPr id="21" name="テキスト ボックス 20"/>
          <p:cNvSpPr txBox="1"/>
          <p:nvPr/>
        </p:nvSpPr>
        <p:spPr>
          <a:xfrm>
            <a:off x="4998514" y="2988611"/>
            <a:ext cx="1991251" cy="276999"/>
          </a:xfrm>
          <a:prstGeom prst="rect">
            <a:avLst/>
          </a:prstGeom>
          <a:solidFill>
            <a:schemeClr val="bg1"/>
          </a:solidFill>
          <a:ln w="19050">
            <a:solidFill>
              <a:srgbClr val="FF00FF"/>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Attachment of thermal shield</a:t>
            </a:r>
            <a:endParaRPr kumimoji="1" lang="ja-JP" altLang="en-US" sz="1200" dirty="0">
              <a:latin typeface="Times New Roman" panose="02020603050405020304" pitchFamily="18" charset="0"/>
              <a:cs typeface="Times New Roman" panose="02020603050405020304" pitchFamily="18" charset="0"/>
            </a:endParaRPr>
          </a:p>
        </p:txBody>
      </p:sp>
      <p:sp>
        <p:nvSpPr>
          <p:cNvPr id="22" name="テキスト ボックス 21"/>
          <p:cNvSpPr txBox="1"/>
          <p:nvPr/>
        </p:nvSpPr>
        <p:spPr>
          <a:xfrm>
            <a:off x="7199089" y="5828782"/>
            <a:ext cx="1532792" cy="276999"/>
          </a:xfrm>
          <a:prstGeom prst="rect">
            <a:avLst/>
          </a:prstGeom>
          <a:solidFill>
            <a:schemeClr val="bg1"/>
          </a:solidFill>
          <a:ln w="19050">
            <a:solidFill>
              <a:srgbClr val="FF00FF"/>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Carrying </a:t>
            </a:r>
            <a:r>
              <a:rPr kumimoji="1" lang="en-US" altLang="ja-JP" sz="1200" dirty="0" err="1">
                <a:latin typeface="Times New Roman" panose="02020603050405020304" pitchFamily="18" charset="0"/>
                <a:cs typeface="Times New Roman" panose="02020603050405020304" pitchFamily="18" charset="0"/>
              </a:rPr>
              <a:t>cryo</a:t>
            </a:r>
            <a:r>
              <a:rPr kumimoji="1" lang="en-US" altLang="ja-JP" sz="1200" dirty="0">
                <a:latin typeface="Times New Roman" panose="02020603050405020304" pitchFamily="18" charset="0"/>
                <a:cs typeface="Times New Roman" panose="02020603050405020304" pitchFamily="18" charset="0"/>
              </a:rPr>
              <a:t>-vessels</a:t>
            </a:r>
            <a:endParaRPr kumimoji="1" lang="ja-JP" altLang="en-US" sz="1200" dirty="0">
              <a:latin typeface="Times New Roman" panose="02020603050405020304" pitchFamily="18" charset="0"/>
              <a:cs typeface="Times New Roman" panose="02020603050405020304" pitchFamily="18" charset="0"/>
            </a:endParaRPr>
          </a:p>
        </p:txBody>
      </p:sp>
      <p:sp>
        <p:nvSpPr>
          <p:cNvPr id="23" name="テキスト ボックス 22"/>
          <p:cNvSpPr txBox="1"/>
          <p:nvPr/>
        </p:nvSpPr>
        <p:spPr>
          <a:xfrm>
            <a:off x="2420268" y="4003232"/>
            <a:ext cx="1899879" cy="276999"/>
          </a:xfrm>
          <a:prstGeom prst="rect">
            <a:avLst/>
          </a:prstGeom>
          <a:solidFill>
            <a:schemeClr val="bg1"/>
          </a:solidFill>
          <a:ln w="19050">
            <a:solidFill>
              <a:srgbClr val="FF00FF"/>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Installation into </a:t>
            </a:r>
            <a:r>
              <a:rPr kumimoji="1" lang="en-US" altLang="ja-JP" sz="1200" dirty="0" err="1">
                <a:latin typeface="Times New Roman" panose="02020603050405020304" pitchFamily="18" charset="0"/>
                <a:cs typeface="Times New Roman" panose="02020603050405020304" pitchFamily="18" charset="0"/>
              </a:rPr>
              <a:t>cryo</a:t>
            </a:r>
            <a:r>
              <a:rPr kumimoji="1" lang="en-US" altLang="ja-JP" sz="1200" dirty="0">
                <a:latin typeface="Times New Roman" panose="02020603050405020304" pitchFamily="18" charset="0"/>
                <a:cs typeface="Times New Roman" panose="02020603050405020304" pitchFamily="18" charset="0"/>
              </a:rPr>
              <a:t>-vessel</a:t>
            </a:r>
            <a:endParaRPr kumimoji="1" lang="ja-JP" alt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1931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979712"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72</a:t>
            </a:fld>
            <a:endParaRPr lang="en-US" altLang="ja-JP" dirty="0">
              <a:latin typeface="Times New Roman" panose="02020603050405020304" pitchFamily="18" charset="0"/>
              <a:cs typeface="Times New Roman" panose="02020603050405020304" pitchFamily="18" charset="0"/>
            </a:endParaRPr>
          </a:p>
        </p:txBody>
      </p:sp>
      <p:sp>
        <p:nvSpPr>
          <p:cNvPr id="8" name="Rectangle 2"/>
          <p:cNvSpPr>
            <a:spLocks noGrp="1" noChangeArrowheads="1"/>
          </p:cNvSpPr>
          <p:nvPr>
            <p:ph type="title"/>
          </p:nvPr>
        </p:nvSpPr>
        <p:spPr>
          <a:xfrm>
            <a:off x="0" y="0"/>
            <a:ext cx="9143999" cy="764704"/>
          </a:xfrm>
        </p:spPr>
        <p:txBody>
          <a:bodyPr/>
          <a:lstStyle/>
          <a:p>
            <a:r>
              <a:rPr lang="en-US" altLang="ja-JP" sz="4400" dirty="0">
                <a:solidFill>
                  <a:schemeClr val="tx1"/>
                </a:solidFill>
                <a:latin typeface="Times New Roman" panose="02020603050405020304" pitchFamily="18" charset="0"/>
                <a:cs typeface="Times New Roman" panose="02020603050405020304" pitchFamily="18" charset="0"/>
              </a:rPr>
              <a:t>Construction of STF-2 CM1</a:t>
            </a:r>
            <a:r>
              <a:rPr lang="ja-JP" altLang="en-US" sz="4400" dirty="0">
                <a:solidFill>
                  <a:schemeClr val="tx1"/>
                </a:solidFill>
                <a:latin typeface="Times New Roman" panose="02020603050405020304" pitchFamily="18" charset="0"/>
                <a:cs typeface="Times New Roman" panose="02020603050405020304" pitchFamily="18" charset="0"/>
              </a:rPr>
              <a:t>③</a:t>
            </a:r>
            <a:endParaRPr lang="en-US" altLang="ja-JP" sz="4400" dirty="0">
              <a:solidFill>
                <a:schemeClr val="tx1"/>
              </a:solidFill>
              <a:latin typeface="Times New Roman" panose="02020603050405020304" pitchFamily="18" charset="0"/>
              <a:cs typeface="Times New Roman" panose="02020603050405020304" pitchFamily="18" charset="0"/>
            </a:endParaRPr>
          </a:p>
        </p:txBody>
      </p:sp>
      <p:pic>
        <p:nvPicPr>
          <p:cNvPr id="9" name="図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96" y="980058"/>
            <a:ext cx="3096344" cy="2322258"/>
          </a:xfrm>
          <a:prstGeom prst="rect">
            <a:avLst/>
          </a:prstGeom>
        </p:spPr>
      </p:pic>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4818" y="817021"/>
            <a:ext cx="3096344" cy="2322258"/>
          </a:xfrm>
          <a:prstGeom prst="rect">
            <a:avLst/>
          </a:prstGeom>
        </p:spPr>
      </p:pic>
      <p:pic>
        <p:nvPicPr>
          <p:cNvPr id="11" name="図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4140" y="1231636"/>
            <a:ext cx="3096344" cy="2322258"/>
          </a:xfrm>
          <a:prstGeom prst="rect">
            <a:avLst/>
          </a:prstGeom>
        </p:spPr>
      </p:pic>
      <p:pic>
        <p:nvPicPr>
          <p:cNvPr id="12" name="図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94140" y="3645024"/>
            <a:ext cx="3096344" cy="2322258"/>
          </a:xfrm>
          <a:prstGeom prst="rect">
            <a:avLst/>
          </a:prstGeom>
        </p:spPr>
      </p:pic>
      <p:pic>
        <p:nvPicPr>
          <p:cNvPr id="13" name="図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14818" y="4085275"/>
            <a:ext cx="3096344" cy="2322258"/>
          </a:xfrm>
          <a:prstGeom prst="rect">
            <a:avLst/>
          </a:prstGeom>
        </p:spPr>
      </p:pic>
      <p:pic>
        <p:nvPicPr>
          <p:cNvPr id="14" name="図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496" y="3899202"/>
            <a:ext cx="3096344" cy="2322258"/>
          </a:xfrm>
          <a:prstGeom prst="rect">
            <a:avLst/>
          </a:prstGeom>
        </p:spPr>
      </p:pic>
      <p:sp>
        <p:nvSpPr>
          <p:cNvPr id="15" name="右矢印 14"/>
          <p:cNvSpPr/>
          <p:nvPr/>
        </p:nvSpPr>
        <p:spPr bwMode="auto">
          <a:xfrm rot="20754860">
            <a:off x="2834798" y="1189488"/>
            <a:ext cx="360040" cy="396139"/>
          </a:xfrm>
          <a:prstGeom prst="rightArrow">
            <a:avLst/>
          </a:prstGeom>
          <a:solidFill>
            <a:srgbClr val="FFFF00"/>
          </a:solidFill>
          <a:ln w="19050"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16" name="右矢印 15"/>
          <p:cNvSpPr/>
          <p:nvPr/>
        </p:nvSpPr>
        <p:spPr bwMode="auto">
          <a:xfrm rot="1380713">
            <a:off x="5859241" y="1286248"/>
            <a:ext cx="360040" cy="396139"/>
          </a:xfrm>
          <a:prstGeom prst="rightArrow">
            <a:avLst/>
          </a:prstGeom>
          <a:solidFill>
            <a:srgbClr val="FFFF00"/>
          </a:solidFill>
          <a:ln w="19050"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17" name="右矢印 16"/>
          <p:cNvSpPr/>
          <p:nvPr/>
        </p:nvSpPr>
        <p:spPr bwMode="auto">
          <a:xfrm rot="5400000">
            <a:off x="7362291" y="3395930"/>
            <a:ext cx="360040" cy="396139"/>
          </a:xfrm>
          <a:prstGeom prst="rightArrow">
            <a:avLst/>
          </a:prstGeom>
          <a:solidFill>
            <a:srgbClr val="FFFF00"/>
          </a:solidFill>
          <a:ln w="19050"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18" name="右矢印 17"/>
          <p:cNvSpPr/>
          <p:nvPr/>
        </p:nvSpPr>
        <p:spPr bwMode="auto">
          <a:xfrm rot="9427806">
            <a:off x="5931142" y="5357325"/>
            <a:ext cx="360040" cy="396139"/>
          </a:xfrm>
          <a:prstGeom prst="rightArrow">
            <a:avLst/>
          </a:prstGeom>
          <a:solidFill>
            <a:srgbClr val="FFFF00"/>
          </a:solidFill>
          <a:ln w="19050"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19" name="右矢印 18"/>
          <p:cNvSpPr/>
          <p:nvPr/>
        </p:nvSpPr>
        <p:spPr bwMode="auto">
          <a:xfrm rot="12472470">
            <a:off x="2938450" y="5516016"/>
            <a:ext cx="360040" cy="396139"/>
          </a:xfrm>
          <a:prstGeom prst="rightArrow">
            <a:avLst/>
          </a:prstGeom>
          <a:solidFill>
            <a:srgbClr val="FFFF00"/>
          </a:solidFill>
          <a:ln w="19050"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20" name="テキスト ボックス 19"/>
          <p:cNvSpPr txBox="1"/>
          <p:nvPr/>
        </p:nvSpPr>
        <p:spPr>
          <a:xfrm>
            <a:off x="79705" y="2979854"/>
            <a:ext cx="1972015" cy="276999"/>
          </a:xfrm>
          <a:prstGeom prst="rect">
            <a:avLst/>
          </a:prstGeom>
          <a:solidFill>
            <a:schemeClr val="bg1"/>
          </a:solidFill>
          <a:ln w="19050">
            <a:solidFill>
              <a:srgbClr val="FF00FF"/>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Putting CM1 along beamline</a:t>
            </a:r>
          </a:p>
        </p:txBody>
      </p:sp>
      <p:sp>
        <p:nvSpPr>
          <p:cNvPr id="21" name="テキスト ボックス 20"/>
          <p:cNvSpPr txBox="1"/>
          <p:nvPr/>
        </p:nvSpPr>
        <p:spPr>
          <a:xfrm>
            <a:off x="7067560" y="1124744"/>
            <a:ext cx="2040944" cy="276999"/>
          </a:xfrm>
          <a:prstGeom prst="rect">
            <a:avLst/>
          </a:prstGeom>
          <a:solidFill>
            <a:schemeClr val="bg1"/>
          </a:solidFill>
          <a:ln w="19050">
            <a:solidFill>
              <a:srgbClr val="FF00FF"/>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Putting CM2a along beamline</a:t>
            </a:r>
            <a:endParaRPr kumimoji="1" lang="ja-JP" altLang="en-US" sz="1200" dirty="0">
              <a:latin typeface="Times New Roman" panose="02020603050405020304" pitchFamily="18" charset="0"/>
              <a:cs typeface="Times New Roman" panose="02020603050405020304" pitchFamily="18" charset="0"/>
            </a:endParaRPr>
          </a:p>
        </p:txBody>
      </p:sp>
      <p:sp>
        <p:nvSpPr>
          <p:cNvPr id="22" name="テキスト ボックス 21"/>
          <p:cNvSpPr txBox="1"/>
          <p:nvPr/>
        </p:nvSpPr>
        <p:spPr>
          <a:xfrm>
            <a:off x="6997915" y="5828782"/>
            <a:ext cx="1935145" cy="276999"/>
          </a:xfrm>
          <a:prstGeom prst="rect">
            <a:avLst/>
          </a:prstGeom>
          <a:solidFill>
            <a:schemeClr val="bg1"/>
          </a:solidFill>
          <a:ln w="19050">
            <a:solidFill>
              <a:srgbClr val="FF00FF"/>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Connecting CM1 and CM2a</a:t>
            </a:r>
            <a:endParaRPr kumimoji="1" lang="ja-JP" altLang="en-US" sz="1200" dirty="0">
              <a:latin typeface="Times New Roman" panose="02020603050405020304" pitchFamily="18" charset="0"/>
              <a:cs typeface="Times New Roman" panose="02020603050405020304" pitchFamily="18" charset="0"/>
            </a:endParaRPr>
          </a:p>
        </p:txBody>
      </p:sp>
      <p:sp>
        <p:nvSpPr>
          <p:cNvPr id="23" name="テキスト ボックス 22"/>
          <p:cNvSpPr txBox="1"/>
          <p:nvPr/>
        </p:nvSpPr>
        <p:spPr>
          <a:xfrm>
            <a:off x="4547697" y="6062325"/>
            <a:ext cx="1507144" cy="276999"/>
          </a:xfrm>
          <a:prstGeom prst="rect">
            <a:avLst/>
          </a:prstGeom>
          <a:solidFill>
            <a:schemeClr val="bg1"/>
          </a:solidFill>
          <a:ln w="19050">
            <a:solidFill>
              <a:srgbClr val="FF00FF"/>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Integrated leak check</a:t>
            </a:r>
            <a:endParaRPr kumimoji="1" lang="ja-JP" altLang="en-US" sz="1200" dirty="0">
              <a:latin typeface="Times New Roman" panose="02020603050405020304" pitchFamily="18" charset="0"/>
              <a:cs typeface="Times New Roman" panose="02020603050405020304" pitchFamily="18" charset="0"/>
            </a:endParaRPr>
          </a:p>
        </p:txBody>
      </p:sp>
      <p:sp>
        <p:nvSpPr>
          <p:cNvPr id="24" name="テキスト ボックス 23"/>
          <p:cNvSpPr txBox="1"/>
          <p:nvPr/>
        </p:nvSpPr>
        <p:spPr>
          <a:xfrm>
            <a:off x="4261785" y="2816817"/>
            <a:ext cx="1606530" cy="276999"/>
          </a:xfrm>
          <a:prstGeom prst="rect">
            <a:avLst/>
          </a:prstGeom>
          <a:solidFill>
            <a:schemeClr val="bg1"/>
          </a:solidFill>
          <a:ln w="19050">
            <a:solidFill>
              <a:srgbClr val="FF00FF"/>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Adjustment of position</a:t>
            </a:r>
          </a:p>
        </p:txBody>
      </p:sp>
      <p:sp>
        <p:nvSpPr>
          <p:cNvPr id="25" name="テキスト ボックス 24"/>
          <p:cNvSpPr txBox="1"/>
          <p:nvPr/>
        </p:nvSpPr>
        <p:spPr>
          <a:xfrm>
            <a:off x="147710" y="5883857"/>
            <a:ext cx="1516762" cy="276999"/>
          </a:xfrm>
          <a:prstGeom prst="rect">
            <a:avLst/>
          </a:prstGeom>
          <a:solidFill>
            <a:schemeClr val="bg1"/>
          </a:solidFill>
          <a:ln w="19050">
            <a:solidFill>
              <a:srgbClr val="FF00FF"/>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Construction finished</a:t>
            </a:r>
            <a:endParaRPr kumimoji="1" lang="ja-JP" alt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71733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979712"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73</a:t>
            </a:fld>
            <a:endParaRPr lang="en-US" altLang="ja-JP" dirty="0">
              <a:latin typeface="Times New Roman" panose="02020603050405020304" pitchFamily="18" charset="0"/>
              <a:cs typeface="Times New Roman" panose="02020603050405020304" pitchFamily="18" charset="0"/>
            </a:endParaRPr>
          </a:p>
        </p:txBody>
      </p:sp>
      <p:sp>
        <p:nvSpPr>
          <p:cNvPr id="8" name="タイトル 2"/>
          <p:cNvSpPr txBox="1">
            <a:spLocks/>
          </p:cNvSpPr>
          <p:nvPr/>
        </p:nvSpPr>
        <p:spPr bwMode="auto">
          <a:xfrm>
            <a:off x="1490" y="0"/>
            <a:ext cx="9144000" cy="753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lvl1pPr algn="ctr" rtl="0" eaLnBrk="1" fontAlgn="base" hangingPunct="1">
              <a:spcBef>
                <a:spcPct val="0"/>
              </a:spcBef>
              <a:spcAft>
                <a:spcPct val="0"/>
              </a:spcAft>
              <a:defRPr kumimoji="1" sz="3600" kern="1200">
                <a:solidFill>
                  <a:srgbClr val="23346C"/>
                </a:solidFill>
                <a:latin typeface="+mj-lt"/>
                <a:ea typeface="+mj-ea"/>
                <a:cs typeface="+mj-cs"/>
              </a:defRPr>
            </a:lvl1pPr>
            <a:lvl2pPr algn="ctr" rtl="0" eaLnBrk="1" fontAlgn="base" hangingPunct="1">
              <a:spcBef>
                <a:spcPct val="0"/>
              </a:spcBef>
              <a:spcAft>
                <a:spcPct val="0"/>
              </a:spcAft>
              <a:defRPr kumimoji="1" sz="3600">
                <a:solidFill>
                  <a:srgbClr val="23346C"/>
                </a:solidFill>
                <a:latin typeface="Arial" panose="020B0604020202020204" pitchFamily="34" charset="0"/>
                <a:ea typeface="Arial Unicode MS" panose="020B0604020202020204" pitchFamily="50" charset="-128"/>
                <a:cs typeface="Arial Unicode MS" panose="020B0604020202020204" pitchFamily="50" charset="-128"/>
              </a:defRPr>
            </a:lvl2pPr>
            <a:lvl3pPr algn="ctr" rtl="0" eaLnBrk="1" fontAlgn="base" hangingPunct="1">
              <a:spcBef>
                <a:spcPct val="0"/>
              </a:spcBef>
              <a:spcAft>
                <a:spcPct val="0"/>
              </a:spcAft>
              <a:defRPr kumimoji="1" sz="3600">
                <a:solidFill>
                  <a:srgbClr val="23346C"/>
                </a:solidFill>
                <a:latin typeface="Arial" panose="020B0604020202020204" pitchFamily="34" charset="0"/>
                <a:ea typeface="Arial Unicode MS" panose="020B0604020202020204" pitchFamily="50" charset="-128"/>
                <a:cs typeface="Arial Unicode MS" panose="020B0604020202020204" pitchFamily="50" charset="-128"/>
              </a:defRPr>
            </a:lvl3pPr>
            <a:lvl4pPr algn="ctr" rtl="0" eaLnBrk="1" fontAlgn="base" hangingPunct="1">
              <a:spcBef>
                <a:spcPct val="0"/>
              </a:spcBef>
              <a:spcAft>
                <a:spcPct val="0"/>
              </a:spcAft>
              <a:defRPr kumimoji="1" sz="3600">
                <a:solidFill>
                  <a:srgbClr val="23346C"/>
                </a:solidFill>
                <a:latin typeface="Arial" panose="020B0604020202020204" pitchFamily="34" charset="0"/>
                <a:ea typeface="Arial Unicode MS" panose="020B0604020202020204" pitchFamily="50" charset="-128"/>
                <a:cs typeface="Arial Unicode MS" panose="020B0604020202020204" pitchFamily="50" charset="-128"/>
              </a:defRPr>
            </a:lvl4pPr>
            <a:lvl5pPr algn="ctr" rtl="0" eaLnBrk="1" fontAlgn="base" hangingPunct="1">
              <a:spcBef>
                <a:spcPct val="0"/>
              </a:spcBef>
              <a:spcAft>
                <a:spcPct val="0"/>
              </a:spcAft>
              <a:defRPr kumimoji="1" sz="3600">
                <a:solidFill>
                  <a:srgbClr val="23346C"/>
                </a:solidFill>
                <a:latin typeface="Arial" panose="020B0604020202020204" pitchFamily="34" charset="0"/>
                <a:ea typeface="Arial Unicode MS" panose="020B0604020202020204" pitchFamily="50" charset="-128"/>
                <a:cs typeface="Arial Unicode MS" panose="020B0604020202020204" pitchFamily="50" charset="-128"/>
              </a:defRPr>
            </a:lvl5pPr>
            <a:lvl6pPr marL="457200" algn="ctr" rtl="0" eaLnBrk="1" fontAlgn="base" hangingPunct="1">
              <a:spcBef>
                <a:spcPct val="0"/>
              </a:spcBef>
              <a:spcAft>
                <a:spcPct val="0"/>
              </a:spcAft>
              <a:defRPr kumimoji="1" sz="3600">
                <a:solidFill>
                  <a:srgbClr val="23346C"/>
                </a:solidFill>
                <a:latin typeface="Arial" panose="020B0604020202020204" pitchFamily="34" charset="0"/>
                <a:ea typeface="Arial Unicode MS" panose="020B0604020202020204" pitchFamily="50" charset="-128"/>
                <a:cs typeface="Arial Unicode MS" panose="020B0604020202020204" pitchFamily="50" charset="-128"/>
              </a:defRPr>
            </a:lvl6pPr>
            <a:lvl7pPr marL="914400" algn="ctr" rtl="0" eaLnBrk="1" fontAlgn="base" hangingPunct="1">
              <a:spcBef>
                <a:spcPct val="0"/>
              </a:spcBef>
              <a:spcAft>
                <a:spcPct val="0"/>
              </a:spcAft>
              <a:defRPr kumimoji="1" sz="3600">
                <a:solidFill>
                  <a:srgbClr val="23346C"/>
                </a:solidFill>
                <a:latin typeface="Arial" panose="020B0604020202020204" pitchFamily="34" charset="0"/>
                <a:ea typeface="Arial Unicode MS" panose="020B0604020202020204" pitchFamily="50" charset="-128"/>
                <a:cs typeface="Arial Unicode MS" panose="020B0604020202020204" pitchFamily="50" charset="-128"/>
              </a:defRPr>
            </a:lvl7pPr>
            <a:lvl8pPr marL="1371600" algn="ctr" rtl="0" eaLnBrk="1" fontAlgn="base" hangingPunct="1">
              <a:spcBef>
                <a:spcPct val="0"/>
              </a:spcBef>
              <a:spcAft>
                <a:spcPct val="0"/>
              </a:spcAft>
              <a:defRPr kumimoji="1" sz="3600">
                <a:solidFill>
                  <a:srgbClr val="23346C"/>
                </a:solidFill>
                <a:latin typeface="Arial" panose="020B0604020202020204" pitchFamily="34" charset="0"/>
                <a:ea typeface="Arial Unicode MS" panose="020B0604020202020204" pitchFamily="50" charset="-128"/>
                <a:cs typeface="Arial Unicode MS" panose="020B0604020202020204" pitchFamily="50" charset="-128"/>
              </a:defRPr>
            </a:lvl8pPr>
            <a:lvl9pPr marL="1828800" algn="ctr" rtl="0" eaLnBrk="1" fontAlgn="base" hangingPunct="1">
              <a:spcBef>
                <a:spcPct val="0"/>
              </a:spcBef>
              <a:spcAft>
                <a:spcPct val="0"/>
              </a:spcAft>
              <a:defRPr kumimoji="1" sz="3600">
                <a:solidFill>
                  <a:srgbClr val="23346C"/>
                </a:solidFill>
                <a:latin typeface="Arial" panose="020B0604020202020204" pitchFamily="34" charset="0"/>
                <a:ea typeface="Arial Unicode MS" panose="020B0604020202020204" pitchFamily="50" charset="-128"/>
                <a:cs typeface="Arial Unicode MS" panose="020B0604020202020204" pitchFamily="50" charset="-128"/>
              </a:defRPr>
            </a:lvl9pPr>
          </a:lstStyle>
          <a:p>
            <a:r>
              <a:rPr lang="en-US" altLang="ja-JP" sz="4400" dirty="0">
                <a:solidFill>
                  <a:schemeClr val="tx1"/>
                </a:solidFill>
                <a:latin typeface="Times New Roman" panose="02020603050405020304" pitchFamily="18" charset="0"/>
                <a:cs typeface="Times New Roman" panose="02020603050405020304" pitchFamily="18" charset="0"/>
              </a:rPr>
              <a:t>Change of </a:t>
            </a:r>
            <a:r>
              <a:rPr lang="en-US" altLang="ja-JP" sz="4400" dirty="0" err="1">
                <a:solidFill>
                  <a:schemeClr val="tx1"/>
                </a:solidFill>
                <a:latin typeface="Times New Roman" panose="02020603050405020304" pitchFamily="18" charset="0"/>
                <a:cs typeface="Times New Roman" panose="02020603050405020304" pitchFamily="18" charset="0"/>
              </a:rPr>
              <a:t>K</a:t>
            </a:r>
            <a:r>
              <a:rPr lang="en-US" altLang="ja-JP" sz="4400" baseline="-25000" dirty="0" err="1">
                <a:solidFill>
                  <a:schemeClr val="tx1"/>
                </a:solidFill>
                <a:latin typeface="Times New Roman" panose="02020603050405020304" pitchFamily="18" charset="0"/>
                <a:cs typeface="Times New Roman" panose="02020603050405020304" pitchFamily="18" charset="0"/>
              </a:rPr>
              <a:t>t</a:t>
            </a:r>
            <a:r>
              <a:rPr lang="en-US" altLang="ja-JP" sz="4400" dirty="0">
                <a:solidFill>
                  <a:schemeClr val="tx1"/>
                </a:solidFill>
                <a:latin typeface="Times New Roman" panose="02020603050405020304" pitchFamily="18" charset="0"/>
                <a:cs typeface="Times New Roman" panose="02020603050405020304" pitchFamily="18" charset="0"/>
              </a:rPr>
              <a:t> in STF</a:t>
            </a:r>
            <a:endParaRPr lang="ja-JP" altLang="en-US" sz="4400" dirty="0">
              <a:solidFill>
                <a:schemeClr val="tx1"/>
              </a:solidFill>
              <a:latin typeface="Times New Roman" panose="02020603050405020304" pitchFamily="18" charset="0"/>
              <a:cs typeface="Times New Roman" panose="02020603050405020304" pitchFamily="18" charset="0"/>
            </a:endParaRPr>
          </a:p>
        </p:txBody>
      </p:sp>
      <p:pic>
        <p:nvPicPr>
          <p:cNvPr id="9" name="図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 y="2094887"/>
            <a:ext cx="4568060" cy="2793732"/>
          </a:xfrm>
          <a:prstGeom prst="rect">
            <a:avLst/>
          </a:prstGeom>
        </p:spPr>
      </p:pic>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5939" y="2094821"/>
            <a:ext cx="4568061" cy="2798544"/>
          </a:xfrm>
          <a:prstGeom prst="rect">
            <a:avLst/>
          </a:prstGeom>
        </p:spPr>
      </p:pic>
      <p:sp>
        <p:nvSpPr>
          <p:cNvPr id="11" name="角丸四角形吹き出し 10"/>
          <p:cNvSpPr/>
          <p:nvPr/>
        </p:nvSpPr>
        <p:spPr bwMode="auto">
          <a:xfrm>
            <a:off x="4860032" y="5301208"/>
            <a:ext cx="3744416" cy="933082"/>
          </a:xfrm>
          <a:prstGeom prst="wedgeRoundRectCallout">
            <a:avLst>
              <a:gd name="adj1" fmla="val -3986"/>
              <a:gd name="adj2" fmla="val -153964"/>
              <a:gd name="adj3" fmla="val 16667"/>
            </a:avLst>
          </a:prstGeom>
          <a:solidFill>
            <a:schemeClr val="bg1"/>
          </a:solidFill>
          <a:ln w="38100" cap="flat" cmpd="sng" algn="ctr">
            <a:solidFill>
              <a:srgbClr val="00B05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ctr" latinLnBrk="0" hangingPunct="0">
              <a:lnSpc>
                <a:spcPct val="100000"/>
              </a:lnSpc>
              <a:spcBef>
                <a:spcPct val="0"/>
              </a:spcBef>
              <a:spcAft>
                <a:spcPct val="0"/>
              </a:spcAft>
              <a:buClrTx/>
              <a:buSzTx/>
              <a:buFontTx/>
              <a:buNone/>
              <a:tabLst/>
            </a:pPr>
            <a:r>
              <a:rPr kumimoji="0" lang="en-US" altLang="ja-JP" sz="16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During jointing helium tank</a:t>
            </a:r>
            <a:r>
              <a:rPr kumimoji="0" lang="en-US" altLang="ja-JP" sz="1600" b="1"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after V.T., these cavities in STF-2 were deformed?</a:t>
            </a:r>
            <a:endParaRPr kumimoji="0" lang="ja-JP" altLang="en-US" sz="16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10860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979712"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74</a:t>
            </a:fld>
            <a:endParaRPr lang="en-US" altLang="ja-JP"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5702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979712" y="6593606"/>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8</a:t>
            </a:fld>
            <a:endParaRPr lang="en-US" altLang="ja-JP" dirty="0">
              <a:latin typeface="Times New Roman" panose="02020603050405020304" pitchFamily="18" charset="0"/>
              <a:cs typeface="Times New Roman" panose="02020603050405020304" pitchFamily="18" charset="0"/>
            </a:endParaRPr>
          </a:p>
        </p:txBody>
      </p:sp>
      <p:pic>
        <p:nvPicPr>
          <p:cNvPr id="8" name="図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7701" y="3180235"/>
            <a:ext cx="2543554" cy="1907665"/>
          </a:xfrm>
          <a:prstGeom prst="rect">
            <a:avLst/>
          </a:prstGeom>
        </p:spPr>
      </p:pic>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6147" y="4850884"/>
            <a:ext cx="2676155" cy="2007116"/>
          </a:xfrm>
          <a:prstGeom prst="rect">
            <a:avLst/>
          </a:prstGeom>
        </p:spPr>
      </p:pic>
      <p:pic>
        <p:nvPicPr>
          <p:cNvPr id="10" name="図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47656" y="2114854"/>
            <a:ext cx="3096344" cy="2322258"/>
          </a:xfrm>
          <a:prstGeom prst="rect">
            <a:avLst/>
          </a:prstGeom>
        </p:spPr>
      </p:pic>
      <p:sp>
        <p:nvSpPr>
          <p:cNvPr id="11" name="タイトル 7"/>
          <p:cNvSpPr>
            <a:spLocks noGrp="1"/>
          </p:cNvSpPr>
          <p:nvPr>
            <p:ph type="title"/>
          </p:nvPr>
        </p:nvSpPr>
        <p:spPr>
          <a:xfrm>
            <a:off x="0" y="0"/>
            <a:ext cx="9144000" cy="764704"/>
          </a:xfrm>
        </p:spPr>
        <p:txBody>
          <a:bodyPr anchor="t"/>
          <a:lstStyle/>
          <a:p>
            <a:r>
              <a:rPr lang="en-US" altLang="ja-JP" sz="4000" dirty="0">
                <a:solidFill>
                  <a:schemeClr val="tx1"/>
                </a:solidFill>
                <a:latin typeface="Times New Roman" panose="02020603050405020304" pitchFamily="18" charset="0"/>
                <a:cs typeface="Times New Roman" panose="02020603050405020304" pitchFamily="18" charset="0"/>
              </a:rPr>
              <a:t>Construction of STF-2 </a:t>
            </a:r>
            <a:r>
              <a:rPr lang="en-US" altLang="ja-JP" sz="4000" dirty="0" err="1">
                <a:solidFill>
                  <a:schemeClr val="tx1"/>
                </a:solidFill>
                <a:latin typeface="Times New Roman" panose="02020603050405020304" pitchFamily="18" charset="0"/>
                <a:cs typeface="Times New Roman" panose="02020603050405020304" pitchFamily="18" charset="0"/>
              </a:rPr>
              <a:t>Cryomodule</a:t>
            </a:r>
            <a:endParaRPr kumimoji="1" lang="ja-JP" altLang="en-US" sz="4000" dirty="0">
              <a:solidFill>
                <a:schemeClr val="tx1"/>
              </a:solidFill>
              <a:latin typeface="Times New Roman" panose="02020603050405020304" pitchFamily="18" charset="0"/>
              <a:cs typeface="Times New Roman" panose="02020603050405020304" pitchFamily="18" charset="0"/>
            </a:endParaRPr>
          </a:p>
        </p:txBody>
      </p:sp>
      <p:pic>
        <p:nvPicPr>
          <p:cNvPr id="12" name="図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031" y="836712"/>
            <a:ext cx="1815666" cy="2420888"/>
          </a:xfrm>
          <a:prstGeom prst="rect">
            <a:avLst/>
          </a:prstGeom>
        </p:spPr>
      </p:pic>
      <p:pic>
        <p:nvPicPr>
          <p:cNvPr id="13" name="図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9912" y="836712"/>
            <a:ext cx="1815666" cy="2420888"/>
          </a:xfrm>
          <a:prstGeom prst="rect">
            <a:avLst/>
          </a:prstGeom>
        </p:spPr>
      </p:pic>
      <p:pic>
        <p:nvPicPr>
          <p:cNvPr id="14" name="図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89256" y="4641942"/>
            <a:ext cx="2954744" cy="2216058"/>
          </a:xfrm>
          <a:prstGeom prst="rect">
            <a:avLst/>
          </a:prstGeom>
        </p:spPr>
      </p:pic>
      <p:pic>
        <p:nvPicPr>
          <p:cNvPr id="15" name="図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4963724"/>
            <a:ext cx="2856524" cy="1904349"/>
          </a:xfrm>
          <a:prstGeom prst="rect">
            <a:avLst/>
          </a:prstGeom>
        </p:spPr>
      </p:pic>
      <p:pic>
        <p:nvPicPr>
          <p:cNvPr id="16" name="図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24378" y="958539"/>
            <a:ext cx="2919519" cy="2189639"/>
          </a:xfrm>
          <a:prstGeom prst="rect">
            <a:avLst/>
          </a:prstGeom>
        </p:spPr>
      </p:pic>
      <p:sp>
        <p:nvSpPr>
          <p:cNvPr id="17" name="右矢印 16"/>
          <p:cNvSpPr/>
          <p:nvPr/>
        </p:nvSpPr>
        <p:spPr bwMode="auto">
          <a:xfrm>
            <a:off x="1780577" y="1840844"/>
            <a:ext cx="361041" cy="412624"/>
          </a:xfrm>
          <a:prstGeom prst="rightArrow">
            <a:avLst/>
          </a:prstGeom>
          <a:solidFill>
            <a:srgbClr val="FFFF00"/>
          </a:solidFill>
          <a:ln w="9525" cap="flat" cmpd="sng" algn="ctr">
            <a:solidFill>
              <a:srgbClr val="23346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18" name="右矢印 17"/>
          <p:cNvSpPr/>
          <p:nvPr/>
        </p:nvSpPr>
        <p:spPr bwMode="auto">
          <a:xfrm>
            <a:off x="3819458" y="1837777"/>
            <a:ext cx="361041" cy="412624"/>
          </a:xfrm>
          <a:prstGeom prst="rightArrow">
            <a:avLst/>
          </a:prstGeom>
          <a:solidFill>
            <a:srgbClr val="FFFF00"/>
          </a:solidFill>
          <a:ln w="9525" cap="flat" cmpd="sng" algn="ctr">
            <a:solidFill>
              <a:srgbClr val="23346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19" name="右矢印 18"/>
          <p:cNvSpPr/>
          <p:nvPr/>
        </p:nvSpPr>
        <p:spPr bwMode="auto">
          <a:xfrm rot="2701089">
            <a:off x="6868152" y="2692128"/>
            <a:ext cx="361041" cy="412624"/>
          </a:xfrm>
          <a:prstGeom prst="rightArrow">
            <a:avLst/>
          </a:prstGeom>
          <a:solidFill>
            <a:srgbClr val="FFFF00"/>
          </a:solidFill>
          <a:ln w="9525" cap="flat" cmpd="sng" algn="ctr">
            <a:solidFill>
              <a:srgbClr val="23346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20" name="右矢印 19"/>
          <p:cNvSpPr/>
          <p:nvPr/>
        </p:nvSpPr>
        <p:spPr bwMode="auto">
          <a:xfrm rot="5400000">
            <a:off x="7486107" y="4346943"/>
            <a:ext cx="361041" cy="412624"/>
          </a:xfrm>
          <a:prstGeom prst="rightArrow">
            <a:avLst/>
          </a:prstGeom>
          <a:solidFill>
            <a:srgbClr val="FFFF00"/>
          </a:solidFill>
          <a:ln w="9525" cap="flat" cmpd="sng" algn="ctr">
            <a:solidFill>
              <a:srgbClr val="23346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21" name="右矢印 20"/>
          <p:cNvSpPr/>
          <p:nvPr/>
        </p:nvSpPr>
        <p:spPr bwMode="auto">
          <a:xfrm rot="12403079">
            <a:off x="3788241" y="4805671"/>
            <a:ext cx="361041" cy="412624"/>
          </a:xfrm>
          <a:prstGeom prst="rightArrow">
            <a:avLst/>
          </a:prstGeom>
          <a:solidFill>
            <a:srgbClr val="FFFF00"/>
          </a:solidFill>
          <a:ln w="9525" cap="flat" cmpd="sng" algn="ctr">
            <a:solidFill>
              <a:srgbClr val="23346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22" name="右矢印 21"/>
          <p:cNvSpPr/>
          <p:nvPr/>
        </p:nvSpPr>
        <p:spPr bwMode="auto">
          <a:xfrm rot="9023082">
            <a:off x="2282774" y="4839538"/>
            <a:ext cx="361041" cy="412624"/>
          </a:xfrm>
          <a:prstGeom prst="rightArrow">
            <a:avLst/>
          </a:prstGeom>
          <a:solidFill>
            <a:srgbClr val="FFFF00"/>
          </a:solidFill>
          <a:ln w="9525" cap="flat" cmpd="sng" algn="ctr">
            <a:solidFill>
              <a:srgbClr val="23346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23" name="テキスト ボックス 22"/>
          <p:cNvSpPr txBox="1"/>
          <p:nvPr/>
        </p:nvSpPr>
        <p:spPr>
          <a:xfrm>
            <a:off x="436921" y="889318"/>
            <a:ext cx="986168" cy="276999"/>
          </a:xfrm>
          <a:prstGeom prst="rect">
            <a:avLst/>
          </a:prstGeom>
          <a:solidFill>
            <a:schemeClr val="bg1"/>
          </a:solidFill>
          <a:ln>
            <a:solidFill>
              <a:schemeClr val="tx1"/>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Cavity string</a:t>
            </a:r>
            <a:endParaRPr kumimoji="1" lang="ja-JP" altLang="en-US" sz="1200" dirty="0">
              <a:latin typeface="Times New Roman" panose="02020603050405020304" pitchFamily="18" charset="0"/>
              <a:cs typeface="Times New Roman" panose="02020603050405020304" pitchFamily="18" charset="0"/>
            </a:endParaRPr>
          </a:p>
        </p:txBody>
      </p:sp>
      <p:sp>
        <p:nvSpPr>
          <p:cNvPr id="24" name="テキスト ボックス 23"/>
          <p:cNvSpPr txBox="1"/>
          <p:nvPr/>
        </p:nvSpPr>
        <p:spPr>
          <a:xfrm>
            <a:off x="2175703" y="878097"/>
            <a:ext cx="1584088" cy="276999"/>
          </a:xfrm>
          <a:prstGeom prst="rect">
            <a:avLst/>
          </a:prstGeom>
          <a:solidFill>
            <a:schemeClr val="bg1"/>
          </a:solidFill>
          <a:ln>
            <a:solidFill>
              <a:schemeClr val="tx1"/>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Installation into tunnel</a:t>
            </a:r>
            <a:endParaRPr kumimoji="1" lang="ja-JP" altLang="en-US" sz="1200" dirty="0">
              <a:latin typeface="Times New Roman" panose="02020603050405020304" pitchFamily="18" charset="0"/>
              <a:cs typeface="Times New Roman" panose="02020603050405020304" pitchFamily="18" charset="0"/>
            </a:endParaRPr>
          </a:p>
        </p:txBody>
      </p:sp>
      <p:sp>
        <p:nvSpPr>
          <p:cNvPr id="25" name="テキスト ボックス 24"/>
          <p:cNvSpPr txBox="1"/>
          <p:nvPr/>
        </p:nvSpPr>
        <p:spPr>
          <a:xfrm>
            <a:off x="5585800" y="1007193"/>
            <a:ext cx="2946640" cy="276999"/>
          </a:xfrm>
          <a:prstGeom prst="rect">
            <a:avLst/>
          </a:prstGeom>
          <a:solidFill>
            <a:schemeClr val="bg1"/>
          </a:solidFill>
          <a:ln>
            <a:solidFill>
              <a:schemeClr val="tx1"/>
            </a:solidFill>
          </a:ln>
        </p:spPr>
        <p:txBody>
          <a:bodyPr wrap="none" rtlCol="0">
            <a:spAutoFit/>
          </a:bodyPr>
          <a:lstStyle/>
          <a:p>
            <a:pPr algn="ctr"/>
            <a:r>
              <a:rPr kumimoji="1" lang="en-US" altLang="ja-JP" sz="1200" dirty="0" err="1">
                <a:latin typeface="Times New Roman" panose="02020603050405020304" pitchFamily="18" charset="0"/>
                <a:cs typeface="Times New Roman" panose="02020603050405020304" pitchFamily="18" charset="0"/>
              </a:rPr>
              <a:t>Beampipe</a:t>
            </a:r>
            <a:r>
              <a:rPr kumimoji="1" lang="en-US" altLang="ja-JP" sz="1200" dirty="0">
                <a:latin typeface="Times New Roman" panose="02020603050405020304" pitchFamily="18" charset="0"/>
                <a:cs typeface="Times New Roman" panose="02020603050405020304" pitchFamily="18" charset="0"/>
              </a:rPr>
              <a:t> connection between cavity strings</a:t>
            </a:r>
            <a:endParaRPr kumimoji="1" lang="ja-JP" altLang="en-US" sz="1200" dirty="0">
              <a:latin typeface="Times New Roman" panose="02020603050405020304" pitchFamily="18" charset="0"/>
              <a:cs typeface="Times New Roman" panose="02020603050405020304" pitchFamily="18" charset="0"/>
            </a:endParaRPr>
          </a:p>
        </p:txBody>
      </p:sp>
      <p:sp>
        <p:nvSpPr>
          <p:cNvPr id="26" name="テキスト ボックス 25"/>
          <p:cNvSpPr txBox="1"/>
          <p:nvPr/>
        </p:nvSpPr>
        <p:spPr>
          <a:xfrm>
            <a:off x="8061421" y="1988840"/>
            <a:ext cx="1047083" cy="461665"/>
          </a:xfrm>
          <a:prstGeom prst="rect">
            <a:avLst/>
          </a:prstGeom>
          <a:solidFill>
            <a:schemeClr val="bg1"/>
          </a:solidFill>
          <a:ln>
            <a:solidFill>
              <a:schemeClr val="tx1"/>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Alignment</a:t>
            </a:r>
          </a:p>
          <a:p>
            <a:pPr algn="ctr"/>
            <a:r>
              <a:rPr kumimoji="1" lang="en-US" altLang="ja-JP" sz="1200" dirty="0">
                <a:latin typeface="Times New Roman" panose="02020603050405020304" pitchFamily="18" charset="0"/>
                <a:cs typeface="Times New Roman" panose="02020603050405020304" pitchFamily="18" charset="0"/>
              </a:rPr>
              <a:t>(laser tracker)</a:t>
            </a:r>
            <a:endParaRPr kumimoji="1" lang="ja-JP" altLang="en-US" sz="1200" dirty="0">
              <a:latin typeface="Times New Roman" panose="02020603050405020304" pitchFamily="18" charset="0"/>
              <a:cs typeface="Times New Roman" panose="02020603050405020304" pitchFamily="18" charset="0"/>
            </a:endParaRPr>
          </a:p>
        </p:txBody>
      </p:sp>
      <p:sp>
        <p:nvSpPr>
          <p:cNvPr id="27" name="テキスト ボックス 26"/>
          <p:cNvSpPr txBox="1"/>
          <p:nvPr/>
        </p:nvSpPr>
        <p:spPr>
          <a:xfrm>
            <a:off x="6228184" y="6541871"/>
            <a:ext cx="1899879" cy="276999"/>
          </a:xfrm>
          <a:prstGeom prst="rect">
            <a:avLst/>
          </a:prstGeom>
          <a:solidFill>
            <a:schemeClr val="bg1"/>
          </a:solidFill>
          <a:ln>
            <a:solidFill>
              <a:schemeClr val="tx1"/>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Installation into </a:t>
            </a:r>
            <a:r>
              <a:rPr kumimoji="1" lang="en-US" altLang="ja-JP" sz="1200" dirty="0" err="1">
                <a:latin typeface="Times New Roman" panose="02020603050405020304" pitchFamily="18" charset="0"/>
                <a:cs typeface="Times New Roman" panose="02020603050405020304" pitchFamily="18" charset="0"/>
              </a:rPr>
              <a:t>cryo</a:t>
            </a:r>
            <a:r>
              <a:rPr kumimoji="1" lang="en-US" altLang="ja-JP" sz="1200" dirty="0">
                <a:latin typeface="Times New Roman" panose="02020603050405020304" pitchFamily="18" charset="0"/>
                <a:cs typeface="Times New Roman" panose="02020603050405020304" pitchFamily="18" charset="0"/>
              </a:rPr>
              <a:t>-vessel</a:t>
            </a:r>
            <a:endParaRPr kumimoji="1" lang="ja-JP" altLang="en-US" sz="1200" dirty="0">
              <a:latin typeface="Times New Roman" panose="02020603050405020304" pitchFamily="18" charset="0"/>
              <a:cs typeface="Times New Roman" panose="02020603050405020304" pitchFamily="18" charset="0"/>
            </a:endParaRPr>
          </a:p>
        </p:txBody>
      </p:sp>
      <p:sp>
        <p:nvSpPr>
          <p:cNvPr id="28" name="テキスト ボックス 27"/>
          <p:cNvSpPr txBox="1"/>
          <p:nvPr/>
        </p:nvSpPr>
        <p:spPr>
          <a:xfrm>
            <a:off x="827584" y="4434572"/>
            <a:ext cx="1441420" cy="276999"/>
          </a:xfrm>
          <a:prstGeom prst="rect">
            <a:avLst/>
          </a:prstGeom>
          <a:solidFill>
            <a:schemeClr val="bg1"/>
          </a:solidFill>
          <a:ln>
            <a:solidFill>
              <a:schemeClr val="tx1"/>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Pumping/leak check</a:t>
            </a:r>
            <a:endParaRPr kumimoji="1" lang="ja-JP" altLang="en-US" sz="1200" dirty="0">
              <a:latin typeface="Times New Roman" panose="02020603050405020304" pitchFamily="18" charset="0"/>
              <a:cs typeface="Times New Roman" panose="02020603050405020304" pitchFamily="18" charset="0"/>
            </a:endParaRPr>
          </a:p>
        </p:txBody>
      </p:sp>
      <p:sp>
        <p:nvSpPr>
          <p:cNvPr id="29" name="テキスト ボックス 28"/>
          <p:cNvSpPr txBox="1"/>
          <p:nvPr/>
        </p:nvSpPr>
        <p:spPr>
          <a:xfrm>
            <a:off x="69084" y="6541871"/>
            <a:ext cx="3118162" cy="276999"/>
          </a:xfrm>
          <a:prstGeom prst="rect">
            <a:avLst/>
          </a:prstGeom>
          <a:solidFill>
            <a:schemeClr val="bg1"/>
          </a:solidFill>
          <a:ln>
            <a:solidFill>
              <a:schemeClr val="tx1"/>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Construction completed after HPG certification</a:t>
            </a:r>
            <a:endParaRPr kumimoji="1" lang="ja-JP" altLang="en-US" sz="1200" dirty="0">
              <a:latin typeface="Times New Roman" panose="02020603050405020304" pitchFamily="18" charset="0"/>
              <a:cs typeface="Times New Roman" panose="02020603050405020304" pitchFamily="18" charset="0"/>
            </a:endParaRPr>
          </a:p>
        </p:txBody>
      </p:sp>
      <p:sp>
        <p:nvSpPr>
          <p:cNvPr id="30" name="右矢印 29"/>
          <p:cNvSpPr/>
          <p:nvPr/>
        </p:nvSpPr>
        <p:spPr bwMode="auto">
          <a:xfrm rot="10800000">
            <a:off x="5945259" y="5654370"/>
            <a:ext cx="361041" cy="412624"/>
          </a:xfrm>
          <a:prstGeom prst="rightArrow">
            <a:avLst/>
          </a:prstGeom>
          <a:solidFill>
            <a:srgbClr val="FFFF00"/>
          </a:solidFill>
          <a:ln w="9525" cap="flat" cmpd="sng" algn="ctr">
            <a:solidFill>
              <a:srgbClr val="23346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31" name="テキスト ボックス 30"/>
          <p:cNvSpPr txBox="1"/>
          <p:nvPr/>
        </p:nvSpPr>
        <p:spPr>
          <a:xfrm>
            <a:off x="4339906" y="6541871"/>
            <a:ext cx="1672254" cy="276999"/>
          </a:xfrm>
          <a:prstGeom prst="rect">
            <a:avLst/>
          </a:prstGeom>
          <a:solidFill>
            <a:schemeClr val="bg1"/>
          </a:solidFill>
          <a:ln>
            <a:solidFill>
              <a:schemeClr val="tx1"/>
            </a:solidFill>
          </a:ln>
        </p:spPr>
        <p:txBody>
          <a:bodyPr wrap="none" rtlCol="0">
            <a:spAutoFit/>
          </a:bodyPr>
          <a:lstStyle/>
          <a:p>
            <a:pPr algn="ctr"/>
            <a:r>
              <a:rPr kumimoji="1" lang="en-US" altLang="ja-JP" sz="1200" dirty="0" err="1">
                <a:latin typeface="Times New Roman" panose="02020603050405020304" pitchFamily="18" charset="0"/>
                <a:cs typeface="Times New Roman" panose="02020603050405020304" pitchFamily="18" charset="0"/>
              </a:rPr>
              <a:t>Cryomodule</a:t>
            </a:r>
            <a:r>
              <a:rPr kumimoji="1" lang="en-US" altLang="ja-JP" sz="1200" dirty="0">
                <a:latin typeface="Times New Roman" panose="02020603050405020304" pitchFamily="18" charset="0"/>
                <a:cs typeface="Times New Roman" panose="02020603050405020304" pitchFamily="18" charset="0"/>
              </a:rPr>
              <a:t> connection</a:t>
            </a:r>
            <a:endParaRPr kumimoji="1" lang="ja-JP" alt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4630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0-#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ppt_x"/>
                                          </p:val>
                                        </p:tav>
                                        <p:tav tm="100000">
                                          <p:val>
                                            <p:strVal val="#ppt_x"/>
                                          </p:val>
                                        </p:tav>
                                      </p:tavLst>
                                    </p:anim>
                                    <p:anim calcmode="lin" valueType="num">
                                      <p:cBhvr additive="base">
                                        <p:cTn id="30"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1+#ppt_w/2"/>
                                          </p:val>
                                        </p:tav>
                                        <p:tav tm="100000">
                                          <p:val>
                                            <p:strVal val="#ppt_x"/>
                                          </p:val>
                                        </p:tav>
                                      </p:tavLst>
                                    </p:anim>
                                    <p:anim calcmode="lin" valueType="num">
                                      <p:cBhvr additive="base">
                                        <p:cTn id="36" dur="500" fill="hold"/>
                                        <p:tgtEl>
                                          <p:spTgt spid="19"/>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1+#ppt_w/2"/>
                                          </p:val>
                                        </p:tav>
                                        <p:tav tm="100000">
                                          <p:val>
                                            <p:strVal val="#ppt_x"/>
                                          </p:val>
                                        </p:tav>
                                      </p:tavLst>
                                    </p:anim>
                                    <p:anim calcmode="lin" valueType="num">
                                      <p:cBhvr additive="base">
                                        <p:cTn id="40" dur="500" fill="hold"/>
                                        <p:tgtEl>
                                          <p:spTgt spid="10"/>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1+#ppt_w/2"/>
                                          </p:val>
                                        </p:tav>
                                        <p:tav tm="100000">
                                          <p:val>
                                            <p:strVal val="#ppt_x"/>
                                          </p:val>
                                        </p:tav>
                                      </p:tavLst>
                                    </p:anim>
                                    <p:anim calcmode="lin" valueType="num">
                                      <p:cBhvr additive="base">
                                        <p:cTn id="44"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ppt_x"/>
                                          </p:val>
                                        </p:tav>
                                        <p:tav tm="100000">
                                          <p:val>
                                            <p:strVal val="#ppt_x"/>
                                          </p:val>
                                        </p:tav>
                                      </p:tavLst>
                                    </p:anim>
                                    <p:anim calcmode="lin" valueType="num">
                                      <p:cBhvr additive="base">
                                        <p:cTn id="54" dur="500" fill="hold"/>
                                        <p:tgtEl>
                                          <p:spTgt spid="14"/>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additive="base">
                                        <p:cTn id="57" dur="500" fill="hold"/>
                                        <p:tgtEl>
                                          <p:spTgt spid="27"/>
                                        </p:tgtEl>
                                        <p:attrNameLst>
                                          <p:attrName>ppt_x</p:attrName>
                                        </p:attrNameLst>
                                      </p:cBhvr>
                                      <p:tavLst>
                                        <p:tav tm="0">
                                          <p:val>
                                            <p:strVal val="#ppt_x"/>
                                          </p:val>
                                        </p:tav>
                                        <p:tav tm="100000">
                                          <p:val>
                                            <p:strVal val="#ppt_x"/>
                                          </p:val>
                                        </p:tav>
                                      </p:tavLst>
                                    </p:anim>
                                    <p:anim calcmode="lin" valueType="num">
                                      <p:cBhvr additive="base">
                                        <p:cTn id="5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additive="base">
                                        <p:cTn id="63" dur="500" fill="hold"/>
                                        <p:tgtEl>
                                          <p:spTgt spid="30"/>
                                        </p:tgtEl>
                                        <p:attrNameLst>
                                          <p:attrName>ppt_x</p:attrName>
                                        </p:attrNameLst>
                                      </p:cBhvr>
                                      <p:tavLst>
                                        <p:tav tm="0">
                                          <p:val>
                                            <p:strVal val="#ppt_x"/>
                                          </p:val>
                                        </p:tav>
                                        <p:tav tm="100000">
                                          <p:val>
                                            <p:strVal val="#ppt_x"/>
                                          </p:val>
                                        </p:tav>
                                      </p:tavLst>
                                    </p:anim>
                                    <p:anim calcmode="lin" valueType="num">
                                      <p:cBhvr additive="base">
                                        <p:cTn id="64" dur="500" fill="hold"/>
                                        <p:tgtEl>
                                          <p:spTgt spid="30"/>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additive="base">
                                        <p:cTn id="67" dur="500" fill="hold"/>
                                        <p:tgtEl>
                                          <p:spTgt spid="9"/>
                                        </p:tgtEl>
                                        <p:attrNameLst>
                                          <p:attrName>ppt_x</p:attrName>
                                        </p:attrNameLst>
                                      </p:cBhvr>
                                      <p:tavLst>
                                        <p:tav tm="0">
                                          <p:val>
                                            <p:strVal val="#ppt_x"/>
                                          </p:val>
                                        </p:tav>
                                        <p:tav tm="100000">
                                          <p:val>
                                            <p:strVal val="#ppt_x"/>
                                          </p:val>
                                        </p:tav>
                                      </p:tavLst>
                                    </p:anim>
                                    <p:anim calcmode="lin" valueType="num">
                                      <p:cBhvr additive="base">
                                        <p:cTn id="68" dur="500" fill="hold"/>
                                        <p:tgtEl>
                                          <p:spTgt spid="9"/>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31"/>
                                        </p:tgtEl>
                                        <p:attrNameLst>
                                          <p:attrName>style.visibility</p:attrName>
                                        </p:attrNameLst>
                                      </p:cBhvr>
                                      <p:to>
                                        <p:strVal val="visible"/>
                                      </p:to>
                                    </p:set>
                                    <p:anim calcmode="lin" valueType="num">
                                      <p:cBhvr additive="base">
                                        <p:cTn id="71" dur="500" fill="hold"/>
                                        <p:tgtEl>
                                          <p:spTgt spid="31"/>
                                        </p:tgtEl>
                                        <p:attrNameLst>
                                          <p:attrName>ppt_x</p:attrName>
                                        </p:attrNameLst>
                                      </p:cBhvr>
                                      <p:tavLst>
                                        <p:tav tm="0">
                                          <p:val>
                                            <p:strVal val="#ppt_x"/>
                                          </p:val>
                                        </p:tav>
                                        <p:tav tm="100000">
                                          <p:val>
                                            <p:strVal val="#ppt_x"/>
                                          </p:val>
                                        </p:tav>
                                      </p:tavLst>
                                    </p:anim>
                                    <p:anim calcmode="lin" valueType="num">
                                      <p:cBhvr additive="base">
                                        <p:cTn id="7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8" fill="hold" nodeType="clickEffect">
                                  <p:stCondLst>
                                    <p:cond delay="0"/>
                                  </p:stCondLst>
                                  <p:childTnLst>
                                    <p:set>
                                      <p:cBhvr>
                                        <p:cTn id="76" dur="1" fill="hold">
                                          <p:stCondLst>
                                            <p:cond delay="0"/>
                                          </p:stCondLst>
                                        </p:cTn>
                                        <p:tgtEl>
                                          <p:spTgt spid="8"/>
                                        </p:tgtEl>
                                        <p:attrNameLst>
                                          <p:attrName>style.visibility</p:attrName>
                                        </p:attrNameLst>
                                      </p:cBhvr>
                                      <p:to>
                                        <p:strVal val="visible"/>
                                      </p:to>
                                    </p:set>
                                    <p:anim calcmode="lin" valueType="num">
                                      <p:cBhvr additive="base">
                                        <p:cTn id="77" dur="500" fill="hold"/>
                                        <p:tgtEl>
                                          <p:spTgt spid="8"/>
                                        </p:tgtEl>
                                        <p:attrNameLst>
                                          <p:attrName>ppt_x</p:attrName>
                                        </p:attrNameLst>
                                      </p:cBhvr>
                                      <p:tavLst>
                                        <p:tav tm="0">
                                          <p:val>
                                            <p:strVal val="0-#ppt_w/2"/>
                                          </p:val>
                                        </p:tav>
                                        <p:tav tm="100000">
                                          <p:val>
                                            <p:strVal val="#ppt_x"/>
                                          </p:val>
                                        </p:tav>
                                      </p:tavLst>
                                    </p:anim>
                                    <p:anim calcmode="lin" valueType="num">
                                      <p:cBhvr additive="base">
                                        <p:cTn id="78" dur="500" fill="hold"/>
                                        <p:tgtEl>
                                          <p:spTgt spid="8"/>
                                        </p:tgtEl>
                                        <p:attrNameLst>
                                          <p:attrName>ppt_y</p:attrName>
                                        </p:attrNameLst>
                                      </p:cBhvr>
                                      <p:tavLst>
                                        <p:tav tm="0">
                                          <p:val>
                                            <p:strVal val="#ppt_y"/>
                                          </p:val>
                                        </p:tav>
                                        <p:tav tm="100000">
                                          <p:val>
                                            <p:strVal val="#ppt_y"/>
                                          </p:val>
                                        </p:tav>
                                      </p:tavLst>
                                    </p:anim>
                                  </p:childTnLst>
                                </p:cTn>
                              </p:par>
                              <p:par>
                                <p:cTn id="79" presetID="2" presetClass="entr" presetSubtype="8" fill="hold" grpId="0" nodeType="withEffect">
                                  <p:stCondLst>
                                    <p:cond delay="0"/>
                                  </p:stCondLst>
                                  <p:childTnLst>
                                    <p:set>
                                      <p:cBhvr>
                                        <p:cTn id="80" dur="1" fill="hold">
                                          <p:stCondLst>
                                            <p:cond delay="0"/>
                                          </p:stCondLst>
                                        </p:cTn>
                                        <p:tgtEl>
                                          <p:spTgt spid="21"/>
                                        </p:tgtEl>
                                        <p:attrNameLst>
                                          <p:attrName>style.visibility</p:attrName>
                                        </p:attrNameLst>
                                      </p:cBhvr>
                                      <p:to>
                                        <p:strVal val="visible"/>
                                      </p:to>
                                    </p:set>
                                    <p:anim calcmode="lin" valueType="num">
                                      <p:cBhvr additive="base">
                                        <p:cTn id="81" dur="500" fill="hold"/>
                                        <p:tgtEl>
                                          <p:spTgt spid="21"/>
                                        </p:tgtEl>
                                        <p:attrNameLst>
                                          <p:attrName>ppt_x</p:attrName>
                                        </p:attrNameLst>
                                      </p:cBhvr>
                                      <p:tavLst>
                                        <p:tav tm="0">
                                          <p:val>
                                            <p:strVal val="0-#ppt_w/2"/>
                                          </p:val>
                                        </p:tav>
                                        <p:tav tm="100000">
                                          <p:val>
                                            <p:strVal val="#ppt_x"/>
                                          </p:val>
                                        </p:tav>
                                      </p:tavLst>
                                    </p:anim>
                                    <p:anim calcmode="lin" valueType="num">
                                      <p:cBhvr additive="base">
                                        <p:cTn id="82" dur="500" fill="hold"/>
                                        <p:tgtEl>
                                          <p:spTgt spid="21"/>
                                        </p:tgtEl>
                                        <p:attrNameLst>
                                          <p:attrName>ppt_y</p:attrName>
                                        </p:attrNameLst>
                                      </p:cBhvr>
                                      <p:tavLst>
                                        <p:tav tm="0">
                                          <p:val>
                                            <p:strVal val="#ppt_y"/>
                                          </p:val>
                                        </p:tav>
                                        <p:tav tm="100000">
                                          <p:val>
                                            <p:strVal val="#ppt_y"/>
                                          </p:val>
                                        </p:tav>
                                      </p:tavLst>
                                    </p:anim>
                                  </p:childTnLst>
                                </p:cTn>
                              </p:par>
                              <p:par>
                                <p:cTn id="83" presetID="2" presetClass="entr" presetSubtype="8" fill="hold" grpId="0" nodeType="withEffect">
                                  <p:stCondLst>
                                    <p:cond delay="0"/>
                                  </p:stCondLst>
                                  <p:childTnLst>
                                    <p:set>
                                      <p:cBhvr>
                                        <p:cTn id="84" dur="1" fill="hold">
                                          <p:stCondLst>
                                            <p:cond delay="0"/>
                                          </p:stCondLst>
                                        </p:cTn>
                                        <p:tgtEl>
                                          <p:spTgt spid="28"/>
                                        </p:tgtEl>
                                        <p:attrNameLst>
                                          <p:attrName>style.visibility</p:attrName>
                                        </p:attrNameLst>
                                      </p:cBhvr>
                                      <p:to>
                                        <p:strVal val="visible"/>
                                      </p:to>
                                    </p:set>
                                    <p:anim calcmode="lin" valueType="num">
                                      <p:cBhvr additive="base">
                                        <p:cTn id="85" dur="500" fill="hold"/>
                                        <p:tgtEl>
                                          <p:spTgt spid="28"/>
                                        </p:tgtEl>
                                        <p:attrNameLst>
                                          <p:attrName>ppt_x</p:attrName>
                                        </p:attrNameLst>
                                      </p:cBhvr>
                                      <p:tavLst>
                                        <p:tav tm="0">
                                          <p:val>
                                            <p:strVal val="0-#ppt_w/2"/>
                                          </p:val>
                                        </p:tav>
                                        <p:tav tm="100000">
                                          <p:val>
                                            <p:strVal val="#ppt_x"/>
                                          </p:val>
                                        </p:tav>
                                      </p:tavLst>
                                    </p:anim>
                                    <p:anim calcmode="lin" valueType="num">
                                      <p:cBhvr additive="base">
                                        <p:cTn id="86"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22"/>
                                        </p:tgtEl>
                                        <p:attrNameLst>
                                          <p:attrName>style.visibility</p:attrName>
                                        </p:attrNameLst>
                                      </p:cBhvr>
                                      <p:to>
                                        <p:strVal val="visible"/>
                                      </p:to>
                                    </p:set>
                                    <p:anim calcmode="lin" valueType="num">
                                      <p:cBhvr additive="base">
                                        <p:cTn id="91" dur="500" fill="hold"/>
                                        <p:tgtEl>
                                          <p:spTgt spid="22"/>
                                        </p:tgtEl>
                                        <p:attrNameLst>
                                          <p:attrName>ppt_x</p:attrName>
                                        </p:attrNameLst>
                                      </p:cBhvr>
                                      <p:tavLst>
                                        <p:tav tm="0">
                                          <p:val>
                                            <p:strVal val="#ppt_x"/>
                                          </p:val>
                                        </p:tav>
                                        <p:tav tm="100000">
                                          <p:val>
                                            <p:strVal val="#ppt_x"/>
                                          </p:val>
                                        </p:tav>
                                      </p:tavLst>
                                    </p:anim>
                                    <p:anim calcmode="lin" valueType="num">
                                      <p:cBhvr additive="base">
                                        <p:cTn id="92" dur="500" fill="hold"/>
                                        <p:tgtEl>
                                          <p:spTgt spid="22"/>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15"/>
                                        </p:tgtEl>
                                        <p:attrNameLst>
                                          <p:attrName>style.visibility</p:attrName>
                                        </p:attrNameLst>
                                      </p:cBhvr>
                                      <p:to>
                                        <p:strVal val="visible"/>
                                      </p:to>
                                    </p:set>
                                    <p:anim calcmode="lin" valueType="num">
                                      <p:cBhvr additive="base">
                                        <p:cTn id="95" dur="500" fill="hold"/>
                                        <p:tgtEl>
                                          <p:spTgt spid="15"/>
                                        </p:tgtEl>
                                        <p:attrNameLst>
                                          <p:attrName>ppt_x</p:attrName>
                                        </p:attrNameLst>
                                      </p:cBhvr>
                                      <p:tavLst>
                                        <p:tav tm="0">
                                          <p:val>
                                            <p:strVal val="#ppt_x"/>
                                          </p:val>
                                        </p:tav>
                                        <p:tav tm="100000">
                                          <p:val>
                                            <p:strVal val="#ppt_x"/>
                                          </p:val>
                                        </p:tav>
                                      </p:tavLst>
                                    </p:anim>
                                    <p:anim calcmode="lin" valueType="num">
                                      <p:cBhvr additive="base">
                                        <p:cTn id="96" dur="500" fill="hold"/>
                                        <p:tgtEl>
                                          <p:spTgt spid="15"/>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29"/>
                                        </p:tgtEl>
                                        <p:attrNameLst>
                                          <p:attrName>style.visibility</p:attrName>
                                        </p:attrNameLst>
                                      </p:cBhvr>
                                      <p:to>
                                        <p:strVal val="visible"/>
                                      </p:to>
                                    </p:set>
                                    <p:anim calcmode="lin" valueType="num">
                                      <p:cBhvr additive="base">
                                        <p:cTn id="99" dur="500" fill="hold"/>
                                        <p:tgtEl>
                                          <p:spTgt spid="29"/>
                                        </p:tgtEl>
                                        <p:attrNameLst>
                                          <p:attrName>ppt_x</p:attrName>
                                        </p:attrNameLst>
                                      </p:cBhvr>
                                      <p:tavLst>
                                        <p:tav tm="0">
                                          <p:val>
                                            <p:strVal val="#ppt_x"/>
                                          </p:val>
                                        </p:tav>
                                        <p:tav tm="100000">
                                          <p:val>
                                            <p:strVal val="#ppt_x"/>
                                          </p:val>
                                        </p:tav>
                                      </p:tavLst>
                                    </p:anim>
                                    <p:anim calcmode="lin" valueType="num">
                                      <p:cBhvr additive="base">
                                        <p:cTn id="10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3"/>
          <p:cNvSpPr>
            <a:spLocks noGrp="1"/>
          </p:cNvSpPr>
          <p:nvPr>
            <p:ph type="dt" sz="half" idx="10"/>
          </p:nvPr>
        </p:nvSpPr>
        <p:spPr>
          <a:xfrm>
            <a:off x="0" y="6593606"/>
            <a:ext cx="2057400" cy="264394"/>
          </a:xfrm>
        </p:spPr>
        <p:txBody>
          <a:bodyPr anchor="ctr"/>
          <a:lstStyle/>
          <a:p>
            <a:r>
              <a:rPr lang="en-US" altLang="ja-JP" sz="1400">
                <a:latin typeface="Times New Roman" panose="02020603050405020304" pitchFamily="18" charset="0"/>
                <a:cs typeface="Times New Roman" panose="02020603050405020304" pitchFamily="18" charset="0"/>
              </a:rPr>
              <a:t>15/Jul/2017</a:t>
            </a:r>
            <a:endParaRPr lang="en-US" altLang="ja-JP" sz="1400" dirty="0">
              <a:latin typeface="Times New Roman" panose="02020603050405020304" pitchFamily="18" charset="0"/>
              <a:cs typeface="Times New Roman" panose="02020603050405020304" pitchFamily="18" charset="0"/>
            </a:endParaRPr>
          </a:p>
        </p:txBody>
      </p:sp>
      <p:sp>
        <p:nvSpPr>
          <p:cNvPr id="6" name="フッター プレースホルダー 4"/>
          <p:cNvSpPr>
            <a:spLocks noGrp="1"/>
          </p:cNvSpPr>
          <p:nvPr>
            <p:ph type="ftr" sz="quarter" idx="11"/>
          </p:nvPr>
        </p:nvSpPr>
        <p:spPr>
          <a:xfrm>
            <a:off x="1796982" y="6581033"/>
            <a:ext cx="5562600" cy="264394"/>
          </a:xfrm>
        </p:spPr>
        <p:txBody>
          <a:bodyPr anchor="ctr"/>
          <a:lstStyle/>
          <a:p>
            <a:r>
              <a:rPr lang="en-US" altLang="ja-JP" sz="1400" b="0">
                <a:solidFill>
                  <a:schemeClr val="tx1"/>
                </a:solidFill>
                <a:latin typeface="Times New Roman" panose="02020603050405020304" pitchFamily="18" charset="0"/>
                <a:cs typeface="Times New Roman" panose="02020603050405020304" pitchFamily="18" charset="0"/>
              </a:rPr>
              <a:t>6th KEK-IHEP Collaboration Meeting</a:t>
            </a:r>
            <a:endParaRPr lang="en-US" altLang="ja-JP" sz="1400" b="0" dirty="0">
              <a:solidFill>
                <a:schemeClr val="tx1"/>
              </a:solidFill>
              <a:latin typeface="Times New Roman" panose="02020603050405020304" pitchFamily="18" charset="0"/>
              <a:cs typeface="Times New Roman" panose="02020603050405020304" pitchFamily="18" charset="0"/>
            </a:endParaRPr>
          </a:p>
        </p:txBody>
      </p:sp>
      <p:sp>
        <p:nvSpPr>
          <p:cNvPr id="7" name="スライド番号プレースホルダー 5"/>
          <p:cNvSpPr>
            <a:spLocks noGrp="1"/>
          </p:cNvSpPr>
          <p:nvPr>
            <p:ph type="sldNum" sz="quarter" idx="12"/>
          </p:nvPr>
        </p:nvSpPr>
        <p:spPr>
          <a:xfrm>
            <a:off x="8382000" y="6593606"/>
            <a:ext cx="762000" cy="264394"/>
          </a:xfrm>
        </p:spPr>
        <p:txBody>
          <a:bodyPr anchor="ctr"/>
          <a:lstStyle/>
          <a:p>
            <a:fld id="{AFA17C92-A706-4C52-BE77-4670B2E39234}" type="slidenum">
              <a:rPr lang="en-US" altLang="ja-JP">
                <a:latin typeface="Times New Roman" panose="02020603050405020304" pitchFamily="18" charset="0"/>
                <a:cs typeface="Times New Roman" panose="02020603050405020304" pitchFamily="18" charset="0"/>
              </a:rPr>
              <a:pPr/>
              <a:t>9</a:t>
            </a:fld>
            <a:endParaRPr lang="en-US" altLang="ja-JP" dirty="0">
              <a:latin typeface="Times New Roman" panose="02020603050405020304" pitchFamily="18" charset="0"/>
              <a:cs typeface="Times New Roman" panose="02020603050405020304" pitchFamily="18" charset="0"/>
            </a:endParaRPr>
          </a:p>
        </p:txBody>
      </p:sp>
      <p:sp>
        <p:nvSpPr>
          <p:cNvPr id="8" name="Rectangle 2"/>
          <p:cNvSpPr>
            <a:spLocks noGrp="1" noChangeArrowheads="1"/>
          </p:cNvSpPr>
          <p:nvPr>
            <p:ph type="title"/>
          </p:nvPr>
        </p:nvSpPr>
        <p:spPr>
          <a:xfrm>
            <a:off x="0" y="0"/>
            <a:ext cx="9143999" cy="764704"/>
          </a:xfrm>
        </p:spPr>
        <p:txBody>
          <a:bodyPr/>
          <a:lstStyle/>
          <a:p>
            <a:r>
              <a:rPr lang="en-US" altLang="ja-JP" sz="4000" dirty="0">
                <a:solidFill>
                  <a:schemeClr val="tx1"/>
                </a:solidFill>
                <a:latin typeface="Times New Roman" panose="02020603050405020304" pitchFamily="18" charset="0"/>
                <a:cs typeface="Times New Roman" panose="02020603050405020304" pitchFamily="18" charset="0"/>
              </a:rPr>
              <a:t>Complicated situation in CM construction</a:t>
            </a:r>
          </a:p>
        </p:txBody>
      </p:sp>
      <p:pic>
        <p:nvPicPr>
          <p:cNvPr id="9" name="図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908720"/>
            <a:ext cx="8069221" cy="2736304"/>
          </a:xfrm>
          <a:prstGeom prst="rect">
            <a:avLst/>
          </a:prstGeom>
        </p:spPr>
      </p:pic>
      <p:sp>
        <p:nvSpPr>
          <p:cNvPr id="10" name="正方形/長方形 9"/>
          <p:cNvSpPr/>
          <p:nvPr/>
        </p:nvSpPr>
        <p:spPr bwMode="auto">
          <a:xfrm>
            <a:off x="1043608" y="1700808"/>
            <a:ext cx="1628800" cy="1656184"/>
          </a:xfrm>
          <a:prstGeom prst="rect">
            <a:avLst/>
          </a:prstGeom>
          <a:noFill/>
          <a:ln w="28575"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11" name="正方形/長方形 10"/>
          <p:cNvSpPr/>
          <p:nvPr/>
        </p:nvSpPr>
        <p:spPr bwMode="auto">
          <a:xfrm>
            <a:off x="2699792" y="1700808"/>
            <a:ext cx="1579851" cy="1656184"/>
          </a:xfrm>
          <a:prstGeom prst="rect">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12" name="正方形/長方形 11"/>
          <p:cNvSpPr/>
          <p:nvPr/>
        </p:nvSpPr>
        <p:spPr bwMode="auto">
          <a:xfrm>
            <a:off x="4307027" y="1700808"/>
            <a:ext cx="1677749" cy="1656184"/>
          </a:xfrm>
          <a:prstGeom prst="rect">
            <a:avLst/>
          </a:prstGeom>
          <a:noFill/>
          <a:ln w="28575" cap="flat" cmpd="sng" algn="ctr">
            <a:solidFill>
              <a:srgbClr val="00B05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13" name="正方形/長方形 12"/>
          <p:cNvSpPr/>
          <p:nvPr/>
        </p:nvSpPr>
        <p:spPr bwMode="auto">
          <a:xfrm>
            <a:off x="6012160" y="1696579"/>
            <a:ext cx="2520280" cy="1656184"/>
          </a:xfrm>
          <a:prstGeom prst="rect">
            <a:avLst/>
          </a:prstGeom>
          <a:noFill/>
          <a:ln w="2857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14" name="テキスト ボックス 13"/>
          <p:cNvSpPr txBox="1"/>
          <p:nvPr/>
        </p:nvSpPr>
        <p:spPr>
          <a:xfrm>
            <a:off x="75172" y="3789040"/>
            <a:ext cx="3113353" cy="646331"/>
          </a:xfrm>
          <a:prstGeom prst="rect">
            <a:avLst/>
          </a:prstGeom>
          <a:solidFill>
            <a:schemeClr val="bg1"/>
          </a:solidFill>
        </p:spPr>
        <p:txBody>
          <a:bodyPr wrap="none" rtlCol="0">
            <a:spAutoFit/>
          </a:bodyPr>
          <a:lstStyle/>
          <a:p>
            <a:pPr marL="285750" indent="-285750">
              <a:buFont typeface="Wingdings" panose="05000000000000000000" pitchFamily="2" charset="2"/>
              <a:buChar char="l"/>
            </a:pPr>
            <a:r>
              <a:rPr kumimoji="1" lang="en-US" altLang="ja-JP" sz="1200" dirty="0">
                <a:latin typeface="Times New Roman" panose="02020603050405020304" pitchFamily="18" charset="0"/>
                <a:cs typeface="Times New Roman" panose="02020603050405020304" pitchFamily="18" charset="0"/>
              </a:rPr>
              <a:t>Three cavity strings (4+4+4=12)</a:t>
            </a:r>
          </a:p>
          <a:p>
            <a:pPr marL="285750" indent="-285750">
              <a:buFont typeface="Wingdings" panose="05000000000000000000" pitchFamily="2" charset="2"/>
              <a:buChar char="l"/>
            </a:pPr>
            <a:r>
              <a:rPr kumimoji="1" lang="en-US" altLang="ja-JP" sz="1200" dirty="0">
                <a:latin typeface="Times New Roman" panose="02020603050405020304" pitchFamily="18" charset="0"/>
                <a:cs typeface="Times New Roman" panose="02020603050405020304" pitchFamily="18" charset="0"/>
              </a:rPr>
              <a:t>Four cryo-vessels (1/3+1/3+1/3+1/2=1.5)</a:t>
            </a:r>
          </a:p>
          <a:p>
            <a:pPr marL="285750" indent="-285750">
              <a:buFont typeface="Wingdings" panose="05000000000000000000" pitchFamily="2" charset="2"/>
              <a:buChar char="l"/>
            </a:pPr>
            <a:r>
              <a:rPr kumimoji="1" lang="en-US" altLang="ja-JP" sz="1200" dirty="0">
                <a:latin typeface="Times New Roman" panose="02020603050405020304" pitchFamily="18" charset="0"/>
                <a:cs typeface="Times New Roman" panose="02020603050405020304" pitchFamily="18" charset="0"/>
              </a:rPr>
              <a:t>five support posts (3+2=5)</a:t>
            </a:r>
            <a:endParaRPr kumimoji="1" lang="ja-JP" altLang="en-US" sz="1200" dirty="0">
              <a:latin typeface="Times New Roman" panose="02020603050405020304" pitchFamily="18" charset="0"/>
              <a:cs typeface="Times New Roman" panose="02020603050405020304" pitchFamily="18" charset="0"/>
            </a:endParaRPr>
          </a:p>
        </p:txBody>
      </p:sp>
      <p:pic>
        <p:nvPicPr>
          <p:cNvPr id="15" name="図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0435" y="4521107"/>
            <a:ext cx="2763754" cy="2072816"/>
          </a:xfrm>
          <a:prstGeom prst="rect">
            <a:avLst/>
          </a:prstGeom>
        </p:spPr>
      </p:pic>
      <p:pic>
        <p:nvPicPr>
          <p:cNvPr id="16" name="図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7833" y="4520790"/>
            <a:ext cx="2763754" cy="2072816"/>
          </a:xfrm>
          <a:prstGeom prst="rect">
            <a:avLst/>
          </a:prstGeom>
        </p:spPr>
      </p:pic>
      <p:pic>
        <p:nvPicPr>
          <p:cNvPr id="17" name="図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5231" y="4520790"/>
            <a:ext cx="2763754" cy="2072816"/>
          </a:xfrm>
          <a:prstGeom prst="rect">
            <a:avLst/>
          </a:prstGeom>
        </p:spPr>
      </p:pic>
      <p:sp>
        <p:nvSpPr>
          <p:cNvPr id="18" name="テキスト ボックス 17"/>
          <p:cNvSpPr txBox="1"/>
          <p:nvPr/>
        </p:nvSpPr>
        <p:spPr>
          <a:xfrm>
            <a:off x="6034619" y="3934170"/>
            <a:ext cx="2475358" cy="338554"/>
          </a:xfrm>
          <a:prstGeom prst="rect">
            <a:avLst/>
          </a:prstGeom>
          <a:noFill/>
        </p:spPr>
        <p:txBody>
          <a:bodyPr wrap="none" rtlCol="0">
            <a:spAutoFit/>
          </a:bodyPr>
          <a:lstStyle/>
          <a:p>
            <a:pPr algn="ctr"/>
            <a:r>
              <a:rPr kumimoji="1" lang="en-US" altLang="ja-JP" sz="1600" dirty="0">
                <a:latin typeface="Times New Roman" panose="02020603050405020304" pitchFamily="18" charset="0"/>
                <a:cs typeface="Times New Roman" panose="02020603050405020304" pitchFamily="18" charset="0"/>
              </a:rPr>
              <a:t>constructed on ground floor</a:t>
            </a:r>
            <a:endParaRPr kumimoji="1" lang="ja-JP" altLang="en-US" sz="1600" dirty="0">
              <a:latin typeface="Times New Roman" panose="02020603050405020304" pitchFamily="18" charset="0"/>
              <a:cs typeface="Times New Roman" panose="02020603050405020304" pitchFamily="18" charset="0"/>
            </a:endParaRPr>
          </a:p>
        </p:txBody>
      </p:sp>
      <p:sp>
        <p:nvSpPr>
          <p:cNvPr id="19" name="テキスト ボックス 18"/>
          <p:cNvSpPr txBox="1"/>
          <p:nvPr/>
        </p:nvSpPr>
        <p:spPr>
          <a:xfrm>
            <a:off x="337330" y="6262545"/>
            <a:ext cx="1611339" cy="276999"/>
          </a:xfrm>
          <a:prstGeom prst="rect">
            <a:avLst/>
          </a:prstGeom>
          <a:solidFill>
            <a:schemeClr val="bg1"/>
          </a:solidFill>
          <a:ln w="19050">
            <a:solidFill>
              <a:srgbClr val="FFFF00"/>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Four cavities per string</a:t>
            </a:r>
            <a:endParaRPr kumimoji="1" lang="ja-JP" altLang="en-US" sz="1200" dirty="0">
              <a:latin typeface="Times New Roman" panose="02020603050405020304" pitchFamily="18" charset="0"/>
              <a:cs typeface="Times New Roman" panose="02020603050405020304" pitchFamily="18" charset="0"/>
            </a:endParaRPr>
          </a:p>
        </p:txBody>
      </p:sp>
      <p:sp>
        <p:nvSpPr>
          <p:cNvPr id="20" name="テキスト ボックス 19"/>
          <p:cNvSpPr txBox="1"/>
          <p:nvPr/>
        </p:nvSpPr>
        <p:spPr>
          <a:xfrm>
            <a:off x="6264847" y="6262545"/>
            <a:ext cx="2554930" cy="276999"/>
          </a:xfrm>
          <a:prstGeom prst="rect">
            <a:avLst/>
          </a:prstGeom>
          <a:solidFill>
            <a:schemeClr val="bg1"/>
          </a:solidFill>
          <a:ln w="19050">
            <a:solidFill>
              <a:srgbClr val="FFFF00"/>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Tunnel hatch for half-size </a:t>
            </a:r>
            <a:r>
              <a:rPr kumimoji="1" lang="en-US" altLang="ja-JP" sz="1200" dirty="0" err="1">
                <a:latin typeface="Times New Roman" panose="02020603050405020304" pitchFamily="18" charset="0"/>
                <a:cs typeface="Times New Roman" panose="02020603050405020304" pitchFamily="18" charset="0"/>
              </a:rPr>
              <a:t>cryomodule</a:t>
            </a:r>
            <a:endParaRPr kumimoji="1" lang="ja-JP" altLang="en-US" sz="1200" dirty="0">
              <a:latin typeface="Times New Roman" panose="02020603050405020304" pitchFamily="18" charset="0"/>
              <a:cs typeface="Times New Roman" panose="02020603050405020304" pitchFamily="18" charset="0"/>
            </a:endParaRPr>
          </a:p>
        </p:txBody>
      </p:sp>
      <p:sp>
        <p:nvSpPr>
          <p:cNvPr id="21" name="テキスト ボックス 20"/>
          <p:cNvSpPr txBox="1"/>
          <p:nvPr/>
        </p:nvSpPr>
        <p:spPr>
          <a:xfrm>
            <a:off x="3342413" y="6262228"/>
            <a:ext cx="2494594" cy="276999"/>
          </a:xfrm>
          <a:prstGeom prst="rect">
            <a:avLst/>
          </a:prstGeom>
          <a:solidFill>
            <a:schemeClr val="bg1"/>
          </a:solidFill>
          <a:ln w="19050">
            <a:solidFill>
              <a:srgbClr val="FFFF00"/>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Construction of half-size </a:t>
            </a:r>
            <a:r>
              <a:rPr kumimoji="1" lang="en-US" altLang="ja-JP" sz="1200" dirty="0" err="1">
                <a:latin typeface="Times New Roman" panose="02020603050405020304" pitchFamily="18" charset="0"/>
                <a:cs typeface="Times New Roman" panose="02020603050405020304" pitchFamily="18" charset="0"/>
              </a:rPr>
              <a:t>cryomodule</a:t>
            </a:r>
            <a:endParaRPr kumimoji="1" lang="ja-JP" altLang="en-US" sz="1200" dirty="0">
              <a:latin typeface="Times New Roman" panose="02020603050405020304" pitchFamily="18" charset="0"/>
              <a:cs typeface="Times New Roman" panose="02020603050405020304" pitchFamily="18" charset="0"/>
            </a:endParaRPr>
          </a:p>
        </p:txBody>
      </p:sp>
      <p:sp>
        <p:nvSpPr>
          <p:cNvPr id="22" name="右中かっこ 21"/>
          <p:cNvSpPr/>
          <p:nvPr/>
        </p:nvSpPr>
        <p:spPr bwMode="auto">
          <a:xfrm rot="5400000">
            <a:off x="3354742" y="1261883"/>
            <a:ext cx="318900" cy="4941168"/>
          </a:xfrm>
          <a:prstGeom prst="rightBrace">
            <a:avLst>
              <a:gd name="adj1" fmla="val 56732"/>
              <a:gd name="adj2" fmla="val 31143"/>
            </a:avLst>
          </a:prstGeom>
          <a:no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23" name="右中かっこ 22"/>
          <p:cNvSpPr/>
          <p:nvPr/>
        </p:nvSpPr>
        <p:spPr bwMode="auto">
          <a:xfrm rot="5400000">
            <a:off x="7112850" y="2468098"/>
            <a:ext cx="318900" cy="2520280"/>
          </a:xfrm>
          <a:prstGeom prst="rightBrace">
            <a:avLst>
              <a:gd name="adj1" fmla="val 56732"/>
              <a:gd name="adj2" fmla="val 50000"/>
            </a:avLst>
          </a:prstGeom>
          <a:no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24" name="テキスト ボックス 23"/>
          <p:cNvSpPr txBox="1"/>
          <p:nvPr/>
        </p:nvSpPr>
        <p:spPr>
          <a:xfrm>
            <a:off x="3491880" y="3934170"/>
            <a:ext cx="1911101" cy="338554"/>
          </a:xfrm>
          <a:prstGeom prst="rect">
            <a:avLst/>
          </a:prstGeom>
          <a:noFill/>
        </p:spPr>
        <p:txBody>
          <a:bodyPr wrap="none" rtlCol="0">
            <a:spAutoFit/>
          </a:bodyPr>
          <a:lstStyle/>
          <a:p>
            <a:pPr algn="ctr"/>
            <a:r>
              <a:rPr kumimoji="1" lang="en-US" altLang="ja-JP" sz="1600" dirty="0">
                <a:latin typeface="Times New Roman" panose="02020603050405020304" pitchFamily="18" charset="0"/>
                <a:cs typeface="Times New Roman" panose="02020603050405020304" pitchFamily="18" charset="0"/>
              </a:rPr>
              <a:t>constructed in tunnel</a:t>
            </a:r>
            <a:endParaRPr kumimoji="1" lang="ja-JP" altLang="en-US" sz="1600" dirty="0">
              <a:latin typeface="Times New Roman" panose="02020603050405020304" pitchFamily="18" charset="0"/>
              <a:cs typeface="Times New Roman" panose="02020603050405020304" pitchFamily="18" charset="0"/>
            </a:endParaRPr>
          </a:p>
        </p:txBody>
      </p:sp>
      <p:sp>
        <p:nvSpPr>
          <p:cNvPr id="25" name="テキスト ボックス 24"/>
          <p:cNvSpPr txBox="1"/>
          <p:nvPr/>
        </p:nvSpPr>
        <p:spPr>
          <a:xfrm>
            <a:off x="1296796" y="1284411"/>
            <a:ext cx="1122423" cy="276999"/>
          </a:xfrm>
          <a:prstGeom prst="rect">
            <a:avLst/>
          </a:prstGeom>
          <a:solidFill>
            <a:srgbClr val="FFFFCC"/>
          </a:solidFill>
          <a:ln w="19050">
            <a:solidFill>
              <a:srgbClr val="0000FF"/>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1/3 </a:t>
            </a:r>
            <a:r>
              <a:rPr kumimoji="1" lang="en-US" altLang="ja-JP" sz="1200" dirty="0" err="1">
                <a:latin typeface="Times New Roman" panose="02020603050405020304" pitchFamily="18" charset="0"/>
                <a:cs typeface="Times New Roman" panose="02020603050405020304" pitchFamily="18" charset="0"/>
              </a:rPr>
              <a:t>cryo</a:t>
            </a:r>
            <a:r>
              <a:rPr kumimoji="1" lang="en-US" altLang="ja-JP" sz="1200" dirty="0">
                <a:latin typeface="Times New Roman" panose="02020603050405020304" pitchFamily="18" charset="0"/>
                <a:cs typeface="Times New Roman" panose="02020603050405020304" pitchFamily="18" charset="0"/>
              </a:rPr>
              <a:t>-vessel</a:t>
            </a:r>
            <a:endParaRPr kumimoji="1" lang="ja-JP" altLang="en-US" sz="1200" dirty="0">
              <a:latin typeface="Times New Roman" panose="02020603050405020304" pitchFamily="18" charset="0"/>
              <a:cs typeface="Times New Roman" panose="02020603050405020304" pitchFamily="18" charset="0"/>
            </a:endParaRPr>
          </a:p>
        </p:txBody>
      </p:sp>
      <p:sp>
        <p:nvSpPr>
          <p:cNvPr id="26" name="テキスト ボックス 25"/>
          <p:cNvSpPr txBox="1"/>
          <p:nvPr/>
        </p:nvSpPr>
        <p:spPr>
          <a:xfrm>
            <a:off x="2928505" y="1279549"/>
            <a:ext cx="1122423" cy="276999"/>
          </a:xfrm>
          <a:prstGeom prst="rect">
            <a:avLst/>
          </a:prstGeom>
          <a:solidFill>
            <a:srgbClr val="FFFFCC"/>
          </a:solidFill>
          <a:ln w="19050">
            <a:solidFill>
              <a:srgbClr val="FF0000"/>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1/3 </a:t>
            </a:r>
            <a:r>
              <a:rPr kumimoji="1" lang="en-US" altLang="ja-JP" sz="1200" dirty="0" err="1">
                <a:latin typeface="Times New Roman" panose="02020603050405020304" pitchFamily="18" charset="0"/>
                <a:cs typeface="Times New Roman" panose="02020603050405020304" pitchFamily="18" charset="0"/>
              </a:rPr>
              <a:t>cryo</a:t>
            </a:r>
            <a:r>
              <a:rPr kumimoji="1" lang="en-US" altLang="ja-JP" sz="1200" dirty="0">
                <a:latin typeface="Times New Roman" panose="02020603050405020304" pitchFamily="18" charset="0"/>
                <a:cs typeface="Times New Roman" panose="02020603050405020304" pitchFamily="18" charset="0"/>
              </a:rPr>
              <a:t>-vessel</a:t>
            </a:r>
            <a:endParaRPr kumimoji="1" lang="ja-JP" altLang="en-US" sz="1200" dirty="0">
              <a:latin typeface="Times New Roman" panose="02020603050405020304" pitchFamily="18" charset="0"/>
              <a:cs typeface="Times New Roman" panose="02020603050405020304" pitchFamily="18" charset="0"/>
            </a:endParaRPr>
          </a:p>
        </p:txBody>
      </p:sp>
      <p:sp>
        <p:nvSpPr>
          <p:cNvPr id="27" name="テキスト ボックス 26"/>
          <p:cNvSpPr txBox="1"/>
          <p:nvPr/>
        </p:nvSpPr>
        <p:spPr>
          <a:xfrm>
            <a:off x="4589710" y="1279549"/>
            <a:ext cx="1122423" cy="276999"/>
          </a:xfrm>
          <a:prstGeom prst="rect">
            <a:avLst/>
          </a:prstGeom>
          <a:solidFill>
            <a:srgbClr val="FFFFCC"/>
          </a:solidFill>
          <a:ln w="19050">
            <a:solidFill>
              <a:srgbClr val="00B050"/>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1/3 </a:t>
            </a:r>
            <a:r>
              <a:rPr kumimoji="1" lang="en-US" altLang="ja-JP" sz="1200" dirty="0" err="1">
                <a:latin typeface="Times New Roman" panose="02020603050405020304" pitchFamily="18" charset="0"/>
                <a:cs typeface="Times New Roman" panose="02020603050405020304" pitchFamily="18" charset="0"/>
              </a:rPr>
              <a:t>cryo</a:t>
            </a:r>
            <a:r>
              <a:rPr kumimoji="1" lang="en-US" altLang="ja-JP" sz="1200" dirty="0">
                <a:latin typeface="Times New Roman" panose="02020603050405020304" pitchFamily="18" charset="0"/>
                <a:cs typeface="Times New Roman" panose="02020603050405020304" pitchFamily="18" charset="0"/>
              </a:rPr>
              <a:t>-vessel</a:t>
            </a:r>
            <a:endParaRPr kumimoji="1" lang="ja-JP" altLang="en-US" sz="1200" dirty="0">
              <a:latin typeface="Times New Roman" panose="02020603050405020304" pitchFamily="18" charset="0"/>
              <a:cs typeface="Times New Roman" panose="02020603050405020304" pitchFamily="18" charset="0"/>
            </a:endParaRPr>
          </a:p>
        </p:txBody>
      </p:sp>
      <p:sp>
        <p:nvSpPr>
          <p:cNvPr id="28" name="テキスト ボックス 27"/>
          <p:cNvSpPr txBox="1"/>
          <p:nvPr/>
        </p:nvSpPr>
        <p:spPr>
          <a:xfrm>
            <a:off x="6711086" y="1280259"/>
            <a:ext cx="1122423" cy="276999"/>
          </a:xfrm>
          <a:prstGeom prst="rect">
            <a:avLst/>
          </a:prstGeom>
          <a:solidFill>
            <a:srgbClr val="FFFFCC"/>
          </a:solidFill>
          <a:ln w="19050">
            <a:solidFill>
              <a:srgbClr val="C00000"/>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1/2 </a:t>
            </a:r>
            <a:r>
              <a:rPr kumimoji="1" lang="en-US" altLang="ja-JP" sz="1200" dirty="0" err="1">
                <a:latin typeface="Times New Roman" panose="02020603050405020304" pitchFamily="18" charset="0"/>
                <a:cs typeface="Times New Roman" panose="02020603050405020304" pitchFamily="18" charset="0"/>
              </a:rPr>
              <a:t>cryo</a:t>
            </a:r>
            <a:r>
              <a:rPr kumimoji="1" lang="en-US" altLang="ja-JP" sz="1200" dirty="0">
                <a:latin typeface="Times New Roman" panose="02020603050405020304" pitchFamily="18" charset="0"/>
                <a:cs typeface="Times New Roman" panose="02020603050405020304" pitchFamily="18" charset="0"/>
              </a:rPr>
              <a:t>-vessel</a:t>
            </a:r>
            <a:endParaRPr kumimoji="1" lang="ja-JP" altLang="en-US" sz="1200" dirty="0">
              <a:latin typeface="Times New Roman" panose="02020603050405020304" pitchFamily="18" charset="0"/>
              <a:cs typeface="Times New Roman" panose="02020603050405020304" pitchFamily="18" charset="0"/>
            </a:endParaRPr>
          </a:p>
        </p:txBody>
      </p:sp>
      <p:sp>
        <p:nvSpPr>
          <p:cNvPr id="29" name="テキスト ボックス 28"/>
          <p:cNvSpPr txBox="1"/>
          <p:nvPr/>
        </p:nvSpPr>
        <p:spPr>
          <a:xfrm>
            <a:off x="4296946" y="4556062"/>
            <a:ext cx="3506089" cy="276999"/>
          </a:xfrm>
          <a:prstGeom prst="rect">
            <a:avLst/>
          </a:prstGeom>
          <a:solidFill>
            <a:schemeClr val="bg1"/>
          </a:solidFill>
          <a:ln w="19050">
            <a:solidFill>
              <a:srgbClr val="FF0000"/>
            </a:solidFill>
          </a:ln>
        </p:spPr>
        <p:txBody>
          <a:bodyPr wrap="none" rtlCol="0">
            <a:spAutoFit/>
          </a:bodyPr>
          <a:lstStyle/>
          <a:p>
            <a:pPr algn="ctr"/>
            <a:r>
              <a:rPr kumimoji="1" lang="en-US" altLang="ja-JP" sz="1200" dirty="0">
                <a:latin typeface="Times New Roman" panose="02020603050405020304" pitchFamily="18" charset="0"/>
                <a:cs typeface="Times New Roman" panose="02020603050405020304" pitchFamily="18" charset="0"/>
              </a:rPr>
              <a:t>CM2a was constructed by the same way as S1-Global</a:t>
            </a:r>
            <a:endParaRPr kumimoji="1" lang="ja-JP" altLang="en-US" sz="1200" dirty="0">
              <a:latin typeface="Times New Roman" panose="02020603050405020304" pitchFamily="18" charset="0"/>
              <a:cs typeface="Times New Roman" panose="02020603050405020304" pitchFamily="18" charset="0"/>
            </a:endParaRPr>
          </a:p>
        </p:txBody>
      </p:sp>
      <p:sp>
        <p:nvSpPr>
          <p:cNvPr id="30" name="フリーフォーム 29"/>
          <p:cNvSpPr/>
          <p:nvPr/>
        </p:nvSpPr>
        <p:spPr bwMode="auto">
          <a:xfrm>
            <a:off x="8079129" y="3352762"/>
            <a:ext cx="679961" cy="1936867"/>
          </a:xfrm>
          <a:custGeom>
            <a:avLst/>
            <a:gdLst>
              <a:gd name="connsiteX0" fmla="*/ 196770 w 679961"/>
              <a:gd name="connsiteY0" fmla="*/ 2019782 h 2019782"/>
              <a:gd name="connsiteX1" fmla="*/ 677119 w 679961"/>
              <a:gd name="connsiteY1" fmla="*/ 844952 h 2019782"/>
              <a:gd name="connsiteX2" fmla="*/ 0 w 679961"/>
              <a:gd name="connsiteY2" fmla="*/ 0 h 2019782"/>
            </a:gdLst>
            <a:ahLst/>
            <a:cxnLst>
              <a:cxn ang="0">
                <a:pos x="connsiteX0" y="connsiteY0"/>
              </a:cxn>
              <a:cxn ang="0">
                <a:pos x="connsiteX1" y="connsiteY1"/>
              </a:cxn>
              <a:cxn ang="0">
                <a:pos x="connsiteX2" y="connsiteY2"/>
              </a:cxn>
            </a:cxnLst>
            <a:rect l="l" t="t" r="r" b="b"/>
            <a:pathLst>
              <a:path w="679961" h="2019782">
                <a:moveTo>
                  <a:pt x="196770" y="2019782"/>
                </a:moveTo>
                <a:cubicBezTo>
                  <a:pt x="453342" y="1600682"/>
                  <a:pt x="709914" y="1181582"/>
                  <a:pt x="677119" y="844952"/>
                </a:cubicBezTo>
                <a:cubicBezTo>
                  <a:pt x="644324" y="508322"/>
                  <a:pt x="322162" y="254161"/>
                  <a:pt x="0" y="0"/>
                </a:cubicBezTo>
              </a:path>
            </a:pathLst>
          </a:custGeom>
          <a:noFill/>
          <a:ln w="28575" cap="flat" cmpd="sng" algn="ctr">
            <a:solidFill>
              <a:srgbClr val="FF000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31" name="右矢印 30"/>
          <p:cNvSpPr/>
          <p:nvPr/>
        </p:nvSpPr>
        <p:spPr bwMode="auto">
          <a:xfrm>
            <a:off x="2921298" y="5352842"/>
            <a:ext cx="360040" cy="396139"/>
          </a:xfrm>
          <a:prstGeom prst="rightArrow">
            <a:avLst/>
          </a:prstGeom>
          <a:solidFill>
            <a:srgbClr val="FF00FF"/>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32" name="右矢印 31"/>
          <p:cNvSpPr/>
          <p:nvPr/>
        </p:nvSpPr>
        <p:spPr bwMode="auto">
          <a:xfrm>
            <a:off x="5885991" y="5359445"/>
            <a:ext cx="360040" cy="396139"/>
          </a:xfrm>
          <a:prstGeom prst="rightArrow">
            <a:avLst/>
          </a:prstGeom>
          <a:solidFill>
            <a:srgbClr val="FF00FF"/>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33" name="テキスト ボックス 32"/>
          <p:cNvSpPr txBox="1"/>
          <p:nvPr/>
        </p:nvSpPr>
        <p:spPr>
          <a:xfrm>
            <a:off x="4147220" y="799326"/>
            <a:ext cx="1699504" cy="338554"/>
          </a:xfrm>
          <a:prstGeom prst="rect">
            <a:avLst/>
          </a:prstGeom>
          <a:solidFill>
            <a:srgbClr val="CCFFFF"/>
          </a:solidFill>
          <a:ln w="19050">
            <a:solidFill>
              <a:schemeClr val="tx1"/>
            </a:solidFill>
          </a:ln>
        </p:spPr>
        <p:txBody>
          <a:bodyPr wrap="none" rtlCol="0">
            <a:spAutoFit/>
          </a:bodyPr>
          <a:lstStyle/>
          <a:p>
            <a:pPr algn="ctr"/>
            <a:r>
              <a:rPr kumimoji="1" lang="en-US" altLang="ja-JP" sz="1600" dirty="0">
                <a:latin typeface="Times New Roman" panose="02020603050405020304" pitchFamily="18" charset="0"/>
                <a:cs typeface="Times New Roman" panose="02020603050405020304" pitchFamily="18" charset="0"/>
              </a:rPr>
              <a:t>1+1/2 </a:t>
            </a:r>
            <a:r>
              <a:rPr kumimoji="1" lang="en-US" altLang="ja-JP" sz="1600" dirty="0" err="1">
                <a:latin typeface="Times New Roman" panose="02020603050405020304" pitchFamily="18" charset="0"/>
                <a:cs typeface="Times New Roman" panose="02020603050405020304" pitchFamily="18" charset="0"/>
              </a:rPr>
              <a:t>cryomodule</a:t>
            </a:r>
            <a:endParaRPr kumimoji="1" lang="ja-JP" altLang="en-US" sz="1600" dirty="0">
              <a:latin typeface="Times New Roman" panose="02020603050405020304" pitchFamily="18" charset="0"/>
              <a:cs typeface="Times New Roman" panose="02020603050405020304" pitchFamily="18" charset="0"/>
            </a:endParaRPr>
          </a:p>
        </p:txBody>
      </p:sp>
      <p:sp>
        <p:nvSpPr>
          <p:cNvPr id="34" name="正方形/長方形 33"/>
          <p:cNvSpPr/>
          <p:nvPr/>
        </p:nvSpPr>
        <p:spPr bwMode="auto">
          <a:xfrm>
            <a:off x="1115615" y="2944144"/>
            <a:ext cx="2092217" cy="354159"/>
          </a:xfrm>
          <a:prstGeom prst="rect">
            <a:avLst/>
          </a:prstGeom>
          <a:noFill/>
          <a:ln w="28575" cap="flat" cmpd="sng" algn="ctr">
            <a:solidFill>
              <a:srgbClr val="CC0099"/>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35" name="正方形/長方形 34"/>
          <p:cNvSpPr/>
          <p:nvPr/>
        </p:nvSpPr>
        <p:spPr bwMode="auto">
          <a:xfrm>
            <a:off x="3714903" y="2945716"/>
            <a:ext cx="2092217" cy="354159"/>
          </a:xfrm>
          <a:prstGeom prst="rect">
            <a:avLst/>
          </a:prstGeom>
          <a:noFill/>
          <a:ln w="28575" cap="flat" cmpd="sng" algn="ctr">
            <a:solidFill>
              <a:srgbClr val="CC0099"/>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36" name="正方形/長方形 35"/>
          <p:cNvSpPr/>
          <p:nvPr/>
        </p:nvSpPr>
        <p:spPr bwMode="auto">
          <a:xfrm>
            <a:off x="6183294" y="2950552"/>
            <a:ext cx="2092217" cy="354159"/>
          </a:xfrm>
          <a:prstGeom prst="rect">
            <a:avLst/>
          </a:prstGeom>
          <a:noFill/>
          <a:ln w="28575" cap="flat" cmpd="sng" algn="ctr">
            <a:solidFill>
              <a:srgbClr val="CC0099"/>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37" name="楕円 15"/>
          <p:cNvSpPr/>
          <p:nvPr/>
        </p:nvSpPr>
        <p:spPr bwMode="auto">
          <a:xfrm>
            <a:off x="1542245" y="1772816"/>
            <a:ext cx="509475" cy="497325"/>
          </a:xfrm>
          <a:prstGeom prst="ellipse">
            <a:avLst/>
          </a:prstGeom>
          <a:noFill/>
          <a:ln w="28575" cap="flat" cmpd="sng" algn="ctr">
            <a:solidFill>
              <a:srgbClr val="FF99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38" name="楕円 35"/>
          <p:cNvSpPr/>
          <p:nvPr/>
        </p:nvSpPr>
        <p:spPr bwMode="auto">
          <a:xfrm>
            <a:off x="3203848" y="1779547"/>
            <a:ext cx="509475" cy="497325"/>
          </a:xfrm>
          <a:prstGeom prst="ellipse">
            <a:avLst/>
          </a:prstGeom>
          <a:noFill/>
          <a:ln w="28575" cap="flat" cmpd="sng" algn="ctr">
            <a:solidFill>
              <a:srgbClr val="FF99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39" name="楕円 36"/>
          <p:cNvSpPr/>
          <p:nvPr/>
        </p:nvSpPr>
        <p:spPr bwMode="auto">
          <a:xfrm>
            <a:off x="4932040" y="1772816"/>
            <a:ext cx="509475" cy="497325"/>
          </a:xfrm>
          <a:prstGeom prst="ellipse">
            <a:avLst/>
          </a:prstGeom>
          <a:noFill/>
          <a:ln w="28575" cap="flat" cmpd="sng" algn="ctr">
            <a:solidFill>
              <a:srgbClr val="FF99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40" name="楕円 37"/>
          <p:cNvSpPr/>
          <p:nvPr/>
        </p:nvSpPr>
        <p:spPr bwMode="auto">
          <a:xfrm>
            <a:off x="6372200" y="1772816"/>
            <a:ext cx="509475" cy="497325"/>
          </a:xfrm>
          <a:prstGeom prst="ellipse">
            <a:avLst/>
          </a:prstGeom>
          <a:noFill/>
          <a:ln w="28575" cap="flat" cmpd="sng" algn="ctr">
            <a:solidFill>
              <a:srgbClr val="FF99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
        <p:nvSpPr>
          <p:cNvPr id="41" name="楕円 38"/>
          <p:cNvSpPr/>
          <p:nvPr/>
        </p:nvSpPr>
        <p:spPr bwMode="auto">
          <a:xfrm>
            <a:off x="7446901" y="1772816"/>
            <a:ext cx="509475" cy="497325"/>
          </a:xfrm>
          <a:prstGeom prst="ellipse">
            <a:avLst/>
          </a:prstGeom>
          <a:noFill/>
          <a:ln w="28575" cap="flat" cmpd="sng" algn="ctr">
            <a:solidFill>
              <a:srgbClr val="FF99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endParaRPr>
          </a:p>
        </p:txBody>
      </p:sp>
    </p:spTree>
    <p:extLst>
      <p:ext uri="{BB962C8B-B14F-4D97-AF65-F5344CB8AC3E}">
        <p14:creationId xmlns:p14="http://schemas.microsoft.com/office/powerpoint/2010/main" val="32133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0-#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0-#ppt_w/2"/>
                                          </p:val>
                                        </p:tav>
                                        <p:tav tm="100000">
                                          <p:val>
                                            <p:strVal val="#ppt_x"/>
                                          </p:val>
                                        </p:tav>
                                      </p:tavLst>
                                    </p:anim>
                                    <p:anim calcmode="lin" valueType="num">
                                      <p:cBhvr additive="base">
                                        <p:cTn id="14"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fill="hold"/>
                                        <p:tgtEl>
                                          <p:spTgt spid="36"/>
                                        </p:tgtEl>
                                        <p:attrNameLst>
                                          <p:attrName>ppt_x</p:attrName>
                                        </p:attrNameLst>
                                      </p:cBhvr>
                                      <p:tavLst>
                                        <p:tav tm="0">
                                          <p:val>
                                            <p:strVal val="0-#ppt_w/2"/>
                                          </p:val>
                                        </p:tav>
                                        <p:tav tm="100000">
                                          <p:val>
                                            <p:strVal val="#ppt_x"/>
                                          </p:val>
                                        </p:tav>
                                      </p:tavLst>
                                    </p:anim>
                                    <p:anim calcmode="lin" valueType="num">
                                      <p:cBhvr additive="base">
                                        <p:cTn id="20"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p:cTn id="30" dur="500" fill="hold"/>
                                        <p:tgtEl>
                                          <p:spTgt spid="25"/>
                                        </p:tgtEl>
                                        <p:attrNameLst>
                                          <p:attrName>ppt_w</p:attrName>
                                        </p:attrNameLst>
                                      </p:cBhvr>
                                      <p:tavLst>
                                        <p:tav tm="0">
                                          <p:val>
                                            <p:fltVal val="0"/>
                                          </p:val>
                                        </p:tav>
                                        <p:tav tm="100000">
                                          <p:val>
                                            <p:strVal val="#ppt_w"/>
                                          </p:val>
                                        </p:tav>
                                      </p:tavLst>
                                    </p:anim>
                                    <p:anim calcmode="lin" valueType="num">
                                      <p:cBhvr>
                                        <p:cTn id="31" dur="500" fill="hold"/>
                                        <p:tgtEl>
                                          <p:spTgt spid="25"/>
                                        </p:tgtEl>
                                        <p:attrNameLst>
                                          <p:attrName>ppt_h</p:attrName>
                                        </p:attrNameLst>
                                      </p:cBhvr>
                                      <p:tavLst>
                                        <p:tav tm="0">
                                          <p:val>
                                            <p:fltVal val="0"/>
                                          </p:val>
                                        </p:tav>
                                        <p:tav tm="100000">
                                          <p:val>
                                            <p:strVal val="#ppt_h"/>
                                          </p:val>
                                        </p:tav>
                                      </p:tavLst>
                                    </p:anim>
                                    <p:animEffect transition="in" filter="fad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p:cTn id="42" dur="500" fill="hold"/>
                                        <p:tgtEl>
                                          <p:spTgt spid="26"/>
                                        </p:tgtEl>
                                        <p:attrNameLst>
                                          <p:attrName>ppt_w</p:attrName>
                                        </p:attrNameLst>
                                      </p:cBhvr>
                                      <p:tavLst>
                                        <p:tav tm="0">
                                          <p:val>
                                            <p:fltVal val="0"/>
                                          </p:val>
                                        </p:tav>
                                        <p:tav tm="100000">
                                          <p:val>
                                            <p:strVal val="#ppt_w"/>
                                          </p:val>
                                        </p:tav>
                                      </p:tavLst>
                                    </p:anim>
                                    <p:anim calcmode="lin" valueType="num">
                                      <p:cBhvr>
                                        <p:cTn id="43" dur="500" fill="hold"/>
                                        <p:tgtEl>
                                          <p:spTgt spid="26"/>
                                        </p:tgtEl>
                                        <p:attrNameLst>
                                          <p:attrName>ppt_h</p:attrName>
                                        </p:attrNameLst>
                                      </p:cBhvr>
                                      <p:tavLst>
                                        <p:tav tm="0">
                                          <p:val>
                                            <p:fltVal val="0"/>
                                          </p:val>
                                        </p:tav>
                                        <p:tav tm="100000">
                                          <p:val>
                                            <p:strVal val="#ppt_h"/>
                                          </p:val>
                                        </p:tav>
                                      </p:tavLst>
                                    </p:anim>
                                    <p:animEffect transition="in" filter="fade">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27"/>
                                        </p:tgtEl>
                                        <p:attrNameLst>
                                          <p:attrName>style.visibility</p:attrName>
                                        </p:attrNameLst>
                                      </p:cBhvr>
                                      <p:to>
                                        <p:strVal val="visible"/>
                                      </p:to>
                                    </p:set>
                                    <p:anim calcmode="lin" valueType="num">
                                      <p:cBhvr>
                                        <p:cTn id="54" dur="500" fill="hold"/>
                                        <p:tgtEl>
                                          <p:spTgt spid="27"/>
                                        </p:tgtEl>
                                        <p:attrNameLst>
                                          <p:attrName>ppt_w</p:attrName>
                                        </p:attrNameLst>
                                      </p:cBhvr>
                                      <p:tavLst>
                                        <p:tav tm="0">
                                          <p:val>
                                            <p:fltVal val="0"/>
                                          </p:val>
                                        </p:tav>
                                        <p:tav tm="100000">
                                          <p:val>
                                            <p:strVal val="#ppt_w"/>
                                          </p:val>
                                        </p:tav>
                                      </p:tavLst>
                                    </p:anim>
                                    <p:anim calcmode="lin" valueType="num">
                                      <p:cBhvr>
                                        <p:cTn id="55" dur="500" fill="hold"/>
                                        <p:tgtEl>
                                          <p:spTgt spid="27"/>
                                        </p:tgtEl>
                                        <p:attrNameLst>
                                          <p:attrName>ppt_h</p:attrName>
                                        </p:attrNameLst>
                                      </p:cBhvr>
                                      <p:tavLst>
                                        <p:tav tm="0">
                                          <p:val>
                                            <p:fltVal val="0"/>
                                          </p:val>
                                        </p:tav>
                                        <p:tav tm="100000">
                                          <p:val>
                                            <p:strVal val="#ppt_h"/>
                                          </p:val>
                                        </p:tav>
                                      </p:tavLst>
                                    </p:anim>
                                    <p:animEffect transition="in" filter="fade">
                                      <p:cBhvr>
                                        <p:cTn id="56" dur="500"/>
                                        <p:tgtEl>
                                          <p:spTgt spid="27"/>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28"/>
                                        </p:tgtEl>
                                        <p:attrNameLst>
                                          <p:attrName>style.visibility</p:attrName>
                                        </p:attrNameLst>
                                      </p:cBhvr>
                                      <p:to>
                                        <p:strVal val="visible"/>
                                      </p:to>
                                    </p:set>
                                    <p:anim calcmode="lin" valueType="num">
                                      <p:cBhvr>
                                        <p:cTn id="66" dur="500" fill="hold"/>
                                        <p:tgtEl>
                                          <p:spTgt spid="28"/>
                                        </p:tgtEl>
                                        <p:attrNameLst>
                                          <p:attrName>ppt_w</p:attrName>
                                        </p:attrNameLst>
                                      </p:cBhvr>
                                      <p:tavLst>
                                        <p:tav tm="0">
                                          <p:val>
                                            <p:fltVal val="0"/>
                                          </p:val>
                                        </p:tav>
                                        <p:tav tm="100000">
                                          <p:val>
                                            <p:strVal val="#ppt_w"/>
                                          </p:val>
                                        </p:tav>
                                      </p:tavLst>
                                    </p:anim>
                                    <p:anim calcmode="lin" valueType="num">
                                      <p:cBhvr>
                                        <p:cTn id="67" dur="500" fill="hold"/>
                                        <p:tgtEl>
                                          <p:spTgt spid="28"/>
                                        </p:tgtEl>
                                        <p:attrNameLst>
                                          <p:attrName>ppt_h</p:attrName>
                                        </p:attrNameLst>
                                      </p:cBhvr>
                                      <p:tavLst>
                                        <p:tav tm="0">
                                          <p:val>
                                            <p:fltVal val="0"/>
                                          </p:val>
                                        </p:tav>
                                        <p:tav tm="100000">
                                          <p:val>
                                            <p:strVal val="#ppt_h"/>
                                          </p:val>
                                        </p:tav>
                                      </p:tavLst>
                                    </p:anim>
                                    <p:animEffect transition="in" filter="fade">
                                      <p:cBhvr>
                                        <p:cTn id="68" dur="500"/>
                                        <p:tgtEl>
                                          <p:spTgt spid="28"/>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7"/>
                                        </p:tgtEl>
                                        <p:attrNameLst>
                                          <p:attrName>style.visibility</p:attrName>
                                        </p:attrNameLst>
                                      </p:cBhvr>
                                      <p:to>
                                        <p:strVal val="visible"/>
                                      </p:to>
                                    </p:set>
                                    <p:anim calcmode="lin" valueType="num">
                                      <p:cBhvr additive="base">
                                        <p:cTn id="73" dur="500" fill="hold"/>
                                        <p:tgtEl>
                                          <p:spTgt spid="37"/>
                                        </p:tgtEl>
                                        <p:attrNameLst>
                                          <p:attrName>ppt_x</p:attrName>
                                        </p:attrNameLst>
                                      </p:cBhvr>
                                      <p:tavLst>
                                        <p:tav tm="0">
                                          <p:val>
                                            <p:strVal val="#ppt_x"/>
                                          </p:val>
                                        </p:tav>
                                        <p:tav tm="100000">
                                          <p:val>
                                            <p:strVal val="#ppt_x"/>
                                          </p:val>
                                        </p:tav>
                                      </p:tavLst>
                                    </p:anim>
                                    <p:anim calcmode="lin" valueType="num">
                                      <p:cBhvr additive="base">
                                        <p:cTn id="74" dur="500" fill="hold"/>
                                        <p:tgtEl>
                                          <p:spTgt spid="37"/>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38"/>
                                        </p:tgtEl>
                                        <p:attrNameLst>
                                          <p:attrName>style.visibility</p:attrName>
                                        </p:attrNameLst>
                                      </p:cBhvr>
                                      <p:to>
                                        <p:strVal val="visible"/>
                                      </p:to>
                                    </p:set>
                                    <p:anim calcmode="lin" valueType="num">
                                      <p:cBhvr additive="base">
                                        <p:cTn id="77" dur="500" fill="hold"/>
                                        <p:tgtEl>
                                          <p:spTgt spid="38"/>
                                        </p:tgtEl>
                                        <p:attrNameLst>
                                          <p:attrName>ppt_x</p:attrName>
                                        </p:attrNameLst>
                                      </p:cBhvr>
                                      <p:tavLst>
                                        <p:tav tm="0">
                                          <p:val>
                                            <p:strVal val="#ppt_x"/>
                                          </p:val>
                                        </p:tav>
                                        <p:tav tm="100000">
                                          <p:val>
                                            <p:strVal val="#ppt_x"/>
                                          </p:val>
                                        </p:tav>
                                      </p:tavLst>
                                    </p:anim>
                                    <p:anim calcmode="lin" valueType="num">
                                      <p:cBhvr additive="base">
                                        <p:cTn id="78" dur="500" fill="hold"/>
                                        <p:tgtEl>
                                          <p:spTgt spid="38"/>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39"/>
                                        </p:tgtEl>
                                        <p:attrNameLst>
                                          <p:attrName>style.visibility</p:attrName>
                                        </p:attrNameLst>
                                      </p:cBhvr>
                                      <p:to>
                                        <p:strVal val="visible"/>
                                      </p:to>
                                    </p:set>
                                    <p:anim calcmode="lin" valueType="num">
                                      <p:cBhvr additive="base">
                                        <p:cTn id="81" dur="500" fill="hold"/>
                                        <p:tgtEl>
                                          <p:spTgt spid="39"/>
                                        </p:tgtEl>
                                        <p:attrNameLst>
                                          <p:attrName>ppt_x</p:attrName>
                                        </p:attrNameLst>
                                      </p:cBhvr>
                                      <p:tavLst>
                                        <p:tav tm="0">
                                          <p:val>
                                            <p:strVal val="#ppt_x"/>
                                          </p:val>
                                        </p:tav>
                                        <p:tav tm="100000">
                                          <p:val>
                                            <p:strVal val="#ppt_x"/>
                                          </p:val>
                                        </p:tav>
                                      </p:tavLst>
                                    </p:anim>
                                    <p:anim calcmode="lin" valueType="num">
                                      <p:cBhvr additive="base">
                                        <p:cTn id="82" dur="500" fill="hold"/>
                                        <p:tgtEl>
                                          <p:spTgt spid="39"/>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40"/>
                                        </p:tgtEl>
                                        <p:attrNameLst>
                                          <p:attrName>style.visibility</p:attrName>
                                        </p:attrNameLst>
                                      </p:cBhvr>
                                      <p:to>
                                        <p:strVal val="visible"/>
                                      </p:to>
                                    </p:set>
                                    <p:anim calcmode="lin" valueType="num">
                                      <p:cBhvr additive="base">
                                        <p:cTn id="85" dur="500" fill="hold"/>
                                        <p:tgtEl>
                                          <p:spTgt spid="40"/>
                                        </p:tgtEl>
                                        <p:attrNameLst>
                                          <p:attrName>ppt_x</p:attrName>
                                        </p:attrNameLst>
                                      </p:cBhvr>
                                      <p:tavLst>
                                        <p:tav tm="0">
                                          <p:val>
                                            <p:strVal val="#ppt_x"/>
                                          </p:val>
                                        </p:tav>
                                        <p:tav tm="100000">
                                          <p:val>
                                            <p:strVal val="#ppt_x"/>
                                          </p:val>
                                        </p:tav>
                                      </p:tavLst>
                                    </p:anim>
                                    <p:anim calcmode="lin" valueType="num">
                                      <p:cBhvr additive="base">
                                        <p:cTn id="86" dur="500" fill="hold"/>
                                        <p:tgtEl>
                                          <p:spTgt spid="40"/>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41"/>
                                        </p:tgtEl>
                                        <p:attrNameLst>
                                          <p:attrName>style.visibility</p:attrName>
                                        </p:attrNameLst>
                                      </p:cBhvr>
                                      <p:to>
                                        <p:strVal val="visible"/>
                                      </p:to>
                                    </p:set>
                                    <p:anim calcmode="lin" valueType="num">
                                      <p:cBhvr additive="base">
                                        <p:cTn id="89" dur="500" fill="hold"/>
                                        <p:tgtEl>
                                          <p:spTgt spid="41"/>
                                        </p:tgtEl>
                                        <p:attrNameLst>
                                          <p:attrName>ppt_x</p:attrName>
                                        </p:attrNameLst>
                                      </p:cBhvr>
                                      <p:tavLst>
                                        <p:tav tm="0">
                                          <p:val>
                                            <p:strVal val="#ppt_x"/>
                                          </p:val>
                                        </p:tav>
                                        <p:tav tm="100000">
                                          <p:val>
                                            <p:strVal val="#ppt_x"/>
                                          </p:val>
                                        </p:tav>
                                      </p:tavLst>
                                    </p:anim>
                                    <p:anim calcmode="lin" valueType="num">
                                      <p:cBhvr additive="base">
                                        <p:cTn id="90"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25" grpId="0" animBg="1"/>
      <p:bldP spid="26" grpId="0" animBg="1"/>
      <p:bldP spid="27" grpId="0" animBg="1"/>
      <p:bldP spid="28" grpId="0" animBg="1"/>
      <p:bldP spid="34" grpId="0" animBg="1"/>
      <p:bldP spid="35" grpId="0" animBg="1"/>
      <p:bldP spid="36" grpId="0" animBg="1"/>
      <p:bldP spid="37" grpId="0" animBg="1"/>
      <p:bldP spid="38" grpId="0" animBg="1"/>
      <p:bldP spid="39" grpId="0" animBg="1"/>
      <p:bldP spid="40" grpId="0" animBg="1"/>
      <p:bldP spid="41" grpId="0" animBg="1"/>
    </p:bldLst>
  </p:timing>
</p:sld>
</file>

<file path=ppt/theme/theme1.xml><?xml version="1.0" encoding="utf-8"?>
<a:theme xmlns:a="http://schemas.openxmlformats.org/drawingml/2006/main" name="Office テーマ">
  <a:themeElements>
    <a:clrScheme name="Office テーマ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テーマ">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ctr" latinLnBrk="0" hangingPunct="0">
          <a:lnSpc>
            <a:spcPct val="100000"/>
          </a:lnSpc>
          <a:spcBef>
            <a:spcPct val="0"/>
          </a:spcBef>
          <a:spcAft>
            <a:spcPct val="0"/>
          </a:spcAft>
          <a:buClrTx/>
          <a:buSzTx/>
          <a:buFontTx/>
          <a:buNone/>
          <a:tabLst/>
          <a:defRPr kumimoji="0" lang="en-US" altLang="ja-JP" sz="3600" b="0" i="0" u="none" strike="noStrike" cap="none" normalizeH="0" baseline="0" smtClean="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ctr" latinLnBrk="0" hangingPunct="0">
          <a:lnSpc>
            <a:spcPct val="100000"/>
          </a:lnSpc>
          <a:spcBef>
            <a:spcPct val="0"/>
          </a:spcBef>
          <a:spcAft>
            <a:spcPct val="0"/>
          </a:spcAft>
          <a:buClrTx/>
          <a:buSzTx/>
          <a:buFontTx/>
          <a:buNone/>
          <a:tabLst/>
          <a:defRPr kumimoji="0" lang="en-US" altLang="ja-JP" sz="3600" b="0" i="0" u="none" strike="noStrike" cap="none" normalizeH="0" baseline="0" smtClean="0">
            <a:ln>
              <a:noFill/>
            </a:ln>
            <a:solidFill>
              <a:schemeClr val="tx1"/>
            </a:solidFill>
            <a:effectLst/>
            <a:latin typeface="Arial" panose="020B0604020202020204" pitchFamily="34" charset="0"/>
            <a:ea typeface="Arial Unicode MS" panose="020B0604020202020204" pitchFamily="50" charset="-128"/>
            <a:cs typeface="Arial Unicode MS" panose="020B0604020202020204" pitchFamily="50" charset="-128"/>
          </a:defRPr>
        </a:defPPr>
      </a:lstStyle>
    </a:lnDef>
  </a:objectDefaults>
  <a:extraClrSchemeLst>
    <a:extraClrScheme>
      <a:clrScheme name="Office テーマ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テーマ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テーマ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テーマ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テーマ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テーマ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テーマ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テーマ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テーマ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テーマ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テーマ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テーマ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stf_0_template</Template>
  <TotalTime>48145</TotalTime>
  <Words>5432</Words>
  <Application>Microsoft Office PowerPoint</Application>
  <PresentationFormat>画面に合わせる (4:3)</PresentationFormat>
  <Paragraphs>1263</Paragraphs>
  <Slides>74</Slides>
  <Notes>1</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74</vt:i4>
      </vt:variant>
    </vt:vector>
  </HeadingPairs>
  <TitlesOfParts>
    <vt:vector size="85" baseType="lpstr">
      <vt:lpstr>Arial Unicode MS</vt:lpstr>
      <vt:lpstr>HGS明朝E</vt:lpstr>
      <vt:lpstr>HG明朝E</vt:lpstr>
      <vt:lpstr>ＭＳ Ｐゴシック</vt:lpstr>
      <vt:lpstr>ＭＳ 明朝</vt:lpstr>
      <vt:lpstr>Arial</vt:lpstr>
      <vt:lpstr>Arial Rounded MT Bold</vt:lpstr>
      <vt:lpstr>Symbol</vt:lpstr>
      <vt:lpstr>Times New Roman</vt:lpstr>
      <vt:lpstr>Wingdings</vt:lpstr>
      <vt:lpstr>Office テーマ</vt:lpstr>
      <vt:lpstr>Achievement of Stable Pulsed Operation  at 36 MV/m  in STF-2 Cryomodule at KEK</vt:lpstr>
      <vt:lpstr>Outline</vt:lpstr>
      <vt:lpstr>Outline</vt:lpstr>
      <vt:lpstr>STF Cryomodules</vt:lpstr>
      <vt:lpstr>Brief History for STF-2 Cryomodule</vt:lpstr>
      <vt:lpstr>Outline</vt:lpstr>
      <vt:lpstr>PowerPoint プレゼンテーション</vt:lpstr>
      <vt:lpstr>Construction of STF-2 Cryomodule</vt:lpstr>
      <vt:lpstr>Complicated situation in CM construction</vt:lpstr>
      <vt:lpstr>Outline</vt:lpstr>
      <vt:lpstr>PowerPoint プレゼンテーション</vt:lpstr>
      <vt:lpstr>PowerPoint プレゼンテーション</vt:lpstr>
      <vt:lpstr>Outline</vt:lpstr>
      <vt:lpstr>PowerPoint プレゼンテーション</vt:lpstr>
      <vt:lpstr>PowerPoint プレゼンテーション</vt:lpstr>
      <vt:lpstr>PowerPoint プレゼンテーション</vt:lpstr>
      <vt:lpstr>Outline</vt:lpstr>
      <vt:lpstr>Trend graph during the heat load measurement</vt:lpstr>
      <vt:lpstr>Trend graph during the heat load measurement</vt:lpstr>
      <vt:lpstr>Error Estimation in Q0 Measurement</vt:lpstr>
      <vt:lpstr>Comparison of Q0 – Eacc and X-rays</vt:lpstr>
      <vt:lpstr>Outline</vt:lpstr>
      <vt:lpstr>Result of Lorentz Detuning Measurement</vt:lpstr>
      <vt:lpstr>Outline</vt:lpstr>
      <vt:lpstr>Performance Degradation</vt:lpstr>
      <vt:lpstr>PowerPoint プレゼンテーション</vt:lpstr>
      <vt:lpstr>Improvement of clean room items</vt:lpstr>
      <vt:lpstr>Outline</vt:lpstr>
      <vt:lpstr>RF System changed from 2015 to 2016</vt:lpstr>
      <vt:lpstr>Too High Forward Power distributed</vt:lpstr>
      <vt:lpstr>Earthquake? (Unbelievable, but…)</vt:lpstr>
      <vt:lpstr>Outline</vt:lpstr>
      <vt:lpstr>Vector-sum Operation with 8 Cavities</vt:lpstr>
      <vt:lpstr>Vector-sum Operation with 8 Cavities</vt:lpstr>
      <vt:lpstr>Outline</vt:lpstr>
      <vt:lpstr>Summary for STF-2 Cryomodule</vt:lpstr>
      <vt:lpstr>Items in 4th Cooldown Test</vt:lpstr>
      <vt:lpstr>Toward next steps…</vt:lpstr>
      <vt:lpstr>PowerPoint プレゼンテーション</vt:lpstr>
      <vt:lpstr>Back-up slides</vt:lpstr>
      <vt:lpstr>Performance in Vertical Test</vt:lpstr>
      <vt:lpstr>Accelerating gradient in Last V.T.</vt:lpstr>
      <vt:lpstr>PowerPoint プレゼンテーション</vt:lpstr>
      <vt:lpstr>Various clean booths in DESY</vt:lpstr>
      <vt:lpstr>PowerPoint プレゼンテーション</vt:lpstr>
      <vt:lpstr>PowerPoint プレゼンテーション</vt:lpstr>
      <vt:lpstr>PowerPoint プレゼンテーション</vt:lpstr>
      <vt:lpstr>Comparison of radiation level in STF-2 CM</vt:lpstr>
      <vt:lpstr>Comparison of radiation level in STF-2 CM</vt:lpstr>
      <vt:lpstr>Comparison of radiation level in STF-2 CM</vt:lpstr>
      <vt:lpstr>Comparison of radiation level in STF-2 CM</vt:lpstr>
      <vt:lpstr>Comparison of radiation level in STF-2 CM</vt:lpstr>
      <vt:lpstr>PowerPoint プレゼンテーション</vt:lpstr>
      <vt:lpstr>Helium Flow to Q0 Estimation</vt:lpstr>
      <vt:lpstr>Comparison of Q0 – Eacc Curve in STF-2 CMs</vt:lpstr>
      <vt:lpstr>Comparison of Q0 – Eacc Curve in STF-2 CMs</vt:lpstr>
      <vt:lpstr>Summary of Static Heat Load</vt:lpstr>
      <vt:lpstr>Summary of Static Heat Load</vt:lpstr>
      <vt:lpstr>Difference in Copper Plating</vt:lpstr>
      <vt:lpstr>Temperature Status @Power Coupler</vt:lpstr>
      <vt:lpstr>Simultaneous Operation with 8 Cavities</vt:lpstr>
      <vt:lpstr>Simultaneous Operation with 8 Cavities</vt:lpstr>
      <vt:lpstr>PowerPoint プレゼンテーション</vt:lpstr>
      <vt:lpstr>Specification of Tuner/Piezo in STF-2</vt:lpstr>
      <vt:lpstr>Replacement of Piezo in Cryomodule</vt:lpstr>
      <vt:lpstr>Alignment work for STF-2 CMs</vt:lpstr>
      <vt:lpstr>Result of cavity alignment</vt:lpstr>
      <vt:lpstr>Result of cryomodule alignment</vt:lpstr>
      <vt:lpstr>1+1/2 Gas Return Pipe</vt:lpstr>
      <vt:lpstr>Construction of STF-2 CM1①</vt:lpstr>
      <vt:lpstr>Construction of STF-2 CM1②</vt:lpstr>
      <vt:lpstr>Construction of STF-2 CM1③</vt:lpstr>
      <vt:lpstr>PowerPoint プレゼンテーション</vt:lpstr>
      <vt:lpstr>PowerPoint プレゼンテーション</vt:lpstr>
    </vt:vector>
  </TitlesOfParts>
  <Company>atf KEK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Result of High Power Test in STF-2 Cryomodule</dc:title>
  <dc:creator>山本康史</dc:creator>
  <cp:lastModifiedBy>山本康史</cp:lastModifiedBy>
  <cp:revision>693</cp:revision>
  <dcterms:created xsi:type="dcterms:W3CDTF">2015-12-17T02:02:47Z</dcterms:created>
  <dcterms:modified xsi:type="dcterms:W3CDTF">2017-07-15T01:52:17Z</dcterms:modified>
</cp:coreProperties>
</file>