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3"/>
  </p:notesMasterIdLst>
  <p:sldIdLst>
    <p:sldId id="256" r:id="rId2"/>
    <p:sldId id="308" r:id="rId3"/>
    <p:sldId id="344" r:id="rId4"/>
    <p:sldId id="307" r:id="rId5"/>
    <p:sldId id="322" r:id="rId6"/>
    <p:sldId id="317" r:id="rId7"/>
    <p:sldId id="351" r:id="rId8"/>
    <p:sldId id="306" r:id="rId9"/>
    <p:sldId id="324" r:id="rId10"/>
    <p:sldId id="325" r:id="rId11"/>
    <p:sldId id="335" r:id="rId12"/>
    <p:sldId id="295" r:id="rId13"/>
    <p:sldId id="292" r:id="rId14"/>
    <p:sldId id="296" r:id="rId15"/>
    <p:sldId id="294" r:id="rId16"/>
    <p:sldId id="341" r:id="rId17"/>
    <p:sldId id="343" r:id="rId18"/>
    <p:sldId id="287" r:id="rId19"/>
    <p:sldId id="349" r:id="rId20"/>
    <p:sldId id="347" r:id="rId21"/>
    <p:sldId id="345" r:id="rId2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FFCC"/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4" autoAdjust="0"/>
    <p:restoredTop sz="86466" autoAdjust="0"/>
  </p:normalViewPr>
  <p:slideViewPr>
    <p:cSldViewPr>
      <p:cViewPr varScale="1">
        <p:scale>
          <a:sx n="80" d="100"/>
          <a:sy n="80" d="100"/>
        </p:scale>
        <p:origin x="33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9FA1D9A9-4FCE-4080-A62E-2D6D499E18F9}" type="datetimeFigureOut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50" tIns="47325" rIns="94650" bIns="4732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E6759169-2CE3-4131-9CBA-6E7C027072B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682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81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concept of the module. We does</a:t>
            </a:r>
            <a:r>
              <a:rPr kumimoji="1" lang="en-US" altLang="ja-JP" baseline="0" dirty="0" smtClean="0"/>
              <a:t>n’t design the detail.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This module consists 4+4 cavities and the design based on ILC module.</a:t>
            </a:r>
          </a:p>
          <a:p>
            <a:r>
              <a:rPr kumimoji="1" lang="en-US" altLang="ja-JP" baseline="0" dirty="0" smtClean="0"/>
              <a:t>The difference is cold box and input coupler position.</a:t>
            </a:r>
          </a:p>
          <a:p>
            <a:r>
              <a:rPr kumimoji="1" lang="en-US" altLang="ja-JP" dirty="0" smtClean="0"/>
              <a:t>Coupler</a:t>
            </a:r>
            <a:r>
              <a:rPr kumimoji="1" lang="en-US" altLang="ja-JP" baseline="0" dirty="0" smtClean="0"/>
              <a:t> position</a:t>
            </a:r>
            <a:r>
              <a:rPr kumimoji="1" lang="en-US" altLang="ja-JP" dirty="0" smtClean="0"/>
              <a:t> is opposit</a:t>
            </a:r>
            <a:r>
              <a:rPr kumimoji="1" lang="en-US" altLang="ja-JP" baseline="0" dirty="0" smtClean="0"/>
              <a:t>e direction every one cavity, because the beam pipe sizes are different by upstream and downstream of the cavity.</a:t>
            </a:r>
          </a:p>
          <a:p>
            <a:r>
              <a:rPr kumimoji="1" lang="en-US" altLang="ja-JP" baseline="0" dirty="0" smtClean="0"/>
              <a:t>Cold box is center of the module.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19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considered </a:t>
            </a:r>
            <a:r>
              <a:rPr kumimoji="1" lang="en-US" altLang="ja-JP" dirty="0" err="1" smtClean="0"/>
              <a:t>AlN</a:t>
            </a:r>
            <a:r>
              <a:rPr kumimoji="1" lang="en-US" altLang="ja-JP" dirty="0" smtClean="0"/>
              <a:t> RF absorber is the strongest candidate</a:t>
            </a:r>
            <a:r>
              <a:rPr kumimoji="1" lang="en-US" altLang="ja-JP" baseline="0" dirty="0" smtClean="0"/>
              <a:t> for HOM damper material.</a:t>
            </a:r>
          </a:p>
          <a:p>
            <a:r>
              <a:rPr kumimoji="1" lang="en-US" altLang="ja-JP" baseline="0" dirty="0" smtClean="0"/>
              <a:t>Sienna Tec STL-150D is used at CEBAF and Euro-XFEL.</a:t>
            </a:r>
          </a:p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started the RF parameter and outgassing measurement and brazing test.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is the result of RF parameters of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RF</a:t>
            </a:r>
            <a:r>
              <a:rPr kumimoji="1" lang="en-US" altLang="ja-JP" baseline="0" dirty="0" smtClean="0"/>
              <a:t> parameters are measured by Nicolson-Loss method. 80K data was taken in nitrogen gas atmosphere. Test sample and RF cables did not touch liquid nitrogen.</a:t>
            </a:r>
          </a:p>
          <a:p>
            <a:r>
              <a:rPr kumimoji="1" lang="en-US" altLang="ja-JP" dirty="0" smtClean="0"/>
              <a:t>Room</a:t>
            </a:r>
            <a:r>
              <a:rPr kumimoji="1" lang="en-US" altLang="ja-JP" baseline="0" dirty="0" smtClean="0"/>
              <a:t> temperature data agrees well with the Sienna tec. Data.</a:t>
            </a:r>
          </a:p>
          <a:p>
            <a:r>
              <a:rPr kumimoji="1" lang="en-US" altLang="ja-JP" baseline="0" dirty="0" smtClean="0"/>
              <a:t>80K t</a:t>
            </a:r>
            <a:r>
              <a:rPr kumimoji="1" lang="en-US" altLang="ja-JP" dirty="0" smtClean="0"/>
              <a:t>angent</a:t>
            </a:r>
            <a:r>
              <a:rPr kumimoji="1" lang="en-US" altLang="ja-JP" baseline="0" dirty="0" smtClean="0"/>
              <a:t> delta keeps high value at high frequency. We will try to take more high frequency data.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 picture</a:t>
            </a:r>
            <a:r>
              <a:rPr kumimoji="1" lang="en-US" altLang="ja-JP" baseline="0" dirty="0" smtClean="0"/>
              <a:t> is the test piece of the HOM damper.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 cylinder was brazed in the copper cylinder which has the comb pattern.</a:t>
            </a:r>
          </a:p>
          <a:p>
            <a:r>
              <a:rPr kumimoji="1" lang="en-US" altLang="ja-JP" baseline="0" dirty="0" smtClean="0"/>
              <a:t>This is the ultrasonic testing in the water bath. Yellow line area shows the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. Blue waves show the echo waveform from yellow circle. Point A is outside of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. It has the second peak at 73 ns. This means the boundary of copper and water reflects the ultrasonic wave. On the other hand, Point B is inside of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, It does not have second peak around 73 ns. Copper and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 is touched. The color of  scanning image shows the echo height. We can see the touched point is not white. It is gray. It suggest the joint strength is poor.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tried thermal test. Unfortunately,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 cylinder came off after first 80K thermal cycle.</a:t>
            </a:r>
          </a:p>
          <a:p>
            <a:r>
              <a:rPr kumimoji="1" lang="en-US" altLang="ja-JP" baseline="0" dirty="0" smtClean="0"/>
              <a:t>Copper cylinder has slightly taper to insert the brazing material. We suspect angle of copper taper and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 taper was different.</a:t>
            </a:r>
          </a:p>
          <a:p>
            <a:r>
              <a:rPr kumimoji="1" lang="en-US" altLang="ja-JP" baseline="0" dirty="0" smtClean="0"/>
              <a:t>Or, </a:t>
            </a:r>
            <a:r>
              <a:rPr kumimoji="1" lang="en-US" altLang="ja-JP" baseline="0" dirty="0" err="1" smtClean="0"/>
              <a:t>AlN</a:t>
            </a:r>
            <a:r>
              <a:rPr kumimoji="1" lang="en-US" altLang="ja-JP" baseline="0" dirty="0" smtClean="0"/>
              <a:t> was metalized by Mo-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 method. We skipped Nickel plating which was strongly recommended by Sienna tec. </a:t>
            </a:r>
          </a:p>
          <a:p>
            <a:r>
              <a:rPr kumimoji="1" lang="en-US" altLang="ja-JP" baseline="0" dirty="0" smtClean="0"/>
              <a:t>Now we tries to search the best condition of metalizing.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71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013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03963-B84C-4554-841D-2D12FD7042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352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</a:t>
            </a:r>
            <a:r>
              <a:rPr kumimoji="1" lang="en-US" altLang="ja-JP" baseline="0" dirty="0" smtClean="0"/>
              <a:t> the summary of my talk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EUV cavity has been designing for EUV-ERL/FEL accelerator.</a:t>
            </a:r>
          </a:p>
          <a:p>
            <a:r>
              <a:rPr kumimoji="1" lang="en-US" altLang="ja-JP" baseline="0" dirty="0" smtClean="0"/>
              <a:t>Cryomodule has been designing based on ILC cryomodule. Detail design will be started because the cavity and damper parameters  are decided.</a:t>
            </a:r>
          </a:p>
          <a:p>
            <a:r>
              <a:rPr kumimoji="1" lang="en-US" altLang="ja-JP" baseline="0" dirty="0" smtClean="0"/>
              <a:t>EUV cavity design is based on ERL cavity. It consists of TESLA shape center cell and beam line damper.</a:t>
            </a:r>
          </a:p>
          <a:p>
            <a:r>
              <a:rPr kumimoji="1" lang="en-US" altLang="ja-JP" baseline="0" dirty="0" smtClean="0"/>
              <a:t>Maximum impedance of Dipole HOM is 3x104. BBU limit is 10times higher than EUV operation current.</a:t>
            </a:r>
          </a:p>
          <a:p>
            <a:r>
              <a:rPr kumimoji="1" lang="en-US" altLang="ja-JP" baseline="0" dirty="0" smtClean="0"/>
              <a:t>And Maximum impedance of Monopole HOMs is 5x10 4</a:t>
            </a:r>
            <a:r>
              <a:rPr kumimoji="1" lang="en-US" altLang="ja-JP" baseline="30000" dirty="0" smtClean="0"/>
              <a:t>th</a:t>
            </a:r>
            <a:r>
              <a:rPr kumimoji="1" lang="en-US" altLang="ja-JP" baseline="0" dirty="0" smtClean="0"/>
              <a:t>. This HOM power is lower than 20W and Total loss will be lower than 100W.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That’s all</a:t>
            </a:r>
          </a:p>
          <a:p>
            <a:r>
              <a:rPr kumimoji="1" lang="en-US" altLang="ja-JP" dirty="0" smtClean="0"/>
              <a:t>Thank you.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602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05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60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28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44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06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67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28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5BA0-E322-6D4B-9B03-09BCA148076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82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shows summary of EUV cavity parameters.</a:t>
            </a:r>
          </a:p>
          <a:p>
            <a:r>
              <a:rPr kumimoji="1" lang="en-US" altLang="ja-JP" baseline="0" dirty="0" smtClean="0"/>
              <a:t>Ep/</a:t>
            </a:r>
            <a:r>
              <a:rPr kumimoji="1" lang="en-US" altLang="ja-JP" baseline="0" dirty="0" err="1" smtClean="0"/>
              <a:t>Eacc</a:t>
            </a:r>
            <a:r>
              <a:rPr kumimoji="1" lang="en-US" altLang="ja-JP" baseline="0" dirty="0" smtClean="0"/>
              <a:t> is 2.0 because the center cell is TESLA shape.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Bottom figures show the comparison of EUV cavity and ERL cavity.</a:t>
            </a:r>
          </a:p>
          <a:p>
            <a:r>
              <a:rPr kumimoji="1" lang="en-US" altLang="ja-JP" baseline="0" dirty="0" smtClean="0"/>
              <a:t>Monopole HOM impedance of EUV cavity is lower than that of ERL cavity because the ERL cavity is optimized to the dipole modes.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There</a:t>
            </a:r>
            <a:r>
              <a:rPr kumimoji="1" lang="en-US" altLang="ja-JP" baseline="0" dirty="0" smtClean="0"/>
              <a:t> are may dots of </a:t>
            </a:r>
            <a:r>
              <a:rPr kumimoji="1" lang="en-US" altLang="ja-JP" dirty="0" smtClean="0"/>
              <a:t>EUV HOMs.</a:t>
            </a:r>
            <a:r>
              <a:rPr kumimoji="1" lang="en-US" altLang="ja-JP" baseline="0" dirty="0" smtClean="0"/>
              <a:t> The reason </a:t>
            </a:r>
            <a:r>
              <a:rPr kumimoji="1" lang="en-US" altLang="ja-JP" dirty="0" smtClean="0"/>
              <a:t>is beam</a:t>
            </a:r>
            <a:r>
              <a:rPr kumimoji="1" lang="en-US" altLang="ja-JP" baseline="0" dirty="0" smtClean="0"/>
              <a:t> pipe </a:t>
            </a:r>
            <a:r>
              <a:rPr kumimoji="1" lang="en-US" altLang="ja-JP" dirty="0" smtClean="0"/>
              <a:t>length was changed to search</a:t>
            </a:r>
            <a:r>
              <a:rPr kumimoji="1" lang="en-US" altLang="ja-JP" baseline="0" dirty="0" smtClean="0"/>
              <a:t> the maximum Impedance.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9169-2CE3-4131-9CBA-6E7C027072B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32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062A-8CFB-432C-95F6-218CC0D0769F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B7B4-9536-4E44-846A-F50EFDC37A9A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74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DF06-56B5-4084-BA06-7278C3585998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281F-9390-43B9-B9D5-5543E745A9A0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3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6AC-8C65-46FB-B452-CC35A9FCA87D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957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CE5-09DD-41D3-A293-9E9CD2EAA2E6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91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68FF-36C8-4800-B274-8A723D9B6D42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00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806F-E685-4B26-946B-0898605DA0FB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95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9546-366D-4BC0-89F7-32EAF69F92D1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1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EBF8-782C-4888-B4D8-08D3486A3E96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81F9-E9A6-41FF-86B9-22DB5F93EC26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52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4A7DB-4B84-45F0-9428-1B7A5B9AFBE4}" type="datetime1">
              <a:rPr kumimoji="1" lang="ja-JP" altLang="en-US" smtClean="0"/>
              <a:t>2017/7/15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B4D4-5251-4D29-925F-6F74D70684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Relationship Id="rId9" Type="http://schemas.openxmlformats.org/officeDocument/2006/relationships/hyperlink" Target="https://www.bnl.gov/erl2015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png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nl.gov/erl201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63588" y="1088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753" y="172483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+mn-ea"/>
                <a:cs typeface="メイリオ" panose="020B0604030504040204" pitchFamily="50" charset="-128"/>
              </a:rPr>
              <a:t> </a:t>
            </a:r>
            <a:r>
              <a:rPr lang="en-US" altLang="ja-JP" sz="2400" u="sng" dirty="0" smtClean="0">
                <a:latin typeface="+mn-ea"/>
                <a:cs typeface="メイリオ" panose="020B0604030504040204" pitchFamily="50" charset="-128"/>
              </a:rPr>
              <a:t>Hiroshi Sakai</a:t>
            </a:r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, </a:t>
            </a:r>
            <a:r>
              <a:rPr lang="en-US" altLang="ja-JP" sz="2400" dirty="0" err="1" smtClean="0">
                <a:latin typeface="+mn-ea"/>
                <a:cs typeface="メイリオ" panose="020B0604030504040204" pitchFamily="50" charset="-128"/>
              </a:rPr>
              <a:t>Kensei</a:t>
            </a:r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 </a:t>
            </a:r>
            <a:r>
              <a:rPr lang="en-US" altLang="ja-JP" sz="2400" dirty="0" err="1" smtClean="0">
                <a:latin typeface="+mn-ea"/>
                <a:cs typeface="メイリオ" panose="020B0604030504040204" pitchFamily="50" charset="-128"/>
              </a:rPr>
              <a:t>Umemori</a:t>
            </a:r>
            <a:r>
              <a:rPr lang="en-US" altLang="ja-JP" sz="2400" dirty="0">
                <a:latin typeface="+mn-ea"/>
                <a:cs typeface="メイリオ" panose="020B0604030504040204" pitchFamily="50" charset="-128"/>
              </a:rPr>
              <a:t>,</a:t>
            </a:r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+mn-ea"/>
                <a:cs typeface="メイリオ" panose="020B0604030504040204" pitchFamily="50" charset="-128"/>
              </a:rPr>
              <a:t>Taro Konomi, </a:t>
            </a:r>
            <a:endParaRPr lang="en-US" altLang="ja-JP" sz="2400" dirty="0" smtClean="0"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Takayuki Kubo, </a:t>
            </a:r>
            <a:r>
              <a:rPr lang="en-US" altLang="ja-JP" sz="2400" dirty="0" err="1" smtClean="0">
                <a:latin typeface="+mn-ea"/>
                <a:cs typeface="メイリオ" panose="020B0604030504040204" pitchFamily="50" charset="-128"/>
              </a:rPr>
              <a:t>Eiji</a:t>
            </a:r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 </a:t>
            </a:r>
            <a:r>
              <a:rPr lang="en-US" altLang="ja-JP" sz="2400" dirty="0" err="1" smtClean="0">
                <a:latin typeface="+mn-ea"/>
                <a:cs typeface="メイリオ" panose="020B0604030504040204" pitchFamily="50" charset="-128"/>
              </a:rPr>
              <a:t>Kako</a:t>
            </a:r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 </a:t>
            </a:r>
            <a:r>
              <a:rPr kumimoji="1" lang="en-US" altLang="ja-JP" sz="2400" dirty="0" smtClean="0">
                <a:latin typeface="+mn-ea"/>
                <a:cs typeface="メイリオ" panose="020B0604030504040204" pitchFamily="50" charset="-128"/>
              </a:rPr>
              <a:t>(KEK),</a:t>
            </a:r>
          </a:p>
          <a:p>
            <a:pPr algn="ctr"/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Masaru </a:t>
            </a:r>
            <a:r>
              <a:rPr lang="en-US" altLang="ja-JP" sz="2400" dirty="0" err="1" smtClean="0">
                <a:latin typeface="+mn-ea"/>
                <a:cs typeface="メイリオ" panose="020B0604030504040204" pitchFamily="50" charset="-128"/>
              </a:rPr>
              <a:t>Sawamura</a:t>
            </a:r>
            <a:r>
              <a:rPr lang="en-US" altLang="ja-JP" sz="2400" dirty="0" smtClean="0">
                <a:latin typeface="+mn-ea"/>
                <a:cs typeface="メイリオ" panose="020B0604030504040204" pitchFamily="50" charset="-128"/>
              </a:rPr>
              <a:t>(QST), Tomoko Ota</a:t>
            </a:r>
            <a:r>
              <a:rPr kumimoji="1" lang="en-US" altLang="ja-JP" sz="2400" dirty="0" smtClean="0">
                <a:latin typeface="+mn-ea"/>
                <a:cs typeface="メイリオ" panose="020B0604030504040204" pitchFamily="50" charset="-128"/>
              </a:rPr>
              <a:t>(Toshiba)</a:t>
            </a:r>
            <a:endParaRPr kumimoji="1" lang="ja-JP" altLang="en-US" sz="2400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9772" y="6352144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i="1" dirty="0" smtClean="0">
                <a:latin typeface="Arial" panose="020B0604020202020204" pitchFamily="34" charset="0"/>
              </a:rPr>
              <a:t>6</a:t>
            </a:r>
            <a:r>
              <a:rPr lang="en-US" altLang="ja-JP" i="1" baseline="30000" dirty="0" smtClean="0">
                <a:latin typeface="Arial" panose="020B0604020202020204" pitchFamily="34" charset="0"/>
              </a:rPr>
              <a:t>th</a:t>
            </a:r>
            <a:r>
              <a:rPr lang="en-US" altLang="ja-JP" i="1" dirty="0" smtClean="0">
                <a:latin typeface="Arial" panose="020B0604020202020204" pitchFamily="34" charset="0"/>
              </a:rPr>
              <a:t> IHEP-KEK meeting. </a:t>
            </a:r>
            <a:r>
              <a:rPr lang="en-US" altLang="ja-JP" i="1" dirty="0">
                <a:latin typeface="Arial" panose="020B0604020202020204" pitchFamily="34" charset="0"/>
              </a:rPr>
              <a:t>(</a:t>
            </a:r>
            <a:r>
              <a:rPr lang="en-US" altLang="ja-JP" i="1" dirty="0" smtClean="0">
                <a:latin typeface="Arial" panose="020B0604020202020204" pitchFamily="34" charset="0"/>
              </a:rPr>
              <a:t>2017.Jul.15) </a:t>
            </a:r>
            <a:endParaRPr lang="ja-JP" altLang="en-US" i="1" dirty="0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" name="AutoShape 6" descr="「TOSHIBA rogo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8" descr="「TOSHIBA rogo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0" descr="「TOSHIBA rogo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「高エネルギー加速器研究機構 ロゴ」の画像検索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タイトル 11"/>
          <p:cNvSpPr>
            <a:spLocks noGrp="1"/>
          </p:cNvSpPr>
          <p:nvPr>
            <p:ph type="title" idx="4294967295"/>
          </p:nvPr>
        </p:nvSpPr>
        <p:spPr>
          <a:xfrm>
            <a:off x="628650" y="206160"/>
            <a:ext cx="7886700" cy="116619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rtl="0" eaLnBrk="1" latinLnBrk="0" hangingPunct="1"/>
            <a:r>
              <a:rPr kumimoji="1" lang="en-US" altLang="ja-JP" sz="3200" kern="1200" dirty="0" smtClean="0">
                <a:solidFill>
                  <a:srgbClr val="000000"/>
                </a:solidFill>
                <a:effectLst/>
                <a:latin typeface="+mj-ea"/>
                <a:cs typeface="メイリオ" panose="020B0604030504040204" pitchFamily="50" charset="-128"/>
              </a:rPr>
              <a:t>Superconducting Accelerator for ERL based FEL EUV light source at KEK</a:t>
            </a:r>
            <a:r>
              <a:rPr lang="en-US" altLang="ja-JP" sz="3200" dirty="0" smtClean="0">
                <a:solidFill>
                  <a:srgbClr val="000000"/>
                </a:solidFill>
                <a:latin typeface="+mj-ea"/>
                <a:cs typeface="メイリオ" panose="020B0604030504040204" pitchFamily="50" charset="-128"/>
              </a:rPr>
              <a:t>/Japan</a:t>
            </a:r>
            <a:endParaRPr lang="ja-JP" altLang="ja-JP" sz="3200" dirty="0" smtClean="0">
              <a:effectLst/>
              <a:latin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7644" y="3520165"/>
            <a:ext cx="6408711" cy="1938992"/>
          </a:xfrm>
          <a:prstGeom prst="rect">
            <a:avLst/>
          </a:prstGeom>
          <a:solidFill>
            <a:srgbClr val="AFEA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Introduction for high-power EUV Light source 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Learn from </a:t>
            </a:r>
            <a:r>
              <a:rPr kumimoji="1" lang="en-US" altLang="ja-JP" sz="2400" dirty="0" err="1" smtClean="0">
                <a:latin typeface="+mj-ea"/>
                <a:ea typeface="+mj-ea"/>
                <a:cs typeface="メイリオ" panose="020B0604030504040204" pitchFamily="50" charset="-128"/>
              </a:rPr>
              <a:t>cERL</a:t>
            </a:r>
            <a:r>
              <a:rPr kumimoji="1"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 </a:t>
            </a:r>
            <a:r>
              <a:rPr kumimoji="1" lang="en-US" altLang="ja-JP" sz="2400" dirty="0" err="1" smtClean="0">
                <a:latin typeface="+mj-ea"/>
                <a:ea typeface="+mj-ea"/>
                <a:cs typeface="メイリオ" panose="020B0604030504040204" pitchFamily="50" charset="-128"/>
              </a:rPr>
              <a:t>cryomodule</a:t>
            </a:r>
            <a:endParaRPr kumimoji="1" lang="en-US" altLang="ja-JP" sz="2400" dirty="0" smtClean="0">
              <a:latin typeface="+mj-ea"/>
              <a:ea typeface="+mj-ea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EUV main </a:t>
            </a:r>
            <a:r>
              <a:rPr lang="en-US" altLang="ja-JP" sz="2400" dirty="0" err="1" smtClean="0">
                <a:latin typeface="+mj-ea"/>
                <a:ea typeface="+mj-ea"/>
                <a:cs typeface="メイリオ" panose="020B0604030504040204" pitchFamily="50" charset="-128"/>
              </a:rPr>
              <a:t>linac</a:t>
            </a:r>
            <a:r>
              <a:rPr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 cavity &amp; </a:t>
            </a:r>
            <a:r>
              <a:rPr lang="en-US" altLang="ja-JP" sz="2400" dirty="0" err="1" smtClean="0">
                <a:latin typeface="+mj-ea"/>
                <a:ea typeface="+mj-ea"/>
                <a:cs typeface="メイリオ" panose="020B0604030504040204" pitchFamily="50" charset="-128"/>
              </a:rPr>
              <a:t>cryomodule</a:t>
            </a:r>
            <a:r>
              <a:rPr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 design</a:t>
            </a:r>
            <a:endParaRPr lang="en-US" altLang="ja-JP" sz="2400" dirty="0">
              <a:latin typeface="+mj-ea"/>
              <a:ea typeface="+mj-ea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Development for EUV main </a:t>
            </a:r>
            <a:r>
              <a:rPr lang="en-US" altLang="ja-JP" sz="2400" dirty="0" err="1" smtClean="0">
                <a:latin typeface="+mj-ea"/>
                <a:ea typeface="+mj-ea"/>
                <a:cs typeface="メイリオ" panose="020B0604030504040204" pitchFamily="50" charset="-128"/>
              </a:rPr>
              <a:t>linac</a:t>
            </a:r>
            <a:r>
              <a:rPr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 cavity</a:t>
            </a:r>
            <a:endParaRPr kumimoji="1" lang="en-US" altLang="ja-JP" sz="2400" dirty="0" smtClean="0">
              <a:latin typeface="+mj-ea"/>
              <a:ea typeface="+mj-ea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>
                <a:latin typeface="+mj-ea"/>
                <a:ea typeface="+mj-ea"/>
                <a:cs typeface="メイリオ" panose="020B0604030504040204" pitchFamily="50" charset="-128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300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ja-JP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46387" y="3356992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Monopole HOM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9132" y="335699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Dipole HOM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83178" r="884" b="3239"/>
          <a:stretch/>
        </p:blipFill>
        <p:spPr bwMode="auto">
          <a:xfrm>
            <a:off x="1367644" y="1016887"/>
            <a:ext cx="6169484" cy="46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99725"/>
              </p:ext>
            </p:extLst>
          </p:nvPr>
        </p:nvGraphicFramePr>
        <p:xfrm>
          <a:off x="579274" y="3559622"/>
          <a:ext cx="3596682" cy="289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KGPlot" r:id="rId5" imgW="6921360" imgH="5562360" progId="KGraph_Plot">
                  <p:embed/>
                </p:oleObj>
              </mc:Choice>
              <mc:Fallback>
                <p:oleObj name="KGPlot" r:id="rId5" imgW="6921360" imgH="556236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4" y="3559622"/>
                        <a:ext cx="3596682" cy="2893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867150"/>
              </p:ext>
            </p:extLst>
          </p:nvPr>
        </p:nvGraphicFramePr>
        <p:xfrm>
          <a:off x="4530199" y="3505647"/>
          <a:ext cx="3712717" cy="294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KGPlot" r:id="rId7" imgW="6984720" imgH="5562360" progId="KGraph_Plot">
                  <p:embed/>
                </p:oleObj>
              </mc:Choice>
              <mc:Fallback>
                <p:oleObj name="KGPlot" r:id="rId7" imgW="6984720" imgH="556236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199" y="3505647"/>
                        <a:ext cx="3712717" cy="2947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07504" y="157595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Acc.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04591"/>
              </p:ext>
            </p:extLst>
          </p:nvPr>
        </p:nvGraphicFramePr>
        <p:xfrm>
          <a:off x="816373" y="1527610"/>
          <a:ext cx="6274627" cy="17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51"/>
                <a:gridCol w="1257300"/>
                <a:gridCol w="1681163"/>
                <a:gridCol w="1585913"/>
              </a:tblGrid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Cavity Parameters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KEK-EUV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KEK-</a:t>
                      </a:r>
                      <a:r>
                        <a:rPr kumimoji="1" lang="en-US" altLang="ja-JP" sz="12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cERL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TESLA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Frequency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(MHz)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1300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Iris diameter</a:t>
                      </a:r>
                      <a:r>
                        <a:rPr kumimoji="1" lang="ja-JP" altLang="en-US" sz="1200" b="1" baseline="0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(mm)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R/Q (Ω)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1009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897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1036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G</a:t>
                      </a:r>
                      <a:r>
                        <a:rPr kumimoji="1" lang="en-US" altLang="ja-JP" sz="12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(Ω)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269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289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Ep/</a:t>
                      </a:r>
                      <a:r>
                        <a:rPr kumimoji="1" lang="en-US" altLang="ja-JP" sz="1200" b="1" dirty="0" err="1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3.0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2.0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Hp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</a:t>
                      </a:r>
                      <a:r>
                        <a:rPr kumimoji="1" lang="en-US" altLang="ja-JP" sz="12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Eacc</a:t>
                      </a:r>
                      <a:r>
                        <a:rPr kumimoji="1" lang="ja-JP" altLang="en-US" sz="12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12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mT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/(MV/m))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4.23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4.25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4.26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  <a:tr h="22097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BBU limit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&gt;190</a:t>
                      </a:r>
                      <a:r>
                        <a:rPr kumimoji="1" lang="en-US" altLang="ja-JP" sz="1200" b="1" baseline="0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mA 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~600</a:t>
                      </a:r>
                      <a:r>
                        <a:rPr kumimoji="1" lang="en-US" altLang="ja-JP" sz="1200" b="1" baseline="0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mA 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~10 mA 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386232" y="404664"/>
            <a:ext cx="8371535" cy="523220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Ep/</a:t>
            </a:r>
            <a:r>
              <a:rPr kumimoji="1"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Eacc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2.0 because the center cell is TESLA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EUV monopole HOM is lower than 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because the 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was optimized for dipole HOMs 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167281" y="26355"/>
            <a:ext cx="8604009" cy="351954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etailed calculated parameters of EUV main </a:t>
            </a:r>
            <a:r>
              <a:rPr kumimoji="1" lang="en-US" altLang="ja-JP" sz="2400" kern="1200" dirty="0" err="1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linac</a:t>
            </a:r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cavity</a:t>
            </a:r>
            <a:endParaRPr lang="ja-JP" altLang="ja-JP" dirty="0" smtClean="0">
              <a:effectLst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76356" y="4329100"/>
            <a:ext cx="11525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Calc</a:t>
            </a:r>
            <a:r>
              <a:rPr kumimoji="1" lang="en-US" altLang="ja-JP" dirty="0" smtClean="0"/>
              <a:t> by</a:t>
            </a:r>
          </a:p>
          <a:p>
            <a:r>
              <a:rPr lang="en-US" altLang="ja-JP" dirty="0" smtClean="0"/>
              <a:t>MW-</a:t>
            </a:r>
            <a:r>
              <a:rPr lang="en-US" altLang="ja-JP" dirty="0" err="1" smtClean="0"/>
              <a:t>Stdio</a:t>
            </a:r>
            <a:endParaRPr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case</a:t>
            </a:r>
          </a:p>
          <a:p>
            <a:r>
              <a:rPr lang="en-US" altLang="ja-JP" dirty="0" err="1"/>
              <a:t>c</a:t>
            </a:r>
            <a:r>
              <a:rPr lang="en-US" altLang="ja-JP" dirty="0" err="1" smtClean="0"/>
              <a:t>alc</a:t>
            </a:r>
            <a:r>
              <a:rPr lang="en-US" altLang="ja-JP" dirty="0" smtClean="0"/>
              <a:t> by </a:t>
            </a:r>
          </a:p>
          <a:p>
            <a:r>
              <a:rPr lang="en-US" altLang="ja-JP" dirty="0" smtClean="0"/>
              <a:t>MAFIA)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68125" y="1708637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Calc</a:t>
            </a:r>
            <a:r>
              <a:rPr kumimoji="1" lang="en-US" altLang="ja-JP" dirty="0" smtClean="0"/>
              <a:t> by</a:t>
            </a:r>
          </a:p>
          <a:p>
            <a:r>
              <a:rPr lang="en-US" altLang="ja-JP" dirty="0" err="1" smtClean="0"/>
              <a:t>Superfish</a:t>
            </a:r>
            <a:endParaRPr kumimoji="1" lang="ja-JP" altLang="en-US" dirty="0"/>
          </a:p>
        </p:txBody>
      </p:sp>
      <p:sp>
        <p:nvSpPr>
          <p:cNvPr id="10" name="右中かっこ 9"/>
          <p:cNvSpPr/>
          <p:nvPr/>
        </p:nvSpPr>
        <p:spPr>
          <a:xfrm>
            <a:off x="7091000" y="1751337"/>
            <a:ext cx="158097" cy="12039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5" y="6453336"/>
            <a:ext cx="84610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EUV cavity satisfied our requirement of 10 mA beam operation by keeping Ep/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Eacc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~ 2.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468126" y="2489450"/>
            <a:ext cx="14425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Norio </a:t>
            </a:r>
            <a:r>
              <a:rPr lang="en-US" altLang="ja-JP" sz="1200" dirty="0">
                <a:solidFill>
                  <a:prstClr val="black"/>
                </a:solidFill>
              </a:rPr>
              <a:t>NAKAMURA</a:t>
            </a:r>
          </a:p>
          <a:p>
            <a:r>
              <a:rPr lang="en-US" altLang="ja-JP" sz="1200" dirty="0">
                <a:solidFill>
                  <a:prstClr val="black"/>
                </a:solidFill>
              </a:rPr>
              <a:t>ERL2015</a:t>
            </a:r>
            <a:r>
              <a:rPr lang="ja-JP" altLang="en-US" sz="1200" dirty="0">
                <a:solidFill>
                  <a:prstClr val="black"/>
                </a:solidFill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hlinkClick r:id="rId9"/>
              </a:rPr>
              <a:t>https://www.bnl.gov/erl2015/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ja-JP" altLang="en-US" sz="1200" dirty="0">
                <a:solidFill>
                  <a:prstClr val="black"/>
                </a:solidFill>
              </a:rPr>
              <a:t>）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7091000" y="2955336"/>
            <a:ext cx="446128" cy="221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36396" y="5733256"/>
            <a:ext cx="609600" cy="521208"/>
          </a:xfrm>
        </p:spPr>
        <p:txBody>
          <a:bodyPr/>
          <a:lstStyle/>
          <a:p>
            <a:fld id="{2037B4D4-5251-4D29-925F-6F74D7068456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6746201" y="4153340"/>
            <a:ext cx="1" cy="369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6966700" y="4160432"/>
            <a:ext cx="1" cy="369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 rot="13652599">
            <a:off x="6384492" y="4416832"/>
            <a:ext cx="288032" cy="1171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519669" y="2977716"/>
            <a:ext cx="643860" cy="739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2835" y="618796"/>
            <a:ext cx="227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 Return Pipe &amp; Cavity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9"/>
          <p:cNvCxnSpPr>
            <a:endCxn id="24" idx="0"/>
          </p:cNvCxnSpPr>
          <p:nvPr/>
        </p:nvCxnSpPr>
        <p:spPr>
          <a:xfrm flipH="1">
            <a:off x="6592161" y="865145"/>
            <a:ext cx="222606" cy="72753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5420962" y="1007847"/>
            <a:ext cx="171803" cy="50213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420962" y="730848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5K Shield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81455" y="685898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 Shield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452964" y="852815"/>
            <a:ext cx="395537" cy="54283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535996" y="2445462"/>
            <a:ext cx="107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Damper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896" y="2689175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Coupler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3527884" y="2339280"/>
            <a:ext cx="180433" cy="391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1500" y="652561"/>
            <a:ext cx="985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 Temp.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51028" y="914325"/>
            <a:ext cx="71189" cy="373809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735248" y="861541"/>
            <a:ext cx="192516" cy="523100"/>
          </a:xfrm>
          <a:prstGeom prst="straightConnector1">
            <a:avLst/>
          </a:prstGeom>
          <a:ln w="31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676989" y="606406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202453" y="1298902"/>
            <a:ext cx="291088" cy="30652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703607" y="1294666"/>
            <a:ext cx="291088" cy="30652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880918" y="1592679"/>
            <a:ext cx="3422486" cy="192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935969" y="1505221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4880918" y="1853384"/>
            <a:ext cx="735697" cy="194612"/>
            <a:chOff x="4562972" y="296652"/>
            <a:chExt cx="871683" cy="271689"/>
          </a:xfrm>
        </p:grpSpPr>
        <p:sp>
          <p:nvSpPr>
            <p:cNvPr id="27" name="正方形/長方形 26"/>
            <p:cNvSpPr/>
            <p:nvPr/>
          </p:nvSpPr>
          <p:spPr>
            <a:xfrm>
              <a:off x="5326643" y="365493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562972" y="364241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6616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7336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807843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87985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49575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0295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10730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179309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252518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777897" y="1855138"/>
            <a:ext cx="735697" cy="194612"/>
            <a:chOff x="4562972" y="296652"/>
            <a:chExt cx="871683" cy="271689"/>
          </a:xfrm>
        </p:grpSpPr>
        <p:sp>
          <p:nvSpPr>
            <p:cNvPr id="39" name="正方形/長方形 38"/>
            <p:cNvSpPr/>
            <p:nvPr/>
          </p:nvSpPr>
          <p:spPr>
            <a:xfrm>
              <a:off x="5326643" y="365493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562972" y="364241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6616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47336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4807843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487985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9575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0295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10730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179309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252518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6670722" y="1855933"/>
            <a:ext cx="735697" cy="194612"/>
            <a:chOff x="4562972" y="296652"/>
            <a:chExt cx="871683" cy="271689"/>
          </a:xfrm>
        </p:grpSpPr>
        <p:sp>
          <p:nvSpPr>
            <p:cNvPr id="51" name="正方形/長方形 50"/>
            <p:cNvSpPr/>
            <p:nvPr/>
          </p:nvSpPr>
          <p:spPr>
            <a:xfrm>
              <a:off x="5326643" y="365493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562972" y="364241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46616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47336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4807843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487985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49575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50295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510730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5179309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5252518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7567707" y="1856889"/>
            <a:ext cx="735697" cy="194612"/>
            <a:chOff x="4562972" y="296652"/>
            <a:chExt cx="871683" cy="271689"/>
          </a:xfrm>
        </p:grpSpPr>
        <p:sp>
          <p:nvSpPr>
            <p:cNvPr id="63" name="正方形/長方形 62"/>
            <p:cNvSpPr/>
            <p:nvPr/>
          </p:nvSpPr>
          <p:spPr>
            <a:xfrm>
              <a:off x="5326643" y="365493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562972" y="364241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6616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47336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4807843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487985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49575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0295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510730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5179309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5252518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5546610" y="1999581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5804184" y="1999581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341544" y="2003086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593994" y="2003086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5616615" y="1874095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6513594" y="1873989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7412113" y="1877621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4722932" y="1872337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8301165" y="1874479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5513953" y="2158005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5773462" y="2158005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7319267" y="2149968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7560334" y="2154587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300324" y="1896020"/>
            <a:ext cx="420836" cy="105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8459025" y="1900039"/>
            <a:ext cx="227904" cy="97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560738" y="1884032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664246" y="1876651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6451840" y="1880793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346302" y="1881587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237225" y="1877621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5797876" y="1501313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6735156" y="1499552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590347" y="1494816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3043752" y="1281353"/>
            <a:ext cx="291088" cy="30652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1544906" y="1288134"/>
            <a:ext cx="291088" cy="30652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722217" y="1592679"/>
            <a:ext cx="3422486" cy="192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521614" y="1396709"/>
            <a:ext cx="3859112" cy="807756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777268" y="1498689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1366752" y="1896164"/>
            <a:ext cx="91162" cy="97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722217" y="1895267"/>
            <a:ext cx="91162" cy="97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805487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866262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928887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989662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1055226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1116000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1181629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1242403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1304191" y="1846853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2263731" y="1897918"/>
            <a:ext cx="91162" cy="97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1619196" y="1897021"/>
            <a:ext cx="91162" cy="97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1702466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1763241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1825866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1886641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1952205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2012979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2078608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2139382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2201170" y="1848607"/>
            <a:ext cx="65564" cy="194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4" name="グループ化 123"/>
          <p:cNvGrpSpPr/>
          <p:nvPr/>
        </p:nvGrpSpPr>
        <p:grpSpPr>
          <a:xfrm>
            <a:off x="2512021" y="1849401"/>
            <a:ext cx="735697" cy="194612"/>
            <a:chOff x="4562972" y="296652"/>
            <a:chExt cx="871683" cy="271689"/>
          </a:xfrm>
        </p:grpSpPr>
        <p:sp>
          <p:nvSpPr>
            <p:cNvPr id="125" name="正方形/長方形 124"/>
            <p:cNvSpPr/>
            <p:nvPr/>
          </p:nvSpPr>
          <p:spPr>
            <a:xfrm>
              <a:off x="5326643" y="365493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4562972" y="364241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46616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47336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4807843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487985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49575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50295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510730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5179309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5252518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6" name="グループ化 135"/>
          <p:cNvGrpSpPr/>
          <p:nvPr/>
        </p:nvGrpSpPr>
        <p:grpSpPr>
          <a:xfrm>
            <a:off x="3409006" y="1850358"/>
            <a:ext cx="735697" cy="194612"/>
            <a:chOff x="4562972" y="296652"/>
            <a:chExt cx="871683" cy="271689"/>
          </a:xfrm>
        </p:grpSpPr>
        <p:sp>
          <p:nvSpPr>
            <p:cNvPr id="137" name="正方形/長方形 136"/>
            <p:cNvSpPr/>
            <p:nvPr/>
          </p:nvSpPr>
          <p:spPr>
            <a:xfrm>
              <a:off x="5326643" y="365493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正方形/長方形 137"/>
            <p:cNvSpPr/>
            <p:nvPr/>
          </p:nvSpPr>
          <p:spPr>
            <a:xfrm>
              <a:off x="4562972" y="364241"/>
              <a:ext cx="108012" cy="136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46616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47336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4807843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487985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4957534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5029542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5107301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5179309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5252518" y="296652"/>
              <a:ext cx="77683" cy="2716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8" name="正方形/長方形 147"/>
          <p:cNvSpPr/>
          <p:nvPr/>
        </p:nvSpPr>
        <p:spPr>
          <a:xfrm>
            <a:off x="1387910" y="1993049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/>
          <p:cNvSpPr/>
          <p:nvPr/>
        </p:nvSpPr>
        <p:spPr>
          <a:xfrm>
            <a:off x="1645484" y="1993049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/>
          <p:cNvSpPr/>
          <p:nvPr/>
        </p:nvSpPr>
        <p:spPr>
          <a:xfrm>
            <a:off x="3182843" y="1996554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/>
          <p:cNvSpPr/>
          <p:nvPr/>
        </p:nvSpPr>
        <p:spPr>
          <a:xfrm>
            <a:off x="3435294" y="1996554"/>
            <a:ext cx="38587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1457914" y="1867564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/>
          <p:cNvSpPr/>
          <p:nvPr/>
        </p:nvSpPr>
        <p:spPr>
          <a:xfrm>
            <a:off x="2354893" y="1867458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/>
          <p:cNvSpPr/>
          <p:nvPr/>
        </p:nvSpPr>
        <p:spPr>
          <a:xfrm>
            <a:off x="3253412" y="1871090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564232" y="1865805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/>
          <p:cNvSpPr/>
          <p:nvPr/>
        </p:nvSpPr>
        <p:spPr>
          <a:xfrm>
            <a:off x="4142464" y="1867947"/>
            <a:ext cx="157860" cy="15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/>
          <p:cNvSpPr/>
          <p:nvPr/>
        </p:nvSpPr>
        <p:spPr>
          <a:xfrm>
            <a:off x="1355252" y="2151473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1614761" y="2151473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/>
          <p:cNvSpPr/>
          <p:nvPr/>
        </p:nvSpPr>
        <p:spPr>
          <a:xfrm>
            <a:off x="3160566" y="2143436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/>
          <p:cNvSpPr/>
          <p:nvPr/>
        </p:nvSpPr>
        <p:spPr>
          <a:xfrm>
            <a:off x="3401633" y="2148055"/>
            <a:ext cx="102662" cy="211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334555" y="1889489"/>
            <a:ext cx="227904" cy="97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1402037" y="1877500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505545" y="1870119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2293139" y="1874261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3187601" y="1875056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078525" y="1871090"/>
            <a:ext cx="285738" cy="143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80K</a:t>
            </a:r>
            <a:endParaRPr kumimoji="1" lang="ja-JP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1639176" y="1494782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/>
          <p:cNvSpPr/>
          <p:nvPr/>
        </p:nvSpPr>
        <p:spPr>
          <a:xfrm>
            <a:off x="2576455" y="1493020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/>
          <p:cNvSpPr/>
          <p:nvPr/>
        </p:nvSpPr>
        <p:spPr>
          <a:xfrm>
            <a:off x="3431646" y="1488284"/>
            <a:ext cx="658698" cy="603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/>
          <p:cNvSpPr/>
          <p:nvPr/>
        </p:nvSpPr>
        <p:spPr>
          <a:xfrm>
            <a:off x="260956" y="1279984"/>
            <a:ext cx="4199546" cy="1007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2" name="直線矢印コネクタ 171"/>
          <p:cNvCxnSpPr>
            <a:endCxn id="156" idx="2"/>
          </p:cNvCxnSpPr>
          <p:nvPr/>
        </p:nvCxnSpPr>
        <p:spPr>
          <a:xfrm flipH="1" flipV="1">
            <a:off x="4221394" y="2021135"/>
            <a:ext cx="312778" cy="494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正方形/長方形 172"/>
          <p:cNvSpPr/>
          <p:nvPr/>
        </p:nvSpPr>
        <p:spPr>
          <a:xfrm>
            <a:off x="4348190" y="1881308"/>
            <a:ext cx="45719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二等辺三角形 173"/>
          <p:cNvSpPr/>
          <p:nvPr/>
        </p:nvSpPr>
        <p:spPr>
          <a:xfrm flipV="1">
            <a:off x="4345417" y="1830226"/>
            <a:ext cx="60775" cy="45719"/>
          </a:xfrm>
          <a:prstGeom prst="triangle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/>
          <p:cNvSpPr/>
          <p:nvPr/>
        </p:nvSpPr>
        <p:spPr>
          <a:xfrm>
            <a:off x="4628023" y="1884222"/>
            <a:ext cx="45719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/>
          <p:cNvSpPr/>
          <p:nvPr/>
        </p:nvSpPr>
        <p:spPr>
          <a:xfrm flipV="1">
            <a:off x="4617630" y="1833140"/>
            <a:ext cx="60775" cy="45719"/>
          </a:xfrm>
          <a:prstGeom prst="triangle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/>
          <p:cNvSpPr/>
          <p:nvPr/>
        </p:nvSpPr>
        <p:spPr>
          <a:xfrm>
            <a:off x="495762" y="1883403"/>
            <a:ext cx="45719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二等辺三角形 177"/>
          <p:cNvSpPr/>
          <p:nvPr/>
        </p:nvSpPr>
        <p:spPr>
          <a:xfrm flipV="1">
            <a:off x="492989" y="1832321"/>
            <a:ext cx="60775" cy="45719"/>
          </a:xfrm>
          <a:prstGeom prst="triangle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/>
          <p:cNvSpPr/>
          <p:nvPr/>
        </p:nvSpPr>
        <p:spPr>
          <a:xfrm>
            <a:off x="349835" y="1883403"/>
            <a:ext cx="45719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二等辺三角形 179"/>
          <p:cNvSpPr/>
          <p:nvPr/>
        </p:nvSpPr>
        <p:spPr>
          <a:xfrm flipV="1">
            <a:off x="347062" y="1832321"/>
            <a:ext cx="60775" cy="45719"/>
          </a:xfrm>
          <a:prstGeom prst="triangle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/>
          <p:cNvSpPr/>
          <p:nvPr/>
        </p:nvSpPr>
        <p:spPr>
          <a:xfrm>
            <a:off x="8622371" y="1884222"/>
            <a:ext cx="45719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二等辺三角形 181"/>
          <p:cNvSpPr/>
          <p:nvPr/>
        </p:nvSpPr>
        <p:spPr>
          <a:xfrm flipV="1">
            <a:off x="8619598" y="1833140"/>
            <a:ext cx="60775" cy="45719"/>
          </a:xfrm>
          <a:prstGeom prst="triangle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82"/>
          <p:cNvSpPr/>
          <p:nvPr/>
        </p:nvSpPr>
        <p:spPr>
          <a:xfrm>
            <a:off x="1290471" y="1770795"/>
            <a:ext cx="492745" cy="745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217"/>
          <p:cNvSpPr/>
          <p:nvPr/>
        </p:nvSpPr>
        <p:spPr>
          <a:xfrm>
            <a:off x="2889915" y="3744561"/>
            <a:ext cx="893996" cy="615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9" name="直線コネクタ 218"/>
          <p:cNvCxnSpPr/>
          <p:nvPr/>
        </p:nvCxnSpPr>
        <p:spPr>
          <a:xfrm>
            <a:off x="921676" y="3626270"/>
            <a:ext cx="0" cy="152523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>
            <a:off x="3555174" y="3626270"/>
            <a:ext cx="0" cy="152523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>
            <a:off x="646853" y="4798777"/>
            <a:ext cx="32944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640000" y="4613326"/>
            <a:ext cx="329449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617482" y="4471943"/>
            <a:ext cx="329449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 flipH="1" flipV="1">
            <a:off x="2089449" y="4264683"/>
            <a:ext cx="0" cy="19485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 flipV="1">
            <a:off x="2241849" y="4272043"/>
            <a:ext cx="0" cy="336197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 flipH="1" flipV="1">
            <a:off x="2394249" y="4268228"/>
            <a:ext cx="0" cy="19485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2885420" y="3760244"/>
            <a:ext cx="0" cy="5779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正方形/長方形 227"/>
          <p:cNvSpPr/>
          <p:nvPr/>
        </p:nvSpPr>
        <p:spPr>
          <a:xfrm>
            <a:off x="731565" y="3741608"/>
            <a:ext cx="872925" cy="615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9" name="直線コネクタ 228"/>
          <p:cNvCxnSpPr/>
          <p:nvPr/>
        </p:nvCxnSpPr>
        <p:spPr>
          <a:xfrm>
            <a:off x="1593473" y="3741608"/>
            <a:ext cx="0" cy="5779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円/楕円 229"/>
          <p:cNvSpPr/>
          <p:nvPr/>
        </p:nvSpPr>
        <p:spPr>
          <a:xfrm>
            <a:off x="817996" y="3803539"/>
            <a:ext cx="258818" cy="517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正方形/長方形 230"/>
          <p:cNvSpPr/>
          <p:nvPr/>
        </p:nvSpPr>
        <p:spPr>
          <a:xfrm>
            <a:off x="1564342" y="3933651"/>
            <a:ext cx="359867" cy="2598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円/楕円 231"/>
          <p:cNvSpPr/>
          <p:nvPr/>
        </p:nvSpPr>
        <p:spPr>
          <a:xfrm>
            <a:off x="1062450" y="3802632"/>
            <a:ext cx="258818" cy="517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317379" y="3802632"/>
            <a:ext cx="258818" cy="517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正方形/長方形 233"/>
          <p:cNvSpPr/>
          <p:nvPr/>
        </p:nvSpPr>
        <p:spPr>
          <a:xfrm>
            <a:off x="2560878" y="3935928"/>
            <a:ext cx="359867" cy="2598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円/楕円 234"/>
          <p:cNvSpPr/>
          <p:nvPr/>
        </p:nvSpPr>
        <p:spPr>
          <a:xfrm>
            <a:off x="2889591" y="3807292"/>
            <a:ext cx="258818" cy="517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3129504" y="3807292"/>
            <a:ext cx="258818" cy="517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正方形/長方形 236"/>
          <p:cNvSpPr/>
          <p:nvPr/>
        </p:nvSpPr>
        <p:spPr>
          <a:xfrm>
            <a:off x="1647864" y="4191076"/>
            <a:ext cx="152324" cy="56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正方形/長方形 237"/>
          <p:cNvSpPr/>
          <p:nvPr/>
        </p:nvSpPr>
        <p:spPr>
          <a:xfrm>
            <a:off x="2686686" y="4191076"/>
            <a:ext cx="152324" cy="56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正方形/長方形 238"/>
          <p:cNvSpPr/>
          <p:nvPr/>
        </p:nvSpPr>
        <p:spPr>
          <a:xfrm>
            <a:off x="2146579" y="3857661"/>
            <a:ext cx="174260" cy="40702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正方形/長方形 239"/>
          <p:cNvSpPr/>
          <p:nvPr/>
        </p:nvSpPr>
        <p:spPr>
          <a:xfrm>
            <a:off x="1518945" y="4612009"/>
            <a:ext cx="405264" cy="56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正方形/長方形 240"/>
          <p:cNvSpPr/>
          <p:nvPr/>
        </p:nvSpPr>
        <p:spPr>
          <a:xfrm>
            <a:off x="2565405" y="4612009"/>
            <a:ext cx="405264" cy="56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正方形/長方形 241"/>
          <p:cNvSpPr/>
          <p:nvPr/>
        </p:nvSpPr>
        <p:spPr>
          <a:xfrm>
            <a:off x="1980285" y="3857661"/>
            <a:ext cx="174260" cy="40702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正方形/長方形 242"/>
          <p:cNvSpPr/>
          <p:nvPr/>
        </p:nvSpPr>
        <p:spPr>
          <a:xfrm>
            <a:off x="2320303" y="3855542"/>
            <a:ext cx="174260" cy="40702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1817204" y="3835919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1869949" y="3835919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1924453" y="3835919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1977198" y="3835919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2448747" y="3833663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01492" y="3833663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555996" y="3833663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08741" y="3833663"/>
            <a:ext cx="45719" cy="4552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3371327" y="3803539"/>
            <a:ext cx="258818" cy="517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/>
          <p:cNvCxnSpPr/>
          <p:nvPr/>
        </p:nvCxnSpPr>
        <p:spPr>
          <a:xfrm>
            <a:off x="723546" y="3741608"/>
            <a:ext cx="874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711214" y="4338920"/>
            <a:ext cx="874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2889914" y="4348935"/>
            <a:ext cx="874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>
            <a:off x="2900930" y="3751193"/>
            <a:ext cx="874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正方形/長方形 256"/>
          <p:cNvSpPr/>
          <p:nvPr/>
        </p:nvSpPr>
        <p:spPr>
          <a:xfrm>
            <a:off x="611655" y="3257335"/>
            <a:ext cx="3269674" cy="25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257"/>
          <p:cNvSpPr/>
          <p:nvPr/>
        </p:nvSpPr>
        <p:spPr>
          <a:xfrm>
            <a:off x="1158135" y="3510932"/>
            <a:ext cx="112510" cy="2306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正方形/長方形 258"/>
          <p:cNvSpPr/>
          <p:nvPr/>
        </p:nvSpPr>
        <p:spPr>
          <a:xfrm>
            <a:off x="3128146" y="3510931"/>
            <a:ext cx="112510" cy="2306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7913226" y="3248980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W/C line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3877407" y="44543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3869343" y="4628786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4107401" y="3046677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 2-Phase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633500" y="3279369"/>
            <a:ext cx="3235843" cy="8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角丸四角形 264"/>
          <p:cNvSpPr/>
          <p:nvPr/>
        </p:nvSpPr>
        <p:spPr>
          <a:xfrm>
            <a:off x="1700646" y="4169040"/>
            <a:ext cx="50814" cy="10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角丸四角形 265"/>
          <p:cNvSpPr/>
          <p:nvPr/>
        </p:nvSpPr>
        <p:spPr>
          <a:xfrm>
            <a:off x="2733940" y="4172495"/>
            <a:ext cx="61200" cy="10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1480084" y="2866657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Damper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8" name="直線矢印コネクタ 267"/>
          <p:cNvCxnSpPr>
            <a:endCxn id="239" idx="0"/>
          </p:cNvCxnSpPr>
          <p:nvPr/>
        </p:nvCxnSpPr>
        <p:spPr>
          <a:xfrm>
            <a:off x="1977198" y="3128267"/>
            <a:ext cx="256511" cy="729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矢印コネクタ 268"/>
          <p:cNvCxnSpPr/>
          <p:nvPr/>
        </p:nvCxnSpPr>
        <p:spPr>
          <a:xfrm flipH="1">
            <a:off x="2077846" y="3128267"/>
            <a:ext cx="370901" cy="727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矢印コネクタ 269"/>
          <p:cNvCxnSpPr/>
          <p:nvPr/>
        </p:nvCxnSpPr>
        <p:spPr>
          <a:xfrm flipH="1">
            <a:off x="2394252" y="3128267"/>
            <a:ext cx="54495" cy="727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テキスト ボックス 270"/>
          <p:cNvSpPr txBox="1"/>
          <p:nvPr/>
        </p:nvSpPr>
        <p:spPr>
          <a:xfrm>
            <a:off x="2249163" y="2869704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antenna &amp;BPM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1644405" y="5312241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Coupler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フリーフォーム 272"/>
          <p:cNvSpPr/>
          <p:nvPr/>
        </p:nvSpPr>
        <p:spPr>
          <a:xfrm>
            <a:off x="3549848" y="3704331"/>
            <a:ext cx="103471" cy="86247"/>
          </a:xfrm>
          <a:custGeom>
            <a:avLst/>
            <a:gdLst>
              <a:gd name="connsiteX0" fmla="*/ 0 w 4549966"/>
              <a:gd name="connsiteY0" fmla="*/ 22033 h 1696598"/>
              <a:gd name="connsiteX1" fmla="*/ 771180 w 4549966"/>
              <a:gd name="connsiteY1" fmla="*/ 1696597 h 1696598"/>
              <a:gd name="connsiteX2" fmla="*/ 1520327 w 4549966"/>
              <a:gd name="connsiteY2" fmla="*/ 33050 h 1696598"/>
              <a:gd name="connsiteX3" fmla="*/ 2291508 w 4549966"/>
              <a:gd name="connsiteY3" fmla="*/ 1685580 h 1696598"/>
              <a:gd name="connsiteX4" fmla="*/ 3029638 w 4549966"/>
              <a:gd name="connsiteY4" fmla="*/ 33050 h 1696598"/>
              <a:gd name="connsiteX5" fmla="*/ 3811836 w 4549966"/>
              <a:gd name="connsiteY5" fmla="*/ 1674563 h 1696598"/>
              <a:gd name="connsiteX6" fmla="*/ 4549966 w 4549966"/>
              <a:gd name="connsiteY6" fmla="*/ 0 h 169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9966" h="1696598">
                <a:moveTo>
                  <a:pt x="0" y="22033"/>
                </a:moveTo>
                <a:cubicBezTo>
                  <a:pt x="258896" y="858397"/>
                  <a:pt x="517792" y="1694761"/>
                  <a:pt x="771180" y="1696597"/>
                </a:cubicBezTo>
                <a:cubicBezTo>
                  <a:pt x="1024568" y="1698433"/>
                  <a:pt x="1266939" y="34886"/>
                  <a:pt x="1520327" y="33050"/>
                </a:cubicBezTo>
                <a:cubicBezTo>
                  <a:pt x="1773715" y="31214"/>
                  <a:pt x="2039956" y="1685580"/>
                  <a:pt x="2291508" y="1685580"/>
                </a:cubicBezTo>
                <a:cubicBezTo>
                  <a:pt x="2543060" y="1685580"/>
                  <a:pt x="2776250" y="34886"/>
                  <a:pt x="3029638" y="33050"/>
                </a:cubicBezTo>
                <a:cubicBezTo>
                  <a:pt x="3283026" y="31214"/>
                  <a:pt x="3558448" y="1680071"/>
                  <a:pt x="3811836" y="1674563"/>
                </a:cubicBezTo>
                <a:cubicBezTo>
                  <a:pt x="4065224" y="1669055"/>
                  <a:pt x="4307595" y="834527"/>
                  <a:pt x="4549966" y="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/>
          <p:cNvSpPr/>
          <p:nvPr/>
        </p:nvSpPr>
        <p:spPr>
          <a:xfrm>
            <a:off x="3549848" y="4302160"/>
            <a:ext cx="103471" cy="86247"/>
          </a:xfrm>
          <a:custGeom>
            <a:avLst/>
            <a:gdLst>
              <a:gd name="connsiteX0" fmla="*/ 0 w 4549966"/>
              <a:gd name="connsiteY0" fmla="*/ 22033 h 1696598"/>
              <a:gd name="connsiteX1" fmla="*/ 771180 w 4549966"/>
              <a:gd name="connsiteY1" fmla="*/ 1696597 h 1696598"/>
              <a:gd name="connsiteX2" fmla="*/ 1520327 w 4549966"/>
              <a:gd name="connsiteY2" fmla="*/ 33050 h 1696598"/>
              <a:gd name="connsiteX3" fmla="*/ 2291508 w 4549966"/>
              <a:gd name="connsiteY3" fmla="*/ 1685580 h 1696598"/>
              <a:gd name="connsiteX4" fmla="*/ 3029638 w 4549966"/>
              <a:gd name="connsiteY4" fmla="*/ 33050 h 1696598"/>
              <a:gd name="connsiteX5" fmla="*/ 3811836 w 4549966"/>
              <a:gd name="connsiteY5" fmla="*/ 1674563 h 1696598"/>
              <a:gd name="connsiteX6" fmla="*/ 4549966 w 4549966"/>
              <a:gd name="connsiteY6" fmla="*/ 0 h 169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9966" h="1696598">
                <a:moveTo>
                  <a:pt x="0" y="22033"/>
                </a:moveTo>
                <a:cubicBezTo>
                  <a:pt x="258896" y="858397"/>
                  <a:pt x="517792" y="1694761"/>
                  <a:pt x="771180" y="1696597"/>
                </a:cubicBezTo>
                <a:cubicBezTo>
                  <a:pt x="1024568" y="1698433"/>
                  <a:pt x="1266939" y="34886"/>
                  <a:pt x="1520327" y="33050"/>
                </a:cubicBezTo>
                <a:cubicBezTo>
                  <a:pt x="1773715" y="31214"/>
                  <a:pt x="2039956" y="1685580"/>
                  <a:pt x="2291508" y="1685580"/>
                </a:cubicBezTo>
                <a:cubicBezTo>
                  <a:pt x="2543060" y="1685580"/>
                  <a:pt x="2776250" y="34886"/>
                  <a:pt x="3029638" y="33050"/>
                </a:cubicBezTo>
                <a:cubicBezTo>
                  <a:pt x="3283026" y="31214"/>
                  <a:pt x="3558448" y="1680071"/>
                  <a:pt x="3811836" y="1674563"/>
                </a:cubicBezTo>
                <a:cubicBezTo>
                  <a:pt x="4065224" y="1669055"/>
                  <a:pt x="4307595" y="834527"/>
                  <a:pt x="4549966" y="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/>
          <p:cNvSpPr/>
          <p:nvPr/>
        </p:nvSpPr>
        <p:spPr>
          <a:xfrm>
            <a:off x="809003" y="3693314"/>
            <a:ext cx="103471" cy="86247"/>
          </a:xfrm>
          <a:custGeom>
            <a:avLst/>
            <a:gdLst>
              <a:gd name="connsiteX0" fmla="*/ 0 w 4549966"/>
              <a:gd name="connsiteY0" fmla="*/ 22033 h 1696598"/>
              <a:gd name="connsiteX1" fmla="*/ 771180 w 4549966"/>
              <a:gd name="connsiteY1" fmla="*/ 1696597 h 1696598"/>
              <a:gd name="connsiteX2" fmla="*/ 1520327 w 4549966"/>
              <a:gd name="connsiteY2" fmla="*/ 33050 h 1696598"/>
              <a:gd name="connsiteX3" fmla="*/ 2291508 w 4549966"/>
              <a:gd name="connsiteY3" fmla="*/ 1685580 h 1696598"/>
              <a:gd name="connsiteX4" fmla="*/ 3029638 w 4549966"/>
              <a:gd name="connsiteY4" fmla="*/ 33050 h 1696598"/>
              <a:gd name="connsiteX5" fmla="*/ 3811836 w 4549966"/>
              <a:gd name="connsiteY5" fmla="*/ 1674563 h 1696598"/>
              <a:gd name="connsiteX6" fmla="*/ 4549966 w 4549966"/>
              <a:gd name="connsiteY6" fmla="*/ 0 h 169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9966" h="1696598">
                <a:moveTo>
                  <a:pt x="0" y="22033"/>
                </a:moveTo>
                <a:cubicBezTo>
                  <a:pt x="258896" y="858397"/>
                  <a:pt x="517792" y="1694761"/>
                  <a:pt x="771180" y="1696597"/>
                </a:cubicBezTo>
                <a:cubicBezTo>
                  <a:pt x="1024568" y="1698433"/>
                  <a:pt x="1266939" y="34886"/>
                  <a:pt x="1520327" y="33050"/>
                </a:cubicBezTo>
                <a:cubicBezTo>
                  <a:pt x="1773715" y="31214"/>
                  <a:pt x="2039956" y="1685580"/>
                  <a:pt x="2291508" y="1685580"/>
                </a:cubicBezTo>
                <a:cubicBezTo>
                  <a:pt x="2543060" y="1685580"/>
                  <a:pt x="2776250" y="34886"/>
                  <a:pt x="3029638" y="33050"/>
                </a:cubicBezTo>
                <a:cubicBezTo>
                  <a:pt x="3283026" y="31214"/>
                  <a:pt x="3558448" y="1680071"/>
                  <a:pt x="3811836" y="1674563"/>
                </a:cubicBezTo>
                <a:cubicBezTo>
                  <a:pt x="4065224" y="1669055"/>
                  <a:pt x="4307595" y="834527"/>
                  <a:pt x="4549966" y="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/>
          <p:cNvSpPr/>
          <p:nvPr/>
        </p:nvSpPr>
        <p:spPr>
          <a:xfrm>
            <a:off x="809003" y="4291143"/>
            <a:ext cx="103471" cy="86247"/>
          </a:xfrm>
          <a:custGeom>
            <a:avLst/>
            <a:gdLst>
              <a:gd name="connsiteX0" fmla="*/ 0 w 4549966"/>
              <a:gd name="connsiteY0" fmla="*/ 22033 h 1696598"/>
              <a:gd name="connsiteX1" fmla="*/ 771180 w 4549966"/>
              <a:gd name="connsiteY1" fmla="*/ 1696597 h 1696598"/>
              <a:gd name="connsiteX2" fmla="*/ 1520327 w 4549966"/>
              <a:gd name="connsiteY2" fmla="*/ 33050 h 1696598"/>
              <a:gd name="connsiteX3" fmla="*/ 2291508 w 4549966"/>
              <a:gd name="connsiteY3" fmla="*/ 1685580 h 1696598"/>
              <a:gd name="connsiteX4" fmla="*/ 3029638 w 4549966"/>
              <a:gd name="connsiteY4" fmla="*/ 33050 h 1696598"/>
              <a:gd name="connsiteX5" fmla="*/ 3811836 w 4549966"/>
              <a:gd name="connsiteY5" fmla="*/ 1674563 h 1696598"/>
              <a:gd name="connsiteX6" fmla="*/ 4549966 w 4549966"/>
              <a:gd name="connsiteY6" fmla="*/ 0 h 169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9966" h="1696598">
                <a:moveTo>
                  <a:pt x="0" y="22033"/>
                </a:moveTo>
                <a:cubicBezTo>
                  <a:pt x="258896" y="858397"/>
                  <a:pt x="517792" y="1694761"/>
                  <a:pt x="771180" y="1696597"/>
                </a:cubicBezTo>
                <a:cubicBezTo>
                  <a:pt x="1024568" y="1698433"/>
                  <a:pt x="1266939" y="34886"/>
                  <a:pt x="1520327" y="33050"/>
                </a:cubicBezTo>
                <a:cubicBezTo>
                  <a:pt x="1773715" y="31214"/>
                  <a:pt x="2039956" y="1685580"/>
                  <a:pt x="2291508" y="1685580"/>
                </a:cubicBezTo>
                <a:cubicBezTo>
                  <a:pt x="2543060" y="1685580"/>
                  <a:pt x="2776250" y="34886"/>
                  <a:pt x="3029638" y="33050"/>
                </a:cubicBezTo>
                <a:cubicBezTo>
                  <a:pt x="3283026" y="31214"/>
                  <a:pt x="3558448" y="1680071"/>
                  <a:pt x="3811836" y="1674563"/>
                </a:cubicBezTo>
                <a:cubicBezTo>
                  <a:pt x="4065224" y="1669055"/>
                  <a:pt x="4307595" y="834527"/>
                  <a:pt x="4549966" y="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3875027" y="3452303"/>
            <a:ext cx="606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Tuner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119620" y="3378278"/>
            <a:ext cx="606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Tuner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9" name="直線矢印コネクタ 278"/>
          <p:cNvCxnSpPr/>
          <p:nvPr/>
        </p:nvCxnSpPr>
        <p:spPr>
          <a:xfrm flipH="1">
            <a:off x="3674079" y="3626270"/>
            <a:ext cx="254349" cy="780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矢印コネクタ 279"/>
          <p:cNvCxnSpPr/>
          <p:nvPr/>
        </p:nvCxnSpPr>
        <p:spPr>
          <a:xfrm>
            <a:off x="489830" y="3626270"/>
            <a:ext cx="281449" cy="57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矢印コネクタ 280"/>
          <p:cNvCxnSpPr/>
          <p:nvPr/>
        </p:nvCxnSpPr>
        <p:spPr>
          <a:xfrm flipH="1" flipV="1">
            <a:off x="1951926" y="5151504"/>
            <a:ext cx="172886" cy="160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281"/>
          <p:cNvCxnSpPr/>
          <p:nvPr/>
        </p:nvCxnSpPr>
        <p:spPr>
          <a:xfrm flipV="1">
            <a:off x="2139039" y="5173744"/>
            <a:ext cx="385312" cy="145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テキスト ボックス 282"/>
          <p:cNvSpPr txBox="1"/>
          <p:nvPr/>
        </p:nvSpPr>
        <p:spPr>
          <a:xfrm>
            <a:off x="3340008" y="5172942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 Shaft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>
            <a:off x="431601" y="5223067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 Shaft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3525299" y="4441020"/>
            <a:ext cx="60774" cy="6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円/楕円 285"/>
          <p:cNvSpPr/>
          <p:nvPr/>
        </p:nvSpPr>
        <p:spPr>
          <a:xfrm>
            <a:off x="3524194" y="4579134"/>
            <a:ext cx="60774" cy="61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円/楕円 286"/>
          <p:cNvSpPr/>
          <p:nvPr/>
        </p:nvSpPr>
        <p:spPr>
          <a:xfrm>
            <a:off x="3525061" y="4769630"/>
            <a:ext cx="60774" cy="61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円/楕円 287"/>
          <p:cNvSpPr/>
          <p:nvPr/>
        </p:nvSpPr>
        <p:spPr>
          <a:xfrm>
            <a:off x="889575" y="4439621"/>
            <a:ext cx="60774" cy="6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円/楕円 288"/>
          <p:cNvSpPr/>
          <p:nvPr/>
        </p:nvSpPr>
        <p:spPr>
          <a:xfrm>
            <a:off x="888470" y="4577735"/>
            <a:ext cx="60774" cy="61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/楕円 289"/>
          <p:cNvSpPr/>
          <p:nvPr/>
        </p:nvSpPr>
        <p:spPr>
          <a:xfrm>
            <a:off x="889337" y="4768231"/>
            <a:ext cx="60774" cy="61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/楕円 290"/>
          <p:cNvSpPr/>
          <p:nvPr/>
        </p:nvSpPr>
        <p:spPr>
          <a:xfrm>
            <a:off x="2362255" y="4230999"/>
            <a:ext cx="60774" cy="6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/楕円 291"/>
          <p:cNvSpPr/>
          <p:nvPr/>
        </p:nvSpPr>
        <p:spPr>
          <a:xfrm>
            <a:off x="2062793" y="4233095"/>
            <a:ext cx="60774" cy="6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円/楕円 292"/>
          <p:cNvSpPr/>
          <p:nvPr/>
        </p:nvSpPr>
        <p:spPr>
          <a:xfrm>
            <a:off x="2211383" y="4223379"/>
            <a:ext cx="60774" cy="61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4" name="直線矢印コネクタ 293"/>
          <p:cNvCxnSpPr>
            <a:stCxn id="183" idx="4"/>
          </p:cNvCxnSpPr>
          <p:nvPr/>
        </p:nvCxnSpPr>
        <p:spPr>
          <a:xfrm flipH="1">
            <a:off x="1525527" y="2516077"/>
            <a:ext cx="0" cy="3297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矢印コネクタ 294"/>
          <p:cNvCxnSpPr/>
          <p:nvPr/>
        </p:nvCxnSpPr>
        <p:spPr>
          <a:xfrm flipH="1">
            <a:off x="3905269" y="3207120"/>
            <a:ext cx="254349" cy="780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円/楕円 295"/>
          <p:cNvSpPr/>
          <p:nvPr/>
        </p:nvSpPr>
        <p:spPr>
          <a:xfrm>
            <a:off x="5558351" y="3033236"/>
            <a:ext cx="2520000" cy="25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円/楕円 296"/>
          <p:cNvSpPr/>
          <p:nvPr/>
        </p:nvSpPr>
        <p:spPr>
          <a:xfrm>
            <a:off x="6509239" y="4473116"/>
            <a:ext cx="720000" cy="7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円/楕円 297"/>
          <p:cNvSpPr/>
          <p:nvPr/>
        </p:nvSpPr>
        <p:spPr>
          <a:xfrm>
            <a:off x="6494175" y="3609100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9" name="直線コネクタ 298"/>
          <p:cNvCxnSpPr/>
          <p:nvPr/>
        </p:nvCxnSpPr>
        <p:spPr>
          <a:xfrm flipV="1">
            <a:off x="6267641" y="3452303"/>
            <a:ext cx="0" cy="1557237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/>
          <p:cNvCxnSpPr/>
          <p:nvPr/>
        </p:nvCxnSpPr>
        <p:spPr>
          <a:xfrm flipV="1">
            <a:off x="7381900" y="3452303"/>
            <a:ext cx="1865" cy="1557237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/>
          <p:cNvCxnSpPr/>
          <p:nvPr/>
        </p:nvCxnSpPr>
        <p:spPr>
          <a:xfrm flipH="1">
            <a:off x="6264958" y="3452303"/>
            <a:ext cx="1143535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/>
          <p:cNvCxnSpPr/>
          <p:nvPr/>
        </p:nvCxnSpPr>
        <p:spPr>
          <a:xfrm flipV="1">
            <a:off x="6087621" y="3354454"/>
            <a:ext cx="0" cy="1737808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>
          <a:xfrm flipV="1">
            <a:off x="7563785" y="3365837"/>
            <a:ext cx="7466" cy="169228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/>
          <p:cNvCxnSpPr/>
          <p:nvPr/>
        </p:nvCxnSpPr>
        <p:spPr>
          <a:xfrm flipH="1" flipV="1">
            <a:off x="6088122" y="3357560"/>
            <a:ext cx="1475663" cy="827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正方形/長方形 304"/>
          <p:cNvSpPr/>
          <p:nvPr/>
        </p:nvSpPr>
        <p:spPr>
          <a:xfrm rot="16200000">
            <a:off x="7439502" y="4500097"/>
            <a:ext cx="152324" cy="623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正方形/長方形 305"/>
          <p:cNvSpPr/>
          <p:nvPr/>
        </p:nvSpPr>
        <p:spPr>
          <a:xfrm rot="16200000">
            <a:off x="7649486" y="4526040"/>
            <a:ext cx="405264" cy="56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角丸四角形 306"/>
          <p:cNvSpPr/>
          <p:nvPr/>
        </p:nvSpPr>
        <p:spPr>
          <a:xfrm rot="16200000">
            <a:off x="7641107" y="4342362"/>
            <a:ext cx="61200" cy="9360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円弧 307"/>
          <p:cNvSpPr/>
          <p:nvPr/>
        </p:nvSpPr>
        <p:spPr>
          <a:xfrm>
            <a:off x="6088122" y="4543155"/>
            <a:ext cx="1475663" cy="907586"/>
          </a:xfrm>
          <a:prstGeom prst="arc">
            <a:avLst>
              <a:gd name="adj1" fmla="val 21553011"/>
              <a:gd name="adj2" fmla="val 10800000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円弧 308"/>
          <p:cNvSpPr/>
          <p:nvPr/>
        </p:nvSpPr>
        <p:spPr>
          <a:xfrm>
            <a:off x="6260832" y="4523041"/>
            <a:ext cx="1122934" cy="796151"/>
          </a:xfrm>
          <a:prstGeom prst="arc">
            <a:avLst>
              <a:gd name="adj1" fmla="val 21553011"/>
              <a:gd name="adj2" fmla="val 10800000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0" name="直線コネクタ 309"/>
          <p:cNvCxnSpPr/>
          <p:nvPr/>
        </p:nvCxnSpPr>
        <p:spPr>
          <a:xfrm flipH="1">
            <a:off x="7739401" y="4471620"/>
            <a:ext cx="3153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/>
          <p:cNvCxnSpPr/>
          <p:nvPr/>
        </p:nvCxnSpPr>
        <p:spPr>
          <a:xfrm flipH="1" flipV="1">
            <a:off x="7728821" y="4469759"/>
            <a:ext cx="0" cy="687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円/楕円 311"/>
          <p:cNvSpPr/>
          <p:nvPr/>
        </p:nvSpPr>
        <p:spPr>
          <a:xfrm>
            <a:off x="6330587" y="4251946"/>
            <a:ext cx="216000" cy="216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円/楕円 312"/>
          <p:cNvSpPr/>
          <p:nvPr/>
        </p:nvSpPr>
        <p:spPr>
          <a:xfrm>
            <a:off x="7142960" y="4244887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円/楕円 313"/>
          <p:cNvSpPr/>
          <p:nvPr/>
        </p:nvSpPr>
        <p:spPr>
          <a:xfrm>
            <a:off x="6269097" y="4081340"/>
            <a:ext cx="144000" cy="14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円/楕円 314"/>
          <p:cNvSpPr/>
          <p:nvPr/>
        </p:nvSpPr>
        <p:spPr>
          <a:xfrm>
            <a:off x="7419607" y="4072805"/>
            <a:ext cx="108000" cy="1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円/楕円 315"/>
          <p:cNvSpPr/>
          <p:nvPr/>
        </p:nvSpPr>
        <p:spPr>
          <a:xfrm>
            <a:off x="6088176" y="4077631"/>
            <a:ext cx="144000" cy="14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7" name="直線コネクタ 316"/>
          <p:cNvCxnSpPr>
            <a:stCxn id="313" idx="5"/>
          </p:cNvCxnSpPr>
          <p:nvPr/>
        </p:nvCxnSpPr>
        <p:spPr>
          <a:xfrm>
            <a:off x="7235144" y="4337071"/>
            <a:ext cx="82310" cy="43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コネクタ 317"/>
          <p:cNvCxnSpPr>
            <a:stCxn id="315" idx="4"/>
          </p:cNvCxnSpPr>
          <p:nvPr/>
        </p:nvCxnSpPr>
        <p:spPr>
          <a:xfrm>
            <a:off x="7473607" y="4180805"/>
            <a:ext cx="80393" cy="400132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矢印コネクタ 318"/>
          <p:cNvCxnSpPr>
            <a:endCxn id="312" idx="2"/>
          </p:cNvCxnSpPr>
          <p:nvPr/>
        </p:nvCxnSpPr>
        <p:spPr>
          <a:xfrm>
            <a:off x="5400826" y="4149631"/>
            <a:ext cx="929761" cy="210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テキスト ボックス 319"/>
          <p:cNvSpPr txBox="1"/>
          <p:nvPr/>
        </p:nvSpPr>
        <p:spPr>
          <a:xfrm>
            <a:off x="4432300" y="3944977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 2-Phase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テキスト ボックス 320"/>
          <p:cNvSpPr txBox="1"/>
          <p:nvPr/>
        </p:nvSpPr>
        <p:spPr>
          <a:xfrm>
            <a:off x="3882119" y="428457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5K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2" name="直線矢印コネクタ 321"/>
          <p:cNvCxnSpPr/>
          <p:nvPr/>
        </p:nvCxnSpPr>
        <p:spPr>
          <a:xfrm flipH="1">
            <a:off x="7323363" y="3200565"/>
            <a:ext cx="637849" cy="699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テキスト ボックス 322"/>
          <p:cNvSpPr txBox="1"/>
          <p:nvPr/>
        </p:nvSpPr>
        <p:spPr>
          <a:xfrm>
            <a:off x="5256410" y="3000509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5K out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4" name="直線矢印コネクタ 323"/>
          <p:cNvCxnSpPr>
            <a:endCxn id="314" idx="0"/>
          </p:cNvCxnSpPr>
          <p:nvPr/>
        </p:nvCxnSpPr>
        <p:spPr>
          <a:xfrm>
            <a:off x="5756041" y="3279369"/>
            <a:ext cx="585056" cy="801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テキスト ボックス 324"/>
          <p:cNvSpPr txBox="1"/>
          <p:nvPr/>
        </p:nvSpPr>
        <p:spPr>
          <a:xfrm>
            <a:off x="7974840" y="3605172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in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6" name="直線矢印コネクタ 325"/>
          <p:cNvCxnSpPr/>
          <p:nvPr/>
        </p:nvCxnSpPr>
        <p:spPr>
          <a:xfrm flipH="1">
            <a:off x="7495989" y="3869444"/>
            <a:ext cx="685182" cy="2118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テキスト ボックス 326"/>
          <p:cNvSpPr txBox="1"/>
          <p:nvPr/>
        </p:nvSpPr>
        <p:spPr>
          <a:xfrm>
            <a:off x="4849825" y="336337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out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8" name="直線矢印コネクタ 327"/>
          <p:cNvCxnSpPr/>
          <p:nvPr/>
        </p:nvCxnSpPr>
        <p:spPr>
          <a:xfrm>
            <a:off x="5494382" y="3606191"/>
            <a:ext cx="602231" cy="470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円/楕円 328"/>
          <p:cNvSpPr/>
          <p:nvPr/>
        </p:nvSpPr>
        <p:spPr>
          <a:xfrm>
            <a:off x="7239749" y="3573028"/>
            <a:ext cx="108000" cy="108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円/楕円 329"/>
          <p:cNvSpPr/>
          <p:nvPr/>
        </p:nvSpPr>
        <p:spPr>
          <a:xfrm>
            <a:off x="7239749" y="3717044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円/楕円 330"/>
          <p:cNvSpPr/>
          <p:nvPr/>
        </p:nvSpPr>
        <p:spPr>
          <a:xfrm>
            <a:off x="7239749" y="386944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テキスト ボックス 331"/>
          <p:cNvSpPr txBox="1"/>
          <p:nvPr/>
        </p:nvSpPr>
        <p:spPr>
          <a:xfrm>
            <a:off x="7913226" y="3043466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3" name="直線矢印コネクタ 332"/>
          <p:cNvCxnSpPr/>
          <p:nvPr/>
        </p:nvCxnSpPr>
        <p:spPr>
          <a:xfrm flipH="1">
            <a:off x="7214175" y="3400038"/>
            <a:ext cx="747037" cy="841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テキスト ボックス 333"/>
          <p:cNvSpPr txBox="1"/>
          <p:nvPr/>
        </p:nvSpPr>
        <p:spPr>
          <a:xfrm>
            <a:off x="7913226" y="283319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5K in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テキスト ボックス 334"/>
          <p:cNvSpPr txBox="1"/>
          <p:nvPr/>
        </p:nvSpPr>
        <p:spPr>
          <a:xfrm>
            <a:off x="7913226" y="26268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in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6" name="直線矢印コネクタ 335"/>
          <p:cNvCxnSpPr/>
          <p:nvPr/>
        </p:nvCxnSpPr>
        <p:spPr>
          <a:xfrm flipH="1">
            <a:off x="7357984" y="3032956"/>
            <a:ext cx="637849" cy="699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矢印コネクタ 336"/>
          <p:cNvCxnSpPr/>
          <p:nvPr/>
        </p:nvCxnSpPr>
        <p:spPr>
          <a:xfrm flipH="1">
            <a:off x="7336964" y="2873976"/>
            <a:ext cx="637849" cy="699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テキスト ボックス 337"/>
          <p:cNvSpPr txBox="1"/>
          <p:nvPr/>
        </p:nvSpPr>
        <p:spPr>
          <a:xfrm>
            <a:off x="5684978" y="2689175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out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9" name="直線矢印コネクタ 338"/>
          <p:cNvCxnSpPr/>
          <p:nvPr/>
        </p:nvCxnSpPr>
        <p:spPr>
          <a:xfrm>
            <a:off x="6162578" y="3022902"/>
            <a:ext cx="451021" cy="7599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テキスト ボックス 344"/>
          <p:cNvSpPr txBox="1"/>
          <p:nvPr/>
        </p:nvSpPr>
        <p:spPr>
          <a:xfrm>
            <a:off x="279847" y="5737835"/>
            <a:ext cx="8542023" cy="954107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EUV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module consists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cavities and the design based on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STF and ERL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Coupler position is opposite direction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each cavity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because the beam pipe sizes are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different.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Input coupler and tuner are same type of ERL and STF.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HOM damper needs new development.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4806250" y="404664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 Box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正方形/長方形 347"/>
          <p:cNvSpPr/>
          <p:nvPr/>
        </p:nvSpPr>
        <p:spPr>
          <a:xfrm>
            <a:off x="8485950" y="1884541"/>
            <a:ext cx="45719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二等辺三角形 348"/>
          <p:cNvSpPr/>
          <p:nvPr/>
        </p:nvSpPr>
        <p:spPr>
          <a:xfrm flipV="1">
            <a:off x="8483177" y="1833459"/>
            <a:ext cx="60775" cy="45719"/>
          </a:xfrm>
          <a:prstGeom prst="triangle">
            <a:avLst/>
          </a:prstGeom>
          <a:solidFill>
            <a:schemeClr val="bg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正方形/長方形 339"/>
          <p:cNvSpPr/>
          <p:nvPr/>
        </p:nvSpPr>
        <p:spPr>
          <a:xfrm>
            <a:off x="4760650" y="1423912"/>
            <a:ext cx="3859112" cy="807756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正方形/長方形 340"/>
          <p:cNvSpPr/>
          <p:nvPr/>
        </p:nvSpPr>
        <p:spPr>
          <a:xfrm>
            <a:off x="4591552" y="1277653"/>
            <a:ext cx="4118736" cy="1007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 idx="4294967295"/>
          </p:nvPr>
        </p:nvSpPr>
        <p:spPr>
          <a:xfrm>
            <a:off x="851639" y="-57161"/>
            <a:ext cx="7886700" cy="40913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+mj-ea"/>
                <a:cs typeface="メイリオ" panose="020B0604030504040204" pitchFamily="50" charset="-128"/>
              </a:rPr>
              <a:t>Concepts of EUV main </a:t>
            </a:r>
            <a:r>
              <a:rPr kumimoji="1" lang="en-US" altLang="ja-JP" sz="2400" kern="1200" dirty="0" err="1" smtClean="0">
                <a:solidFill>
                  <a:srgbClr val="000000"/>
                </a:solidFill>
                <a:effectLst/>
                <a:latin typeface="+mj-ea"/>
                <a:cs typeface="メイリオ" panose="020B0604030504040204" pitchFamily="50" charset="-128"/>
              </a:rPr>
              <a:t>linac</a:t>
            </a:r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+mj-ea"/>
                <a:cs typeface="メイリオ" panose="020B0604030504040204" pitchFamily="50" charset="-128"/>
              </a:rPr>
              <a:t> </a:t>
            </a:r>
            <a:r>
              <a:rPr kumimoji="1" lang="en-US" altLang="ja-JP" sz="2400" kern="1200" dirty="0" err="1" smtClean="0">
                <a:solidFill>
                  <a:srgbClr val="000000"/>
                </a:solidFill>
                <a:effectLst/>
                <a:latin typeface="+mj-ea"/>
                <a:cs typeface="メイリオ" panose="020B0604030504040204" pitchFamily="50" charset="-128"/>
              </a:rPr>
              <a:t>cryomodule</a:t>
            </a:r>
            <a:endParaRPr kumimoji="1" lang="ja-JP" altLang="en-US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73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断熱真空タンク_斜め上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117" y="3644075"/>
            <a:ext cx="3943172" cy="28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27371"/>
            <a:ext cx="2367038" cy="270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8" y="3644075"/>
            <a:ext cx="2262881" cy="282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703025" y="6452963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Input coupler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28069" y="6554558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Tuner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3507" y="550502"/>
            <a:ext cx="8630791" cy="3046988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Input coupler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main </a:t>
            </a:r>
            <a:r>
              <a:rPr lang="en-US" altLang="ja-JP" sz="16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linac</a:t>
            </a:r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coupler is working 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well </a:t>
            </a:r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up to CW 15 kW power (double windows)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Qext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=2x10</a:t>
            </a:r>
            <a:r>
              <a:rPr lang="en-US" altLang="ja-JP" sz="1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require 4~5 kW input power for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Eacc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=12.5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could apply for EUV main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linac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cavity by using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main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linac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coupler.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Frequency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Rough tuning by Slide-Jack tuner controlled by motor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Full stroke 3mm (~1MHz)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Fine tuning by piezo tuner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Precision &lt;nm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Working very well at </a:t>
            </a:r>
            <a:r>
              <a:rPr lang="en-US" altLang="ja-JP" sz="16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STF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Apply for EUV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400247" y="57928"/>
            <a:ext cx="8386045" cy="435582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Detailed and Modified from </a:t>
            </a:r>
            <a:r>
              <a:rPr lang="en-US" altLang="ja-JP" sz="240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mai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 </a:t>
            </a:r>
            <a:r>
              <a:rPr lang="en-US" altLang="ja-JP" sz="240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linac</a:t>
            </a:r>
            <a:r>
              <a:rPr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cryo</a:t>
            </a:r>
            <a:r>
              <a:rPr kumimoji="1" lang="en-US" altLang="ja-JP" sz="2400" kern="1200" dirty="0" err="1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module</a:t>
            </a:r>
            <a:endParaRPr lang="ja-JP" altLang="ja-JP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7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32" y="417164"/>
            <a:ext cx="1142495" cy="85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902" y="904441"/>
            <a:ext cx="6207508" cy="1569660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cERL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HOM absorber (ferrite) has </a:t>
            </a:r>
            <a:r>
              <a:rPr lang="en-US" altLang="ja-JP" sz="1600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cracks during cool down and not </a:t>
            </a:r>
            <a:r>
              <a:rPr lang="en-US" altLang="ja-JP" sz="1600" u="sng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bakable</a:t>
            </a:r>
            <a:r>
              <a:rPr lang="en-US" altLang="ja-JP" sz="1600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not good for SRF usage.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u="sng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(Sienna Tec. : STL-150D) is a candidate for absorber.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already tested at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Jlab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DESY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started the measurement of </a:t>
            </a:r>
            <a:r>
              <a:rPr lang="en-US" altLang="ja-JP" sz="1600" u="sng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RF parameter @ low temperature, outgassing and testing the brazing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541" name="Picture 13" descr="C:\Users\Public\Pictures\20160226~\DSC073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37527" r="5003" b="18108"/>
          <a:stretch/>
        </p:blipFill>
        <p:spPr bwMode="auto">
          <a:xfrm>
            <a:off x="218918" y="3492297"/>
            <a:ext cx="2256596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C:\Users\Public\Pictures\20160226~\DSC0739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35000" r="40500" b="32500"/>
          <a:stretch/>
        </p:blipFill>
        <p:spPr bwMode="auto">
          <a:xfrm>
            <a:off x="244005" y="3024246"/>
            <a:ext cx="659518" cy="6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リーフォーム 7"/>
          <p:cNvSpPr/>
          <p:nvPr/>
        </p:nvSpPr>
        <p:spPr>
          <a:xfrm>
            <a:off x="794982" y="3168261"/>
            <a:ext cx="396044" cy="529081"/>
          </a:xfrm>
          <a:custGeom>
            <a:avLst/>
            <a:gdLst>
              <a:gd name="connsiteX0" fmla="*/ 0 w 609600"/>
              <a:gd name="connsiteY0" fmla="*/ 0 h 767255"/>
              <a:gd name="connsiteX1" fmla="*/ 420414 w 609600"/>
              <a:gd name="connsiteY1" fmla="*/ 147145 h 767255"/>
              <a:gd name="connsiteX2" fmla="*/ 609600 w 609600"/>
              <a:gd name="connsiteY2" fmla="*/ 767255 h 7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767255">
                <a:moveTo>
                  <a:pt x="0" y="0"/>
                </a:moveTo>
                <a:cubicBezTo>
                  <a:pt x="159407" y="9634"/>
                  <a:pt x="318814" y="19269"/>
                  <a:pt x="420414" y="147145"/>
                </a:cubicBezTo>
                <a:cubicBezTo>
                  <a:pt x="522014" y="275021"/>
                  <a:pt x="565807" y="521138"/>
                  <a:pt x="609600" y="76725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439" y="2570853"/>
            <a:ext cx="419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RF parameter measurement @ 80K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647" name="Picture 1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80" y="86695"/>
            <a:ext cx="1509163" cy="11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8" name="Picture 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14" y="1825084"/>
            <a:ext cx="1517729" cy="11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0" name="Picture 132" descr="C:\Users\Public\Pictures\20160226~\DSC073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17849" b="29503"/>
          <a:stretch/>
        </p:blipFill>
        <p:spPr bwMode="auto">
          <a:xfrm rot="16200000">
            <a:off x="-337010" y="4931508"/>
            <a:ext cx="2005659" cy="8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61" name="Picture 133" descr="C:\Users\Public\Pictures\20160226~\DSC0738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6980" r="13297" b="3932"/>
          <a:stretch/>
        </p:blipFill>
        <p:spPr bwMode="auto">
          <a:xfrm>
            <a:off x="1188969" y="4413140"/>
            <a:ext cx="2426901" cy="19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フリーフォーム 17"/>
          <p:cNvSpPr/>
          <p:nvPr/>
        </p:nvSpPr>
        <p:spPr>
          <a:xfrm>
            <a:off x="636448" y="4134314"/>
            <a:ext cx="648677" cy="1649046"/>
          </a:xfrm>
          <a:custGeom>
            <a:avLst/>
            <a:gdLst>
              <a:gd name="connsiteX0" fmla="*/ 648677 w 648677"/>
              <a:gd name="connsiteY0" fmla="*/ 0 h 1649046"/>
              <a:gd name="connsiteX1" fmla="*/ 78154 w 648677"/>
              <a:gd name="connsiteY1" fmla="*/ 961292 h 1649046"/>
              <a:gd name="connsiteX2" fmla="*/ 0 w 648677"/>
              <a:gd name="connsiteY2" fmla="*/ 1649046 h 164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677" h="1649046">
                <a:moveTo>
                  <a:pt x="648677" y="0"/>
                </a:moveTo>
                <a:cubicBezTo>
                  <a:pt x="417472" y="343225"/>
                  <a:pt x="186267" y="686451"/>
                  <a:pt x="78154" y="961292"/>
                </a:cubicBezTo>
                <a:cubicBezTo>
                  <a:pt x="-29959" y="1236133"/>
                  <a:pt x="13026" y="1537026"/>
                  <a:pt x="0" y="164904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960786" y="6049176"/>
            <a:ext cx="1324708" cy="117325"/>
          </a:xfrm>
          <a:custGeom>
            <a:avLst/>
            <a:gdLst>
              <a:gd name="connsiteX0" fmla="*/ 0 w 1508369"/>
              <a:gd name="connsiteY0" fmla="*/ 31262 h 234649"/>
              <a:gd name="connsiteX1" fmla="*/ 539262 w 1508369"/>
              <a:gd name="connsiteY1" fmla="*/ 234462 h 234649"/>
              <a:gd name="connsiteX2" fmla="*/ 1508369 w 1508369"/>
              <a:gd name="connsiteY2" fmla="*/ 0 h 23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369" h="234649">
                <a:moveTo>
                  <a:pt x="0" y="31262"/>
                </a:moveTo>
                <a:cubicBezTo>
                  <a:pt x="143933" y="135467"/>
                  <a:pt x="287867" y="239672"/>
                  <a:pt x="539262" y="234462"/>
                </a:cubicBezTo>
                <a:cubicBezTo>
                  <a:pt x="790657" y="229252"/>
                  <a:pt x="1149513" y="114626"/>
                  <a:pt x="1508369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133424" y="196653"/>
            <a:ext cx="4859255" cy="460697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kumimoji="1" lang="en-US" altLang="ja-JP" sz="20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</a:t>
            </a:r>
            <a:r>
              <a:rPr kumimoji="1" lang="en-US" altLang="ja-JP" sz="20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HOM damper for EUV cavity</a:t>
            </a:r>
            <a:endParaRPr lang="ja-JP" altLang="ja-JP" sz="2000" dirty="0" smtClean="0">
              <a:effectLst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608799" y="1279689"/>
            <a:ext cx="612665" cy="443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407" y="1898159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AlN</a:t>
            </a:r>
            <a:r>
              <a:rPr kumimoji="1" lang="en-US" altLang="ja-JP" dirty="0" smtClean="0"/>
              <a:t> ring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2720" y="288894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AlN</a:t>
            </a:r>
            <a:r>
              <a:rPr kumimoji="1" lang="en-US" altLang="ja-JP" dirty="0" smtClean="0"/>
              <a:t> sample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94397" y="6424905"/>
            <a:ext cx="5780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have </a:t>
            </a:r>
            <a:r>
              <a:rPr lang="en-US" altLang="ja-JP" dirty="0" smtClean="0">
                <a:solidFill>
                  <a:srgbClr val="FF0000"/>
                </a:solidFill>
              </a:rPr>
              <a:t>enough absorption by using </a:t>
            </a:r>
            <a:r>
              <a:rPr lang="en-US" altLang="ja-JP" dirty="0" err="1" smtClean="0">
                <a:solidFill>
                  <a:srgbClr val="FF0000"/>
                </a:solidFill>
              </a:rPr>
              <a:t>AlN</a:t>
            </a:r>
            <a:r>
              <a:rPr lang="en-US" altLang="ja-JP" dirty="0" smtClean="0">
                <a:solidFill>
                  <a:srgbClr val="FF0000"/>
                </a:solidFill>
              </a:rPr>
              <a:t> material @80K.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10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90775"/>
              </p:ext>
            </p:extLst>
          </p:nvPr>
        </p:nvGraphicFramePr>
        <p:xfrm>
          <a:off x="5190908" y="61877"/>
          <a:ext cx="1149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4" name="図" r:id="rId11" imgW="2401455" imgH="1524000" progId="Word.Picture.8">
                  <p:embed/>
                </p:oleObj>
              </mc:Choice>
              <mc:Fallback>
                <p:oleObj name="図" r:id="rId11" imgW="2401455" imgH="1524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908" y="61877"/>
                        <a:ext cx="11493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393544" y="19823"/>
            <a:ext cx="95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cERL</a:t>
            </a:r>
            <a:r>
              <a:rPr kumimoji="1" lang="en-US" altLang="ja-JP" sz="1200" dirty="0" smtClean="0"/>
              <a:t> HOM damper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63405" y="1161581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HIP ferrite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21464" y="1375238"/>
            <a:ext cx="85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change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62" y="3017932"/>
            <a:ext cx="4348985" cy="3078495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H="1">
            <a:off x="1494323" y="3660801"/>
            <a:ext cx="1319171" cy="215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807804" y="3403426"/>
            <a:ext cx="8540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Cool to</a:t>
            </a:r>
          </a:p>
          <a:p>
            <a:r>
              <a:rPr kumimoji="1" lang="en-US" altLang="ja-JP" dirty="0" smtClean="0"/>
              <a:t>80K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60107" y="6082743"/>
            <a:ext cx="4155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Little difference of epsilon of </a:t>
            </a:r>
            <a:r>
              <a:rPr lang="en-US" altLang="ja-JP" sz="1400" dirty="0" err="1" smtClean="0"/>
              <a:t>AlN</a:t>
            </a:r>
            <a:r>
              <a:rPr lang="en-US" altLang="ja-JP" sz="1400" dirty="0" smtClean="0"/>
              <a:t> between R.T and 80 K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893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17765" y="6436814"/>
            <a:ext cx="353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 Measured by Shinji Terui (KEK)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64008"/>
            <a:ext cx="6382740" cy="638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94778" y="686064"/>
            <a:ext cx="7364092" cy="584775"/>
          </a:xfrm>
          <a:prstGeom prst="rect">
            <a:avLst/>
          </a:prstGeom>
          <a:solidFill>
            <a:srgbClr val="AFEA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Outgassing rate of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ring was measured after 48h x150 </a:t>
            </a:r>
            <a:r>
              <a:rPr lang="en-US" altLang="ja-JP" sz="1600" baseline="30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baking.</a:t>
            </a: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1000h, outgassing rate is lower than 10</a:t>
            </a:r>
            <a:r>
              <a:rPr lang="en-US" altLang="ja-JP" sz="1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-8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Pa*m</a:t>
            </a:r>
            <a:r>
              <a:rPr lang="en-US" altLang="ja-JP" sz="1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/s/m</a:t>
            </a:r>
            <a:r>
              <a:rPr lang="en-US" altLang="ja-JP" sz="16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26339" y="1406847"/>
            <a:ext cx="16658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Surface area 0.020724</a:t>
            </a:r>
            <a:endParaRPr kumimoji="1" lang="ja-JP" altLang="en-US" sz="11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04" y="1855883"/>
            <a:ext cx="288532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633474" y="143117"/>
            <a:ext cx="7886700" cy="347738"/>
          </a:xfrm>
        </p:spPr>
        <p:txBody>
          <a:bodyPr>
            <a:normAutofit fontScale="90000"/>
          </a:bodyPr>
          <a:lstStyle/>
          <a:p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Outgassing rate of </a:t>
            </a:r>
            <a:r>
              <a:rPr kumimoji="1" lang="en-US" altLang="ja-JP" sz="2400" kern="1200" dirty="0" err="1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ring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38708" y="4793176"/>
            <a:ext cx="284431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AlN</a:t>
            </a:r>
            <a:r>
              <a:rPr kumimoji="1" lang="en-US" altLang="ja-JP" dirty="0" smtClean="0"/>
              <a:t> (</a:t>
            </a:r>
            <a:r>
              <a:rPr lang="en-US" altLang="ja-JP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STL-150D) damper </a:t>
            </a:r>
            <a:r>
              <a:rPr kumimoji="1" lang="en-US" altLang="ja-JP" dirty="0" smtClean="0"/>
              <a:t>is </a:t>
            </a:r>
            <a:r>
              <a:rPr lang="en-US" altLang="ja-JP" dirty="0" err="1" smtClean="0"/>
              <a:t>b</a:t>
            </a:r>
            <a:r>
              <a:rPr kumimoji="1" lang="en-US" altLang="ja-JP" dirty="0" err="1" smtClean="0"/>
              <a:t>akeable</a:t>
            </a:r>
            <a:r>
              <a:rPr kumimoji="1" lang="en-US" altLang="ja-JP" dirty="0" smtClean="0"/>
              <a:t> and easy for cleaning.</a:t>
            </a:r>
          </a:p>
          <a:p>
            <a:r>
              <a:rPr lang="en-US" altLang="ja-JP" u="sng" dirty="0" smtClean="0">
                <a:solidFill>
                  <a:srgbClr val="FF0000"/>
                </a:solidFill>
              </a:rPr>
              <a:t>It is enough for installation inside the </a:t>
            </a:r>
            <a:r>
              <a:rPr lang="en-US" altLang="ja-JP" u="sng" dirty="0" err="1" smtClean="0">
                <a:solidFill>
                  <a:srgbClr val="FF0000"/>
                </a:solidFill>
              </a:rPr>
              <a:t>cryomodule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4728" y="1373386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AlN</a:t>
            </a:r>
            <a:r>
              <a:rPr kumimoji="1" lang="en-US" altLang="ja-JP" dirty="0" smtClean="0"/>
              <a:t> ring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3453286" y="1855883"/>
            <a:ext cx="12397" cy="4095419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453286" y="1988840"/>
            <a:ext cx="6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1day 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20878" y="4122210"/>
            <a:ext cx="2946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cERL</a:t>
            </a:r>
            <a:r>
              <a:rPr lang="en-US" altLang="ja-JP" dirty="0" smtClean="0"/>
              <a:t> damper</a:t>
            </a:r>
            <a:r>
              <a:rPr kumimoji="1" lang="en-US" altLang="ja-JP" dirty="0" smtClean="0"/>
              <a:t> is not </a:t>
            </a:r>
            <a:r>
              <a:rPr kumimoji="1" lang="en-US" altLang="ja-JP" dirty="0" err="1" smtClean="0"/>
              <a:t>bakeable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So water rinse is not allowed.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12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33337" y="6548850"/>
            <a:ext cx="2057400" cy="365125"/>
          </a:xfrm>
        </p:spPr>
        <p:txBody>
          <a:bodyPr/>
          <a:lstStyle/>
          <a:p>
            <a:fld id="{2037B4D4-5251-4D29-925F-6F74D706845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9" y="2271639"/>
            <a:ext cx="2775161" cy="19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63264" y="457685"/>
            <a:ext cx="8259488" cy="1384995"/>
          </a:xfrm>
          <a:prstGeom prst="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Two 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cylinder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were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brazed in the copper cylinder which has the comb pattern.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Brazed by Silver at 750 degree under Hydrogen Furnace.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tried thermal test. Unfortunately, 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cylinder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broken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first 80K thermal cycle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Ultrasonic testing in the water bath was done after brazing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ring of 2</a:t>
            </a:r>
            <a:r>
              <a:rPr lang="en-US" altLang="ja-JP" sz="1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nd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prototype much tighter connected than that of 1</a:t>
            </a:r>
            <a:r>
              <a:rPr lang="en-US" altLang="ja-JP" sz="1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one. But not all area of 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ring was connected.   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need to search more tighter brazing condition including thermal cycle.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9728" y="1914425"/>
            <a:ext cx="303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Test piece of brazing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636052" y="62481"/>
            <a:ext cx="7886700" cy="405425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Brazing test of </a:t>
            </a:r>
            <a:r>
              <a:rPr kumimoji="1" lang="en-US" altLang="ja-JP" sz="2400" kern="1200" dirty="0" err="1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AlN</a:t>
            </a:r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based HOM damper prototype </a:t>
            </a:r>
            <a:endParaRPr lang="ja-JP" altLang="ja-JP" dirty="0" smtClean="0">
              <a:effectLst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59969" y="4375150"/>
            <a:ext cx="2705100" cy="998220"/>
            <a:chOff x="632676" y="5151280"/>
            <a:chExt cx="2705100" cy="998220"/>
          </a:xfrm>
        </p:grpSpPr>
        <p:pic>
          <p:nvPicPr>
            <p:cNvPr id="15" name="図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76" y="5151280"/>
              <a:ext cx="2705100" cy="9982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線矢印コネクタ 9"/>
            <p:cNvCxnSpPr/>
            <p:nvPr/>
          </p:nvCxnSpPr>
          <p:spPr>
            <a:xfrm flipH="1" flipV="1">
              <a:off x="1367644" y="5877272"/>
              <a:ext cx="144016" cy="10801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 flipV="1">
              <a:off x="1646393" y="5769260"/>
              <a:ext cx="144016" cy="10801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 flipV="1">
              <a:off x="1985226" y="5653974"/>
              <a:ext cx="144016" cy="10801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 flipV="1">
              <a:off x="2267744" y="5596384"/>
              <a:ext cx="144016" cy="10801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2638985" y="5596384"/>
              <a:ext cx="144016" cy="10801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146258" y="6287240"/>
            <a:ext cx="420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Connection was not tight </a:t>
            </a:r>
            <a:r>
              <a:rPr kumimoji="1" lang="en-US" altLang="ja-JP" sz="1400" dirty="0" smtClean="0"/>
              <a:t>and crack occurred under cooling to 80 K (but very fast (1 hour) ).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83432" y="4899085"/>
            <a:ext cx="65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Crack</a:t>
            </a:r>
          </a:p>
          <a:p>
            <a:r>
              <a:rPr lang="en-US" altLang="ja-JP" sz="1400" dirty="0">
                <a:solidFill>
                  <a:srgbClr val="FFFF00"/>
                </a:solidFill>
              </a:rPr>
              <a:t>t</a:t>
            </a:r>
            <a:r>
              <a:rPr lang="en-US" altLang="ja-JP" sz="1400" dirty="0" smtClean="0">
                <a:solidFill>
                  <a:srgbClr val="FFFF00"/>
                </a:solidFill>
              </a:rPr>
              <a:t>o 80K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" y="5501609"/>
            <a:ext cx="2870982" cy="7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5192155" y="1864882"/>
            <a:ext cx="343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nd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HOM damper prototype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" name="図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74" y="2297059"/>
            <a:ext cx="3408319" cy="222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図 25"/>
          <p:cNvPicPr/>
          <p:nvPr/>
        </p:nvPicPr>
        <p:blipFill>
          <a:blip r:embed="rId6"/>
          <a:stretch>
            <a:fillRect/>
          </a:stretch>
        </p:blipFill>
        <p:spPr>
          <a:xfrm>
            <a:off x="6176478" y="4745387"/>
            <a:ext cx="4103214" cy="799008"/>
          </a:xfrm>
          <a:prstGeom prst="rect">
            <a:avLst/>
          </a:prstGeom>
        </p:spPr>
      </p:pic>
      <p:pic>
        <p:nvPicPr>
          <p:cNvPr id="27" name="図 26"/>
          <p:cNvPicPr/>
          <p:nvPr/>
        </p:nvPicPr>
        <p:blipFill>
          <a:blip r:embed="rId7"/>
          <a:stretch>
            <a:fillRect/>
          </a:stretch>
        </p:blipFill>
        <p:spPr>
          <a:xfrm>
            <a:off x="3599892" y="4581128"/>
            <a:ext cx="2364848" cy="16847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右矢印 27"/>
          <p:cNvSpPr/>
          <p:nvPr/>
        </p:nvSpPr>
        <p:spPr>
          <a:xfrm>
            <a:off x="3771012" y="3536258"/>
            <a:ext cx="1112368" cy="38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02396" y="2114416"/>
            <a:ext cx="1599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Same brazing condition but shape was optimized to fit </a:t>
            </a:r>
            <a:r>
              <a:rPr lang="en-US" altLang="ja-JP" sz="1600" dirty="0" err="1" smtClean="0"/>
              <a:t>AlN</a:t>
            </a:r>
            <a:r>
              <a:rPr lang="en-US" altLang="ja-JP" sz="1600" dirty="0" smtClean="0"/>
              <a:t> at center position.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98943" y="4221749"/>
            <a:ext cx="15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Ultra sonic test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36552" y="5563911"/>
            <a:ext cx="2456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</a:t>
            </a:r>
            <a:r>
              <a:rPr lang="en-US" altLang="ja-JP" sz="1400" baseline="30000" dirty="0" smtClean="0"/>
              <a:t>nd</a:t>
            </a:r>
            <a:r>
              <a:rPr lang="en-US" altLang="ja-JP" sz="1400" dirty="0" smtClean="0"/>
              <a:t> </a:t>
            </a:r>
            <a:r>
              <a:rPr kumimoji="1" lang="en-US" altLang="ja-JP" sz="1400" dirty="0" smtClean="0"/>
              <a:t>prototype is </a:t>
            </a:r>
            <a:r>
              <a:rPr lang="en-US" altLang="ja-JP" sz="1400" dirty="0" smtClean="0"/>
              <a:t>tighter connected. 60% area connected but not perfect.</a:t>
            </a:r>
            <a:endParaRPr kumimoji="1" lang="ja-JP" altLang="en-US" sz="1400" dirty="0"/>
          </a:p>
        </p:txBody>
      </p:sp>
      <p:sp>
        <p:nvSpPr>
          <p:cNvPr id="5" name="右矢印 4"/>
          <p:cNvSpPr/>
          <p:nvPr/>
        </p:nvSpPr>
        <p:spPr>
          <a:xfrm flipH="1">
            <a:off x="3310536" y="5687645"/>
            <a:ext cx="228542" cy="375169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>
            <a:off x="5999956" y="5269119"/>
            <a:ext cx="209708" cy="375169"/>
          </a:xfrm>
          <a:prstGeom prst="rightArrow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75956" y="6309320"/>
            <a:ext cx="496804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ja-JP" sz="1400" b="1" u="sng" dirty="0"/>
              <a:t>T. Ota et al. , “Development of HOM absorbers for CW Superconducting cavities in Energy Recovery LINAC</a:t>
            </a:r>
            <a:r>
              <a:rPr lang="en-GB" altLang="ja-JP" sz="1400" b="1" u="sng" dirty="0" smtClean="0"/>
              <a:t>” </a:t>
            </a:r>
            <a:r>
              <a:rPr lang="en-GB" altLang="ja-JP" sz="1400" b="1" u="sng" dirty="0" smtClean="0"/>
              <a:t>(SRF2017))</a:t>
            </a:r>
            <a:r>
              <a:rPr lang="en-US" altLang="ja-JP" sz="1400" b="1" u="sng" dirty="0" smtClean="0"/>
              <a:t> </a:t>
            </a:r>
            <a:endParaRPr kumimoji="1" lang="ja-JP" alt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41969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444208" y="3763089"/>
            <a:ext cx="2340260" cy="3094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7868" y="3824945"/>
            <a:ext cx="6130316" cy="2950488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124017"/>
            <a:ext cx="5050904" cy="476672"/>
          </a:xfrm>
        </p:spPr>
        <p:txBody>
          <a:bodyPr>
            <a:normAutofit/>
          </a:bodyPr>
          <a:lstStyle/>
          <a:p>
            <a:pPr algn="ctr"/>
            <a:r>
              <a:rPr lang="en-US" altLang="ja-JP" sz="2000" dirty="0" smtClean="0">
                <a:latin typeface="+mj-ea"/>
              </a:rPr>
              <a:t>For reliable operation after assembly work</a:t>
            </a:r>
            <a:endParaRPr kumimoji="1" lang="ja-JP" altLang="en-US" sz="20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102752" y="6592871"/>
            <a:ext cx="2057400" cy="365125"/>
          </a:xfrm>
        </p:spPr>
        <p:txBody>
          <a:bodyPr/>
          <a:lstStyle/>
          <a:p>
            <a:fld id="{2DE2E749-F9E3-49B2-AE39-C4C8DB3A3589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1986" y="1134870"/>
            <a:ext cx="2745305" cy="2058978"/>
          </a:xfrm>
        </p:spPr>
      </p:pic>
      <p:sp>
        <p:nvSpPr>
          <p:cNvPr id="36" name="テキスト ボックス 35"/>
          <p:cNvSpPr txBox="1"/>
          <p:nvPr/>
        </p:nvSpPr>
        <p:spPr>
          <a:xfrm>
            <a:off x="5834189" y="209246"/>
            <a:ext cx="30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Horizontal test stand was build and already carried out high power test </a:t>
            </a:r>
            <a:r>
              <a:rPr lang="en-US" altLang="ja-JP" dirty="0"/>
              <a:t>in KEK 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33210" y="788728"/>
            <a:ext cx="3431055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Toward the reliable operation,  </a:t>
            </a: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sz="1600" dirty="0"/>
              <a:t>W</a:t>
            </a:r>
            <a:r>
              <a:rPr lang="en-GB" altLang="ja-JP" sz="1600" dirty="0" smtClean="0"/>
              <a:t>e </a:t>
            </a:r>
            <a:r>
              <a:rPr lang="en-GB" altLang="ja-JP" sz="1600" dirty="0"/>
              <a:t>made the horizontal test stand for testing the performance after </a:t>
            </a:r>
            <a:r>
              <a:rPr lang="en-GB" altLang="ja-JP" sz="1600" dirty="0" err="1"/>
              <a:t>cryomodule</a:t>
            </a:r>
            <a:r>
              <a:rPr lang="en-GB" altLang="ja-JP" sz="1600" dirty="0"/>
              <a:t> assembly including HOM damper, input coupler, tuner and magnetic shield. </a:t>
            </a:r>
            <a:endParaRPr lang="en-GB" altLang="ja-JP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sz="1600" dirty="0" smtClean="0"/>
              <a:t>Furthermore, now we try to establish the local clean </a:t>
            </a:r>
            <a:r>
              <a:rPr lang="en-GB" altLang="ja-JP" sz="1600" dirty="0" err="1" smtClean="0"/>
              <a:t>boose</a:t>
            </a:r>
            <a:r>
              <a:rPr lang="en-GB" altLang="ja-JP" sz="1600" dirty="0" smtClean="0"/>
              <a:t> and slow pumping system in this horizontal test </a:t>
            </a:r>
            <a:r>
              <a:rPr lang="en-GB" altLang="ja-JP" sz="1600" dirty="0" err="1" smtClean="0"/>
              <a:t>standto</a:t>
            </a:r>
            <a:r>
              <a:rPr lang="en-GB" altLang="ja-JP" sz="1600" dirty="0" smtClean="0"/>
              <a:t> overcome field emission after string assembly. </a:t>
            </a:r>
          </a:p>
        </p:txBody>
      </p:sp>
      <p:pic>
        <p:nvPicPr>
          <p:cNvPr id="31" name="図 3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15907"/>
          <a:stretch/>
        </p:blipFill>
        <p:spPr bwMode="auto">
          <a:xfrm>
            <a:off x="5796136" y="1171432"/>
            <a:ext cx="2890664" cy="2479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3" y="4295654"/>
            <a:ext cx="3556000" cy="21336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35596" y="4473116"/>
            <a:ext cx="205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Open clean bench</a:t>
            </a:r>
          </a:p>
          <a:p>
            <a:r>
              <a:rPr lang="en-US" altLang="ja-JP" dirty="0"/>
              <a:t>KOACH </a:t>
            </a:r>
            <a:r>
              <a:rPr lang="en-US" altLang="ja-JP" dirty="0" smtClean="0"/>
              <a:t>(ISO class 1)</a:t>
            </a:r>
            <a:endParaRPr lang="ja-JP" altLang="en-US" dirty="0"/>
          </a:p>
        </p:txBody>
      </p:sp>
      <p:pic>
        <p:nvPicPr>
          <p:cNvPr id="35" name="コンテンツ プレースホルダ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68" y="4244327"/>
            <a:ext cx="2440831" cy="223625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95" y="4127042"/>
            <a:ext cx="1945623" cy="2594164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6513837" y="3752005"/>
            <a:ext cx="2231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Slow pumping system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0921" y="3849403"/>
            <a:ext cx="334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making very clean local </a:t>
            </a:r>
            <a:r>
              <a:rPr kumimoji="1" lang="en-US" altLang="ja-JP" dirty="0" err="1" smtClean="0"/>
              <a:t>boose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5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959" y="15219"/>
            <a:ext cx="8857860" cy="80330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EUV-FEL 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Light Source Study Group</a:t>
            </a:r>
            <a:r>
              <a:rPr lang="ja-JP" altLang="en-US" sz="2800" dirty="0" smtClean="0"/>
              <a:t> 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for Industrialization</a:t>
            </a:r>
            <a:endParaRPr kumimoji="1" lang="ja-JP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764704"/>
            <a:ext cx="7942650" cy="55743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59464" y="871601"/>
            <a:ext cx="13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since 2015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7407" y="6334780"/>
            <a:ext cx="824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solidFill>
                  <a:srgbClr val="FF0000"/>
                </a:solidFill>
              </a:rPr>
              <a:t>By all Japan association to realize EUV-FEL light source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8690" y="389253"/>
            <a:ext cx="8846620" cy="646330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EUV-FEL-ERL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is promising to open the era to the highest EUV light source and can make 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more than 10 kW@ 13.5nm EUV light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We learned that most severe problem is 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field emission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on long beam operation.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EUV cavity has been designing by including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cERL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beam operation experience for EUV-ERL/FEL accelerator.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Cavity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based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on KEK-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cERL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+TESLA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cavity to reduce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Epk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Eacc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	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⇒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TESLA center cell + beam line 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damper with modified end-cell &amp; beam pipe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This designed cavity could make 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10 mA beam operated </a:t>
            </a:r>
            <a:r>
              <a:rPr lang="en-US" altLang="ja-JP" dirty="0" smtClean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without HOM BBU instability and large HOM heat load with 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12.5 MV/m accelerating field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by extrapolated from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cERL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operation.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Cryomodule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has been designing based on STF+ERL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cryomodule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FF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HOM damper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newly developed for EUV cavity. We found </a:t>
            </a:r>
            <a:r>
              <a:rPr lang="en-US" altLang="ja-JP" dirty="0" err="1" smtClean="0">
                <a:solidFill>
                  <a:srgbClr val="FF00FF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AlN</a:t>
            </a:r>
            <a:r>
              <a:rPr lang="en-US" altLang="ja-JP" dirty="0" smtClean="0">
                <a:solidFill>
                  <a:srgbClr val="FF00FF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material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is suitable for our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cryomodule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HOM damper on RF parameters and outgassing. Unfortunately, we did not find good brazing condition.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For a reliable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cryomodule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operation, we made 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horizontal test stand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for study of more reliable string assembly work to prevent the dust coming into the cavity.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We also do the </a:t>
            </a:r>
            <a:r>
              <a:rPr lang="en-US" altLang="ja-JP" dirty="0" smtClean="0">
                <a:solidFill>
                  <a:srgbClr val="FF00FF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nitrogen doping/infusion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work for future high-Q operation. (See poster</a:t>
            </a:r>
            <a:r>
              <a:rPr lang="en-US" altLang="ja-JP" u="sng" dirty="0" smtClean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; T. Konomi, et, al.,  “</a:t>
            </a:r>
            <a:r>
              <a:rPr lang="en-US" altLang="ja-JP" u="sng" dirty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</a:t>
            </a:r>
            <a:r>
              <a:rPr lang="en-US" altLang="ja-JP" u="sng" dirty="0" smtClean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rial of Nitrogen Infusion and doping by using J-PARC Furnace”, THPB021 </a:t>
            </a:r>
            <a:r>
              <a:rPr lang="en-US" altLang="ja-JP" u="sng" dirty="0" smtClean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SRF2017 poster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Finally, all Japan association with KEK promote to build EUV-FEL light source.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399578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kumimoji="1" lang="en-US" altLang="ja-JP" sz="2400" kern="12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Summary </a:t>
            </a:r>
            <a:endParaRPr lang="ja-JP" altLang="ja-JP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14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euvERL_g2_A2_150527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latin typeface="Arial"/>
                <a:cs typeface="Arial"/>
              </a:rPr>
              <a:t>Thank you for your attention!</a:t>
            </a:r>
            <a:endParaRPr kumimoji="1" lang="ja-JP" alt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5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203848" y="3350301"/>
            <a:ext cx="5832648" cy="35076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3723" y="1"/>
            <a:ext cx="7596554" cy="620688"/>
          </a:xfrm>
        </p:spPr>
        <p:txBody>
          <a:bodyPr>
            <a:normAutofit fontScale="90000"/>
          </a:bodyPr>
          <a:lstStyle/>
          <a:p>
            <a:r>
              <a:rPr lang="en-US" altLang="ja-JP" u="sng" dirty="0" smtClean="0">
                <a:solidFill>
                  <a:srgbClr val="FF0000"/>
                </a:solidFill>
                <a:latin typeface="Arial"/>
                <a:cs typeface="Arial"/>
              </a:rPr>
              <a:t>Introduction</a:t>
            </a:r>
            <a:endParaRPr kumimoji="1" lang="ja-JP" altLang="en-US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698165"/>
            <a:ext cx="8229600" cy="2463584"/>
          </a:xfrm>
        </p:spPr>
        <p:txBody>
          <a:bodyPr/>
          <a:lstStyle/>
          <a:p>
            <a:r>
              <a:rPr lang="en-US" altLang="ja-JP" sz="2400" dirty="0">
                <a:latin typeface="Arial"/>
                <a:cs typeface="Arial"/>
              </a:rPr>
              <a:t>10-kW class EUV sources are required in the future for </a:t>
            </a:r>
            <a:r>
              <a:rPr lang="en-US" altLang="ja-JP" sz="2400" dirty="0">
                <a:solidFill>
                  <a:schemeClr val="tx2"/>
                </a:solidFill>
                <a:latin typeface="Arial"/>
                <a:cs typeface="Arial"/>
              </a:rPr>
              <a:t>Next Generation Lithography</a:t>
            </a:r>
          </a:p>
          <a:p>
            <a:endParaRPr lang="en-US" altLang="ja-JP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"/>
                <a:cs typeface="Arial"/>
              </a:rPr>
              <a:t>In order to realize 10-kW class EUV light source, ERL-FEL is the most promising light source (</a:t>
            </a:r>
            <a:r>
              <a:rPr lang="en-US" altLang="ja-JP" sz="2400" dirty="0">
                <a:solidFill>
                  <a:srgbClr val="FF0000"/>
                </a:solidFill>
                <a:latin typeface="Arial"/>
                <a:cs typeface="Arial"/>
              </a:rPr>
              <a:t>High repetition rate (</a:t>
            </a:r>
            <a:r>
              <a:rPr lang="ja-JP" altLang="en-US" sz="2400" dirty="0">
                <a:solidFill>
                  <a:srgbClr val="FF0000"/>
                </a:solidFill>
                <a:latin typeface="Arial"/>
                <a:cs typeface="Arial"/>
              </a:rPr>
              <a:t>≦</a:t>
            </a:r>
            <a:r>
              <a:rPr lang="en-US" altLang="ja-JP" sz="2400" dirty="0">
                <a:solidFill>
                  <a:srgbClr val="FF0000"/>
                </a:solidFill>
                <a:latin typeface="Arial"/>
                <a:cs typeface="Arial"/>
              </a:rPr>
              <a:t>1.3 GHz) and high current </a:t>
            </a:r>
            <a:r>
              <a:rPr lang="en-US" altLang="ja-JP" sz="2400" dirty="0" err="1">
                <a:solidFill>
                  <a:srgbClr val="FF0000"/>
                </a:solidFill>
                <a:latin typeface="Arial"/>
                <a:cs typeface="Arial"/>
              </a:rPr>
              <a:t>linac</a:t>
            </a:r>
            <a:r>
              <a:rPr lang="en-US" altLang="ja-JP" sz="2400" dirty="0">
                <a:solidFill>
                  <a:srgbClr val="FF0000"/>
                </a:solidFill>
                <a:latin typeface="Arial"/>
                <a:cs typeface="Arial"/>
              </a:rPr>
              <a:t> system</a:t>
            </a:r>
            <a:r>
              <a:rPr lang="en-US" altLang="ja-JP" sz="2400" dirty="0">
                <a:latin typeface="Arial"/>
                <a:cs typeface="Arial"/>
              </a:rPr>
              <a:t>).</a:t>
            </a:r>
          </a:p>
          <a:p>
            <a:pPr marL="0" indent="0">
              <a:buNone/>
            </a:pPr>
            <a:endParaRPr lang="en-US" altLang="ja-JP" sz="2400" dirty="0">
              <a:latin typeface="Arial"/>
              <a:cs typeface="Arial"/>
            </a:endParaRPr>
          </a:p>
        </p:txBody>
      </p:sp>
      <p:grpSp>
        <p:nvGrpSpPr>
          <p:cNvPr id="6" name="図形グループ 16"/>
          <p:cNvGrpSpPr/>
          <p:nvPr/>
        </p:nvGrpSpPr>
        <p:grpSpPr>
          <a:xfrm>
            <a:off x="3275856" y="3784341"/>
            <a:ext cx="5492281" cy="1900560"/>
            <a:chOff x="1281456" y="4499362"/>
            <a:chExt cx="8940796" cy="2260600"/>
          </a:xfrm>
        </p:grpSpPr>
        <p:pic>
          <p:nvPicPr>
            <p:cNvPr id="7" name="図 6" descr="nj332296fig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456" y="4499362"/>
              <a:ext cx="5029200" cy="226060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600697" y="4560131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X-ray pulse duration ~ 50 </a:t>
              </a:r>
              <a:r>
                <a:rPr lang="en-US" altLang="ja-JP" dirty="0" err="1" smtClean="0">
                  <a:solidFill>
                    <a:prstClr val="black"/>
                  </a:solidFill>
                </a:rPr>
                <a:t>ps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700697" y="5874084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X-ray pulse duration ~ 10 </a:t>
              </a:r>
              <a:r>
                <a:rPr lang="en-US" altLang="ja-JP" dirty="0" err="1">
                  <a:solidFill>
                    <a:prstClr val="black"/>
                  </a:solidFill>
                </a:rPr>
                <a:t>f</a:t>
              </a:r>
              <a:r>
                <a:rPr lang="en-US" altLang="ja-JP" dirty="0" err="1" smtClean="0">
                  <a:solidFill>
                    <a:prstClr val="black"/>
                  </a:solidFill>
                </a:rPr>
                <a:t>s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33204" y="5518419"/>
              <a:ext cx="7889048" cy="402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600" dirty="0" smtClean="0">
                  <a:solidFill>
                    <a:srgbClr val="FF0000"/>
                  </a:solidFill>
                </a:rPr>
                <a:t>Micro-bunching -&gt; SASE lasing </a:t>
              </a:r>
              <a:r>
                <a:rPr lang="en-US" altLang="ja-JP" sz="16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high peak power</a:t>
              </a:r>
              <a:endParaRPr lang="ja-JP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329985" y="5936035"/>
            <a:ext cx="558037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FF"/>
                </a:solidFill>
              </a:rPr>
              <a:t>In case of normal conducting accelerator,</a:t>
            </a:r>
          </a:p>
          <a:p>
            <a:r>
              <a:rPr lang="en-US" altLang="ja-JP" sz="1600" b="1" dirty="0" smtClean="0">
                <a:solidFill>
                  <a:srgbClr val="FF00FF"/>
                </a:solidFill>
              </a:rPr>
              <a:t>The repetition rate of FEL is less than 100Hz</a:t>
            </a:r>
          </a:p>
          <a:p>
            <a:r>
              <a:rPr lang="en-US" altLang="ja-JP" sz="1600" b="1" dirty="0" smtClean="0">
                <a:solidFill>
                  <a:srgbClr val="FF00FF"/>
                </a:solidFill>
                <a:sym typeface="Wingdings" panose="05000000000000000000" pitchFamily="2" charset="2"/>
              </a:rPr>
              <a:t> High repetition with SC cavity is needed for kW laser</a:t>
            </a:r>
            <a:endParaRPr lang="ja-JP" altLang="en-US" sz="1600" b="1" dirty="0">
              <a:solidFill>
                <a:srgbClr val="FF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8" y="3350301"/>
            <a:ext cx="2989297" cy="20925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02729" y="5575593"/>
            <a:ext cx="27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LPP of 13.5nm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25</a:t>
            </a:r>
            <a:r>
              <a:rPr kumimoji="1" lang="en-US" altLang="ja-JP" dirty="0" smtClean="0">
                <a:sym typeface="Wingdings" panose="05000000000000000000" pitchFamily="2" charset="2"/>
              </a:rPr>
              <a:t>0W level now</a:t>
            </a:r>
          </a:p>
          <a:p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Need breakthrough for higher EUV light (&gt;1kW)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58428" y="3356992"/>
            <a:ext cx="551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Breakthrough</a:t>
            </a:r>
            <a:r>
              <a:rPr kumimoji="1" lang="en-US" altLang="ja-JP" dirty="0" smtClean="0"/>
              <a:t> for EUV light by using FEL (with ERL)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1869" y="5586525"/>
            <a:ext cx="253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G. </a:t>
            </a:r>
            <a:r>
              <a:rPr kumimoji="1" lang="en-US" altLang="ja-JP" sz="1400" dirty="0" err="1" smtClean="0"/>
              <a:t>Dattoli</a:t>
            </a:r>
            <a:r>
              <a:rPr kumimoji="1" lang="en-US" altLang="ja-JP" sz="1400" dirty="0" smtClean="0"/>
              <a:t> et al., NIM-A (2001)</a:t>
            </a:r>
            <a:endParaRPr kumimoji="1" lang="ja-JP" altLang="en-US" sz="1400" dirty="0"/>
          </a:p>
        </p:txBody>
      </p:sp>
      <p:sp>
        <p:nvSpPr>
          <p:cNvPr id="16" name="角丸四角形 15"/>
          <p:cNvSpPr/>
          <p:nvPr/>
        </p:nvSpPr>
        <p:spPr>
          <a:xfrm>
            <a:off x="3275856" y="4641095"/>
            <a:ext cx="5793440" cy="1253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2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B4D4-5251-4D29-925F-6F74D7068456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err="1" smtClean="0"/>
              <a:t>b</a:t>
            </a:r>
            <a:r>
              <a:rPr kumimoji="1" lang="en-US" altLang="ja-JP" dirty="0" err="1" smtClean="0"/>
              <a:t>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9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3168" y="3696024"/>
            <a:ext cx="5175051" cy="3152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 descr="C:\Users\sakai\Desktop\high_power_test_131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7" y="3417049"/>
            <a:ext cx="41386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48261" y="114632"/>
            <a:ext cx="8381153" cy="500195"/>
          </a:xfrm>
        </p:spPr>
        <p:txBody>
          <a:bodyPr>
            <a:normAutofit fontScale="90000"/>
          </a:bodyPr>
          <a:lstStyle/>
          <a:p>
            <a:r>
              <a:rPr kumimoji="1" lang="en-US" altLang="ja-JP" sz="2400" dirty="0" smtClean="0"/>
              <a:t>Successful ~ 1mA</a:t>
            </a:r>
            <a:r>
              <a:rPr kumimoji="1" lang="en-US" altLang="ja-JP" sz="2400" baseline="0" dirty="0" smtClean="0"/>
              <a:t> CW beam operation with energy recovery at </a:t>
            </a:r>
            <a:r>
              <a:rPr kumimoji="1" lang="en-US" altLang="ja-JP" sz="2400" baseline="0" dirty="0" err="1" smtClean="0"/>
              <a:t>cERL</a:t>
            </a:r>
            <a:r>
              <a:rPr kumimoji="1" lang="en-US" altLang="ja-JP" sz="2400" baseline="0" dirty="0" smtClean="0"/>
              <a:t> </a:t>
            </a:r>
            <a:r>
              <a:rPr kumimoji="1" lang="en-US" altLang="ja-JP" sz="2400" dirty="0" smtClean="0"/>
              <a:t>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by using KEK ERL-model-2 cavity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94" y="620688"/>
            <a:ext cx="6040102" cy="3113071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6312988" y="2368450"/>
            <a:ext cx="1092916" cy="492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872828" y="2060673"/>
            <a:ext cx="295232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Δptotal</a:t>
            </a:r>
            <a:r>
              <a:rPr kumimoji="1" lang="en-US" altLang="ja-JP" sz="1400" dirty="0" smtClean="0"/>
              <a:t>=Δ(Pin1+Pin2-Pref1-Pref2)</a:t>
            </a:r>
            <a:endParaRPr lang="en-US" altLang="ja-JP" sz="14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215227" y="1722119"/>
            <a:ext cx="26792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Energy Recovery is almost </a:t>
            </a:r>
            <a:r>
              <a:rPr lang="en-US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100.0% (error </a:t>
            </a:r>
            <a:r>
              <a:rPr lang="en-GB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+-</a:t>
            </a:r>
            <a:r>
              <a:rPr lang="en-GB" altLang="ja-JP" b="1" dirty="0" smtClean="0">
                <a:solidFill>
                  <a:srgbClr val="FF0000"/>
                </a:solidFill>
              </a:rPr>
              <a:t>0.03%)  </a:t>
            </a:r>
            <a:endParaRPr lang="en-US" altLang="ja-JP" b="1" dirty="0" smtClean="0">
              <a:solidFill>
                <a:srgbClr val="FF00FF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969172" y="2132681"/>
            <a:ext cx="504056" cy="235769"/>
          </a:xfrm>
          <a:prstGeom prst="right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16844" y="1386833"/>
            <a:ext cx="1836204" cy="307777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Beam current (CW)</a:t>
            </a:r>
            <a:endParaRPr lang="en-US" altLang="ja-JP" sz="1400" dirty="0" smtClean="0"/>
          </a:p>
        </p:txBody>
      </p:sp>
      <p:sp>
        <p:nvSpPr>
          <p:cNvPr id="15" name="右矢印 14"/>
          <p:cNvSpPr/>
          <p:nvPr/>
        </p:nvSpPr>
        <p:spPr>
          <a:xfrm flipH="1">
            <a:off x="3563888" y="1386833"/>
            <a:ext cx="1308940" cy="363262"/>
          </a:xfrm>
          <a:prstGeom prst="rightArrow">
            <a:avLst/>
          </a:prstGeom>
          <a:noFill/>
          <a:ln w="63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5448892" y="1052561"/>
            <a:ext cx="144016" cy="307777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106362" y="4491975"/>
            <a:ext cx="11572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latin typeface="+mn-lt"/>
                <a:ea typeface="+mn-ea"/>
              </a:rPr>
              <a:t>（</a:t>
            </a:r>
            <a:r>
              <a:rPr lang="en-US" altLang="ja-JP" sz="1200" dirty="0">
                <a:latin typeface="+mn-lt"/>
                <a:ea typeface="+mn-ea"/>
              </a:rPr>
              <a:t>upper</a:t>
            </a:r>
            <a:r>
              <a:rPr lang="ja-JP" altLang="en-US" sz="1200" dirty="0">
                <a:latin typeface="+mn-lt"/>
                <a:ea typeface="+mn-ea"/>
              </a:rPr>
              <a:t>） </a:t>
            </a:r>
            <a:r>
              <a:rPr lang="en-US" altLang="ja-JP" sz="1200" dirty="0" smtClean="0">
                <a:latin typeface="+mn-lt"/>
                <a:ea typeface="+mn-ea"/>
              </a:rPr>
              <a:t>ML1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solidFill>
                  <a:srgbClr val="FF00FF"/>
                </a:solidFill>
                <a:latin typeface="+mn-lt"/>
                <a:ea typeface="+mn-ea"/>
              </a:rPr>
              <a:t>8.57MV</a:t>
            </a:r>
            <a:endParaRPr lang="ja-JP" altLang="en-US" sz="1200" dirty="0">
              <a:solidFill>
                <a:srgbClr val="FF00FF"/>
              </a:solidFill>
              <a:latin typeface="+mn-lt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62240" y="4533874"/>
            <a:ext cx="10080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 smtClean="0">
                <a:latin typeface="+mn-lt"/>
                <a:ea typeface="+mn-ea"/>
              </a:rPr>
              <a:t>（</a:t>
            </a:r>
            <a:r>
              <a:rPr lang="en-US" altLang="ja-JP" sz="1200" dirty="0">
                <a:latin typeface="+mn-lt"/>
                <a:ea typeface="+mn-ea"/>
              </a:rPr>
              <a:t>lower</a:t>
            </a:r>
            <a:r>
              <a:rPr lang="ja-JP" altLang="en-US" sz="1200" dirty="0">
                <a:latin typeface="+mn-lt"/>
                <a:ea typeface="+mn-ea"/>
              </a:rPr>
              <a:t>）</a:t>
            </a:r>
            <a:r>
              <a:rPr lang="en-US" altLang="ja-JP" sz="1200" dirty="0" smtClean="0">
                <a:latin typeface="+mn-lt"/>
                <a:ea typeface="+mn-ea"/>
              </a:rPr>
              <a:t>ML2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solidFill>
                  <a:srgbClr val="FF00FF"/>
                </a:solidFill>
                <a:latin typeface="+mn-lt"/>
                <a:ea typeface="+mn-ea"/>
              </a:rPr>
              <a:t>8.57MV</a:t>
            </a:r>
            <a:endParaRPr lang="ja-JP" altLang="en-US" sz="1200" dirty="0">
              <a:solidFill>
                <a:srgbClr val="FF00FF"/>
              </a:solidFill>
              <a:latin typeface="+mn-lt"/>
              <a:ea typeface="+mn-ea"/>
            </a:endParaRPr>
          </a:p>
        </p:txBody>
      </p:sp>
      <p:cxnSp>
        <p:nvCxnSpPr>
          <p:cNvPr id="21" name="直線矢印コネクタ 20"/>
          <p:cNvCxnSpPr>
            <a:stCxn id="20" idx="2"/>
          </p:cNvCxnSpPr>
          <p:nvPr/>
        </p:nvCxnSpPr>
        <p:spPr>
          <a:xfrm flipH="1">
            <a:off x="6540603" y="4995539"/>
            <a:ext cx="25668" cy="364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2"/>
          </p:cNvCxnSpPr>
          <p:nvPr/>
        </p:nvCxnSpPr>
        <p:spPr>
          <a:xfrm flipH="1">
            <a:off x="7332767" y="4953640"/>
            <a:ext cx="352239" cy="4065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7874103" y="5118849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18"/>
          <p:cNvSpPr txBox="1">
            <a:spLocks noChangeArrowheads="1"/>
          </p:cNvSpPr>
          <p:nvPr/>
        </p:nvSpPr>
        <p:spPr bwMode="auto">
          <a:xfrm>
            <a:off x="8537372" y="480253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e-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flipH="1">
            <a:off x="5741145" y="5445224"/>
            <a:ext cx="327580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46" y="5846239"/>
            <a:ext cx="1242664" cy="7062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線矢印コネクタ 44"/>
          <p:cNvCxnSpPr/>
          <p:nvPr/>
        </p:nvCxnSpPr>
        <p:spPr>
          <a:xfrm flipH="1" flipV="1">
            <a:off x="6930561" y="5486400"/>
            <a:ext cx="5937" cy="545198"/>
          </a:xfrm>
          <a:prstGeom prst="straightConnector1">
            <a:avLst/>
          </a:prstGeom>
          <a:ln w="2857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13"/>
          <p:cNvSpPr txBox="1">
            <a:spLocks noChangeArrowheads="1"/>
          </p:cNvSpPr>
          <p:nvPr/>
        </p:nvSpPr>
        <p:spPr bwMode="auto">
          <a:xfrm>
            <a:off x="6979952" y="5930649"/>
            <a:ext cx="517525" cy="368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Pin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6820003" y="5507665"/>
            <a:ext cx="14865" cy="543334"/>
          </a:xfrm>
          <a:prstGeom prst="straightConnector1">
            <a:avLst/>
          </a:prstGeom>
          <a:ln w="2857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78"/>
          <p:cNvSpPr txBox="1">
            <a:spLocks noChangeArrowheads="1"/>
          </p:cNvSpPr>
          <p:nvPr/>
        </p:nvSpPr>
        <p:spPr bwMode="auto">
          <a:xfrm>
            <a:off x="6105950" y="5930649"/>
            <a:ext cx="609600" cy="368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Arial" panose="020B0604020202020204" pitchFamily="34" charset="0"/>
              </a:rPr>
              <a:t>Pref</a:t>
            </a:r>
            <a:endParaRPr lang="ja-JP" altLang="en-US" sz="1800" dirty="0">
              <a:latin typeface="Arial" panose="020B0604020202020204" pitchFamily="34" charset="0"/>
            </a:endParaRPr>
          </a:p>
        </p:txBody>
      </p:sp>
      <p:sp>
        <p:nvSpPr>
          <p:cNvPr id="49" name="右矢印 48"/>
          <p:cNvSpPr/>
          <p:nvPr/>
        </p:nvSpPr>
        <p:spPr>
          <a:xfrm rot="2610181">
            <a:off x="7472567" y="5586293"/>
            <a:ext cx="510381" cy="174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070302" y="3968600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 </a:t>
            </a:r>
            <a:r>
              <a:rPr kumimoji="1" lang="en-US" altLang="ja-JP" dirty="0" err="1" smtClean="0"/>
              <a:t>linac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6950" y="760050"/>
            <a:ext cx="2939024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current :</a:t>
            </a:r>
          </a:p>
          <a:p>
            <a:r>
              <a:rPr lang="en-US" altLang="ja-JP" dirty="0" smtClean="0"/>
              <a:t>CW </a:t>
            </a:r>
            <a:r>
              <a:rPr lang="en-US" altLang="ja-JP" dirty="0" smtClean="0">
                <a:solidFill>
                  <a:srgbClr val="FF0000"/>
                </a:solidFill>
              </a:rPr>
              <a:t>0.9 mA </a:t>
            </a:r>
            <a:r>
              <a:rPr lang="en-US" altLang="ja-JP" dirty="0" smtClean="0"/>
              <a:t>at 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/Mar/2016.</a:t>
            </a:r>
          </a:p>
        </p:txBody>
      </p:sp>
      <p:sp>
        <p:nvSpPr>
          <p:cNvPr id="58" name="下矢印 57"/>
          <p:cNvSpPr/>
          <p:nvPr/>
        </p:nvSpPr>
        <p:spPr>
          <a:xfrm>
            <a:off x="1016402" y="1375656"/>
            <a:ext cx="40104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9649" y="2600577"/>
            <a:ext cx="17748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FF0000"/>
                </a:solidFill>
              </a:rPr>
              <a:t>No HOM-BBU </a:t>
            </a:r>
          </a:p>
          <a:p>
            <a:r>
              <a:rPr kumimoji="1" lang="en-US" altLang="ja-JP" b="1" u="sng" dirty="0" smtClean="0">
                <a:solidFill>
                  <a:srgbClr val="FF0000"/>
                </a:solidFill>
              </a:rPr>
              <a:t>was observed.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41047" y="3021937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17.14 MV x 900 </a:t>
            </a:r>
            <a:r>
              <a:rPr lang="en-US" altLang="ja-JP" dirty="0" err="1"/>
              <a:t>uA</a:t>
            </a:r>
            <a:r>
              <a:rPr lang="en-US" altLang="ja-JP" dirty="0"/>
              <a:t> = </a:t>
            </a:r>
            <a:r>
              <a:rPr lang="en-US" altLang="ja-JP" dirty="0">
                <a:solidFill>
                  <a:srgbClr val="FF00FF"/>
                </a:solidFill>
              </a:rPr>
              <a:t>15.4 </a:t>
            </a:r>
            <a:r>
              <a:rPr lang="en-US" altLang="ja-JP" dirty="0" smtClean="0">
                <a:solidFill>
                  <a:srgbClr val="FF00FF"/>
                </a:solidFill>
              </a:rPr>
              <a:t>kW : </a:t>
            </a:r>
            <a:endParaRPr lang="en-US" altLang="ja-JP" dirty="0">
              <a:solidFill>
                <a:srgbClr val="FF00FF"/>
              </a:solidFill>
            </a:endParaRPr>
          </a:p>
        </p:txBody>
      </p:sp>
      <p:grpSp>
        <p:nvGrpSpPr>
          <p:cNvPr id="32" name="グループ化 15"/>
          <p:cNvGrpSpPr>
            <a:grpSpLocks/>
          </p:cNvGrpSpPr>
          <p:nvPr/>
        </p:nvGrpSpPr>
        <p:grpSpPr bwMode="auto">
          <a:xfrm>
            <a:off x="169007" y="4568265"/>
            <a:ext cx="4457675" cy="853787"/>
            <a:chOff x="107981" y="4584264"/>
            <a:chExt cx="8893175" cy="1771490"/>
          </a:xfrm>
        </p:grpSpPr>
        <p:pic>
          <p:nvPicPr>
            <p:cNvPr id="33" name="Picture 86" descr="ERL 80v13_β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" t="16220" r="3622" b="14944"/>
            <a:stretch>
              <a:fillRect/>
            </a:stretch>
          </p:blipFill>
          <p:spPr bwMode="auto">
            <a:xfrm>
              <a:off x="107981" y="4584264"/>
              <a:ext cx="8893175" cy="142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ine 92"/>
            <p:cNvSpPr>
              <a:spLocks noChangeShapeType="1"/>
            </p:cNvSpPr>
            <p:nvPr/>
          </p:nvSpPr>
          <p:spPr bwMode="auto">
            <a:xfrm flipH="1" flipV="1">
              <a:off x="684213" y="5445125"/>
              <a:ext cx="101604" cy="6270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93"/>
            <p:cNvSpPr>
              <a:spLocks noChangeShapeType="1"/>
            </p:cNvSpPr>
            <p:nvPr/>
          </p:nvSpPr>
          <p:spPr bwMode="auto">
            <a:xfrm flipV="1">
              <a:off x="7715303" y="5516563"/>
              <a:ext cx="817510" cy="5556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Text Box 96"/>
            <p:cNvSpPr txBox="1">
              <a:spLocks noChangeArrowheads="1"/>
            </p:cNvSpPr>
            <p:nvPr/>
          </p:nvSpPr>
          <p:spPr bwMode="auto">
            <a:xfrm>
              <a:off x="6572056" y="5929627"/>
              <a:ext cx="1897135" cy="42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400" dirty="0">
                  <a:latin typeface="Calibri" panose="020F0502020204030204" pitchFamily="34" charset="0"/>
                </a:rPr>
                <a:t>HOM absorber</a:t>
              </a:r>
              <a:endParaRPr lang="ja-JP" altLang="en-US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9" name="Text Box 96"/>
          <p:cNvSpPr txBox="1">
            <a:spLocks noChangeArrowheads="1"/>
          </p:cNvSpPr>
          <p:nvPr/>
        </p:nvSpPr>
        <p:spPr bwMode="auto">
          <a:xfrm>
            <a:off x="265990" y="5235066"/>
            <a:ext cx="950933" cy="2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latin typeface="Calibri" panose="020F0502020204030204" pitchFamily="34" charset="0"/>
              </a:rPr>
              <a:t>HOM absorber</a:t>
            </a:r>
            <a:endParaRPr lang="ja-JP" alt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40" name="Group 46"/>
          <p:cNvGraphicFramePr>
            <a:graphicFrameLocks noGrp="1"/>
          </p:cNvGraphicFramePr>
          <p:nvPr>
            <p:extLst/>
          </p:nvPr>
        </p:nvGraphicFramePr>
        <p:xfrm>
          <a:off x="91572" y="5595969"/>
          <a:ext cx="4892676" cy="1097176"/>
        </p:xfrm>
        <a:graphic>
          <a:graphicData uri="http://schemas.openxmlformats.org/drawingml/2006/table">
            <a:tbl>
              <a:tblPr/>
              <a:tblGrid>
                <a:gridCol w="912806"/>
                <a:gridCol w="1191358"/>
                <a:gridCol w="900100"/>
                <a:gridCol w="1888412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Frequency</a:t>
                      </a:r>
                    </a:p>
                  </a:txBody>
                  <a:tcPr marL="91439" marR="9143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1300 MHz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Gradient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28 MV/m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measured VT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Q0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1e+10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Coupling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3.8 %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(1.9%)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en-US" altLang="ja-JP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sh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/Q</a:t>
                      </a:r>
                    </a:p>
                  </a:txBody>
                  <a:tcPr marL="91439" marR="9143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897 Ω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(1007Ω)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HOM BBU</a:t>
                      </a:r>
                      <a:endParaRPr kumimoji="1" lang="en-US" altLang="ja-JP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600mA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(10mA)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/E</a:t>
                      </a:r>
                      <a:r>
                        <a:rPr kumimoji="1" lang="en-US" altLang="ja-JP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acc</a:t>
                      </a:r>
                    </a:p>
                  </a:txBody>
                  <a:tcPr marL="91439" marR="91439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3.0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(2.0)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</a:t>
                      </a:r>
                      <a:r>
                        <a:rPr kumimoji="1" lang="en-US" altLang="ja-JP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/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acc</a:t>
                      </a:r>
                      <a:endParaRPr kumimoji="1" lang="en-US" altLang="ja-JP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42.5 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Oe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/(MV/m)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1" name="テキスト ボックス 45"/>
          <p:cNvSpPr txBox="1">
            <a:spLocks noChangeArrowheads="1"/>
          </p:cNvSpPr>
          <p:nvPr/>
        </p:nvSpPr>
        <p:spPr bwMode="auto">
          <a:xfrm>
            <a:off x="1990544" y="5268064"/>
            <a:ext cx="142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dirty="0"/>
              <a:t>():TESLA cavity</a:t>
            </a:r>
            <a:endParaRPr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550" y="3699536"/>
            <a:ext cx="23734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KEK ERL-model-2 cavity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02550" y="4098369"/>
            <a:ext cx="49142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600" dirty="0" smtClean="0">
                <a:solidFill>
                  <a:srgbClr val="0000FF"/>
                </a:solidFill>
              </a:rPr>
              <a:t>1</a:t>
            </a:r>
            <a:r>
              <a:rPr lang="en-US" altLang="ja-JP" sz="1600" dirty="0">
                <a:solidFill>
                  <a:srgbClr val="0000FF"/>
                </a:solidFill>
              </a:rPr>
              <a:t>)  Large </a:t>
            </a:r>
            <a:r>
              <a:rPr lang="en-US" altLang="ja-JP" sz="1600" dirty="0" err="1">
                <a:solidFill>
                  <a:srgbClr val="0000FF"/>
                </a:solidFill>
              </a:rPr>
              <a:t>beampipe</a:t>
            </a:r>
            <a:r>
              <a:rPr lang="en-US" altLang="ja-JP" sz="1600" dirty="0">
                <a:solidFill>
                  <a:srgbClr val="0000FF"/>
                </a:solidFill>
              </a:rPr>
              <a:t> + HOM absorbers </a:t>
            </a:r>
            <a:r>
              <a:rPr lang="en-US" altLang="ja-JP" sz="1600" dirty="0" smtClean="0">
                <a:solidFill>
                  <a:srgbClr val="0000FF"/>
                </a:solidFill>
              </a:rPr>
              <a:t>(not HOM coupler)</a:t>
            </a:r>
            <a:endParaRPr lang="ja-JP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600" dirty="0">
                <a:solidFill>
                  <a:srgbClr val="0000FF"/>
                </a:solidFill>
              </a:rPr>
              <a:t>2) Optimize cell shape for ERL </a:t>
            </a:r>
            <a:r>
              <a:rPr lang="en-US" altLang="ja-JP" sz="1600" dirty="0" smtClean="0">
                <a:solidFill>
                  <a:srgbClr val="0000FF"/>
                </a:solidFill>
              </a:rPr>
              <a:t>operation from TESLA</a:t>
            </a:r>
            <a:endParaRPr lang="ja-JP" alt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3499"/>
            <a:ext cx="9144000" cy="34116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2800" dirty="0" smtClean="0">
                <a:latin typeface="Arial"/>
                <a:cs typeface="Arial"/>
              </a:rPr>
              <a:t>EUV/X-ray FELs</a:t>
            </a:r>
            <a:endParaRPr lang="ja-JP" altLang="en-US" sz="2800" dirty="0">
              <a:latin typeface="Arial"/>
              <a:cs typeface="Arial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28867"/>
              </p:ext>
            </p:extLst>
          </p:nvPr>
        </p:nvGraphicFramePr>
        <p:xfrm>
          <a:off x="77789" y="620688"/>
          <a:ext cx="9015411" cy="584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1"/>
                <a:gridCol w="1210339"/>
                <a:gridCol w="1164561"/>
                <a:gridCol w="1155700"/>
                <a:gridCol w="1409700"/>
                <a:gridCol w="1248370"/>
                <a:gridCol w="1266230"/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"/>
                          <a:cs typeface="Arial"/>
                        </a:rPr>
                        <a:t>LCLS</a:t>
                      </a:r>
                      <a:endParaRPr kumimoji="1" lang="ja-JP" alt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"/>
                          <a:cs typeface="Arial"/>
                        </a:rPr>
                        <a:t>SACLA</a:t>
                      </a:r>
                      <a:endParaRPr kumimoji="1" lang="ja-JP" alt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"/>
                          <a:cs typeface="Arial"/>
                        </a:rPr>
                        <a:t>FLASH</a:t>
                      </a:r>
                      <a:endParaRPr kumimoji="1" lang="ja-JP" alt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"/>
                          <a:cs typeface="Arial"/>
                        </a:rPr>
                        <a:t>Euro-XFEL</a:t>
                      </a:r>
                      <a:endParaRPr kumimoji="1" lang="ja-JP" alt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Arial"/>
                          <a:cs typeface="Arial"/>
                        </a:rPr>
                        <a:t>LCLSII</a:t>
                      </a:r>
                      <a:endParaRPr kumimoji="1" lang="ja-JP" alt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EUV-FEL</a:t>
                      </a:r>
                      <a:endParaRPr kumimoji="1" lang="ja-JP" altLang="en-US" sz="1800" b="1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84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Type of </a:t>
                      </a:r>
                      <a:r>
                        <a:rPr kumimoji="1" lang="en-US" altLang="ja-JP" sz="1400" dirty="0" err="1" smtClean="0">
                          <a:latin typeface="Arial"/>
                          <a:cs typeface="Arial"/>
                        </a:rPr>
                        <a:t>linac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Normal conducting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Super conducting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07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Operation mode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Pulse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Long pulse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</a:tr>
              <a:tr h="407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Country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US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Japan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Germany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Germany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US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-------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07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ERL scheme</a:t>
                      </a:r>
                      <a:r>
                        <a:rPr kumimoji="1" lang="ja-JP" altLang="en-US" sz="1400" dirty="0" smtClean="0">
                          <a:latin typeface="Arial"/>
                          <a:cs typeface="Arial"/>
                        </a:rPr>
                        <a:t>　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No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No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No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No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No</a:t>
                      </a:r>
                      <a:endParaRPr kumimoji="1" lang="ja-JP" alt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07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Repetition rate</a:t>
                      </a:r>
                      <a:endParaRPr kumimoji="1" lang="ja-JP" altLang="en-US" sz="14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120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30</a:t>
                      </a:r>
                      <a:r>
                        <a:rPr kumimoji="1" lang="ja-JP" altLang="en-US" sz="1800" dirty="0" smtClean="0">
                          <a:latin typeface="Arial"/>
                          <a:cs typeface="Arial"/>
                        </a:rPr>
                        <a:t>～</a:t>
                      </a:r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60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&lt;5000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&lt;27000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1M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162.5M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Beam energy</a:t>
                      </a:r>
                    </a:p>
                    <a:p>
                      <a:pPr algn="ctr"/>
                      <a:r>
                        <a:rPr kumimoji="1" lang="ja-JP" altLang="en-US" sz="1400" dirty="0" smtClean="0">
                          <a:latin typeface="Arial"/>
                          <a:cs typeface="Arial"/>
                        </a:rPr>
                        <a:t>（</a:t>
                      </a:r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MeV)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14300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6000</a:t>
                      </a:r>
                      <a:r>
                        <a:rPr kumimoji="1" lang="ja-JP" altLang="en-US" sz="1800" dirty="0" smtClean="0">
                          <a:latin typeface="Arial"/>
                          <a:cs typeface="Arial"/>
                        </a:rPr>
                        <a:t>～</a:t>
                      </a:r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8000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1250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17500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4000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800</a:t>
                      </a:r>
                    </a:p>
                  </a:txBody>
                  <a:tcPr anchor="ctr"/>
                </a:tc>
              </a:tr>
              <a:tr h="5268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Wavelength(nm)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0.15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0.08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4.2-52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0.05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~0.3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13.5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07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Pulse</a:t>
                      </a:r>
                      <a:r>
                        <a:rPr kumimoji="1" lang="en-US" altLang="ja-JP" sz="1400" baseline="0" dirty="0" smtClean="0">
                          <a:latin typeface="Arial"/>
                          <a:cs typeface="Arial"/>
                        </a:rPr>
                        <a:t> energy</a:t>
                      </a:r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kumimoji="1" lang="en-US" altLang="ja-JP" sz="1400" dirty="0" err="1" smtClean="0">
                          <a:latin typeface="Arial"/>
                          <a:cs typeface="Arial"/>
                        </a:rPr>
                        <a:t>mJ</a:t>
                      </a:r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)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&lt;0.5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~0.1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073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Power 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（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&lt;0.6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~1000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&gt;10000</a:t>
                      </a:r>
                    </a:p>
                  </a:txBody>
                  <a:tcPr anchor="ctr"/>
                </a:tc>
              </a:tr>
              <a:tr h="5268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Beam dump power </a:t>
                      </a:r>
                      <a:r>
                        <a:rPr kumimoji="1" lang="ja-JP" altLang="en-US" sz="1400" dirty="0" smtClean="0">
                          <a:latin typeface="Arial"/>
                          <a:cs typeface="Arial"/>
                        </a:rPr>
                        <a:t>（</a:t>
                      </a:r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W)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~1.5k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~0.5k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~6k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~0.5M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"/>
                          <a:cs typeface="Arial"/>
                        </a:rPr>
                        <a:t>~1M</a:t>
                      </a:r>
                      <a:endParaRPr kumimoji="1" lang="ja-JP" alt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~0.1M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081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Operation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2009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Operation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2011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Operation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2004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Construction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Construction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2020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/>
                          <a:cs typeface="Arial"/>
                        </a:rPr>
                        <a:t>Planning</a:t>
                      </a:r>
                      <a:endParaRPr kumimoji="1" lang="ja-JP" alt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76200" y="4841837"/>
            <a:ext cx="9004300" cy="4953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6454120"/>
            <a:ext cx="920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</a:rPr>
              <a:t>ERL helps to make </a:t>
            </a:r>
            <a:r>
              <a:rPr kumimoji="1" lang="en-US" altLang="ja-JP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power CW FEL</a:t>
            </a:r>
            <a:r>
              <a:rPr kumimoji="1"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7030A0"/>
                </a:solidFill>
              </a:rPr>
              <a:t>and </a:t>
            </a:r>
            <a:r>
              <a:rPr kumimoji="1" lang="en-US" altLang="ja-JP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beam dump power </a:t>
            </a:r>
            <a:r>
              <a:rPr kumimoji="1" lang="en-US" altLang="ja-JP" b="1" dirty="0" smtClean="0">
                <a:solidFill>
                  <a:srgbClr val="7030A0"/>
                </a:solidFill>
              </a:rPr>
              <a:t>(important in future)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719572" y="404664"/>
            <a:ext cx="8136904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93233" y="33213"/>
            <a:ext cx="162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FF"/>
                </a:solidFill>
              </a:rPr>
              <a:t>High power</a:t>
            </a:r>
            <a:endParaRPr kumimoji="1" lang="ja-JP" altLang="en-US" sz="2400" dirty="0">
              <a:solidFill>
                <a:srgbClr val="FF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0" y="65585"/>
            <a:ext cx="122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Low</a:t>
            </a:r>
            <a:r>
              <a:rPr kumimoji="1" lang="en-US" altLang="ja-JP" dirty="0" smtClean="0">
                <a:solidFill>
                  <a:srgbClr val="0000CC"/>
                </a:solidFill>
              </a:rPr>
              <a:t> power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7940177" y="5769260"/>
            <a:ext cx="916299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382" y="12178"/>
            <a:ext cx="7886700" cy="458616"/>
          </a:xfrm>
        </p:spPr>
        <p:txBody>
          <a:bodyPr>
            <a:normAutofit/>
          </a:bodyPr>
          <a:lstStyle/>
          <a:p>
            <a:pPr algn="ctr"/>
            <a:r>
              <a:rPr lang="en-US" altLang="ja-JP" sz="2400" dirty="0" smtClean="0">
                <a:latin typeface="Arial"/>
                <a:cs typeface="Arial"/>
              </a:rPr>
              <a:t>Design Concept for high repetition high current EUV-FEL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7663" y="444199"/>
            <a:ext cx="7632340" cy="992610"/>
          </a:xfrm>
          <a:solidFill>
            <a:srgbClr val="AFEAFF"/>
          </a:solidFill>
        </p:spPr>
        <p:txBody>
          <a:bodyPr>
            <a:noAutofit/>
          </a:bodyPr>
          <a:lstStyle/>
          <a:p>
            <a:r>
              <a:rPr lang="en-US" altLang="ja-JP" sz="1600" dirty="0">
                <a:latin typeface="Arial"/>
                <a:cs typeface="Arial"/>
              </a:rPr>
              <a:t>T</a:t>
            </a:r>
            <a:r>
              <a:rPr kumimoji="1" lang="en-US" altLang="ja-JP" sz="1600" dirty="0" smtClean="0">
                <a:latin typeface="Arial"/>
                <a:cs typeface="Arial"/>
              </a:rPr>
              <a:t>arget</a:t>
            </a:r>
            <a:r>
              <a:rPr lang="en-US" altLang="ja-JP" sz="1600" dirty="0" smtClean="0">
                <a:latin typeface="Arial"/>
                <a:cs typeface="Arial"/>
              </a:rPr>
              <a:t> :</a:t>
            </a:r>
            <a:r>
              <a:rPr kumimoji="1" lang="en-US" altLang="ja-JP" sz="1600" dirty="0" smtClean="0">
                <a:latin typeface="Arial"/>
                <a:cs typeface="Arial"/>
              </a:rPr>
              <a:t>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10kW</a:t>
            </a:r>
            <a:r>
              <a:rPr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 p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ower @ 13.5 nm, (800 MeV, 10mA)</a:t>
            </a:r>
            <a:endParaRPr lang="en-US" altLang="ja-JP" sz="16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kumimoji="1" lang="en-US" altLang="ja-JP" sz="1600" dirty="0" smtClean="0">
                <a:latin typeface="Arial"/>
                <a:cs typeface="Arial"/>
              </a:rPr>
              <a:t>Use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available technology (based on SASE-FEL) </a:t>
            </a:r>
            <a:r>
              <a:rPr lang="en-US" altLang="ja-JP" sz="1600" dirty="0" smtClean="0">
                <a:latin typeface="Arial"/>
                <a:cs typeface="Arial"/>
              </a:rPr>
              <a:t>without too much development</a:t>
            </a:r>
            <a:endParaRPr kumimoji="1" lang="en-US" altLang="ja-JP" sz="1600" dirty="0" smtClean="0">
              <a:latin typeface="Arial"/>
              <a:cs typeface="Arial"/>
            </a:endParaRPr>
          </a:p>
          <a:p>
            <a:r>
              <a:rPr lang="en-US" altLang="ja-JP" sz="1600" dirty="0" smtClean="0">
                <a:latin typeface="Arial"/>
                <a:cs typeface="Arial"/>
              </a:rPr>
              <a:t>Make </a:t>
            </a:r>
            <a:r>
              <a:rPr lang="en-US" altLang="ja-JP" sz="1600" dirty="0" smtClean="0">
                <a:solidFill>
                  <a:srgbClr val="FF00FF"/>
                </a:solidFill>
                <a:latin typeface="Arial"/>
                <a:cs typeface="Arial"/>
              </a:rPr>
              <a:t>ERL scheme </a:t>
            </a:r>
            <a:r>
              <a:rPr lang="en-US" altLang="ja-JP" sz="1600" dirty="0" smtClean="0">
                <a:latin typeface="Arial"/>
                <a:cs typeface="Arial"/>
              </a:rPr>
              <a:t>by </a:t>
            </a:r>
            <a:r>
              <a:rPr lang="en-US" altLang="ja-JP" sz="1600" dirty="0" err="1" smtClean="0">
                <a:solidFill>
                  <a:srgbClr val="FF0000"/>
                </a:solidFill>
                <a:latin typeface="Arial"/>
                <a:cs typeface="Arial"/>
              </a:rPr>
              <a:t>cERL</a:t>
            </a:r>
            <a:r>
              <a:rPr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 designs, technologies and operational experiences</a:t>
            </a:r>
            <a:endParaRPr kumimoji="1" lang="ja-JP" alt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4618" y="6116999"/>
            <a:ext cx="8790227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u="sng" dirty="0" smtClean="0">
                <a:solidFill>
                  <a:srgbClr val="FF0000"/>
                </a:solidFill>
              </a:rPr>
              <a:t>Energy recovery is needed </a:t>
            </a:r>
            <a:r>
              <a:rPr lang="en-US" altLang="ja-JP" sz="1600" dirty="0" smtClean="0"/>
              <a:t>for</a:t>
            </a:r>
            <a:r>
              <a:rPr kumimoji="1" lang="en-US" altLang="ja-JP" sz="1600" dirty="0" smtClean="0"/>
              <a:t> accelerating more than 10 mA to reduce beam dump and save RF power.</a:t>
            </a:r>
          </a:p>
          <a:p>
            <a:r>
              <a:rPr lang="en-US" altLang="ja-JP" sz="1600" b="1" u="sng" dirty="0" smtClean="0">
                <a:solidFill>
                  <a:srgbClr val="0000CC"/>
                </a:solidFill>
              </a:rPr>
              <a:t>This operational experience with high current </a:t>
            </a:r>
            <a:r>
              <a:rPr lang="en-US" altLang="ja-JP" sz="1600" dirty="0" smtClean="0"/>
              <a:t>is studied in 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Compact ERL (</a:t>
            </a:r>
            <a:r>
              <a:rPr lang="en-US" altLang="ja-JP" sz="1600" u="sng" dirty="0" err="1" smtClean="0">
                <a:solidFill>
                  <a:srgbClr val="FF0000"/>
                </a:solidFill>
              </a:rPr>
              <a:t>cERL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) </a:t>
            </a:r>
            <a:r>
              <a:rPr lang="en-US" altLang="ja-JP" sz="1600" dirty="0" smtClean="0"/>
              <a:t>at KEK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65708" y="3326177"/>
            <a:ext cx="309572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dirty="0">
                <a:latin typeface="Arial"/>
                <a:cs typeface="Arial"/>
              </a:rPr>
              <a:t>Main Superconducting </a:t>
            </a:r>
            <a:r>
              <a:rPr lang="en-US" altLang="ja-JP" dirty="0" err="1">
                <a:latin typeface="Arial"/>
                <a:cs typeface="Arial"/>
              </a:rPr>
              <a:t>Linac</a:t>
            </a:r>
            <a:endParaRPr lang="en-US" altLang="ja-JP" dirty="0">
              <a:latin typeface="Arial"/>
              <a:cs typeface="Arial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7241" y="2755979"/>
            <a:ext cx="1237839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77" dirty="0">
                <a:latin typeface="Arial"/>
                <a:cs typeface="Arial"/>
              </a:rPr>
              <a:t>Beam Dump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60751" y="2748941"/>
            <a:ext cx="806631" cy="29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77" dirty="0">
                <a:solidFill>
                  <a:srgbClr val="000000"/>
                </a:solidFill>
                <a:latin typeface="Arial"/>
                <a:cs typeface="Arial"/>
              </a:rPr>
              <a:t>Injector</a:t>
            </a:r>
          </a:p>
        </p:txBody>
      </p:sp>
      <p:grpSp>
        <p:nvGrpSpPr>
          <p:cNvPr id="11" name="図形グループ 1"/>
          <p:cNvGrpSpPr/>
          <p:nvPr/>
        </p:nvGrpSpPr>
        <p:grpSpPr>
          <a:xfrm>
            <a:off x="5019833" y="1631707"/>
            <a:ext cx="1526482" cy="874834"/>
            <a:chOff x="863600" y="1312863"/>
            <a:chExt cx="1653689" cy="947737"/>
          </a:xfrm>
        </p:grpSpPr>
        <p:grpSp>
          <p:nvGrpSpPr>
            <p:cNvPr id="12" name="Group 109"/>
            <p:cNvGrpSpPr>
              <a:grpSpLocks/>
            </p:cNvGrpSpPr>
            <p:nvPr/>
          </p:nvGrpSpPr>
          <p:grpSpPr bwMode="auto">
            <a:xfrm>
              <a:off x="1071563" y="1312863"/>
              <a:ext cx="1155700" cy="947737"/>
              <a:chOff x="2961" y="2729"/>
              <a:chExt cx="1592" cy="1305"/>
            </a:xfrm>
          </p:grpSpPr>
          <p:sp>
            <p:nvSpPr>
              <p:cNvPr id="16" name="Freeform 106"/>
              <p:cNvSpPr>
                <a:spLocks/>
              </p:cNvSpPr>
              <p:nvPr/>
            </p:nvSpPr>
            <p:spPr bwMode="auto">
              <a:xfrm>
                <a:off x="2961" y="2729"/>
                <a:ext cx="820" cy="715"/>
              </a:xfrm>
              <a:custGeom>
                <a:avLst/>
                <a:gdLst/>
                <a:ahLst/>
                <a:cxnLst>
                  <a:cxn ang="0">
                    <a:pos x="0" y="6833"/>
                  </a:cxn>
                  <a:cxn ang="0">
                    <a:pos x="168" y="6400"/>
                  </a:cxn>
                  <a:cxn ang="0">
                    <a:pos x="337" y="5968"/>
                  </a:cxn>
                  <a:cxn ang="0">
                    <a:pos x="505" y="5540"/>
                  </a:cxn>
                  <a:cxn ang="0">
                    <a:pos x="674" y="5117"/>
                  </a:cxn>
                  <a:cxn ang="0">
                    <a:pos x="842" y="4701"/>
                  </a:cxn>
                  <a:cxn ang="0">
                    <a:pos x="1010" y="4293"/>
                  </a:cxn>
                  <a:cxn ang="0">
                    <a:pos x="1179" y="3896"/>
                  </a:cxn>
                  <a:cxn ang="0">
                    <a:pos x="1347" y="3510"/>
                  </a:cxn>
                  <a:cxn ang="0">
                    <a:pos x="1516" y="3138"/>
                  </a:cxn>
                  <a:cxn ang="0">
                    <a:pos x="1684" y="2781"/>
                  </a:cxn>
                  <a:cxn ang="0">
                    <a:pos x="1853" y="2440"/>
                  </a:cxn>
                  <a:cxn ang="0">
                    <a:pos x="2021" y="2117"/>
                  </a:cxn>
                  <a:cxn ang="0">
                    <a:pos x="2189" y="1813"/>
                  </a:cxn>
                  <a:cxn ang="0">
                    <a:pos x="2358" y="1529"/>
                  </a:cxn>
                  <a:cxn ang="0">
                    <a:pos x="2526" y="1266"/>
                  </a:cxn>
                  <a:cxn ang="0">
                    <a:pos x="2695" y="1026"/>
                  </a:cxn>
                  <a:cxn ang="0">
                    <a:pos x="2863" y="809"/>
                  </a:cxn>
                  <a:cxn ang="0">
                    <a:pos x="3031" y="617"/>
                  </a:cxn>
                  <a:cxn ang="0">
                    <a:pos x="3200" y="449"/>
                  </a:cxn>
                  <a:cxn ang="0">
                    <a:pos x="3368" y="307"/>
                  </a:cxn>
                  <a:cxn ang="0">
                    <a:pos x="3537" y="192"/>
                  </a:cxn>
                  <a:cxn ang="0">
                    <a:pos x="3705" y="103"/>
                  </a:cxn>
                  <a:cxn ang="0">
                    <a:pos x="3874" y="41"/>
                  </a:cxn>
                  <a:cxn ang="0">
                    <a:pos x="4042" y="7"/>
                  </a:cxn>
                  <a:cxn ang="0">
                    <a:pos x="4210" y="0"/>
                  </a:cxn>
                  <a:cxn ang="0">
                    <a:pos x="4379" y="20"/>
                  </a:cxn>
                  <a:cxn ang="0">
                    <a:pos x="4547" y="69"/>
                  </a:cxn>
                  <a:cxn ang="0">
                    <a:pos x="4716" y="144"/>
                  </a:cxn>
                  <a:cxn ang="0">
                    <a:pos x="4884" y="246"/>
                  </a:cxn>
                  <a:cxn ang="0">
                    <a:pos x="5052" y="375"/>
                  </a:cxn>
                  <a:cxn ang="0">
                    <a:pos x="5221" y="530"/>
                  </a:cxn>
                  <a:cxn ang="0">
                    <a:pos x="5389" y="710"/>
                  </a:cxn>
                  <a:cxn ang="0">
                    <a:pos x="5558" y="915"/>
                  </a:cxn>
                  <a:cxn ang="0">
                    <a:pos x="5726" y="1143"/>
                  </a:cxn>
                  <a:cxn ang="0">
                    <a:pos x="5894" y="1395"/>
                  </a:cxn>
                  <a:cxn ang="0">
                    <a:pos x="6063" y="1668"/>
                  </a:cxn>
                  <a:cxn ang="0">
                    <a:pos x="6231" y="1962"/>
                  </a:cxn>
                  <a:cxn ang="0">
                    <a:pos x="6400" y="2276"/>
                  </a:cxn>
                  <a:cxn ang="0">
                    <a:pos x="6568" y="2608"/>
                  </a:cxn>
                  <a:cxn ang="0">
                    <a:pos x="6737" y="2958"/>
                  </a:cxn>
                  <a:cxn ang="0">
                    <a:pos x="6905" y="3323"/>
                  </a:cxn>
                  <a:cxn ang="0">
                    <a:pos x="7073" y="3701"/>
                  </a:cxn>
                  <a:cxn ang="0">
                    <a:pos x="7242" y="4093"/>
                  </a:cxn>
                  <a:cxn ang="0">
                    <a:pos x="7410" y="4496"/>
                  </a:cxn>
                  <a:cxn ang="0">
                    <a:pos x="7579" y="4908"/>
                  </a:cxn>
                  <a:cxn ang="0">
                    <a:pos x="7747" y="5327"/>
                  </a:cxn>
                  <a:cxn ang="0">
                    <a:pos x="7915" y="5753"/>
                  </a:cxn>
                  <a:cxn ang="0">
                    <a:pos x="8084" y="6183"/>
                  </a:cxn>
                  <a:cxn ang="0">
                    <a:pos x="8252" y="6616"/>
                  </a:cxn>
                  <a:cxn ang="0">
                    <a:pos x="8421" y="7050"/>
                  </a:cxn>
                  <a:cxn ang="0">
                    <a:pos x="8589" y="7483"/>
                  </a:cxn>
                </a:cxnLst>
                <a:rect l="0" t="0" r="r" b="b"/>
                <a:pathLst>
                  <a:path w="8589" h="7483">
                    <a:moveTo>
                      <a:pt x="0" y="6833"/>
                    </a:moveTo>
                    <a:lnTo>
                      <a:pt x="168" y="6400"/>
                    </a:lnTo>
                    <a:lnTo>
                      <a:pt x="337" y="5968"/>
                    </a:lnTo>
                    <a:lnTo>
                      <a:pt x="505" y="5540"/>
                    </a:lnTo>
                    <a:lnTo>
                      <a:pt x="674" y="5117"/>
                    </a:lnTo>
                    <a:lnTo>
                      <a:pt x="842" y="4701"/>
                    </a:lnTo>
                    <a:lnTo>
                      <a:pt x="1010" y="4293"/>
                    </a:lnTo>
                    <a:lnTo>
                      <a:pt x="1179" y="3896"/>
                    </a:lnTo>
                    <a:lnTo>
                      <a:pt x="1347" y="3510"/>
                    </a:lnTo>
                    <a:lnTo>
                      <a:pt x="1516" y="3138"/>
                    </a:lnTo>
                    <a:lnTo>
                      <a:pt x="1684" y="2781"/>
                    </a:lnTo>
                    <a:lnTo>
                      <a:pt x="1853" y="2440"/>
                    </a:lnTo>
                    <a:lnTo>
                      <a:pt x="2021" y="2117"/>
                    </a:lnTo>
                    <a:lnTo>
                      <a:pt x="2189" y="1813"/>
                    </a:lnTo>
                    <a:lnTo>
                      <a:pt x="2358" y="1529"/>
                    </a:lnTo>
                    <a:lnTo>
                      <a:pt x="2526" y="1266"/>
                    </a:lnTo>
                    <a:lnTo>
                      <a:pt x="2695" y="1026"/>
                    </a:lnTo>
                    <a:lnTo>
                      <a:pt x="2863" y="809"/>
                    </a:lnTo>
                    <a:lnTo>
                      <a:pt x="3031" y="617"/>
                    </a:lnTo>
                    <a:lnTo>
                      <a:pt x="3200" y="449"/>
                    </a:lnTo>
                    <a:lnTo>
                      <a:pt x="3368" y="307"/>
                    </a:lnTo>
                    <a:lnTo>
                      <a:pt x="3537" y="192"/>
                    </a:lnTo>
                    <a:lnTo>
                      <a:pt x="3705" y="103"/>
                    </a:lnTo>
                    <a:lnTo>
                      <a:pt x="3874" y="41"/>
                    </a:lnTo>
                    <a:lnTo>
                      <a:pt x="4042" y="7"/>
                    </a:lnTo>
                    <a:lnTo>
                      <a:pt x="4210" y="0"/>
                    </a:lnTo>
                    <a:lnTo>
                      <a:pt x="4379" y="20"/>
                    </a:lnTo>
                    <a:lnTo>
                      <a:pt x="4547" y="69"/>
                    </a:lnTo>
                    <a:lnTo>
                      <a:pt x="4716" y="144"/>
                    </a:lnTo>
                    <a:lnTo>
                      <a:pt x="4884" y="246"/>
                    </a:lnTo>
                    <a:lnTo>
                      <a:pt x="5052" y="375"/>
                    </a:lnTo>
                    <a:lnTo>
                      <a:pt x="5221" y="530"/>
                    </a:lnTo>
                    <a:lnTo>
                      <a:pt x="5389" y="710"/>
                    </a:lnTo>
                    <a:lnTo>
                      <a:pt x="5558" y="915"/>
                    </a:lnTo>
                    <a:lnTo>
                      <a:pt x="5726" y="1143"/>
                    </a:lnTo>
                    <a:lnTo>
                      <a:pt x="5894" y="1395"/>
                    </a:lnTo>
                    <a:lnTo>
                      <a:pt x="6063" y="1668"/>
                    </a:lnTo>
                    <a:lnTo>
                      <a:pt x="6231" y="1962"/>
                    </a:lnTo>
                    <a:lnTo>
                      <a:pt x="6400" y="2276"/>
                    </a:lnTo>
                    <a:lnTo>
                      <a:pt x="6568" y="2608"/>
                    </a:lnTo>
                    <a:lnTo>
                      <a:pt x="6737" y="2958"/>
                    </a:lnTo>
                    <a:lnTo>
                      <a:pt x="6905" y="3323"/>
                    </a:lnTo>
                    <a:lnTo>
                      <a:pt x="7073" y="3701"/>
                    </a:lnTo>
                    <a:lnTo>
                      <a:pt x="7242" y="4093"/>
                    </a:lnTo>
                    <a:lnTo>
                      <a:pt x="7410" y="4496"/>
                    </a:lnTo>
                    <a:lnTo>
                      <a:pt x="7579" y="4908"/>
                    </a:lnTo>
                    <a:lnTo>
                      <a:pt x="7747" y="5327"/>
                    </a:lnTo>
                    <a:lnTo>
                      <a:pt x="7915" y="5753"/>
                    </a:lnTo>
                    <a:lnTo>
                      <a:pt x="8084" y="6183"/>
                    </a:lnTo>
                    <a:lnTo>
                      <a:pt x="8252" y="6616"/>
                    </a:lnTo>
                    <a:lnTo>
                      <a:pt x="8421" y="7050"/>
                    </a:lnTo>
                    <a:lnTo>
                      <a:pt x="8589" y="7483"/>
                    </a:lnTo>
                  </a:path>
                </a:pathLst>
              </a:cu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Freeform 107"/>
              <p:cNvSpPr>
                <a:spLocks/>
              </p:cNvSpPr>
              <p:nvPr/>
            </p:nvSpPr>
            <p:spPr bwMode="auto">
              <a:xfrm>
                <a:off x="3781" y="3382"/>
                <a:ext cx="772" cy="652"/>
              </a:xfrm>
              <a:custGeom>
                <a:avLst/>
                <a:gdLst/>
                <a:ahLst/>
                <a:cxnLst>
                  <a:cxn ang="0">
                    <a:pos x="0" y="650"/>
                  </a:cxn>
                  <a:cxn ang="0">
                    <a:pos x="169" y="1080"/>
                  </a:cxn>
                  <a:cxn ang="0">
                    <a:pos x="337" y="1506"/>
                  </a:cxn>
                  <a:cxn ang="0">
                    <a:pos x="505" y="1925"/>
                  </a:cxn>
                  <a:cxn ang="0">
                    <a:pos x="674" y="2337"/>
                  </a:cxn>
                  <a:cxn ang="0">
                    <a:pos x="842" y="2740"/>
                  </a:cxn>
                  <a:cxn ang="0">
                    <a:pos x="1011" y="3132"/>
                  </a:cxn>
                  <a:cxn ang="0">
                    <a:pos x="1179" y="3510"/>
                  </a:cxn>
                  <a:cxn ang="0">
                    <a:pos x="1347" y="3875"/>
                  </a:cxn>
                  <a:cxn ang="0">
                    <a:pos x="1516" y="4224"/>
                  </a:cxn>
                  <a:cxn ang="0">
                    <a:pos x="1684" y="4557"/>
                  </a:cxn>
                  <a:cxn ang="0">
                    <a:pos x="1853" y="4871"/>
                  </a:cxn>
                  <a:cxn ang="0">
                    <a:pos x="2021" y="5165"/>
                  </a:cxn>
                  <a:cxn ang="0">
                    <a:pos x="2190" y="5438"/>
                  </a:cxn>
                  <a:cxn ang="0">
                    <a:pos x="2358" y="5690"/>
                  </a:cxn>
                  <a:cxn ang="0">
                    <a:pos x="2526" y="5918"/>
                  </a:cxn>
                  <a:cxn ang="0">
                    <a:pos x="2695" y="6123"/>
                  </a:cxn>
                  <a:cxn ang="0">
                    <a:pos x="2863" y="6303"/>
                  </a:cxn>
                  <a:cxn ang="0">
                    <a:pos x="3032" y="6458"/>
                  </a:cxn>
                  <a:cxn ang="0">
                    <a:pos x="3200" y="6587"/>
                  </a:cxn>
                  <a:cxn ang="0">
                    <a:pos x="3368" y="6689"/>
                  </a:cxn>
                  <a:cxn ang="0">
                    <a:pos x="3537" y="6764"/>
                  </a:cxn>
                  <a:cxn ang="0">
                    <a:pos x="3705" y="6813"/>
                  </a:cxn>
                  <a:cxn ang="0">
                    <a:pos x="3874" y="6833"/>
                  </a:cxn>
                  <a:cxn ang="0">
                    <a:pos x="4042" y="6826"/>
                  </a:cxn>
                  <a:cxn ang="0">
                    <a:pos x="4210" y="6792"/>
                  </a:cxn>
                  <a:cxn ang="0">
                    <a:pos x="4379" y="6730"/>
                  </a:cxn>
                  <a:cxn ang="0">
                    <a:pos x="4547" y="6641"/>
                  </a:cxn>
                  <a:cxn ang="0">
                    <a:pos x="4716" y="6526"/>
                  </a:cxn>
                  <a:cxn ang="0">
                    <a:pos x="4884" y="6384"/>
                  </a:cxn>
                  <a:cxn ang="0">
                    <a:pos x="5053" y="6216"/>
                  </a:cxn>
                  <a:cxn ang="0">
                    <a:pos x="5221" y="6024"/>
                  </a:cxn>
                  <a:cxn ang="0">
                    <a:pos x="5389" y="5807"/>
                  </a:cxn>
                  <a:cxn ang="0">
                    <a:pos x="5558" y="5567"/>
                  </a:cxn>
                  <a:cxn ang="0">
                    <a:pos x="5726" y="5304"/>
                  </a:cxn>
                  <a:cxn ang="0">
                    <a:pos x="5895" y="5020"/>
                  </a:cxn>
                  <a:cxn ang="0">
                    <a:pos x="6063" y="4716"/>
                  </a:cxn>
                  <a:cxn ang="0">
                    <a:pos x="6231" y="4393"/>
                  </a:cxn>
                  <a:cxn ang="0">
                    <a:pos x="6400" y="4052"/>
                  </a:cxn>
                  <a:cxn ang="0">
                    <a:pos x="6568" y="3695"/>
                  </a:cxn>
                  <a:cxn ang="0">
                    <a:pos x="6737" y="3323"/>
                  </a:cxn>
                  <a:cxn ang="0">
                    <a:pos x="6905" y="2937"/>
                  </a:cxn>
                  <a:cxn ang="0">
                    <a:pos x="7074" y="2540"/>
                  </a:cxn>
                  <a:cxn ang="0">
                    <a:pos x="7242" y="2132"/>
                  </a:cxn>
                  <a:cxn ang="0">
                    <a:pos x="7410" y="1716"/>
                  </a:cxn>
                  <a:cxn ang="0">
                    <a:pos x="7579" y="1293"/>
                  </a:cxn>
                  <a:cxn ang="0">
                    <a:pos x="7747" y="865"/>
                  </a:cxn>
                  <a:cxn ang="0">
                    <a:pos x="7916" y="433"/>
                  </a:cxn>
                  <a:cxn ang="0">
                    <a:pos x="8084" y="0"/>
                  </a:cxn>
                </a:cxnLst>
                <a:rect l="0" t="0" r="r" b="b"/>
                <a:pathLst>
                  <a:path w="8084" h="6833">
                    <a:moveTo>
                      <a:pt x="0" y="650"/>
                    </a:moveTo>
                    <a:lnTo>
                      <a:pt x="169" y="1080"/>
                    </a:lnTo>
                    <a:lnTo>
                      <a:pt x="337" y="1506"/>
                    </a:lnTo>
                    <a:lnTo>
                      <a:pt x="505" y="1925"/>
                    </a:lnTo>
                    <a:lnTo>
                      <a:pt x="674" y="2337"/>
                    </a:lnTo>
                    <a:lnTo>
                      <a:pt x="842" y="2740"/>
                    </a:lnTo>
                    <a:lnTo>
                      <a:pt x="1011" y="3132"/>
                    </a:lnTo>
                    <a:lnTo>
                      <a:pt x="1179" y="3510"/>
                    </a:lnTo>
                    <a:lnTo>
                      <a:pt x="1347" y="3875"/>
                    </a:lnTo>
                    <a:lnTo>
                      <a:pt x="1516" y="4224"/>
                    </a:lnTo>
                    <a:lnTo>
                      <a:pt x="1684" y="4557"/>
                    </a:lnTo>
                    <a:lnTo>
                      <a:pt x="1853" y="4871"/>
                    </a:lnTo>
                    <a:lnTo>
                      <a:pt x="2021" y="5165"/>
                    </a:lnTo>
                    <a:lnTo>
                      <a:pt x="2190" y="5438"/>
                    </a:lnTo>
                    <a:lnTo>
                      <a:pt x="2358" y="5690"/>
                    </a:lnTo>
                    <a:lnTo>
                      <a:pt x="2526" y="5918"/>
                    </a:lnTo>
                    <a:lnTo>
                      <a:pt x="2695" y="6123"/>
                    </a:lnTo>
                    <a:lnTo>
                      <a:pt x="2863" y="6303"/>
                    </a:lnTo>
                    <a:lnTo>
                      <a:pt x="3032" y="6458"/>
                    </a:lnTo>
                    <a:lnTo>
                      <a:pt x="3200" y="6587"/>
                    </a:lnTo>
                    <a:lnTo>
                      <a:pt x="3368" y="6689"/>
                    </a:lnTo>
                    <a:lnTo>
                      <a:pt x="3537" y="6764"/>
                    </a:lnTo>
                    <a:lnTo>
                      <a:pt x="3705" y="6813"/>
                    </a:lnTo>
                    <a:lnTo>
                      <a:pt x="3874" y="6833"/>
                    </a:lnTo>
                    <a:lnTo>
                      <a:pt x="4042" y="6826"/>
                    </a:lnTo>
                    <a:lnTo>
                      <a:pt x="4210" y="6792"/>
                    </a:lnTo>
                    <a:lnTo>
                      <a:pt x="4379" y="6730"/>
                    </a:lnTo>
                    <a:lnTo>
                      <a:pt x="4547" y="6641"/>
                    </a:lnTo>
                    <a:lnTo>
                      <a:pt x="4716" y="6526"/>
                    </a:lnTo>
                    <a:lnTo>
                      <a:pt x="4884" y="6384"/>
                    </a:lnTo>
                    <a:lnTo>
                      <a:pt x="5053" y="6216"/>
                    </a:lnTo>
                    <a:lnTo>
                      <a:pt x="5221" y="6024"/>
                    </a:lnTo>
                    <a:lnTo>
                      <a:pt x="5389" y="5807"/>
                    </a:lnTo>
                    <a:lnTo>
                      <a:pt x="5558" y="5567"/>
                    </a:lnTo>
                    <a:lnTo>
                      <a:pt x="5726" y="5304"/>
                    </a:lnTo>
                    <a:lnTo>
                      <a:pt x="5895" y="5020"/>
                    </a:lnTo>
                    <a:lnTo>
                      <a:pt x="6063" y="4716"/>
                    </a:lnTo>
                    <a:lnTo>
                      <a:pt x="6231" y="4393"/>
                    </a:lnTo>
                    <a:lnTo>
                      <a:pt x="6400" y="4052"/>
                    </a:lnTo>
                    <a:lnTo>
                      <a:pt x="6568" y="3695"/>
                    </a:lnTo>
                    <a:lnTo>
                      <a:pt x="6737" y="3323"/>
                    </a:lnTo>
                    <a:lnTo>
                      <a:pt x="6905" y="2937"/>
                    </a:lnTo>
                    <a:lnTo>
                      <a:pt x="7074" y="2540"/>
                    </a:lnTo>
                    <a:lnTo>
                      <a:pt x="7242" y="2132"/>
                    </a:lnTo>
                    <a:lnTo>
                      <a:pt x="7410" y="1716"/>
                    </a:lnTo>
                    <a:lnTo>
                      <a:pt x="7579" y="1293"/>
                    </a:lnTo>
                    <a:lnTo>
                      <a:pt x="7747" y="865"/>
                    </a:lnTo>
                    <a:lnTo>
                      <a:pt x="7916" y="433"/>
                    </a:lnTo>
                    <a:lnTo>
                      <a:pt x="8084" y="0"/>
                    </a:lnTo>
                  </a:path>
                </a:pathLst>
              </a:cu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3" name="Line 110"/>
            <p:cNvSpPr>
              <a:spLocks noChangeShapeType="1"/>
            </p:cNvSpPr>
            <p:nvPr/>
          </p:nvSpPr>
          <p:spPr bwMode="auto">
            <a:xfrm>
              <a:off x="863600" y="1787525"/>
              <a:ext cx="1539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Oval 111"/>
            <p:cNvSpPr>
              <a:spLocks noChangeArrowheads="1"/>
            </p:cNvSpPr>
            <p:nvPr/>
          </p:nvSpPr>
          <p:spPr bwMode="auto">
            <a:xfrm>
              <a:off x="1038433" y="1376363"/>
              <a:ext cx="374650" cy="1047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Text Box 114"/>
            <p:cNvSpPr txBox="1">
              <a:spLocks noChangeArrowheads="1"/>
            </p:cNvSpPr>
            <p:nvPr/>
          </p:nvSpPr>
          <p:spPr bwMode="auto">
            <a:xfrm>
              <a:off x="2247771" y="1775772"/>
              <a:ext cx="2695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t</a:t>
              </a:r>
            </a:p>
          </p:txBody>
        </p:sp>
      </p:grpSp>
      <p:grpSp>
        <p:nvGrpSpPr>
          <p:cNvPr id="18" name="図形グループ 225"/>
          <p:cNvGrpSpPr/>
          <p:nvPr/>
        </p:nvGrpSpPr>
        <p:grpSpPr>
          <a:xfrm>
            <a:off x="2127740" y="1470656"/>
            <a:ext cx="1195424" cy="1137729"/>
            <a:chOff x="2981325" y="1131248"/>
            <a:chExt cx="1295043" cy="1232540"/>
          </a:xfrm>
        </p:grpSpPr>
        <p:sp>
          <p:nvSpPr>
            <p:cNvPr id="19" name="Line 115"/>
            <p:cNvSpPr>
              <a:spLocks noChangeShapeType="1"/>
            </p:cNvSpPr>
            <p:nvPr/>
          </p:nvSpPr>
          <p:spPr bwMode="auto">
            <a:xfrm>
              <a:off x="2981325" y="1792288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116"/>
            <p:cNvSpPr>
              <a:spLocks noChangeShapeType="1"/>
            </p:cNvSpPr>
            <p:nvPr/>
          </p:nvSpPr>
          <p:spPr bwMode="auto">
            <a:xfrm flipV="1">
              <a:off x="3595688" y="1249363"/>
              <a:ext cx="0" cy="1114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Text Box 118"/>
            <p:cNvSpPr txBox="1">
              <a:spLocks noChangeArrowheads="1"/>
            </p:cNvSpPr>
            <p:nvPr/>
          </p:nvSpPr>
          <p:spPr bwMode="auto">
            <a:xfrm>
              <a:off x="4006850" y="1775901"/>
              <a:ext cx="2695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t</a:t>
              </a:r>
            </a:p>
          </p:txBody>
        </p:sp>
        <p:sp>
          <p:nvSpPr>
            <p:cNvPr id="22" name="Text Box 119"/>
            <p:cNvSpPr txBox="1">
              <a:spLocks noChangeArrowheads="1"/>
            </p:cNvSpPr>
            <p:nvPr/>
          </p:nvSpPr>
          <p:spPr bwMode="auto">
            <a:xfrm>
              <a:off x="3270766" y="1131248"/>
              <a:ext cx="338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3" name="AutoShape 112"/>
            <p:cNvSpPr>
              <a:spLocks noChangeArrowheads="1"/>
            </p:cNvSpPr>
            <p:nvPr/>
          </p:nvSpPr>
          <p:spPr bwMode="auto">
            <a:xfrm rot="2700000">
              <a:off x="3535879" y="1631950"/>
              <a:ext cx="165100" cy="358775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4" name="図形グループ 239"/>
          <p:cNvGrpSpPr/>
          <p:nvPr/>
        </p:nvGrpSpPr>
        <p:grpSpPr>
          <a:xfrm>
            <a:off x="1479947" y="5043878"/>
            <a:ext cx="921638" cy="987960"/>
            <a:chOff x="6432550" y="1099242"/>
            <a:chExt cx="1295043" cy="1258196"/>
          </a:xfrm>
        </p:grpSpPr>
        <p:sp>
          <p:nvSpPr>
            <p:cNvPr id="25" name="Line 126"/>
            <p:cNvSpPr>
              <a:spLocks noChangeShapeType="1"/>
            </p:cNvSpPr>
            <p:nvPr/>
          </p:nvSpPr>
          <p:spPr bwMode="auto">
            <a:xfrm>
              <a:off x="6432550" y="1785938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Line 127"/>
            <p:cNvSpPr>
              <a:spLocks noChangeShapeType="1"/>
            </p:cNvSpPr>
            <p:nvPr/>
          </p:nvSpPr>
          <p:spPr bwMode="auto">
            <a:xfrm flipV="1">
              <a:off x="7046913" y="1243013"/>
              <a:ext cx="0" cy="1114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Text Box 128"/>
            <p:cNvSpPr txBox="1">
              <a:spLocks noChangeArrowheads="1"/>
            </p:cNvSpPr>
            <p:nvPr/>
          </p:nvSpPr>
          <p:spPr bwMode="auto">
            <a:xfrm>
              <a:off x="7458075" y="1769551"/>
              <a:ext cx="2695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t</a:t>
              </a:r>
            </a:p>
          </p:txBody>
        </p:sp>
        <p:sp>
          <p:nvSpPr>
            <p:cNvPr id="28" name="Text Box 129"/>
            <p:cNvSpPr txBox="1">
              <a:spLocks noChangeArrowheads="1"/>
            </p:cNvSpPr>
            <p:nvPr/>
          </p:nvSpPr>
          <p:spPr bwMode="auto">
            <a:xfrm>
              <a:off x="6734820" y="1099242"/>
              <a:ext cx="338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29" name="Oval 130"/>
            <p:cNvSpPr>
              <a:spLocks noChangeArrowheads="1"/>
            </p:cNvSpPr>
            <p:nvPr/>
          </p:nvSpPr>
          <p:spPr bwMode="auto">
            <a:xfrm rot="5400000">
              <a:off x="6856654" y="1738312"/>
              <a:ext cx="374650" cy="1047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0" name="図形グループ 248"/>
          <p:cNvGrpSpPr/>
          <p:nvPr/>
        </p:nvGrpSpPr>
        <p:grpSpPr>
          <a:xfrm>
            <a:off x="888023" y="1465258"/>
            <a:ext cx="1195424" cy="1149570"/>
            <a:chOff x="1020763" y="2996432"/>
            <a:chExt cx="1295043" cy="1245368"/>
          </a:xfrm>
        </p:grpSpPr>
        <p:sp>
          <p:nvSpPr>
            <p:cNvPr id="31" name="Line 151"/>
            <p:cNvSpPr>
              <a:spLocks noChangeShapeType="1"/>
            </p:cNvSpPr>
            <p:nvPr/>
          </p:nvSpPr>
          <p:spPr bwMode="auto">
            <a:xfrm>
              <a:off x="1020763" y="3670300"/>
              <a:ext cx="1198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152"/>
            <p:cNvSpPr>
              <a:spLocks noChangeShapeType="1"/>
            </p:cNvSpPr>
            <p:nvPr/>
          </p:nvSpPr>
          <p:spPr bwMode="auto">
            <a:xfrm flipV="1">
              <a:off x="1635125" y="3127375"/>
              <a:ext cx="0" cy="1114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Text Box 153"/>
            <p:cNvSpPr txBox="1">
              <a:spLocks noChangeArrowheads="1"/>
            </p:cNvSpPr>
            <p:nvPr/>
          </p:nvSpPr>
          <p:spPr bwMode="auto">
            <a:xfrm>
              <a:off x="2046288" y="3653913"/>
              <a:ext cx="2695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t</a:t>
              </a:r>
            </a:p>
          </p:txBody>
        </p:sp>
        <p:sp>
          <p:nvSpPr>
            <p:cNvPr id="34" name="Text Box 154"/>
            <p:cNvSpPr txBox="1">
              <a:spLocks noChangeArrowheads="1"/>
            </p:cNvSpPr>
            <p:nvPr/>
          </p:nvSpPr>
          <p:spPr bwMode="auto">
            <a:xfrm>
              <a:off x="1323033" y="2996432"/>
              <a:ext cx="338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p</a:t>
              </a:r>
            </a:p>
          </p:txBody>
        </p:sp>
      </p:grpSp>
      <p:grpSp>
        <p:nvGrpSpPr>
          <p:cNvPr id="35" name="図形グループ 261"/>
          <p:cNvGrpSpPr/>
          <p:nvPr/>
        </p:nvGrpSpPr>
        <p:grpSpPr>
          <a:xfrm>
            <a:off x="3526078" y="1619252"/>
            <a:ext cx="1538324" cy="874834"/>
            <a:chOff x="2703513" y="3198813"/>
            <a:chExt cx="1666518" cy="947737"/>
          </a:xfrm>
        </p:grpSpPr>
        <p:grpSp>
          <p:nvGrpSpPr>
            <p:cNvPr id="36" name="Group 141"/>
            <p:cNvGrpSpPr>
              <a:grpSpLocks/>
            </p:cNvGrpSpPr>
            <p:nvPr/>
          </p:nvGrpSpPr>
          <p:grpSpPr bwMode="auto">
            <a:xfrm>
              <a:off x="2911475" y="3198813"/>
              <a:ext cx="1155700" cy="947737"/>
              <a:chOff x="2961" y="2729"/>
              <a:chExt cx="1592" cy="1305"/>
            </a:xfrm>
          </p:grpSpPr>
          <p:sp>
            <p:nvSpPr>
              <p:cNvPr id="39" name="Freeform 142"/>
              <p:cNvSpPr>
                <a:spLocks/>
              </p:cNvSpPr>
              <p:nvPr/>
            </p:nvSpPr>
            <p:spPr bwMode="auto">
              <a:xfrm>
                <a:off x="2961" y="2729"/>
                <a:ext cx="820" cy="715"/>
              </a:xfrm>
              <a:custGeom>
                <a:avLst/>
                <a:gdLst/>
                <a:ahLst/>
                <a:cxnLst>
                  <a:cxn ang="0">
                    <a:pos x="0" y="6833"/>
                  </a:cxn>
                  <a:cxn ang="0">
                    <a:pos x="168" y="6400"/>
                  </a:cxn>
                  <a:cxn ang="0">
                    <a:pos x="337" y="5968"/>
                  </a:cxn>
                  <a:cxn ang="0">
                    <a:pos x="505" y="5540"/>
                  </a:cxn>
                  <a:cxn ang="0">
                    <a:pos x="674" y="5117"/>
                  </a:cxn>
                  <a:cxn ang="0">
                    <a:pos x="842" y="4701"/>
                  </a:cxn>
                  <a:cxn ang="0">
                    <a:pos x="1010" y="4293"/>
                  </a:cxn>
                  <a:cxn ang="0">
                    <a:pos x="1179" y="3896"/>
                  </a:cxn>
                  <a:cxn ang="0">
                    <a:pos x="1347" y="3510"/>
                  </a:cxn>
                  <a:cxn ang="0">
                    <a:pos x="1516" y="3138"/>
                  </a:cxn>
                  <a:cxn ang="0">
                    <a:pos x="1684" y="2781"/>
                  </a:cxn>
                  <a:cxn ang="0">
                    <a:pos x="1853" y="2440"/>
                  </a:cxn>
                  <a:cxn ang="0">
                    <a:pos x="2021" y="2117"/>
                  </a:cxn>
                  <a:cxn ang="0">
                    <a:pos x="2189" y="1813"/>
                  </a:cxn>
                  <a:cxn ang="0">
                    <a:pos x="2358" y="1529"/>
                  </a:cxn>
                  <a:cxn ang="0">
                    <a:pos x="2526" y="1266"/>
                  </a:cxn>
                  <a:cxn ang="0">
                    <a:pos x="2695" y="1026"/>
                  </a:cxn>
                  <a:cxn ang="0">
                    <a:pos x="2863" y="809"/>
                  </a:cxn>
                  <a:cxn ang="0">
                    <a:pos x="3031" y="617"/>
                  </a:cxn>
                  <a:cxn ang="0">
                    <a:pos x="3200" y="449"/>
                  </a:cxn>
                  <a:cxn ang="0">
                    <a:pos x="3368" y="307"/>
                  </a:cxn>
                  <a:cxn ang="0">
                    <a:pos x="3537" y="192"/>
                  </a:cxn>
                  <a:cxn ang="0">
                    <a:pos x="3705" y="103"/>
                  </a:cxn>
                  <a:cxn ang="0">
                    <a:pos x="3874" y="41"/>
                  </a:cxn>
                  <a:cxn ang="0">
                    <a:pos x="4042" y="7"/>
                  </a:cxn>
                  <a:cxn ang="0">
                    <a:pos x="4210" y="0"/>
                  </a:cxn>
                  <a:cxn ang="0">
                    <a:pos x="4379" y="20"/>
                  </a:cxn>
                  <a:cxn ang="0">
                    <a:pos x="4547" y="69"/>
                  </a:cxn>
                  <a:cxn ang="0">
                    <a:pos x="4716" y="144"/>
                  </a:cxn>
                  <a:cxn ang="0">
                    <a:pos x="4884" y="246"/>
                  </a:cxn>
                  <a:cxn ang="0">
                    <a:pos x="5052" y="375"/>
                  </a:cxn>
                  <a:cxn ang="0">
                    <a:pos x="5221" y="530"/>
                  </a:cxn>
                  <a:cxn ang="0">
                    <a:pos x="5389" y="710"/>
                  </a:cxn>
                  <a:cxn ang="0">
                    <a:pos x="5558" y="915"/>
                  </a:cxn>
                  <a:cxn ang="0">
                    <a:pos x="5726" y="1143"/>
                  </a:cxn>
                  <a:cxn ang="0">
                    <a:pos x="5894" y="1395"/>
                  </a:cxn>
                  <a:cxn ang="0">
                    <a:pos x="6063" y="1668"/>
                  </a:cxn>
                  <a:cxn ang="0">
                    <a:pos x="6231" y="1962"/>
                  </a:cxn>
                  <a:cxn ang="0">
                    <a:pos x="6400" y="2276"/>
                  </a:cxn>
                  <a:cxn ang="0">
                    <a:pos x="6568" y="2608"/>
                  </a:cxn>
                  <a:cxn ang="0">
                    <a:pos x="6737" y="2958"/>
                  </a:cxn>
                  <a:cxn ang="0">
                    <a:pos x="6905" y="3323"/>
                  </a:cxn>
                  <a:cxn ang="0">
                    <a:pos x="7073" y="3701"/>
                  </a:cxn>
                  <a:cxn ang="0">
                    <a:pos x="7242" y="4093"/>
                  </a:cxn>
                  <a:cxn ang="0">
                    <a:pos x="7410" y="4496"/>
                  </a:cxn>
                  <a:cxn ang="0">
                    <a:pos x="7579" y="4908"/>
                  </a:cxn>
                  <a:cxn ang="0">
                    <a:pos x="7747" y="5327"/>
                  </a:cxn>
                  <a:cxn ang="0">
                    <a:pos x="7915" y="5753"/>
                  </a:cxn>
                  <a:cxn ang="0">
                    <a:pos x="8084" y="6183"/>
                  </a:cxn>
                  <a:cxn ang="0">
                    <a:pos x="8252" y="6616"/>
                  </a:cxn>
                  <a:cxn ang="0">
                    <a:pos x="8421" y="7050"/>
                  </a:cxn>
                  <a:cxn ang="0">
                    <a:pos x="8589" y="7483"/>
                  </a:cxn>
                </a:cxnLst>
                <a:rect l="0" t="0" r="r" b="b"/>
                <a:pathLst>
                  <a:path w="8589" h="7483">
                    <a:moveTo>
                      <a:pt x="0" y="6833"/>
                    </a:moveTo>
                    <a:lnTo>
                      <a:pt x="168" y="6400"/>
                    </a:lnTo>
                    <a:lnTo>
                      <a:pt x="337" y="5968"/>
                    </a:lnTo>
                    <a:lnTo>
                      <a:pt x="505" y="5540"/>
                    </a:lnTo>
                    <a:lnTo>
                      <a:pt x="674" y="5117"/>
                    </a:lnTo>
                    <a:lnTo>
                      <a:pt x="842" y="4701"/>
                    </a:lnTo>
                    <a:lnTo>
                      <a:pt x="1010" y="4293"/>
                    </a:lnTo>
                    <a:lnTo>
                      <a:pt x="1179" y="3896"/>
                    </a:lnTo>
                    <a:lnTo>
                      <a:pt x="1347" y="3510"/>
                    </a:lnTo>
                    <a:lnTo>
                      <a:pt x="1516" y="3138"/>
                    </a:lnTo>
                    <a:lnTo>
                      <a:pt x="1684" y="2781"/>
                    </a:lnTo>
                    <a:lnTo>
                      <a:pt x="1853" y="2440"/>
                    </a:lnTo>
                    <a:lnTo>
                      <a:pt x="2021" y="2117"/>
                    </a:lnTo>
                    <a:lnTo>
                      <a:pt x="2189" y="1813"/>
                    </a:lnTo>
                    <a:lnTo>
                      <a:pt x="2358" y="1529"/>
                    </a:lnTo>
                    <a:lnTo>
                      <a:pt x="2526" y="1266"/>
                    </a:lnTo>
                    <a:lnTo>
                      <a:pt x="2695" y="1026"/>
                    </a:lnTo>
                    <a:lnTo>
                      <a:pt x="2863" y="809"/>
                    </a:lnTo>
                    <a:lnTo>
                      <a:pt x="3031" y="617"/>
                    </a:lnTo>
                    <a:lnTo>
                      <a:pt x="3200" y="449"/>
                    </a:lnTo>
                    <a:lnTo>
                      <a:pt x="3368" y="307"/>
                    </a:lnTo>
                    <a:lnTo>
                      <a:pt x="3537" y="192"/>
                    </a:lnTo>
                    <a:lnTo>
                      <a:pt x="3705" y="103"/>
                    </a:lnTo>
                    <a:lnTo>
                      <a:pt x="3874" y="41"/>
                    </a:lnTo>
                    <a:lnTo>
                      <a:pt x="4042" y="7"/>
                    </a:lnTo>
                    <a:lnTo>
                      <a:pt x="4210" y="0"/>
                    </a:lnTo>
                    <a:lnTo>
                      <a:pt x="4379" y="20"/>
                    </a:lnTo>
                    <a:lnTo>
                      <a:pt x="4547" y="69"/>
                    </a:lnTo>
                    <a:lnTo>
                      <a:pt x="4716" y="144"/>
                    </a:lnTo>
                    <a:lnTo>
                      <a:pt x="4884" y="246"/>
                    </a:lnTo>
                    <a:lnTo>
                      <a:pt x="5052" y="375"/>
                    </a:lnTo>
                    <a:lnTo>
                      <a:pt x="5221" y="530"/>
                    </a:lnTo>
                    <a:lnTo>
                      <a:pt x="5389" y="710"/>
                    </a:lnTo>
                    <a:lnTo>
                      <a:pt x="5558" y="915"/>
                    </a:lnTo>
                    <a:lnTo>
                      <a:pt x="5726" y="1143"/>
                    </a:lnTo>
                    <a:lnTo>
                      <a:pt x="5894" y="1395"/>
                    </a:lnTo>
                    <a:lnTo>
                      <a:pt x="6063" y="1668"/>
                    </a:lnTo>
                    <a:lnTo>
                      <a:pt x="6231" y="1962"/>
                    </a:lnTo>
                    <a:lnTo>
                      <a:pt x="6400" y="2276"/>
                    </a:lnTo>
                    <a:lnTo>
                      <a:pt x="6568" y="2608"/>
                    </a:lnTo>
                    <a:lnTo>
                      <a:pt x="6737" y="2958"/>
                    </a:lnTo>
                    <a:lnTo>
                      <a:pt x="6905" y="3323"/>
                    </a:lnTo>
                    <a:lnTo>
                      <a:pt x="7073" y="3701"/>
                    </a:lnTo>
                    <a:lnTo>
                      <a:pt x="7242" y="4093"/>
                    </a:lnTo>
                    <a:lnTo>
                      <a:pt x="7410" y="4496"/>
                    </a:lnTo>
                    <a:lnTo>
                      <a:pt x="7579" y="4908"/>
                    </a:lnTo>
                    <a:lnTo>
                      <a:pt x="7747" y="5327"/>
                    </a:lnTo>
                    <a:lnTo>
                      <a:pt x="7915" y="5753"/>
                    </a:lnTo>
                    <a:lnTo>
                      <a:pt x="8084" y="6183"/>
                    </a:lnTo>
                    <a:lnTo>
                      <a:pt x="8252" y="6616"/>
                    </a:lnTo>
                    <a:lnTo>
                      <a:pt x="8421" y="7050"/>
                    </a:lnTo>
                    <a:lnTo>
                      <a:pt x="8589" y="7483"/>
                    </a:lnTo>
                  </a:path>
                </a:pathLst>
              </a:cu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Freeform 143"/>
              <p:cNvSpPr>
                <a:spLocks/>
              </p:cNvSpPr>
              <p:nvPr/>
            </p:nvSpPr>
            <p:spPr bwMode="auto">
              <a:xfrm>
                <a:off x="3781" y="3382"/>
                <a:ext cx="772" cy="652"/>
              </a:xfrm>
              <a:custGeom>
                <a:avLst/>
                <a:gdLst/>
                <a:ahLst/>
                <a:cxnLst>
                  <a:cxn ang="0">
                    <a:pos x="0" y="650"/>
                  </a:cxn>
                  <a:cxn ang="0">
                    <a:pos x="169" y="1080"/>
                  </a:cxn>
                  <a:cxn ang="0">
                    <a:pos x="337" y="1506"/>
                  </a:cxn>
                  <a:cxn ang="0">
                    <a:pos x="505" y="1925"/>
                  </a:cxn>
                  <a:cxn ang="0">
                    <a:pos x="674" y="2337"/>
                  </a:cxn>
                  <a:cxn ang="0">
                    <a:pos x="842" y="2740"/>
                  </a:cxn>
                  <a:cxn ang="0">
                    <a:pos x="1011" y="3132"/>
                  </a:cxn>
                  <a:cxn ang="0">
                    <a:pos x="1179" y="3510"/>
                  </a:cxn>
                  <a:cxn ang="0">
                    <a:pos x="1347" y="3875"/>
                  </a:cxn>
                  <a:cxn ang="0">
                    <a:pos x="1516" y="4224"/>
                  </a:cxn>
                  <a:cxn ang="0">
                    <a:pos x="1684" y="4557"/>
                  </a:cxn>
                  <a:cxn ang="0">
                    <a:pos x="1853" y="4871"/>
                  </a:cxn>
                  <a:cxn ang="0">
                    <a:pos x="2021" y="5165"/>
                  </a:cxn>
                  <a:cxn ang="0">
                    <a:pos x="2190" y="5438"/>
                  </a:cxn>
                  <a:cxn ang="0">
                    <a:pos x="2358" y="5690"/>
                  </a:cxn>
                  <a:cxn ang="0">
                    <a:pos x="2526" y="5918"/>
                  </a:cxn>
                  <a:cxn ang="0">
                    <a:pos x="2695" y="6123"/>
                  </a:cxn>
                  <a:cxn ang="0">
                    <a:pos x="2863" y="6303"/>
                  </a:cxn>
                  <a:cxn ang="0">
                    <a:pos x="3032" y="6458"/>
                  </a:cxn>
                  <a:cxn ang="0">
                    <a:pos x="3200" y="6587"/>
                  </a:cxn>
                  <a:cxn ang="0">
                    <a:pos x="3368" y="6689"/>
                  </a:cxn>
                  <a:cxn ang="0">
                    <a:pos x="3537" y="6764"/>
                  </a:cxn>
                  <a:cxn ang="0">
                    <a:pos x="3705" y="6813"/>
                  </a:cxn>
                  <a:cxn ang="0">
                    <a:pos x="3874" y="6833"/>
                  </a:cxn>
                  <a:cxn ang="0">
                    <a:pos x="4042" y="6826"/>
                  </a:cxn>
                  <a:cxn ang="0">
                    <a:pos x="4210" y="6792"/>
                  </a:cxn>
                  <a:cxn ang="0">
                    <a:pos x="4379" y="6730"/>
                  </a:cxn>
                  <a:cxn ang="0">
                    <a:pos x="4547" y="6641"/>
                  </a:cxn>
                  <a:cxn ang="0">
                    <a:pos x="4716" y="6526"/>
                  </a:cxn>
                  <a:cxn ang="0">
                    <a:pos x="4884" y="6384"/>
                  </a:cxn>
                  <a:cxn ang="0">
                    <a:pos x="5053" y="6216"/>
                  </a:cxn>
                  <a:cxn ang="0">
                    <a:pos x="5221" y="6024"/>
                  </a:cxn>
                  <a:cxn ang="0">
                    <a:pos x="5389" y="5807"/>
                  </a:cxn>
                  <a:cxn ang="0">
                    <a:pos x="5558" y="5567"/>
                  </a:cxn>
                  <a:cxn ang="0">
                    <a:pos x="5726" y="5304"/>
                  </a:cxn>
                  <a:cxn ang="0">
                    <a:pos x="5895" y="5020"/>
                  </a:cxn>
                  <a:cxn ang="0">
                    <a:pos x="6063" y="4716"/>
                  </a:cxn>
                  <a:cxn ang="0">
                    <a:pos x="6231" y="4393"/>
                  </a:cxn>
                  <a:cxn ang="0">
                    <a:pos x="6400" y="4052"/>
                  </a:cxn>
                  <a:cxn ang="0">
                    <a:pos x="6568" y="3695"/>
                  </a:cxn>
                  <a:cxn ang="0">
                    <a:pos x="6737" y="3323"/>
                  </a:cxn>
                  <a:cxn ang="0">
                    <a:pos x="6905" y="2937"/>
                  </a:cxn>
                  <a:cxn ang="0">
                    <a:pos x="7074" y="2540"/>
                  </a:cxn>
                  <a:cxn ang="0">
                    <a:pos x="7242" y="2132"/>
                  </a:cxn>
                  <a:cxn ang="0">
                    <a:pos x="7410" y="1716"/>
                  </a:cxn>
                  <a:cxn ang="0">
                    <a:pos x="7579" y="1293"/>
                  </a:cxn>
                  <a:cxn ang="0">
                    <a:pos x="7747" y="865"/>
                  </a:cxn>
                  <a:cxn ang="0">
                    <a:pos x="7916" y="433"/>
                  </a:cxn>
                  <a:cxn ang="0">
                    <a:pos x="8084" y="0"/>
                  </a:cxn>
                </a:cxnLst>
                <a:rect l="0" t="0" r="r" b="b"/>
                <a:pathLst>
                  <a:path w="8084" h="6833">
                    <a:moveTo>
                      <a:pt x="0" y="650"/>
                    </a:moveTo>
                    <a:lnTo>
                      <a:pt x="169" y="1080"/>
                    </a:lnTo>
                    <a:lnTo>
                      <a:pt x="337" y="1506"/>
                    </a:lnTo>
                    <a:lnTo>
                      <a:pt x="505" y="1925"/>
                    </a:lnTo>
                    <a:lnTo>
                      <a:pt x="674" y="2337"/>
                    </a:lnTo>
                    <a:lnTo>
                      <a:pt x="842" y="2740"/>
                    </a:lnTo>
                    <a:lnTo>
                      <a:pt x="1011" y="3132"/>
                    </a:lnTo>
                    <a:lnTo>
                      <a:pt x="1179" y="3510"/>
                    </a:lnTo>
                    <a:lnTo>
                      <a:pt x="1347" y="3875"/>
                    </a:lnTo>
                    <a:lnTo>
                      <a:pt x="1516" y="4224"/>
                    </a:lnTo>
                    <a:lnTo>
                      <a:pt x="1684" y="4557"/>
                    </a:lnTo>
                    <a:lnTo>
                      <a:pt x="1853" y="4871"/>
                    </a:lnTo>
                    <a:lnTo>
                      <a:pt x="2021" y="5165"/>
                    </a:lnTo>
                    <a:lnTo>
                      <a:pt x="2190" y="5438"/>
                    </a:lnTo>
                    <a:lnTo>
                      <a:pt x="2358" y="5690"/>
                    </a:lnTo>
                    <a:lnTo>
                      <a:pt x="2526" y="5918"/>
                    </a:lnTo>
                    <a:lnTo>
                      <a:pt x="2695" y="6123"/>
                    </a:lnTo>
                    <a:lnTo>
                      <a:pt x="2863" y="6303"/>
                    </a:lnTo>
                    <a:lnTo>
                      <a:pt x="3032" y="6458"/>
                    </a:lnTo>
                    <a:lnTo>
                      <a:pt x="3200" y="6587"/>
                    </a:lnTo>
                    <a:lnTo>
                      <a:pt x="3368" y="6689"/>
                    </a:lnTo>
                    <a:lnTo>
                      <a:pt x="3537" y="6764"/>
                    </a:lnTo>
                    <a:lnTo>
                      <a:pt x="3705" y="6813"/>
                    </a:lnTo>
                    <a:lnTo>
                      <a:pt x="3874" y="6833"/>
                    </a:lnTo>
                    <a:lnTo>
                      <a:pt x="4042" y="6826"/>
                    </a:lnTo>
                    <a:lnTo>
                      <a:pt x="4210" y="6792"/>
                    </a:lnTo>
                    <a:lnTo>
                      <a:pt x="4379" y="6730"/>
                    </a:lnTo>
                    <a:lnTo>
                      <a:pt x="4547" y="6641"/>
                    </a:lnTo>
                    <a:lnTo>
                      <a:pt x="4716" y="6526"/>
                    </a:lnTo>
                    <a:lnTo>
                      <a:pt x="4884" y="6384"/>
                    </a:lnTo>
                    <a:lnTo>
                      <a:pt x="5053" y="6216"/>
                    </a:lnTo>
                    <a:lnTo>
                      <a:pt x="5221" y="6024"/>
                    </a:lnTo>
                    <a:lnTo>
                      <a:pt x="5389" y="5807"/>
                    </a:lnTo>
                    <a:lnTo>
                      <a:pt x="5558" y="5567"/>
                    </a:lnTo>
                    <a:lnTo>
                      <a:pt x="5726" y="5304"/>
                    </a:lnTo>
                    <a:lnTo>
                      <a:pt x="5895" y="5020"/>
                    </a:lnTo>
                    <a:lnTo>
                      <a:pt x="6063" y="4716"/>
                    </a:lnTo>
                    <a:lnTo>
                      <a:pt x="6231" y="4393"/>
                    </a:lnTo>
                    <a:lnTo>
                      <a:pt x="6400" y="4052"/>
                    </a:lnTo>
                    <a:lnTo>
                      <a:pt x="6568" y="3695"/>
                    </a:lnTo>
                    <a:lnTo>
                      <a:pt x="6737" y="3323"/>
                    </a:lnTo>
                    <a:lnTo>
                      <a:pt x="6905" y="2937"/>
                    </a:lnTo>
                    <a:lnTo>
                      <a:pt x="7074" y="2540"/>
                    </a:lnTo>
                    <a:lnTo>
                      <a:pt x="7242" y="2132"/>
                    </a:lnTo>
                    <a:lnTo>
                      <a:pt x="7410" y="1716"/>
                    </a:lnTo>
                    <a:lnTo>
                      <a:pt x="7579" y="1293"/>
                    </a:lnTo>
                    <a:lnTo>
                      <a:pt x="7747" y="865"/>
                    </a:lnTo>
                    <a:lnTo>
                      <a:pt x="7916" y="433"/>
                    </a:lnTo>
                    <a:lnTo>
                      <a:pt x="8084" y="0"/>
                    </a:lnTo>
                  </a:path>
                </a:pathLst>
              </a:cu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7" name="Line 144"/>
            <p:cNvSpPr>
              <a:spLocks noChangeShapeType="1"/>
            </p:cNvSpPr>
            <p:nvPr/>
          </p:nvSpPr>
          <p:spPr bwMode="auto">
            <a:xfrm>
              <a:off x="2703513" y="3673475"/>
              <a:ext cx="1539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Text Box 146"/>
            <p:cNvSpPr txBox="1">
              <a:spLocks noChangeArrowheads="1"/>
            </p:cNvSpPr>
            <p:nvPr/>
          </p:nvSpPr>
          <p:spPr bwMode="auto">
            <a:xfrm>
              <a:off x="4100513" y="3725863"/>
              <a:ext cx="2695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t</a:t>
              </a:r>
            </a:p>
          </p:txBody>
        </p:sp>
      </p:grpSp>
      <p:grpSp>
        <p:nvGrpSpPr>
          <p:cNvPr id="41" name="図形グループ 268"/>
          <p:cNvGrpSpPr/>
          <p:nvPr/>
        </p:nvGrpSpPr>
        <p:grpSpPr>
          <a:xfrm>
            <a:off x="6949382" y="1566747"/>
            <a:ext cx="1195424" cy="1173253"/>
            <a:chOff x="4529138" y="2996176"/>
            <a:chExt cx="1295043" cy="1271024"/>
          </a:xfrm>
        </p:grpSpPr>
        <p:sp>
          <p:nvSpPr>
            <p:cNvPr id="42" name="Line 136"/>
            <p:cNvSpPr>
              <a:spLocks noChangeShapeType="1"/>
            </p:cNvSpPr>
            <p:nvPr/>
          </p:nvSpPr>
          <p:spPr bwMode="auto">
            <a:xfrm>
              <a:off x="4529138" y="3695700"/>
              <a:ext cx="1198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flipV="1">
              <a:off x="5143500" y="3152775"/>
              <a:ext cx="0" cy="1114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Text Box 138"/>
            <p:cNvSpPr txBox="1">
              <a:spLocks noChangeArrowheads="1"/>
            </p:cNvSpPr>
            <p:nvPr/>
          </p:nvSpPr>
          <p:spPr bwMode="auto">
            <a:xfrm>
              <a:off x="5554663" y="3679313"/>
              <a:ext cx="2695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t</a:t>
              </a:r>
            </a:p>
          </p:txBody>
        </p:sp>
        <p:sp>
          <p:nvSpPr>
            <p:cNvPr id="45" name="Text Box 139"/>
            <p:cNvSpPr txBox="1">
              <a:spLocks noChangeArrowheads="1"/>
            </p:cNvSpPr>
            <p:nvPr/>
          </p:nvSpPr>
          <p:spPr bwMode="auto">
            <a:xfrm>
              <a:off x="4818579" y="2996176"/>
              <a:ext cx="338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p</a:t>
              </a:r>
            </a:p>
          </p:txBody>
        </p:sp>
      </p:grpSp>
      <p:sp>
        <p:nvSpPr>
          <p:cNvPr id="46" name="正方形/長方形 45"/>
          <p:cNvSpPr/>
          <p:nvPr/>
        </p:nvSpPr>
        <p:spPr>
          <a:xfrm>
            <a:off x="3429548" y="1513743"/>
            <a:ext cx="3084978" cy="1176703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768181" y="1513743"/>
            <a:ext cx="2557974" cy="1176703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1343968" y="5098925"/>
            <a:ext cx="1167850" cy="932913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7126447" y="5087818"/>
            <a:ext cx="1145455" cy="95436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823357" y="1579896"/>
            <a:ext cx="1409139" cy="1176703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1" name="直線矢印コネクタ 50"/>
          <p:cNvCxnSpPr/>
          <p:nvPr/>
        </p:nvCxnSpPr>
        <p:spPr>
          <a:xfrm flipH="1" flipV="1">
            <a:off x="7613859" y="4710112"/>
            <a:ext cx="253511" cy="3777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図形グループ 283"/>
          <p:cNvGrpSpPr/>
          <p:nvPr/>
        </p:nvGrpSpPr>
        <p:grpSpPr>
          <a:xfrm>
            <a:off x="7268307" y="5031919"/>
            <a:ext cx="1003595" cy="949330"/>
            <a:chOff x="6432550" y="1086414"/>
            <a:chExt cx="1295043" cy="1271024"/>
          </a:xfrm>
        </p:grpSpPr>
        <p:sp>
          <p:nvSpPr>
            <p:cNvPr id="53" name="Line 126"/>
            <p:cNvSpPr>
              <a:spLocks noChangeShapeType="1"/>
            </p:cNvSpPr>
            <p:nvPr/>
          </p:nvSpPr>
          <p:spPr bwMode="auto">
            <a:xfrm>
              <a:off x="6432550" y="1785938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127"/>
            <p:cNvSpPr>
              <a:spLocks noChangeShapeType="1"/>
            </p:cNvSpPr>
            <p:nvPr/>
          </p:nvSpPr>
          <p:spPr bwMode="auto">
            <a:xfrm flipV="1">
              <a:off x="7046913" y="1243013"/>
              <a:ext cx="0" cy="1114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Text Box 128"/>
            <p:cNvSpPr txBox="1">
              <a:spLocks noChangeArrowheads="1"/>
            </p:cNvSpPr>
            <p:nvPr/>
          </p:nvSpPr>
          <p:spPr bwMode="auto">
            <a:xfrm>
              <a:off x="7458075" y="1769551"/>
              <a:ext cx="2695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t</a:t>
              </a:r>
            </a:p>
          </p:txBody>
        </p:sp>
        <p:sp>
          <p:nvSpPr>
            <p:cNvPr id="56" name="Text Box 129"/>
            <p:cNvSpPr txBox="1">
              <a:spLocks noChangeArrowheads="1"/>
            </p:cNvSpPr>
            <p:nvPr/>
          </p:nvSpPr>
          <p:spPr bwMode="auto">
            <a:xfrm>
              <a:off x="6721991" y="1086414"/>
              <a:ext cx="338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p</a:t>
              </a:r>
            </a:p>
          </p:txBody>
        </p:sp>
      </p:grpSp>
      <p:cxnSp>
        <p:nvCxnSpPr>
          <p:cNvPr id="57" name="直線矢印コネクタ 56"/>
          <p:cNvCxnSpPr>
            <a:stCxn id="43" idx="0"/>
          </p:cNvCxnSpPr>
          <p:nvPr/>
        </p:nvCxnSpPr>
        <p:spPr>
          <a:xfrm flipH="1">
            <a:off x="7432959" y="2740001"/>
            <a:ext cx="83525" cy="64752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6690283" y="423595"/>
            <a:ext cx="2337499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>
                <a:latin typeface="Arial"/>
                <a:cs typeface="Arial"/>
              </a:rPr>
              <a:t>EUV Source (ERL)</a:t>
            </a: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768181" y="3239310"/>
            <a:ext cx="1249690" cy="1470804"/>
          </a:xfrm>
          <a:prstGeom prst="ellips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1434348" y="3262021"/>
            <a:ext cx="1262769" cy="142892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6977412" y="3237135"/>
            <a:ext cx="1244862" cy="1472979"/>
          </a:xfrm>
          <a:prstGeom prst="ellipse">
            <a:avLst/>
          </a:prstGeom>
          <a:noFill/>
          <a:ln w="7620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354848" y="3258509"/>
            <a:ext cx="1262769" cy="14289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912245" y="3975437"/>
            <a:ext cx="2004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altLang="ja-JP" baseline="300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 Arc + Chicane </a:t>
            </a:r>
          </a:p>
        </p:txBody>
      </p:sp>
      <p:sp>
        <p:nvSpPr>
          <p:cNvPr id="64" name="Text Box 149"/>
          <p:cNvSpPr txBox="1">
            <a:spLocks noChangeArrowheads="1"/>
          </p:cNvSpPr>
          <p:nvPr/>
        </p:nvSpPr>
        <p:spPr bwMode="auto">
          <a:xfrm>
            <a:off x="983422" y="3662927"/>
            <a:ext cx="1588705" cy="319639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77" dirty="0">
                <a:latin typeface="Arial"/>
                <a:cs typeface="Arial"/>
              </a:rPr>
              <a:t>R</a:t>
            </a:r>
            <a:r>
              <a:rPr lang="en-US" altLang="ja-JP" sz="1477" baseline="-25000" dirty="0">
                <a:latin typeface="Arial"/>
                <a:cs typeface="Arial"/>
              </a:rPr>
              <a:t>56</a:t>
            </a:r>
            <a:r>
              <a:rPr lang="en-US" altLang="ja-JP" sz="1477" dirty="0">
                <a:latin typeface="Arial"/>
                <a:cs typeface="Arial"/>
              </a:rPr>
              <a:t> &lt; 0, T</a:t>
            </a:r>
            <a:r>
              <a:rPr lang="en-US" altLang="ja-JP" sz="1477" baseline="-25000" dirty="0">
                <a:latin typeface="Arial"/>
                <a:cs typeface="Arial"/>
              </a:rPr>
              <a:t>566</a:t>
            </a:r>
            <a:r>
              <a:rPr lang="en-US" altLang="ja-JP" sz="1477" dirty="0">
                <a:latin typeface="Arial"/>
                <a:cs typeface="Arial"/>
              </a:rPr>
              <a:t> &lt; 0 </a:t>
            </a: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7133408" y="3514214"/>
            <a:ext cx="880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660066"/>
                </a:solidFill>
                <a:latin typeface="Arial"/>
                <a:cs typeface="Arial"/>
              </a:rPr>
              <a:t>2</a:t>
            </a:r>
            <a:r>
              <a:rPr lang="en-US" altLang="ja-JP" baseline="30000" dirty="0">
                <a:solidFill>
                  <a:srgbClr val="660066"/>
                </a:solidFill>
                <a:latin typeface="Arial"/>
                <a:cs typeface="Arial"/>
              </a:rPr>
              <a:t>nd</a:t>
            </a:r>
            <a:r>
              <a:rPr lang="en-US" altLang="ja-JP" dirty="0">
                <a:solidFill>
                  <a:srgbClr val="660066"/>
                </a:solidFill>
                <a:latin typeface="Arial"/>
                <a:cs typeface="Arial"/>
              </a:rPr>
              <a:t> Arc</a:t>
            </a:r>
          </a:p>
        </p:txBody>
      </p:sp>
      <p:sp>
        <p:nvSpPr>
          <p:cNvPr id="66" name="Text Box 157"/>
          <p:cNvSpPr txBox="1">
            <a:spLocks noChangeArrowheads="1"/>
          </p:cNvSpPr>
          <p:nvPr/>
        </p:nvSpPr>
        <p:spPr bwMode="auto">
          <a:xfrm>
            <a:off x="6584253" y="3833845"/>
            <a:ext cx="1535805" cy="31963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77" dirty="0">
                <a:latin typeface="Arial"/>
                <a:cs typeface="Arial"/>
              </a:rPr>
              <a:t>R</a:t>
            </a:r>
            <a:r>
              <a:rPr lang="en-US" altLang="ja-JP" sz="1477" baseline="-25000" dirty="0">
                <a:latin typeface="Arial"/>
                <a:cs typeface="Arial"/>
              </a:rPr>
              <a:t>56</a:t>
            </a:r>
            <a:r>
              <a:rPr lang="en-US" altLang="ja-JP" sz="1477" dirty="0">
                <a:latin typeface="Arial"/>
                <a:cs typeface="Arial"/>
              </a:rPr>
              <a:t> &gt; 0, T</a:t>
            </a:r>
            <a:r>
              <a:rPr lang="en-US" altLang="ja-JP" sz="1477" baseline="-25000" dirty="0">
                <a:latin typeface="Arial"/>
                <a:cs typeface="Arial"/>
              </a:rPr>
              <a:t>566</a:t>
            </a:r>
            <a:r>
              <a:rPr lang="en-US" altLang="ja-JP" sz="1477" dirty="0">
                <a:latin typeface="Arial"/>
                <a:cs typeface="Arial"/>
              </a:rPr>
              <a:t> &gt; 0</a:t>
            </a:r>
          </a:p>
        </p:txBody>
      </p:sp>
      <p:cxnSp>
        <p:nvCxnSpPr>
          <p:cNvPr id="67" name="直線コネクタ 66"/>
          <p:cNvCxnSpPr/>
          <p:nvPr/>
        </p:nvCxnSpPr>
        <p:spPr>
          <a:xfrm>
            <a:off x="1390239" y="3235419"/>
            <a:ext cx="612425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1406360" y="4710113"/>
            <a:ext cx="612425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2050133" y="3143352"/>
            <a:ext cx="4918153" cy="19938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70" name="図形グループ 5"/>
          <p:cNvGrpSpPr/>
          <p:nvPr/>
        </p:nvGrpSpPr>
        <p:grpSpPr>
          <a:xfrm>
            <a:off x="2808041" y="4247725"/>
            <a:ext cx="4155516" cy="575460"/>
            <a:chOff x="2522740" y="4442951"/>
            <a:chExt cx="4501809" cy="623415"/>
          </a:xfrm>
        </p:grpSpPr>
        <p:sp>
          <p:nvSpPr>
            <p:cNvPr id="71" name="正方形/長方形 70"/>
            <p:cNvSpPr/>
            <p:nvPr/>
          </p:nvSpPr>
          <p:spPr>
            <a:xfrm>
              <a:off x="2522740" y="4835873"/>
              <a:ext cx="4501809" cy="230493"/>
            </a:xfrm>
            <a:prstGeom prst="rect">
              <a:avLst/>
            </a:prstGeom>
            <a:solidFill>
              <a:srgbClr val="FF0080"/>
            </a:solidFill>
            <a:ln w="28575" cmpd="sng">
              <a:noFill/>
              <a:prstDash val="soli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3627576" y="4442951"/>
              <a:ext cx="23117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dirty="0" err="1">
                  <a:latin typeface="Arial"/>
                  <a:cs typeface="Arial"/>
                </a:rPr>
                <a:t>Undulator</a:t>
              </a:r>
              <a:r>
                <a:rPr lang="ja-JP" altLang="en-US" dirty="0" smtClean="0">
                  <a:latin typeface="Arial"/>
                  <a:cs typeface="Arial"/>
                </a:rPr>
                <a:t>（</a:t>
              </a:r>
              <a:r>
                <a:rPr lang="en-US" altLang="ja-JP" dirty="0" smtClean="0">
                  <a:latin typeface="Arial"/>
                  <a:cs typeface="Arial"/>
                </a:rPr>
                <a:t>for </a:t>
              </a:r>
              <a:r>
                <a:rPr lang="en-US" altLang="ja-JP" dirty="0" smtClean="0">
                  <a:latin typeface="Arial"/>
                  <a:ea typeface="+mj-ea"/>
                  <a:cs typeface="Arial"/>
                </a:rPr>
                <a:t>FEL</a:t>
              </a:r>
              <a:r>
                <a:rPr lang="en-US" altLang="ja-JP" dirty="0">
                  <a:latin typeface="Arial"/>
                  <a:cs typeface="Arial"/>
                </a:rPr>
                <a:t>)</a:t>
              </a:r>
            </a:p>
          </p:txBody>
        </p:sp>
      </p:grpSp>
      <p:cxnSp>
        <p:nvCxnSpPr>
          <p:cNvPr id="73" name="直線矢印コネクタ 72"/>
          <p:cNvCxnSpPr>
            <a:stCxn id="47" idx="2"/>
          </p:cNvCxnSpPr>
          <p:nvPr/>
        </p:nvCxnSpPr>
        <p:spPr>
          <a:xfrm flipH="1">
            <a:off x="1968070" y="2690447"/>
            <a:ext cx="79098" cy="56058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4997028" y="2677938"/>
            <a:ext cx="214771" cy="4654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 flipV="1">
            <a:off x="981803" y="3007854"/>
            <a:ext cx="830768" cy="22930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V="1">
            <a:off x="7107892" y="2998280"/>
            <a:ext cx="830768" cy="22930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図形グループ 6"/>
          <p:cNvGrpSpPr/>
          <p:nvPr/>
        </p:nvGrpSpPr>
        <p:grpSpPr>
          <a:xfrm>
            <a:off x="1122820" y="2027717"/>
            <a:ext cx="6855690" cy="3922104"/>
            <a:chOff x="-1304524" y="2724536"/>
            <a:chExt cx="7426997" cy="4248946"/>
          </a:xfrm>
        </p:grpSpPr>
        <p:sp>
          <p:nvSpPr>
            <p:cNvPr id="78" name="Oval 130"/>
            <p:cNvSpPr>
              <a:spLocks noChangeArrowheads="1"/>
            </p:cNvSpPr>
            <p:nvPr/>
          </p:nvSpPr>
          <p:spPr bwMode="auto">
            <a:xfrm rot="5400000">
              <a:off x="5498160" y="6561095"/>
              <a:ext cx="719999" cy="104775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79" name="図形グループ 93"/>
            <p:cNvGrpSpPr/>
            <p:nvPr/>
          </p:nvGrpSpPr>
          <p:grpSpPr>
            <a:xfrm>
              <a:off x="-1304524" y="2724536"/>
              <a:ext cx="7426997" cy="487057"/>
              <a:chOff x="-3429048" y="-1852361"/>
              <a:chExt cx="7426997" cy="487057"/>
            </a:xfrm>
          </p:grpSpPr>
          <p:sp>
            <p:nvSpPr>
              <p:cNvPr id="80" name="AutoShape 140"/>
              <p:cNvSpPr>
                <a:spLocks noChangeArrowheads="1"/>
              </p:cNvSpPr>
              <p:nvPr/>
            </p:nvSpPr>
            <p:spPr bwMode="auto">
              <a:xfrm rot="13500000" flipH="1">
                <a:off x="3556012" y="-2129199"/>
                <a:ext cx="165100" cy="718775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12700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AutoShape 140"/>
              <p:cNvSpPr>
                <a:spLocks noChangeArrowheads="1"/>
              </p:cNvSpPr>
              <p:nvPr/>
            </p:nvSpPr>
            <p:spPr bwMode="auto">
              <a:xfrm rot="13500000" flipH="1">
                <a:off x="53217" y="-1807242"/>
                <a:ext cx="165100" cy="718775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Oval 145"/>
              <p:cNvSpPr>
                <a:spLocks noChangeArrowheads="1"/>
              </p:cNvSpPr>
              <p:nvPr/>
            </p:nvSpPr>
            <p:spPr bwMode="auto">
              <a:xfrm>
                <a:off x="-3429048" y="-1847906"/>
                <a:ext cx="719999" cy="104775"/>
              </a:xfrm>
              <a:prstGeom prst="ellipse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83" name="テキスト ボックス 82"/>
          <p:cNvSpPr txBox="1"/>
          <p:nvPr/>
        </p:nvSpPr>
        <p:spPr>
          <a:xfrm>
            <a:off x="5000391" y="2287573"/>
            <a:ext cx="837089" cy="3196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77" dirty="0">
                <a:solidFill>
                  <a:srgbClr val="0000FF"/>
                </a:solidFill>
                <a:latin typeface="Arial"/>
                <a:cs typeface="Arial"/>
              </a:rPr>
              <a:t>RF field</a:t>
            </a:r>
            <a:endParaRPr lang="ja-JP" altLang="en-US" sz="1477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84" name="直線コネクタ 83"/>
          <p:cNvCxnSpPr>
            <a:stCxn id="83" idx="0"/>
          </p:cNvCxnSpPr>
          <p:nvPr/>
        </p:nvCxnSpPr>
        <p:spPr>
          <a:xfrm flipH="1" flipV="1">
            <a:off x="4770088" y="2113086"/>
            <a:ext cx="648848" cy="174487"/>
          </a:xfrm>
          <a:prstGeom prst="line">
            <a:avLst/>
          </a:prstGeom>
          <a:ln w="6350" cmpd="sng">
            <a:solidFill>
              <a:srgbClr val="0000FF"/>
            </a:solidFill>
            <a:prstDash val="dash"/>
            <a:headEnd type="none" w="sm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endCxn id="83" idx="0"/>
          </p:cNvCxnSpPr>
          <p:nvPr/>
        </p:nvCxnSpPr>
        <p:spPr>
          <a:xfrm>
            <a:off x="5306886" y="1848472"/>
            <a:ext cx="112050" cy="439101"/>
          </a:xfrm>
          <a:prstGeom prst="line">
            <a:avLst/>
          </a:prstGeom>
          <a:ln w="6350" cmpd="sng">
            <a:solidFill>
              <a:srgbClr val="0000FF"/>
            </a:solidFill>
            <a:prstDash val="dash"/>
            <a:headEnd type="arrow" w="sm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5775825" y="1690743"/>
            <a:ext cx="70243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77" dirty="0">
                <a:latin typeface="Arial"/>
                <a:cs typeface="Arial"/>
              </a:rPr>
              <a:t>bunch</a:t>
            </a:r>
            <a:endParaRPr lang="ja-JP" altLang="en-US" sz="1477" dirty="0">
              <a:latin typeface="Arial"/>
              <a:cs typeface="Arial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889390" y="1474608"/>
            <a:ext cx="69121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altLang="ja-JP" sz="1292" baseline="300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en-US" altLang="ja-JP" sz="1292" dirty="0">
                <a:solidFill>
                  <a:srgbClr val="FF0000"/>
                </a:solidFill>
                <a:latin typeface="Arial"/>
                <a:cs typeface="Arial"/>
              </a:rPr>
              <a:t> turn</a:t>
            </a:r>
            <a:endParaRPr lang="ja-JP" altLang="en-US" sz="1292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074635" y="1475628"/>
            <a:ext cx="72808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altLang="ja-JP" sz="1292" baseline="30000" dirty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lang="en-US" altLang="ja-JP" sz="1292" dirty="0">
                <a:solidFill>
                  <a:srgbClr val="0000FF"/>
                </a:solidFill>
                <a:latin typeface="Arial"/>
                <a:cs typeface="Arial"/>
              </a:rPr>
              <a:t> turn</a:t>
            </a:r>
            <a:endParaRPr lang="ja-JP" altLang="en-US" sz="1292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699974" y="1467440"/>
            <a:ext cx="69121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altLang="ja-JP" sz="1292" baseline="300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en-US" altLang="ja-JP" sz="1292" dirty="0">
                <a:solidFill>
                  <a:srgbClr val="FF0000"/>
                </a:solidFill>
                <a:latin typeface="Arial"/>
                <a:cs typeface="Arial"/>
              </a:rPr>
              <a:t> turn</a:t>
            </a:r>
            <a:endParaRPr lang="ja-JP" altLang="en-US" sz="1292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425239" y="1478256"/>
            <a:ext cx="72808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altLang="ja-JP" sz="1292" baseline="30000" dirty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lang="en-US" altLang="ja-JP" sz="1292" dirty="0">
                <a:solidFill>
                  <a:srgbClr val="0000FF"/>
                </a:solidFill>
                <a:latin typeface="Arial"/>
                <a:cs typeface="Arial"/>
              </a:rPr>
              <a:t> turn</a:t>
            </a:r>
            <a:endParaRPr lang="ja-JP" altLang="en-US" sz="1292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1803946" y="4595584"/>
            <a:ext cx="398769" cy="212763"/>
          </a:xfrm>
          <a:prstGeom prst="rect">
            <a:avLst/>
          </a:prstGeom>
          <a:solidFill>
            <a:srgbClr val="FF0000"/>
          </a:solidFill>
          <a:ln w="28575" cmpd="sng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93" name="直線矢印コネクタ 92"/>
          <p:cNvCxnSpPr/>
          <p:nvPr/>
        </p:nvCxnSpPr>
        <p:spPr>
          <a:xfrm flipV="1">
            <a:off x="1968069" y="4690943"/>
            <a:ext cx="344455" cy="40798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H="1">
            <a:off x="1979885" y="4303499"/>
            <a:ext cx="126020" cy="292084"/>
          </a:xfrm>
          <a:prstGeom prst="line">
            <a:avLst/>
          </a:prstGeom>
          <a:ln w="3175" cmpd="sng">
            <a:solidFill>
              <a:schemeClr val="tx1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H="1" flipV="1">
            <a:off x="7613859" y="4710112"/>
            <a:ext cx="253511" cy="3777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7791006" y="4698855"/>
            <a:ext cx="544811" cy="0"/>
          </a:xfrm>
          <a:prstGeom prst="straightConnector1">
            <a:avLst/>
          </a:prstGeom>
          <a:ln w="53975" cmpd="sng">
            <a:solidFill>
              <a:srgbClr val="FF66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7891010" y="4721078"/>
            <a:ext cx="1276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>
                <a:solidFill>
                  <a:srgbClr val="FF6600"/>
                </a:solidFill>
                <a:latin typeface="Arial"/>
                <a:cs typeface="Arial"/>
              </a:rPr>
              <a:t>FEL light</a:t>
            </a:r>
            <a:endParaRPr lang="ja-JP" altLang="en-US" sz="2000" b="1" u="sng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55490" y="3649803"/>
            <a:ext cx="313534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0000CC"/>
                </a:solidFill>
              </a:rPr>
              <a:t>SASE-FEL</a:t>
            </a:r>
            <a:r>
              <a:rPr kumimoji="1" lang="en-US" altLang="ja-JP" dirty="0" smtClean="0"/>
              <a:t> is an available technology now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1402" y="2758233"/>
            <a:ext cx="300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FF0000"/>
                </a:solidFill>
              </a:rPr>
              <a:t>Energy recovery by SRF cavity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30720" name="正方形/長方形 30719"/>
          <p:cNvSpPr/>
          <p:nvPr/>
        </p:nvSpPr>
        <p:spPr>
          <a:xfrm>
            <a:off x="8240181" y="3309017"/>
            <a:ext cx="811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Bunch decompressor </a:t>
            </a:r>
            <a:endParaRPr lang="ja-JP" altLang="en-US" sz="1200" dirty="0"/>
          </a:p>
        </p:txBody>
      </p:sp>
      <p:sp>
        <p:nvSpPr>
          <p:cNvPr id="30721" name="正方形/長方形 30720"/>
          <p:cNvSpPr/>
          <p:nvPr/>
        </p:nvSpPr>
        <p:spPr>
          <a:xfrm>
            <a:off x="0" y="3544821"/>
            <a:ext cx="690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Arial"/>
                <a:cs typeface="Arial"/>
              </a:rPr>
              <a:t>Bunch compressor </a:t>
            </a:r>
            <a:endParaRPr lang="ja-JP" altLang="en-US" sz="1200" dirty="0"/>
          </a:p>
        </p:txBody>
      </p:sp>
      <p:pic>
        <p:nvPicPr>
          <p:cNvPr id="30723" name="図 307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96" y="4982401"/>
            <a:ext cx="3910230" cy="10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fig1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16" y="4441192"/>
            <a:ext cx="3082939" cy="21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07299"/>
            <a:ext cx="61912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122238" y="-27384"/>
            <a:ext cx="5214540" cy="368300"/>
          </a:xfrm>
        </p:spPr>
        <p:txBody>
          <a:bodyPr/>
          <a:lstStyle/>
          <a:p>
            <a:pPr>
              <a:defRPr/>
            </a:pPr>
            <a:r>
              <a:rPr lang="en-US" altLang="ja-JP" sz="1600" u="sng" dirty="0" smtClean="0"/>
              <a:t> </a:t>
            </a:r>
            <a:r>
              <a:rPr lang="en-US" altLang="ja-JP" sz="1600" b="1" u="sng" dirty="0" smtClean="0">
                <a:solidFill>
                  <a:schemeClr val="accent1"/>
                </a:solidFill>
              </a:rPr>
              <a:t>Learn from Comact </a:t>
            </a:r>
            <a:r>
              <a:rPr lang="en-US" altLang="ja-JP" sz="1600" b="1" u="sng" dirty="0">
                <a:solidFill>
                  <a:schemeClr val="accent1"/>
                </a:solidFill>
              </a:rPr>
              <a:t>ERL (</a:t>
            </a:r>
            <a:r>
              <a:rPr lang="en-US" altLang="ja-JP" sz="1600" b="1" u="sng" dirty="0" err="1">
                <a:solidFill>
                  <a:schemeClr val="accent1"/>
                </a:solidFill>
              </a:rPr>
              <a:t>cERL</a:t>
            </a:r>
            <a:r>
              <a:rPr lang="en-US" altLang="ja-JP" sz="1600" b="1" u="sng" dirty="0">
                <a:solidFill>
                  <a:schemeClr val="accent1"/>
                </a:solidFill>
              </a:rPr>
              <a:t>) in KEK  </a:t>
            </a:r>
            <a:r>
              <a:rPr lang="en-US" altLang="ja-JP" sz="1600" b="1" u="sng" dirty="0" smtClean="0">
                <a:solidFill>
                  <a:schemeClr val="accent1"/>
                </a:solidFill>
              </a:rPr>
              <a:t>(</a:t>
            </a:r>
            <a:r>
              <a:rPr lang="en-US" altLang="ja-JP" sz="1600" b="1" u="sng" dirty="0" err="1" smtClean="0">
                <a:solidFill>
                  <a:schemeClr val="accent1"/>
                </a:solidFill>
              </a:rPr>
              <a:t>cERL</a:t>
            </a:r>
            <a:r>
              <a:rPr lang="en-US" altLang="ja-JP" sz="1600" b="1" u="sng" dirty="0" smtClean="0">
                <a:solidFill>
                  <a:schemeClr val="accent1"/>
                </a:solidFill>
              </a:rPr>
              <a:t> </a:t>
            </a:r>
            <a:r>
              <a:rPr lang="en-US" altLang="ja-JP" sz="1600" b="1" u="sng" dirty="0" err="1" smtClean="0">
                <a:solidFill>
                  <a:schemeClr val="accent1"/>
                </a:solidFill>
              </a:rPr>
              <a:t>cryomodules</a:t>
            </a:r>
            <a:r>
              <a:rPr lang="en-US" altLang="ja-JP" sz="1600" b="1" u="sng" dirty="0" smtClean="0">
                <a:solidFill>
                  <a:schemeClr val="accent1"/>
                </a:solidFill>
              </a:rPr>
              <a:t>)</a:t>
            </a:r>
            <a:endParaRPr lang="ja-JP" alt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4100" name="テキスト ボックス 459"/>
          <p:cNvSpPr txBox="1">
            <a:spLocks noChangeArrowheads="1"/>
          </p:cNvSpPr>
          <p:nvPr/>
        </p:nvSpPr>
        <p:spPr bwMode="auto">
          <a:xfrm>
            <a:off x="2465388" y="2937749"/>
            <a:ext cx="1490769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Injector-linac</a:t>
            </a: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461"/>
          <p:cNvSpPr txBox="1">
            <a:spLocks noChangeArrowheads="1"/>
          </p:cNvSpPr>
          <p:nvPr/>
        </p:nvSpPr>
        <p:spPr bwMode="auto">
          <a:xfrm>
            <a:off x="4810125" y="1643936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  <a:endParaRPr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テキスト ボックス 462"/>
          <p:cNvSpPr txBox="1">
            <a:spLocks noChangeArrowheads="1"/>
          </p:cNvSpPr>
          <p:nvPr/>
        </p:nvSpPr>
        <p:spPr bwMode="auto">
          <a:xfrm>
            <a:off x="73025" y="1148636"/>
            <a:ext cx="123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Recirculation (return) loop</a:t>
            </a:r>
            <a:endParaRPr lang="ja-JP" altLang="en-US" sz="1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テキスト ボックス 463"/>
          <p:cNvSpPr txBox="1">
            <a:spLocks noChangeArrowheads="1"/>
          </p:cNvSpPr>
          <p:nvPr/>
        </p:nvSpPr>
        <p:spPr bwMode="auto">
          <a:xfrm rot="-1584061">
            <a:off x="2125663" y="1602661"/>
            <a:ext cx="171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Injector diagnostic line</a:t>
            </a: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線コネクタ 53"/>
          <p:cNvCxnSpPr>
            <a:endCxn id="4100" idx="1"/>
          </p:cNvCxnSpPr>
          <p:nvPr/>
        </p:nvCxnSpPr>
        <p:spPr>
          <a:xfrm>
            <a:off x="2286000" y="3042524"/>
            <a:ext cx="179388" cy="80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862388" y="1786811"/>
            <a:ext cx="652462" cy="277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1774825" y="4282361"/>
            <a:ext cx="895350" cy="147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7" name="テキスト ボックス 467"/>
          <p:cNvSpPr txBox="1">
            <a:spLocks noChangeArrowheads="1"/>
          </p:cNvSpPr>
          <p:nvPr/>
        </p:nvSpPr>
        <p:spPr bwMode="auto">
          <a:xfrm>
            <a:off x="3392488" y="2401174"/>
            <a:ext cx="1458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Merger</a:t>
            </a:r>
            <a:endParaRPr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線コネクタ 57"/>
          <p:cNvCxnSpPr>
            <a:endCxn id="4107" idx="1"/>
          </p:cNvCxnSpPr>
          <p:nvPr/>
        </p:nvCxnSpPr>
        <p:spPr>
          <a:xfrm>
            <a:off x="2759075" y="2496424"/>
            <a:ext cx="633413" cy="8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965200" y="1748711"/>
            <a:ext cx="263525" cy="493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0" name="テキスト ボックス 381"/>
          <p:cNvSpPr txBox="1">
            <a:spLocks noChangeArrowheads="1"/>
          </p:cNvSpPr>
          <p:nvPr/>
        </p:nvSpPr>
        <p:spPr bwMode="auto">
          <a:xfrm>
            <a:off x="58738" y="803435"/>
            <a:ext cx="2252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u="sng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ERL Layout</a:t>
            </a:r>
            <a:endParaRPr lang="ja-JP" altLang="en-US" sz="1600" b="1" u="sng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28725" y="3856911"/>
            <a:ext cx="1298575" cy="56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241675" y="692696"/>
            <a:ext cx="781050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4" name="テキスト ボックス 458"/>
          <p:cNvSpPr txBox="1">
            <a:spLocks noChangeArrowheads="1"/>
          </p:cNvSpPr>
          <p:nvPr/>
        </p:nvSpPr>
        <p:spPr bwMode="auto">
          <a:xfrm>
            <a:off x="75161" y="3245724"/>
            <a:ext cx="13726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Photocathode DC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(Not SRF Gun)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6" name="テキスト ボックス 8"/>
          <p:cNvSpPr txBox="1">
            <a:spLocks noChangeArrowheads="1"/>
          </p:cNvSpPr>
          <p:nvPr/>
        </p:nvSpPr>
        <p:spPr bwMode="auto">
          <a:xfrm>
            <a:off x="6367463" y="44624"/>
            <a:ext cx="218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>
                <a:solidFill>
                  <a:srgbClr val="00B050"/>
                </a:solidFill>
                <a:latin typeface="Arial" panose="020B0604020202020204" pitchFamily="34" charset="0"/>
              </a:rPr>
              <a:t>Main linac module</a:t>
            </a:r>
            <a:endParaRPr lang="ja-JP" altLang="en-US" sz="1800" b="1" u="sng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27600" y="1977311"/>
            <a:ext cx="950913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8" name="テキスト ボックス 460"/>
          <p:cNvSpPr txBox="1">
            <a:spLocks noChangeArrowheads="1"/>
          </p:cNvSpPr>
          <p:nvPr/>
        </p:nvSpPr>
        <p:spPr bwMode="auto">
          <a:xfrm>
            <a:off x="3935413" y="1983661"/>
            <a:ext cx="152241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2087563" indent="-1630363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4175125" indent="-3260725" defTabSz="41751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6264275" indent="-4892675" defTabSz="41751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8351838" indent="-6523038" defTabSz="41751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88090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2662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97234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0180638" indent="-6523038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Main-linac </a:t>
            </a: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19" name="グループ化 1"/>
          <p:cNvGrpSpPr>
            <a:grpSpLocks/>
          </p:cNvGrpSpPr>
          <p:nvPr/>
        </p:nvGrpSpPr>
        <p:grpSpPr bwMode="auto">
          <a:xfrm>
            <a:off x="5897563" y="1906762"/>
            <a:ext cx="3228975" cy="2025650"/>
            <a:chOff x="5634386" y="4199732"/>
            <a:chExt cx="3229992" cy="2025650"/>
          </a:xfrm>
        </p:grpSpPr>
        <p:grpSp>
          <p:nvGrpSpPr>
            <p:cNvPr id="4150" name="グループ化 27"/>
            <p:cNvGrpSpPr>
              <a:grpSpLocks/>
            </p:cNvGrpSpPr>
            <p:nvPr/>
          </p:nvGrpSpPr>
          <p:grpSpPr bwMode="auto">
            <a:xfrm>
              <a:off x="5634386" y="4199732"/>
              <a:ext cx="3229992" cy="1998662"/>
              <a:chOff x="2043624" y="700486"/>
              <a:chExt cx="4473734" cy="2709463"/>
            </a:xfrm>
          </p:grpSpPr>
          <p:pic>
            <p:nvPicPr>
              <p:cNvPr id="4158" name="図 165" descr="断熱真空タンク_斜め上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213" y="873125"/>
                <a:ext cx="3544886" cy="253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59" name="Text Box 16"/>
              <p:cNvSpPr txBox="1">
                <a:spLocks noChangeArrowheads="1"/>
              </p:cNvSpPr>
              <p:nvPr/>
            </p:nvSpPr>
            <p:spPr bwMode="auto">
              <a:xfrm>
                <a:off x="2043624" y="2957667"/>
                <a:ext cx="976312" cy="244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FF9900"/>
                    </a:solidFill>
                    <a:latin typeface="Arial" panose="020B0604020202020204" pitchFamily="34" charset="0"/>
                  </a:rPr>
                  <a:t>Input couplers</a:t>
                </a:r>
              </a:p>
            </p:txBody>
          </p:sp>
          <p:sp>
            <p:nvSpPr>
              <p:cNvPr id="4160" name="Text Box 18"/>
              <p:cNvSpPr txBox="1">
                <a:spLocks noChangeArrowheads="1"/>
              </p:cNvSpPr>
              <p:nvPr/>
            </p:nvSpPr>
            <p:spPr bwMode="auto">
              <a:xfrm>
                <a:off x="2557462" y="710853"/>
                <a:ext cx="915255" cy="333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C00000"/>
                    </a:solidFill>
                    <a:latin typeface="Arial" panose="020B0604020202020204" pitchFamily="34" charset="0"/>
                  </a:rPr>
                  <a:t>Cryostat</a:t>
                </a:r>
              </a:p>
            </p:txBody>
          </p:sp>
          <p:sp>
            <p:nvSpPr>
              <p:cNvPr id="4161" name="Line 19"/>
              <p:cNvSpPr>
                <a:spLocks noChangeShapeType="1"/>
              </p:cNvSpPr>
              <p:nvPr/>
            </p:nvSpPr>
            <p:spPr bwMode="auto">
              <a:xfrm flipV="1">
                <a:off x="3213100" y="2320925"/>
                <a:ext cx="427038" cy="72707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2" name="Line 22"/>
              <p:cNvSpPr>
                <a:spLocks noChangeShapeType="1"/>
              </p:cNvSpPr>
              <p:nvPr/>
            </p:nvSpPr>
            <p:spPr bwMode="auto">
              <a:xfrm flipV="1">
                <a:off x="3222625" y="2424113"/>
                <a:ext cx="690563" cy="604837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3" name="Text Box 33"/>
              <p:cNvSpPr txBox="1">
                <a:spLocks noChangeArrowheads="1"/>
              </p:cNvSpPr>
              <p:nvPr/>
            </p:nvSpPr>
            <p:spPr bwMode="auto">
              <a:xfrm>
                <a:off x="5247754" y="1477413"/>
                <a:ext cx="514350" cy="244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00B050"/>
                    </a:solidFill>
                    <a:latin typeface="Arial" panose="020B0604020202020204" pitchFamily="34" charset="0"/>
                  </a:rPr>
                  <a:t>Tuner</a:t>
                </a:r>
              </a:p>
            </p:txBody>
          </p:sp>
          <p:sp>
            <p:nvSpPr>
              <p:cNvPr id="4164" name="Line 34"/>
              <p:cNvSpPr>
                <a:spLocks noChangeShapeType="1"/>
              </p:cNvSpPr>
              <p:nvPr/>
            </p:nvSpPr>
            <p:spPr bwMode="auto">
              <a:xfrm flipH="1">
                <a:off x="5169956" y="1739605"/>
                <a:ext cx="346075" cy="636587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5" name="Text Box 35"/>
              <p:cNvSpPr txBox="1">
                <a:spLocks noChangeArrowheads="1"/>
              </p:cNvSpPr>
              <p:nvPr/>
            </p:nvSpPr>
            <p:spPr bwMode="auto">
              <a:xfrm>
                <a:off x="5521814" y="785518"/>
                <a:ext cx="995544" cy="54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HOM absorber</a:t>
                </a:r>
              </a:p>
            </p:txBody>
          </p:sp>
          <p:sp>
            <p:nvSpPr>
              <p:cNvPr id="4166" name="Line 36"/>
              <p:cNvSpPr>
                <a:spLocks noChangeShapeType="1"/>
              </p:cNvSpPr>
              <p:nvPr/>
            </p:nvSpPr>
            <p:spPr bwMode="auto">
              <a:xfrm flipH="1">
                <a:off x="4189939" y="1114706"/>
                <a:ext cx="1410860" cy="79029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7" name="Text Box 17"/>
              <p:cNvSpPr txBox="1">
                <a:spLocks noChangeArrowheads="1"/>
              </p:cNvSpPr>
              <p:nvPr/>
            </p:nvSpPr>
            <p:spPr bwMode="auto">
              <a:xfrm>
                <a:off x="3462453" y="700486"/>
                <a:ext cx="2100807" cy="333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Two 9-cell SC cavities</a:t>
                </a:r>
              </a:p>
            </p:txBody>
          </p:sp>
        </p:grpSp>
        <p:cxnSp>
          <p:nvCxnSpPr>
            <p:cNvPr id="35" name="直線矢印コネクタ 34"/>
            <p:cNvCxnSpPr/>
            <p:nvPr/>
          </p:nvCxnSpPr>
          <p:spPr>
            <a:xfrm flipH="1">
              <a:off x="6765042" y="4477544"/>
              <a:ext cx="524040" cy="292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7417709" y="4477544"/>
              <a:ext cx="158800" cy="7731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3" name="Line 36"/>
            <p:cNvSpPr>
              <a:spLocks noChangeShapeType="1"/>
            </p:cNvSpPr>
            <p:nvPr/>
          </p:nvSpPr>
          <p:spPr bwMode="auto">
            <a:xfrm flipH="1">
              <a:off x="8034686" y="4529932"/>
              <a:ext cx="180975" cy="87471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54" name="Line 36"/>
            <p:cNvSpPr>
              <a:spLocks noChangeShapeType="1"/>
            </p:cNvSpPr>
            <p:nvPr/>
          </p:nvSpPr>
          <p:spPr bwMode="auto">
            <a:xfrm flipH="1">
              <a:off x="6518623" y="4479132"/>
              <a:ext cx="1666875" cy="258762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 flipV="1">
              <a:off x="8102138" y="5609432"/>
              <a:ext cx="433523" cy="241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6" name="テキスト ボックス 13"/>
            <p:cNvSpPr txBox="1">
              <a:spLocks noChangeArrowheads="1"/>
            </p:cNvSpPr>
            <p:nvPr/>
          </p:nvSpPr>
          <p:spPr bwMode="auto">
            <a:xfrm>
              <a:off x="7736236" y="5949157"/>
              <a:ext cx="898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Arial" panose="020B0604020202020204" pitchFamily="34" charset="0"/>
                </a:rPr>
                <a:t>e-</a:t>
              </a:r>
              <a:endParaRPr lang="ja-JP" altLang="en-US" sz="1200">
                <a:latin typeface="Arial" panose="020B0604020202020204" pitchFamily="34" charset="0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H="1" flipV="1">
              <a:off x="5710610" y="4407694"/>
              <a:ext cx="436699" cy="241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正方形/長方形 45"/>
          <p:cNvSpPr/>
          <p:nvPr/>
        </p:nvSpPr>
        <p:spPr>
          <a:xfrm>
            <a:off x="5246688" y="1226424"/>
            <a:ext cx="10985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05500" y="404987"/>
            <a:ext cx="3087688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HOM damped  (for 100mA circulation to suppress HOM-BBU in design)</a:t>
            </a:r>
          </a:p>
          <a:p>
            <a:pPr>
              <a:defRPr/>
            </a:pPr>
            <a:r>
              <a:rPr lang="en-US" altLang="ja-JP" sz="12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9-cell cavity (ERL-model2)× 2</a:t>
            </a:r>
          </a:p>
        </p:txBody>
      </p:sp>
      <p:sp>
        <p:nvSpPr>
          <p:cNvPr id="4123" name="テキスト ボックス 6"/>
          <p:cNvSpPr txBox="1">
            <a:spLocks noChangeArrowheads="1"/>
          </p:cNvSpPr>
          <p:nvPr/>
        </p:nvSpPr>
        <p:spPr bwMode="auto">
          <a:xfrm>
            <a:off x="58738" y="260648"/>
            <a:ext cx="551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See details by [</a:t>
            </a:r>
            <a:r>
              <a:rPr lang="en-US" altLang="ja-JP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K.Umemori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;”Long operational experience with beam in Compact-ERL </a:t>
            </a:r>
            <a:r>
              <a:rPr lang="en-US" altLang="ja-JP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cryomodules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.SRF2017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829300" y="63674"/>
            <a:ext cx="3243263" cy="4302825"/>
          </a:xfrm>
          <a:prstGeom prst="roundRect">
            <a:avLst>
              <a:gd name="adj" fmla="val 3177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26" name="テキスト ボックス 9"/>
          <p:cNvSpPr txBox="1">
            <a:spLocks noChangeArrowheads="1"/>
          </p:cNvSpPr>
          <p:nvPr/>
        </p:nvSpPr>
        <p:spPr bwMode="auto">
          <a:xfrm>
            <a:off x="2289175" y="3399711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B0F0"/>
                </a:solidFill>
                <a:latin typeface="Arial" panose="020B0604020202020204" pitchFamily="34" charset="0"/>
              </a:rPr>
              <a:t>3MeV</a:t>
            </a:r>
            <a:endParaRPr lang="ja-JP" altLang="en-US" sz="18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127" name="テキスト ボックス 52"/>
          <p:cNvSpPr txBox="1">
            <a:spLocks noChangeArrowheads="1"/>
          </p:cNvSpPr>
          <p:nvPr/>
        </p:nvSpPr>
        <p:spPr bwMode="auto">
          <a:xfrm>
            <a:off x="1316038" y="1056561"/>
            <a:ext cx="91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FF"/>
                </a:solidFill>
                <a:latin typeface="Arial" panose="020B0604020202020204" pitchFamily="34" charset="0"/>
              </a:rPr>
              <a:t>20MeV</a:t>
            </a:r>
            <a:endParaRPr lang="ja-JP" altLang="en-US" sz="18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4128" name="Picture 2" descr="2セルクライオスタット（ホワイト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22978"/>
          <a:stretch>
            <a:fillRect/>
          </a:stretch>
        </p:blipFill>
        <p:spPr bwMode="auto">
          <a:xfrm>
            <a:off x="2509838" y="4276725"/>
            <a:ext cx="250031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直線矢印コネクタ 58"/>
          <p:cNvCxnSpPr/>
          <p:nvPr/>
        </p:nvCxnSpPr>
        <p:spPr>
          <a:xfrm flipH="1" flipV="1">
            <a:off x="3941763" y="5583238"/>
            <a:ext cx="355600" cy="2667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0" name="テキスト ボックス 45"/>
          <p:cNvSpPr txBox="1">
            <a:spLocks noChangeArrowheads="1"/>
          </p:cNvSpPr>
          <p:nvPr/>
        </p:nvSpPr>
        <p:spPr bwMode="auto">
          <a:xfrm>
            <a:off x="3949700" y="5821363"/>
            <a:ext cx="11652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FF6600"/>
                </a:solidFill>
                <a:latin typeface="Comic Sans MS" panose="030F0702030302020204" pitchFamily="66" charset="0"/>
              </a:rPr>
              <a:t>Input Coupler</a:t>
            </a:r>
            <a:endParaRPr lang="ja-JP" altLang="en-US" sz="120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H="1" flipV="1">
            <a:off x="3282950" y="5592763"/>
            <a:ext cx="612775" cy="5556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テキスト ボックス 47"/>
          <p:cNvSpPr txBox="1">
            <a:spLocks noChangeArrowheads="1"/>
          </p:cNvSpPr>
          <p:nvPr/>
        </p:nvSpPr>
        <p:spPr bwMode="auto">
          <a:xfrm>
            <a:off x="3776663" y="6072188"/>
            <a:ext cx="1241425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>
                <a:solidFill>
                  <a:srgbClr val="7030A0"/>
                </a:solidFill>
                <a:latin typeface="Comic Sans MS" panose="030F0702030302020204" pitchFamily="66" charset="0"/>
              </a:rPr>
              <a:t>HOM Coupler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100">
                <a:solidFill>
                  <a:srgbClr val="7030A0"/>
                </a:solidFill>
                <a:latin typeface="Comic Sans MS" panose="030F0702030302020204" pitchFamily="66" charset="0"/>
              </a:rPr>
              <a:t>RF Feedthrough</a:t>
            </a:r>
            <a:endParaRPr lang="ja-JP" altLang="en-US" sz="110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flipH="1">
            <a:off x="3476625" y="4451350"/>
            <a:ext cx="100013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4" name="テキスト ボックス 50"/>
          <p:cNvSpPr txBox="1">
            <a:spLocks noChangeArrowheads="1"/>
          </p:cNvSpPr>
          <p:nvPr/>
        </p:nvSpPr>
        <p:spPr bwMode="auto">
          <a:xfrm>
            <a:off x="2936875" y="4093449"/>
            <a:ext cx="1004888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>
                <a:solidFill>
                  <a:srgbClr val="FF0000"/>
                </a:solidFill>
                <a:latin typeface="Comic Sans MS" panose="030F0702030302020204" pitchFamily="66" charset="0"/>
              </a:rPr>
              <a:t>2-cell Cavity</a:t>
            </a:r>
            <a:endParaRPr lang="ja-JP" altLang="en-US" sz="11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 flipH="1">
            <a:off x="4129088" y="4225925"/>
            <a:ext cx="119661" cy="8143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6" name="テキスト ボックス 58"/>
          <p:cNvSpPr txBox="1">
            <a:spLocks noChangeArrowheads="1"/>
          </p:cNvSpPr>
          <p:nvPr/>
        </p:nvSpPr>
        <p:spPr bwMode="auto">
          <a:xfrm>
            <a:off x="3831026" y="4045948"/>
            <a:ext cx="6080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Tuner</a:t>
            </a:r>
            <a:endParaRPr lang="ja-JP" altLang="en-US" sz="1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37" name="Text Box 18"/>
          <p:cNvSpPr txBox="1">
            <a:spLocks noChangeArrowheads="1"/>
          </p:cNvSpPr>
          <p:nvPr/>
        </p:nvSpPr>
        <p:spPr bwMode="auto">
          <a:xfrm>
            <a:off x="2589213" y="4511675"/>
            <a:ext cx="9271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C00000"/>
                </a:solidFill>
                <a:latin typeface="Arial" panose="020B0604020202020204" pitchFamily="34" charset="0"/>
              </a:rPr>
              <a:t>Cryostat</a:t>
            </a:r>
          </a:p>
        </p:txBody>
      </p:sp>
      <p:cxnSp>
        <p:nvCxnSpPr>
          <p:cNvPr id="69" name="直線矢印コネクタ 68"/>
          <p:cNvCxnSpPr/>
          <p:nvPr/>
        </p:nvCxnSpPr>
        <p:spPr>
          <a:xfrm flipV="1">
            <a:off x="2452688" y="5929313"/>
            <a:ext cx="373062" cy="219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9" name="テキスト ボックス 13"/>
          <p:cNvSpPr txBox="1">
            <a:spLocks noChangeArrowheads="1"/>
          </p:cNvSpPr>
          <p:nvPr/>
        </p:nvSpPr>
        <p:spPr bwMode="auto">
          <a:xfrm>
            <a:off x="2578100" y="6070600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Arial" panose="020B0604020202020204" pitchFamily="34" charset="0"/>
              </a:rPr>
              <a:t>e-</a:t>
            </a:r>
            <a:endParaRPr lang="ja-JP" altLang="en-US" sz="1200">
              <a:latin typeface="Arial" panose="020B0604020202020204" pitchFamily="34" charset="0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58738" y="4027846"/>
            <a:ext cx="5443934" cy="2763480"/>
          </a:xfrm>
          <a:prstGeom prst="roundRect">
            <a:avLst>
              <a:gd name="adj" fmla="val 31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41" name="テキスト ボックス 7"/>
          <p:cNvSpPr txBox="1">
            <a:spLocks noChangeArrowheads="1"/>
          </p:cNvSpPr>
          <p:nvPr/>
        </p:nvSpPr>
        <p:spPr bwMode="auto">
          <a:xfrm>
            <a:off x="122238" y="4140820"/>
            <a:ext cx="19034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u="sng">
                <a:solidFill>
                  <a:srgbClr val="00B050"/>
                </a:solidFill>
                <a:latin typeface="Arial" panose="020B0604020202020204" pitchFamily="34" charset="0"/>
              </a:rPr>
              <a:t>Injector module</a:t>
            </a:r>
            <a:endParaRPr lang="ja-JP" altLang="en-US" sz="1800" b="1" u="sng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71463" y="4456113"/>
            <a:ext cx="16129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2-cell cavity × 3</a:t>
            </a:r>
          </a:p>
          <a:p>
            <a:pPr>
              <a:defRPr/>
            </a:pPr>
            <a:r>
              <a:rPr lang="en-US" altLang="ja-JP" sz="1400" b="1" dirty="0">
                <a:solidFill>
                  <a:srgbClr val="3333FF"/>
                </a:solidFill>
                <a:latin typeface="Microsoft YaHei" pitchFamily="34" charset="-122"/>
                <a:ea typeface="Microsoft YaHei" pitchFamily="34" charset="-122"/>
              </a:rPr>
              <a:t>Double coupler</a:t>
            </a:r>
            <a:endParaRPr lang="ja-JP" altLang="en-US" sz="1400" b="1" dirty="0">
              <a:solidFill>
                <a:srgbClr val="3333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143" name="Text Box 19"/>
          <p:cNvSpPr txBox="1">
            <a:spLocks noChangeArrowheads="1"/>
          </p:cNvSpPr>
          <p:nvPr/>
        </p:nvSpPr>
        <p:spPr bwMode="auto">
          <a:xfrm>
            <a:off x="193675" y="5030788"/>
            <a:ext cx="2192338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>
                <a:solidFill>
                  <a:srgbClr val="333399"/>
                </a:solidFill>
                <a:latin typeface="Arial" panose="020B0604020202020204" pitchFamily="34" charset="0"/>
              </a:rPr>
              <a:t>Input power :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10kW/coupler (10mA, 5MeV)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000" b="1">
                <a:solidFill>
                  <a:srgbClr val="3333FF"/>
                </a:solidFill>
                <a:latin typeface="Arial" panose="020B0604020202020204" pitchFamily="34" charset="0"/>
              </a:rPr>
              <a:t>180kW/coupler (100mA, 10MeV) </a:t>
            </a:r>
            <a:endParaRPr lang="en-US" altLang="ja-JP" sz="1000" b="1" baseline="50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i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000" b="1" baseline="-25000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000" b="1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000" b="1">
                <a:solidFill>
                  <a:srgbClr val="333399"/>
                </a:solidFill>
                <a:latin typeface="Arial" panose="020B0604020202020204" pitchFamily="34" charset="0"/>
              </a:rPr>
              <a:t>　　  </a:t>
            </a: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7.6MV/m</a:t>
            </a:r>
            <a:r>
              <a:rPr lang="ja-JP" altLang="en-US" sz="1000" b="1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5MeV</a:t>
            </a:r>
            <a:r>
              <a:rPr lang="ja-JP" altLang="en-US" sz="1000" b="1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ja-JP" sz="1000" b="1">
                <a:solidFill>
                  <a:srgbClr val="3333FF"/>
                </a:solidFill>
                <a:latin typeface="Arial" panose="020B0604020202020204" pitchFamily="34" charset="0"/>
              </a:rPr>
              <a:t>15MV/m (10MeV)     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000" b="1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000" b="1" baseline="3000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145" name="Text Box 19"/>
          <p:cNvSpPr txBox="1">
            <a:spLocks noChangeArrowheads="1"/>
          </p:cNvSpPr>
          <p:nvPr/>
        </p:nvSpPr>
        <p:spPr bwMode="auto">
          <a:xfrm>
            <a:off x="6096000" y="1046337"/>
            <a:ext cx="2646363" cy="8461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RF frequency:  1.3 GHz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Input power :  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20kW CW (SW) </a:t>
            </a:r>
            <a:endParaRPr lang="en-US" altLang="ja-JP" sz="1000" b="1" baseline="500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i="1" dirty="0" err="1">
                <a:solidFill>
                  <a:srgbClr val="333399"/>
                </a:solidFill>
                <a:latin typeface="Arial" panose="020B0604020202020204" pitchFamily="34" charset="0"/>
              </a:rPr>
              <a:t>E</a:t>
            </a:r>
            <a:r>
              <a:rPr lang="en-US" altLang="ja-JP" sz="1000" b="1" baseline="-25000" dirty="0" err="1">
                <a:solidFill>
                  <a:srgbClr val="333399"/>
                </a:solidFill>
                <a:latin typeface="Arial" panose="020B0604020202020204" pitchFamily="34" charset="0"/>
              </a:rPr>
              <a:t>acc</a:t>
            </a: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:  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          </a:t>
            </a:r>
            <a:r>
              <a:rPr lang="en-US" altLang="ja-JP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8.6 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MV/m</a:t>
            </a:r>
            <a:r>
              <a:rPr lang="ja-JP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operational</a:t>
            </a:r>
            <a:r>
              <a:rPr lang="ja-JP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en-US" altLang="ja-JP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ja-JP" sz="1000" b="1" dirty="0">
                <a:solidFill>
                  <a:srgbClr val="333399"/>
                </a:solidFill>
                <a:latin typeface="Arial" panose="020B0604020202020204" pitchFamily="34" charset="0"/>
              </a:rPr>
              <a:t>Unloaded-Q:</a:t>
            </a:r>
            <a:r>
              <a:rPr lang="ja-JP" altLang="en-US" sz="1000" b="1" dirty="0">
                <a:solidFill>
                  <a:srgbClr val="333399"/>
                </a:solidFill>
                <a:latin typeface="Arial" panose="020B0604020202020204" pitchFamily="34" charset="0"/>
              </a:rPr>
              <a:t>　　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n-US" altLang="ja-JP" sz="1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 &gt; 1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ja-JP" sz="1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146" name="テキスト ボックス 78"/>
          <p:cNvSpPr txBox="1">
            <a:spLocks noChangeArrowheads="1"/>
          </p:cNvSpPr>
          <p:nvPr/>
        </p:nvSpPr>
        <p:spPr bwMode="auto">
          <a:xfrm>
            <a:off x="167535" y="6445250"/>
            <a:ext cx="4957762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</a:rPr>
              <a:t>Requirement was satisfied at V.T and for initial 10mA requirement .</a:t>
            </a:r>
            <a:endParaRPr lang="ja-JP" altLang="en-US" sz="1200" dirty="0">
              <a:latin typeface="Arial" panose="020B0604020202020204" pitchFamily="34" charset="0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3367088" y="3402886"/>
            <a:ext cx="202009" cy="5815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5533669" y="1998420"/>
            <a:ext cx="273050" cy="236537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1" name="Picture 978" descr="ERL_20080527Di-00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49" y="2480959"/>
            <a:ext cx="1528008" cy="10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xfrm>
            <a:off x="6638878" y="6431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902D6-9879-493E-91A3-A1642120FACB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 smtClean="0">
              <a:solidFill>
                <a:srgbClr val="898989"/>
              </a:solidFill>
            </a:endParaRPr>
          </a:p>
        </p:txBody>
      </p:sp>
      <p:pic>
        <p:nvPicPr>
          <p:cNvPr id="77" name="Picture 2" descr="ERL 2cell #2 20090424Di-01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r="1488"/>
          <a:stretch>
            <a:fillRect/>
          </a:stretch>
        </p:blipFill>
        <p:spPr bwMode="auto">
          <a:xfrm>
            <a:off x="1970013" y="3842902"/>
            <a:ext cx="993222" cy="7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8039288" y="5358120"/>
            <a:ext cx="479274" cy="151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02672" y="6559975"/>
            <a:ext cx="356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Operated from 2013. Current increased. 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35460" y="4020574"/>
            <a:ext cx="144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u="sng" dirty="0" err="1" smtClean="0">
                <a:solidFill>
                  <a:srgbClr val="0000CC"/>
                </a:solidFill>
              </a:rPr>
              <a:t>E.</a:t>
            </a:r>
            <a:r>
              <a:rPr kumimoji="1" lang="en-US" altLang="ja-JP" sz="1400" u="sng" dirty="0" err="1" smtClean="0">
                <a:solidFill>
                  <a:srgbClr val="0000CC"/>
                </a:solidFill>
              </a:rPr>
              <a:t>Kako</a:t>
            </a:r>
            <a:r>
              <a:rPr lang="en-US" altLang="ja-JP" sz="1400" u="sng" dirty="0">
                <a:solidFill>
                  <a:srgbClr val="0000CC"/>
                </a:solidFill>
              </a:rPr>
              <a:t> </a:t>
            </a:r>
            <a:r>
              <a:rPr lang="en-US" altLang="ja-JP" sz="1400" u="sng" dirty="0" smtClean="0">
                <a:solidFill>
                  <a:srgbClr val="0000CC"/>
                </a:solidFill>
              </a:rPr>
              <a:t>MOPB097</a:t>
            </a:r>
          </a:p>
          <a:p>
            <a:pPr algn="r"/>
            <a:r>
              <a:rPr kumimoji="1" lang="en-US" altLang="ja-JP" sz="1400" u="sng" dirty="0" smtClean="0">
                <a:solidFill>
                  <a:srgbClr val="0000CC"/>
                </a:solidFill>
              </a:rPr>
              <a:t>SRF2017</a:t>
            </a:r>
            <a:endParaRPr kumimoji="1" lang="ja-JP" altLang="en-US" sz="1400" u="sng" dirty="0">
              <a:solidFill>
                <a:srgbClr val="0000CC"/>
              </a:solidFill>
            </a:endParaRPr>
          </a:p>
        </p:txBody>
      </p:sp>
      <p:sp>
        <p:nvSpPr>
          <p:cNvPr id="75" name="テキスト ボックス 8"/>
          <p:cNvSpPr txBox="1">
            <a:spLocks noChangeArrowheads="1"/>
          </p:cNvSpPr>
          <p:nvPr/>
        </p:nvSpPr>
        <p:spPr bwMode="auto">
          <a:xfrm>
            <a:off x="5891213" y="3814967"/>
            <a:ext cx="319246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</a:rPr>
              <a:t>Requirement was satisfied at V.T. </a:t>
            </a:r>
            <a:r>
              <a:rPr lang="en-US" altLang="ja-JP" sz="1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Heavy F.E was met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</a:rPr>
              <a:t> @9-10MV/m after string assembly</a:t>
            </a:r>
            <a:r>
              <a:rPr lang="en-US" altLang="ja-JP" sz="1200" dirty="0">
                <a:latin typeface="Arial" panose="020B0604020202020204" pitchFamily="34" charset="0"/>
              </a:rPr>
              <a:t>. </a:t>
            </a:r>
            <a:endParaRPr lang="ja-JP" altLang="en-US" sz="1200" dirty="0">
              <a:latin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72300" y="5509903"/>
            <a:ext cx="190545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u="sng" dirty="0" smtClean="0">
                <a:solidFill>
                  <a:srgbClr val="0000CC"/>
                </a:solidFill>
              </a:rPr>
              <a:t>Success 1mA operation</a:t>
            </a:r>
          </a:p>
          <a:p>
            <a:r>
              <a:rPr lang="en-US" altLang="ja-JP" sz="1400" b="1" u="sng" dirty="0" smtClean="0">
                <a:solidFill>
                  <a:srgbClr val="0000CC"/>
                </a:solidFill>
              </a:rPr>
              <a:t>100% Energy recovery</a:t>
            </a:r>
          </a:p>
          <a:p>
            <a:r>
              <a:rPr lang="en-US" altLang="ja-JP" sz="1400" b="1" u="sng" dirty="0">
                <a:solidFill>
                  <a:srgbClr val="0000CC"/>
                </a:solidFill>
              </a:rPr>
              <a:t>w</a:t>
            </a:r>
            <a:r>
              <a:rPr kumimoji="1" lang="en-US" altLang="ja-JP" sz="1400" b="1" u="sng" dirty="0" smtClean="0">
                <a:solidFill>
                  <a:srgbClr val="0000CC"/>
                </a:solidFill>
              </a:rPr>
              <a:t>ithout HOM-BBU.</a:t>
            </a:r>
            <a:endParaRPr kumimoji="1" lang="ja-JP" altLang="en-US" sz="1400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6498" y="145298"/>
            <a:ext cx="4031610" cy="1055077"/>
          </a:xfrm>
        </p:spPr>
        <p:txBody>
          <a:bodyPr>
            <a:normAutofit fontScale="90000"/>
          </a:bodyPr>
          <a:lstStyle/>
          <a:p>
            <a:r>
              <a:rPr kumimoji="1" lang="en-US" altLang="ja-JP" u="sng" dirty="0" smtClean="0">
                <a:solidFill>
                  <a:srgbClr val="FF0000"/>
                </a:solidFill>
                <a:latin typeface="Arial"/>
                <a:cs typeface="Arial"/>
              </a:rPr>
              <a:t>EUV-FEL Design</a:t>
            </a:r>
            <a:endParaRPr kumimoji="1" lang="ja-JP" altLang="en-US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16389" y="2002410"/>
            <a:ext cx="7790797" cy="4455638"/>
            <a:chOff x="1317755" y="1883527"/>
            <a:chExt cx="8440030" cy="4826941"/>
          </a:xfrm>
        </p:grpSpPr>
        <p:pic>
          <p:nvPicPr>
            <p:cNvPr id="5" name="図 4" descr="euvERL_image_a_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263" y="2137407"/>
              <a:ext cx="7493686" cy="4321404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851129" y="4190164"/>
              <a:ext cx="1408719" cy="400110"/>
            </a:xfrm>
            <a:prstGeom prst="rect">
              <a:avLst/>
            </a:prstGeom>
            <a:noFill/>
            <a:scene3d>
              <a:camera prst="orthographicFront">
                <a:rot lat="0" lon="0" rev="21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Main </a:t>
              </a:r>
              <a:r>
                <a:rPr lang="en-US" altLang="ja-JP" dirty="0" err="1">
                  <a:latin typeface="Arial"/>
                  <a:cs typeface="Arial"/>
                </a:rPr>
                <a:t>Linac</a:t>
              </a:r>
              <a:endParaRPr lang="ja-JP" altLang="en-US" dirty="0">
                <a:latin typeface="Arial"/>
                <a:cs typeface="Arial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122076" y="5956952"/>
              <a:ext cx="16865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Injector </a:t>
              </a:r>
              <a:r>
                <a:rPr lang="en-US" altLang="ja-JP" dirty="0" err="1">
                  <a:latin typeface="Arial"/>
                  <a:cs typeface="Arial"/>
                </a:rPr>
                <a:t>Linac</a:t>
              </a:r>
              <a:endParaRPr lang="ja-JP" altLang="en-US" dirty="0">
                <a:latin typeface="Arial"/>
                <a:cs typeface="Arial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562666" y="2934694"/>
              <a:ext cx="1195119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92" dirty="0">
                  <a:latin typeface="Arial"/>
                  <a:cs typeface="Arial"/>
                </a:rPr>
                <a:t>Beam Dump</a:t>
              </a:r>
              <a:endParaRPr lang="ja-JP" altLang="en-US" sz="1292" dirty="0">
                <a:latin typeface="Arial"/>
                <a:cs typeface="Arial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712217" y="3708562"/>
              <a:ext cx="2033890" cy="400110"/>
            </a:xfrm>
            <a:prstGeom prst="rect">
              <a:avLst/>
            </a:prstGeom>
            <a:noFill/>
            <a:scene3d>
              <a:camera prst="orthographicFront">
                <a:rot lat="0" lon="0" rev="16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latin typeface="Arial"/>
                  <a:cs typeface="Arial"/>
                </a:rPr>
                <a:t>Undulators</a:t>
              </a:r>
              <a:r>
                <a:rPr lang="en-US" altLang="ja-JP" dirty="0">
                  <a:latin typeface="Arial"/>
                  <a:cs typeface="Arial"/>
                </a:rPr>
                <a:t>(FEL)</a:t>
              </a:r>
              <a:endParaRPr lang="ja-JP" altLang="en-US" dirty="0">
                <a:latin typeface="Arial"/>
                <a:cs typeface="Arial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573802" y="1883527"/>
              <a:ext cx="773961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77" dirty="0">
                  <a:latin typeface="Arial"/>
                  <a:cs typeface="Arial"/>
                </a:rPr>
                <a:t>1</a:t>
              </a:r>
              <a:r>
                <a:rPr lang="en-US" altLang="ja-JP" sz="1477" baseline="30000" dirty="0">
                  <a:latin typeface="Arial"/>
                  <a:cs typeface="Arial"/>
                </a:rPr>
                <a:t>st</a:t>
              </a:r>
              <a:r>
                <a:rPr lang="en-US" altLang="ja-JP" sz="1477" dirty="0">
                  <a:latin typeface="Arial"/>
                  <a:cs typeface="Arial"/>
                </a:rPr>
                <a:t> Arc</a:t>
              </a:r>
              <a:endParaRPr lang="ja-JP" altLang="en-US" sz="1477" dirty="0">
                <a:latin typeface="Arial"/>
                <a:cs typeface="Arial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157660" y="5759549"/>
              <a:ext cx="953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2</a:t>
              </a:r>
              <a:r>
                <a:rPr lang="en-US" altLang="ja-JP" baseline="30000" dirty="0">
                  <a:latin typeface="Arial"/>
                  <a:cs typeface="Arial"/>
                </a:rPr>
                <a:t>nd</a:t>
              </a:r>
              <a:r>
                <a:rPr lang="en-US" altLang="ja-JP" dirty="0">
                  <a:latin typeface="Arial"/>
                  <a:cs typeface="Arial"/>
                </a:rPr>
                <a:t> Arc</a:t>
              </a:r>
              <a:endParaRPr lang="ja-JP" altLang="en-US" dirty="0">
                <a:latin typeface="Arial"/>
                <a:cs typeface="Arial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555053" y="2392384"/>
              <a:ext cx="953733" cy="346276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1477" dirty="0">
                  <a:latin typeface="Arial"/>
                  <a:cs typeface="Arial"/>
                </a:rPr>
                <a:t>Chicane</a:t>
              </a:r>
              <a:endParaRPr lang="ja-JP" altLang="en-US" sz="1477" dirty="0">
                <a:latin typeface="Arial"/>
                <a:cs typeface="Arial"/>
              </a:endParaRPr>
            </a:p>
          </p:txBody>
        </p:sp>
        <p:cxnSp>
          <p:nvCxnSpPr>
            <p:cNvPr id="14" name="直線矢印コネクタ 13"/>
            <p:cNvCxnSpPr>
              <a:cxnSpLocks noChangeAspect="1"/>
            </p:cNvCxnSpPr>
            <p:nvPr/>
          </p:nvCxnSpPr>
          <p:spPr>
            <a:xfrm flipV="1">
              <a:off x="1344771" y="2046040"/>
              <a:ext cx="7096442" cy="3597436"/>
            </a:xfrm>
            <a:prstGeom prst="straightConnector1">
              <a:avLst/>
            </a:prstGeom>
            <a:ln w="9525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cxnSpLocks noChangeAspect="1"/>
            </p:cNvCxnSpPr>
            <p:nvPr/>
          </p:nvCxnSpPr>
          <p:spPr>
            <a:xfrm>
              <a:off x="1317755" y="5918469"/>
              <a:ext cx="1314465" cy="79199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467851" y="2959878"/>
              <a:ext cx="1040562" cy="400110"/>
            </a:xfrm>
            <a:prstGeom prst="rect">
              <a:avLst/>
            </a:prstGeom>
            <a:noFill/>
            <a:scene3d>
              <a:camera prst="orthographicFront">
                <a:rot lat="0" lon="0" rev="162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~200 m</a:t>
              </a:r>
              <a:endParaRPr lang="ja-JP" altLang="en-US" dirty="0">
                <a:latin typeface="Arial"/>
                <a:cs typeface="Arial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467053" y="6239206"/>
              <a:ext cx="901636" cy="400110"/>
            </a:xfrm>
            <a:prstGeom prst="rect">
              <a:avLst/>
            </a:prstGeom>
            <a:noFill/>
            <a:scene3d>
              <a:camera prst="orthographicFront">
                <a:rot lat="0" lon="0" rev="202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~20 m</a:t>
              </a:r>
              <a:endParaRPr lang="ja-JP" altLang="en-US" dirty="0">
                <a:latin typeface="Arial"/>
                <a:cs typeface="Arial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304067" y="6285444"/>
              <a:ext cx="672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/>
                  <a:cs typeface="Arial"/>
                </a:rPr>
                <a:t>Gun</a:t>
              </a:r>
              <a:endParaRPr lang="ja-JP" altLang="en-US" dirty="0">
                <a:latin typeface="Arial"/>
                <a:cs typeface="Arial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9212339" y="2507837"/>
              <a:ext cx="0" cy="529481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784045" y="5971540"/>
              <a:ext cx="402177" cy="17380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416421" y="5686372"/>
              <a:ext cx="849538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77" dirty="0">
                  <a:latin typeface="Arial"/>
                  <a:cs typeface="Arial"/>
                </a:rPr>
                <a:t>Merger</a:t>
              </a:r>
              <a:endParaRPr lang="ja-JP" altLang="en-US" sz="1477" dirty="0">
                <a:latin typeface="Arial"/>
                <a:cs typeface="Arial"/>
              </a:endParaRPr>
            </a:p>
          </p:txBody>
        </p:sp>
        <p:cxnSp>
          <p:nvCxnSpPr>
            <p:cNvPr id="32" name="直線コネクタ 31"/>
            <p:cNvCxnSpPr>
              <a:cxnSpLocks noChangeAspect="1"/>
            </p:cNvCxnSpPr>
            <p:nvPr/>
          </p:nvCxnSpPr>
          <p:spPr>
            <a:xfrm>
              <a:off x="4122075" y="5716538"/>
              <a:ext cx="360000" cy="14400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3435873" y="4771681"/>
              <a:ext cx="2061675" cy="315434"/>
            </a:xfrm>
            <a:prstGeom prst="rect">
              <a:avLst/>
            </a:prstGeom>
            <a:noFill/>
            <a:scene3d>
              <a:camera prst="orthographicFront">
                <a:rot lat="0" lon="0" rev="186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1292" dirty="0">
                  <a:latin typeface="Arial"/>
                  <a:cs typeface="Arial"/>
                </a:rPr>
                <a:t>Injector Diagnostic Line</a:t>
              </a:r>
              <a:endParaRPr lang="ja-JP" altLang="en-US" sz="1292" dirty="0">
                <a:latin typeface="Arial"/>
                <a:cs typeface="Arial"/>
              </a:endParaRPr>
            </a:p>
          </p:txBody>
        </p:sp>
        <p:cxnSp>
          <p:nvCxnSpPr>
            <p:cNvPr id="36" name="直線コネクタ 35"/>
            <p:cNvCxnSpPr>
              <a:cxnSpLocks noChangeAspect="1"/>
            </p:cNvCxnSpPr>
            <p:nvPr/>
          </p:nvCxnSpPr>
          <p:spPr>
            <a:xfrm>
              <a:off x="4313788" y="5092285"/>
              <a:ext cx="36000" cy="25199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3435"/>
              </p:ext>
            </p:extLst>
          </p:nvPr>
        </p:nvGraphicFramePr>
        <p:xfrm>
          <a:off x="115380" y="110405"/>
          <a:ext cx="4745506" cy="295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83376"/>
                <a:gridCol w="2362130"/>
              </a:tblGrid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Parameter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Specification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Wavelength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13.5 nm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Output</a:t>
                      </a:r>
                      <a:r>
                        <a:rPr kumimoji="1" lang="en-US" altLang="ja-JP" sz="1600" baseline="0" dirty="0" smtClean="0"/>
                        <a:t> power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10 kW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Bunch</a:t>
                      </a:r>
                      <a:r>
                        <a:rPr kumimoji="1" lang="en-US" altLang="ja-JP" sz="1600" baseline="0" dirty="0" smtClean="0"/>
                        <a:t> chare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60</a:t>
                      </a:r>
                      <a:r>
                        <a:rPr kumimoji="1" lang="en-US" altLang="ja-JP" sz="1600" baseline="0" dirty="0" smtClean="0"/>
                        <a:t> pC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Beam</a:t>
                      </a:r>
                      <a:r>
                        <a:rPr kumimoji="1" lang="en-US" altLang="ja-JP" sz="1600" baseline="0" dirty="0" smtClean="0"/>
                        <a:t> energy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800</a:t>
                      </a:r>
                      <a:r>
                        <a:rPr kumimoji="1" lang="en-US" altLang="ja-JP" sz="1600" baseline="0" dirty="0" smtClean="0"/>
                        <a:t> MeV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Accelerating</a:t>
                      </a:r>
                      <a:r>
                        <a:rPr kumimoji="1" lang="en-US" altLang="ja-JP" sz="1600" baseline="0" dirty="0" smtClean="0"/>
                        <a:t> gradient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12.5 MV/m (main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linac</a:t>
                      </a:r>
                      <a:r>
                        <a:rPr kumimoji="1" lang="en-US" altLang="ja-JP" sz="1600" baseline="0" dirty="0" smtClean="0"/>
                        <a:t>)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Number</a:t>
                      </a:r>
                      <a:r>
                        <a:rPr kumimoji="1" lang="en-US" altLang="ja-JP" sz="1600" baseline="0" dirty="0" smtClean="0"/>
                        <a:t> of SRF cavity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9-cell</a:t>
                      </a:r>
                      <a:r>
                        <a:rPr kumimoji="1" lang="en-US" altLang="ja-JP" sz="1600" baseline="0" dirty="0" smtClean="0"/>
                        <a:t> cavity×64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Beam</a:t>
                      </a:r>
                      <a:r>
                        <a:rPr kumimoji="1" lang="en-US" altLang="ja-JP" sz="1600" baseline="0" dirty="0" smtClean="0"/>
                        <a:t> repetition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162.5</a:t>
                      </a:r>
                      <a:r>
                        <a:rPr kumimoji="1" lang="en-US" altLang="ja-JP" sz="1600" baseline="0" dirty="0" smtClean="0"/>
                        <a:t> MHz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  <a:tr h="328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Beam</a:t>
                      </a:r>
                      <a:r>
                        <a:rPr kumimoji="1" lang="en-US" altLang="ja-JP" sz="1600" baseline="0" dirty="0" smtClean="0"/>
                        <a:t> current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9.75</a:t>
                      </a:r>
                      <a:r>
                        <a:rPr kumimoji="1" lang="en-US" altLang="ja-JP" sz="1600" baseline="0" dirty="0" smtClean="0"/>
                        <a:t> mA</a:t>
                      </a:r>
                      <a:endParaRPr kumimoji="1" lang="ja-JP" altLang="en-US" sz="1600" dirty="0"/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804993" y="6092509"/>
            <a:ext cx="162544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10MeV, 10mA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9650399">
            <a:off x="5017286" y="4363638"/>
            <a:ext cx="341638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Acceleration/Deceleration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to 800MeV/10MeV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Energy recovery of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          790MV x 10mA </a:t>
            </a:r>
            <a:r>
              <a:rPr lang="ja-JP" altLang="en-US" dirty="0">
                <a:solidFill>
                  <a:srgbClr val="FF0000"/>
                </a:solidFill>
              </a:rPr>
              <a:t>～</a:t>
            </a:r>
            <a:r>
              <a:rPr lang="en-US" altLang="ja-JP" dirty="0" smtClean="0">
                <a:solidFill>
                  <a:srgbClr val="FF0000"/>
                </a:solidFill>
              </a:rPr>
              <a:t> 8MW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53798" y="3248778"/>
            <a:ext cx="162544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10MeV, 10mA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1049576" y="5326829"/>
            <a:ext cx="930565" cy="454340"/>
          </a:xfrm>
          <a:prstGeom prst="straightConnector1">
            <a:avLst/>
          </a:prstGeom>
          <a:ln w="38100">
            <a:solidFill>
              <a:srgbClr val="F70F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95735" y="5007183"/>
            <a:ext cx="1261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10kW FEL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output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9994651">
            <a:off x="2992939" y="3683255"/>
            <a:ext cx="175368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800MeV, 10mA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140550" y="1030264"/>
            <a:ext cx="386663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Presented by Norio NAKAMURA</a:t>
            </a:r>
          </a:p>
          <a:p>
            <a:r>
              <a:rPr lang="en-US" altLang="ja-JP" sz="1600" dirty="0" smtClean="0">
                <a:solidFill>
                  <a:prstClr val="black"/>
                </a:solidFill>
              </a:rPr>
              <a:t>ERL2015</a:t>
            </a:r>
            <a:r>
              <a:rPr lang="ja-JP" altLang="en-US" sz="1600" dirty="0">
                <a:solidFill>
                  <a:prstClr val="black"/>
                </a:solidFill>
              </a:rPr>
              <a:t>（</a:t>
            </a:r>
            <a:r>
              <a:rPr lang="en-US" altLang="ja-JP" sz="1600" dirty="0">
                <a:solidFill>
                  <a:prstClr val="black"/>
                </a:solidFill>
                <a:hlinkClick r:id="rId4"/>
              </a:rPr>
              <a:t>https://www.bnl.gov/erl2015</a:t>
            </a:r>
            <a:r>
              <a:rPr lang="en-US" altLang="ja-JP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altLang="ja-JP" sz="1600" dirty="0" smtClean="0">
                <a:solidFill>
                  <a:prstClr val="black"/>
                </a:solidFill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</a:rPr>
              <a:t>）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236296" y="2002410"/>
            <a:ext cx="667703" cy="23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591241" y="1779946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Bunch compressed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1298525" y="5848271"/>
            <a:ext cx="498718" cy="55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96222" y="643505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3333FF"/>
                </a:solidFill>
              </a:rPr>
              <a:t>de</a:t>
            </a:r>
            <a:r>
              <a:rPr kumimoji="1" lang="en-US" altLang="ja-JP" sz="1400" dirty="0" smtClean="0">
                <a:solidFill>
                  <a:srgbClr val="3333FF"/>
                </a:solidFill>
              </a:rPr>
              <a:t>compressed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7701701" y="4918772"/>
            <a:ext cx="160989" cy="408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413671" y="5326829"/>
            <a:ext cx="168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 recovery</a:t>
            </a:r>
          </a:p>
          <a:p>
            <a:r>
              <a:rPr lang="en-US" altLang="ja-JP" dirty="0" smtClean="0"/>
              <a:t>Is needed.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93160" y="3161223"/>
            <a:ext cx="269741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Design strategy (main </a:t>
            </a:r>
            <a:r>
              <a:rPr lang="en-US" altLang="ja-JP" sz="1600" dirty="0" err="1" smtClean="0"/>
              <a:t>linac</a:t>
            </a:r>
            <a:r>
              <a:rPr lang="en-US" altLang="ja-JP" sz="1600" dirty="0" smtClean="0"/>
              <a:t>)</a:t>
            </a:r>
          </a:p>
          <a:p>
            <a:r>
              <a:rPr lang="en-US" altLang="ja-JP" sz="1600" dirty="0" err="1" smtClean="0"/>
              <a:t>Epeak</a:t>
            </a:r>
            <a:r>
              <a:rPr lang="en-US" altLang="ja-JP" sz="1600" dirty="0" smtClean="0"/>
              <a:t>/</a:t>
            </a:r>
            <a:r>
              <a:rPr lang="en-US" altLang="ja-JP" sz="1600" dirty="0" err="1" smtClean="0"/>
              <a:t>Eacc</a:t>
            </a:r>
            <a:r>
              <a:rPr lang="en-US" altLang="ja-JP" sz="1600" dirty="0" smtClean="0"/>
              <a:t> is 1.5 times reduced from </a:t>
            </a:r>
            <a:r>
              <a:rPr lang="en-US" altLang="ja-JP" sz="1600" dirty="0" err="1" smtClean="0"/>
              <a:t>cERL</a:t>
            </a:r>
            <a:r>
              <a:rPr lang="en-US" altLang="ja-JP" sz="1600" dirty="0" smtClean="0"/>
              <a:t> cavity </a:t>
            </a:r>
            <a:r>
              <a:rPr lang="en-US" altLang="ja-JP" sz="1600" u="sng" dirty="0" smtClean="0">
                <a:solidFill>
                  <a:srgbClr val="0000CC"/>
                </a:solidFill>
              </a:rPr>
              <a:t>to overcome field emission</a:t>
            </a:r>
            <a:r>
              <a:rPr lang="en-US" altLang="ja-JP" sz="1600" dirty="0" smtClean="0"/>
              <a:t>.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8.6 MV/m  12.5MV/m 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098" y="20370"/>
            <a:ext cx="8229600" cy="619205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dirty="0" smtClean="0">
                <a:latin typeface="Arial"/>
                <a:cs typeface="Arial"/>
              </a:rPr>
              <a:t>FEL</a:t>
            </a:r>
            <a:r>
              <a:rPr lang="en-US" altLang="ja-JP" sz="2800" dirty="0">
                <a:latin typeface="Arial"/>
                <a:cs typeface="Arial"/>
              </a:rPr>
              <a:t> </a:t>
            </a:r>
            <a:r>
              <a:rPr lang="en-US" altLang="ja-JP" sz="2800" dirty="0" smtClean="0">
                <a:latin typeface="Arial"/>
                <a:cs typeface="Arial"/>
              </a:rPr>
              <a:t>Performance by simulation</a:t>
            </a:r>
            <a:endParaRPr kumimoji="1" lang="ja-JP" altLang="en-US" sz="2800" dirty="0">
              <a:latin typeface="Arial"/>
              <a:ea typeface="+mn-ea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3973" y="584684"/>
            <a:ext cx="777972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/>
                <a:cs typeface="Arial"/>
              </a:rPr>
              <a:t>Electron beam parameters: </a:t>
            </a:r>
            <a:r>
              <a:rPr lang="en-US" altLang="ja-JP" sz="1600" b="1" u="sng" dirty="0">
                <a:solidFill>
                  <a:srgbClr val="FF0000"/>
                </a:solidFill>
                <a:latin typeface="Arial"/>
                <a:cs typeface="Arial"/>
              </a:rPr>
              <a:t>E=800 MeV</a:t>
            </a:r>
            <a:r>
              <a:rPr lang="en-US" altLang="ja-JP" sz="1600" dirty="0">
                <a:latin typeface="Arial"/>
                <a:cs typeface="Arial"/>
              </a:rPr>
              <a:t>, </a:t>
            </a:r>
            <a:r>
              <a:rPr lang="en-US" altLang="ja-JP" sz="1600" b="1" u="sng" dirty="0" err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en-US" altLang="ja-JP" sz="1600" b="1" u="sng" baseline="-25000" dirty="0" err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altLang="ja-JP" sz="1600" b="1" u="sng" dirty="0">
                <a:solidFill>
                  <a:srgbClr val="FF0000"/>
                </a:solidFill>
                <a:latin typeface="Arial"/>
                <a:cs typeface="Arial"/>
              </a:rPr>
              <a:t>=60 </a:t>
            </a:r>
            <a:r>
              <a:rPr lang="en-US" altLang="ja-JP" sz="1600" b="1" u="sng" dirty="0" err="1">
                <a:solidFill>
                  <a:srgbClr val="FF0000"/>
                </a:solidFill>
                <a:latin typeface="Arial"/>
                <a:cs typeface="Arial"/>
              </a:rPr>
              <a:t>pC</a:t>
            </a:r>
            <a:r>
              <a:rPr lang="en-US" altLang="ja-JP" sz="1600" dirty="0">
                <a:latin typeface="Arial"/>
                <a:cs typeface="Arial"/>
              </a:rPr>
              <a:t>, </a:t>
            </a:r>
            <a:r>
              <a:rPr lang="en-US" altLang="ja-JP" sz="1600" dirty="0" err="1" smtClean="0">
                <a:latin typeface="Arial"/>
                <a:cs typeface="Arial"/>
              </a:rPr>
              <a:t>f</a:t>
            </a:r>
            <a:r>
              <a:rPr lang="en-US" altLang="ja-JP" sz="1600" baseline="-25000" dirty="0" err="1" smtClean="0">
                <a:latin typeface="Arial"/>
                <a:cs typeface="Arial"/>
              </a:rPr>
              <a:t>b</a:t>
            </a:r>
            <a:r>
              <a:rPr lang="en-US" altLang="ja-JP" sz="1600" dirty="0">
                <a:latin typeface="Arial"/>
                <a:cs typeface="Arial"/>
              </a:rPr>
              <a:t>=</a:t>
            </a:r>
            <a:r>
              <a:rPr lang="en-US" altLang="ja-JP" sz="1600" b="1" u="sng" dirty="0">
                <a:solidFill>
                  <a:srgbClr val="FF0000"/>
                </a:solidFill>
                <a:latin typeface="Arial"/>
                <a:cs typeface="Arial"/>
              </a:rPr>
              <a:t>162.5</a:t>
            </a:r>
            <a:r>
              <a:rPr lang="en-US" altLang="ja-JP" sz="1600" dirty="0">
                <a:latin typeface="Arial"/>
                <a:cs typeface="Arial"/>
              </a:rPr>
              <a:t>/325 MHz</a:t>
            </a:r>
          </a:p>
          <a:p>
            <a:r>
              <a:rPr lang="en-US" altLang="ja-JP" sz="1600" dirty="0" smtClean="0">
                <a:latin typeface="Arial"/>
                <a:cs typeface="Arial"/>
              </a:rPr>
              <a:t>Helical </a:t>
            </a:r>
            <a:r>
              <a:rPr lang="en-US" altLang="ja-JP" sz="1600" dirty="0" err="1" smtClean="0">
                <a:latin typeface="Arial"/>
                <a:cs typeface="Arial"/>
              </a:rPr>
              <a:t>undulator</a:t>
            </a:r>
            <a:r>
              <a:rPr lang="en-US" altLang="ja-JP" sz="1600" dirty="0" smtClean="0">
                <a:latin typeface="Arial"/>
                <a:cs typeface="Arial"/>
              </a:rPr>
              <a:t> parameters: </a:t>
            </a:r>
            <a:r>
              <a:rPr lang="en-US" altLang="ja-JP" sz="1600" dirty="0">
                <a:latin typeface="Arial"/>
                <a:cs typeface="Arial"/>
              </a:rPr>
              <a:t>K=</a:t>
            </a:r>
            <a:r>
              <a:rPr lang="en-US" altLang="ja-JP" sz="1600" dirty="0" smtClean="0">
                <a:latin typeface="Arial"/>
                <a:cs typeface="Arial"/>
              </a:rPr>
              <a:t>1.652,</a:t>
            </a:r>
            <a:r>
              <a:rPr lang="en-US" altLang="ja-JP" sz="1600" i="1" dirty="0" smtClean="0">
                <a:latin typeface="Symbol" charset="2"/>
                <a:cs typeface="Symbol" charset="2"/>
              </a:rPr>
              <a:t> </a:t>
            </a:r>
            <a:r>
              <a:rPr lang="en-US" altLang="ja-JP" sz="1600" i="1" dirty="0" err="1">
                <a:latin typeface="Symbol" charset="2"/>
                <a:cs typeface="Symbol" charset="2"/>
              </a:rPr>
              <a:t>l</a:t>
            </a:r>
            <a:r>
              <a:rPr lang="en-US" altLang="ja-JP" sz="1600" baseline="-25000" dirty="0" err="1">
                <a:latin typeface="Arial"/>
                <a:cs typeface="Arial"/>
              </a:rPr>
              <a:t>u</a:t>
            </a:r>
            <a:r>
              <a:rPr lang="en-US" altLang="ja-JP" sz="1600" dirty="0">
                <a:latin typeface="Arial"/>
                <a:cs typeface="Arial"/>
              </a:rPr>
              <a:t>=28 mm, L</a:t>
            </a:r>
            <a:r>
              <a:rPr lang="en-US" altLang="ja-JP" sz="1600" baseline="-25000" dirty="0">
                <a:latin typeface="Arial"/>
                <a:cs typeface="Arial"/>
              </a:rPr>
              <a:t>u</a:t>
            </a:r>
            <a:r>
              <a:rPr lang="en-US" altLang="ja-JP" sz="1600" dirty="0" smtClean="0">
                <a:latin typeface="Arial"/>
                <a:cs typeface="Arial"/>
              </a:rPr>
              <a:t>=</a:t>
            </a:r>
            <a:r>
              <a:rPr lang="en-US" altLang="ja-JP" sz="1600" dirty="0">
                <a:latin typeface="Arial"/>
                <a:cs typeface="Arial"/>
              </a:rPr>
              <a:t>4.9 m</a:t>
            </a:r>
            <a:r>
              <a:rPr lang="en-US" altLang="ja-JP" sz="1600" dirty="0" smtClean="0">
                <a:latin typeface="Arial"/>
                <a:cs typeface="Arial"/>
              </a:rPr>
              <a:t>(18 units), </a:t>
            </a:r>
            <a:r>
              <a:rPr lang="en-US" altLang="ja-JP" sz="1600" dirty="0" err="1" smtClean="0">
                <a:latin typeface="Arial"/>
                <a:cs typeface="Arial"/>
              </a:rPr>
              <a:t>L</a:t>
            </a:r>
            <a:r>
              <a:rPr lang="en-US" altLang="ja-JP" sz="1600" baseline="-25000" dirty="0" err="1" smtClean="0">
                <a:latin typeface="Arial"/>
                <a:cs typeface="Arial"/>
              </a:rPr>
              <a:t>g</a:t>
            </a:r>
            <a:r>
              <a:rPr lang="en-US" altLang="ja-JP" sz="1600" dirty="0" smtClean="0">
                <a:latin typeface="Arial"/>
                <a:cs typeface="Arial"/>
              </a:rPr>
              <a:t>=1.12 m </a:t>
            </a:r>
          </a:p>
          <a:p>
            <a:r>
              <a:rPr lang="en-US" altLang="ja-JP" sz="1600" dirty="0" smtClean="0">
                <a:latin typeface="Arial"/>
                <a:cs typeface="Arial"/>
              </a:rPr>
              <a:t>Bunch compression scheme: 1</a:t>
            </a:r>
            <a:r>
              <a:rPr lang="en-US" altLang="ja-JP" sz="1600" baseline="30000" dirty="0" smtClean="0">
                <a:latin typeface="Arial"/>
                <a:cs typeface="Arial"/>
              </a:rPr>
              <a:t>st</a:t>
            </a:r>
            <a:r>
              <a:rPr lang="en-US" altLang="ja-JP" sz="1600" dirty="0" smtClean="0">
                <a:latin typeface="Arial"/>
                <a:cs typeface="Arial"/>
              </a:rPr>
              <a:t> Arc(DBA), R</a:t>
            </a:r>
            <a:r>
              <a:rPr lang="en-US" altLang="ja-JP" sz="1600" baseline="-25000" dirty="0" smtClean="0">
                <a:latin typeface="Arial"/>
                <a:cs typeface="Arial"/>
              </a:rPr>
              <a:t>56</a:t>
            </a:r>
            <a:r>
              <a:rPr lang="en-US" altLang="ja-JP" sz="1600" dirty="0" smtClean="0">
                <a:latin typeface="Arial"/>
                <a:cs typeface="Arial"/>
              </a:rPr>
              <a:t>=0.3115 m</a:t>
            </a:r>
            <a:endParaRPr lang="en-US" altLang="ja-JP" sz="1600" dirty="0">
              <a:latin typeface="Arial"/>
              <a:cs typeface="Arial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4435697" y="1972207"/>
            <a:ext cx="577316" cy="0"/>
          </a:xfrm>
          <a:prstGeom prst="straightConnector1">
            <a:avLst/>
          </a:prstGeom>
          <a:ln w="3175" cmpd="sng">
            <a:solidFill>
              <a:srgbClr val="000000"/>
            </a:solidFill>
            <a:prstDash val="dash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pulse_ener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2" y="1556792"/>
            <a:ext cx="3672000" cy="3666731"/>
          </a:xfrm>
          <a:prstGeom prst="rect">
            <a:avLst/>
          </a:prstGeom>
        </p:spPr>
      </p:pic>
      <p:pic>
        <p:nvPicPr>
          <p:cNvPr id="7" name="図 6" descr="power&amp;curr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41" y="1556792"/>
            <a:ext cx="3174231" cy="18000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561163" y="2409110"/>
            <a:ext cx="86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/>
                <a:cs typeface="Arial"/>
              </a:rPr>
              <a:t>79</a:t>
            </a:r>
            <a:r>
              <a:rPr kumimoji="1" lang="en-US" altLang="ja-JP" sz="1600" dirty="0" smtClean="0">
                <a:latin typeface="Arial"/>
                <a:cs typeface="Arial"/>
              </a:rPr>
              <a:t>.5 </a:t>
            </a:r>
            <a:r>
              <a:rPr lang="en-US" altLang="ja-JP" sz="1600" dirty="0" err="1">
                <a:latin typeface="Symbol" charset="2"/>
                <a:cs typeface="Symbol" charset="2"/>
              </a:rPr>
              <a:t>m</a:t>
            </a:r>
            <a:r>
              <a:rPr kumimoji="1" lang="en-US" altLang="ja-JP" sz="1600" dirty="0" err="1" smtClean="0">
                <a:latin typeface="Arial"/>
                <a:cs typeface="Arial"/>
              </a:rPr>
              <a:t>J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62982" y="1697409"/>
            <a:ext cx="804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/>
                <a:cs typeface="Arial"/>
              </a:rPr>
              <a:t>88</a:t>
            </a:r>
            <a:r>
              <a:rPr kumimoji="1" lang="en-US" altLang="ja-JP" sz="1600" dirty="0" smtClean="0">
                <a:latin typeface="Arial"/>
                <a:cs typeface="Arial"/>
              </a:rPr>
              <a:t>.5</a:t>
            </a:r>
            <a:r>
              <a:rPr lang="en-US" altLang="ja-JP" sz="1600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sz="1600" dirty="0" smtClean="0">
                <a:latin typeface="Arial"/>
                <a:cs typeface="Arial"/>
              </a:rPr>
              <a:t>J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4448397" y="1972207"/>
            <a:ext cx="501118" cy="1575557"/>
          </a:xfrm>
          <a:prstGeom prst="straightConnector1">
            <a:avLst/>
          </a:prstGeom>
          <a:ln w="3175" cmpd="sng">
            <a:solidFill>
              <a:srgbClr val="000000"/>
            </a:solidFill>
            <a:prstDash val="dash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図 34" descr="spectrum_n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41" y="3374824"/>
            <a:ext cx="2916941" cy="1835999"/>
          </a:xfrm>
          <a:prstGeom prst="rect">
            <a:avLst/>
          </a:prstGeom>
        </p:spPr>
      </p:pic>
      <p:pic>
        <p:nvPicPr>
          <p:cNvPr id="36" name="図 35" descr="spectrum_n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41" y="3374824"/>
            <a:ext cx="2916941" cy="183599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1916219" y="5337212"/>
            <a:ext cx="565917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/>
                <a:cs typeface="Arial"/>
              </a:rPr>
              <a:t>FEL power without tapering:</a:t>
            </a:r>
            <a:r>
              <a:rPr lang="en-US" altLang="ja-JP" sz="1600" dirty="0">
                <a:latin typeface="Arial"/>
                <a:cs typeface="Arial"/>
              </a:rPr>
              <a:t> </a:t>
            </a:r>
            <a:r>
              <a:rPr lang="en-US" altLang="ja-JP" sz="1600" dirty="0" smtClean="0">
                <a:latin typeface="Arial"/>
                <a:cs typeface="Arial"/>
              </a:rPr>
              <a:t> 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kumimoji="1" lang="en-US" altLang="ja-JP" sz="1600" b="1" u="sng" dirty="0" smtClean="0">
                <a:solidFill>
                  <a:srgbClr val="FF0000"/>
                </a:solidFill>
                <a:latin typeface="Arial"/>
                <a:cs typeface="Arial"/>
              </a:rPr>
              <a:t>.9</a:t>
            </a:r>
            <a:r>
              <a:rPr kumimoji="1" lang="en-US" altLang="ja-JP" sz="1600" dirty="0" smtClean="0">
                <a:latin typeface="Arial"/>
                <a:cs typeface="Arial"/>
              </a:rPr>
              <a:t>/25.8 </a:t>
            </a:r>
            <a:r>
              <a:rPr kumimoji="1" lang="en-US" altLang="ja-JP" sz="1600" b="1" u="sng" dirty="0" smtClean="0">
                <a:solidFill>
                  <a:srgbClr val="FF0000"/>
                </a:solidFill>
                <a:latin typeface="Arial"/>
                <a:cs typeface="Arial"/>
              </a:rPr>
              <a:t>kW</a:t>
            </a:r>
            <a:r>
              <a:rPr kumimoji="1" lang="en-US" altLang="ja-JP" sz="1600" dirty="0" smtClean="0">
                <a:latin typeface="Arial"/>
                <a:cs typeface="Arial"/>
              </a:rPr>
              <a:t> @ </a:t>
            </a:r>
            <a:r>
              <a:rPr kumimoji="1" lang="en-US" altLang="ja-JP" sz="1600" b="1" u="sng" dirty="0" smtClean="0">
                <a:solidFill>
                  <a:srgbClr val="0000CC"/>
                </a:solidFill>
                <a:latin typeface="Arial"/>
                <a:cs typeface="Arial"/>
              </a:rPr>
              <a:t>9.75</a:t>
            </a:r>
            <a:r>
              <a:rPr kumimoji="1" lang="en-US" altLang="ja-JP" sz="1600" dirty="0" smtClean="0">
                <a:latin typeface="Arial"/>
                <a:cs typeface="Arial"/>
              </a:rPr>
              <a:t>/19.5 </a:t>
            </a:r>
            <a:r>
              <a:rPr kumimoji="1" lang="en-US" altLang="ja-JP" sz="1600" b="1" u="sng" dirty="0" smtClean="0">
                <a:solidFill>
                  <a:srgbClr val="0000CC"/>
                </a:solidFill>
                <a:latin typeface="Arial"/>
                <a:cs typeface="Arial"/>
              </a:rPr>
              <a:t>mA </a:t>
            </a:r>
            <a:endParaRPr lang="en-US" altLang="ja-JP" sz="1600" b="1" u="sng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r>
              <a:rPr lang="en-US" altLang="ja-JP" sz="1600" dirty="0" smtClean="0">
                <a:latin typeface="Arial"/>
                <a:cs typeface="Arial"/>
              </a:rPr>
              <a:t>FEL power with </a:t>
            </a:r>
            <a:r>
              <a:rPr lang="en-US" altLang="ja-JP" sz="1600" dirty="0">
                <a:latin typeface="Arial"/>
                <a:cs typeface="Arial"/>
              </a:rPr>
              <a:t>2</a:t>
            </a:r>
            <a:r>
              <a:rPr lang="en-US" altLang="ja-JP" sz="1600" dirty="0" smtClean="0">
                <a:latin typeface="Arial"/>
                <a:cs typeface="Arial"/>
              </a:rPr>
              <a:t>% tapering: 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Arial"/>
                <a:cs typeface="Arial"/>
              </a:rPr>
              <a:t>14.4</a:t>
            </a:r>
            <a:r>
              <a:rPr lang="en-US" altLang="ja-JP" sz="1600" dirty="0" smtClean="0">
                <a:latin typeface="Arial"/>
                <a:cs typeface="Arial"/>
              </a:rPr>
              <a:t>/28.8 </a:t>
            </a:r>
            <a:r>
              <a:rPr lang="en-US" altLang="ja-JP" sz="1600" b="1" u="sng" dirty="0">
                <a:solidFill>
                  <a:srgbClr val="FF0000"/>
                </a:solidFill>
                <a:latin typeface="Arial"/>
                <a:cs typeface="Arial"/>
              </a:rPr>
              <a:t>kW</a:t>
            </a:r>
            <a:r>
              <a:rPr lang="en-US" altLang="ja-JP" sz="1600" dirty="0">
                <a:latin typeface="Arial"/>
                <a:cs typeface="Arial"/>
              </a:rPr>
              <a:t> @ </a:t>
            </a:r>
            <a:r>
              <a:rPr lang="en-US" altLang="ja-JP" sz="1600" b="1" u="sng" dirty="0" smtClean="0">
                <a:solidFill>
                  <a:srgbClr val="0000CC"/>
                </a:solidFill>
                <a:latin typeface="Arial"/>
                <a:cs typeface="Arial"/>
              </a:rPr>
              <a:t>9.75</a:t>
            </a:r>
            <a:r>
              <a:rPr lang="en-US" altLang="ja-JP" sz="1600" dirty="0" smtClean="0">
                <a:latin typeface="Arial"/>
                <a:cs typeface="Arial"/>
              </a:rPr>
              <a:t>/19.5 </a:t>
            </a:r>
            <a:r>
              <a:rPr lang="en-US" altLang="ja-JP" sz="1600" b="1" u="sng" dirty="0" smtClean="0">
                <a:solidFill>
                  <a:srgbClr val="0000CC"/>
                </a:solidFill>
                <a:latin typeface="Arial"/>
                <a:cs typeface="Arial"/>
              </a:rPr>
              <a:t>mA</a:t>
            </a:r>
            <a:endParaRPr lang="en-US" altLang="ja-JP" sz="1600" b="1" u="sng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13934" y="6052628"/>
            <a:ext cx="8856984" cy="6358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FF"/>
                </a:solidFill>
              </a:rPr>
              <a:t>10 kW</a:t>
            </a:r>
            <a:r>
              <a:rPr lang="en-US" altLang="ja-JP" sz="2400" dirty="0" smtClean="0">
                <a:solidFill>
                  <a:prstClr val="black"/>
                </a:solidFill>
              </a:rPr>
              <a:t> class high power EUV light source is</a:t>
            </a:r>
            <a:r>
              <a:rPr lang="en-US" altLang="ja-JP" sz="2400" dirty="0" smtClean="0">
                <a:solidFill>
                  <a:srgbClr val="FF0000"/>
                </a:solidFill>
              </a:rPr>
              <a:t> NOT </a:t>
            </a:r>
            <a:r>
              <a:rPr lang="en-US" altLang="ja-JP" sz="2400" dirty="0" smtClean="0">
                <a:solidFill>
                  <a:prstClr val="black"/>
                </a:solidFill>
              </a:rPr>
              <a:t>just a dream!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007" y="29328"/>
            <a:ext cx="4506033" cy="528444"/>
          </a:xfrm>
        </p:spPr>
        <p:txBody>
          <a:bodyPr>
            <a:normAutofit/>
          </a:bodyPr>
          <a:lstStyle/>
          <a:p>
            <a:pPr algn="ctr"/>
            <a:r>
              <a:rPr lang="en-US" altLang="ja-JP" sz="2400" dirty="0" smtClean="0">
                <a:latin typeface="Arial"/>
                <a:cs typeface="Arial"/>
              </a:rPr>
              <a:t>Injector &amp; Merger </a:t>
            </a:r>
            <a:r>
              <a:rPr lang="en-US" altLang="ja-JP" sz="2400" dirty="0">
                <a:latin typeface="Arial"/>
                <a:cs typeface="Arial"/>
              </a:rPr>
              <a:t>Design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426007" y="3861048"/>
            <a:ext cx="8507582" cy="2392736"/>
            <a:chOff x="407020" y="4328743"/>
            <a:chExt cx="8507582" cy="2392736"/>
          </a:xfrm>
        </p:grpSpPr>
        <p:sp>
          <p:nvSpPr>
            <p:cNvPr id="108" name="正方形/長方形 107"/>
            <p:cNvSpPr/>
            <p:nvPr/>
          </p:nvSpPr>
          <p:spPr>
            <a:xfrm>
              <a:off x="6596287" y="6413702"/>
              <a:ext cx="22001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Merger section (top view)  </a:t>
              </a:r>
              <a:endParaRPr lang="ja-JP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>
              <a:off x="8116659" y="6116616"/>
              <a:ext cx="467728" cy="17829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図 99" descr="merger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594" y="5616744"/>
              <a:ext cx="1890881" cy="589082"/>
            </a:xfrm>
            <a:prstGeom prst="rect">
              <a:avLst/>
            </a:prstGeom>
          </p:spPr>
        </p:pic>
        <p:sp>
          <p:nvSpPr>
            <p:cNvPr id="111" name="テキスト ボックス 110"/>
            <p:cNvSpPr txBox="1"/>
            <p:nvPr/>
          </p:nvSpPr>
          <p:spPr>
            <a:xfrm>
              <a:off x="6365778" y="5542985"/>
              <a:ext cx="1347995" cy="276999"/>
            </a:xfrm>
            <a:prstGeom prst="rect">
              <a:avLst/>
            </a:prstGeom>
            <a:noFill/>
            <a:scene3d>
              <a:camera prst="orthographicFront">
                <a:rot lat="0" lon="0" rev="207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recirculation </a:t>
              </a:r>
              <a:r>
                <a:rPr kumimoji="1" lang="en-US" altLang="ja-JP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loop</a:t>
              </a: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4494607" y="6413702"/>
              <a:ext cx="15318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matching section  </a:t>
              </a:r>
              <a:endParaRPr lang="ja-JP" alt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11" name="図 10" descr="matching_inj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975" y="5504422"/>
              <a:ext cx="1361650" cy="406863"/>
            </a:xfrm>
            <a:prstGeom prst="rect">
              <a:avLst/>
            </a:prstGeom>
          </p:spPr>
        </p:pic>
        <p:sp>
          <p:nvSpPr>
            <p:cNvPr id="117" name="正方形/長方形 116"/>
            <p:cNvSpPr/>
            <p:nvPr/>
          </p:nvSpPr>
          <p:spPr>
            <a:xfrm>
              <a:off x="1196979" y="6413702"/>
              <a:ext cx="23000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rgbClr val="FF0000"/>
                  </a:solidFill>
                  <a:latin typeface="Arial"/>
                  <a:cs typeface="Arial"/>
                </a:rPr>
                <a:t>Injector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Arial"/>
                  <a:cs typeface="Arial"/>
                </a:rPr>
                <a:t>section (side view)  </a:t>
              </a:r>
              <a:endParaRPr lang="ja-JP" alt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11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20" y="4328743"/>
              <a:ext cx="4304680" cy="215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線コネクタ 13"/>
            <p:cNvCxnSpPr/>
            <p:nvPr/>
          </p:nvCxnSpPr>
          <p:spPr>
            <a:xfrm>
              <a:off x="5870627" y="5822155"/>
              <a:ext cx="359997" cy="3223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矢印コネクタ 126"/>
            <p:cNvCxnSpPr/>
            <p:nvPr/>
          </p:nvCxnSpPr>
          <p:spPr>
            <a:xfrm>
              <a:off x="5073089" y="5995743"/>
              <a:ext cx="47036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テキスト ボックス 127"/>
            <p:cNvSpPr txBox="1"/>
            <p:nvPr/>
          </p:nvSpPr>
          <p:spPr>
            <a:xfrm>
              <a:off x="4802659" y="5995743"/>
              <a:ext cx="11598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electron beam</a:t>
              </a:r>
              <a:endParaRPr kumimoji="1" lang="en-US" altLang="ja-JP" sz="1200" dirty="0" smtClean="0">
                <a:solidFill>
                  <a:srgbClr val="0000FF"/>
                </a:solidFill>
                <a:latin typeface="Arial"/>
                <a:cs typeface="Arial"/>
              </a:endParaRPr>
            </a:p>
            <a:p>
              <a:r>
                <a:rPr lang="en-US" altLang="ja-JP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E</a:t>
              </a:r>
              <a:r>
                <a:rPr lang="en-US" altLang="ja-JP" sz="1200" baseline="-25000" dirty="0" smtClean="0">
                  <a:solidFill>
                    <a:srgbClr val="0000FF"/>
                  </a:solidFill>
                  <a:latin typeface="Arial"/>
                  <a:cs typeface="Arial"/>
                </a:rPr>
                <a:t>inj</a:t>
              </a:r>
              <a:r>
                <a:rPr lang="en-US" altLang="ja-JP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~10.5 MeV</a:t>
              </a:r>
              <a:endParaRPr lang="ja-JP" altLang="en-US" sz="1200" dirty="0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7757662" y="5410302"/>
              <a:ext cx="1095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injection point</a:t>
              </a:r>
              <a:endParaRPr kumimoji="1" lang="ja-JP" altLang="en-US" sz="1200" dirty="0"/>
            </a:p>
          </p:txBody>
        </p:sp>
        <p:cxnSp>
          <p:nvCxnSpPr>
            <p:cNvPr id="135" name="直線コネクタ 134"/>
            <p:cNvCxnSpPr/>
            <p:nvPr/>
          </p:nvCxnSpPr>
          <p:spPr>
            <a:xfrm flipH="1">
              <a:off x="7714929" y="5671692"/>
              <a:ext cx="259778" cy="317136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6114405" y="5018193"/>
              <a:ext cx="28001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B </a:t>
              </a:r>
              <a:r>
                <a:rPr lang="en-US" altLang="ja-JP" sz="1200" dirty="0">
                  <a:solidFill>
                    <a:srgbClr val="000000"/>
                  </a:solidFill>
                  <a:latin typeface="Arial"/>
                  <a:cs typeface="Arial"/>
                </a:rPr>
                <a:t>: Bending magnets</a:t>
              </a:r>
              <a:r>
                <a:rPr lang="ja-JP" alt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（θ</a:t>
              </a:r>
              <a:r>
                <a:rPr lang="en-US" altLang="ja-JP" sz="1200" dirty="0">
                  <a:solidFill>
                    <a:srgbClr val="000000"/>
                  </a:solidFill>
                  <a:latin typeface="Arial"/>
                  <a:cs typeface="Arial"/>
                </a:rPr>
                <a:t>=15°, </a:t>
              </a:r>
              <a:r>
                <a:rPr lang="ja-JP" alt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ρ</a:t>
              </a:r>
              <a:r>
                <a:rPr lang="en-US" altLang="ja-JP" sz="1200" dirty="0">
                  <a:solidFill>
                    <a:srgbClr val="000000"/>
                  </a:solidFill>
                  <a:latin typeface="Arial"/>
                  <a:cs typeface="Arial"/>
                </a:rPr>
                <a:t>=1m</a:t>
              </a:r>
              <a:r>
                <a:rPr lang="ja-JP" alt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）</a:t>
              </a:r>
              <a:endParaRPr lang="en-US" altLang="ja-JP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r>
                <a:rPr lang="en-US" altLang="ja-JP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Q </a:t>
              </a:r>
              <a:r>
                <a:rPr lang="en-US" altLang="ja-JP" sz="1200" dirty="0">
                  <a:solidFill>
                    <a:srgbClr val="000000"/>
                  </a:solidFill>
                  <a:latin typeface="Arial"/>
                  <a:cs typeface="Arial"/>
                </a:rPr>
                <a:t>: </a:t>
              </a:r>
              <a:r>
                <a:rPr lang="en-US" altLang="ja-JP" sz="1200" dirty="0" err="1">
                  <a:solidFill>
                    <a:srgbClr val="000000"/>
                  </a:solidFill>
                  <a:latin typeface="Arial"/>
                  <a:cs typeface="Arial"/>
                </a:rPr>
                <a:t>Quadrupole</a:t>
              </a:r>
              <a:r>
                <a:rPr lang="en-US" altLang="ja-JP" sz="1200" dirty="0">
                  <a:solidFill>
                    <a:srgbClr val="000000"/>
                  </a:solidFill>
                  <a:latin typeface="Arial"/>
                  <a:cs typeface="Arial"/>
                </a:rPr>
                <a:t> magnet</a:t>
              </a:r>
            </a:p>
          </p:txBody>
        </p:sp>
      </p:grpSp>
      <p:grpSp>
        <p:nvGrpSpPr>
          <p:cNvPr id="5" name="図形グループ 4"/>
          <p:cNvGrpSpPr/>
          <p:nvPr/>
        </p:nvGrpSpPr>
        <p:grpSpPr>
          <a:xfrm>
            <a:off x="2651009" y="472360"/>
            <a:ext cx="6409661" cy="4649536"/>
            <a:chOff x="2632022" y="940055"/>
            <a:chExt cx="6409661" cy="4649536"/>
          </a:xfrm>
        </p:grpSpPr>
        <p:sp>
          <p:nvSpPr>
            <p:cNvPr id="66" name="正方形/長方形 65"/>
            <p:cNvSpPr/>
            <p:nvPr/>
          </p:nvSpPr>
          <p:spPr>
            <a:xfrm>
              <a:off x="3083293" y="3063866"/>
              <a:ext cx="24061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  <a:latin typeface="Arial"/>
                  <a:cs typeface="Arial"/>
                </a:rPr>
                <a:t>c</a:t>
              </a:r>
              <a:r>
                <a:rPr lang="en-US" altLang="ja-JP" sz="1400" b="1" dirty="0" err="1" smtClean="0">
                  <a:solidFill>
                    <a:srgbClr val="0000FF"/>
                  </a:solidFill>
                  <a:latin typeface="Arial"/>
                  <a:cs typeface="Arial"/>
                </a:rPr>
                <a:t>ERL</a:t>
              </a:r>
              <a:r>
                <a:rPr lang="en-US" altLang="ja-JP" sz="1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 Injector </a:t>
              </a:r>
              <a:r>
                <a:rPr lang="en-US" altLang="ja-JP" sz="1400" b="1" dirty="0" err="1" smtClean="0">
                  <a:solidFill>
                    <a:srgbClr val="0000FF"/>
                  </a:solidFill>
                  <a:latin typeface="Arial"/>
                  <a:cs typeface="Arial"/>
                </a:rPr>
                <a:t>cryomodule</a:t>
              </a:r>
              <a:r>
                <a:rPr lang="en-US" altLang="ja-JP" sz="1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</a:p>
          </p:txBody>
        </p:sp>
        <p:pic>
          <p:nvPicPr>
            <p:cNvPr id="67" name="Picture 26" descr="2013_01_31_入射器空洞と入射部_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17" y="1178837"/>
              <a:ext cx="2240412" cy="188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" name="図形グループ 72"/>
            <p:cNvGrpSpPr>
              <a:grpSpLocks noChangeAspect="1"/>
            </p:cNvGrpSpPr>
            <p:nvPr/>
          </p:nvGrpSpPr>
          <p:grpSpPr bwMode="auto">
            <a:xfrm>
              <a:off x="5405959" y="1146096"/>
              <a:ext cx="3635724" cy="2401127"/>
              <a:chOff x="-411248" y="710245"/>
              <a:chExt cx="10787843" cy="6058725"/>
            </a:xfrm>
          </p:grpSpPr>
          <p:pic>
            <p:nvPicPr>
              <p:cNvPr id="72" name="Picture 2" descr="2セルクライオスタット（ホワイト）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97" r="22978"/>
              <a:stretch>
                <a:fillRect/>
              </a:stretch>
            </p:blipFill>
            <p:spPr bwMode="auto">
              <a:xfrm>
                <a:off x="1043610" y="764703"/>
                <a:ext cx="6840759" cy="575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3" name="直線矢印コネクタ 72"/>
              <p:cNvCxnSpPr/>
              <p:nvPr/>
            </p:nvCxnSpPr>
            <p:spPr>
              <a:xfrm rot="10800000" flipV="1">
                <a:off x="6731184" y="2040294"/>
                <a:ext cx="1175828" cy="52293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矢印コネクタ 73"/>
              <p:cNvCxnSpPr/>
              <p:nvPr/>
            </p:nvCxnSpPr>
            <p:spPr>
              <a:xfrm rot="10800000" flipV="1">
                <a:off x="6876273" y="1311817"/>
                <a:ext cx="586403" cy="459455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矢印コネクタ 74"/>
              <p:cNvCxnSpPr/>
              <p:nvPr/>
            </p:nvCxnSpPr>
            <p:spPr>
              <a:xfrm flipH="1" flipV="1">
                <a:off x="6011783" y="3355180"/>
                <a:ext cx="1438803" cy="504796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/>
              <p:cNvCxnSpPr/>
              <p:nvPr/>
            </p:nvCxnSpPr>
            <p:spPr>
              <a:xfrm flipH="1" flipV="1">
                <a:off x="6226393" y="3787431"/>
                <a:ext cx="1151648" cy="72243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矢印コネクタ 76"/>
              <p:cNvCxnSpPr/>
              <p:nvPr/>
            </p:nvCxnSpPr>
            <p:spPr>
              <a:xfrm flipH="1" flipV="1">
                <a:off x="5506991" y="3645360"/>
                <a:ext cx="1583892" cy="1438819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/>
              <p:nvPr/>
            </p:nvCxnSpPr>
            <p:spPr>
              <a:xfrm flipV="1">
                <a:off x="1393102" y="3787431"/>
                <a:ext cx="1305805" cy="66802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矢印コネクタ 78"/>
              <p:cNvCxnSpPr/>
              <p:nvPr/>
            </p:nvCxnSpPr>
            <p:spPr>
              <a:xfrm>
                <a:off x="1417285" y="2285133"/>
                <a:ext cx="1281622" cy="1070044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矢印コネクタ 79"/>
              <p:cNvCxnSpPr/>
              <p:nvPr/>
            </p:nvCxnSpPr>
            <p:spPr>
              <a:xfrm rot="16200000" flipH="1">
                <a:off x="2091336" y="2318386"/>
                <a:ext cx="1511364" cy="423176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テキスト ボックス 82"/>
              <p:cNvSpPr txBox="1">
                <a:spLocks noChangeArrowheads="1"/>
              </p:cNvSpPr>
              <p:nvPr/>
            </p:nvSpPr>
            <p:spPr bwMode="auto">
              <a:xfrm>
                <a:off x="6399691" y="710245"/>
                <a:ext cx="3572910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Vacuum Vessel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2" name="テキスト ボックス 83"/>
              <p:cNvSpPr txBox="1">
                <a:spLocks noChangeArrowheads="1"/>
              </p:cNvSpPr>
              <p:nvPr/>
            </p:nvSpPr>
            <p:spPr bwMode="auto">
              <a:xfrm>
                <a:off x="7673254" y="1646724"/>
                <a:ext cx="2315996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5K Panel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3" name="テキスト ボックス 84"/>
              <p:cNvSpPr txBox="1">
                <a:spLocks noChangeArrowheads="1"/>
              </p:cNvSpPr>
              <p:nvPr/>
            </p:nvSpPr>
            <p:spPr bwMode="auto">
              <a:xfrm>
                <a:off x="7203126" y="3645360"/>
                <a:ext cx="3173469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2K He Jacket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4" name="テキスト ボックス 85"/>
              <p:cNvSpPr txBox="1">
                <a:spLocks noChangeArrowheads="1"/>
              </p:cNvSpPr>
              <p:nvPr/>
            </p:nvSpPr>
            <p:spPr bwMode="auto">
              <a:xfrm>
                <a:off x="7089272" y="4367178"/>
                <a:ext cx="2831006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5K Support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" name="テキスト ボックス 86"/>
              <p:cNvSpPr txBox="1">
                <a:spLocks noChangeArrowheads="1"/>
              </p:cNvSpPr>
              <p:nvPr/>
            </p:nvSpPr>
            <p:spPr bwMode="auto">
              <a:xfrm>
                <a:off x="6336422" y="4966885"/>
                <a:ext cx="3553980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80K Base-plate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86" name="直線矢印コネクタ 85"/>
              <p:cNvCxnSpPr/>
              <p:nvPr/>
            </p:nvCxnSpPr>
            <p:spPr>
              <a:xfrm flipH="1">
                <a:off x="6803728" y="3068023"/>
                <a:ext cx="937035" cy="72544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7529578" y="2698020"/>
                <a:ext cx="2687961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80K Shield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8" name="テキスト ボックス 89"/>
              <p:cNvSpPr txBox="1">
                <a:spLocks noChangeArrowheads="1"/>
              </p:cNvSpPr>
              <p:nvPr/>
            </p:nvSpPr>
            <p:spPr bwMode="auto">
              <a:xfrm>
                <a:off x="-411248" y="4208204"/>
                <a:ext cx="2907108" cy="108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2K Gas </a:t>
                </a:r>
              </a:p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Return Pipe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9" name="テキスト ボックス 90"/>
              <p:cNvSpPr txBox="1">
                <a:spLocks noChangeArrowheads="1"/>
              </p:cNvSpPr>
              <p:nvPr/>
            </p:nvSpPr>
            <p:spPr bwMode="auto">
              <a:xfrm>
                <a:off x="-11243" y="1762203"/>
                <a:ext cx="2315996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5K Panel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90" name="テキスト ボックス 91"/>
              <p:cNvSpPr txBox="1">
                <a:spLocks noChangeArrowheads="1"/>
              </p:cNvSpPr>
              <p:nvPr/>
            </p:nvSpPr>
            <p:spPr bwMode="auto">
              <a:xfrm>
                <a:off x="1501712" y="1242293"/>
                <a:ext cx="2146086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006600"/>
                    </a:solidFill>
                  </a:rPr>
                  <a:t>5K Duct</a:t>
                </a:r>
                <a:endParaRPr lang="ja-JP" altLang="en-US" sz="1100" b="1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91" name="直線矢印コネクタ 90"/>
              <p:cNvCxnSpPr/>
              <p:nvPr/>
            </p:nvCxnSpPr>
            <p:spPr>
              <a:xfrm flipV="1">
                <a:off x="1187559" y="5156727"/>
                <a:ext cx="1006556" cy="57432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テキスト ボックス 93"/>
              <p:cNvSpPr txBox="1">
                <a:spLocks noChangeArrowheads="1"/>
              </p:cNvSpPr>
              <p:nvPr/>
            </p:nvSpPr>
            <p:spPr bwMode="auto">
              <a:xfrm>
                <a:off x="682765" y="5516431"/>
                <a:ext cx="890397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>
                    <a:solidFill>
                      <a:srgbClr val="FF0000"/>
                    </a:solidFill>
                  </a:rPr>
                  <a:t>e</a:t>
                </a:r>
                <a:r>
                  <a:rPr lang="en-US" altLang="ja-JP" sz="1100" b="1" baseline="30000">
                    <a:solidFill>
                      <a:srgbClr val="FF0000"/>
                    </a:solidFill>
                  </a:rPr>
                  <a:t>-</a:t>
                </a:r>
                <a:endParaRPr lang="ja-JP" altLang="en-US" sz="1100" b="1" baseline="300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3" name="直線矢印コネクタ 92"/>
              <p:cNvCxnSpPr/>
              <p:nvPr/>
            </p:nvCxnSpPr>
            <p:spPr>
              <a:xfrm rot="16200000" flipV="1">
                <a:off x="2457082" y="4966293"/>
                <a:ext cx="1865025" cy="661972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/>
              <p:cNvCxnSpPr/>
              <p:nvPr/>
            </p:nvCxnSpPr>
            <p:spPr>
              <a:xfrm flipH="1" flipV="1">
                <a:off x="3708486" y="4364769"/>
                <a:ext cx="1006556" cy="1511364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矢印コネクタ 94"/>
              <p:cNvCxnSpPr/>
              <p:nvPr/>
            </p:nvCxnSpPr>
            <p:spPr>
              <a:xfrm flipH="1" flipV="1">
                <a:off x="5002203" y="4651929"/>
                <a:ext cx="432244" cy="791955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テキスト ボックス 97"/>
              <p:cNvSpPr txBox="1">
                <a:spLocks noChangeArrowheads="1"/>
              </p:cNvSpPr>
              <p:nvPr/>
            </p:nvSpPr>
            <p:spPr bwMode="auto">
              <a:xfrm>
                <a:off x="4693080" y="5278225"/>
                <a:ext cx="3268187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FF0000"/>
                    </a:solidFill>
                  </a:rPr>
                  <a:t>Input Coupler</a:t>
                </a:r>
                <a:endParaRPr lang="ja-JP" altLang="en-US" sz="1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テキスト ボックス 98"/>
              <p:cNvSpPr txBox="1">
                <a:spLocks noChangeArrowheads="1"/>
              </p:cNvSpPr>
              <p:nvPr/>
            </p:nvSpPr>
            <p:spPr bwMode="auto">
              <a:xfrm>
                <a:off x="4006522" y="5749153"/>
                <a:ext cx="2990848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100" b="1" dirty="0">
                    <a:solidFill>
                      <a:srgbClr val="FF0000"/>
                    </a:solidFill>
                  </a:rPr>
                  <a:t>2-cell Cavity</a:t>
                </a:r>
                <a:endParaRPr lang="ja-JP" altLang="en-US" sz="1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テキスト ボックス 99"/>
              <p:cNvSpPr txBox="1">
                <a:spLocks noChangeArrowheads="1"/>
              </p:cNvSpPr>
              <p:nvPr/>
            </p:nvSpPr>
            <p:spPr bwMode="auto">
              <a:xfrm>
                <a:off x="2813968" y="6108854"/>
                <a:ext cx="2913594" cy="660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1100" b="1" dirty="0">
                    <a:solidFill>
                      <a:srgbClr val="FF0000"/>
                    </a:solidFill>
                    <a:latin typeface="+mj-lt"/>
                    <a:ea typeface="ＭＳ Ｐゴシック" pitchFamily="-1" charset="-128"/>
                    <a:cs typeface="ＭＳ Ｐゴシック" pitchFamily="-1" charset="-128"/>
                  </a:rPr>
                  <a:t>HOM Coupler</a:t>
                </a:r>
              </a:p>
            </p:txBody>
          </p:sp>
        </p:grpSp>
        <p:grpSp>
          <p:nvGrpSpPr>
            <p:cNvPr id="151" name="図形グループ 150"/>
            <p:cNvGrpSpPr>
              <a:grpSpLocks noChangeAspect="1"/>
            </p:cNvGrpSpPr>
            <p:nvPr/>
          </p:nvGrpSpPr>
          <p:grpSpPr>
            <a:xfrm>
              <a:off x="4009114" y="3390348"/>
              <a:ext cx="2437426" cy="1575308"/>
              <a:chOff x="3712082" y="1023609"/>
              <a:chExt cx="3989909" cy="2578679"/>
            </a:xfrm>
          </p:grpSpPr>
          <p:pic>
            <p:nvPicPr>
              <p:cNvPr id="152" name="図 151" descr="入射空洞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8601" y="1215408"/>
                <a:ext cx="3384738" cy="2025615"/>
              </a:xfrm>
              <a:prstGeom prst="rect">
                <a:avLst/>
              </a:prstGeom>
            </p:spPr>
          </p:pic>
          <p:sp>
            <p:nvSpPr>
              <p:cNvPr id="153" name="正方形/長方形 152"/>
              <p:cNvSpPr/>
              <p:nvPr/>
            </p:nvSpPr>
            <p:spPr>
              <a:xfrm>
                <a:off x="4236276" y="3098477"/>
                <a:ext cx="2458670" cy="503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2-cell SC cavity</a:t>
                </a:r>
                <a:endParaRPr lang="en-US" altLang="ja-JP" sz="14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4" name="テキスト ボックス 153"/>
              <p:cNvSpPr txBox="1"/>
              <p:nvPr/>
            </p:nvSpPr>
            <p:spPr>
              <a:xfrm>
                <a:off x="5993233" y="1023609"/>
                <a:ext cx="1708758" cy="4534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/>
                  <a:t>Input coupler</a:t>
                </a:r>
                <a:endParaRPr kumimoji="1" lang="ja-JP" altLang="en-US" sz="1200" b="1" dirty="0"/>
              </a:p>
            </p:txBody>
          </p:sp>
          <p:sp>
            <p:nvSpPr>
              <p:cNvPr id="155" name="テキスト ボックス 154"/>
              <p:cNvSpPr txBox="1"/>
              <p:nvPr/>
            </p:nvSpPr>
            <p:spPr>
              <a:xfrm>
                <a:off x="4712539" y="1322252"/>
                <a:ext cx="1433154" cy="4534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/>
                  <a:t>cavity cells</a:t>
                </a:r>
                <a:endParaRPr kumimoji="1" lang="ja-JP" altLang="en-US" sz="1200" b="1" dirty="0"/>
              </a:p>
            </p:txBody>
          </p:sp>
          <p:sp>
            <p:nvSpPr>
              <p:cNvPr id="156" name="テキスト ボックス 155"/>
              <p:cNvSpPr txBox="1"/>
              <p:nvPr/>
            </p:nvSpPr>
            <p:spPr>
              <a:xfrm>
                <a:off x="3712082" y="1047492"/>
                <a:ext cx="1698097" cy="4534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/>
                  <a:t>HOM coupler</a:t>
                </a:r>
                <a:endParaRPr kumimoji="1" lang="ja-JP" altLang="en-US" sz="1200" b="1" dirty="0"/>
              </a:p>
            </p:txBody>
          </p:sp>
        </p:grpSp>
        <p:cxnSp>
          <p:nvCxnSpPr>
            <p:cNvPr id="157" name="直線コネクタ 156"/>
            <p:cNvCxnSpPr/>
            <p:nvPr/>
          </p:nvCxnSpPr>
          <p:spPr>
            <a:xfrm flipH="1">
              <a:off x="3659176" y="3371643"/>
              <a:ext cx="354024" cy="221794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 flipH="1">
              <a:off x="2632022" y="3387216"/>
              <a:ext cx="1381178" cy="2202375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5435505" y="940055"/>
              <a:ext cx="18605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  <a:latin typeface="Arial"/>
                  <a:cs typeface="Arial"/>
                </a:rPr>
                <a:t>Cryomodule</a:t>
              </a:r>
              <a:r>
                <a:rPr lang="en-US" altLang="ja-JP" sz="1400" b="1" dirty="0">
                  <a:solidFill>
                    <a:srgbClr val="0000FF"/>
                  </a:solidFill>
                  <a:latin typeface="Arial"/>
                  <a:cs typeface="Arial"/>
                </a:rPr>
                <a:t> design</a:t>
              </a:r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308619" y="688802"/>
            <a:ext cx="2830185" cy="3490706"/>
            <a:chOff x="289632" y="1156497"/>
            <a:chExt cx="2830185" cy="3490706"/>
          </a:xfrm>
        </p:grpSpPr>
        <p:grpSp>
          <p:nvGrpSpPr>
            <p:cNvPr id="136" name="図形グループ 135"/>
            <p:cNvGrpSpPr>
              <a:grpSpLocks noChangeAspect="1"/>
            </p:cNvGrpSpPr>
            <p:nvPr/>
          </p:nvGrpSpPr>
          <p:grpSpPr>
            <a:xfrm>
              <a:off x="289632" y="1156497"/>
              <a:ext cx="2830185" cy="2485561"/>
              <a:chOff x="-1015831" y="1455739"/>
              <a:chExt cx="6102044" cy="5359012"/>
            </a:xfrm>
          </p:grpSpPr>
          <p:pic>
            <p:nvPicPr>
              <p:cNvPr id="13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499" y="1455739"/>
                <a:ext cx="3239999" cy="5295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360894" y="5330413"/>
                <a:ext cx="1725319" cy="99537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latin typeface="Arial"/>
                    <a:ea typeface="ＭＳ ゴシック" charset="0"/>
                    <a:cs typeface="Arial"/>
                  </a:rPr>
                  <a:t>Cathode</a:t>
                </a:r>
                <a:endParaRPr lang="en-US" altLang="ja-JP" sz="1200" b="1" dirty="0">
                  <a:latin typeface="Arial"/>
                  <a:ea typeface="ＭＳ ゴシック" charset="0"/>
                  <a:cs typeface="Arial"/>
                </a:endParaRPr>
              </a:p>
              <a:p>
                <a:r>
                  <a:rPr lang="en-US" altLang="ja-JP" sz="1200" b="1" dirty="0">
                    <a:latin typeface="Arial"/>
                    <a:ea typeface="ＭＳ ゴシック" charset="0"/>
                    <a:cs typeface="Arial"/>
                  </a:rPr>
                  <a:t>(-500kV)</a:t>
                </a:r>
              </a:p>
            </p:txBody>
          </p:sp>
          <p:sp>
            <p:nvSpPr>
              <p:cNvPr id="13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-1009173" y="5020907"/>
                <a:ext cx="1703198" cy="99537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latin typeface="Arial"/>
                    <a:ea typeface="ＭＳ ゴシック" charset="0"/>
                    <a:cs typeface="Arial"/>
                  </a:rPr>
                  <a:t>Anode</a:t>
                </a:r>
                <a:endParaRPr lang="en-US" altLang="ja-JP" sz="1200" b="1" dirty="0">
                  <a:latin typeface="Arial"/>
                  <a:ea typeface="ＭＳ ゴシック" charset="0"/>
                  <a:cs typeface="Arial"/>
                </a:endParaRPr>
              </a:p>
              <a:p>
                <a:r>
                  <a:rPr lang="en-US" altLang="ja-JP" sz="1200" b="1" dirty="0">
                    <a:latin typeface="Arial"/>
                    <a:ea typeface="ＭＳ ゴシック" charset="0"/>
                    <a:cs typeface="Arial"/>
                  </a:rPr>
                  <a:t>(0V)</a:t>
                </a:r>
              </a:p>
            </p:txBody>
          </p:sp>
          <p:cxnSp>
            <p:nvCxnSpPr>
              <p:cNvPr id="140" name="直線矢印コネクタ 139"/>
              <p:cNvCxnSpPr/>
              <p:nvPr/>
            </p:nvCxnSpPr>
            <p:spPr>
              <a:xfrm flipH="1" flipV="1">
                <a:off x="694024" y="4478710"/>
                <a:ext cx="1278402" cy="14287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-814572" y="4111626"/>
                <a:ext cx="1725642" cy="995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>
                    <a:solidFill>
                      <a:srgbClr val="FF0000"/>
                    </a:solidFill>
                    <a:latin typeface="Arial"/>
                    <a:ea typeface="ＭＳ ゴシック" charset="0"/>
                    <a:cs typeface="Arial"/>
                  </a:rPr>
                  <a:t>E</a:t>
                </a: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"/>
                    <a:ea typeface="ＭＳ ゴシック" charset="0"/>
                    <a:cs typeface="Arial"/>
                  </a:rPr>
                  <a:t>lectron</a:t>
                </a:r>
              </a:p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Arial"/>
                    <a:ea typeface="ＭＳ ゴシック" charset="0"/>
                    <a:cs typeface="Arial"/>
                  </a:rPr>
                  <a:t>beam</a:t>
                </a:r>
                <a:endParaRPr lang="en-US" altLang="ja-JP" sz="1200" b="1" dirty="0">
                  <a:solidFill>
                    <a:srgbClr val="FF0000"/>
                  </a:solidFill>
                  <a:latin typeface="Arial"/>
                  <a:ea typeface="ＭＳ ゴシック" charset="0"/>
                  <a:cs typeface="Arial"/>
                </a:endParaRPr>
              </a:p>
            </p:txBody>
          </p:sp>
          <p:cxnSp>
            <p:nvCxnSpPr>
              <p:cNvPr id="142" name="直線矢印コネクタ 141"/>
              <p:cNvCxnSpPr>
                <a:stCxn id="147" idx="0"/>
              </p:cNvCxnSpPr>
              <p:nvPr/>
            </p:nvCxnSpPr>
            <p:spPr>
              <a:xfrm flipV="1">
                <a:off x="501864" y="5042528"/>
                <a:ext cx="1137086" cy="101716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-1015831" y="1642141"/>
                <a:ext cx="2445119" cy="99537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latin typeface="Arial"/>
                    <a:ea typeface="ＭＳ ゴシック" charset="0"/>
                    <a:cs typeface="Arial"/>
                  </a:rPr>
                  <a:t>Segmented</a:t>
                </a:r>
              </a:p>
              <a:p>
                <a:r>
                  <a:rPr lang="en-US" altLang="ja-JP" sz="1200" b="1" dirty="0" smtClean="0">
                    <a:latin typeface="Arial"/>
                    <a:ea typeface="ＭＳ ゴシック" charset="0"/>
                    <a:cs typeface="Arial"/>
                  </a:rPr>
                  <a:t>ceramic duct</a:t>
                </a:r>
                <a:endParaRPr lang="en-US" altLang="ja-JP" sz="1200" b="1" dirty="0">
                  <a:latin typeface="Arial"/>
                  <a:ea typeface="ＭＳ ゴシック" charset="0"/>
                  <a:cs typeface="Arial"/>
                </a:endParaRPr>
              </a:p>
            </p:txBody>
          </p:sp>
          <p:cxnSp>
            <p:nvCxnSpPr>
              <p:cNvPr id="144" name="直線矢印コネクタ 143"/>
              <p:cNvCxnSpPr/>
              <p:nvPr/>
            </p:nvCxnSpPr>
            <p:spPr>
              <a:xfrm>
                <a:off x="794499" y="2666308"/>
                <a:ext cx="1069974" cy="662679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矢印コネクタ 144"/>
              <p:cNvCxnSpPr/>
              <p:nvPr/>
            </p:nvCxnSpPr>
            <p:spPr>
              <a:xfrm flipV="1">
                <a:off x="694024" y="2517775"/>
                <a:ext cx="1157749" cy="14852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411796" y="6217525"/>
                <a:ext cx="2112355" cy="5972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latin typeface="Arial"/>
                    <a:ea typeface="ＭＳ ゴシック" charset="0"/>
                    <a:cs typeface="Arial"/>
                  </a:rPr>
                  <a:t>NEG</a:t>
                </a:r>
                <a:r>
                  <a:rPr lang="en-US" altLang="ja-JP" sz="1200" b="1" dirty="0">
                    <a:latin typeface="Arial"/>
                    <a:ea typeface="ＭＳ ゴシック" charset="0"/>
                    <a:cs typeface="Arial"/>
                  </a:rPr>
                  <a:t> </a:t>
                </a:r>
                <a:r>
                  <a:rPr lang="en-US" altLang="ja-JP" sz="1200" b="1" dirty="0" smtClean="0">
                    <a:latin typeface="Arial"/>
                    <a:ea typeface="ＭＳ ゴシック" charset="0"/>
                    <a:cs typeface="Arial"/>
                  </a:rPr>
                  <a:t>pump</a:t>
                </a:r>
                <a:endParaRPr lang="en-US" altLang="ja-JP" sz="1200" b="1" dirty="0">
                  <a:latin typeface="Arial"/>
                  <a:ea typeface="ＭＳ ゴシック" charset="0"/>
                  <a:cs typeface="Arial"/>
                </a:endParaRPr>
              </a:p>
            </p:txBody>
          </p:sp>
          <p:sp>
            <p:nvSpPr>
              <p:cNvPr id="14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-581991" y="6059689"/>
                <a:ext cx="2167708" cy="5972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latin typeface="Arial"/>
                    <a:ea typeface="ＭＳ ゴシック" charset="0"/>
                    <a:cs typeface="Arial"/>
                  </a:rPr>
                  <a:t>Ti chamber</a:t>
                </a:r>
                <a:endParaRPr lang="en-US" altLang="ja-JP" sz="1200" b="1" dirty="0">
                  <a:latin typeface="Arial"/>
                  <a:ea typeface="ＭＳ ゴシック" charset="0"/>
                  <a:cs typeface="Arial"/>
                </a:endParaRPr>
              </a:p>
            </p:txBody>
          </p:sp>
          <p:cxnSp>
            <p:nvCxnSpPr>
              <p:cNvPr id="148" name="直線矢印コネクタ 147"/>
              <p:cNvCxnSpPr/>
              <p:nvPr/>
            </p:nvCxnSpPr>
            <p:spPr>
              <a:xfrm flipV="1">
                <a:off x="303823" y="4787796"/>
                <a:ext cx="1315847" cy="653048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矢印コネクタ 148"/>
              <p:cNvCxnSpPr/>
              <p:nvPr/>
            </p:nvCxnSpPr>
            <p:spPr>
              <a:xfrm flipH="1" flipV="1">
                <a:off x="2258303" y="5869807"/>
                <a:ext cx="126052" cy="646332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矢印コネクタ 149"/>
              <p:cNvCxnSpPr>
                <a:stCxn id="138" idx="1"/>
              </p:cNvCxnSpPr>
              <p:nvPr/>
            </p:nvCxnSpPr>
            <p:spPr>
              <a:xfrm flipH="1" flipV="1">
                <a:off x="1954963" y="4657889"/>
                <a:ext cx="1405931" cy="1170213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テキスト ボックス 158"/>
            <p:cNvSpPr txBox="1"/>
            <p:nvPr/>
          </p:nvSpPr>
          <p:spPr>
            <a:xfrm>
              <a:off x="676094" y="3567410"/>
              <a:ext cx="2069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Photocathode DC gun </a:t>
              </a:r>
              <a:endPara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cxnSp>
          <p:nvCxnSpPr>
            <p:cNvPr id="160" name="直線コネクタ 159"/>
            <p:cNvCxnSpPr/>
            <p:nvPr/>
          </p:nvCxnSpPr>
          <p:spPr>
            <a:xfrm flipH="1">
              <a:off x="879482" y="3862487"/>
              <a:ext cx="625297" cy="784716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図形グループ 100"/>
          <p:cNvGrpSpPr/>
          <p:nvPr/>
        </p:nvGrpSpPr>
        <p:grpSpPr>
          <a:xfrm>
            <a:off x="1342057" y="3562350"/>
            <a:ext cx="1976738" cy="1795333"/>
            <a:chOff x="1323070" y="4030045"/>
            <a:chExt cx="1976738" cy="1795333"/>
          </a:xfrm>
        </p:grpSpPr>
        <p:cxnSp>
          <p:nvCxnSpPr>
            <p:cNvPr id="102" name="直線コネクタ 101"/>
            <p:cNvCxnSpPr/>
            <p:nvPr/>
          </p:nvCxnSpPr>
          <p:spPr>
            <a:xfrm flipH="1">
              <a:off x="1323070" y="4295243"/>
              <a:ext cx="588030" cy="1530135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1428579" y="4624326"/>
              <a:ext cx="760627" cy="115745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H="1">
              <a:off x="1675614" y="4328743"/>
              <a:ext cx="235485" cy="1496635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104"/>
            <p:cNvSpPr txBox="1"/>
            <p:nvPr/>
          </p:nvSpPr>
          <p:spPr>
            <a:xfrm>
              <a:off x="1922506" y="4330737"/>
              <a:ext cx="1377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>
                  <a:latin typeface="Arial"/>
                  <a:cs typeface="Arial"/>
                </a:rPr>
                <a:t>Buncher</a:t>
              </a:r>
              <a:r>
                <a:rPr lang="en-US" altLang="ja-JP" sz="1400" dirty="0" smtClean="0">
                  <a:latin typeface="Arial"/>
                  <a:cs typeface="Arial"/>
                </a:rPr>
                <a:t> cavity</a:t>
              </a:r>
              <a:endParaRPr kumimoji="1" lang="en-US" altLang="ja-JP" sz="1400" dirty="0" smtClean="0">
                <a:latin typeface="Arial"/>
                <a:cs typeface="Arial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529888" y="4030045"/>
              <a:ext cx="1621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Arial"/>
                  <a:cs typeface="Arial"/>
                </a:rPr>
                <a:t>Solenoid magnets</a:t>
              </a:r>
              <a:endParaRPr kumimoji="1" lang="en-US" altLang="ja-JP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2046574" y="6400119"/>
            <a:ext cx="57424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Injector part of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cERL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will be used  for EUV-FEL light source.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039494" y="47824"/>
            <a:ext cx="413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ref. </a:t>
            </a:r>
            <a:r>
              <a:rPr lang="en-US" altLang="ja-JP" u="sng" dirty="0" err="1" smtClean="0"/>
              <a:t>E.Kako</a:t>
            </a:r>
            <a:r>
              <a:rPr lang="en-US" altLang="ja-JP" u="sng" dirty="0" smtClean="0"/>
              <a:t> “MOPB097” poster  in SRF2017</a:t>
            </a:r>
            <a:endParaRPr kumimoji="1" lang="ja-JP" altLang="en-US" u="sng" dirty="0"/>
          </a:p>
        </p:txBody>
      </p:sp>
      <p:pic>
        <p:nvPicPr>
          <p:cNvPr id="110" name="Picture 6" descr="C:\Users\furuya\Desktop\tigner\inj coupler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35" y="3101617"/>
            <a:ext cx="1782340" cy="136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31047" b="47464"/>
          <a:stretch/>
        </p:blipFill>
        <p:spPr bwMode="auto">
          <a:xfrm>
            <a:off x="1021906" y="1619430"/>
            <a:ext cx="7063893" cy="10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右矢印 23"/>
          <p:cNvSpPr/>
          <p:nvPr/>
        </p:nvSpPr>
        <p:spPr>
          <a:xfrm>
            <a:off x="4872882" y="1954735"/>
            <a:ext cx="1840296" cy="22257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53162"/>
            <a:ext cx="7596554" cy="417735"/>
          </a:xfrm>
        </p:spPr>
        <p:txBody>
          <a:bodyPr>
            <a:noAutofit/>
          </a:bodyPr>
          <a:lstStyle/>
          <a:p>
            <a:pPr algn="ctr"/>
            <a:r>
              <a:rPr lang="en-US" altLang="ja-JP" sz="2400" dirty="0">
                <a:latin typeface="Arial"/>
                <a:cs typeface="Arial"/>
              </a:rPr>
              <a:t>Design of Main </a:t>
            </a:r>
            <a:r>
              <a:rPr lang="en-US" altLang="ja-JP" sz="2400" dirty="0" err="1">
                <a:latin typeface="Arial"/>
                <a:cs typeface="Arial"/>
              </a:rPr>
              <a:t>Linac</a:t>
            </a:r>
            <a:r>
              <a:rPr lang="en-US" altLang="ja-JP" sz="2400" dirty="0">
                <a:latin typeface="Arial"/>
                <a:cs typeface="Arial"/>
              </a:rPr>
              <a:t> Cavity</a:t>
            </a:r>
            <a:endParaRPr lang="ja-JP" altLang="en-US" sz="2400" dirty="0">
              <a:latin typeface="Arial"/>
              <a:ea typeface="+mn-ea"/>
              <a:cs typeface="Arial"/>
            </a:endParaRPr>
          </a:p>
        </p:txBody>
      </p:sp>
      <p:pic>
        <p:nvPicPr>
          <p:cNvPr id="3" name="Picture 4" descr="ERL 80v13_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6220" r="3622" b="14944"/>
          <a:stretch>
            <a:fillRect/>
          </a:stretch>
        </p:blipFill>
        <p:spPr bwMode="auto">
          <a:xfrm>
            <a:off x="1383279" y="3233594"/>
            <a:ext cx="5804520" cy="9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56521"/>
              </p:ext>
            </p:extLst>
          </p:nvPr>
        </p:nvGraphicFramePr>
        <p:xfrm>
          <a:off x="327792" y="4564036"/>
          <a:ext cx="8661874" cy="1416733"/>
        </p:xfrm>
        <a:graphic>
          <a:graphicData uri="http://schemas.openxmlformats.org/drawingml/2006/table">
            <a:tbl>
              <a:tblPr/>
              <a:tblGrid>
                <a:gridCol w="1343832"/>
                <a:gridCol w="1446080"/>
                <a:gridCol w="1217331"/>
                <a:gridCol w="1278385"/>
                <a:gridCol w="1548811"/>
                <a:gridCol w="1827435"/>
              </a:tblGrid>
              <a:tr h="3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ERL Model 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EUV</a:t>
                      </a:r>
                      <a:endParaRPr kumimoji="1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ERL Model 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EUV</a:t>
                      </a:r>
                      <a:endParaRPr kumimoji="1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Frequency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1300 MHz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1300 MHz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Iris diameter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mm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 mm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1" lang="en-US" altLang="ja-JP" sz="15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/Q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897 </a:t>
                      </a: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Ω</a:t>
                      </a:r>
                      <a:endParaRPr kumimoji="1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~1000 </a:t>
                      </a: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Ω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  <a:r>
                        <a:rPr kumimoji="1" lang="en-US" altLang="ja-JP" sz="15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×R</a:t>
                      </a:r>
                      <a:r>
                        <a:rPr kumimoji="1" lang="en-US" altLang="ja-JP" sz="15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endParaRPr kumimoji="1" lang="en-US" altLang="ja-JP" sz="15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289 </a:t>
                      </a: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Ω</a:t>
                      </a:r>
                      <a:endParaRPr kumimoji="1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～</a:t>
                      </a: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270 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Ω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1" lang="en-US" altLang="ja-JP" sz="15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1" lang="en-US" altLang="ja-JP" sz="15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</a:t>
                      </a:r>
                      <a:endParaRPr kumimoji="1" lang="en-US" altLang="ja-JP" sz="15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 2.0</a:t>
                      </a:r>
                      <a:endParaRPr kumimoji="1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1" lang="en-US" altLang="ja-JP" sz="15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1" lang="en-US" altLang="ja-JP" sz="15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</a:t>
                      </a:r>
                      <a:endParaRPr kumimoji="1" lang="en-US" altLang="ja-JP" sz="15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42.5 </a:t>
                      </a: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Oe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/(MV/m)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～</a:t>
                      </a: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42.0 </a:t>
                      </a:r>
                      <a:r>
                        <a:rPr kumimoji="1" lang="en-US" altLang="ja-JP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Oe</a:t>
                      </a:r>
                      <a:r>
                        <a:rPr kumimoji="1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/(MV/m)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96"/>
          <p:cNvSpPr txBox="1">
            <a:spLocks noChangeArrowheads="1"/>
          </p:cNvSpPr>
          <p:nvPr/>
        </p:nvSpPr>
        <p:spPr bwMode="auto">
          <a:xfrm>
            <a:off x="722739" y="722554"/>
            <a:ext cx="766222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FF"/>
                </a:solidFill>
              </a:rPr>
              <a:t>EUV cavity </a:t>
            </a:r>
            <a:r>
              <a:rPr lang="en-US" altLang="ja-JP" dirty="0">
                <a:solidFill>
                  <a:srgbClr val="0000FF"/>
                </a:solidFill>
              </a:rPr>
              <a:t>– TESLA-type 9-cell cavity + </a:t>
            </a:r>
            <a:r>
              <a:rPr lang="en-US" altLang="ja-JP" dirty="0" smtClean="0">
                <a:solidFill>
                  <a:srgbClr val="0000FF"/>
                </a:solidFill>
              </a:rPr>
              <a:t>Large </a:t>
            </a:r>
            <a:r>
              <a:rPr lang="en-US" altLang="ja-JP" dirty="0">
                <a:solidFill>
                  <a:srgbClr val="0000FF"/>
                </a:solidFill>
              </a:rPr>
              <a:t>beam </a:t>
            </a:r>
            <a:r>
              <a:rPr lang="en-US" altLang="ja-JP" dirty="0" smtClean="0">
                <a:solidFill>
                  <a:srgbClr val="0000FF"/>
                </a:solidFill>
              </a:rPr>
              <a:t>pipes</a:t>
            </a:r>
            <a:r>
              <a:rPr lang="en-US" altLang="ja-JP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en-US" altLang="ja-JP" dirty="0" smtClean="0">
                <a:solidFill>
                  <a:srgbClr val="0000FF"/>
                </a:solidFill>
                <a:latin typeface="Symbol" panose="05050102010706020507" pitchFamily="18" charset="2"/>
              </a:rPr>
              <a:t>f </a:t>
            </a:r>
            <a:r>
              <a:rPr lang="en-US" altLang="ja-JP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110</a:t>
            </a:r>
            <a:r>
              <a:rPr lang="en-US" altLang="ja-JP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ja-JP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 Box 97"/>
          <p:cNvSpPr txBox="1">
            <a:spLocks noChangeArrowheads="1"/>
          </p:cNvSpPr>
          <p:nvPr/>
        </p:nvSpPr>
        <p:spPr bwMode="auto">
          <a:xfrm>
            <a:off x="1197941" y="2810152"/>
            <a:ext cx="69215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rgbClr val="0000FF"/>
                </a:solidFill>
              </a:rPr>
              <a:t>cERL</a:t>
            </a:r>
            <a:r>
              <a:rPr lang="en-US" altLang="ja-JP" dirty="0">
                <a:solidFill>
                  <a:srgbClr val="0000FF"/>
                </a:solidFill>
              </a:rPr>
              <a:t> cavity (Model 2) – </a:t>
            </a:r>
            <a:r>
              <a:rPr lang="en-US" altLang="ja-JP" dirty="0" smtClean="0">
                <a:solidFill>
                  <a:srgbClr val="0000FF"/>
                </a:solidFill>
              </a:rPr>
              <a:t>HOM damped cavity for 100mA operation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8" name="Text Box 131"/>
          <p:cNvSpPr txBox="1">
            <a:spLocks noChangeArrowheads="1"/>
          </p:cNvSpPr>
          <p:nvPr/>
        </p:nvSpPr>
        <p:spPr bwMode="auto">
          <a:xfrm>
            <a:off x="2455551" y="4178482"/>
            <a:ext cx="365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</a:rPr>
              <a:t>Parameters for acceleration mode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Text Box 131"/>
          <p:cNvSpPr txBox="1">
            <a:spLocks noChangeArrowheads="1"/>
          </p:cNvSpPr>
          <p:nvPr/>
        </p:nvSpPr>
        <p:spPr bwMode="auto">
          <a:xfrm>
            <a:off x="607559" y="6116908"/>
            <a:ext cx="7973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/>
              <a:t>From 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 stable beam operation of </a:t>
            </a:r>
            <a:r>
              <a:rPr lang="en-US" altLang="ja-JP" dirty="0" smtClean="0">
                <a:solidFill>
                  <a:srgbClr val="FF0000"/>
                </a:solidFill>
              </a:rPr>
              <a:t>8.6 MV/m in 3 years </a:t>
            </a:r>
            <a:r>
              <a:rPr lang="en-US" altLang="ja-JP" dirty="0" smtClean="0"/>
              <a:t>with less trip ratio.</a:t>
            </a:r>
          </a:p>
          <a:p>
            <a:pPr eaLnBrk="1" hangingPunct="1"/>
            <a:r>
              <a:rPr lang="en-US" altLang="ja-JP" dirty="0" smtClean="0"/>
              <a:t>Stable </a:t>
            </a:r>
            <a:r>
              <a:rPr lang="en-US" altLang="ja-JP" dirty="0"/>
              <a:t>operation at </a:t>
            </a:r>
            <a:r>
              <a:rPr lang="en-US" altLang="ja-JP" dirty="0">
                <a:solidFill>
                  <a:srgbClr val="3333FF"/>
                </a:solidFill>
              </a:rPr>
              <a:t>12.5 MV/m seems achievable due to reduced E</a:t>
            </a:r>
            <a:r>
              <a:rPr lang="en-US" altLang="ja-JP" baseline="-25000" dirty="0">
                <a:solidFill>
                  <a:srgbClr val="3333FF"/>
                </a:solidFill>
              </a:rPr>
              <a:t>p</a:t>
            </a:r>
            <a:r>
              <a:rPr lang="en-US" altLang="ja-JP" dirty="0">
                <a:solidFill>
                  <a:srgbClr val="3333FF"/>
                </a:solidFill>
              </a:rPr>
              <a:t>/</a:t>
            </a:r>
            <a:r>
              <a:rPr lang="en-US" altLang="ja-JP" dirty="0" err="1">
                <a:solidFill>
                  <a:srgbClr val="3333FF"/>
                </a:solidFill>
              </a:rPr>
              <a:t>E</a:t>
            </a:r>
            <a:r>
              <a:rPr lang="en-US" altLang="ja-JP" baseline="-25000" dirty="0" err="1">
                <a:solidFill>
                  <a:srgbClr val="3333FF"/>
                </a:solidFill>
              </a:rPr>
              <a:t>acc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619672" y="5517232"/>
            <a:ext cx="2808312" cy="463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832385" y="1189335"/>
            <a:ext cx="380409" cy="168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6371" y="1113959"/>
            <a:ext cx="636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Only end cell was modified to match the impedance to beam pipe.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3191" y="1446553"/>
            <a:ext cx="1313180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EUV cavity</a:t>
            </a:r>
            <a:endParaRPr kumimoji="1" lang="ja-JP" altLang="en-US" dirty="0"/>
          </a:p>
        </p:txBody>
      </p:sp>
      <p:pic>
        <p:nvPicPr>
          <p:cNvPr id="15" name="Picture 4" descr="C:\Documents and Settings\furuya\My Documents\文書2008\概算要求2008-1\ERL 9ce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72" y="3266021"/>
            <a:ext cx="1395710" cy="9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カーブ矢印 9"/>
          <p:cNvSpPr/>
          <p:nvPr/>
        </p:nvSpPr>
        <p:spPr>
          <a:xfrm flipV="1">
            <a:off x="213586" y="2093217"/>
            <a:ext cx="808320" cy="1650738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0490" y="39956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 damper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9367" y="39419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 damper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796136" y="1922231"/>
            <a:ext cx="0" cy="341971"/>
          </a:xfrm>
          <a:prstGeom prst="straightConnector1">
            <a:avLst/>
          </a:prstGeom>
          <a:ln>
            <a:solidFill>
              <a:srgbClr val="3333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798681" y="190196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f</a:t>
            </a:r>
            <a:r>
              <a:rPr lang="en-US" altLang="ja-JP" dirty="0" smtClean="0"/>
              <a:t>70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71428" y="438342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 to overcome field emission</a:t>
            </a:r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 rot="10800000">
            <a:off x="2416067" y="1971623"/>
            <a:ext cx="1731437" cy="2160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13829" y="1910359"/>
            <a:ext cx="889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649575" y="3560458"/>
            <a:ext cx="0" cy="341971"/>
          </a:xfrm>
          <a:prstGeom prst="straightConnector1">
            <a:avLst/>
          </a:prstGeom>
          <a:ln>
            <a:solidFill>
              <a:srgbClr val="3333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652120" y="354019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f</a:t>
            </a:r>
            <a:r>
              <a:rPr lang="en-US" altLang="ja-JP" dirty="0"/>
              <a:t>8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4197" y="2319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 damper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5791" y="23046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 damper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59601" y="189909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f</a:t>
            </a:r>
            <a:r>
              <a:rPr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20101" y="1882495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f</a:t>
            </a:r>
            <a:r>
              <a:rPr lang="en-US" altLang="ja-JP" dirty="0" smtClean="0"/>
              <a:t>110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91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20570</TotalTime>
  <Words>2828</Words>
  <Application>Microsoft Office PowerPoint</Application>
  <PresentationFormat>画面に合わせる (4:3)</PresentationFormat>
  <Paragraphs>621</Paragraphs>
  <Slides>21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5" baseType="lpstr">
      <vt:lpstr>Microsoft YaHei</vt:lpstr>
      <vt:lpstr>ＭＳ Ｐゴシック</vt:lpstr>
      <vt:lpstr>ＭＳ ゴシック</vt:lpstr>
      <vt:lpstr>メイリオ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KGPlot</vt:lpstr>
      <vt:lpstr>図</vt:lpstr>
      <vt:lpstr>Superconducting Accelerator for ERL based FEL EUV light source at KEK/Japan</vt:lpstr>
      <vt:lpstr>Introduction</vt:lpstr>
      <vt:lpstr>EUV/X-ray FELs</vt:lpstr>
      <vt:lpstr>Design Concept for high repetition high current EUV-FEL</vt:lpstr>
      <vt:lpstr> Learn from Comact ERL (cERL) in KEK  (cERL cryomodules)</vt:lpstr>
      <vt:lpstr>EUV-FEL Design</vt:lpstr>
      <vt:lpstr>FEL Performance by simulation</vt:lpstr>
      <vt:lpstr>Injector &amp; Merger Design</vt:lpstr>
      <vt:lpstr>Design of Main Linac Cavity</vt:lpstr>
      <vt:lpstr> Detailed calculated parameters of EUV main linac cavity</vt:lpstr>
      <vt:lpstr>Concepts of EUV main linac cryomodule</vt:lpstr>
      <vt:lpstr>Detailed and Modified from cERL main linac cryomodule</vt:lpstr>
      <vt:lpstr>Test of HOM damper for EUV cavity</vt:lpstr>
      <vt:lpstr>Outgassing rate of AlN ring </vt:lpstr>
      <vt:lpstr>Brazing test of AlN based HOM damper prototype </vt:lpstr>
      <vt:lpstr>For reliable operation after assembly work</vt:lpstr>
      <vt:lpstr>EUV-FEL Light Source Study Group for Industrialization</vt:lpstr>
      <vt:lpstr>Summary </vt:lpstr>
      <vt:lpstr>Thank you for your attention!</vt:lpstr>
      <vt:lpstr>backup</vt:lpstr>
      <vt:lpstr>Successful ~ 1mA CW beam operation with energy recovery at cERL   by using KEK ERL-model-2 cavity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konomi4</dc:creator>
  <cp:lastModifiedBy>sakai</cp:lastModifiedBy>
  <cp:revision>336</cp:revision>
  <cp:lastPrinted>2017-07-04T13:05:49Z</cp:lastPrinted>
  <dcterms:created xsi:type="dcterms:W3CDTF">2016-07-31T13:05:25Z</dcterms:created>
  <dcterms:modified xsi:type="dcterms:W3CDTF">2017-07-15T00:29:59Z</dcterms:modified>
</cp:coreProperties>
</file>