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5"/>
  </p:notesMasterIdLst>
  <p:sldIdLst>
    <p:sldId id="759" r:id="rId2"/>
    <p:sldId id="523" r:id="rId3"/>
    <p:sldId id="674" r:id="rId4"/>
    <p:sldId id="673" r:id="rId5"/>
    <p:sldId id="706" r:id="rId6"/>
    <p:sldId id="798" r:id="rId7"/>
    <p:sldId id="824" r:id="rId8"/>
    <p:sldId id="825" r:id="rId9"/>
    <p:sldId id="827" r:id="rId10"/>
    <p:sldId id="828" r:id="rId11"/>
    <p:sldId id="829" r:id="rId12"/>
    <p:sldId id="880" r:id="rId13"/>
    <p:sldId id="879" r:id="rId14"/>
    <p:sldId id="835" r:id="rId15"/>
    <p:sldId id="840" r:id="rId16"/>
    <p:sldId id="839" r:id="rId17"/>
    <p:sldId id="838" r:id="rId18"/>
    <p:sldId id="837" r:id="rId19"/>
    <p:sldId id="836" r:id="rId20"/>
    <p:sldId id="881" r:id="rId21"/>
    <p:sldId id="751" r:id="rId22"/>
    <p:sldId id="687" r:id="rId23"/>
    <p:sldId id="694" r:id="rId24"/>
    <p:sldId id="832" r:id="rId25"/>
    <p:sldId id="695" r:id="rId26"/>
    <p:sldId id="692" r:id="rId27"/>
    <p:sldId id="696" r:id="rId28"/>
    <p:sldId id="878" r:id="rId29"/>
    <p:sldId id="698" r:id="rId30"/>
    <p:sldId id="701" r:id="rId31"/>
    <p:sldId id="700" r:id="rId32"/>
    <p:sldId id="699" r:id="rId33"/>
    <p:sldId id="882" r:id="rId34"/>
    <p:sldId id="885" r:id="rId35"/>
    <p:sldId id="884" r:id="rId36"/>
    <p:sldId id="883" r:id="rId37"/>
    <p:sldId id="846" r:id="rId38"/>
    <p:sldId id="689" r:id="rId39"/>
    <p:sldId id="843" r:id="rId40"/>
    <p:sldId id="851" r:id="rId41"/>
    <p:sldId id="852" r:id="rId42"/>
    <p:sldId id="750" r:id="rId43"/>
    <p:sldId id="690" r:id="rId44"/>
    <p:sldId id="842" r:id="rId45"/>
    <p:sldId id="782" r:id="rId46"/>
    <p:sldId id="785" r:id="rId47"/>
    <p:sldId id="784" r:id="rId48"/>
    <p:sldId id="781" r:id="rId49"/>
    <p:sldId id="755" r:id="rId50"/>
    <p:sldId id="756" r:id="rId51"/>
    <p:sldId id="779" r:id="rId52"/>
    <p:sldId id="786" r:id="rId53"/>
    <p:sldId id="691" r:id="rId54"/>
    <p:sldId id="760" r:id="rId55"/>
    <p:sldId id="762" r:id="rId56"/>
    <p:sldId id="763" r:id="rId57"/>
    <p:sldId id="767" r:id="rId58"/>
    <p:sldId id="768" r:id="rId59"/>
    <p:sldId id="769" r:id="rId60"/>
    <p:sldId id="770" r:id="rId61"/>
    <p:sldId id="771" r:id="rId62"/>
    <p:sldId id="833" r:id="rId63"/>
    <p:sldId id="860" r:id="rId64"/>
    <p:sldId id="804" r:id="rId65"/>
    <p:sldId id="886" r:id="rId66"/>
    <p:sldId id="856" r:id="rId67"/>
    <p:sldId id="857" r:id="rId68"/>
    <p:sldId id="805" r:id="rId69"/>
    <p:sldId id="806" r:id="rId70"/>
    <p:sldId id="862" r:id="rId71"/>
    <p:sldId id="864" r:id="rId72"/>
    <p:sldId id="866" r:id="rId73"/>
    <p:sldId id="887" r:id="rId74"/>
    <p:sldId id="867" r:id="rId75"/>
    <p:sldId id="868" r:id="rId76"/>
    <p:sldId id="705" r:id="rId77"/>
    <p:sldId id="871" r:id="rId78"/>
    <p:sldId id="889" r:id="rId79"/>
    <p:sldId id="888" r:id="rId80"/>
    <p:sldId id="873" r:id="rId81"/>
    <p:sldId id="869" r:id="rId82"/>
    <p:sldId id="890" r:id="rId83"/>
    <p:sldId id="749" r:id="rId8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6" autoAdjust="0"/>
    <p:restoredTop sz="94099" autoAdjust="0"/>
  </p:normalViewPr>
  <p:slideViewPr>
    <p:cSldViewPr>
      <p:cViewPr>
        <p:scale>
          <a:sx n="80" d="100"/>
          <a:sy n="80" d="100"/>
        </p:scale>
        <p:origin x="936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microsoft.com/office/2015/10/relationships/revisionInfo" Target="revisionInfo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AFB59310-2D45-4CC8-A2B1-BB3971CBFB81}" type="datetimeFigureOut">
              <a:rPr kumimoji="1" lang="ja-JP" altLang="en-US" smtClean="0"/>
              <a:t>2017/7/15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3EF69FFD-5A7E-4403-95E6-BF6D0D329F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50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9FFD-5A7E-4403-95E6-BF6D0D329F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0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9FFD-5A7E-4403-95E6-BF6D0D329FB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89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9FFD-5A7E-4403-95E6-BF6D0D329FB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746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9FFD-5A7E-4403-95E6-BF6D0D329FB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02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448425"/>
            <a:ext cx="637828" cy="365126"/>
          </a:xfrm>
        </p:spPr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75512" y="646112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05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68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1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53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01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3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19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55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9252" y="6473826"/>
            <a:ext cx="678954" cy="365125"/>
          </a:xfrm>
        </p:spPr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76008" y="6473825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9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8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05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1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0.png"/><Relationship Id="rId4" Type="http://schemas.openxmlformats.org/officeDocument/2006/relationships/image" Target="../media/image3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370.pn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57444" y="2556033"/>
            <a:ext cx="67932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/>
              <a:t>“</a:t>
            </a:r>
            <a:r>
              <a:rPr kumimoji="1" lang="en-US" altLang="ja-JP" sz="4000" dirty="0">
                <a:solidFill>
                  <a:srgbClr val="FF0000"/>
                </a:solidFill>
              </a:rPr>
              <a:t>Ver. 0</a:t>
            </a:r>
            <a:r>
              <a:rPr kumimoji="1" lang="en-US" altLang="ja-JP" sz="4000" dirty="0"/>
              <a:t>” </a:t>
            </a:r>
          </a:p>
          <a:p>
            <a:pPr algn="ctr"/>
            <a:r>
              <a:rPr kumimoji="1" lang="en-US" altLang="ja-JP" sz="4000" dirty="0"/>
              <a:t>for KEK-IHEP meeting at Beijing</a:t>
            </a:r>
            <a:r>
              <a:rPr lang="ja-JP" altLang="en-US" sz="4000" dirty="0"/>
              <a:t> </a:t>
            </a:r>
            <a:endParaRPr lang="en-US" altLang="ja-JP" sz="4000" dirty="0"/>
          </a:p>
          <a:p>
            <a:pPr algn="ctr"/>
            <a:r>
              <a:rPr lang="en-US" altLang="ja-JP" sz="4000" dirty="0"/>
              <a:t>July 15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" t="236" r="-224" b="-236"/>
          <a:stretch/>
        </p:blipFill>
        <p:spPr>
          <a:xfrm>
            <a:off x="1177242" y="260648"/>
            <a:ext cx="6953599" cy="15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6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4644008" y="3284984"/>
            <a:ext cx="4176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i="1" dirty="0" err="1"/>
              <a:t>R</a:t>
            </a:r>
            <a:r>
              <a:rPr kumimoji="1" lang="en-US" altLang="ja-JP" sz="4800" i="1" baseline="-25000" dirty="0" err="1"/>
              <a:t>s</a:t>
            </a:r>
            <a:r>
              <a:rPr kumimoji="1" lang="en-US" altLang="ja-JP" sz="4000" i="1" baseline="-25000" dirty="0"/>
              <a:t> </a:t>
            </a:r>
            <a:r>
              <a:rPr lang="en-US" altLang="ja-JP" sz="4000" i="1" dirty="0"/>
              <a:t>= R</a:t>
            </a:r>
            <a:r>
              <a:rPr lang="en-US" altLang="ja-JP" sz="4000" i="1" baseline="-25000" dirty="0"/>
              <a:t>MB </a:t>
            </a:r>
            <a:r>
              <a:rPr lang="en-US" altLang="ja-JP" sz="4000" i="1" dirty="0"/>
              <a:t>+</a:t>
            </a:r>
            <a:r>
              <a:rPr lang="en-US" altLang="ja-JP" sz="4000" i="1" dirty="0" err="1"/>
              <a:t>R</a:t>
            </a:r>
            <a:r>
              <a:rPr lang="en-US" altLang="ja-JP" sz="4000" i="1" baseline="-25000" dirty="0" err="1"/>
              <a:t>flux</a:t>
            </a:r>
            <a:r>
              <a:rPr lang="en-US" altLang="ja-JP" sz="4000" i="1" baseline="-25000" dirty="0"/>
              <a:t>  </a:t>
            </a:r>
            <a:r>
              <a:rPr lang="en-US" altLang="ja-JP" sz="4000" i="1" dirty="0"/>
              <a:t>+ …</a:t>
            </a:r>
            <a:endParaRPr lang="ja-JP" altLang="en-US" sz="4000" i="1" baseline="-25000" dirty="0"/>
          </a:p>
        </p:txBody>
      </p:sp>
      <p:sp>
        <p:nvSpPr>
          <p:cNvPr id="11" name="円弧 10"/>
          <p:cNvSpPr/>
          <p:nvPr/>
        </p:nvSpPr>
        <p:spPr>
          <a:xfrm>
            <a:off x="-2636175" y="2570952"/>
            <a:ext cx="7667411" cy="3450336"/>
          </a:xfrm>
          <a:prstGeom prst="arc">
            <a:avLst>
              <a:gd name="adj1" fmla="val 21589928"/>
              <a:gd name="adj2" fmla="val 5409208"/>
            </a:avLst>
          </a:prstGeom>
          <a:ln w="368300">
            <a:solidFill>
              <a:schemeClr val="accent4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-2727995" y="1484784"/>
            <a:ext cx="7667411" cy="3450336"/>
          </a:xfrm>
          <a:prstGeom prst="arc">
            <a:avLst>
              <a:gd name="adj1" fmla="val 16200000"/>
              <a:gd name="adj2" fmla="val 26675"/>
            </a:avLst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-1572293" y="2132857"/>
            <a:ext cx="5136181" cy="3096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2843808" y="3686987"/>
            <a:ext cx="1869746" cy="30045"/>
          </a:xfrm>
          <a:prstGeom prst="line">
            <a:avLst/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3773" y="26621"/>
            <a:ext cx="913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Today, </a:t>
            </a:r>
            <a:r>
              <a:rPr lang="en-US" altLang="ja-JP" sz="28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2800" i="1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flux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can be substantially reduced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by cooling down a cavity with a large temperature gradient.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211960" y="908720"/>
            <a:ext cx="53956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A. </a:t>
            </a:r>
            <a:r>
              <a:rPr lang="en-US" altLang="ja-JP" sz="1100" dirty="0" err="1">
                <a:solidFill>
                  <a:srgbClr val="0070C0"/>
                </a:solidFill>
                <a:latin typeface="+mn-ea"/>
              </a:rPr>
              <a:t>Romanenko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et al., Appl. Phys. Lett. </a:t>
            </a:r>
            <a:r>
              <a:rPr lang="en-US" altLang="ja-JP" sz="1100" b="1" dirty="0">
                <a:solidFill>
                  <a:srgbClr val="0070C0"/>
                </a:solidFill>
                <a:latin typeface="+mn-ea"/>
              </a:rPr>
              <a:t>105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234103 (2014).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S. Posen et al., J. Appl. Phys. </a:t>
            </a:r>
            <a:r>
              <a:rPr lang="en-US" altLang="ja-JP" sz="1100" b="1" dirty="0">
                <a:solidFill>
                  <a:srgbClr val="0070C0"/>
                </a:solidFill>
                <a:latin typeface="+mn-ea"/>
              </a:rPr>
              <a:t>119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213903 (2016)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S. Huang, T. Kubo, and R. </a:t>
            </a:r>
            <a:r>
              <a:rPr lang="en-US" altLang="ja-JP" sz="1100" dirty="0" err="1">
                <a:solidFill>
                  <a:srgbClr val="0070C0"/>
                </a:solidFill>
                <a:latin typeface="+mn-ea"/>
              </a:rPr>
              <a:t>Geng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Phys. Rev. </a:t>
            </a:r>
            <a:r>
              <a:rPr lang="en-US" altLang="ja-JP" sz="1100" dirty="0" err="1">
                <a:solidFill>
                  <a:srgbClr val="0070C0"/>
                </a:solidFill>
                <a:latin typeface="+mn-ea"/>
              </a:rPr>
              <a:t>Accel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. Beams </a:t>
            </a:r>
            <a:r>
              <a:rPr lang="en-US" altLang="ja-JP" sz="1100" b="1" dirty="0">
                <a:solidFill>
                  <a:srgbClr val="0070C0"/>
                </a:solidFill>
                <a:latin typeface="+mn-ea"/>
              </a:rPr>
              <a:t>19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082001 (2016)</a:t>
            </a:r>
          </a:p>
        </p:txBody>
      </p:sp>
      <p:sp>
        <p:nvSpPr>
          <p:cNvPr id="17" name="フリーフォーム 16"/>
          <p:cNvSpPr/>
          <p:nvPr/>
        </p:nvSpPr>
        <p:spPr>
          <a:xfrm>
            <a:off x="133084" y="5409539"/>
            <a:ext cx="1486588" cy="755765"/>
          </a:xfrm>
          <a:custGeom>
            <a:avLst/>
            <a:gdLst>
              <a:gd name="connsiteX0" fmla="*/ 275370 w 1635247"/>
              <a:gd name="connsiteY0" fmla="*/ 0 h 1338883"/>
              <a:gd name="connsiteX1" fmla="*/ 17462 w 1635247"/>
              <a:gd name="connsiteY1" fmla="*/ 1101969 h 1338883"/>
              <a:gd name="connsiteX2" fmla="*/ 709124 w 1635247"/>
              <a:gd name="connsiteY2" fmla="*/ 93785 h 1338883"/>
              <a:gd name="connsiteX3" fmla="*/ 392601 w 1635247"/>
              <a:gd name="connsiteY3" fmla="*/ 1336431 h 1338883"/>
              <a:gd name="connsiteX4" fmla="*/ 955308 w 1635247"/>
              <a:gd name="connsiteY4" fmla="*/ 433754 h 1338883"/>
              <a:gd name="connsiteX5" fmla="*/ 802908 w 1635247"/>
              <a:gd name="connsiteY5" fmla="*/ 1242646 h 1338883"/>
              <a:gd name="connsiteX6" fmla="*/ 1224939 w 1635247"/>
              <a:gd name="connsiteY6" fmla="*/ 597877 h 1338883"/>
              <a:gd name="connsiteX7" fmla="*/ 1271831 w 1635247"/>
              <a:gd name="connsiteY7" fmla="*/ 1301262 h 1338883"/>
              <a:gd name="connsiteX8" fmla="*/ 1635247 w 1635247"/>
              <a:gd name="connsiteY8" fmla="*/ 562708 h 13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247" h="1338883">
                <a:moveTo>
                  <a:pt x="275370" y="0"/>
                </a:moveTo>
                <a:cubicBezTo>
                  <a:pt x="110270" y="543169"/>
                  <a:pt x="-54830" y="1086338"/>
                  <a:pt x="17462" y="1101969"/>
                </a:cubicBezTo>
                <a:cubicBezTo>
                  <a:pt x="89754" y="1117600"/>
                  <a:pt x="646601" y="54708"/>
                  <a:pt x="709124" y="93785"/>
                </a:cubicBezTo>
                <a:cubicBezTo>
                  <a:pt x="771647" y="132862"/>
                  <a:pt x="351570" y="1279770"/>
                  <a:pt x="392601" y="1336431"/>
                </a:cubicBezTo>
                <a:cubicBezTo>
                  <a:pt x="433632" y="1393093"/>
                  <a:pt x="886924" y="449385"/>
                  <a:pt x="955308" y="433754"/>
                </a:cubicBezTo>
                <a:cubicBezTo>
                  <a:pt x="1023692" y="418123"/>
                  <a:pt x="757970" y="1215292"/>
                  <a:pt x="802908" y="1242646"/>
                </a:cubicBezTo>
                <a:cubicBezTo>
                  <a:pt x="847847" y="1270000"/>
                  <a:pt x="1146785" y="588108"/>
                  <a:pt x="1224939" y="597877"/>
                </a:cubicBezTo>
                <a:cubicBezTo>
                  <a:pt x="1303093" y="607646"/>
                  <a:pt x="1203446" y="1307123"/>
                  <a:pt x="1271831" y="1301262"/>
                </a:cubicBezTo>
                <a:cubicBezTo>
                  <a:pt x="1340216" y="1295401"/>
                  <a:pt x="1487731" y="929054"/>
                  <a:pt x="1635247" y="562708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6732240" y="3429000"/>
            <a:ext cx="839140" cy="755765"/>
          </a:xfrm>
          <a:custGeom>
            <a:avLst/>
            <a:gdLst>
              <a:gd name="connsiteX0" fmla="*/ 275370 w 1635247"/>
              <a:gd name="connsiteY0" fmla="*/ 0 h 1338883"/>
              <a:gd name="connsiteX1" fmla="*/ 17462 w 1635247"/>
              <a:gd name="connsiteY1" fmla="*/ 1101969 h 1338883"/>
              <a:gd name="connsiteX2" fmla="*/ 709124 w 1635247"/>
              <a:gd name="connsiteY2" fmla="*/ 93785 h 1338883"/>
              <a:gd name="connsiteX3" fmla="*/ 392601 w 1635247"/>
              <a:gd name="connsiteY3" fmla="*/ 1336431 h 1338883"/>
              <a:gd name="connsiteX4" fmla="*/ 955308 w 1635247"/>
              <a:gd name="connsiteY4" fmla="*/ 433754 h 1338883"/>
              <a:gd name="connsiteX5" fmla="*/ 802908 w 1635247"/>
              <a:gd name="connsiteY5" fmla="*/ 1242646 h 1338883"/>
              <a:gd name="connsiteX6" fmla="*/ 1224939 w 1635247"/>
              <a:gd name="connsiteY6" fmla="*/ 597877 h 1338883"/>
              <a:gd name="connsiteX7" fmla="*/ 1271831 w 1635247"/>
              <a:gd name="connsiteY7" fmla="*/ 1301262 h 1338883"/>
              <a:gd name="connsiteX8" fmla="*/ 1635247 w 1635247"/>
              <a:gd name="connsiteY8" fmla="*/ 562708 h 13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247" h="1338883">
                <a:moveTo>
                  <a:pt x="275370" y="0"/>
                </a:moveTo>
                <a:cubicBezTo>
                  <a:pt x="110270" y="543169"/>
                  <a:pt x="-54830" y="1086338"/>
                  <a:pt x="17462" y="1101969"/>
                </a:cubicBezTo>
                <a:cubicBezTo>
                  <a:pt x="89754" y="1117600"/>
                  <a:pt x="646601" y="54708"/>
                  <a:pt x="709124" y="93785"/>
                </a:cubicBezTo>
                <a:cubicBezTo>
                  <a:pt x="771647" y="132862"/>
                  <a:pt x="351570" y="1279770"/>
                  <a:pt x="392601" y="1336431"/>
                </a:cubicBezTo>
                <a:cubicBezTo>
                  <a:pt x="433632" y="1393093"/>
                  <a:pt x="886924" y="449385"/>
                  <a:pt x="955308" y="433754"/>
                </a:cubicBezTo>
                <a:cubicBezTo>
                  <a:pt x="1023692" y="418123"/>
                  <a:pt x="757970" y="1215292"/>
                  <a:pt x="802908" y="1242646"/>
                </a:cubicBezTo>
                <a:cubicBezTo>
                  <a:pt x="847847" y="1270000"/>
                  <a:pt x="1146785" y="588108"/>
                  <a:pt x="1224939" y="597877"/>
                </a:cubicBezTo>
                <a:cubicBezTo>
                  <a:pt x="1303093" y="607646"/>
                  <a:pt x="1203446" y="1307123"/>
                  <a:pt x="1271831" y="1301262"/>
                </a:cubicBezTo>
                <a:cubicBezTo>
                  <a:pt x="1340216" y="1295401"/>
                  <a:pt x="1487731" y="929054"/>
                  <a:pt x="1635247" y="562708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56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4644008" y="3284984"/>
            <a:ext cx="4176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i="1" dirty="0" err="1"/>
              <a:t>R</a:t>
            </a:r>
            <a:r>
              <a:rPr kumimoji="1" lang="en-US" altLang="ja-JP" sz="4800" i="1" baseline="-25000" dirty="0" err="1"/>
              <a:t>s</a:t>
            </a:r>
            <a:r>
              <a:rPr kumimoji="1" lang="en-US" altLang="ja-JP" sz="4000" i="1" baseline="-25000" dirty="0"/>
              <a:t> </a:t>
            </a:r>
            <a:r>
              <a:rPr lang="en-US" altLang="ja-JP" sz="4000" i="1" dirty="0"/>
              <a:t>= R</a:t>
            </a:r>
            <a:r>
              <a:rPr lang="en-US" altLang="ja-JP" sz="4000" i="1" baseline="-25000" dirty="0"/>
              <a:t>MB </a:t>
            </a:r>
            <a:r>
              <a:rPr lang="en-US" altLang="ja-JP" sz="4000" i="1" dirty="0"/>
              <a:t>+</a:t>
            </a:r>
            <a:r>
              <a:rPr lang="en-US" altLang="ja-JP" sz="4000" i="1" dirty="0" err="1"/>
              <a:t>R</a:t>
            </a:r>
            <a:r>
              <a:rPr lang="en-US" altLang="ja-JP" sz="4000" i="1" baseline="-25000" dirty="0" err="1"/>
              <a:t>flux</a:t>
            </a:r>
            <a:r>
              <a:rPr lang="en-US" altLang="ja-JP" sz="4000" i="1" baseline="-25000" dirty="0"/>
              <a:t>  </a:t>
            </a:r>
            <a:r>
              <a:rPr lang="en-US" altLang="ja-JP" sz="4000" i="1" dirty="0"/>
              <a:t>+ …</a:t>
            </a:r>
            <a:endParaRPr lang="ja-JP" altLang="en-US" sz="4000" i="1" baseline="-25000" dirty="0"/>
          </a:p>
        </p:txBody>
      </p:sp>
      <p:sp>
        <p:nvSpPr>
          <p:cNvPr id="11" name="円弧 10"/>
          <p:cNvSpPr/>
          <p:nvPr/>
        </p:nvSpPr>
        <p:spPr>
          <a:xfrm>
            <a:off x="-2636175" y="2570952"/>
            <a:ext cx="7667411" cy="3450336"/>
          </a:xfrm>
          <a:prstGeom prst="arc">
            <a:avLst>
              <a:gd name="adj1" fmla="val 21589928"/>
              <a:gd name="adj2" fmla="val 5409208"/>
            </a:avLst>
          </a:prstGeom>
          <a:ln w="368300">
            <a:solidFill>
              <a:schemeClr val="accent4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-2727995" y="1484784"/>
            <a:ext cx="7667411" cy="3450336"/>
          </a:xfrm>
          <a:prstGeom prst="arc">
            <a:avLst>
              <a:gd name="adj1" fmla="val 16200000"/>
              <a:gd name="adj2" fmla="val 26675"/>
            </a:avLst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-1572293" y="2132857"/>
            <a:ext cx="5136181" cy="3096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2843808" y="3686987"/>
            <a:ext cx="1869746" cy="30045"/>
          </a:xfrm>
          <a:prstGeom prst="line">
            <a:avLst/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3773" y="26621"/>
            <a:ext cx="913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Today, </a:t>
            </a:r>
            <a:r>
              <a:rPr lang="en-US" altLang="ja-JP" sz="2800" i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2800" i="1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flux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can be substantially reduced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by cooling down a cavity with a large temperature gradient.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211960" y="908720"/>
            <a:ext cx="53956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A. </a:t>
            </a:r>
            <a:r>
              <a:rPr lang="en-US" altLang="ja-JP" sz="1100" dirty="0" err="1">
                <a:solidFill>
                  <a:srgbClr val="0070C0"/>
                </a:solidFill>
                <a:latin typeface="+mn-ea"/>
              </a:rPr>
              <a:t>Romanenko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et al., Appl. Phys. Lett. </a:t>
            </a:r>
            <a:r>
              <a:rPr lang="en-US" altLang="ja-JP" sz="1100" b="1" dirty="0">
                <a:solidFill>
                  <a:srgbClr val="0070C0"/>
                </a:solidFill>
                <a:latin typeface="+mn-ea"/>
              </a:rPr>
              <a:t>105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234103 (2014).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S. Posen et al., J. Appl. Phys. </a:t>
            </a:r>
            <a:r>
              <a:rPr lang="en-US" altLang="ja-JP" sz="1100" b="1" dirty="0">
                <a:solidFill>
                  <a:srgbClr val="0070C0"/>
                </a:solidFill>
                <a:latin typeface="+mn-ea"/>
              </a:rPr>
              <a:t>119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213903 (2016)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S. Huang, T. Kubo, and R. </a:t>
            </a:r>
            <a:r>
              <a:rPr lang="en-US" altLang="ja-JP" sz="1100" dirty="0" err="1">
                <a:solidFill>
                  <a:srgbClr val="0070C0"/>
                </a:solidFill>
                <a:latin typeface="+mn-ea"/>
              </a:rPr>
              <a:t>Geng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Phys. Rev. </a:t>
            </a:r>
            <a:r>
              <a:rPr lang="en-US" altLang="ja-JP" sz="1100" dirty="0" err="1">
                <a:solidFill>
                  <a:srgbClr val="0070C0"/>
                </a:solidFill>
                <a:latin typeface="+mn-ea"/>
              </a:rPr>
              <a:t>Accel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. Beams </a:t>
            </a:r>
            <a:r>
              <a:rPr lang="en-US" altLang="ja-JP" sz="1100" b="1" dirty="0">
                <a:solidFill>
                  <a:srgbClr val="0070C0"/>
                </a:solidFill>
                <a:latin typeface="+mn-ea"/>
              </a:rPr>
              <a:t>19</a:t>
            </a:r>
            <a:r>
              <a:rPr lang="en-US" altLang="ja-JP" sz="1100" dirty="0">
                <a:solidFill>
                  <a:srgbClr val="0070C0"/>
                </a:solidFill>
                <a:latin typeface="+mn-ea"/>
              </a:rPr>
              <a:t>, 082001 (2016)</a:t>
            </a:r>
          </a:p>
        </p:txBody>
      </p:sp>
      <p:sp>
        <p:nvSpPr>
          <p:cNvPr id="17" name="フリーフォーム 16"/>
          <p:cNvSpPr/>
          <p:nvPr/>
        </p:nvSpPr>
        <p:spPr>
          <a:xfrm>
            <a:off x="133084" y="5409539"/>
            <a:ext cx="1486588" cy="755765"/>
          </a:xfrm>
          <a:custGeom>
            <a:avLst/>
            <a:gdLst>
              <a:gd name="connsiteX0" fmla="*/ 275370 w 1635247"/>
              <a:gd name="connsiteY0" fmla="*/ 0 h 1338883"/>
              <a:gd name="connsiteX1" fmla="*/ 17462 w 1635247"/>
              <a:gd name="connsiteY1" fmla="*/ 1101969 h 1338883"/>
              <a:gd name="connsiteX2" fmla="*/ 709124 w 1635247"/>
              <a:gd name="connsiteY2" fmla="*/ 93785 h 1338883"/>
              <a:gd name="connsiteX3" fmla="*/ 392601 w 1635247"/>
              <a:gd name="connsiteY3" fmla="*/ 1336431 h 1338883"/>
              <a:gd name="connsiteX4" fmla="*/ 955308 w 1635247"/>
              <a:gd name="connsiteY4" fmla="*/ 433754 h 1338883"/>
              <a:gd name="connsiteX5" fmla="*/ 802908 w 1635247"/>
              <a:gd name="connsiteY5" fmla="*/ 1242646 h 1338883"/>
              <a:gd name="connsiteX6" fmla="*/ 1224939 w 1635247"/>
              <a:gd name="connsiteY6" fmla="*/ 597877 h 1338883"/>
              <a:gd name="connsiteX7" fmla="*/ 1271831 w 1635247"/>
              <a:gd name="connsiteY7" fmla="*/ 1301262 h 1338883"/>
              <a:gd name="connsiteX8" fmla="*/ 1635247 w 1635247"/>
              <a:gd name="connsiteY8" fmla="*/ 562708 h 13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247" h="1338883">
                <a:moveTo>
                  <a:pt x="275370" y="0"/>
                </a:moveTo>
                <a:cubicBezTo>
                  <a:pt x="110270" y="543169"/>
                  <a:pt x="-54830" y="1086338"/>
                  <a:pt x="17462" y="1101969"/>
                </a:cubicBezTo>
                <a:cubicBezTo>
                  <a:pt x="89754" y="1117600"/>
                  <a:pt x="646601" y="54708"/>
                  <a:pt x="709124" y="93785"/>
                </a:cubicBezTo>
                <a:cubicBezTo>
                  <a:pt x="771647" y="132862"/>
                  <a:pt x="351570" y="1279770"/>
                  <a:pt x="392601" y="1336431"/>
                </a:cubicBezTo>
                <a:cubicBezTo>
                  <a:pt x="433632" y="1393093"/>
                  <a:pt x="886924" y="449385"/>
                  <a:pt x="955308" y="433754"/>
                </a:cubicBezTo>
                <a:cubicBezTo>
                  <a:pt x="1023692" y="418123"/>
                  <a:pt x="757970" y="1215292"/>
                  <a:pt x="802908" y="1242646"/>
                </a:cubicBezTo>
                <a:cubicBezTo>
                  <a:pt x="847847" y="1270000"/>
                  <a:pt x="1146785" y="588108"/>
                  <a:pt x="1224939" y="597877"/>
                </a:cubicBezTo>
                <a:cubicBezTo>
                  <a:pt x="1303093" y="607646"/>
                  <a:pt x="1203446" y="1307123"/>
                  <a:pt x="1271831" y="1301262"/>
                </a:cubicBezTo>
                <a:cubicBezTo>
                  <a:pt x="1340216" y="1295401"/>
                  <a:pt x="1487731" y="929054"/>
                  <a:pt x="1635247" y="562708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6732240" y="3429000"/>
            <a:ext cx="839140" cy="755765"/>
          </a:xfrm>
          <a:custGeom>
            <a:avLst/>
            <a:gdLst>
              <a:gd name="connsiteX0" fmla="*/ 275370 w 1635247"/>
              <a:gd name="connsiteY0" fmla="*/ 0 h 1338883"/>
              <a:gd name="connsiteX1" fmla="*/ 17462 w 1635247"/>
              <a:gd name="connsiteY1" fmla="*/ 1101969 h 1338883"/>
              <a:gd name="connsiteX2" fmla="*/ 709124 w 1635247"/>
              <a:gd name="connsiteY2" fmla="*/ 93785 h 1338883"/>
              <a:gd name="connsiteX3" fmla="*/ 392601 w 1635247"/>
              <a:gd name="connsiteY3" fmla="*/ 1336431 h 1338883"/>
              <a:gd name="connsiteX4" fmla="*/ 955308 w 1635247"/>
              <a:gd name="connsiteY4" fmla="*/ 433754 h 1338883"/>
              <a:gd name="connsiteX5" fmla="*/ 802908 w 1635247"/>
              <a:gd name="connsiteY5" fmla="*/ 1242646 h 1338883"/>
              <a:gd name="connsiteX6" fmla="*/ 1224939 w 1635247"/>
              <a:gd name="connsiteY6" fmla="*/ 597877 h 1338883"/>
              <a:gd name="connsiteX7" fmla="*/ 1271831 w 1635247"/>
              <a:gd name="connsiteY7" fmla="*/ 1301262 h 1338883"/>
              <a:gd name="connsiteX8" fmla="*/ 1635247 w 1635247"/>
              <a:gd name="connsiteY8" fmla="*/ 562708 h 13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5247" h="1338883">
                <a:moveTo>
                  <a:pt x="275370" y="0"/>
                </a:moveTo>
                <a:cubicBezTo>
                  <a:pt x="110270" y="543169"/>
                  <a:pt x="-54830" y="1086338"/>
                  <a:pt x="17462" y="1101969"/>
                </a:cubicBezTo>
                <a:cubicBezTo>
                  <a:pt x="89754" y="1117600"/>
                  <a:pt x="646601" y="54708"/>
                  <a:pt x="709124" y="93785"/>
                </a:cubicBezTo>
                <a:cubicBezTo>
                  <a:pt x="771647" y="132862"/>
                  <a:pt x="351570" y="1279770"/>
                  <a:pt x="392601" y="1336431"/>
                </a:cubicBezTo>
                <a:cubicBezTo>
                  <a:pt x="433632" y="1393093"/>
                  <a:pt x="886924" y="449385"/>
                  <a:pt x="955308" y="433754"/>
                </a:cubicBezTo>
                <a:cubicBezTo>
                  <a:pt x="1023692" y="418123"/>
                  <a:pt x="757970" y="1215292"/>
                  <a:pt x="802908" y="1242646"/>
                </a:cubicBezTo>
                <a:cubicBezTo>
                  <a:pt x="847847" y="1270000"/>
                  <a:pt x="1146785" y="588108"/>
                  <a:pt x="1224939" y="597877"/>
                </a:cubicBezTo>
                <a:cubicBezTo>
                  <a:pt x="1303093" y="607646"/>
                  <a:pt x="1203446" y="1307123"/>
                  <a:pt x="1271831" y="1301262"/>
                </a:cubicBezTo>
                <a:cubicBezTo>
                  <a:pt x="1340216" y="1295401"/>
                  <a:pt x="1487731" y="929054"/>
                  <a:pt x="1635247" y="562708"/>
                </a:cubicBez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55776" y="4619455"/>
            <a:ext cx="6494314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Understanding this part is becoming important more and more!</a:t>
            </a:r>
            <a:endParaRPr kumimoji="1" lang="ja-JP" altLang="en-US" sz="4400" b="1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7524328" y="3281813"/>
            <a:ext cx="1424270" cy="984003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19" idx="4"/>
          </p:cNvCxnSpPr>
          <p:nvPr/>
        </p:nvCxnSpPr>
        <p:spPr>
          <a:xfrm>
            <a:off x="8236463" y="4265816"/>
            <a:ext cx="7945" cy="353639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円/楕円 7">
            <a:extLst>
              <a:ext uri="{FF2B5EF4-FFF2-40B4-BE49-F238E27FC236}">
                <a16:creationId xmlns:a16="http://schemas.microsoft.com/office/drawing/2014/main" id="{153F9662-B38D-4F4C-A14D-8F1C08C704C5}"/>
              </a:ext>
            </a:extLst>
          </p:cNvPr>
          <p:cNvSpPr/>
          <p:nvPr/>
        </p:nvSpPr>
        <p:spPr>
          <a:xfrm>
            <a:off x="-1476672" y="2930992"/>
            <a:ext cx="5136181" cy="12185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			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-1057310" y="644404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3min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79007A-2636-4E7E-A88D-EFDCACB3F154}"/>
              </a:ext>
            </a:extLst>
          </p:cNvPr>
          <p:cNvSpPr txBox="1"/>
          <p:nvPr/>
        </p:nvSpPr>
        <p:spPr>
          <a:xfrm>
            <a:off x="0" y="-8530"/>
            <a:ext cx="9133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e incorporate </a:t>
            </a:r>
            <a:r>
              <a:rPr lang="en-US" altLang="ja-JP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kumimoji="1" lang="en-US" altLang="ja-JP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hese effects</a:t>
            </a:r>
            <a:r>
              <a:rPr lang="en-US" altLang="ja-JP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based on the BCS theory.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A700511-B0A0-454E-836B-2BF44FBF56B7}"/>
              </a:ext>
            </a:extLst>
          </p:cNvPr>
          <p:cNvCxnSpPr/>
          <p:nvPr/>
        </p:nvCxnSpPr>
        <p:spPr>
          <a:xfrm>
            <a:off x="2287445" y="4437112"/>
            <a:ext cx="2262393" cy="30045"/>
          </a:xfrm>
          <a:prstGeom prst="line">
            <a:avLst/>
          </a:prstGeom>
          <a:ln w="368300">
            <a:solidFill>
              <a:schemeClr val="accent4">
                <a:lumMod val="20000"/>
                <a:lumOff val="8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5">
            <a:extLst>
              <a:ext uri="{FF2B5EF4-FFF2-40B4-BE49-F238E27FC236}">
                <a16:creationId xmlns:a16="http://schemas.microsoft.com/office/drawing/2014/main" id="{7EB5497B-29F2-43CD-A5B2-069B0EEDD185}"/>
              </a:ext>
            </a:extLst>
          </p:cNvPr>
          <p:cNvSpPr/>
          <p:nvPr/>
        </p:nvSpPr>
        <p:spPr>
          <a:xfrm>
            <a:off x="-272402" y="4077072"/>
            <a:ext cx="3189164" cy="1029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88A95C4C-7752-4755-9917-D428EA562A28}"/>
              </a:ext>
            </a:extLst>
          </p:cNvPr>
          <p:cNvSpPr/>
          <p:nvPr/>
        </p:nvSpPr>
        <p:spPr>
          <a:xfrm>
            <a:off x="-6491006" y="3097763"/>
            <a:ext cx="13583286" cy="2851517"/>
          </a:xfrm>
          <a:prstGeom prst="arc">
            <a:avLst>
              <a:gd name="adj1" fmla="val 21589928"/>
              <a:gd name="adj2" fmla="val 5409208"/>
            </a:avLst>
          </a:prstGeom>
          <a:ln w="368300">
            <a:solidFill>
              <a:schemeClr val="accent4">
                <a:lumMod val="20000"/>
                <a:lumOff val="80000"/>
              </a:schemeClr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5">
            <a:extLst>
              <a:ext uri="{FF2B5EF4-FFF2-40B4-BE49-F238E27FC236}">
                <a16:creationId xmlns:a16="http://schemas.microsoft.com/office/drawing/2014/main" id="{C3F1492D-0FE0-4723-A710-C93DD6C95562}"/>
              </a:ext>
            </a:extLst>
          </p:cNvPr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/>
          <p:cNvSpPr/>
          <p:nvPr/>
        </p:nvSpPr>
        <p:spPr>
          <a:xfrm>
            <a:off x="-1692696" y="1497030"/>
            <a:ext cx="6146388" cy="1685071"/>
          </a:xfrm>
          <a:prstGeom prst="arc">
            <a:avLst>
              <a:gd name="adj1" fmla="val 16200000"/>
              <a:gd name="adj2" fmla="val 5387312"/>
            </a:avLst>
          </a:prstGeom>
          <a:ln w="381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-1476672" y="2930992"/>
            <a:ext cx="5136181" cy="12185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			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558607" y="3717032"/>
            <a:ext cx="42904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i="1" dirty="0" err="1"/>
              <a:t>R</a:t>
            </a:r>
            <a:r>
              <a:rPr kumimoji="1" lang="en-US" altLang="ja-JP" sz="4800" i="1" baseline="-25000" dirty="0" err="1"/>
              <a:t>s</a:t>
            </a:r>
            <a:r>
              <a:rPr lang="en-US" altLang="ja-JP" sz="4000" i="1" dirty="0"/>
              <a:t>=</a:t>
            </a:r>
            <a:r>
              <a:rPr lang="en-US" altLang="ja-JP" sz="4000" b="1" i="1" dirty="0" err="1">
                <a:solidFill>
                  <a:srgbClr val="0070C0"/>
                </a:solidFill>
              </a:rPr>
              <a:t>R</a:t>
            </a:r>
            <a:r>
              <a:rPr lang="en-US" altLang="ja-JP" sz="4000" b="1" i="1" baseline="-25000" dirty="0" err="1">
                <a:solidFill>
                  <a:srgbClr val="0070C0"/>
                </a:solidFill>
              </a:rPr>
              <a:t>unified</a:t>
            </a:r>
            <a:r>
              <a:rPr lang="en-US" altLang="ja-JP" sz="4000" i="1" dirty="0" err="1"/>
              <a:t>+R</a:t>
            </a:r>
            <a:r>
              <a:rPr lang="en-US" altLang="ja-JP" sz="4000" i="1" baseline="-25000" dirty="0" err="1"/>
              <a:t>flux</a:t>
            </a:r>
            <a:r>
              <a:rPr lang="en-US" altLang="ja-JP" sz="4000" i="1" dirty="0"/>
              <a:t>+ …</a:t>
            </a:r>
            <a:endParaRPr lang="ja-JP" altLang="en-US" sz="4000" i="1" baseline="-25000" dirty="0"/>
          </a:p>
        </p:txBody>
      </p:sp>
      <p:sp>
        <p:nvSpPr>
          <p:cNvPr id="17" name="円弧 16"/>
          <p:cNvSpPr/>
          <p:nvPr/>
        </p:nvSpPr>
        <p:spPr>
          <a:xfrm>
            <a:off x="2460506" y="2282920"/>
            <a:ext cx="3767678" cy="3450336"/>
          </a:xfrm>
          <a:prstGeom prst="arc">
            <a:avLst>
              <a:gd name="adj1" fmla="val 16200000"/>
              <a:gd name="adj2" fmla="val 26675"/>
            </a:avLst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499992" y="1484784"/>
            <a:ext cx="1455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i="1" dirty="0" err="1">
                <a:solidFill>
                  <a:schemeClr val="accent5"/>
                </a:solidFill>
              </a:rPr>
              <a:t>R</a:t>
            </a:r>
            <a:r>
              <a:rPr lang="en-US" altLang="ja-JP" sz="4000" b="1" i="1" baseline="-25000" dirty="0" err="1">
                <a:solidFill>
                  <a:schemeClr val="accent5"/>
                </a:solidFill>
              </a:rPr>
              <a:t>unified</a:t>
            </a:r>
            <a:endParaRPr lang="ja-JP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2650" y="0"/>
            <a:ext cx="914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will obtain a theory that unifies R</a:t>
            </a:r>
            <a:r>
              <a:rPr lang="en-US" altLang="ja-JP" sz="3600" baseline="-25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MB</a:t>
            </a:r>
            <a:r>
              <a:rPr lang="en-US" altLang="ja-JP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and the effects of real material.</a:t>
            </a:r>
            <a:r>
              <a:rPr lang="en-US" altLang="ja-JP" sz="36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kumimoji="1" lang="ja-JP" altLang="en-US" sz="3600" dirty="0">
              <a:solidFill>
                <a:srgbClr val="0070C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057310" y="644404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3min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517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3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only</a:t>
            </a: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33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only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+ 120</a:t>
            </a:r>
            <a:r>
              <a:rPr kumimoji="1" lang="ja-JP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℃ 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baking</a:t>
            </a: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5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only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+ 120</a:t>
            </a:r>
            <a:r>
              <a:rPr kumimoji="1" lang="ja-JP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℃ 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baking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doping</a:t>
            </a: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only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+ 120</a:t>
            </a:r>
            <a:r>
              <a:rPr kumimoji="1" lang="ja-JP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℃ 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baking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doping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infusion</a:t>
            </a:r>
          </a:p>
          <a:p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Etc</a:t>
            </a:r>
            <a:endParaRPr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only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+ 120</a:t>
            </a:r>
            <a:r>
              <a:rPr kumimoji="1" lang="ja-JP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℃ 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baking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doping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infusion</a:t>
            </a:r>
          </a:p>
          <a:p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Etc</a:t>
            </a:r>
            <a:endParaRPr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 tells how to engineer the surface to tune </a:t>
            </a:r>
            <a:r>
              <a:rPr kumimoji="1"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kumimoji="1" lang="ja-JP" altLang="en-US" sz="32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9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445" y="692696"/>
            <a:ext cx="9143999" cy="3511401"/>
          </a:xfrm>
        </p:spPr>
        <p:txBody>
          <a:bodyPr>
            <a:noAutofit/>
          </a:bodyPr>
          <a:lstStyle/>
          <a:p>
            <a:br>
              <a:rPr lang="en-US" altLang="zh-TW" sz="8800" dirty="0">
                <a:solidFill>
                  <a:srgbClr val="FFC000"/>
                </a:solidFill>
                <a:latin typeface="Star Jedi Hollow" panose="040B0000000000000000" pitchFamily="82" charset="0"/>
                <a:ea typeface="Meiryo UI" panose="020B0604030504040204" pitchFamily="50" charset="-128"/>
                <a:cs typeface="MV Boli" panose="02000500030200090000" pitchFamily="2" charset="0"/>
              </a:rPr>
            </a:br>
            <a:endParaRPr kumimoji="1" lang="ja-JP" altLang="en-US" sz="8800" dirty="0">
              <a:solidFill>
                <a:srgbClr val="FFC000"/>
              </a:solidFill>
              <a:latin typeface="Star Jedi Hollow" panose="040B0000000000000000" pitchFamily="82" charset="0"/>
              <a:ea typeface="Meiryo UI" panose="020B0604030504040204" pitchFamily="50" charset="-128"/>
              <a:cs typeface="MV Boli" panose="02000500030200090000" pitchFamily="2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28444" y="4077072"/>
            <a:ext cx="9171999" cy="1224136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Takayuki Kubo   and   Alex Gurevich</a:t>
            </a:r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7" name="Picture 3" descr="C:\Users\kubotaka\Desktop\logo_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75" y="5537113"/>
            <a:ext cx="2150645" cy="3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ubotaka\Desktop\GIF\keklogo_blu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61211"/>
            <a:ext cx="604195" cy="3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116632" y="278092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20min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-445" y="1439679"/>
            <a:ext cx="9144445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altLang="ja-JP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A unified theory of </a:t>
            </a:r>
          </a:p>
          <a:p>
            <a:pPr algn="ctr">
              <a:lnSpc>
                <a:spcPts val="4400"/>
              </a:lnSpc>
            </a:pPr>
            <a:r>
              <a:rPr lang="en-US" altLang="ja-JP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surface resistance and the residual resistance of SRF cavities at low temperatures</a:t>
            </a:r>
            <a:endParaRPr lang="ja-JP" altLang="en-US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480761" y="4797152"/>
            <a:ext cx="3555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8A8A8A"/>
                </a:solidFill>
                <a:latin typeface="Calibri" panose="020F0502020204030204" pitchFamily="34" charset="0"/>
              </a:rPr>
              <a:t>Old Dominion University, Department of Physics and Center for Accelerator Science,</a:t>
            </a:r>
          </a:p>
          <a:p>
            <a:r>
              <a:rPr lang="en-US" altLang="ja-JP" sz="2000" dirty="0">
                <a:solidFill>
                  <a:srgbClr val="8A8A8A"/>
                </a:solidFill>
                <a:latin typeface="Calibri" panose="020F0502020204030204" pitchFamily="34" charset="0"/>
              </a:rPr>
              <a:t>Norfolk, VA 23529, USA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75139" y="4808780"/>
            <a:ext cx="2574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8A8A8A"/>
                </a:solidFill>
                <a:latin typeface="Calibri" panose="020F0502020204030204" pitchFamily="34" charset="0"/>
              </a:rPr>
              <a:t>KEK / SOKENDAI</a:t>
            </a:r>
          </a:p>
          <a:p>
            <a:pPr algn="ctr"/>
            <a:r>
              <a:rPr lang="en-US" altLang="ja-JP" sz="2000" dirty="0">
                <a:solidFill>
                  <a:srgbClr val="8A8A8A"/>
                </a:solidFill>
                <a:latin typeface="Calibri" panose="020F0502020204030204" pitchFamily="34" charset="0"/>
              </a:rPr>
              <a:t>Tsukuba, Japan</a:t>
            </a:r>
            <a:endParaRPr lang="ja-JP" altLang="en-US" sz="2000" dirty="0"/>
          </a:p>
        </p:txBody>
      </p:sp>
      <p:pic>
        <p:nvPicPr>
          <p:cNvPr id="15" name="Picture 2" descr="科研費ロゴタイプMサイズ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093296"/>
            <a:ext cx="1055965" cy="44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739533" y="6133117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#</a:t>
            </a:r>
            <a:r>
              <a:rPr kumimoji="1" lang="en-US" altLang="ja-JP" dirty="0"/>
              <a:t>17H04839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" t="236" r="-224" b="-236"/>
          <a:stretch/>
        </p:blipFill>
        <p:spPr>
          <a:xfrm>
            <a:off x="1959382" y="25447"/>
            <a:ext cx="5224342" cy="113572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2BFA5C5-6A8E-450C-9126-410EC03F22AD}"/>
              </a:ext>
            </a:extLst>
          </p:cNvPr>
          <p:cNvSpPr txBox="1"/>
          <p:nvPr/>
        </p:nvSpPr>
        <p:spPr>
          <a:xfrm>
            <a:off x="4716016" y="6144471"/>
            <a:ext cx="445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Supported by NSF under grant # 100492-010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513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3" y="1268760"/>
            <a:ext cx="91241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Provides us with clues to understanding what makes the differences of the low field </a:t>
            </a:r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200" baseline="-250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among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only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EP + 120</a:t>
            </a:r>
            <a:r>
              <a:rPr kumimoji="1" lang="ja-JP" alt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℃ 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baking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doping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Nitrogen infusion</a:t>
            </a:r>
          </a:p>
          <a:p>
            <a:r>
              <a:rPr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Etc</a:t>
            </a:r>
            <a:endParaRPr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kumimoji="1" lang="en-US" altLang="ja-JP" sz="32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 tells how to engineer the surface to tune </a:t>
            </a:r>
            <a:r>
              <a:rPr kumimoji="1" lang="en-US" altLang="ja-JP" sz="32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32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kumimoji="1" lang="ja-JP" altLang="en-US" sz="3200" baseline="-25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3247" y="44624"/>
            <a:ext cx="91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unified theory will be a basis of microscopic understanding on surface processing technologies: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0F60A4-9FF6-47A4-B7E5-AD5424E8C928}"/>
              </a:ext>
            </a:extLst>
          </p:cNvPr>
          <p:cNvSpPr txBox="1"/>
          <p:nvPr/>
        </p:nvSpPr>
        <p:spPr>
          <a:xfrm>
            <a:off x="415155" y="908720"/>
            <a:ext cx="8303098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It should be noted that </a:t>
            </a:r>
          </a:p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 not</a:t>
            </a:r>
            <a:r>
              <a:rPr kumimoji="1" lang="en-US" altLang="ja-JP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propose </a:t>
            </a:r>
          </a:p>
          <a:p>
            <a:pPr lvl="0" algn="ctr"/>
            <a:r>
              <a:rPr kumimoji="1" lang="en-US" altLang="ja-JP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“a new BCS” or “new MB”:</a:t>
            </a:r>
            <a:r>
              <a:rPr lang="en-US" altLang="ja-JP" sz="4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lvl="0" algn="ctr"/>
            <a:r>
              <a:rPr lang="en-US" altLang="ja-JP" sz="4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incorporate </a:t>
            </a:r>
          </a:p>
          <a:p>
            <a:pPr lvl="0" algn="ctr"/>
            <a:r>
              <a:rPr lang="en-US" altLang="ja-JP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realistic surface and bulk broadening of the gap peaks </a:t>
            </a:r>
            <a:endParaRPr lang="en-US" altLang="ja-JP" sz="4400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0" algn="ctr"/>
            <a:r>
              <a:rPr lang="en-US" altLang="ja-JP" sz="4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based on the BCS theory.</a:t>
            </a:r>
            <a:endParaRPr kumimoji="1" lang="en-US" altLang="ja-JP" sz="4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1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852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Overview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36380" y="3645024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437112"/>
            <a:ext cx="374801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Mattis</a:t>
            </a:r>
            <a:r>
              <a:rPr kumimoji="1" lang="en-US" altLang="ja-JP" sz="4400" dirty="0"/>
              <a:t>-Bardeen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E73ADA-56DB-4245-8669-F2348C540BC1}"/>
              </a:ext>
            </a:extLst>
          </p:cNvPr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1954158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36380" y="3645024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437112"/>
            <a:ext cx="374801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Mattis</a:t>
            </a:r>
            <a:r>
              <a:rPr kumimoji="1" lang="en-US" altLang="ja-JP" sz="4400" dirty="0"/>
              <a:t>-Bardeen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8836" t="7312" r="12267" b="1214"/>
          <a:stretch/>
        </p:blipFill>
        <p:spPr>
          <a:xfrm>
            <a:off x="4297230" y="1628800"/>
            <a:ext cx="4667258" cy="4391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220072" y="4149080"/>
                <a:ext cx="2435282" cy="92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b>
                      </m:sSub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149080"/>
                <a:ext cx="2435282" cy="92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3B46907-4FAE-49F9-944F-505A1B02825E}"/>
              </a:ext>
            </a:extLst>
          </p:cNvPr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336744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C36614-FB3F-46D7-BBBD-ED24765E43DC}"/>
              </a:ext>
            </a:extLst>
          </p:cNvPr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36380" y="3645024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437112"/>
            <a:ext cx="374801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Mattis</a:t>
            </a:r>
            <a:r>
              <a:rPr kumimoji="1" lang="en-US" altLang="ja-JP" sz="4400" dirty="0"/>
              <a:t>-Bardeen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294253" y="923365"/>
            <a:ext cx="3802619" cy="5488899"/>
          </a:xfrm>
          <a:custGeom>
            <a:avLst/>
            <a:gdLst>
              <a:gd name="connsiteX0" fmla="*/ 360171 w 3802619"/>
              <a:gd name="connsiteY0" fmla="*/ 0 h 5488899"/>
              <a:gd name="connsiteX1" fmla="*/ 10547 w 3802619"/>
              <a:gd name="connsiteY1" fmla="*/ 878541 h 5488899"/>
              <a:gd name="connsiteX2" fmla="*/ 718759 w 3802619"/>
              <a:gd name="connsiteY2" fmla="*/ 197223 h 5488899"/>
              <a:gd name="connsiteX3" fmla="*/ 198806 w 3802619"/>
              <a:gd name="connsiteY3" fmla="*/ 1577788 h 5488899"/>
              <a:gd name="connsiteX4" fmla="*/ 1418006 w 3802619"/>
              <a:gd name="connsiteY4" fmla="*/ 107576 h 5488899"/>
              <a:gd name="connsiteX5" fmla="*/ 109159 w 3802619"/>
              <a:gd name="connsiteY5" fmla="*/ 2886635 h 5488899"/>
              <a:gd name="connsiteX6" fmla="*/ 2726853 w 3802619"/>
              <a:gd name="connsiteY6" fmla="*/ 295835 h 5488899"/>
              <a:gd name="connsiteX7" fmla="*/ 333276 w 3802619"/>
              <a:gd name="connsiteY7" fmla="*/ 3765176 h 5488899"/>
              <a:gd name="connsiteX8" fmla="*/ 3802618 w 3802619"/>
              <a:gd name="connsiteY8" fmla="*/ 824753 h 5488899"/>
              <a:gd name="connsiteX9" fmla="*/ 351206 w 3802619"/>
              <a:gd name="connsiteY9" fmla="*/ 4921623 h 5488899"/>
              <a:gd name="connsiteX10" fmla="*/ 3614359 w 3802619"/>
              <a:gd name="connsiteY10" fmla="*/ 2393576 h 5488899"/>
              <a:gd name="connsiteX11" fmla="*/ 1579371 w 3802619"/>
              <a:gd name="connsiteY11" fmla="*/ 5351929 h 5488899"/>
              <a:gd name="connsiteX12" fmla="*/ 3506782 w 3802619"/>
              <a:gd name="connsiteY12" fmla="*/ 3872753 h 5488899"/>
              <a:gd name="connsiteX13" fmla="*/ 2565488 w 3802619"/>
              <a:gd name="connsiteY13" fmla="*/ 5450541 h 5488899"/>
              <a:gd name="connsiteX14" fmla="*/ 3390241 w 3802619"/>
              <a:gd name="connsiteY14" fmla="*/ 5038164 h 5488899"/>
              <a:gd name="connsiteX15" fmla="*/ 3444029 w 3802619"/>
              <a:gd name="connsiteY15" fmla="*/ 5011270 h 54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2619" h="5488899">
                <a:moveTo>
                  <a:pt x="360171" y="0"/>
                </a:moveTo>
                <a:cubicBezTo>
                  <a:pt x="155476" y="422835"/>
                  <a:pt x="-49218" y="845671"/>
                  <a:pt x="10547" y="878541"/>
                </a:cubicBezTo>
                <a:cubicBezTo>
                  <a:pt x="70312" y="911412"/>
                  <a:pt x="687383" y="80682"/>
                  <a:pt x="718759" y="197223"/>
                </a:cubicBezTo>
                <a:cubicBezTo>
                  <a:pt x="750136" y="313764"/>
                  <a:pt x="82265" y="1592729"/>
                  <a:pt x="198806" y="1577788"/>
                </a:cubicBezTo>
                <a:cubicBezTo>
                  <a:pt x="315347" y="1562847"/>
                  <a:pt x="1432947" y="-110565"/>
                  <a:pt x="1418006" y="107576"/>
                </a:cubicBezTo>
                <a:cubicBezTo>
                  <a:pt x="1403065" y="325717"/>
                  <a:pt x="-108982" y="2855259"/>
                  <a:pt x="109159" y="2886635"/>
                </a:cubicBezTo>
                <a:cubicBezTo>
                  <a:pt x="327300" y="2918011"/>
                  <a:pt x="2689500" y="149412"/>
                  <a:pt x="2726853" y="295835"/>
                </a:cubicBezTo>
                <a:cubicBezTo>
                  <a:pt x="2764206" y="442258"/>
                  <a:pt x="153982" y="3677023"/>
                  <a:pt x="333276" y="3765176"/>
                </a:cubicBezTo>
                <a:cubicBezTo>
                  <a:pt x="512570" y="3853329"/>
                  <a:pt x="3799630" y="632012"/>
                  <a:pt x="3802618" y="824753"/>
                </a:cubicBezTo>
                <a:cubicBezTo>
                  <a:pt x="3805606" y="1017494"/>
                  <a:pt x="382583" y="4660152"/>
                  <a:pt x="351206" y="4921623"/>
                </a:cubicBezTo>
                <a:cubicBezTo>
                  <a:pt x="319829" y="5183094"/>
                  <a:pt x="3409665" y="2321858"/>
                  <a:pt x="3614359" y="2393576"/>
                </a:cubicBezTo>
                <a:cubicBezTo>
                  <a:pt x="3819053" y="2465294"/>
                  <a:pt x="1597300" y="5105400"/>
                  <a:pt x="1579371" y="5351929"/>
                </a:cubicBezTo>
                <a:cubicBezTo>
                  <a:pt x="1561442" y="5598458"/>
                  <a:pt x="3342429" y="3856318"/>
                  <a:pt x="3506782" y="3872753"/>
                </a:cubicBezTo>
                <a:cubicBezTo>
                  <a:pt x="3671135" y="3889188"/>
                  <a:pt x="2584911" y="5256306"/>
                  <a:pt x="2565488" y="5450541"/>
                </a:cubicBezTo>
                <a:cubicBezTo>
                  <a:pt x="2546065" y="5644776"/>
                  <a:pt x="3390241" y="5038164"/>
                  <a:pt x="3390241" y="5038164"/>
                </a:cubicBezTo>
                <a:lnTo>
                  <a:pt x="3444029" y="501127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72378" y="5373216"/>
            <a:ext cx="2592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Fails</a:t>
            </a:r>
            <a:endParaRPr kumimoji="1" lang="ja-JP" altLang="en-US" sz="96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l="8836" t="7312" r="12267" b="1214"/>
          <a:stretch/>
        </p:blipFill>
        <p:spPr>
          <a:xfrm>
            <a:off x="4297230" y="1628800"/>
            <a:ext cx="4667258" cy="439143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DC4F6E-FD29-46B1-B6A6-A5E4D77E91AE}"/>
                  </a:ext>
                </a:extLst>
              </p:cNvPr>
              <p:cNvSpPr txBox="1"/>
              <p:nvPr/>
            </p:nvSpPr>
            <p:spPr>
              <a:xfrm>
                <a:off x="5220072" y="4149080"/>
                <a:ext cx="2435282" cy="92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b>
                      </m:sSub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8DC4F6E-FD29-46B1-B6A6-A5E4D77E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149080"/>
                <a:ext cx="2435282" cy="92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72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50C5C3-78E4-49C1-A45C-47B160085D08}"/>
              </a:ext>
            </a:extLst>
          </p:cNvPr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36380" y="3645024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437112"/>
            <a:ext cx="374801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Mattis</a:t>
            </a:r>
            <a:r>
              <a:rPr kumimoji="1" lang="en-US" altLang="ja-JP" sz="4400" dirty="0"/>
              <a:t>-Bardeen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26082" y="1487526"/>
            <a:ext cx="40503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accent5"/>
                </a:solidFill>
              </a:rPr>
              <a:t>BCS </a:t>
            </a:r>
            <a:r>
              <a:rPr lang="en-US" altLang="ja-JP" sz="3600" b="1" dirty="0">
                <a:solidFill>
                  <a:schemeClr val="accent5"/>
                </a:solidFill>
              </a:rPr>
              <a:t>model of</a:t>
            </a:r>
            <a:endParaRPr kumimoji="1" lang="en-US" altLang="ja-JP" sz="3600" b="1" dirty="0">
              <a:solidFill>
                <a:schemeClr val="accent5"/>
              </a:solidFill>
            </a:endParaRPr>
          </a:p>
          <a:p>
            <a:pPr algn="ctr"/>
            <a:r>
              <a:rPr lang="en-US" altLang="ja-JP" sz="3600" b="1" dirty="0">
                <a:solidFill>
                  <a:schemeClr val="accent5"/>
                </a:solidFill>
              </a:rPr>
              <a:t>a more realistic SC</a:t>
            </a:r>
            <a:endParaRPr kumimoji="1" lang="ja-JP" altLang="en-US" sz="3600" b="1" dirty="0">
              <a:solidFill>
                <a:schemeClr val="accent5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10545" y="962885"/>
            <a:ext cx="288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We start from 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294253" y="923365"/>
            <a:ext cx="3802619" cy="5488899"/>
          </a:xfrm>
          <a:custGeom>
            <a:avLst/>
            <a:gdLst>
              <a:gd name="connsiteX0" fmla="*/ 360171 w 3802619"/>
              <a:gd name="connsiteY0" fmla="*/ 0 h 5488899"/>
              <a:gd name="connsiteX1" fmla="*/ 10547 w 3802619"/>
              <a:gd name="connsiteY1" fmla="*/ 878541 h 5488899"/>
              <a:gd name="connsiteX2" fmla="*/ 718759 w 3802619"/>
              <a:gd name="connsiteY2" fmla="*/ 197223 h 5488899"/>
              <a:gd name="connsiteX3" fmla="*/ 198806 w 3802619"/>
              <a:gd name="connsiteY3" fmla="*/ 1577788 h 5488899"/>
              <a:gd name="connsiteX4" fmla="*/ 1418006 w 3802619"/>
              <a:gd name="connsiteY4" fmla="*/ 107576 h 5488899"/>
              <a:gd name="connsiteX5" fmla="*/ 109159 w 3802619"/>
              <a:gd name="connsiteY5" fmla="*/ 2886635 h 5488899"/>
              <a:gd name="connsiteX6" fmla="*/ 2726853 w 3802619"/>
              <a:gd name="connsiteY6" fmla="*/ 295835 h 5488899"/>
              <a:gd name="connsiteX7" fmla="*/ 333276 w 3802619"/>
              <a:gd name="connsiteY7" fmla="*/ 3765176 h 5488899"/>
              <a:gd name="connsiteX8" fmla="*/ 3802618 w 3802619"/>
              <a:gd name="connsiteY8" fmla="*/ 824753 h 5488899"/>
              <a:gd name="connsiteX9" fmla="*/ 351206 w 3802619"/>
              <a:gd name="connsiteY9" fmla="*/ 4921623 h 5488899"/>
              <a:gd name="connsiteX10" fmla="*/ 3614359 w 3802619"/>
              <a:gd name="connsiteY10" fmla="*/ 2393576 h 5488899"/>
              <a:gd name="connsiteX11" fmla="*/ 1579371 w 3802619"/>
              <a:gd name="connsiteY11" fmla="*/ 5351929 h 5488899"/>
              <a:gd name="connsiteX12" fmla="*/ 3506782 w 3802619"/>
              <a:gd name="connsiteY12" fmla="*/ 3872753 h 5488899"/>
              <a:gd name="connsiteX13" fmla="*/ 2565488 w 3802619"/>
              <a:gd name="connsiteY13" fmla="*/ 5450541 h 5488899"/>
              <a:gd name="connsiteX14" fmla="*/ 3390241 w 3802619"/>
              <a:gd name="connsiteY14" fmla="*/ 5038164 h 5488899"/>
              <a:gd name="connsiteX15" fmla="*/ 3444029 w 3802619"/>
              <a:gd name="connsiteY15" fmla="*/ 5011270 h 54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2619" h="5488899">
                <a:moveTo>
                  <a:pt x="360171" y="0"/>
                </a:moveTo>
                <a:cubicBezTo>
                  <a:pt x="155476" y="422835"/>
                  <a:pt x="-49218" y="845671"/>
                  <a:pt x="10547" y="878541"/>
                </a:cubicBezTo>
                <a:cubicBezTo>
                  <a:pt x="70312" y="911412"/>
                  <a:pt x="687383" y="80682"/>
                  <a:pt x="718759" y="197223"/>
                </a:cubicBezTo>
                <a:cubicBezTo>
                  <a:pt x="750136" y="313764"/>
                  <a:pt x="82265" y="1592729"/>
                  <a:pt x="198806" y="1577788"/>
                </a:cubicBezTo>
                <a:cubicBezTo>
                  <a:pt x="315347" y="1562847"/>
                  <a:pt x="1432947" y="-110565"/>
                  <a:pt x="1418006" y="107576"/>
                </a:cubicBezTo>
                <a:cubicBezTo>
                  <a:pt x="1403065" y="325717"/>
                  <a:pt x="-108982" y="2855259"/>
                  <a:pt x="109159" y="2886635"/>
                </a:cubicBezTo>
                <a:cubicBezTo>
                  <a:pt x="327300" y="2918011"/>
                  <a:pt x="2689500" y="149412"/>
                  <a:pt x="2726853" y="295835"/>
                </a:cubicBezTo>
                <a:cubicBezTo>
                  <a:pt x="2764206" y="442258"/>
                  <a:pt x="153982" y="3677023"/>
                  <a:pt x="333276" y="3765176"/>
                </a:cubicBezTo>
                <a:cubicBezTo>
                  <a:pt x="512570" y="3853329"/>
                  <a:pt x="3799630" y="632012"/>
                  <a:pt x="3802618" y="824753"/>
                </a:cubicBezTo>
                <a:cubicBezTo>
                  <a:pt x="3805606" y="1017494"/>
                  <a:pt x="382583" y="4660152"/>
                  <a:pt x="351206" y="4921623"/>
                </a:cubicBezTo>
                <a:cubicBezTo>
                  <a:pt x="319829" y="5183094"/>
                  <a:pt x="3409665" y="2321858"/>
                  <a:pt x="3614359" y="2393576"/>
                </a:cubicBezTo>
                <a:cubicBezTo>
                  <a:pt x="3819053" y="2465294"/>
                  <a:pt x="1597300" y="5105400"/>
                  <a:pt x="1579371" y="5351929"/>
                </a:cubicBezTo>
                <a:cubicBezTo>
                  <a:pt x="1561442" y="5598458"/>
                  <a:pt x="3342429" y="3856318"/>
                  <a:pt x="3506782" y="3872753"/>
                </a:cubicBezTo>
                <a:cubicBezTo>
                  <a:pt x="3671135" y="3889188"/>
                  <a:pt x="2584911" y="5256306"/>
                  <a:pt x="2565488" y="5450541"/>
                </a:cubicBezTo>
                <a:cubicBezTo>
                  <a:pt x="2546065" y="5644776"/>
                  <a:pt x="3390241" y="5038164"/>
                  <a:pt x="3390241" y="5038164"/>
                </a:cubicBezTo>
                <a:lnTo>
                  <a:pt x="3444029" y="501127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72378" y="5373216"/>
            <a:ext cx="2592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Fails</a:t>
            </a:r>
            <a:endParaRPr kumimoji="1" lang="ja-JP" altLang="en-US" sz="96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5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92AC61-ED10-4A11-B876-DE7DD2A57ED7}"/>
              </a:ext>
            </a:extLst>
          </p:cNvPr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36380" y="3645024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437112"/>
            <a:ext cx="374801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Mattis</a:t>
            </a:r>
            <a:r>
              <a:rPr kumimoji="1" lang="en-US" altLang="ja-JP" sz="4400" dirty="0"/>
              <a:t>-Bardeen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710545" y="962885"/>
            <a:ext cx="288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We start from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6422" y="3329697"/>
            <a:ext cx="42740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/>
              <a:t>A theory beyond the </a:t>
            </a:r>
            <a:r>
              <a:rPr lang="en-US" altLang="ja-JP" sz="4000" dirty="0" err="1"/>
              <a:t>Mattis</a:t>
            </a:r>
            <a:r>
              <a:rPr lang="en-US" altLang="ja-JP" sz="4000" dirty="0"/>
              <a:t>-Bardeen</a:t>
            </a:r>
            <a:endParaRPr kumimoji="1" lang="en-US" altLang="ja-JP" sz="4000" dirty="0"/>
          </a:p>
        </p:txBody>
      </p:sp>
      <p:sp>
        <p:nvSpPr>
          <p:cNvPr id="23" name="下矢印 22"/>
          <p:cNvSpPr/>
          <p:nvPr/>
        </p:nvSpPr>
        <p:spPr>
          <a:xfrm>
            <a:off x="6241596" y="2753633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94253" y="923365"/>
            <a:ext cx="3802619" cy="5488899"/>
          </a:xfrm>
          <a:custGeom>
            <a:avLst/>
            <a:gdLst>
              <a:gd name="connsiteX0" fmla="*/ 360171 w 3802619"/>
              <a:gd name="connsiteY0" fmla="*/ 0 h 5488899"/>
              <a:gd name="connsiteX1" fmla="*/ 10547 w 3802619"/>
              <a:gd name="connsiteY1" fmla="*/ 878541 h 5488899"/>
              <a:gd name="connsiteX2" fmla="*/ 718759 w 3802619"/>
              <a:gd name="connsiteY2" fmla="*/ 197223 h 5488899"/>
              <a:gd name="connsiteX3" fmla="*/ 198806 w 3802619"/>
              <a:gd name="connsiteY3" fmla="*/ 1577788 h 5488899"/>
              <a:gd name="connsiteX4" fmla="*/ 1418006 w 3802619"/>
              <a:gd name="connsiteY4" fmla="*/ 107576 h 5488899"/>
              <a:gd name="connsiteX5" fmla="*/ 109159 w 3802619"/>
              <a:gd name="connsiteY5" fmla="*/ 2886635 h 5488899"/>
              <a:gd name="connsiteX6" fmla="*/ 2726853 w 3802619"/>
              <a:gd name="connsiteY6" fmla="*/ 295835 h 5488899"/>
              <a:gd name="connsiteX7" fmla="*/ 333276 w 3802619"/>
              <a:gd name="connsiteY7" fmla="*/ 3765176 h 5488899"/>
              <a:gd name="connsiteX8" fmla="*/ 3802618 w 3802619"/>
              <a:gd name="connsiteY8" fmla="*/ 824753 h 5488899"/>
              <a:gd name="connsiteX9" fmla="*/ 351206 w 3802619"/>
              <a:gd name="connsiteY9" fmla="*/ 4921623 h 5488899"/>
              <a:gd name="connsiteX10" fmla="*/ 3614359 w 3802619"/>
              <a:gd name="connsiteY10" fmla="*/ 2393576 h 5488899"/>
              <a:gd name="connsiteX11" fmla="*/ 1579371 w 3802619"/>
              <a:gd name="connsiteY11" fmla="*/ 5351929 h 5488899"/>
              <a:gd name="connsiteX12" fmla="*/ 3506782 w 3802619"/>
              <a:gd name="connsiteY12" fmla="*/ 3872753 h 5488899"/>
              <a:gd name="connsiteX13" fmla="*/ 2565488 w 3802619"/>
              <a:gd name="connsiteY13" fmla="*/ 5450541 h 5488899"/>
              <a:gd name="connsiteX14" fmla="*/ 3390241 w 3802619"/>
              <a:gd name="connsiteY14" fmla="*/ 5038164 h 5488899"/>
              <a:gd name="connsiteX15" fmla="*/ 3444029 w 3802619"/>
              <a:gd name="connsiteY15" fmla="*/ 5011270 h 54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2619" h="5488899">
                <a:moveTo>
                  <a:pt x="360171" y="0"/>
                </a:moveTo>
                <a:cubicBezTo>
                  <a:pt x="155476" y="422835"/>
                  <a:pt x="-49218" y="845671"/>
                  <a:pt x="10547" y="878541"/>
                </a:cubicBezTo>
                <a:cubicBezTo>
                  <a:pt x="70312" y="911412"/>
                  <a:pt x="687383" y="80682"/>
                  <a:pt x="718759" y="197223"/>
                </a:cubicBezTo>
                <a:cubicBezTo>
                  <a:pt x="750136" y="313764"/>
                  <a:pt x="82265" y="1592729"/>
                  <a:pt x="198806" y="1577788"/>
                </a:cubicBezTo>
                <a:cubicBezTo>
                  <a:pt x="315347" y="1562847"/>
                  <a:pt x="1432947" y="-110565"/>
                  <a:pt x="1418006" y="107576"/>
                </a:cubicBezTo>
                <a:cubicBezTo>
                  <a:pt x="1403065" y="325717"/>
                  <a:pt x="-108982" y="2855259"/>
                  <a:pt x="109159" y="2886635"/>
                </a:cubicBezTo>
                <a:cubicBezTo>
                  <a:pt x="327300" y="2918011"/>
                  <a:pt x="2689500" y="149412"/>
                  <a:pt x="2726853" y="295835"/>
                </a:cubicBezTo>
                <a:cubicBezTo>
                  <a:pt x="2764206" y="442258"/>
                  <a:pt x="153982" y="3677023"/>
                  <a:pt x="333276" y="3765176"/>
                </a:cubicBezTo>
                <a:cubicBezTo>
                  <a:pt x="512570" y="3853329"/>
                  <a:pt x="3799630" y="632012"/>
                  <a:pt x="3802618" y="824753"/>
                </a:cubicBezTo>
                <a:cubicBezTo>
                  <a:pt x="3805606" y="1017494"/>
                  <a:pt x="382583" y="4660152"/>
                  <a:pt x="351206" y="4921623"/>
                </a:cubicBezTo>
                <a:cubicBezTo>
                  <a:pt x="319829" y="5183094"/>
                  <a:pt x="3409665" y="2321858"/>
                  <a:pt x="3614359" y="2393576"/>
                </a:cubicBezTo>
                <a:cubicBezTo>
                  <a:pt x="3819053" y="2465294"/>
                  <a:pt x="1597300" y="5105400"/>
                  <a:pt x="1579371" y="5351929"/>
                </a:cubicBezTo>
                <a:cubicBezTo>
                  <a:pt x="1561442" y="5598458"/>
                  <a:pt x="3342429" y="3856318"/>
                  <a:pt x="3506782" y="3872753"/>
                </a:cubicBezTo>
                <a:cubicBezTo>
                  <a:pt x="3671135" y="3889188"/>
                  <a:pt x="2584911" y="5256306"/>
                  <a:pt x="2565488" y="5450541"/>
                </a:cubicBezTo>
                <a:cubicBezTo>
                  <a:pt x="2546065" y="5644776"/>
                  <a:pt x="3390241" y="5038164"/>
                  <a:pt x="3390241" y="5038164"/>
                </a:cubicBezTo>
                <a:lnTo>
                  <a:pt x="3444029" y="501127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72378" y="5373216"/>
            <a:ext cx="2592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Fails</a:t>
            </a:r>
            <a:endParaRPr kumimoji="1" lang="ja-JP" altLang="en-US" sz="96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F1BFDF-6BE1-4C8D-8484-4ADAB3C4461C}"/>
              </a:ext>
            </a:extLst>
          </p:cNvPr>
          <p:cNvSpPr txBox="1"/>
          <p:nvPr/>
        </p:nvSpPr>
        <p:spPr>
          <a:xfrm>
            <a:off x="4626082" y="1487526"/>
            <a:ext cx="40503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accent5"/>
                </a:solidFill>
              </a:rPr>
              <a:t>BCS </a:t>
            </a:r>
            <a:r>
              <a:rPr lang="en-US" altLang="ja-JP" sz="3600" b="1" dirty="0">
                <a:solidFill>
                  <a:schemeClr val="accent5"/>
                </a:solidFill>
              </a:rPr>
              <a:t>model of</a:t>
            </a:r>
            <a:endParaRPr kumimoji="1" lang="en-US" altLang="ja-JP" sz="3600" b="1" dirty="0">
              <a:solidFill>
                <a:schemeClr val="accent5"/>
              </a:solidFill>
            </a:endParaRPr>
          </a:p>
          <a:p>
            <a:pPr algn="ctr"/>
            <a:r>
              <a:rPr lang="en-US" altLang="ja-JP" sz="3600" b="1" dirty="0">
                <a:solidFill>
                  <a:schemeClr val="accent5"/>
                </a:solidFill>
              </a:rPr>
              <a:t>a more realistic SC</a:t>
            </a:r>
            <a:endParaRPr kumimoji="1" lang="ja-JP" altLang="en-US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A92AC61-ED10-4A11-B876-DE7DD2A57ED7}"/>
              </a:ext>
            </a:extLst>
          </p:cNvPr>
          <p:cNvSpPr txBox="1"/>
          <p:nvPr/>
        </p:nvSpPr>
        <p:spPr>
          <a:xfrm>
            <a:off x="251520" y="1552029"/>
            <a:ext cx="38164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/>
              <a:t>BCS </a:t>
            </a:r>
            <a:r>
              <a:rPr lang="en-US" altLang="ja-JP" sz="4000" dirty="0"/>
              <a:t>model of </a:t>
            </a:r>
          </a:p>
          <a:p>
            <a:pPr algn="ctr"/>
            <a:r>
              <a:rPr lang="en-US" altLang="ja-JP" sz="4000" dirty="0"/>
              <a:t>SC with an idealized surface</a:t>
            </a:r>
            <a:r>
              <a:rPr lang="ja-JP" altLang="en-US" sz="4000" dirty="0"/>
              <a:t> </a:t>
            </a:r>
            <a:endParaRPr lang="en-US" altLang="ja-JP" sz="40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1936380" y="3645024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437112"/>
            <a:ext cx="374801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4400" dirty="0" err="1"/>
              <a:t>Mattis</a:t>
            </a:r>
            <a:r>
              <a:rPr kumimoji="1" lang="en-US" altLang="ja-JP" sz="4400" dirty="0"/>
              <a:t>-Bardeen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0" y="962885"/>
            <a:ext cx="3180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If we start from 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710545" y="962885"/>
            <a:ext cx="2885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/>
              <a:t>We start from 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46422" y="3329697"/>
            <a:ext cx="42740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/>
              <a:t>A theory beyond the </a:t>
            </a:r>
            <a:r>
              <a:rPr lang="en-US" altLang="ja-JP" sz="4000" dirty="0" err="1"/>
              <a:t>Mattis</a:t>
            </a:r>
            <a:r>
              <a:rPr lang="en-US" altLang="ja-JP" sz="4000" dirty="0"/>
              <a:t>-Bardeen</a:t>
            </a:r>
            <a:endParaRPr kumimoji="1" lang="en-US" altLang="ja-JP" sz="4000" dirty="0"/>
          </a:p>
        </p:txBody>
      </p:sp>
      <p:sp>
        <p:nvSpPr>
          <p:cNvPr id="23" name="下矢印 22"/>
          <p:cNvSpPr/>
          <p:nvPr/>
        </p:nvSpPr>
        <p:spPr>
          <a:xfrm>
            <a:off x="6192306" y="2723828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294253" y="923365"/>
            <a:ext cx="3802619" cy="5488899"/>
          </a:xfrm>
          <a:custGeom>
            <a:avLst/>
            <a:gdLst>
              <a:gd name="connsiteX0" fmla="*/ 360171 w 3802619"/>
              <a:gd name="connsiteY0" fmla="*/ 0 h 5488899"/>
              <a:gd name="connsiteX1" fmla="*/ 10547 w 3802619"/>
              <a:gd name="connsiteY1" fmla="*/ 878541 h 5488899"/>
              <a:gd name="connsiteX2" fmla="*/ 718759 w 3802619"/>
              <a:gd name="connsiteY2" fmla="*/ 197223 h 5488899"/>
              <a:gd name="connsiteX3" fmla="*/ 198806 w 3802619"/>
              <a:gd name="connsiteY3" fmla="*/ 1577788 h 5488899"/>
              <a:gd name="connsiteX4" fmla="*/ 1418006 w 3802619"/>
              <a:gd name="connsiteY4" fmla="*/ 107576 h 5488899"/>
              <a:gd name="connsiteX5" fmla="*/ 109159 w 3802619"/>
              <a:gd name="connsiteY5" fmla="*/ 2886635 h 5488899"/>
              <a:gd name="connsiteX6" fmla="*/ 2726853 w 3802619"/>
              <a:gd name="connsiteY6" fmla="*/ 295835 h 5488899"/>
              <a:gd name="connsiteX7" fmla="*/ 333276 w 3802619"/>
              <a:gd name="connsiteY7" fmla="*/ 3765176 h 5488899"/>
              <a:gd name="connsiteX8" fmla="*/ 3802618 w 3802619"/>
              <a:gd name="connsiteY8" fmla="*/ 824753 h 5488899"/>
              <a:gd name="connsiteX9" fmla="*/ 351206 w 3802619"/>
              <a:gd name="connsiteY9" fmla="*/ 4921623 h 5488899"/>
              <a:gd name="connsiteX10" fmla="*/ 3614359 w 3802619"/>
              <a:gd name="connsiteY10" fmla="*/ 2393576 h 5488899"/>
              <a:gd name="connsiteX11" fmla="*/ 1579371 w 3802619"/>
              <a:gd name="connsiteY11" fmla="*/ 5351929 h 5488899"/>
              <a:gd name="connsiteX12" fmla="*/ 3506782 w 3802619"/>
              <a:gd name="connsiteY12" fmla="*/ 3872753 h 5488899"/>
              <a:gd name="connsiteX13" fmla="*/ 2565488 w 3802619"/>
              <a:gd name="connsiteY13" fmla="*/ 5450541 h 5488899"/>
              <a:gd name="connsiteX14" fmla="*/ 3390241 w 3802619"/>
              <a:gd name="connsiteY14" fmla="*/ 5038164 h 5488899"/>
              <a:gd name="connsiteX15" fmla="*/ 3444029 w 3802619"/>
              <a:gd name="connsiteY15" fmla="*/ 5011270 h 54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2619" h="5488899">
                <a:moveTo>
                  <a:pt x="360171" y="0"/>
                </a:moveTo>
                <a:cubicBezTo>
                  <a:pt x="155476" y="422835"/>
                  <a:pt x="-49218" y="845671"/>
                  <a:pt x="10547" y="878541"/>
                </a:cubicBezTo>
                <a:cubicBezTo>
                  <a:pt x="70312" y="911412"/>
                  <a:pt x="687383" y="80682"/>
                  <a:pt x="718759" y="197223"/>
                </a:cubicBezTo>
                <a:cubicBezTo>
                  <a:pt x="750136" y="313764"/>
                  <a:pt x="82265" y="1592729"/>
                  <a:pt x="198806" y="1577788"/>
                </a:cubicBezTo>
                <a:cubicBezTo>
                  <a:pt x="315347" y="1562847"/>
                  <a:pt x="1432947" y="-110565"/>
                  <a:pt x="1418006" y="107576"/>
                </a:cubicBezTo>
                <a:cubicBezTo>
                  <a:pt x="1403065" y="325717"/>
                  <a:pt x="-108982" y="2855259"/>
                  <a:pt x="109159" y="2886635"/>
                </a:cubicBezTo>
                <a:cubicBezTo>
                  <a:pt x="327300" y="2918011"/>
                  <a:pt x="2689500" y="149412"/>
                  <a:pt x="2726853" y="295835"/>
                </a:cubicBezTo>
                <a:cubicBezTo>
                  <a:pt x="2764206" y="442258"/>
                  <a:pt x="153982" y="3677023"/>
                  <a:pt x="333276" y="3765176"/>
                </a:cubicBezTo>
                <a:cubicBezTo>
                  <a:pt x="512570" y="3853329"/>
                  <a:pt x="3799630" y="632012"/>
                  <a:pt x="3802618" y="824753"/>
                </a:cubicBezTo>
                <a:cubicBezTo>
                  <a:pt x="3805606" y="1017494"/>
                  <a:pt x="382583" y="4660152"/>
                  <a:pt x="351206" y="4921623"/>
                </a:cubicBezTo>
                <a:cubicBezTo>
                  <a:pt x="319829" y="5183094"/>
                  <a:pt x="3409665" y="2321858"/>
                  <a:pt x="3614359" y="2393576"/>
                </a:cubicBezTo>
                <a:cubicBezTo>
                  <a:pt x="3819053" y="2465294"/>
                  <a:pt x="1597300" y="5105400"/>
                  <a:pt x="1579371" y="5351929"/>
                </a:cubicBezTo>
                <a:cubicBezTo>
                  <a:pt x="1561442" y="5598458"/>
                  <a:pt x="3342429" y="3856318"/>
                  <a:pt x="3506782" y="3872753"/>
                </a:cubicBezTo>
                <a:cubicBezTo>
                  <a:pt x="3671135" y="3889188"/>
                  <a:pt x="2584911" y="5256306"/>
                  <a:pt x="2565488" y="5450541"/>
                </a:cubicBezTo>
                <a:cubicBezTo>
                  <a:pt x="2546065" y="5644776"/>
                  <a:pt x="3390241" y="5038164"/>
                  <a:pt x="3390241" y="5038164"/>
                </a:cubicBezTo>
                <a:lnTo>
                  <a:pt x="3444029" y="501127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72378" y="5373216"/>
            <a:ext cx="2592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Fails</a:t>
            </a:r>
            <a:endParaRPr kumimoji="1" lang="ja-JP" altLang="en-US" sz="96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4462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Strategy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3F1BFDF-6BE1-4C8D-8484-4ADAB3C4461C}"/>
              </a:ext>
            </a:extLst>
          </p:cNvPr>
          <p:cNvSpPr txBox="1"/>
          <p:nvPr/>
        </p:nvSpPr>
        <p:spPr>
          <a:xfrm>
            <a:off x="4626082" y="1487526"/>
            <a:ext cx="405037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accent5"/>
                </a:solidFill>
              </a:rPr>
              <a:t>BCS </a:t>
            </a:r>
            <a:r>
              <a:rPr lang="en-US" altLang="ja-JP" sz="3600" b="1" dirty="0">
                <a:solidFill>
                  <a:schemeClr val="accent5"/>
                </a:solidFill>
              </a:rPr>
              <a:t>model of</a:t>
            </a:r>
            <a:endParaRPr kumimoji="1" lang="en-US" altLang="ja-JP" sz="3600" b="1" dirty="0">
              <a:solidFill>
                <a:schemeClr val="accent5"/>
              </a:solidFill>
            </a:endParaRPr>
          </a:p>
          <a:p>
            <a:pPr algn="ctr"/>
            <a:r>
              <a:rPr lang="en-US" altLang="ja-JP" sz="3600" b="1" dirty="0">
                <a:solidFill>
                  <a:schemeClr val="accent5"/>
                </a:solidFill>
              </a:rPr>
              <a:t>a more realistic SC</a:t>
            </a:r>
            <a:endParaRPr kumimoji="1" lang="ja-JP" altLang="en-US" sz="3600" b="1" dirty="0">
              <a:solidFill>
                <a:schemeClr val="accent5"/>
              </a:solidFill>
            </a:endParaRPr>
          </a:p>
        </p:txBody>
      </p:sp>
      <p:sp>
        <p:nvSpPr>
          <p:cNvPr id="18" name="下矢印 22">
            <a:extLst>
              <a:ext uri="{FF2B5EF4-FFF2-40B4-BE49-F238E27FC236}">
                <a16:creationId xmlns:a16="http://schemas.microsoft.com/office/drawing/2014/main" id="{AB1F4017-549F-4CE9-863B-BA13249434BB}"/>
              </a:ext>
            </a:extLst>
          </p:cNvPr>
          <p:cNvSpPr/>
          <p:nvPr/>
        </p:nvSpPr>
        <p:spPr>
          <a:xfrm>
            <a:off x="6208578" y="4581128"/>
            <a:ext cx="883702" cy="7920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82CD5F-DBD5-40FA-8F0C-5EA6B4E0A49D}"/>
              </a:ext>
            </a:extLst>
          </p:cNvPr>
          <p:cNvSpPr txBox="1"/>
          <p:nvPr/>
        </p:nvSpPr>
        <p:spPr>
          <a:xfrm>
            <a:off x="4355976" y="5301208"/>
            <a:ext cx="4788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 contain </a:t>
            </a:r>
            <a:r>
              <a:rPr kumimoji="1" lang="en-US" altLang="ja-JP" sz="32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32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</a:t>
            </a:r>
            <a:r>
              <a:rPr kumimoji="1"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and </a:t>
            </a:r>
          </a:p>
          <a:p>
            <a:r>
              <a:rPr kumimoji="1"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lead us to deeper understanding on </a:t>
            </a:r>
            <a:r>
              <a:rPr kumimoji="1" lang="en-US" altLang="ja-JP" sz="32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32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endParaRPr kumimoji="1" lang="ja-JP" altLang="en-US" sz="3200" baseline="-25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5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0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563888" y="2132856"/>
            <a:ext cx="1512168" cy="720080"/>
          </a:xfrm>
          <a:prstGeom prst="straightConnector1">
            <a:avLst/>
          </a:prstGeom>
          <a:ln w="635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0194"/>
            <a:ext cx="9141234" cy="6021173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6876256" y="2924944"/>
            <a:ext cx="0" cy="69085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898252" y="1700808"/>
            <a:ext cx="4953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Typical behavior of </a:t>
            </a:r>
          </a:p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Nb cavities</a:t>
            </a:r>
            <a:endParaRPr kumimoji="1" lang="ja-JP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 of Nb cavity</a:t>
            </a:r>
            <a:endParaRPr lang="ja-JP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23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09289" y="5427221"/>
            <a:ext cx="3277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bulk superconductor </a:t>
            </a:r>
          </a:p>
          <a:p>
            <a:pPr algn="ctr"/>
            <a:r>
              <a:rPr kumimoji="1" lang="en-US" altLang="ja-JP" sz="2800" dirty="0"/>
              <a:t>(e.g., Nb)</a:t>
            </a:r>
            <a:endParaRPr kumimoji="1" lang="ja-JP" altLang="en-US" sz="28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732240" y="3925284"/>
            <a:ext cx="561235" cy="1617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</p:spTree>
    <p:extLst>
      <p:ext uri="{BB962C8B-B14F-4D97-AF65-F5344CB8AC3E}">
        <p14:creationId xmlns:p14="http://schemas.microsoft.com/office/powerpoint/2010/main" val="619287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09289" y="5427221"/>
            <a:ext cx="3277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bulk superconductor </a:t>
            </a:r>
          </a:p>
          <a:p>
            <a:pPr algn="ctr"/>
            <a:r>
              <a:rPr kumimoji="1" lang="en-US" altLang="ja-JP" sz="2800" dirty="0"/>
              <a:t>(e.g., Nb)</a:t>
            </a:r>
            <a:endParaRPr kumimoji="1" lang="ja-JP" altLang="en-US" sz="28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732240" y="3925284"/>
            <a:ext cx="561235" cy="1617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79512" y="2066615"/>
            <a:ext cx="3250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normal </a:t>
            </a:r>
            <a:r>
              <a:rPr kumimoji="1" lang="en-US" altLang="ja-JP" sz="2800" dirty="0"/>
              <a:t>conductor with thickness d&lt;&lt;ξ  </a:t>
            </a:r>
          </a:p>
          <a:p>
            <a:pPr algn="ctr"/>
            <a:r>
              <a:rPr kumimoji="1" lang="en-US" altLang="ja-JP" sz="2400" dirty="0"/>
              <a:t>(e.g., </a:t>
            </a:r>
            <a:r>
              <a:rPr lang="en-US" altLang="ja-JP" sz="2400" dirty="0"/>
              <a:t>d</a:t>
            </a:r>
            <a:r>
              <a:rPr kumimoji="1" lang="en-US" altLang="ja-JP" sz="2400" dirty="0"/>
              <a:t>amaged Nb or </a:t>
            </a:r>
          </a:p>
          <a:p>
            <a:pPr algn="ctr"/>
            <a:r>
              <a:rPr kumimoji="1" lang="en-US" altLang="ja-JP" sz="2400" dirty="0"/>
              <a:t>metallic sub-oxide with a few nm thickness)</a:t>
            </a:r>
            <a:endParaRPr kumimoji="1" lang="ja-JP" altLang="en-US" sz="2400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3285961" y="2541008"/>
            <a:ext cx="1070015" cy="779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</p:spTree>
    <p:extLst>
      <p:ext uri="{BB962C8B-B14F-4D97-AF65-F5344CB8AC3E}">
        <p14:creationId xmlns:p14="http://schemas.microsoft.com/office/powerpoint/2010/main" val="342508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09289" y="5427221"/>
            <a:ext cx="3277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bulk superconductor </a:t>
            </a:r>
          </a:p>
          <a:p>
            <a:pPr algn="ctr"/>
            <a:r>
              <a:rPr kumimoji="1" lang="en-US" altLang="ja-JP" sz="2800" dirty="0"/>
              <a:t>(e.g., Nb)</a:t>
            </a:r>
            <a:endParaRPr kumimoji="1" lang="ja-JP" altLang="en-US" sz="28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6732240" y="3925284"/>
            <a:ext cx="561235" cy="16178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4211960" y="1704649"/>
            <a:ext cx="1097329" cy="396320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6876" y="4869160"/>
            <a:ext cx="2735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Proximity</a:t>
            </a:r>
          </a:p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effect</a:t>
            </a:r>
            <a:endParaRPr kumimoji="1" lang="ja-JP" altLang="en-US" sz="4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3635896" y="5725343"/>
            <a:ext cx="879940" cy="1519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285961" y="2541008"/>
            <a:ext cx="1070015" cy="7795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79512" y="2066615"/>
            <a:ext cx="3250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normal </a:t>
            </a:r>
            <a:r>
              <a:rPr kumimoji="1" lang="en-US" altLang="ja-JP" sz="2800" dirty="0"/>
              <a:t>conductor with thickness d&lt;&lt;ξ  </a:t>
            </a:r>
          </a:p>
          <a:p>
            <a:pPr algn="ctr"/>
            <a:r>
              <a:rPr kumimoji="1" lang="en-US" altLang="ja-JP" sz="2400" dirty="0"/>
              <a:t>(e.g., </a:t>
            </a:r>
            <a:r>
              <a:rPr lang="en-US" altLang="ja-JP" sz="2400" dirty="0"/>
              <a:t>d</a:t>
            </a:r>
            <a:r>
              <a:rPr kumimoji="1" lang="en-US" altLang="ja-JP" sz="2400" dirty="0"/>
              <a:t>amaged Nb or </a:t>
            </a:r>
          </a:p>
          <a:p>
            <a:pPr algn="ctr"/>
            <a:r>
              <a:rPr kumimoji="1" lang="en-US" altLang="ja-JP" sz="2400" dirty="0"/>
              <a:t>metallic sub-oxide with a few nm thickness)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</p:spTree>
    <p:extLst>
      <p:ext uri="{BB962C8B-B14F-4D97-AF65-F5344CB8AC3E}">
        <p14:creationId xmlns:p14="http://schemas.microsoft.com/office/powerpoint/2010/main" val="3256693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F1B12-CBF9-4AAF-9310-295E8A3BD1FA}"/>
              </a:ext>
            </a:extLst>
          </p:cNvPr>
          <p:cNvSpPr txBox="1"/>
          <p:nvPr/>
        </p:nvSpPr>
        <p:spPr>
          <a:xfrm>
            <a:off x="2483768" y="620688"/>
            <a:ext cx="443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physical parameters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34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F1B12-CBF9-4AAF-9310-295E8A3BD1FA}"/>
              </a:ext>
            </a:extLst>
          </p:cNvPr>
          <p:cNvSpPr txBox="1"/>
          <p:nvPr/>
        </p:nvSpPr>
        <p:spPr>
          <a:xfrm>
            <a:off x="2483768" y="620688"/>
            <a:ext cx="443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physical parameters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D0EF6B-C270-4A35-97E2-45668CE26565}"/>
                  </a:ext>
                </a:extLst>
              </p:cNvPr>
              <p:cNvSpPr txBox="1"/>
              <p:nvPr/>
            </p:nvSpPr>
            <p:spPr>
              <a:xfrm>
                <a:off x="4306471" y="1310798"/>
                <a:ext cx="38704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D0EF6B-C270-4A35-97E2-45668CE26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71" y="1310798"/>
                <a:ext cx="38704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1F103D-4833-4C56-8263-0B2E9EAE0994}"/>
              </a:ext>
            </a:extLst>
          </p:cNvPr>
          <p:cNvSpPr txBox="1"/>
          <p:nvPr/>
        </p:nvSpPr>
        <p:spPr>
          <a:xfrm flipH="1">
            <a:off x="251520" y="1465620"/>
            <a:ext cx="424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layer thickness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3FCFC9D-5278-4A90-B88A-25B5C0011428}"/>
              </a:ext>
            </a:extLst>
          </p:cNvPr>
          <p:cNvCxnSpPr/>
          <p:nvPr/>
        </p:nvCxnSpPr>
        <p:spPr>
          <a:xfrm>
            <a:off x="4211960" y="1916832"/>
            <a:ext cx="57606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71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F1B12-CBF9-4AAF-9310-295E8A3BD1FA}"/>
              </a:ext>
            </a:extLst>
          </p:cNvPr>
          <p:cNvSpPr txBox="1"/>
          <p:nvPr/>
        </p:nvSpPr>
        <p:spPr>
          <a:xfrm>
            <a:off x="2483768" y="620688"/>
            <a:ext cx="443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physical parameters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D0EF6B-C270-4A35-97E2-45668CE26565}"/>
                  </a:ext>
                </a:extLst>
              </p:cNvPr>
              <p:cNvSpPr txBox="1"/>
              <p:nvPr/>
            </p:nvSpPr>
            <p:spPr>
              <a:xfrm>
                <a:off x="4306471" y="1310798"/>
                <a:ext cx="38704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D0EF6B-C270-4A35-97E2-45668CE26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71" y="1310798"/>
                <a:ext cx="38704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DF13693-A4E4-4E5C-BD11-863D6D1A7251}"/>
                  </a:ext>
                </a:extLst>
              </p:cNvPr>
              <p:cNvSpPr txBox="1"/>
              <p:nvPr/>
            </p:nvSpPr>
            <p:spPr>
              <a:xfrm>
                <a:off x="2427948" y="3013766"/>
                <a:ext cx="6824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DF13693-A4E4-4E5C-BD11-863D6D1A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48" y="3013766"/>
                <a:ext cx="68249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EFC9581-AC86-464D-805A-C6A5FF59714F}"/>
                  </a:ext>
                </a:extLst>
              </p:cNvPr>
              <p:cNvSpPr txBox="1"/>
              <p:nvPr/>
            </p:nvSpPr>
            <p:spPr>
              <a:xfrm>
                <a:off x="7793212" y="5917967"/>
                <a:ext cx="62299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EFC9581-AC86-464D-805A-C6A5FF59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12" y="5917967"/>
                <a:ext cx="622991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1F103D-4833-4C56-8263-0B2E9EAE0994}"/>
              </a:ext>
            </a:extLst>
          </p:cNvPr>
          <p:cNvSpPr txBox="1"/>
          <p:nvPr/>
        </p:nvSpPr>
        <p:spPr>
          <a:xfrm flipH="1">
            <a:off x="251520" y="1465620"/>
            <a:ext cx="424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layer thickness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3FCFC9D-5278-4A90-B88A-25B5C0011428}"/>
              </a:ext>
            </a:extLst>
          </p:cNvPr>
          <p:cNvCxnSpPr/>
          <p:nvPr/>
        </p:nvCxnSpPr>
        <p:spPr>
          <a:xfrm>
            <a:off x="4211960" y="1916832"/>
            <a:ext cx="57606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087E85-0E22-4129-91FF-E4D74A47CA94}"/>
              </a:ext>
            </a:extLst>
          </p:cNvPr>
          <p:cNvSpPr txBox="1"/>
          <p:nvPr/>
        </p:nvSpPr>
        <p:spPr>
          <a:xfrm flipH="1">
            <a:off x="227607" y="2618909"/>
            <a:ext cx="4241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conductance </a:t>
            </a:r>
          </a:p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for N layer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A6BBB93-B3BA-4B75-B310-2E175620AECE}"/>
              </a:ext>
            </a:extLst>
          </p:cNvPr>
          <p:cNvCxnSpPr>
            <a:cxnSpLocks/>
          </p:cNvCxnSpPr>
          <p:nvPr/>
        </p:nvCxnSpPr>
        <p:spPr>
          <a:xfrm flipV="1">
            <a:off x="3110443" y="3118173"/>
            <a:ext cx="1389549" cy="12889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EF2024-18CC-431E-8C38-0B42D1F1A559}"/>
              </a:ext>
            </a:extLst>
          </p:cNvPr>
          <p:cNvSpPr txBox="1"/>
          <p:nvPr/>
        </p:nvSpPr>
        <p:spPr>
          <a:xfrm flipH="1">
            <a:off x="5384660" y="5519718"/>
            <a:ext cx="362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conductance </a:t>
            </a:r>
          </a:p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for SC region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853D742-2BD8-410D-98A2-2675B9BAB777}"/>
              </a:ext>
            </a:extLst>
          </p:cNvPr>
          <p:cNvCxnSpPr>
            <a:cxnSpLocks/>
          </p:cNvCxnSpPr>
          <p:nvPr/>
        </p:nvCxnSpPr>
        <p:spPr>
          <a:xfrm flipH="1" flipV="1">
            <a:off x="6988365" y="4757611"/>
            <a:ext cx="87643" cy="74183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45" y="1992681"/>
            <a:ext cx="5259659" cy="373266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0" y="945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“More realistic” SC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7F1B12-CBF9-4AAF-9310-295E8A3BD1FA}"/>
              </a:ext>
            </a:extLst>
          </p:cNvPr>
          <p:cNvSpPr txBox="1"/>
          <p:nvPr/>
        </p:nvSpPr>
        <p:spPr>
          <a:xfrm>
            <a:off x="2483768" y="620688"/>
            <a:ext cx="443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Main physical parameters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D0EF6B-C270-4A35-97E2-45668CE26565}"/>
                  </a:ext>
                </a:extLst>
              </p:cNvPr>
              <p:cNvSpPr txBox="1"/>
              <p:nvPr/>
            </p:nvSpPr>
            <p:spPr>
              <a:xfrm>
                <a:off x="4306471" y="1310798"/>
                <a:ext cx="38704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9D0EF6B-C270-4A35-97E2-45668CE26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471" y="1310798"/>
                <a:ext cx="38704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DF13693-A4E4-4E5C-BD11-863D6D1A7251}"/>
                  </a:ext>
                </a:extLst>
              </p:cNvPr>
              <p:cNvSpPr txBox="1"/>
              <p:nvPr/>
            </p:nvSpPr>
            <p:spPr>
              <a:xfrm>
                <a:off x="2427948" y="3013766"/>
                <a:ext cx="68249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DF13693-A4E4-4E5C-BD11-863D6D1A7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48" y="3013766"/>
                <a:ext cx="68249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EFC9581-AC86-464D-805A-C6A5FF59714F}"/>
                  </a:ext>
                </a:extLst>
              </p:cNvPr>
              <p:cNvSpPr txBox="1"/>
              <p:nvPr/>
            </p:nvSpPr>
            <p:spPr>
              <a:xfrm>
                <a:off x="7793212" y="5917967"/>
                <a:ext cx="622991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ja-JP" alt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bSup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EFC9581-AC86-464D-805A-C6A5FF597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212" y="5917967"/>
                <a:ext cx="622991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88878D-4B2C-4227-BC00-5DF892B5B7DE}"/>
                  </a:ext>
                </a:extLst>
              </p:cNvPr>
              <p:cNvSpPr txBox="1"/>
              <p:nvPr/>
            </p:nvSpPr>
            <p:spPr>
              <a:xfrm>
                <a:off x="1907704" y="5037869"/>
                <a:ext cx="6487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1" lang="ja-JP" alt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88878D-4B2C-4227-BC00-5DF892B5B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037869"/>
                <a:ext cx="64870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1F103D-4833-4C56-8263-0B2E9EAE0994}"/>
              </a:ext>
            </a:extLst>
          </p:cNvPr>
          <p:cNvSpPr txBox="1"/>
          <p:nvPr/>
        </p:nvSpPr>
        <p:spPr>
          <a:xfrm flipH="1">
            <a:off x="251520" y="1465620"/>
            <a:ext cx="4241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layer thickness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3FCFC9D-5278-4A90-B88A-25B5C0011428}"/>
              </a:ext>
            </a:extLst>
          </p:cNvPr>
          <p:cNvCxnSpPr/>
          <p:nvPr/>
        </p:nvCxnSpPr>
        <p:spPr>
          <a:xfrm>
            <a:off x="4211960" y="1916832"/>
            <a:ext cx="576064" cy="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087E85-0E22-4129-91FF-E4D74A47CA94}"/>
              </a:ext>
            </a:extLst>
          </p:cNvPr>
          <p:cNvSpPr txBox="1"/>
          <p:nvPr/>
        </p:nvSpPr>
        <p:spPr>
          <a:xfrm flipH="1">
            <a:off x="227607" y="2618909"/>
            <a:ext cx="4241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conductance </a:t>
            </a:r>
          </a:p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for N layer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A6BBB93-B3BA-4B75-B310-2E175620AECE}"/>
              </a:ext>
            </a:extLst>
          </p:cNvPr>
          <p:cNvCxnSpPr>
            <a:cxnSpLocks/>
          </p:cNvCxnSpPr>
          <p:nvPr/>
        </p:nvCxnSpPr>
        <p:spPr>
          <a:xfrm flipV="1">
            <a:off x="3110443" y="3118173"/>
            <a:ext cx="1389549" cy="12889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3EF2024-18CC-431E-8C38-0B42D1F1A559}"/>
              </a:ext>
            </a:extLst>
          </p:cNvPr>
          <p:cNvSpPr txBox="1"/>
          <p:nvPr/>
        </p:nvSpPr>
        <p:spPr>
          <a:xfrm flipH="1">
            <a:off x="5384660" y="5519718"/>
            <a:ext cx="362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Normal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conductance </a:t>
            </a:r>
          </a:p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for SC region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853D742-2BD8-410D-98A2-2675B9BAB777}"/>
              </a:ext>
            </a:extLst>
          </p:cNvPr>
          <p:cNvCxnSpPr>
            <a:cxnSpLocks/>
          </p:cNvCxnSpPr>
          <p:nvPr/>
        </p:nvCxnSpPr>
        <p:spPr>
          <a:xfrm flipH="1" flipV="1">
            <a:off x="6988365" y="4757611"/>
            <a:ext cx="87643" cy="74183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83A25C-8CDB-4F50-9700-C6D8EAACABC7}"/>
              </a:ext>
            </a:extLst>
          </p:cNvPr>
          <p:cNvSpPr txBox="1"/>
          <p:nvPr/>
        </p:nvSpPr>
        <p:spPr>
          <a:xfrm flipH="1">
            <a:off x="223541" y="4707141"/>
            <a:ext cx="362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Interface </a:t>
            </a:r>
          </a:p>
          <a:p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resistance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8F22486-35A6-4D33-A1F5-B8A82382E6E1}"/>
              </a:ext>
            </a:extLst>
          </p:cNvPr>
          <p:cNvCxnSpPr>
            <a:cxnSpLocks/>
          </p:cNvCxnSpPr>
          <p:nvPr/>
        </p:nvCxnSpPr>
        <p:spPr>
          <a:xfrm flipV="1">
            <a:off x="2348596" y="4101448"/>
            <a:ext cx="2439428" cy="93642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038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Theoretical tool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8081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theory in the diffusive limit.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7"/>
          <a:stretch/>
        </p:blipFill>
        <p:spPr>
          <a:xfrm>
            <a:off x="2915816" y="1291724"/>
            <a:ext cx="3213249" cy="59654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" y="1413983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Usadel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equation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3"/>
          <a:stretch/>
        </p:blipFill>
        <p:spPr bwMode="auto">
          <a:xfrm>
            <a:off x="6435451" y="1456219"/>
            <a:ext cx="2529037" cy="2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628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Theoretical tool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8081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theory in the diffusive limit.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063" y="1816259"/>
            <a:ext cx="3460004" cy="839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7"/>
          <a:stretch/>
        </p:blipFill>
        <p:spPr>
          <a:xfrm>
            <a:off x="2915816" y="1291724"/>
            <a:ext cx="3213249" cy="5965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0513" y="2662248"/>
            <a:ext cx="1606032" cy="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2646447"/>
            <a:ext cx="2589831" cy="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" y="2020716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Self-consistency condition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" y="1413983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Usadel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equation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" y="2587707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Boundary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conditions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472443"/>
            <a:ext cx="1781524" cy="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3"/>
          <a:stretch/>
        </p:blipFill>
        <p:spPr bwMode="auto">
          <a:xfrm>
            <a:off x="6435451" y="1456219"/>
            <a:ext cx="2529037" cy="2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282305" y="350381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MV Boli" panose="02000500030200090000" pitchFamily="2" charset="0"/>
                <a:cs typeface="MV Boli" panose="02000500030200090000" pitchFamily="2" charset="0"/>
              </a:rPr>
              <a:t>where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443"/>
            <a:ext cx="1681724" cy="2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52128" y="1219012"/>
            <a:ext cx="9015673" cy="275013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49671" y="3430161"/>
            <a:ext cx="47823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K. D. </a:t>
            </a:r>
            <a:r>
              <a:rPr lang="en-US" altLang="ja-JP" sz="1100" dirty="0" err="1">
                <a:solidFill>
                  <a:schemeClr val="accent5"/>
                </a:solidFill>
              </a:rPr>
              <a:t>Usadel</a:t>
            </a:r>
            <a:r>
              <a:rPr lang="en-US" altLang="ja-JP" sz="1100" dirty="0">
                <a:solidFill>
                  <a:schemeClr val="accent5"/>
                </a:solidFill>
              </a:rPr>
              <a:t>, Phys. Rev. Lett. </a:t>
            </a:r>
            <a:r>
              <a:rPr lang="en-US" altLang="ja-JP" sz="1100" b="1" dirty="0">
                <a:solidFill>
                  <a:schemeClr val="accent5"/>
                </a:solidFill>
              </a:rPr>
              <a:t>25</a:t>
            </a:r>
            <a:r>
              <a:rPr lang="en-US" altLang="ja-JP" sz="1100" dirty="0">
                <a:solidFill>
                  <a:schemeClr val="accent5"/>
                </a:solidFill>
              </a:rPr>
              <a:t>, 507 (1970).</a:t>
            </a:r>
          </a:p>
          <a:p>
            <a:r>
              <a:rPr lang="en-US" altLang="ja-JP" sz="1100" dirty="0">
                <a:solidFill>
                  <a:schemeClr val="accent5"/>
                </a:solidFill>
              </a:rPr>
              <a:t>M. Yu. </a:t>
            </a:r>
            <a:r>
              <a:rPr lang="en-US" altLang="ja-JP" sz="1100" dirty="0" err="1">
                <a:solidFill>
                  <a:schemeClr val="accent5"/>
                </a:solidFill>
              </a:rPr>
              <a:t>Kuprianov</a:t>
            </a:r>
            <a:r>
              <a:rPr lang="en-US" altLang="ja-JP" sz="1100" dirty="0">
                <a:solidFill>
                  <a:schemeClr val="accent5"/>
                </a:solidFill>
              </a:rPr>
              <a:t> and V. F. </a:t>
            </a:r>
            <a:r>
              <a:rPr lang="en-US" altLang="ja-JP" sz="1100" dirty="0" err="1">
                <a:solidFill>
                  <a:schemeClr val="accent5"/>
                </a:solidFill>
              </a:rPr>
              <a:t>Lukichev</a:t>
            </a:r>
            <a:r>
              <a:rPr lang="en-US" altLang="ja-JP" sz="1100" dirty="0">
                <a:solidFill>
                  <a:schemeClr val="accent5"/>
                </a:solidFill>
              </a:rPr>
              <a:t>, </a:t>
            </a:r>
            <a:r>
              <a:rPr lang="en-US" altLang="ja-JP" sz="1100" dirty="0" err="1">
                <a:solidFill>
                  <a:schemeClr val="accent5"/>
                </a:solidFill>
              </a:rPr>
              <a:t>Sov</a:t>
            </a:r>
            <a:r>
              <a:rPr lang="en-US" altLang="ja-JP" sz="1100" dirty="0">
                <a:solidFill>
                  <a:schemeClr val="accent5"/>
                </a:solidFill>
              </a:rPr>
              <a:t>. Phys. JETP </a:t>
            </a:r>
            <a:r>
              <a:rPr lang="en-US" altLang="ja-JP" sz="1100" b="1" dirty="0">
                <a:solidFill>
                  <a:schemeClr val="accent5"/>
                </a:solidFill>
              </a:rPr>
              <a:t>67</a:t>
            </a:r>
            <a:r>
              <a:rPr lang="en-US" altLang="ja-JP" sz="1100" dirty="0">
                <a:solidFill>
                  <a:schemeClr val="accent5"/>
                </a:solidFill>
              </a:rPr>
              <a:t>, 1163 (1988).  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46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Theoretical tool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8081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theory in the diffusive limit.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063" y="1816259"/>
            <a:ext cx="3460004" cy="839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7"/>
          <a:stretch/>
        </p:blipFill>
        <p:spPr>
          <a:xfrm>
            <a:off x="2915816" y="1291724"/>
            <a:ext cx="3213249" cy="5965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0513" y="2662248"/>
            <a:ext cx="1606032" cy="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2646447"/>
            <a:ext cx="2589831" cy="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1529" y="4256595"/>
            <a:ext cx="1402818" cy="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4346" y="4272821"/>
            <a:ext cx="1313343" cy="3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91593" y="4111925"/>
            <a:ext cx="452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Normal and anomalous </a:t>
            </a:r>
          </a:p>
          <a:p>
            <a:r>
              <a:rPr kumimoji="1" lang="en-US" altLang="ja-JP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 Matsubara Green functions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2020716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Self-consistency condition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" y="1413983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Usadel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equation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" y="2587707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Boundary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conditions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472443"/>
            <a:ext cx="1781524" cy="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3"/>
          <a:stretch/>
        </p:blipFill>
        <p:spPr bwMode="auto">
          <a:xfrm>
            <a:off x="6435451" y="1456219"/>
            <a:ext cx="2529037" cy="2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282305" y="350381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MV Boli" panose="02000500030200090000" pitchFamily="2" charset="0"/>
                <a:cs typeface="MV Boli" panose="02000500030200090000" pitchFamily="2" charset="0"/>
              </a:rPr>
              <a:t>where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443"/>
            <a:ext cx="1681724" cy="2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右矢印 12"/>
          <p:cNvSpPr/>
          <p:nvPr/>
        </p:nvSpPr>
        <p:spPr>
          <a:xfrm>
            <a:off x="128328" y="4019942"/>
            <a:ext cx="792088" cy="748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52128" y="1219012"/>
            <a:ext cx="9015673" cy="275013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49671" y="3430161"/>
            <a:ext cx="47823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K. D. </a:t>
            </a:r>
            <a:r>
              <a:rPr lang="en-US" altLang="ja-JP" sz="1100" dirty="0" err="1">
                <a:solidFill>
                  <a:schemeClr val="accent5"/>
                </a:solidFill>
              </a:rPr>
              <a:t>Usadel</a:t>
            </a:r>
            <a:r>
              <a:rPr lang="en-US" altLang="ja-JP" sz="1100" dirty="0">
                <a:solidFill>
                  <a:schemeClr val="accent5"/>
                </a:solidFill>
              </a:rPr>
              <a:t>, Phys. Rev. Lett. </a:t>
            </a:r>
            <a:r>
              <a:rPr lang="en-US" altLang="ja-JP" sz="1100" b="1" dirty="0">
                <a:solidFill>
                  <a:schemeClr val="accent5"/>
                </a:solidFill>
              </a:rPr>
              <a:t>25</a:t>
            </a:r>
            <a:r>
              <a:rPr lang="en-US" altLang="ja-JP" sz="1100" dirty="0">
                <a:solidFill>
                  <a:schemeClr val="accent5"/>
                </a:solidFill>
              </a:rPr>
              <a:t>, 507 (1970).</a:t>
            </a:r>
          </a:p>
          <a:p>
            <a:r>
              <a:rPr lang="en-US" altLang="ja-JP" sz="1100" dirty="0">
                <a:solidFill>
                  <a:schemeClr val="accent5"/>
                </a:solidFill>
              </a:rPr>
              <a:t>M. Yu. </a:t>
            </a:r>
            <a:r>
              <a:rPr lang="en-US" altLang="ja-JP" sz="1100" dirty="0" err="1">
                <a:solidFill>
                  <a:schemeClr val="accent5"/>
                </a:solidFill>
              </a:rPr>
              <a:t>Kuprianov</a:t>
            </a:r>
            <a:r>
              <a:rPr lang="en-US" altLang="ja-JP" sz="1100" dirty="0">
                <a:solidFill>
                  <a:schemeClr val="accent5"/>
                </a:solidFill>
              </a:rPr>
              <a:t> and V. F. </a:t>
            </a:r>
            <a:r>
              <a:rPr lang="en-US" altLang="ja-JP" sz="1100" dirty="0" err="1">
                <a:solidFill>
                  <a:schemeClr val="accent5"/>
                </a:solidFill>
              </a:rPr>
              <a:t>Lukichev</a:t>
            </a:r>
            <a:r>
              <a:rPr lang="en-US" altLang="ja-JP" sz="1100" dirty="0">
                <a:solidFill>
                  <a:schemeClr val="accent5"/>
                </a:solidFill>
              </a:rPr>
              <a:t>, </a:t>
            </a:r>
            <a:r>
              <a:rPr lang="en-US" altLang="ja-JP" sz="1100" dirty="0" err="1">
                <a:solidFill>
                  <a:schemeClr val="accent5"/>
                </a:solidFill>
              </a:rPr>
              <a:t>Sov</a:t>
            </a:r>
            <a:r>
              <a:rPr lang="en-US" altLang="ja-JP" sz="1100" dirty="0">
                <a:solidFill>
                  <a:schemeClr val="accent5"/>
                </a:solidFill>
              </a:rPr>
              <a:t>. Phys. JETP </a:t>
            </a:r>
            <a:r>
              <a:rPr lang="en-US" altLang="ja-JP" sz="1100" b="1" dirty="0">
                <a:solidFill>
                  <a:schemeClr val="accent5"/>
                </a:solidFill>
              </a:rPr>
              <a:t>67</a:t>
            </a:r>
            <a:r>
              <a:rPr lang="en-US" altLang="ja-JP" sz="1100" dirty="0">
                <a:solidFill>
                  <a:schemeClr val="accent5"/>
                </a:solidFill>
              </a:rPr>
              <a:t>, 1163 (1988).  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411760" y="4640723"/>
            <a:ext cx="3223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5"/>
                </a:solidFill>
              </a:rPr>
              <a:t>T. Matsubara, </a:t>
            </a:r>
            <a:r>
              <a:rPr lang="en-US" altLang="ja-JP" sz="1200" dirty="0" err="1">
                <a:solidFill>
                  <a:schemeClr val="accent5"/>
                </a:solidFill>
              </a:rPr>
              <a:t>Prog</a:t>
            </a:r>
            <a:r>
              <a:rPr lang="en-US" altLang="ja-JP" sz="1200" dirty="0">
                <a:solidFill>
                  <a:schemeClr val="accent5"/>
                </a:solidFill>
              </a:rPr>
              <a:t>. </a:t>
            </a:r>
            <a:r>
              <a:rPr lang="en-US" altLang="ja-JP" sz="1200" dirty="0" err="1">
                <a:solidFill>
                  <a:schemeClr val="accent5"/>
                </a:solidFill>
              </a:rPr>
              <a:t>Theor</a:t>
            </a:r>
            <a:r>
              <a:rPr lang="en-US" altLang="ja-JP" sz="1200" dirty="0">
                <a:solidFill>
                  <a:schemeClr val="accent5"/>
                </a:solidFill>
              </a:rPr>
              <a:t>. Phys. </a:t>
            </a:r>
            <a:r>
              <a:rPr lang="en-US" altLang="ja-JP" sz="1200" b="1" dirty="0">
                <a:solidFill>
                  <a:schemeClr val="accent5"/>
                </a:solidFill>
              </a:rPr>
              <a:t>14</a:t>
            </a:r>
            <a:r>
              <a:rPr lang="en-US" altLang="ja-JP" sz="1200" dirty="0">
                <a:solidFill>
                  <a:schemeClr val="accent5"/>
                </a:solidFill>
              </a:rPr>
              <a:t>, 351 (1955).</a:t>
            </a:r>
            <a:endParaRPr lang="ja-JP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7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8894" t="7161" r="12200" b="1281"/>
          <a:stretch/>
        </p:blipFill>
        <p:spPr>
          <a:xfrm>
            <a:off x="9251" y="772051"/>
            <a:ext cx="9124157" cy="5955287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 of Nb cavity</a:t>
            </a:r>
            <a:endParaRPr lang="ja-JP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3768" y="3933056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>
                <a:latin typeface="MV Boli" panose="02000500030200090000" pitchFamily="2" charset="0"/>
                <a:cs typeface="MV Boli" panose="02000500030200090000" pitchFamily="2" charset="0"/>
              </a:rPr>
              <a:t>Mattis</a:t>
            </a:r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-Bardeen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6015005" y="4285766"/>
            <a:ext cx="501211" cy="733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462270" y="4441712"/>
                <a:ext cx="2435282" cy="886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b>
                      </m:sSub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70" y="4441712"/>
                <a:ext cx="2435282" cy="886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>
            <a:off x="6876256" y="2924944"/>
            <a:ext cx="0" cy="69085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898252" y="1700808"/>
            <a:ext cx="4953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Typical behavior of </a:t>
            </a:r>
          </a:p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Nb cavities</a:t>
            </a:r>
            <a:endParaRPr kumimoji="1" lang="ja-JP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682552" y="5403795"/>
            <a:ext cx="3473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D. C. </a:t>
            </a:r>
            <a:r>
              <a:rPr lang="en-US" altLang="ja-JP" sz="1100" dirty="0" err="1">
                <a:solidFill>
                  <a:schemeClr val="accent5"/>
                </a:solidFill>
              </a:rPr>
              <a:t>Mattis</a:t>
            </a:r>
            <a:r>
              <a:rPr lang="en-US" altLang="ja-JP" sz="1100" dirty="0">
                <a:solidFill>
                  <a:schemeClr val="accent5"/>
                </a:solidFill>
              </a:rPr>
              <a:t> and J. Bardeen, Phys. Rev. </a:t>
            </a:r>
            <a:r>
              <a:rPr lang="en-US" altLang="ja-JP" sz="1100" b="1" dirty="0">
                <a:solidFill>
                  <a:schemeClr val="accent5"/>
                </a:solidFill>
              </a:rPr>
              <a:t>111</a:t>
            </a:r>
            <a:r>
              <a:rPr lang="en-US" altLang="ja-JP" sz="1100" dirty="0">
                <a:solidFill>
                  <a:schemeClr val="accent5"/>
                </a:solidFill>
              </a:rPr>
              <a:t>, 412 (1958).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41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Theoretical tool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8081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theory in the diffusive limit.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063" y="1816259"/>
            <a:ext cx="3460004" cy="839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7"/>
          <a:stretch/>
        </p:blipFill>
        <p:spPr>
          <a:xfrm>
            <a:off x="2915816" y="1291724"/>
            <a:ext cx="3213249" cy="5965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0513" y="2662248"/>
            <a:ext cx="1606032" cy="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2646447"/>
            <a:ext cx="2589831" cy="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1529" y="4256595"/>
            <a:ext cx="1402818" cy="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4346" y="4272821"/>
            <a:ext cx="1313343" cy="3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91593" y="4111925"/>
            <a:ext cx="452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Normal and anomalous </a:t>
            </a:r>
          </a:p>
          <a:p>
            <a:r>
              <a:rPr kumimoji="1" lang="en-US" altLang="ja-JP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 Matsubara Green functions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2020716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Self-consistency condition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" y="1413983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Usadel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equation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" y="2587707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Boundary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conditions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472443"/>
            <a:ext cx="1781524" cy="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3"/>
          <a:stretch/>
        </p:blipFill>
        <p:spPr bwMode="auto">
          <a:xfrm>
            <a:off x="6435451" y="1456219"/>
            <a:ext cx="2529037" cy="2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282305" y="350381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MV Boli" panose="02000500030200090000" pitchFamily="2" charset="0"/>
                <a:cs typeface="MV Boli" panose="02000500030200090000" pitchFamily="2" charset="0"/>
              </a:rPr>
              <a:t>where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443"/>
            <a:ext cx="1681724" cy="2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右矢印 12"/>
          <p:cNvSpPr/>
          <p:nvPr/>
        </p:nvSpPr>
        <p:spPr>
          <a:xfrm>
            <a:off x="128328" y="4019942"/>
            <a:ext cx="792088" cy="748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128328" y="4956046"/>
            <a:ext cx="792088" cy="748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91593" y="4956046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Retarded normal and anomalous </a:t>
            </a:r>
          </a:p>
          <a:p>
            <a:r>
              <a:rPr lang="en-US" altLang="ja-JP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Green functions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5124719"/>
            <a:ext cx="1755472" cy="3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5537" y="5116831"/>
            <a:ext cx="1790423" cy="3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52128" y="1219012"/>
            <a:ext cx="9015673" cy="275013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49671" y="3430161"/>
            <a:ext cx="47823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K. D. </a:t>
            </a:r>
            <a:r>
              <a:rPr lang="en-US" altLang="ja-JP" sz="1100" dirty="0" err="1">
                <a:solidFill>
                  <a:schemeClr val="accent5"/>
                </a:solidFill>
              </a:rPr>
              <a:t>Usadel</a:t>
            </a:r>
            <a:r>
              <a:rPr lang="en-US" altLang="ja-JP" sz="1100" dirty="0">
                <a:solidFill>
                  <a:schemeClr val="accent5"/>
                </a:solidFill>
              </a:rPr>
              <a:t>, Phys. Rev. Lett. </a:t>
            </a:r>
            <a:r>
              <a:rPr lang="en-US" altLang="ja-JP" sz="1100" b="1" dirty="0">
                <a:solidFill>
                  <a:schemeClr val="accent5"/>
                </a:solidFill>
              </a:rPr>
              <a:t>25</a:t>
            </a:r>
            <a:r>
              <a:rPr lang="en-US" altLang="ja-JP" sz="1100" dirty="0">
                <a:solidFill>
                  <a:schemeClr val="accent5"/>
                </a:solidFill>
              </a:rPr>
              <a:t>, 507 (1970).</a:t>
            </a:r>
          </a:p>
          <a:p>
            <a:r>
              <a:rPr lang="en-US" altLang="ja-JP" sz="1100" dirty="0">
                <a:solidFill>
                  <a:schemeClr val="accent5"/>
                </a:solidFill>
              </a:rPr>
              <a:t>M. Yu. </a:t>
            </a:r>
            <a:r>
              <a:rPr lang="en-US" altLang="ja-JP" sz="1100" dirty="0" err="1">
                <a:solidFill>
                  <a:schemeClr val="accent5"/>
                </a:solidFill>
              </a:rPr>
              <a:t>Kuprianov</a:t>
            </a:r>
            <a:r>
              <a:rPr lang="en-US" altLang="ja-JP" sz="1100" dirty="0">
                <a:solidFill>
                  <a:schemeClr val="accent5"/>
                </a:solidFill>
              </a:rPr>
              <a:t> and V. F. </a:t>
            </a:r>
            <a:r>
              <a:rPr lang="en-US" altLang="ja-JP" sz="1100" dirty="0" err="1">
                <a:solidFill>
                  <a:schemeClr val="accent5"/>
                </a:solidFill>
              </a:rPr>
              <a:t>Lukichev</a:t>
            </a:r>
            <a:r>
              <a:rPr lang="en-US" altLang="ja-JP" sz="1100" dirty="0">
                <a:solidFill>
                  <a:schemeClr val="accent5"/>
                </a:solidFill>
              </a:rPr>
              <a:t>, </a:t>
            </a:r>
            <a:r>
              <a:rPr lang="en-US" altLang="ja-JP" sz="1100" dirty="0" err="1">
                <a:solidFill>
                  <a:schemeClr val="accent5"/>
                </a:solidFill>
              </a:rPr>
              <a:t>Sov</a:t>
            </a:r>
            <a:r>
              <a:rPr lang="en-US" altLang="ja-JP" sz="1100" dirty="0">
                <a:solidFill>
                  <a:schemeClr val="accent5"/>
                </a:solidFill>
              </a:rPr>
              <a:t>. Phys. JETP </a:t>
            </a:r>
            <a:r>
              <a:rPr lang="en-US" altLang="ja-JP" sz="1100" b="1" dirty="0">
                <a:solidFill>
                  <a:schemeClr val="accent5"/>
                </a:solidFill>
              </a:rPr>
              <a:t>67</a:t>
            </a:r>
            <a:r>
              <a:rPr lang="en-US" altLang="ja-JP" sz="1100" dirty="0">
                <a:solidFill>
                  <a:schemeClr val="accent5"/>
                </a:solidFill>
              </a:rPr>
              <a:t>, 1163 (1988).  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411760" y="4640723"/>
            <a:ext cx="3223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5"/>
                </a:solidFill>
              </a:rPr>
              <a:t>T. Matsubara, </a:t>
            </a:r>
            <a:r>
              <a:rPr lang="en-US" altLang="ja-JP" sz="1200" dirty="0" err="1">
                <a:solidFill>
                  <a:schemeClr val="accent5"/>
                </a:solidFill>
              </a:rPr>
              <a:t>Prog</a:t>
            </a:r>
            <a:r>
              <a:rPr lang="en-US" altLang="ja-JP" sz="1200" dirty="0">
                <a:solidFill>
                  <a:schemeClr val="accent5"/>
                </a:solidFill>
              </a:rPr>
              <a:t>. </a:t>
            </a:r>
            <a:r>
              <a:rPr lang="en-US" altLang="ja-JP" sz="1200" dirty="0" err="1">
                <a:solidFill>
                  <a:schemeClr val="accent5"/>
                </a:solidFill>
              </a:rPr>
              <a:t>Theor</a:t>
            </a:r>
            <a:r>
              <a:rPr lang="en-US" altLang="ja-JP" sz="1200" dirty="0">
                <a:solidFill>
                  <a:schemeClr val="accent5"/>
                </a:solidFill>
              </a:rPr>
              <a:t>. Phys. </a:t>
            </a:r>
            <a:r>
              <a:rPr lang="en-US" altLang="ja-JP" sz="1200" b="1" dirty="0">
                <a:solidFill>
                  <a:schemeClr val="accent5"/>
                </a:solidFill>
              </a:rPr>
              <a:t>14</a:t>
            </a:r>
            <a:r>
              <a:rPr lang="en-US" altLang="ja-JP" sz="1200" dirty="0">
                <a:solidFill>
                  <a:schemeClr val="accent5"/>
                </a:solidFill>
              </a:rPr>
              <a:t>, 351 (1955).</a:t>
            </a:r>
            <a:endParaRPr lang="ja-JP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20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Theoretical tool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" y="80814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use the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theory in the diffusive limit.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063" y="1816259"/>
            <a:ext cx="3460004" cy="8398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547"/>
          <a:stretch/>
        </p:blipFill>
        <p:spPr>
          <a:xfrm>
            <a:off x="2915816" y="1291724"/>
            <a:ext cx="3213249" cy="59654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0513" y="2662248"/>
            <a:ext cx="1606032" cy="69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0112" y="2646447"/>
            <a:ext cx="2589831" cy="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1529" y="4256595"/>
            <a:ext cx="1402818" cy="35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4346" y="4272821"/>
            <a:ext cx="1313343" cy="3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91593" y="4111925"/>
            <a:ext cx="4522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Normal and anomalous </a:t>
            </a:r>
          </a:p>
          <a:p>
            <a:r>
              <a:rPr kumimoji="1" lang="en-US" altLang="ja-JP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 Matsubara Green functions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" y="2020716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Self-consistency condition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" y="1413983"/>
            <a:ext cx="277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Usadel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equation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" y="2587707"/>
            <a:ext cx="339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Boundary</a:t>
            </a:r>
            <a:r>
              <a:rPr kumimoji="1"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conditions</a:t>
            </a:r>
            <a:endParaRPr kumimoji="1"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472443"/>
            <a:ext cx="1781524" cy="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3"/>
          <a:stretch/>
        </p:blipFill>
        <p:spPr bwMode="auto">
          <a:xfrm>
            <a:off x="6435451" y="1456219"/>
            <a:ext cx="2529037" cy="25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282305" y="350381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MV Boli" panose="02000500030200090000" pitchFamily="2" charset="0"/>
                <a:cs typeface="MV Boli" panose="02000500030200090000" pitchFamily="2" charset="0"/>
              </a:rPr>
              <a:t>where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443"/>
            <a:ext cx="1681724" cy="29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右矢印 12"/>
          <p:cNvSpPr/>
          <p:nvPr/>
        </p:nvSpPr>
        <p:spPr>
          <a:xfrm>
            <a:off x="128328" y="4019942"/>
            <a:ext cx="792088" cy="748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128328" y="4956046"/>
            <a:ext cx="792088" cy="748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91593" y="4956046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Retarded normal and anomalous </a:t>
            </a:r>
          </a:p>
          <a:p>
            <a:r>
              <a:rPr lang="en-US" altLang="ja-JP" dirty="0" err="1">
                <a:latin typeface="MV Boli" panose="02000500030200090000" pitchFamily="2" charset="0"/>
                <a:cs typeface="MV Boli" panose="02000500030200090000" pitchFamily="2" charset="0"/>
              </a:rPr>
              <a:t>Quasiclassical</a:t>
            </a:r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Green functions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20272" y="5124719"/>
            <a:ext cx="1755472" cy="3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5537" y="5116831"/>
            <a:ext cx="1790423" cy="3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角丸四角形 14"/>
          <p:cNvSpPr/>
          <p:nvPr/>
        </p:nvSpPr>
        <p:spPr>
          <a:xfrm>
            <a:off x="52128" y="1219012"/>
            <a:ext cx="9015673" cy="275013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130288" y="5776699"/>
            <a:ext cx="792088" cy="748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99592" y="5905199"/>
            <a:ext cx="820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Physical quantities: </a:t>
            </a:r>
            <a:r>
              <a:rPr kumimoji="1" lang="en-US" altLang="ja-JP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Density of states and surface resistance</a:t>
            </a:r>
            <a:endParaRPr kumimoji="1" lang="ja-JP" altLang="en-US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1205265" y="6035570"/>
            <a:ext cx="1021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+2.5min</a:t>
            </a:r>
          </a:p>
          <a:p>
            <a:r>
              <a:rPr lang="en-US" altLang="ja-JP" dirty="0"/>
              <a:t>-&gt;</a:t>
            </a:r>
            <a:r>
              <a:rPr kumimoji="1" lang="en-US" altLang="ja-JP" dirty="0"/>
              <a:t>5.5min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149671" y="3430161"/>
            <a:ext cx="47823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K. D. </a:t>
            </a:r>
            <a:r>
              <a:rPr lang="en-US" altLang="ja-JP" sz="1100" dirty="0" err="1">
                <a:solidFill>
                  <a:schemeClr val="accent5"/>
                </a:solidFill>
              </a:rPr>
              <a:t>Usadel</a:t>
            </a:r>
            <a:r>
              <a:rPr lang="en-US" altLang="ja-JP" sz="1100" dirty="0">
                <a:solidFill>
                  <a:schemeClr val="accent5"/>
                </a:solidFill>
              </a:rPr>
              <a:t>, Phys. Rev. Lett. </a:t>
            </a:r>
            <a:r>
              <a:rPr lang="en-US" altLang="ja-JP" sz="1100" b="1" dirty="0">
                <a:solidFill>
                  <a:schemeClr val="accent5"/>
                </a:solidFill>
              </a:rPr>
              <a:t>25</a:t>
            </a:r>
            <a:r>
              <a:rPr lang="en-US" altLang="ja-JP" sz="1100" dirty="0">
                <a:solidFill>
                  <a:schemeClr val="accent5"/>
                </a:solidFill>
              </a:rPr>
              <a:t>, 507 (1970).</a:t>
            </a:r>
          </a:p>
          <a:p>
            <a:r>
              <a:rPr lang="en-US" altLang="ja-JP" sz="1100" dirty="0">
                <a:solidFill>
                  <a:schemeClr val="accent5"/>
                </a:solidFill>
              </a:rPr>
              <a:t>M. Yu. </a:t>
            </a:r>
            <a:r>
              <a:rPr lang="en-US" altLang="ja-JP" sz="1100" dirty="0" err="1">
                <a:solidFill>
                  <a:schemeClr val="accent5"/>
                </a:solidFill>
              </a:rPr>
              <a:t>Kuprianov</a:t>
            </a:r>
            <a:r>
              <a:rPr lang="en-US" altLang="ja-JP" sz="1100" dirty="0">
                <a:solidFill>
                  <a:schemeClr val="accent5"/>
                </a:solidFill>
              </a:rPr>
              <a:t> and V. F. </a:t>
            </a:r>
            <a:r>
              <a:rPr lang="en-US" altLang="ja-JP" sz="1100" dirty="0" err="1">
                <a:solidFill>
                  <a:schemeClr val="accent5"/>
                </a:solidFill>
              </a:rPr>
              <a:t>Lukichev</a:t>
            </a:r>
            <a:r>
              <a:rPr lang="en-US" altLang="ja-JP" sz="1100" dirty="0">
                <a:solidFill>
                  <a:schemeClr val="accent5"/>
                </a:solidFill>
              </a:rPr>
              <a:t>, </a:t>
            </a:r>
            <a:r>
              <a:rPr lang="en-US" altLang="ja-JP" sz="1100" dirty="0" err="1">
                <a:solidFill>
                  <a:schemeClr val="accent5"/>
                </a:solidFill>
              </a:rPr>
              <a:t>Sov</a:t>
            </a:r>
            <a:r>
              <a:rPr lang="en-US" altLang="ja-JP" sz="1100" dirty="0">
                <a:solidFill>
                  <a:schemeClr val="accent5"/>
                </a:solidFill>
              </a:rPr>
              <a:t>. Phys. JETP </a:t>
            </a:r>
            <a:r>
              <a:rPr lang="en-US" altLang="ja-JP" sz="1100" b="1" dirty="0">
                <a:solidFill>
                  <a:schemeClr val="accent5"/>
                </a:solidFill>
              </a:rPr>
              <a:t>67</a:t>
            </a:r>
            <a:r>
              <a:rPr lang="en-US" altLang="ja-JP" sz="1100" dirty="0">
                <a:solidFill>
                  <a:schemeClr val="accent5"/>
                </a:solidFill>
              </a:rPr>
              <a:t>, 1163 (1988).  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411760" y="4640723"/>
            <a:ext cx="3223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5"/>
                </a:solidFill>
              </a:rPr>
              <a:t>T. Matsubara, </a:t>
            </a:r>
            <a:r>
              <a:rPr lang="en-US" altLang="ja-JP" sz="1200" dirty="0" err="1">
                <a:solidFill>
                  <a:schemeClr val="accent5"/>
                </a:solidFill>
              </a:rPr>
              <a:t>Prog</a:t>
            </a:r>
            <a:r>
              <a:rPr lang="en-US" altLang="ja-JP" sz="1200" dirty="0">
                <a:solidFill>
                  <a:schemeClr val="accent5"/>
                </a:solidFill>
              </a:rPr>
              <a:t>. </a:t>
            </a:r>
            <a:r>
              <a:rPr lang="en-US" altLang="ja-JP" sz="1200" dirty="0" err="1">
                <a:solidFill>
                  <a:schemeClr val="accent5"/>
                </a:solidFill>
              </a:rPr>
              <a:t>Theor</a:t>
            </a:r>
            <a:r>
              <a:rPr lang="en-US" altLang="ja-JP" sz="1200" dirty="0">
                <a:solidFill>
                  <a:schemeClr val="accent5"/>
                </a:solidFill>
              </a:rPr>
              <a:t>. Phys. </a:t>
            </a:r>
            <a:r>
              <a:rPr lang="en-US" altLang="ja-JP" sz="1200" b="1" dirty="0">
                <a:solidFill>
                  <a:schemeClr val="accent5"/>
                </a:solidFill>
              </a:rPr>
              <a:t>14</a:t>
            </a:r>
            <a:r>
              <a:rPr lang="en-US" altLang="ja-JP" sz="1200" dirty="0">
                <a:solidFill>
                  <a:schemeClr val="accent5"/>
                </a:solidFill>
              </a:rPr>
              <a:t>, 351 (1955).</a:t>
            </a:r>
            <a:endParaRPr lang="ja-JP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81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72169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dirty="0">
                <a:latin typeface="MV Boli" panose="02000500030200090000" pitchFamily="2" charset="0"/>
                <a:cs typeface="MV Boli" panose="02000500030200090000" pitchFamily="2" charset="0"/>
              </a:rPr>
              <a:t>Results</a:t>
            </a:r>
            <a:endParaRPr kumimoji="1" lang="ja-JP" altLang="en-US" sz="5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7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2" y="1542434"/>
            <a:ext cx="3953739" cy="5296516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496" y="1167135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of Normal conductor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5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Density of states: n=Re[G</a:t>
            </a:r>
            <a:r>
              <a:rPr lang="en-US" altLang="ja-JP" sz="4400" baseline="30000" dirty="0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90720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928" y="1542434"/>
            <a:ext cx="3962088" cy="53024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2" y="1542434"/>
            <a:ext cx="3953739" cy="5296516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496" y="1167135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of Normal conductor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07028" y="1167135"/>
            <a:ext cx="4243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of BCS superconductor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65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Density of states: n=Re[G</a:t>
            </a:r>
            <a:r>
              <a:rPr lang="en-US" altLang="ja-JP" sz="4400" baseline="30000" dirty="0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32674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009" y="194277"/>
            <a:ext cx="2236495" cy="299307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94112"/>
            <a:ext cx="2231783" cy="298974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62624" y="779755"/>
            <a:ext cx="2291164" cy="1702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7696" y="1188202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BCS</a:t>
            </a: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228" y="779755"/>
            <a:ext cx="2291164" cy="17020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58001" y="1215257"/>
            <a:ext cx="1414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conductor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2404" y="276768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of </a:t>
            </a:r>
          </a:p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Normal conductor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78413" y="194112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of </a:t>
            </a:r>
          </a:p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BCS superconductor</a:t>
            </a:r>
          </a:p>
        </p:txBody>
      </p:sp>
    </p:spTree>
    <p:extLst>
      <p:ext uri="{BB962C8B-B14F-4D97-AF65-F5344CB8AC3E}">
        <p14:creationId xmlns:p14="http://schemas.microsoft.com/office/powerpoint/2010/main" val="1746218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009" y="194277"/>
            <a:ext cx="2236495" cy="299307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94112"/>
            <a:ext cx="2231783" cy="298974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62624" y="779755"/>
            <a:ext cx="2291164" cy="1702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7696" y="1188202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BCS</a:t>
            </a: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228" y="779755"/>
            <a:ext cx="2291164" cy="17020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658001" y="1215257"/>
            <a:ext cx="1414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conductor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b="19221"/>
          <a:stretch/>
        </p:blipFill>
        <p:spPr>
          <a:xfrm>
            <a:off x="2625655" y="3691802"/>
            <a:ext cx="3951659" cy="226537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下矢印 3"/>
          <p:cNvSpPr/>
          <p:nvPr/>
        </p:nvSpPr>
        <p:spPr>
          <a:xfrm>
            <a:off x="4026811" y="2879121"/>
            <a:ext cx="1108923" cy="98192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54" y="3686844"/>
            <a:ext cx="2231783" cy="29897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1600" y="4303256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>
                <a:solidFill>
                  <a:srgbClr val="FF0000"/>
                </a:solidFill>
              </a:rPr>
              <a:t>?</a:t>
            </a:r>
            <a:endParaRPr kumimoji="1" lang="ja-JP" altLang="en-US" sz="11500" b="1" dirty="0">
              <a:solidFill>
                <a:srgbClr val="FF000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088" y="3674398"/>
            <a:ext cx="2236495" cy="299307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596336" y="4234494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>
                <a:solidFill>
                  <a:srgbClr val="FF0000"/>
                </a:solidFill>
              </a:rPr>
              <a:t>?</a:t>
            </a:r>
            <a:endParaRPr kumimoji="1" lang="ja-JP" altLang="en-US" sz="115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2404" y="276768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of </a:t>
            </a:r>
          </a:p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Normal conductor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78413" y="194112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r>
              <a:rPr lang="ja-JP" altLang="en-US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of </a:t>
            </a:r>
          </a:p>
          <a:p>
            <a:pPr algn="ctr"/>
            <a:r>
              <a:rPr lang="en-US" altLang="ja-JP" sz="1600" dirty="0">
                <a:latin typeface="MV Boli" panose="02000500030200090000" pitchFamily="2" charset="0"/>
                <a:cs typeface="MV Boli" panose="02000500030200090000" pitchFamily="2" charset="0"/>
              </a:rPr>
              <a:t>BCS superconductor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11560" y="3789040"/>
            <a:ext cx="147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N-side </a:t>
            </a:r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9467" y="3779748"/>
            <a:ext cx="147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-side </a:t>
            </a:r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70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b="19221"/>
          <a:stretch/>
        </p:blipFill>
        <p:spPr>
          <a:xfrm>
            <a:off x="2625655" y="3691802"/>
            <a:ext cx="3951659" cy="226537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54" y="3686844"/>
            <a:ext cx="2231783" cy="29897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1600" y="4303256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>
                <a:solidFill>
                  <a:srgbClr val="FF0000"/>
                </a:solidFill>
              </a:rPr>
              <a:t>?</a:t>
            </a:r>
            <a:endParaRPr kumimoji="1" lang="ja-JP" altLang="en-US" sz="11500" b="1" dirty="0">
              <a:solidFill>
                <a:srgbClr val="FF000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088" y="3674398"/>
            <a:ext cx="2236495" cy="299307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7596336" y="4234494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500" b="1" dirty="0">
                <a:solidFill>
                  <a:srgbClr val="FF0000"/>
                </a:solidFill>
              </a:rPr>
              <a:t>?</a:t>
            </a:r>
            <a:endParaRPr kumimoji="1" lang="ja-JP" altLang="en-US" sz="115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195736" y="1795872"/>
                <a:ext cx="1615955" cy="1016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795872"/>
                <a:ext cx="1615955" cy="1016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198683" y="1795872"/>
                <a:ext cx="1821589" cy="10163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32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83" y="1795872"/>
                <a:ext cx="1821589" cy="101636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10096" y="1980890"/>
            <a:ext cx="222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Conductance ratio </a:t>
            </a:r>
          </a:p>
          <a:p>
            <a:pPr algn="ctr"/>
            <a:r>
              <a:rPr kumimoji="1" lang="en-US" altLang="ja-JP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between N and S</a:t>
            </a:r>
            <a:endParaRPr kumimoji="1" lang="ja-JP" altLang="en-US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64726" y="2001034"/>
            <a:ext cx="215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r>
              <a:rPr kumimoji="1"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arrier</a:t>
            </a:r>
            <a:r>
              <a:rPr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between N and S</a:t>
            </a:r>
            <a:endParaRPr kumimoji="1" lang="ja-JP" altLang="en-US" sz="20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1560" y="3789040"/>
            <a:ext cx="147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N-side </a:t>
            </a:r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39467" y="3779748"/>
            <a:ext cx="147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kumimoji="1"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-side </a:t>
            </a:r>
            <a:r>
              <a:rPr lang="en-US" altLang="ja-JP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0" y="7647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The proximity effect depends on the boundary parameters</a:t>
            </a:r>
          </a:p>
        </p:txBody>
      </p:sp>
      <p:cxnSp>
        <p:nvCxnSpPr>
          <p:cNvPr id="7" name="直線矢印コネクタ 6"/>
          <p:cNvCxnSpPr>
            <a:stCxn id="19" idx="2"/>
          </p:cNvCxnSpPr>
          <p:nvPr/>
        </p:nvCxnSpPr>
        <p:spPr>
          <a:xfrm>
            <a:off x="3003714" y="2812240"/>
            <a:ext cx="272142" cy="8746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3356222" y="2812240"/>
            <a:ext cx="1842461" cy="8319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851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" y="1495102"/>
            <a:ext cx="4019680" cy="53582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2208" t="20160" r="47552" b="6761"/>
          <a:stretch/>
        </p:blipFill>
        <p:spPr>
          <a:xfrm>
            <a:off x="5183082" y="1495102"/>
            <a:ext cx="3945120" cy="536289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/>
          <a:srcRect b="19221"/>
          <a:stretch/>
        </p:blipFill>
        <p:spPr>
          <a:xfrm>
            <a:off x="3284409" y="44624"/>
            <a:ext cx="2968940" cy="170200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>
          <a:xfrm>
            <a:off x="10096" y="510580"/>
            <a:ext cx="1399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06296" y="548680"/>
            <a:ext cx="132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S-side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8243" y="4725144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 err="1"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endParaRPr kumimoji="1" lang="ja-JP" altLang="en-US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67787" y="5555151"/>
            <a:ext cx="648072" cy="728791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028146" y="2708920"/>
                <a:ext cx="1407950" cy="508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ja-JP" alt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ja-JP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46" y="2708920"/>
                <a:ext cx="1407950" cy="5082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995936" y="1974856"/>
                <a:ext cx="1460593" cy="508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74856"/>
                <a:ext cx="1460593" cy="5082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416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390" y="1524445"/>
            <a:ext cx="4042018" cy="531450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2885"/>
            <a:ext cx="3978466" cy="534606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49</a:t>
            </a:fld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301573" y="5563840"/>
            <a:ext cx="648072" cy="728791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028146" y="2708920"/>
                <a:ext cx="1294137" cy="508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ja-JP" altLang="en-US" sz="160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ja-JP" sz="16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46" y="2708920"/>
                <a:ext cx="1294137" cy="5082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995936" y="1974856"/>
                <a:ext cx="1460593" cy="508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74856"/>
                <a:ext cx="1460593" cy="5082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/>
          <a:srcRect b="19221"/>
          <a:stretch/>
        </p:blipFill>
        <p:spPr>
          <a:xfrm>
            <a:off x="3284409" y="44624"/>
            <a:ext cx="2968940" cy="170200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テキスト ボックス 17"/>
          <p:cNvSpPr txBox="1"/>
          <p:nvPr/>
        </p:nvSpPr>
        <p:spPr>
          <a:xfrm>
            <a:off x="10096" y="510580"/>
            <a:ext cx="1399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06296" y="548680"/>
            <a:ext cx="132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S-side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8243" y="4725144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 err="1"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endParaRPr kumimoji="1" lang="ja-JP" altLang="en-US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2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8894" t="7161" r="12200" b="1281"/>
          <a:stretch/>
        </p:blipFill>
        <p:spPr>
          <a:xfrm>
            <a:off x="9251" y="772051"/>
            <a:ext cx="9124157" cy="5955287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0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 of Nb cavity</a:t>
            </a:r>
            <a:endParaRPr lang="ja-JP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9184943" y="4014936"/>
                <a:ext cx="119840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l-GR" altLang="ja-JP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kumimoji="1" lang="en-US" altLang="ja-JP" sz="4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𝒓𝒆𝒔</m:t>
                          </m:r>
                        </m:sub>
                      </m:sSub>
                    </m:oMath>
                  </m:oMathPara>
                </a14:m>
                <a:endParaRPr kumimoji="1" lang="ja-JP" altLang="en-US" sz="44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4943" y="4014936"/>
                <a:ext cx="1198405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/>
          <p:nvPr/>
        </p:nvCxnSpPr>
        <p:spPr>
          <a:xfrm flipV="1">
            <a:off x="8918768" y="3861048"/>
            <a:ext cx="0" cy="1454133"/>
          </a:xfrm>
          <a:prstGeom prst="straightConnector1">
            <a:avLst/>
          </a:prstGeom>
          <a:ln w="50800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483768" y="3933056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>
                <a:latin typeface="MV Boli" panose="02000500030200090000" pitchFamily="2" charset="0"/>
                <a:cs typeface="MV Boli" panose="02000500030200090000" pitchFamily="2" charset="0"/>
              </a:rPr>
              <a:t>Mattis</a:t>
            </a:r>
            <a:r>
              <a:rPr kumimoji="1" lang="en-US" altLang="ja-JP" sz="3600" dirty="0">
                <a:latin typeface="MV Boli" panose="02000500030200090000" pitchFamily="2" charset="0"/>
                <a:cs typeface="MV Boli" panose="02000500030200090000" pitchFamily="2" charset="0"/>
              </a:rPr>
              <a:t>-Bardeen</a:t>
            </a:r>
            <a:endParaRPr kumimoji="1" lang="ja-JP" altLang="en-US" sz="36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6015005" y="4285766"/>
            <a:ext cx="501211" cy="733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876256" y="2924944"/>
            <a:ext cx="0" cy="69085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898252" y="1700808"/>
            <a:ext cx="4953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Typical behavior of </a:t>
            </a:r>
          </a:p>
          <a:p>
            <a:pPr algn="ctr"/>
            <a:r>
              <a:rPr lang="en-US" altLang="ja-JP" sz="4000" dirty="0">
                <a:latin typeface="MV Boli" panose="02000500030200090000" pitchFamily="2" charset="0"/>
                <a:cs typeface="MV Boli" panose="02000500030200090000" pitchFamily="2" charset="0"/>
              </a:rPr>
              <a:t>Nb cavities</a:t>
            </a:r>
            <a:endParaRPr kumimoji="1" lang="ja-JP" altLang="en-US" sz="4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82525" y="3861048"/>
            <a:ext cx="1709955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accent5"/>
                </a:solidFill>
              </a:rPr>
              <a:t>Residual </a:t>
            </a:r>
          </a:p>
          <a:p>
            <a:pPr algn="ctr"/>
            <a:r>
              <a:rPr kumimoji="1" lang="en-US" altLang="ja-JP" sz="3200" b="1" dirty="0">
                <a:solidFill>
                  <a:schemeClr val="accent5"/>
                </a:solidFill>
              </a:rPr>
              <a:t>resistance</a:t>
            </a:r>
            <a:endParaRPr kumimoji="1" lang="ja-JP" altLang="en-US" sz="3200" b="1" dirty="0">
              <a:solidFill>
                <a:schemeClr val="accent5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682552" y="5403795"/>
            <a:ext cx="3473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D. C. </a:t>
            </a:r>
            <a:r>
              <a:rPr lang="en-US" altLang="ja-JP" sz="1100" dirty="0" err="1">
                <a:solidFill>
                  <a:schemeClr val="accent5"/>
                </a:solidFill>
              </a:rPr>
              <a:t>Mattis</a:t>
            </a:r>
            <a:r>
              <a:rPr lang="en-US" altLang="ja-JP" sz="1100" dirty="0">
                <a:solidFill>
                  <a:schemeClr val="accent5"/>
                </a:solidFill>
              </a:rPr>
              <a:t> and J. Bardeen, Phys. Rev. </a:t>
            </a:r>
            <a:r>
              <a:rPr lang="en-US" altLang="ja-JP" sz="1100" b="1" dirty="0">
                <a:solidFill>
                  <a:schemeClr val="accent5"/>
                </a:solidFill>
              </a:rPr>
              <a:t>111</a:t>
            </a:r>
            <a:r>
              <a:rPr lang="en-US" altLang="ja-JP" sz="1100" dirty="0">
                <a:solidFill>
                  <a:schemeClr val="accent5"/>
                </a:solidFill>
              </a:rPr>
              <a:t>, 412 (1958).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848B193-0F53-4A28-9FDD-D2185939095F}"/>
                  </a:ext>
                </a:extLst>
              </p:cNvPr>
              <p:cNvSpPr txBox="1"/>
              <p:nvPr/>
            </p:nvSpPr>
            <p:spPr>
              <a:xfrm>
                <a:off x="3462270" y="4441712"/>
                <a:ext cx="2435282" cy="886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b>
                      </m:sSub>
                      <m:r>
                        <a:rPr kumimoji="1"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ja-JP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848B193-0F53-4A28-9FDD-D21859390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270" y="4441712"/>
                <a:ext cx="2435282" cy="886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4014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213" y="1577794"/>
            <a:ext cx="3988108" cy="52611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" y="1526646"/>
            <a:ext cx="3953342" cy="5312304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50</a:t>
            </a:fld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1976980" y="5579148"/>
            <a:ext cx="648072" cy="728791"/>
          </a:xfrm>
          <a:prstGeom prst="straightConnector1">
            <a:avLst/>
          </a:prstGeom>
          <a:ln w="152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b="19221"/>
          <a:stretch/>
        </p:blipFill>
        <p:spPr>
          <a:xfrm>
            <a:off x="3284409" y="44624"/>
            <a:ext cx="2968940" cy="170200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テキスト ボックス 13"/>
          <p:cNvSpPr txBox="1"/>
          <p:nvPr/>
        </p:nvSpPr>
        <p:spPr>
          <a:xfrm>
            <a:off x="10096" y="510580"/>
            <a:ext cx="1399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806296" y="548680"/>
            <a:ext cx="132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S-side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28146" y="2708920"/>
                <a:ext cx="1449628" cy="508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kumimoji="1" lang="ja-JP" alt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kumimoji="1" lang="en-US" altLang="ja-JP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en-US" altLang="ja-JP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kumimoji="1" lang="ja-JP" alt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146" y="2708920"/>
                <a:ext cx="1449628" cy="5082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995936" y="1974856"/>
                <a:ext cx="1460593" cy="5082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kumimoji="1" lang="ja-JP" altLang="en-US" sz="160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>
                        <m:f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altLang="ja-JP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74856"/>
                <a:ext cx="1460593" cy="5082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518243" y="4725144"/>
            <a:ext cx="2829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b="1" dirty="0" err="1"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endParaRPr kumimoji="1" lang="ja-JP" altLang="en-US" sz="60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41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1"/>
          <a:stretch/>
        </p:blipFill>
        <p:spPr>
          <a:xfrm>
            <a:off x="4832532" y="1849644"/>
            <a:ext cx="3678846" cy="496373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88024" y="5169386"/>
            <a:ext cx="2021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(Isolated)</a:t>
            </a:r>
          </a:p>
          <a:p>
            <a:pPr algn="ctr"/>
            <a:r>
              <a:rPr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Superconductor</a:t>
            </a:r>
          </a:p>
          <a:p>
            <a:pPr algn="ctr"/>
            <a:r>
              <a:rPr lang="en-US" altLang="ja-JP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849644"/>
            <a:ext cx="3705322" cy="49637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70586" y="5149641"/>
            <a:ext cx="1364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MV Boli" panose="02000500030200090000" pitchFamily="2" charset="0"/>
                <a:cs typeface="MV Boli" panose="02000500030200090000" pitchFamily="2" charset="0"/>
              </a:rPr>
              <a:t>(Isolated)</a:t>
            </a:r>
          </a:p>
          <a:p>
            <a:pPr algn="ctr"/>
            <a:r>
              <a:rPr lang="en-US" altLang="ja-JP" sz="2000" dirty="0">
                <a:latin typeface="MV Boli" panose="02000500030200090000" pitchFamily="2" charset="0"/>
                <a:cs typeface="MV Boli" panose="02000500030200090000" pitchFamily="2" charset="0"/>
              </a:rPr>
              <a:t>Normal </a:t>
            </a:r>
          </a:p>
          <a:p>
            <a:pPr algn="ctr"/>
            <a:r>
              <a:rPr lang="en-US" altLang="ja-JP" sz="2000" dirty="0">
                <a:latin typeface="MV Boli" panose="02000500030200090000" pitchFamily="2" charset="0"/>
                <a:cs typeface="MV Boli" panose="02000500030200090000" pitchFamily="2" charset="0"/>
              </a:rPr>
              <a:t>conductor</a:t>
            </a:r>
          </a:p>
        </p:txBody>
      </p:sp>
      <p:sp>
        <p:nvSpPr>
          <p:cNvPr id="13" name="下矢印 12"/>
          <p:cNvSpPr/>
          <p:nvPr/>
        </p:nvSpPr>
        <p:spPr>
          <a:xfrm>
            <a:off x="3938127" y="5693690"/>
            <a:ext cx="1080120" cy="10801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3569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So far, we have neglected the bulk DOS broadening (due to an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inlelastic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 scattering, magnetic impurities, random inhomogeneities of the BCS pairing constant </a:t>
            </a:r>
            <a:r>
              <a:rPr lang="en-US" altLang="ja-JP" sz="2400" dirty="0" err="1">
                <a:latin typeface="MV Boli" panose="02000500030200090000" pitchFamily="2" charset="0"/>
                <a:cs typeface="MV Boli" panose="02000500030200090000" pitchFamily="2" charset="0"/>
              </a:rPr>
              <a:t>etc</a:t>
            </a:r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). </a:t>
            </a:r>
          </a:p>
          <a:p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Further realistic results can be obtained by introducing a finite </a:t>
            </a:r>
            <a:r>
              <a:rPr lang="en-US" altLang="ja-JP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DOS broadening parameter Γ</a:t>
            </a:r>
            <a:endParaRPr kumimoji="1" lang="ja-JP" altLang="en-US" sz="24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16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7317" y="1561232"/>
            <a:ext cx="3976091" cy="5280748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" y="1561232"/>
            <a:ext cx="3971341" cy="52744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b="19221"/>
          <a:stretch/>
        </p:blipFill>
        <p:spPr>
          <a:xfrm>
            <a:off x="3284409" y="44624"/>
            <a:ext cx="2968940" cy="170200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977497" y="2759183"/>
                <a:ext cx="1363130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ja-JP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altLang="ja-JP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0.1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497" y="2759183"/>
                <a:ext cx="136313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310" t="-2128" r="-3540" b="-3191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995936" y="2143889"/>
                <a:ext cx="931922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143889"/>
                <a:ext cx="93192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97" r="-6494" b="-63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10096" y="510580"/>
            <a:ext cx="1399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N-side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  <a:endParaRPr kumimoji="1" lang="ja-JP" altLang="en-US" sz="32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06296" y="548680"/>
            <a:ext cx="132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S-side</a:t>
            </a:r>
          </a:p>
          <a:p>
            <a:pPr algn="ctr"/>
            <a:r>
              <a:rPr lang="en-US" altLang="ja-JP" sz="3200" dirty="0">
                <a:latin typeface="MV Boli" panose="02000500030200090000" pitchFamily="2" charset="0"/>
                <a:cs typeface="MV Boli" panose="02000500030200090000" pitchFamily="2" charset="0"/>
              </a:rPr>
              <a:t>DOS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3347700"/>
            <a:ext cx="8515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1191" y="401092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β=10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79042" y="2463239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5"/>
                </a:solidFill>
              </a:rPr>
              <a:t>β=1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36460" y="170080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β=0.1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215095" y="5990620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+4min</a:t>
            </a:r>
          </a:p>
          <a:p>
            <a:r>
              <a:rPr lang="en-US" altLang="ja-JP" dirty="0"/>
              <a:t>=&gt;9.5min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69453" y="4862770"/>
            <a:ext cx="38106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dirty="0" err="1"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 with </a:t>
            </a:r>
          </a:p>
          <a:p>
            <a:r>
              <a:rPr kumimoji="1" lang="en-US" altLang="ja-JP" sz="4400" b="1" dirty="0" err="1">
                <a:latin typeface="MV Boli" panose="02000500030200090000" pitchFamily="2" charset="0"/>
                <a:cs typeface="MV Boli" panose="02000500030200090000" pitchFamily="2" charset="0"/>
              </a:rPr>
              <a:t>subgap</a:t>
            </a:r>
            <a:r>
              <a:rPr kumimoji="1" lang="en-US" altLang="ja-JP" sz="4400" b="1" dirty="0">
                <a:latin typeface="MV Boli" panose="02000500030200090000" pitchFamily="2" charset="0"/>
                <a:cs typeface="MV Boli" panose="02000500030200090000" pitchFamily="2" charset="0"/>
              </a:rPr>
              <a:t> states</a:t>
            </a:r>
            <a:endParaRPr kumimoji="1" lang="ja-JP" altLang="en-US" sz="44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73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/>
          <a:srcRect b="13601"/>
          <a:stretch/>
        </p:blipFill>
        <p:spPr>
          <a:xfrm>
            <a:off x="2415948" y="3861048"/>
            <a:ext cx="4964364" cy="26642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10527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Now we can calculate the surface resistance of the proximity coupled NS system taking the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induced at the N layer into account.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597257" y="3935630"/>
            <a:ext cx="2929570" cy="15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107504" y="314096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microwave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1407718" y="3185976"/>
            <a:ext cx="3544780" cy="1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3109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82022" y="4090545"/>
            <a:ext cx="936128" cy="14967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82022" y="6116764"/>
            <a:ext cx="936128" cy="408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675546" y="3800820"/>
            <a:ext cx="0" cy="270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652900" y="5019848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Quasiparticles</a:t>
            </a:r>
            <a:endParaRPr lang="ja-JP" altLang="en-US" sz="1400" b="1" dirty="0"/>
          </a:p>
        </p:txBody>
      </p:sp>
      <p:sp>
        <p:nvSpPr>
          <p:cNvPr id="16" name="円/楕円 15"/>
          <p:cNvSpPr/>
          <p:nvPr/>
        </p:nvSpPr>
        <p:spPr>
          <a:xfrm>
            <a:off x="2754030" y="53116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330902" y="53116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042062" y="5312988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567255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minigap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8396" y="4090545"/>
            <a:ext cx="3737940" cy="9836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858396" y="6116764"/>
            <a:ext cx="3737940" cy="408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851920" y="3800820"/>
            <a:ext cx="0" cy="270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997442" y="4359715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Quasiparticles</a:t>
            </a:r>
            <a:endParaRPr lang="ja-JP" altLang="en-US" sz="2000" b="1" dirty="0"/>
          </a:p>
        </p:txBody>
      </p:sp>
      <p:sp>
        <p:nvSpPr>
          <p:cNvPr id="29" name="円/楕円 28"/>
          <p:cNvSpPr/>
          <p:nvPr/>
        </p:nvSpPr>
        <p:spPr>
          <a:xfrm>
            <a:off x="3985744" y="478537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382384" y="478537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16016" y="4786705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35986" y="5448937"/>
            <a:ext cx="5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580985" y="3948711"/>
            <a:ext cx="2929570" cy="15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円/楕円 29"/>
          <p:cNvSpPr/>
          <p:nvPr/>
        </p:nvSpPr>
        <p:spPr>
          <a:xfrm>
            <a:off x="5796160" y="478673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660256" y="480012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308328" y="47984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1391446" y="3199057"/>
            <a:ext cx="3544780" cy="1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0" y="10527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Now we can calculate the surface resistance of the proximity coupled NS system taking the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induced at the N layer into account.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07504" y="314096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microwave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3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4" b="48951"/>
          <a:stretch/>
        </p:blipFill>
        <p:spPr bwMode="auto">
          <a:xfrm>
            <a:off x="1132874" y="1988840"/>
            <a:ext cx="3511134" cy="96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82022" y="4090545"/>
            <a:ext cx="936128" cy="14967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82022" y="6116764"/>
            <a:ext cx="936128" cy="408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675546" y="3800820"/>
            <a:ext cx="0" cy="270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652900" y="5019848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Quasiparticles</a:t>
            </a:r>
            <a:endParaRPr lang="ja-JP" altLang="en-US" sz="1400" b="1" dirty="0"/>
          </a:p>
        </p:txBody>
      </p:sp>
      <p:sp>
        <p:nvSpPr>
          <p:cNvPr id="16" name="円/楕円 15"/>
          <p:cNvSpPr/>
          <p:nvPr/>
        </p:nvSpPr>
        <p:spPr>
          <a:xfrm>
            <a:off x="2754030" y="53116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330902" y="53116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042062" y="5312988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567255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minigap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8396" y="4090545"/>
            <a:ext cx="3737940" cy="9836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858396" y="6116764"/>
            <a:ext cx="3737940" cy="408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851920" y="3800820"/>
            <a:ext cx="0" cy="270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997442" y="4359715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Quasiparticles</a:t>
            </a:r>
            <a:endParaRPr lang="ja-JP" altLang="en-US" sz="2000" b="1" dirty="0"/>
          </a:p>
        </p:txBody>
      </p:sp>
      <p:sp>
        <p:nvSpPr>
          <p:cNvPr id="29" name="円/楕円 28"/>
          <p:cNvSpPr/>
          <p:nvPr/>
        </p:nvSpPr>
        <p:spPr>
          <a:xfrm>
            <a:off x="3985744" y="478537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382384" y="478537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16016" y="4786705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35986" y="5448937"/>
            <a:ext cx="5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580985" y="3948711"/>
            <a:ext cx="2929570" cy="15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円/楕円 29"/>
          <p:cNvSpPr/>
          <p:nvPr/>
        </p:nvSpPr>
        <p:spPr>
          <a:xfrm>
            <a:off x="5796160" y="478673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660256" y="480012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308328" y="47984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1391446" y="3199057"/>
            <a:ext cx="3544780" cy="1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596" y="934209"/>
            <a:ext cx="5324708" cy="1126639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8105" y="1940731"/>
            <a:ext cx="3855565" cy="9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38"/>
          <p:cNvSpPr txBox="1"/>
          <p:nvPr/>
        </p:nvSpPr>
        <p:spPr>
          <a:xfrm>
            <a:off x="107504" y="314096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microwave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5178" y="1008920"/>
            <a:ext cx="1576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General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formula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94216" y="2780928"/>
            <a:ext cx="395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5"/>
                </a:solidFill>
              </a:rPr>
              <a:t>A. Gurevich, Phys. Rev. Lett. </a:t>
            </a:r>
          </a:p>
          <a:p>
            <a:r>
              <a:rPr lang="en-US" altLang="ja-JP" sz="1200" dirty="0">
                <a:solidFill>
                  <a:schemeClr val="accent5"/>
                </a:solidFill>
              </a:rPr>
              <a:t>A. Gurevich, </a:t>
            </a:r>
            <a:r>
              <a:rPr lang="en-US" altLang="ja-JP" sz="1200" dirty="0" err="1">
                <a:solidFill>
                  <a:schemeClr val="accent5"/>
                </a:solidFill>
              </a:rPr>
              <a:t>Supercond</a:t>
            </a:r>
            <a:r>
              <a:rPr lang="en-US" altLang="ja-JP" sz="1200" dirty="0">
                <a:solidFill>
                  <a:schemeClr val="accent5"/>
                </a:solidFill>
              </a:rPr>
              <a:t>. Sci. Technol. </a:t>
            </a:r>
            <a:r>
              <a:rPr lang="en-US" altLang="ja-JP" sz="1200" b="1" dirty="0">
                <a:solidFill>
                  <a:schemeClr val="accent5"/>
                </a:solidFill>
              </a:rPr>
              <a:t>30</a:t>
            </a:r>
            <a:r>
              <a:rPr lang="en-US" altLang="ja-JP" sz="1200" dirty="0">
                <a:solidFill>
                  <a:schemeClr val="accent5"/>
                </a:solidFill>
              </a:rPr>
              <a:t>, 034004 (2017). </a:t>
            </a:r>
            <a:endParaRPr lang="ja-JP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821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82022" y="4090545"/>
            <a:ext cx="936128" cy="14967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682022" y="6116764"/>
            <a:ext cx="936128" cy="408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675546" y="3800820"/>
            <a:ext cx="0" cy="270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652900" y="5019848"/>
            <a:ext cx="1247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/>
              <a:t>Quasiparticles</a:t>
            </a:r>
            <a:endParaRPr lang="ja-JP" altLang="en-US" sz="1400" b="1" dirty="0"/>
          </a:p>
        </p:txBody>
      </p:sp>
      <p:sp>
        <p:nvSpPr>
          <p:cNvPr id="16" name="円/楕円 15"/>
          <p:cNvSpPr/>
          <p:nvPr/>
        </p:nvSpPr>
        <p:spPr>
          <a:xfrm>
            <a:off x="2754030" y="53116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330902" y="53116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3042062" y="5312988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5672554"/>
            <a:ext cx="1016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solidFill>
                  <a:srgbClr val="FF0000"/>
                </a:solidFill>
              </a:rPr>
              <a:t>minigap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58396" y="4090545"/>
            <a:ext cx="3737940" cy="9836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858396" y="6116764"/>
            <a:ext cx="3737940" cy="4085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851920" y="3800820"/>
            <a:ext cx="0" cy="270503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/>
        </p:nvSpPr>
        <p:spPr>
          <a:xfrm>
            <a:off x="3997442" y="4359715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/>
              <a:t>Quasiparticles</a:t>
            </a:r>
            <a:endParaRPr lang="ja-JP" altLang="en-US" sz="2000" b="1" dirty="0"/>
          </a:p>
        </p:txBody>
      </p:sp>
      <p:sp>
        <p:nvSpPr>
          <p:cNvPr id="29" name="円/楕円 28"/>
          <p:cNvSpPr/>
          <p:nvPr/>
        </p:nvSpPr>
        <p:spPr>
          <a:xfrm>
            <a:off x="3985744" y="478537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382384" y="478537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716016" y="4786705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535986" y="5448937"/>
            <a:ext cx="5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gap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580985" y="3948711"/>
            <a:ext cx="2929570" cy="1589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円/楕円 29"/>
          <p:cNvSpPr/>
          <p:nvPr/>
        </p:nvSpPr>
        <p:spPr>
          <a:xfrm>
            <a:off x="5796160" y="4786730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6660256" y="480012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308328" y="4798453"/>
            <a:ext cx="216000" cy="216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012">
            <a:off x="1391446" y="3199057"/>
            <a:ext cx="3544780" cy="1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219" y="1895968"/>
            <a:ext cx="4672332" cy="8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112" y="1844824"/>
            <a:ext cx="4251392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1" y="1187696"/>
            <a:ext cx="3297725" cy="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107504" y="3140968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microwave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89935" y="2734795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08304" y="268242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5178" y="908720"/>
            <a:ext cx="3898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026435" y="1805440"/>
            <a:ext cx="2506401" cy="9547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880703" y="1861711"/>
            <a:ext cx="965169" cy="7752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5020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219" y="1895968"/>
            <a:ext cx="4672332" cy="8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112" y="1844824"/>
            <a:ext cx="4251392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1" y="1187696"/>
            <a:ext cx="3297725" cy="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089935" y="2734795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08304" y="268242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913" y="3573016"/>
            <a:ext cx="912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  <a:r>
              <a:rPr kumimoji="1"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term is tiny due to its small thickness and small normal-conductivity.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178" y="908720"/>
            <a:ext cx="3898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026435" y="1805440"/>
            <a:ext cx="2506401" cy="9547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880703" y="1861711"/>
            <a:ext cx="965169" cy="7752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149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219" y="1895968"/>
            <a:ext cx="4672332" cy="8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112" y="1844824"/>
            <a:ext cx="4251392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1" y="1187696"/>
            <a:ext cx="3297725" cy="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089935" y="2734795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08304" y="268242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913" y="3573016"/>
            <a:ext cx="9127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  <a:r>
              <a:rPr kumimoji="1"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term is tiny due to its small thickness and small normal-conductivity.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As T decreases, the </a:t>
            </a:r>
            <a:r>
              <a:rPr lang="en-US" altLang="ja-JP" sz="2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second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term decreases rapidly rather than the </a:t>
            </a:r>
            <a:r>
              <a:rPr lang="en-US" altLang="ja-JP" sz="28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term due to its large gap.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178" y="908720"/>
            <a:ext cx="3898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26435" y="1805440"/>
            <a:ext cx="2506401" cy="9547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880703" y="1861711"/>
            <a:ext cx="965169" cy="7752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7393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219" y="1895968"/>
            <a:ext cx="4672332" cy="8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112" y="1844824"/>
            <a:ext cx="4251392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105178" y="908720"/>
            <a:ext cx="4047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1" y="1187696"/>
            <a:ext cx="3297725" cy="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089935" y="2734795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08304" y="268242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913" y="3573016"/>
            <a:ext cx="91270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</a:t>
            </a:r>
            <a:r>
              <a:rPr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  <a:r>
              <a:rPr kumimoji="1"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term is tiny due to its small thickness and small normal-conductivity.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As T decreases, the </a:t>
            </a:r>
            <a:r>
              <a:rPr lang="en-US" altLang="ja-JP" sz="28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second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term decreases rapidly rather than the </a:t>
            </a:r>
            <a:r>
              <a:rPr lang="en-US" altLang="ja-JP" sz="28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term due to its large gap.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At a low temperature, the </a:t>
            </a:r>
            <a:r>
              <a:rPr lang="en-US" altLang="ja-JP" sz="28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first</a:t>
            </a:r>
            <a:r>
              <a:rPr kumimoji="1" lang="en-US" altLang="ja-JP" sz="28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term becomes dominant, which looks like the residual resistance.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26435" y="1805440"/>
            <a:ext cx="2506401" cy="9547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880703" y="1861711"/>
            <a:ext cx="965169" cy="7752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6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0" y="-1566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To explain this shift, </a:t>
            </a:r>
          </a:p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have summed different contributions so far</a:t>
            </a:r>
            <a:endParaRPr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130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: Mattis-Bardeen surface resistance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13064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0855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219" y="1895968"/>
            <a:ext cx="4672332" cy="8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112" y="1844824"/>
            <a:ext cx="4251392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1" y="1187696"/>
            <a:ext cx="3297725" cy="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089935" y="2734795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08304" y="268242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03417" y="4558414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kumimoji="1"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 will have</a:t>
            </a:r>
            <a:endParaRPr kumimoji="1" lang="ja-JP" altLang="en-US" sz="32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253544" y="6473825"/>
            <a:ext cx="51267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483768" y="3789040"/>
            <a:ext cx="0" cy="2951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483768" y="3665250"/>
            <a:ext cx="1827923" cy="307611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457151" y="5738153"/>
            <a:ext cx="4923161" cy="63695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05612" y="5112181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77292" y="6495727"/>
            <a:ext cx="391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105178" y="908720"/>
            <a:ext cx="3898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kumimoji="1"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26435" y="1805440"/>
            <a:ext cx="2506401" cy="9547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7880703" y="1861711"/>
            <a:ext cx="965169" cy="7752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057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219" y="1895968"/>
            <a:ext cx="4672332" cy="8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7112" y="1844824"/>
            <a:ext cx="4251392" cy="9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71" y="1187696"/>
            <a:ext cx="3297725" cy="58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089935" y="2734795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 layer </a:t>
            </a:r>
          </a:p>
          <a:p>
            <a:pPr algn="ctr"/>
            <a:r>
              <a:rPr kumimoji="1" lang="en-US" altLang="ja-JP" sz="24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08304" y="2682424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Bulk S</a:t>
            </a:r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ctr"/>
            <a:r>
              <a:rPr kumimoji="1" lang="en-US" altLang="ja-JP" sz="24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contribution</a:t>
            </a:r>
            <a:endParaRPr kumimoji="1" lang="ja-JP" altLang="en-US" sz="24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253544" y="6473825"/>
            <a:ext cx="51267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483768" y="3789040"/>
            <a:ext cx="0" cy="2951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3803417" y="4558414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kumimoji="1"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 will have</a:t>
            </a:r>
            <a:endParaRPr kumimoji="1" lang="ja-JP" altLang="en-US" sz="32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フリーフォーム 14"/>
          <p:cNvSpPr/>
          <p:nvPr/>
        </p:nvSpPr>
        <p:spPr>
          <a:xfrm rot="361951">
            <a:off x="2438273" y="3900529"/>
            <a:ext cx="4975060" cy="2137072"/>
          </a:xfrm>
          <a:custGeom>
            <a:avLst/>
            <a:gdLst>
              <a:gd name="connsiteX0" fmla="*/ 0 w 6131169"/>
              <a:gd name="connsiteY0" fmla="*/ 0 h 2848708"/>
              <a:gd name="connsiteX1" fmla="*/ 2215661 w 6131169"/>
              <a:gd name="connsiteY1" fmla="*/ 2368061 h 2848708"/>
              <a:gd name="connsiteX2" fmla="*/ 6131169 w 6131169"/>
              <a:gd name="connsiteY2" fmla="*/ 2848708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1169" h="2848708">
                <a:moveTo>
                  <a:pt x="0" y="0"/>
                </a:moveTo>
                <a:cubicBezTo>
                  <a:pt x="596900" y="946638"/>
                  <a:pt x="1193800" y="1893276"/>
                  <a:pt x="2215661" y="2368061"/>
                </a:cubicBezTo>
                <a:cubicBezTo>
                  <a:pt x="3237522" y="2842846"/>
                  <a:pt x="4684345" y="2845777"/>
                  <a:pt x="6131169" y="28487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5178" y="908720"/>
            <a:ext cx="3940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026435" y="1805440"/>
            <a:ext cx="2506401" cy="95475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880703" y="1861711"/>
            <a:ext cx="965169" cy="77520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387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253544" y="6473825"/>
            <a:ext cx="51267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483768" y="3789040"/>
            <a:ext cx="0" cy="2951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3803417" y="4558414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</a:t>
            </a:r>
            <a:r>
              <a:rPr kumimoji="1" lang="en-US" altLang="ja-JP" sz="32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 will have</a:t>
            </a:r>
            <a:endParaRPr kumimoji="1" lang="ja-JP" altLang="en-US" sz="32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フリーフォーム 14"/>
          <p:cNvSpPr/>
          <p:nvPr/>
        </p:nvSpPr>
        <p:spPr>
          <a:xfrm rot="361951">
            <a:off x="2438273" y="3900529"/>
            <a:ext cx="4975060" cy="2137072"/>
          </a:xfrm>
          <a:custGeom>
            <a:avLst/>
            <a:gdLst>
              <a:gd name="connsiteX0" fmla="*/ 0 w 6131169"/>
              <a:gd name="connsiteY0" fmla="*/ 0 h 2848708"/>
              <a:gd name="connsiteX1" fmla="*/ 2215661 w 6131169"/>
              <a:gd name="connsiteY1" fmla="*/ 2368061 h 2848708"/>
              <a:gd name="connsiteX2" fmla="*/ 6131169 w 6131169"/>
              <a:gd name="connsiteY2" fmla="*/ 2848708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1169" h="2848708">
                <a:moveTo>
                  <a:pt x="0" y="0"/>
                </a:moveTo>
                <a:cubicBezTo>
                  <a:pt x="596900" y="946638"/>
                  <a:pt x="1193800" y="1893276"/>
                  <a:pt x="2215661" y="2368061"/>
                </a:cubicBezTo>
                <a:cubicBezTo>
                  <a:pt x="3237522" y="2842846"/>
                  <a:pt x="4684345" y="2845777"/>
                  <a:pt x="6131169" y="28487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5178" y="908720"/>
            <a:ext cx="3898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</a:t>
            </a:r>
          </a:p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(for α&lt;&lt;1 and Γ</a:t>
            </a:r>
            <a:r>
              <a:rPr lang="ja-JP" altLang="en-US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→</a:t>
            </a:r>
            <a:r>
              <a:rPr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0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2104611"/>
            <a:ext cx="8972467" cy="110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588224" y="5738153"/>
            <a:ext cx="1080120" cy="1002840"/>
          </a:xfrm>
          <a:prstGeom prst="ellipse">
            <a:avLst/>
          </a:prstGeom>
          <a:noFill/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/>
          <p:cNvSpPr/>
          <p:nvPr/>
        </p:nvSpPr>
        <p:spPr>
          <a:xfrm>
            <a:off x="1403648" y="2132856"/>
            <a:ext cx="6970374" cy="4592398"/>
          </a:xfrm>
          <a:prstGeom prst="arc">
            <a:avLst>
              <a:gd name="adj1" fmla="val 20194552"/>
              <a:gd name="adj2" fmla="val 1792381"/>
            </a:avLst>
          </a:prstGeom>
          <a:ln w="2063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1611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253544" y="6473825"/>
            <a:ext cx="512676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2483768" y="3789040"/>
            <a:ext cx="0" cy="295195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5" y="3625860"/>
                <a:ext cx="11803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029" y="5920623"/>
                <a:ext cx="505138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リーフォーム 14"/>
          <p:cNvSpPr/>
          <p:nvPr/>
        </p:nvSpPr>
        <p:spPr>
          <a:xfrm rot="361951">
            <a:off x="2481995" y="3902833"/>
            <a:ext cx="4975060" cy="1305000"/>
          </a:xfrm>
          <a:custGeom>
            <a:avLst/>
            <a:gdLst>
              <a:gd name="connsiteX0" fmla="*/ 0 w 6131169"/>
              <a:gd name="connsiteY0" fmla="*/ 0 h 2848708"/>
              <a:gd name="connsiteX1" fmla="*/ 2215661 w 6131169"/>
              <a:gd name="connsiteY1" fmla="*/ 2368061 h 2848708"/>
              <a:gd name="connsiteX2" fmla="*/ 6131169 w 6131169"/>
              <a:gd name="connsiteY2" fmla="*/ 2848708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1169" h="2848708">
                <a:moveTo>
                  <a:pt x="0" y="0"/>
                </a:moveTo>
                <a:cubicBezTo>
                  <a:pt x="596900" y="946638"/>
                  <a:pt x="1193800" y="1893276"/>
                  <a:pt x="2215661" y="2368061"/>
                </a:cubicBezTo>
                <a:cubicBezTo>
                  <a:pt x="3237522" y="2842846"/>
                  <a:pt x="4684345" y="2845777"/>
                  <a:pt x="6131169" y="28487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5178" y="2113692"/>
            <a:ext cx="619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Approximate formula (for </a:t>
            </a:r>
            <a:r>
              <a:rPr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finite 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Γ)</a:t>
            </a:r>
            <a:endParaRPr kumimoji="1" lang="ja-JP" alt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0" b="56938"/>
          <a:stretch/>
        </p:blipFill>
        <p:spPr>
          <a:xfrm>
            <a:off x="35496" y="2751635"/>
            <a:ext cx="4463305" cy="65461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43237"/>
          <a:stretch/>
        </p:blipFill>
        <p:spPr>
          <a:xfrm>
            <a:off x="4499992" y="2566095"/>
            <a:ext cx="4560364" cy="862905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236296" y="5465642"/>
            <a:ext cx="0" cy="909470"/>
          </a:xfrm>
          <a:prstGeom prst="straightConnector1">
            <a:avLst/>
          </a:prstGeom>
          <a:ln w="825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252" y="747861"/>
            <a:ext cx="91347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As the DOS broadening parameter increases, the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subgap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state contribution pushes up the residual resistance.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283968" y="5467871"/>
            <a:ext cx="3130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400" dirty="0">
                <a:latin typeface="MV Boli" panose="02000500030200090000" pitchFamily="2" charset="0"/>
                <a:cs typeface="MV Boli" panose="02000500030200090000" pitchFamily="2" charset="0"/>
              </a:rPr>
              <a:t>pushed up </a:t>
            </a:r>
            <a:endParaRPr lang="ja-JP" altLang="en-US" sz="4400" dirty="0"/>
          </a:p>
        </p:txBody>
      </p:sp>
      <p:sp>
        <p:nvSpPr>
          <p:cNvPr id="28" name="円弧 27"/>
          <p:cNvSpPr/>
          <p:nvPr/>
        </p:nvSpPr>
        <p:spPr>
          <a:xfrm>
            <a:off x="1490058" y="2852936"/>
            <a:ext cx="6970374" cy="3773288"/>
          </a:xfrm>
          <a:prstGeom prst="arc">
            <a:avLst>
              <a:gd name="adj1" fmla="val 20194552"/>
              <a:gd name="adj2" fmla="val 1792381"/>
            </a:avLst>
          </a:prstGeom>
          <a:ln w="2063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6218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1" y="795184"/>
            <a:ext cx="9138829" cy="6043419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resistance: example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509120"/>
            <a:ext cx="12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α=0.1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1702549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5858" y="3430741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29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1" y="795184"/>
            <a:ext cx="9138829" cy="6043419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resistance: example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509120"/>
            <a:ext cx="12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α=0.1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84368" y="1702549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5858" y="3430741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2564904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Residual resistance!</a:t>
            </a:r>
          </a:p>
        </p:txBody>
      </p:sp>
    </p:spTree>
    <p:extLst>
      <p:ext uri="{BB962C8B-B14F-4D97-AF65-F5344CB8AC3E}">
        <p14:creationId xmlns:p14="http://schemas.microsoft.com/office/powerpoint/2010/main" val="42259802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" y="785400"/>
            <a:ext cx="9124156" cy="6058438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resistance: example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509120"/>
            <a:ext cx="12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α=0.1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5858" y="3430741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9912" y="112474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particular, this yields a realistic </a:t>
            </a:r>
            <a:r>
              <a:rPr lang="en-US" altLang="ja-JP" sz="36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lang="en-US" altLang="ja-JP" sz="3600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lang="en-US" altLang="ja-JP" sz="3600" baseline="-25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0023956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" y="785400"/>
            <a:ext cx="9124156" cy="6058438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Surface resistance: example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509120"/>
            <a:ext cx="12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α=0.1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5858" y="3430741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44624"/>
            <a:ext cx="4968552" cy="6676492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2627784" y="2204864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realistic DOS at the top layer</a:t>
            </a:r>
          </a:p>
          <a:p>
            <a:pPr algn="ctr"/>
            <a:endParaRPr lang="en-US" altLang="ja-JP" sz="36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Note that this is N layer DOS!</a:t>
            </a:r>
          </a:p>
        </p:txBody>
      </p:sp>
    </p:spTree>
    <p:extLst>
      <p:ext uri="{BB962C8B-B14F-4D97-AF65-F5344CB8AC3E}">
        <p14:creationId xmlns:p14="http://schemas.microsoft.com/office/powerpoint/2010/main" val="15784518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52" y="2492896"/>
            <a:ext cx="9124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Tune the surface layer</a:t>
            </a:r>
          </a:p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t</a:t>
            </a:r>
            <a:r>
              <a:rPr kumimoji="1"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owards higher Q at 2K</a:t>
            </a:r>
            <a:endParaRPr kumimoji="1" lang="ja-JP" altLang="en-US" sz="4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201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7166"/>
            <a:ext cx="9133408" cy="60398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87624" y="4509120"/>
            <a:ext cx="12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α=0.1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6601" y="321297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8104" y="2780928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9411" y="234888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84368" y="2276872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5"/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0" y="-1566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To explain this shift, </a:t>
            </a:r>
          </a:p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have summed different contributions so far</a:t>
            </a:r>
            <a:endParaRPr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: Mattis-Bardeen surface resistance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ja-JP" sz="36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: other than the above</a:t>
                </a:r>
                <a:endParaRPr lang="en-US" altLang="ja-JP" sz="28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schemeClr val="bg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: trapped flux contribution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2478009" y="6212215"/>
            <a:ext cx="3870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A. Gurevich and G. </a:t>
            </a:r>
            <a:r>
              <a:rPr lang="en-US" altLang="ja-JP" sz="1100" dirty="0" err="1">
                <a:solidFill>
                  <a:schemeClr val="accent5"/>
                </a:solidFill>
              </a:rPr>
              <a:t>Ciovati</a:t>
            </a:r>
            <a:r>
              <a:rPr lang="en-US" altLang="ja-JP" sz="1100" dirty="0">
                <a:solidFill>
                  <a:schemeClr val="accent5"/>
                </a:solidFill>
              </a:rPr>
              <a:t>, Phys. Rev. B </a:t>
            </a:r>
            <a:r>
              <a:rPr lang="en-US" altLang="ja-JP" sz="1100" b="1" dirty="0">
                <a:solidFill>
                  <a:schemeClr val="accent5"/>
                </a:solidFill>
              </a:rPr>
              <a:t>87</a:t>
            </a:r>
            <a:r>
              <a:rPr lang="en-US" altLang="ja-JP" sz="1100" dirty="0">
                <a:solidFill>
                  <a:schemeClr val="accent5"/>
                </a:solidFill>
              </a:rPr>
              <a:t>, 054502 (2013). 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065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70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7166"/>
            <a:ext cx="9133408" cy="60398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87624" y="4509120"/>
            <a:ext cx="1223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α=0.1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Γ=0.03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84368" y="2276872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6601" y="321297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8104" y="2780928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9411" y="234888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187624" y="1003860"/>
            <a:ext cx="2546866" cy="1686831"/>
          </a:xfrm>
          <a:prstGeom prst="roundRect">
            <a:avLst/>
          </a:prstGeom>
          <a:noFill/>
          <a:ln w="177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-27384"/>
                <a:ext cx="350852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0" b="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6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≃2</m:t>
                    </m:r>
                    <m:r>
                      <a:rPr lang="en-US" altLang="ja-JP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kumimoji="1" lang="ja-JP" altLang="en-US" sz="6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-27384"/>
                <a:ext cx="3508525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0609" t="-18675" b="-40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205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94297"/>
            <a:ext cx="9145013" cy="6048671"/>
          </a:xfrm>
          <a:prstGeom prst="rect">
            <a:avLst/>
          </a:prstGeom>
          <a:ln w="171450"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83568" y="1772816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482" y="5838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22032" y="36589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1124744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749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94297"/>
            <a:ext cx="9145013" cy="6048671"/>
          </a:xfrm>
          <a:prstGeom prst="rect">
            <a:avLst/>
          </a:prstGeom>
          <a:ln w="171450">
            <a:noFill/>
          </a:ln>
        </p:spPr>
      </p:pic>
      <p:sp>
        <p:nvSpPr>
          <p:cNvPr id="7" name="円/楕円 6"/>
          <p:cNvSpPr/>
          <p:nvPr/>
        </p:nvSpPr>
        <p:spPr>
          <a:xfrm rot="19079166">
            <a:off x="1537913" y="1389343"/>
            <a:ext cx="2664296" cy="1482575"/>
          </a:xfrm>
          <a:prstGeom prst="ellipse">
            <a:avLst/>
          </a:prstGeom>
          <a:noFill/>
          <a:ln w="206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72816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482" y="5838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2032" y="36589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1124744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15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73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94297"/>
            <a:ext cx="9145013" cy="6048671"/>
          </a:xfrm>
          <a:prstGeom prst="rect">
            <a:avLst/>
          </a:prstGeom>
          <a:ln w="171450">
            <a:noFill/>
          </a:ln>
        </p:spPr>
      </p:pic>
      <p:sp>
        <p:nvSpPr>
          <p:cNvPr id="7" name="円/楕円 6"/>
          <p:cNvSpPr/>
          <p:nvPr/>
        </p:nvSpPr>
        <p:spPr>
          <a:xfrm rot="19079166">
            <a:off x="1537913" y="1389343"/>
            <a:ext cx="2664296" cy="1482575"/>
          </a:xfrm>
          <a:prstGeom prst="ellipse">
            <a:avLst/>
          </a:prstGeom>
          <a:noFill/>
          <a:ln w="206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72816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482" y="5838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2032" y="36589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1124744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68892" y="3515524"/>
            <a:ext cx="4567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r>
              <a:rPr kumimoji="1" lang="en-US" altLang="ja-JP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larger β induce a broaden DOS peak, so we have a smaller </a:t>
            </a:r>
            <a:r>
              <a:rPr kumimoji="1" lang="en-US" altLang="ja-JP" sz="32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3200" b="1" baseline="-25000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kumimoji="1" lang="en-US" altLang="ja-JP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!</a:t>
            </a:r>
            <a:endParaRPr kumimoji="1" lang="ja-JP" altLang="en-US" sz="32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384146" y="5064835"/>
            <a:ext cx="395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5"/>
                </a:solidFill>
              </a:rPr>
              <a:t>A. Gurevich, Phys. Rev. Lett. </a:t>
            </a:r>
          </a:p>
          <a:p>
            <a:r>
              <a:rPr lang="en-US" altLang="ja-JP" sz="1200" dirty="0">
                <a:solidFill>
                  <a:schemeClr val="accent5"/>
                </a:solidFill>
              </a:rPr>
              <a:t>A. Gurevich, </a:t>
            </a:r>
            <a:r>
              <a:rPr lang="en-US" altLang="ja-JP" sz="1200" dirty="0" err="1">
                <a:solidFill>
                  <a:schemeClr val="accent5"/>
                </a:solidFill>
              </a:rPr>
              <a:t>Supercond</a:t>
            </a:r>
            <a:r>
              <a:rPr lang="en-US" altLang="ja-JP" sz="1200" dirty="0">
                <a:solidFill>
                  <a:schemeClr val="accent5"/>
                </a:solidFill>
              </a:rPr>
              <a:t>. Sci. Technol. </a:t>
            </a:r>
            <a:r>
              <a:rPr lang="en-US" altLang="ja-JP" sz="1200" b="1" dirty="0">
                <a:solidFill>
                  <a:schemeClr val="accent5"/>
                </a:solidFill>
              </a:rPr>
              <a:t>30</a:t>
            </a:r>
            <a:r>
              <a:rPr lang="en-US" altLang="ja-JP" sz="1200" dirty="0">
                <a:solidFill>
                  <a:schemeClr val="accent5"/>
                </a:solidFill>
              </a:rPr>
              <a:t>, 034004 (2017). </a:t>
            </a:r>
            <a:endParaRPr lang="ja-JP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241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94297"/>
            <a:ext cx="9145013" cy="6048671"/>
          </a:xfrm>
          <a:prstGeom prst="rect">
            <a:avLst/>
          </a:prstGeom>
          <a:ln w="171450">
            <a:noFill/>
          </a:ln>
        </p:spPr>
      </p:pic>
      <p:sp>
        <p:nvSpPr>
          <p:cNvPr id="7" name="円/楕円 6"/>
          <p:cNvSpPr/>
          <p:nvPr/>
        </p:nvSpPr>
        <p:spPr>
          <a:xfrm rot="19079166">
            <a:off x="5743859" y="3770058"/>
            <a:ext cx="2664296" cy="1482575"/>
          </a:xfrm>
          <a:prstGeom prst="ellipse">
            <a:avLst/>
          </a:prstGeom>
          <a:noFill/>
          <a:ln w="206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72816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482" y="5838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2032" y="36589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1124744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92405" y="1362695"/>
            <a:ext cx="4567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As T decreases, the order changes due to the </a:t>
            </a:r>
            <a:r>
              <a:rPr lang="en-US" altLang="ja-JP" sz="32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minigap</a:t>
            </a:r>
            <a:r>
              <a:rPr lang="en-US" altLang="ja-JP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induced residual resistance</a:t>
            </a:r>
            <a:endParaRPr kumimoji="1" lang="ja-JP" altLang="en-US" sz="32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611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75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94297"/>
            <a:ext cx="9145013" cy="6048671"/>
          </a:xfrm>
          <a:prstGeom prst="rect">
            <a:avLst/>
          </a:prstGeom>
          <a:ln w="171450">
            <a:noFill/>
          </a:ln>
        </p:spPr>
      </p:pic>
      <p:sp>
        <p:nvSpPr>
          <p:cNvPr id="7" name="円/楕円 6"/>
          <p:cNvSpPr/>
          <p:nvPr/>
        </p:nvSpPr>
        <p:spPr>
          <a:xfrm rot="19079166">
            <a:off x="5743859" y="3770058"/>
            <a:ext cx="2664296" cy="1482575"/>
          </a:xfrm>
          <a:prstGeom prst="ellipse">
            <a:avLst/>
          </a:prstGeom>
          <a:noFill/>
          <a:ln w="206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772816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β=10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482" y="583813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70C0"/>
                </a:solidFill>
              </a:rPr>
              <a:t>β=0.1</a:t>
            </a:r>
            <a:endParaRPr kumimoji="1" lang="ja-JP" altLang="en-US" sz="36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2032" y="36589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/>
              <a:t>β=0.01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7584" y="1124744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2"/>
                </a:solidFill>
              </a:rPr>
              <a:t>β=3</a:t>
            </a:r>
            <a:endParaRPr kumimoji="1" lang="ja-JP" altLang="en-US" sz="3600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2479299"/>
            <a:ext cx="456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have the optimum!</a:t>
            </a:r>
            <a:endParaRPr kumimoji="1" lang="ja-JP" altLang="en-US" sz="3200" b="1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28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57" t="5279" r="22557" b="1213"/>
          <a:stretch/>
        </p:blipFill>
        <p:spPr>
          <a:xfrm>
            <a:off x="35496" y="1338388"/>
            <a:ext cx="5713032" cy="5474988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15508" t="18921" r="41022" b="8001"/>
          <a:stretch/>
        </p:blipFill>
        <p:spPr>
          <a:xfrm>
            <a:off x="5708967" y="44624"/>
            <a:ext cx="3399537" cy="32147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26832" y="5157192"/>
            <a:ext cx="12891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T=2K</a:t>
            </a:r>
          </a:p>
          <a:p>
            <a:r>
              <a:rPr lang="en-US" altLang="ja-JP" sz="3200" b="1" dirty="0">
                <a:solidFill>
                  <a:srgbClr val="FF0000"/>
                </a:solidFill>
              </a:rPr>
              <a:t>Γ=0.03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27968" y="2420888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α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24968" y="285293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β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873" y="0"/>
            <a:ext cx="448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can tune </a:t>
            </a:r>
            <a:r>
              <a:rPr kumimoji="1" lang="en-US" altLang="ja-JP" sz="36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3600" baseline="-25000" dirty="0" err="1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kumimoji="1" lang="en-US" altLang="ja-JP" sz="3600" baseline="-250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r>
              <a:rPr kumimoji="1" lang="en-US" altLang="ja-JP" sz="3600" dirty="0">
                <a:solidFill>
                  <a:schemeClr val="accent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by varying α and β. </a:t>
            </a:r>
            <a:endParaRPr kumimoji="1" lang="ja-JP" altLang="en-US" sz="3600" dirty="0">
              <a:solidFill>
                <a:schemeClr val="accent5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994460" y="4044500"/>
                <a:ext cx="2812052" cy="2259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kumimoji="1" lang="en-US" altLang="ja-JP" sz="4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4000" b="0" i="1" smtClean="0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sup>
                          </m:sSubSup>
                        </m:den>
                      </m:f>
                      <m:r>
                        <a:rPr kumimoji="1" lang="en-US" altLang="ja-JP" sz="4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MB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40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ja-JP" sz="4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4000" i="1" dirty="0">
                  <a:latin typeface="Cambria Math" panose="02040503050406030204" pitchFamily="18" charset="0"/>
                </a:endParaRPr>
              </a:p>
              <a:p>
                <a:r>
                  <a:rPr lang="en-US" altLang="ja-JP" sz="4000" b="0" dirty="0"/>
                  <a:t>           </a:t>
                </a:r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𝑀𝐵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ja-JP" sz="4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460" y="4044500"/>
                <a:ext cx="2812052" cy="2259658"/>
              </a:xfrm>
              <a:prstGeom prst="rect">
                <a:avLst/>
              </a:prstGeom>
              <a:blipFill rotWithShape="0">
                <a:blip r:embed="rId4"/>
                <a:stretch>
                  <a:fillRect r="-2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36910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9099768-B9DD-4093-B7E8-A617A9B9F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66" y="725661"/>
            <a:ext cx="9104061" cy="608771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57" t="5279" r="22557" b="1213"/>
          <a:stretch/>
        </p:blipFill>
        <p:spPr>
          <a:xfrm>
            <a:off x="5811639" y="626544"/>
            <a:ext cx="3224857" cy="30904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5085184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Γ=0.03</a:t>
            </a:r>
            <a:endParaRPr kumimoji="1" lang="ja-JP" altLang="en-US" sz="2800" dirty="0"/>
          </a:p>
        </p:txBody>
      </p:sp>
      <p:sp>
        <p:nvSpPr>
          <p:cNvPr id="9" name="円/楕円 8"/>
          <p:cNvSpPr/>
          <p:nvPr/>
        </p:nvSpPr>
        <p:spPr>
          <a:xfrm>
            <a:off x="8244408" y="1956165"/>
            <a:ext cx="960504" cy="936104"/>
          </a:xfrm>
          <a:prstGeom prst="ellipse">
            <a:avLst/>
          </a:prstGeom>
          <a:noFill/>
          <a:ln w="635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106440" y="2276872"/>
            <a:ext cx="0" cy="3546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554712" y="3662675"/>
            <a:ext cx="0" cy="2201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59832" y="184482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Q=2.2×10</a:t>
            </a:r>
            <a:r>
              <a:rPr kumimoji="1" lang="en-US" altLang="ja-JP" sz="2800" baseline="30000" dirty="0"/>
              <a:t>10</a:t>
            </a:r>
            <a:endParaRPr kumimoji="1" lang="ja-JP" altLang="en-US" sz="2800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1920" y="3049796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Q=1.6×10</a:t>
            </a:r>
            <a:r>
              <a:rPr kumimoji="1" lang="en-US" altLang="ja-JP" sz="2800" baseline="30000" dirty="0"/>
              <a:t>11</a:t>
            </a:r>
            <a:endParaRPr kumimoji="1" lang="ja-JP" altLang="en-US" sz="2800" baseline="30000" dirty="0"/>
          </a:p>
        </p:txBody>
      </p:sp>
      <p:sp>
        <p:nvSpPr>
          <p:cNvPr id="21" name="円/楕円 20"/>
          <p:cNvSpPr/>
          <p:nvPr/>
        </p:nvSpPr>
        <p:spPr>
          <a:xfrm>
            <a:off x="2962424" y="222402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97996" y="3503156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36096" y="-79936"/>
            <a:ext cx="378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Decreases N layer thickness </a:t>
            </a:r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and increases surface barrier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87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9099768-B9DD-4093-B7E8-A617A9B9F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66" y="725661"/>
            <a:ext cx="9104061" cy="6087715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57" t="5279" r="22557" b="1213"/>
          <a:stretch/>
        </p:blipFill>
        <p:spPr>
          <a:xfrm>
            <a:off x="5811639" y="626544"/>
            <a:ext cx="3224857" cy="30904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5085184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Γ=0.03</a:t>
            </a:r>
            <a:endParaRPr kumimoji="1" lang="ja-JP" altLang="en-US" sz="2800" dirty="0"/>
          </a:p>
        </p:txBody>
      </p:sp>
      <p:sp>
        <p:nvSpPr>
          <p:cNvPr id="9" name="円/楕円 8"/>
          <p:cNvSpPr/>
          <p:nvPr/>
        </p:nvSpPr>
        <p:spPr>
          <a:xfrm>
            <a:off x="8244408" y="1956165"/>
            <a:ext cx="960504" cy="936104"/>
          </a:xfrm>
          <a:prstGeom prst="ellipse">
            <a:avLst/>
          </a:prstGeom>
          <a:noFill/>
          <a:ln w="635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106440" y="2276872"/>
            <a:ext cx="0" cy="3546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554712" y="3662675"/>
            <a:ext cx="0" cy="2201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59832" y="184482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Q=2.2×10</a:t>
            </a:r>
            <a:r>
              <a:rPr kumimoji="1" lang="en-US" altLang="ja-JP" sz="2800" baseline="30000" dirty="0"/>
              <a:t>10</a:t>
            </a:r>
            <a:endParaRPr kumimoji="1" lang="ja-JP" altLang="en-US" sz="2800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1920" y="3049796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Q=1.6×10</a:t>
            </a:r>
            <a:r>
              <a:rPr kumimoji="1" lang="en-US" altLang="ja-JP" sz="2800" baseline="30000" dirty="0"/>
              <a:t>11</a:t>
            </a:r>
            <a:endParaRPr kumimoji="1" lang="ja-JP" altLang="en-US" sz="2800" baseline="30000" dirty="0"/>
          </a:p>
        </p:txBody>
      </p:sp>
      <p:sp>
        <p:nvSpPr>
          <p:cNvPr id="21" name="円/楕円 20"/>
          <p:cNvSpPr/>
          <p:nvPr/>
        </p:nvSpPr>
        <p:spPr>
          <a:xfrm>
            <a:off x="2962424" y="222402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97996" y="3503156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36096" y="-79936"/>
            <a:ext cx="378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Decreases N layer thickness </a:t>
            </a:r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and increases surface barrier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8" name="円/楕円 6">
            <a:extLst>
              <a:ext uri="{FF2B5EF4-FFF2-40B4-BE49-F238E27FC236}">
                <a16:creationId xmlns:a16="http://schemas.microsoft.com/office/drawing/2014/main" id="{ECEE880A-83E6-4235-AD86-DD3A00E22D43}"/>
              </a:ext>
            </a:extLst>
          </p:cNvPr>
          <p:cNvSpPr/>
          <p:nvPr/>
        </p:nvSpPr>
        <p:spPr>
          <a:xfrm>
            <a:off x="5843744" y="1556792"/>
            <a:ext cx="960504" cy="936104"/>
          </a:xfrm>
          <a:prstGeom prst="ellipse">
            <a:avLst/>
          </a:prstGeom>
          <a:noFill/>
          <a:ln w="139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3871798-163A-4B66-8B77-AEF5646C7267}"/>
              </a:ext>
            </a:extLst>
          </p:cNvPr>
          <p:cNvSpPr/>
          <p:nvPr/>
        </p:nvSpPr>
        <p:spPr>
          <a:xfrm>
            <a:off x="6346872" y="2555878"/>
            <a:ext cx="1897536" cy="729106"/>
          </a:xfrm>
          <a:custGeom>
            <a:avLst/>
            <a:gdLst>
              <a:gd name="connsiteX0" fmla="*/ 1866507 w 1866507"/>
              <a:gd name="connsiteY0" fmla="*/ 9427 h 678735"/>
              <a:gd name="connsiteX1" fmla="*/ 461914 w 1866507"/>
              <a:gd name="connsiteY1" fmla="*/ 678730 h 678735"/>
              <a:gd name="connsiteX2" fmla="*/ 0 w 1866507"/>
              <a:gd name="connsiteY2" fmla="*/ 0 h 678735"/>
              <a:gd name="connsiteX3" fmla="*/ 0 w 1866507"/>
              <a:gd name="connsiteY3" fmla="*/ 0 h 6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507" h="678735">
                <a:moveTo>
                  <a:pt x="1866507" y="9427"/>
                </a:moveTo>
                <a:cubicBezTo>
                  <a:pt x="1319752" y="344864"/>
                  <a:pt x="772998" y="680301"/>
                  <a:pt x="461914" y="678730"/>
                </a:cubicBezTo>
                <a:cubicBezTo>
                  <a:pt x="150829" y="6771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889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810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56005"/>
            <a:ext cx="9124156" cy="60827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57" t="5279" r="22557" b="1213"/>
          <a:stretch/>
        </p:blipFill>
        <p:spPr>
          <a:xfrm>
            <a:off x="5811639" y="626544"/>
            <a:ext cx="3224857" cy="309048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5085184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Γ=0.03</a:t>
            </a:r>
            <a:endParaRPr kumimoji="1" lang="ja-JP" altLang="en-US" sz="2800" dirty="0"/>
          </a:p>
        </p:txBody>
      </p:sp>
      <p:sp>
        <p:nvSpPr>
          <p:cNvPr id="7" name="円/楕円 6"/>
          <p:cNvSpPr/>
          <p:nvPr/>
        </p:nvSpPr>
        <p:spPr>
          <a:xfrm>
            <a:off x="5843744" y="1556792"/>
            <a:ext cx="960504" cy="936104"/>
          </a:xfrm>
          <a:prstGeom prst="ellipse">
            <a:avLst/>
          </a:prstGeom>
          <a:noFill/>
          <a:ln w="139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244408" y="1956165"/>
            <a:ext cx="960504" cy="936104"/>
          </a:xfrm>
          <a:prstGeom prst="ellipse">
            <a:avLst/>
          </a:prstGeom>
          <a:noFill/>
          <a:ln w="635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106440" y="2276872"/>
            <a:ext cx="0" cy="3546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554712" y="3662675"/>
            <a:ext cx="0" cy="2201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59832" y="184482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Q=2.2×10</a:t>
            </a:r>
            <a:r>
              <a:rPr kumimoji="1" lang="en-US" altLang="ja-JP" sz="2800" baseline="30000" dirty="0"/>
              <a:t>10</a:t>
            </a:r>
            <a:endParaRPr kumimoji="1" lang="ja-JP" altLang="en-US" sz="28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5616" y="2833772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Q=4.1×10</a:t>
            </a:r>
            <a:r>
              <a:rPr kumimoji="1" lang="en-US" altLang="ja-JP" sz="2800" baseline="30000" dirty="0"/>
              <a:t>10</a:t>
            </a:r>
            <a:endParaRPr kumimoji="1" lang="ja-JP" altLang="en-US" sz="2800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3888" y="4015557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Q=2.4×10</a:t>
            </a:r>
            <a:r>
              <a:rPr kumimoji="1" lang="en-US" altLang="ja-JP" sz="2800" baseline="30000" dirty="0"/>
              <a:t>11</a:t>
            </a:r>
            <a:endParaRPr kumimoji="1" lang="ja-JP" altLang="en-US" sz="2800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51920" y="3049796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Q=1.6×10</a:t>
            </a:r>
            <a:r>
              <a:rPr kumimoji="1" lang="en-US" altLang="ja-JP" sz="2800" baseline="30000" dirty="0"/>
              <a:t>11</a:t>
            </a:r>
            <a:endParaRPr kumimoji="1" lang="ja-JP" altLang="en-US" sz="2800" baseline="30000" dirty="0"/>
          </a:p>
        </p:txBody>
      </p:sp>
      <p:sp>
        <p:nvSpPr>
          <p:cNvPr id="21" name="円/楕円 20"/>
          <p:cNvSpPr/>
          <p:nvPr/>
        </p:nvSpPr>
        <p:spPr>
          <a:xfrm>
            <a:off x="2962424" y="222402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975124" y="266231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97996" y="3503156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397996" y="3827140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36096" y="-79936"/>
            <a:ext cx="3789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Decreases N layer thickness </a:t>
            </a:r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and increases surface barrier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709B1602-D6AF-4946-A2CA-0E9C4079E425}"/>
              </a:ext>
            </a:extLst>
          </p:cNvPr>
          <p:cNvSpPr/>
          <p:nvPr/>
        </p:nvSpPr>
        <p:spPr>
          <a:xfrm>
            <a:off x="6346872" y="2555878"/>
            <a:ext cx="1897536" cy="729106"/>
          </a:xfrm>
          <a:custGeom>
            <a:avLst/>
            <a:gdLst>
              <a:gd name="connsiteX0" fmla="*/ 1866507 w 1866507"/>
              <a:gd name="connsiteY0" fmla="*/ 9427 h 678735"/>
              <a:gd name="connsiteX1" fmla="*/ 461914 w 1866507"/>
              <a:gd name="connsiteY1" fmla="*/ 678730 h 678735"/>
              <a:gd name="connsiteX2" fmla="*/ 0 w 1866507"/>
              <a:gd name="connsiteY2" fmla="*/ 0 h 678735"/>
              <a:gd name="connsiteX3" fmla="*/ 0 w 1866507"/>
              <a:gd name="connsiteY3" fmla="*/ 0 h 67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507" h="678735">
                <a:moveTo>
                  <a:pt x="1866507" y="9427"/>
                </a:moveTo>
                <a:cubicBezTo>
                  <a:pt x="1319752" y="344864"/>
                  <a:pt x="772998" y="680301"/>
                  <a:pt x="461914" y="678730"/>
                </a:cubicBezTo>
                <a:cubicBezTo>
                  <a:pt x="150829" y="6771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889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70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-1572293" y="2132857"/>
            <a:ext cx="5136181" cy="3096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0" y="-1566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To explain this shift, </a:t>
            </a:r>
          </a:p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have summed different contributions so far</a:t>
            </a:r>
            <a:endParaRPr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: Mattis-Bardeen surface resistance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: others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: trapped flux contribution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2478009" y="6212215"/>
            <a:ext cx="3870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>
                <a:solidFill>
                  <a:schemeClr val="accent5"/>
                </a:solidFill>
              </a:rPr>
              <a:t>A. Gurevich and G. </a:t>
            </a:r>
            <a:r>
              <a:rPr lang="en-US" altLang="ja-JP" sz="1100" dirty="0" err="1">
                <a:solidFill>
                  <a:schemeClr val="accent5"/>
                </a:solidFill>
              </a:rPr>
              <a:t>Ciovati</a:t>
            </a:r>
            <a:r>
              <a:rPr lang="en-US" altLang="ja-JP" sz="1100" dirty="0">
                <a:solidFill>
                  <a:schemeClr val="accent5"/>
                </a:solidFill>
              </a:rPr>
              <a:t>, Phys. Rev. B </a:t>
            </a:r>
            <a:r>
              <a:rPr lang="en-US" altLang="ja-JP" sz="1100" b="1" dirty="0">
                <a:solidFill>
                  <a:schemeClr val="accent5"/>
                </a:solidFill>
              </a:rPr>
              <a:t>87</a:t>
            </a:r>
            <a:r>
              <a:rPr lang="en-US" altLang="ja-JP" sz="1100" dirty="0">
                <a:solidFill>
                  <a:schemeClr val="accent5"/>
                </a:solidFill>
              </a:rPr>
              <a:t>, 054502 (2013). </a:t>
            </a:r>
            <a:endParaRPr lang="ja-JP" altLang="en-US" sz="1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0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2" y="756005"/>
            <a:ext cx="9124156" cy="60827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5085184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Γ=0.03</a:t>
            </a:r>
            <a:endParaRPr kumimoji="1" lang="ja-JP" altLang="en-US" sz="2800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3106440" y="2276872"/>
            <a:ext cx="0" cy="3546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554712" y="3662675"/>
            <a:ext cx="0" cy="2201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059832" y="184482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Q=2.2×10</a:t>
            </a:r>
            <a:r>
              <a:rPr kumimoji="1" lang="en-US" altLang="ja-JP" sz="2800" baseline="30000" dirty="0"/>
              <a:t>10</a:t>
            </a:r>
            <a:endParaRPr kumimoji="1" lang="ja-JP" altLang="en-US" sz="28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5616" y="2833772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Q=4.1×10</a:t>
            </a:r>
            <a:r>
              <a:rPr kumimoji="1" lang="en-US" altLang="ja-JP" sz="2800" baseline="30000" dirty="0"/>
              <a:t>10</a:t>
            </a:r>
            <a:endParaRPr kumimoji="1" lang="ja-JP" altLang="en-US" sz="2800" baseline="30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3888" y="4015557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Q=2.4×10</a:t>
            </a:r>
            <a:r>
              <a:rPr kumimoji="1" lang="en-US" altLang="ja-JP" sz="2800" baseline="30000" dirty="0"/>
              <a:t>11</a:t>
            </a:r>
            <a:endParaRPr kumimoji="1" lang="ja-JP" altLang="en-US" sz="2800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16736" y="3284984"/>
            <a:ext cx="20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Q=1.6×10</a:t>
            </a:r>
            <a:r>
              <a:rPr kumimoji="1" lang="en-US" altLang="ja-JP" sz="2800" baseline="30000" dirty="0"/>
              <a:t>11</a:t>
            </a:r>
            <a:endParaRPr kumimoji="1" lang="ja-JP" altLang="en-US" sz="2800" baseline="30000" dirty="0"/>
          </a:p>
        </p:txBody>
      </p:sp>
      <p:sp>
        <p:nvSpPr>
          <p:cNvPr id="21" name="円/楕円 20"/>
          <p:cNvSpPr/>
          <p:nvPr/>
        </p:nvSpPr>
        <p:spPr>
          <a:xfrm>
            <a:off x="2962424" y="2224028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975124" y="2662312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397996" y="3503156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397996" y="3827140"/>
            <a:ext cx="288032" cy="2880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6920" y="16480"/>
            <a:ext cx="915092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differences between the 2 curves are analogous to those  between </a:t>
            </a:r>
            <a:r>
              <a:rPr kumimoji="1" lang="en-US" altLang="ja-JP" sz="28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ILC recipe 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kumimoji="1" lang="en-US" altLang="ja-JP" sz="28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N-dope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! Remind the residual resistance (without flux) is known to be smaller in N-doped cavity than ILC recipe. 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359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>
                <a:latin typeface="MV Boli" panose="02000500030200090000" pitchFamily="2" charset="0"/>
                <a:cs typeface="MV Boli" panose="02000500030200090000" pitchFamily="2" charset="0"/>
              </a:rPr>
              <a:t>Summary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98072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develop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ed a unified theory of surface resistance and residual resistance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theory incorporates the effects of the surface normal layer or damaged layer and mechanism which produce finite density of </a:t>
            </a:r>
            <a:r>
              <a:rPr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subgap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states in the bulk.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theory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incorporates both the conventional MB contribution and the residual resistance.</a:t>
            </a:r>
            <a:endParaRPr kumimoji="1" lang="en-US" altLang="ja-JP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The NS coupling affects not only residual resistance but also surface resistance at T~2K.</a:t>
            </a:r>
            <a:endParaRPr kumimoji="1" lang="en-US" altLang="ja-JP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We showed tuning </a:t>
            </a:r>
            <a:r>
              <a:rPr kumimoji="1"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R</a:t>
            </a:r>
            <a:r>
              <a:rPr kumimoji="1" lang="en-US" altLang="ja-JP" sz="2800" baseline="-25000" dirty="0" err="1">
                <a:latin typeface="MV Boli" panose="02000500030200090000" pitchFamily="2" charset="0"/>
                <a:cs typeface="MV Boli" panose="02000500030200090000" pitchFamily="2" charset="0"/>
              </a:rPr>
              <a:t>s</a:t>
            </a:r>
            <a:r>
              <a:rPr kumimoji="1"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by optimizing the thickness of metallic </a:t>
            </a:r>
            <a:r>
              <a:rPr lang="en-US" altLang="ja-JP" sz="2800" dirty="0" err="1">
                <a:latin typeface="MV Boli" panose="02000500030200090000" pitchFamily="2" charset="0"/>
                <a:cs typeface="MV Boli" panose="02000500030200090000" pitchFamily="2" charset="0"/>
              </a:rPr>
              <a:t>suboxide</a:t>
            </a:r>
            <a:r>
              <a:rPr lang="en-US" altLang="ja-JP" sz="2800" dirty="0">
                <a:latin typeface="MV Boli" panose="02000500030200090000" pitchFamily="2" charset="0"/>
                <a:cs typeface="MV Boli" panose="02000500030200090000" pitchFamily="2" charset="0"/>
              </a:rPr>
              <a:t> layer and the interface resistance.</a:t>
            </a:r>
            <a:endParaRPr kumimoji="1" lang="ja-JP" alt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32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7A700511-B0A0-454E-836B-2BF44FBF56B7}"/>
              </a:ext>
            </a:extLst>
          </p:cNvPr>
          <p:cNvCxnSpPr>
            <a:cxnSpLocks/>
          </p:cNvCxnSpPr>
          <p:nvPr/>
        </p:nvCxnSpPr>
        <p:spPr>
          <a:xfrm>
            <a:off x="2232325" y="4551083"/>
            <a:ext cx="5868067" cy="30045"/>
          </a:xfrm>
          <a:prstGeom prst="line">
            <a:avLst/>
          </a:prstGeom>
          <a:ln w="368300">
            <a:solidFill>
              <a:schemeClr val="accent4">
                <a:lumMod val="20000"/>
                <a:lumOff val="8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円/楕円 5">
            <a:extLst>
              <a:ext uri="{FF2B5EF4-FFF2-40B4-BE49-F238E27FC236}">
                <a16:creationId xmlns:a16="http://schemas.microsoft.com/office/drawing/2014/main" id="{7EB5497B-29F2-43CD-A5B2-069B0EEDD185}"/>
              </a:ext>
            </a:extLst>
          </p:cNvPr>
          <p:cNvSpPr/>
          <p:nvPr/>
        </p:nvSpPr>
        <p:spPr>
          <a:xfrm>
            <a:off x="-272402" y="4077072"/>
            <a:ext cx="3189164" cy="1029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88A95C4C-7752-4755-9917-D428EA562A28}"/>
              </a:ext>
            </a:extLst>
          </p:cNvPr>
          <p:cNvSpPr/>
          <p:nvPr/>
        </p:nvSpPr>
        <p:spPr>
          <a:xfrm>
            <a:off x="-7917251" y="3573016"/>
            <a:ext cx="16435777" cy="2592288"/>
          </a:xfrm>
          <a:prstGeom prst="arc">
            <a:avLst>
              <a:gd name="adj1" fmla="val 21589928"/>
              <a:gd name="adj2" fmla="val 5409208"/>
            </a:avLst>
          </a:prstGeom>
          <a:ln w="368300">
            <a:solidFill>
              <a:schemeClr val="accent4">
                <a:lumMod val="20000"/>
                <a:lumOff val="80000"/>
              </a:schemeClr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5">
            <a:extLst>
              <a:ext uri="{FF2B5EF4-FFF2-40B4-BE49-F238E27FC236}">
                <a16:creationId xmlns:a16="http://schemas.microsoft.com/office/drawing/2014/main" id="{C3F1492D-0FE0-4723-A710-C93DD6C95562}"/>
              </a:ext>
            </a:extLst>
          </p:cNvPr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弧 13"/>
          <p:cNvSpPr/>
          <p:nvPr/>
        </p:nvSpPr>
        <p:spPr>
          <a:xfrm>
            <a:off x="-1692696" y="1497030"/>
            <a:ext cx="6146388" cy="1685071"/>
          </a:xfrm>
          <a:prstGeom prst="arc">
            <a:avLst>
              <a:gd name="adj1" fmla="val 16200000"/>
              <a:gd name="adj2" fmla="val 5387312"/>
            </a:avLst>
          </a:prstGeom>
          <a:ln w="381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-756592" y="3002515"/>
            <a:ext cx="3978813" cy="12185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76008" y="6473825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82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1010217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			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10217"/>
                <a:ext cx="9143999" cy="5862695"/>
              </a:xfrm>
              <a:prstGeom prst="rect">
                <a:avLst/>
              </a:prstGeo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円弧 16"/>
          <p:cNvSpPr/>
          <p:nvPr/>
        </p:nvSpPr>
        <p:spPr>
          <a:xfrm>
            <a:off x="306169" y="2348880"/>
            <a:ext cx="8076353" cy="3795370"/>
          </a:xfrm>
          <a:prstGeom prst="arc">
            <a:avLst>
              <a:gd name="adj1" fmla="val 16200000"/>
              <a:gd name="adj2" fmla="val 26675"/>
            </a:avLst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427984" y="1558533"/>
            <a:ext cx="1329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i="1" dirty="0" err="1"/>
              <a:t>R</a:t>
            </a:r>
            <a:r>
              <a:rPr lang="en-US" altLang="ja-JP" sz="3600" b="1" i="1" baseline="-25000" dirty="0" err="1"/>
              <a:t>unified</a:t>
            </a:r>
            <a:endParaRPr lang="ja-JP" altLang="en-US" sz="3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12360" y="3717032"/>
            <a:ext cx="12903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0" i="1" dirty="0" err="1"/>
              <a:t>R</a:t>
            </a:r>
            <a:r>
              <a:rPr kumimoji="1" lang="en-US" altLang="ja-JP" sz="8000" i="1" baseline="-25000" dirty="0" err="1"/>
              <a:t>s</a:t>
            </a:r>
            <a:endParaRPr lang="ja-JP" altLang="en-US" sz="6600" i="1" baseline="-25000" dirty="0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0127C40-6917-4DA7-800D-6237CC511E3C}"/>
              </a:ext>
            </a:extLst>
          </p:cNvPr>
          <p:cNvCxnSpPr>
            <a:cxnSpLocks/>
          </p:cNvCxnSpPr>
          <p:nvPr/>
        </p:nvCxnSpPr>
        <p:spPr>
          <a:xfrm>
            <a:off x="2232325" y="4536171"/>
            <a:ext cx="5868067" cy="30045"/>
          </a:xfrm>
          <a:prstGeom prst="line">
            <a:avLst/>
          </a:prstGeom>
          <a:ln w="368300">
            <a:solidFill>
              <a:schemeClr val="accent4">
                <a:lumMod val="20000"/>
                <a:lumOff val="8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5">
            <a:extLst>
              <a:ext uri="{FF2B5EF4-FFF2-40B4-BE49-F238E27FC236}">
                <a16:creationId xmlns:a16="http://schemas.microsoft.com/office/drawing/2014/main" id="{B1B73EF3-1DD2-483F-94A5-6FBBFB23AD08}"/>
              </a:ext>
            </a:extLst>
          </p:cNvPr>
          <p:cNvSpPr/>
          <p:nvPr/>
        </p:nvSpPr>
        <p:spPr>
          <a:xfrm>
            <a:off x="-272402" y="4062160"/>
            <a:ext cx="3189164" cy="102934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8197C868-6ECD-4BF7-B170-4646962CBC62}"/>
              </a:ext>
            </a:extLst>
          </p:cNvPr>
          <p:cNvSpPr/>
          <p:nvPr/>
        </p:nvSpPr>
        <p:spPr>
          <a:xfrm>
            <a:off x="-7917251" y="3558104"/>
            <a:ext cx="16435777" cy="2592288"/>
          </a:xfrm>
          <a:prstGeom prst="arc">
            <a:avLst>
              <a:gd name="adj1" fmla="val 21589928"/>
              <a:gd name="adj2" fmla="val 5409208"/>
            </a:avLst>
          </a:prstGeom>
          <a:ln w="368300">
            <a:solidFill>
              <a:schemeClr val="accent4">
                <a:lumMod val="20000"/>
                <a:lumOff val="80000"/>
              </a:schemeClr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5">
            <a:extLst>
              <a:ext uri="{FF2B5EF4-FFF2-40B4-BE49-F238E27FC236}">
                <a16:creationId xmlns:a16="http://schemas.microsoft.com/office/drawing/2014/main" id="{6A5E14A7-2BCB-4AB8-BB76-6700FF2973EE}"/>
              </a:ext>
            </a:extLst>
          </p:cNvPr>
          <p:cNvSpPr/>
          <p:nvPr/>
        </p:nvSpPr>
        <p:spPr>
          <a:xfrm>
            <a:off x="-36512" y="5214288"/>
            <a:ext cx="1800200" cy="124551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CB4964C5-6B96-4231-AA18-841CCBB6BBB9}"/>
              </a:ext>
            </a:extLst>
          </p:cNvPr>
          <p:cNvSpPr/>
          <p:nvPr/>
        </p:nvSpPr>
        <p:spPr>
          <a:xfrm>
            <a:off x="-1692696" y="1482118"/>
            <a:ext cx="6146388" cy="1685071"/>
          </a:xfrm>
          <a:prstGeom prst="arc">
            <a:avLst>
              <a:gd name="adj1" fmla="val 16200000"/>
              <a:gd name="adj2" fmla="val 5387312"/>
            </a:avLst>
          </a:prstGeom>
          <a:ln w="3810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7">
            <a:extLst>
              <a:ext uri="{FF2B5EF4-FFF2-40B4-BE49-F238E27FC236}">
                <a16:creationId xmlns:a16="http://schemas.microsoft.com/office/drawing/2014/main" id="{31D0DAEE-EA59-4C78-8E1C-798617FC95A9}"/>
              </a:ext>
            </a:extLst>
          </p:cNvPr>
          <p:cNvSpPr/>
          <p:nvPr/>
        </p:nvSpPr>
        <p:spPr>
          <a:xfrm>
            <a:off x="-756592" y="2987603"/>
            <a:ext cx="3978813" cy="12185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6">
            <a:extLst>
              <a:ext uri="{FF2B5EF4-FFF2-40B4-BE49-F238E27FC236}">
                <a16:creationId xmlns:a16="http://schemas.microsoft.com/office/drawing/2014/main" id="{072FB494-CEA4-4BDC-8689-C54DCAEBADA2}"/>
              </a:ext>
            </a:extLst>
          </p:cNvPr>
          <p:cNvSpPr/>
          <p:nvPr/>
        </p:nvSpPr>
        <p:spPr>
          <a:xfrm>
            <a:off x="-180528" y="800424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CE483CD-C0D1-4C40-A37E-2CF17563C55D}"/>
                  </a:ext>
                </a:extLst>
              </p:cNvPr>
              <p:cNvSpPr txBox="1"/>
              <p:nvPr/>
            </p:nvSpPr>
            <p:spPr>
              <a:xfrm>
                <a:off x="0" y="995305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			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6CE483CD-C0D1-4C40-A37E-2CF17563C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5305"/>
                <a:ext cx="9143999" cy="5862695"/>
              </a:xfrm>
              <a:prstGeom prst="rect">
                <a:avLst/>
              </a:prstGeom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円弧 40">
            <a:extLst>
              <a:ext uri="{FF2B5EF4-FFF2-40B4-BE49-F238E27FC236}">
                <a16:creationId xmlns:a16="http://schemas.microsoft.com/office/drawing/2014/main" id="{E50C95ED-D938-4A9B-8372-E56E551B99AF}"/>
              </a:ext>
            </a:extLst>
          </p:cNvPr>
          <p:cNvSpPr/>
          <p:nvPr/>
        </p:nvSpPr>
        <p:spPr>
          <a:xfrm>
            <a:off x="306169" y="2333968"/>
            <a:ext cx="8076353" cy="3795370"/>
          </a:xfrm>
          <a:prstGeom prst="arc">
            <a:avLst>
              <a:gd name="adj1" fmla="val 16200000"/>
              <a:gd name="adj2" fmla="val 26675"/>
            </a:avLst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81FA216-528B-4D9B-82BE-A416316FACDF}"/>
              </a:ext>
            </a:extLst>
          </p:cNvPr>
          <p:cNvSpPr/>
          <p:nvPr/>
        </p:nvSpPr>
        <p:spPr>
          <a:xfrm>
            <a:off x="4427984" y="1543621"/>
            <a:ext cx="1329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i="1" dirty="0" err="1"/>
              <a:t>R</a:t>
            </a:r>
            <a:r>
              <a:rPr lang="en-US" altLang="ja-JP" sz="3600" b="1" i="1" baseline="-25000" dirty="0" err="1"/>
              <a:t>unified</a:t>
            </a:r>
            <a:endParaRPr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1258153-C0FA-4A96-980E-ECD2F9F488CD}"/>
              </a:ext>
            </a:extLst>
          </p:cNvPr>
          <p:cNvSpPr txBox="1"/>
          <p:nvPr/>
        </p:nvSpPr>
        <p:spPr>
          <a:xfrm>
            <a:off x="7812360" y="3702120"/>
            <a:ext cx="129033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0" i="1" dirty="0" err="1"/>
              <a:t>R</a:t>
            </a:r>
            <a:r>
              <a:rPr kumimoji="1" lang="en-US" altLang="ja-JP" sz="8000" i="1" baseline="-25000" dirty="0" err="1"/>
              <a:t>s</a:t>
            </a:r>
            <a:endParaRPr lang="ja-JP" altLang="en-US" sz="6600" i="1" baseline="-250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250344-036D-48D3-98DF-2570AB680E8A}"/>
              </a:ext>
            </a:extLst>
          </p:cNvPr>
          <p:cNvSpPr txBox="1"/>
          <p:nvPr/>
        </p:nvSpPr>
        <p:spPr>
          <a:xfrm>
            <a:off x="11318" y="-27384"/>
            <a:ext cx="9122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Tune the surface </a:t>
            </a:r>
          </a:p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based on the unified theory!</a:t>
            </a:r>
            <a:endParaRPr kumimoji="1" lang="ja-JP" altLang="en-US" sz="4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623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SRF2017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83</a:t>
            </a:fld>
            <a:endParaRPr kumimoji="1" lang="ja-JP" altLang="en-US"/>
          </a:p>
        </p:txBody>
      </p:sp>
      <p:pic>
        <p:nvPicPr>
          <p:cNvPr id="3074" name="Picture 2" descr="C:\Users\kubotaka\Desktop\写真など\160925-1023_ODU\DSC_08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3999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1829" y="4972098"/>
            <a:ext cx="1598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Oct. 2016</a:t>
            </a:r>
          </a:p>
          <a:p>
            <a:r>
              <a:rPr lang="en-US" altLang="ja-JP" sz="2800" dirty="0">
                <a:solidFill>
                  <a:schemeClr val="bg1"/>
                </a:solidFill>
              </a:rPr>
              <a:t>@Norfolk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" y="3315914"/>
            <a:ext cx="91334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Thanks! </a:t>
            </a:r>
          </a:p>
        </p:txBody>
      </p:sp>
    </p:spTree>
    <p:extLst>
      <p:ext uri="{BB962C8B-B14F-4D97-AF65-F5344CB8AC3E}">
        <p14:creationId xmlns:p14="http://schemas.microsoft.com/office/powerpoint/2010/main" val="66278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弧 10"/>
          <p:cNvSpPr/>
          <p:nvPr/>
        </p:nvSpPr>
        <p:spPr>
          <a:xfrm>
            <a:off x="-2636175" y="2570952"/>
            <a:ext cx="7667411" cy="3450336"/>
          </a:xfrm>
          <a:prstGeom prst="arc">
            <a:avLst>
              <a:gd name="adj1" fmla="val 21589928"/>
              <a:gd name="adj2" fmla="val 5409208"/>
            </a:avLst>
          </a:prstGeom>
          <a:ln w="368300">
            <a:solidFill>
              <a:schemeClr val="accent4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>
            <a:off x="-2727995" y="1484784"/>
            <a:ext cx="7667411" cy="3450336"/>
          </a:xfrm>
          <a:prstGeom prst="arc">
            <a:avLst>
              <a:gd name="adj1" fmla="val 16200000"/>
              <a:gd name="adj2" fmla="val 26675"/>
            </a:avLst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-1572293" y="2132857"/>
            <a:ext cx="5136181" cy="30963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2843808" y="3686987"/>
            <a:ext cx="1869746" cy="30045"/>
          </a:xfrm>
          <a:prstGeom prst="line">
            <a:avLst/>
          </a:prstGeom>
          <a:ln w="368300">
            <a:solidFill>
              <a:schemeClr val="accent4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-36512" y="5229200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-180528" y="815336"/>
            <a:ext cx="1800200" cy="1245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0" y="-1566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To explain this shift, </a:t>
            </a:r>
          </a:p>
          <a:p>
            <a:pPr algn="ctr"/>
            <a:r>
              <a:rPr lang="en-US" altLang="ja-JP" sz="2400" dirty="0">
                <a:latin typeface="MV Boli" panose="02000500030200090000" pitchFamily="2" charset="0"/>
                <a:cs typeface="MV Boli" panose="02000500030200090000" pitchFamily="2" charset="0"/>
              </a:rPr>
              <a:t>we have summed different contributions so far</a:t>
            </a:r>
            <a:endParaRPr lang="ja-JP" alt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𝑀𝐵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2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2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𝑜𝑡h𝑒𝑟𝑠</m:t>
                        </m:r>
                      </m:sub>
                    </m:sSub>
                  </m:oMath>
                </a14:m>
                <a:r>
                  <a:rPr lang="en-US" altLang="ja-JP" sz="6600" i="1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36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  <a:endParaRPr lang="en-US" altLang="ja-JP" sz="28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Damaged layer 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Metallic sub-oxide</a:t>
                </a:r>
              </a:p>
              <a:p>
                <a:pPr lvl="0"/>
                <a:r>
                  <a:rPr lang="en-US" altLang="ja-JP" sz="28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Subgap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states</a:t>
                </a:r>
              </a:p>
              <a:p>
                <a:pPr lvl="0"/>
                <a:r>
                  <a:rPr lang="en-US" altLang="ja-JP" sz="28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Dielectric losses</a:t>
                </a:r>
                <a:r>
                  <a:rPr lang="en-US" altLang="ja-JP" sz="2800" i="1" baseline="-25000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  <a:r>
                  <a:rPr lang="en-US" altLang="ja-JP" sz="2800" i="1" dirty="0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 </a:t>
                </a:r>
              </a:p>
              <a:p>
                <a:pPr lvl="0"/>
                <a:r>
                  <a:rPr lang="en-US" altLang="ja-JP" sz="3200" baseline="-25000" dirty="0" err="1">
                    <a:solidFill>
                      <a:prstClr val="black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etc</a:t>
                </a:r>
                <a:endParaRPr lang="en-US" altLang="ja-JP" sz="3200" baseline="-25000" dirty="0">
                  <a:solidFill>
                    <a:prstClr val="black"/>
                  </a:solidFill>
                  <a:latin typeface="MV Boli" panose="02000500030200090000" pitchFamily="2" charset="0"/>
                  <a:cs typeface="MV Boli" panose="02000500030200090000" pitchFamily="2" charset="0"/>
                </a:endParaRPr>
              </a:p>
              <a:p>
                <a:pPr lvl="0"/>
                <a:endParaRPr lang="en-US" altLang="ja-JP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𝑓𝑙𝑢𝑥</m:t>
                        </m:r>
                      </m:sub>
                    </m:sSub>
                  </m:oMath>
                </a14:m>
                <a:r>
                  <a:rPr lang="en-US" altLang="ja-JP" sz="6600" i="1" baseline="-25000" dirty="0"/>
                  <a:t> </a:t>
                </a:r>
                <a:r>
                  <a:rPr lang="en-US" altLang="ja-JP" sz="3600" dirty="0">
                    <a:latin typeface="MV Boli" panose="02000500030200090000" pitchFamily="2" charset="0"/>
                    <a:cs typeface="MV Boli" panose="02000500030200090000" pitchFamily="2" charset="0"/>
                  </a:rPr>
                  <a:t>  </a:t>
                </a:r>
              </a:p>
              <a:p>
                <a:endParaRPr lang="en-US" altLang="ja-JP" sz="3600" dirty="0">
                  <a:latin typeface="MV Boli" panose="02000500030200090000" pitchFamily="2" charset="0"/>
                  <a:cs typeface="MV Boli" panose="02000500030200090000" pitchFamily="2" charset="0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8028"/>
                <a:ext cx="9143999" cy="5862695"/>
              </a:xfrm>
              <a:prstGeom prst="rect">
                <a:avLst/>
              </a:prstGeo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644008" y="3284984"/>
            <a:ext cx="417646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800" i="1" dirty="0" err="1"/>
              <a:t>R</a:t>
            </a:r>
            <a:r>
              <a:rPr kumimoji="1" lang="en-US" altLang="ja-JP" sz="4800" i="1" baseline="-25000" dirty="0" err="1"/>
              <a:t>s</a:t>
            </a:r>
            <a:r>
              <a:rPr kumimoji="1" lang="en-US" altLang="ja-JP" sz="4000" i="1" baseline="-25000" dirty="0"/>
              <a:t> </a:t>
            </a:r>
            <a:r>
              <a:rPr lang="en-US" altLang="ja-JP" sz="4000" i="1" dirty="0"/>
              <a:t>= R</a:t>
            </a:r>
            <a:r>
              <a:rPr lang="en-US" altLang="ja-JP" sz="4000" i="1" baseline="-25000" dirty="0"/>
              <a:t>MB </a:t>
            </a:r>
            <a:r>
              <a:rPr lang="en-US" altLang="ja-JP" sz="4000" i="1" dirty="0"/>
              <a:t>+</a:t>
            </a:r>
            <a:r>
              <a:rPr lang="en-US" altLang="ja-JP" sz="4000" i="1" dirty="0" err="1"/>
              <a:t>R</a:t>
            </a:r>
            <a:r>
              <a:rPr lang="en-US" altLang="ja-JP" sz="4000" i="1" baseline="-25000" dirty="0" err="1"/>
              <a:t>flux</a:t>
            </a:r>
            <a:r>
              <a:rPr lang="en-US" altLang="ja-JP" sz="4000" i="1" baseline="-25000" dirty="0"/>
              <a:t>  </a:t>
            </a:r>
            <a:r>
              <a:rPr lang="en-US" altLang="ja-JP" sz="4000" i="1" dirty="0"/>
              <a:t>+ …</a:t>
            </a:r>
            <a:endParaRPr lang="ja-JP" altLang="en-US" sz="4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12671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17207</TotalTime>
  <Words>2876</Words>
  <Application>Microsoft Office PowerPoint</Application>
  <PresentationFormat>画面に合わせる (4:3)</PresentationFormat>
  <Paragraphs>791</Paragraphs>
  <Slides>83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83</vt:i4>
      </vt:variant>
    </vt:vector>
  </HeadingPairs>
  <TitlesOfParts>
    <vt:vector size="95" baseType="lpstr">
      <vt:lpstr>Meiryo UI</vt:lpstr>
      <vt:lpstr>ＭＳ Ｐゴシック</vt:lpstr>
      <vt:lpstr>Star Jedi Hollow</vt:lpstr>
      <vt:lpstr>Arial</vt:lpstr>
      <vt:lpstr>Arial Black</vt:lpstr>
      <vt:lpstr>Calibri</vt:lpstr>
      <vt:lpstr>Calibri Light</vt:lpstr>
      <vt:lpstr>Cambria Math</vt:lpstr>
      <vt:lpstr>MV Boli</vt:lpstr>
      <vt:lpstr>Times New Roman</vt:lpstr>
      <vt:lpstr>Wingdings</vt:lpstr>
      <vt:lpstr>Office テーマ</vt:lpstr>
      <vt:lpstr>PowerPoint プレゼンテーション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kubotaka</dc:creator>
  <cp:lastModifiedBy>kubotaka</cp:lastModifiedBy>
  <cp:revision>1069</cp:revision>
  <cp:lastPrinted>2016-11-18T15:09:25Z</cp:lastPrinted>
  <dcterms:created xsi:type="dcterms:W3CDTF">2014-10-30T06:08:26Z</dcterms:created>
  <dcterms:modified xsi:type="dcterms:W3CDTF">2017-07-14T15:57:58Z</dcterms:modified>
</cp:coreProperties>
</file>