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3.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4.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1" r:id="rId1"/>
    <p:sldMasterId id="2147483833" r:id="rId2"/>
    <p:sldMasterId id="2147483845" r:id="rId3"/>
    <p:sldMasterId id="2147483870" r:id="rId4"/>
    <p:sldMasterId id="2147483882" r:id="rId5"/>
    <p:sldMasterId id="2147483907" r:id="rId6"/>
    <p:sldMasterId id="2147483923" r:id="rId7"/>
    <p:sldMasterId id="2147483936" r:id="rId8"/>
    <p:sldMasterId id="2147483965" r:id="rId9"/>
    <p:sldMasterId id="2147483991" r:id="rId10"/>
    <p:sldMasterId id="2147484003" r:id="rId11"/>
    <p:sldMasterId id="2147484015" r:id="rId12"/>
    <p:sldMasterId id="2147484027" r:id="rId13"/>
    <p:sldMasterId id="2147484039" r:id="rId14"/>
    <p:sldMasterId id="2147484051" r:id="rId15"/>
  </p:sldMasterIdLst>
  <p:notesMasterIdLst>
    <p:notesMasterId r:id="rId64"/>
  </p:notesMasterIdLst>
  <p:sldIdLst>
    <p:sldId id="278" r:id="rId16"/>
    <p:sldId id="279" r:id="rId17"/>
    <p:sldId id="399" r:id="rId18"/>
    <p:sldId id="371" r:id="rId19"/>
    <p:sldId id="397" r:id="rId20"/>
    <p:sldId id="378" r:id="rId21"/>
    <p:sldId id="396" r:id="rId22"/>
    <p:sldId id="375" r:id="rId23"/>
    <p:sldId id="376" r:id="rId24"/>
    <p:sldId id="335" r:id="rId25"/>
    <p:sldId id="334" r:id="rId26"/>
    <p:sldId id="393" r:id="rId27"/>
    <p:sldId id="394" r:id="rId28"/>
    <p:sldId id="395" r:id="rId29"/>
    <p:sldId id="391" r:id="rId30"/>
    <p:sldId id="305" r:id="rId31"/>
    <p:sldId id="284" r:id="rId32"/>
    <p:sldId id="377" r:id="rId33"/>
    <p:sldId id="258" r:id="rId34"/>
    <p:sldId id="259" r:id="rId35"/>
    <p:sldId id="257" r:id="rId36"/>
    <p:sldId id="306" r:id="rId37"/>
    <p:sldId id="336" r:id="rId38"/>
    <p:sldId id="299" r:id="rId39"/>
    <p:sldId id="373" r:id="rId40"/>
    <p:sldId id="367" r:id="rId41"/>
    <p:sldId id="368" r:id="rId42"/>
    <p:sldId id="364" r:id="rId43"/>
    <p:sldId id="365" r:id="rId44"/>
    <p:sldId id="366" r:id="rId45"/>
    <p:sldId id="332" r:id="rId46"/>
    <p:sldId id="288" r:id="rId47"/>
    <p:sldId id="290" r:id="rId48"/>
    <p:sldId id="291" r:id="rId49"/>
    <p:sldId id="303" r:id="rId50"/>
    <p:sldId id="345" r:id="rId51"/>
    <p:sldId id="354" r:id="rId52"/>
    <p:sldId id="304" r:id="rId53"/>
    <p:sldId id="310" r:id="rId54"/>
    <p:sldId id="280" r:id="rId55"/>
    <p:sldId id="379" r:id="rId56"/>
    <p:sldId id="380" r:id="rId57"/>
    <p:sldId id="269" r:id="rId58"/>
    <p:sldId id="270" r:id="rId59"/>
    <p:sldId id="272" r:id="rId60"/>
    <p:sldId id="277" r:id="rId61"/>
    <p:sldId id="344" r:id="rId62"/>
    <p:sldId id="292" r:id="rId63"/>
  </p:sldIdLst>
  <p:sldSz cx="12192000" cy="6858000"/>
  <p:notesSz cx="6858000" cy="9144000"/>
  <p:defaultText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B2D19E"/>
    <a:srgbClr val="EBECE6"/>
    <a:srgbClr val="6C7664"/>
    <a:srgbClr val="569CE8"/>
    <a:srgbClr val="5699E7"/>
    <a:srgbClr val="4C0EB2"/>
    <a:srgbClr val="2D65AF"/>
    <a:srgbClr val="FDE572"/>
    <a:srgbClr val="EC2B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48" autoAdjust="0"/>
    <p:restoredTop sz="94737" autoAdjust="0"/>
  </p:normalViewPr>
  <p:slideViewPr>
    <p:cSldViewPr snapToGrid="0">
      <p:cViewPr>
        <p:scale>
          <a:sx n="75" d="100"/>
          <a:sy n="75" d="100"/>
        </p:scale>
        <p:origin x="1080"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61" Type="http://schemas.openxmlformats.org/officeDocument/2006/relationships/slide" Target="slides/slide46.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theme" Target="theme/theme1.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 Id="rId4"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F7FF98-6A15-4B16-9C90-835344AE194B}" type="datetimeFigureOut">
              <a:rPr lang="zh-CN" altLang="en-US" smtClean="0"/>
              <a:t>2017/7/13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5B8E89-D6EC-4D63-A398-A57775531FFE}" type="slidenum">
              <a:rPr lang="zh-CN" altLang="en-US" smtClean="0"/>
              <a:t>‹#›</a:t>
            </a:fld>
            <a:endParaRPr lang="zh-CN" altLang="en-US"/>
          </a:p>
        </p:txBody>
      </p:sp>
    </p:spTree>
    <p:extLst>
      <p:ext uri="{BB962C8B-B14F-4D97-AF65-F5344CB8AC3E}">
        <p14:creationId xmlns:p14="http://schemas.microsoft.com/office/powerpoint/2010/main" val="3814188839"/>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solidFill>
                <a:srgbClr val="C00000"/>
              </a:solidFill>
            </a:endParaRPr>
          </a:p>
        </p:txBody>
      </p:sp>
      <p:sp>
        <p:nvSpPr>
          <p:cNvPr id="4" name="灯片编号占位符 3"/>
          <p:cNvSpPr>
            <a:spLocks noGrp="1"/>
          </p:cNvSpPr>
          <p:nvPr>
            <p:ph type="sldNum" sz="quarter" idx="10"/>
          </p:nvPr>
        </p:nvSpPr>
        <p:spPr/>
        <p:txBody>
          <a:bodyPr/>
          <a:lstStyle/>
          <a:p>
            <a:fld id="{3CFE7621-4FB3-473E-85A0-E26E95ADB30E}" type="slidenum">
              <a:rPr lang="en-US" smtClean="0"/>
              <a:pPr/>
              <a:t>7</a:t>
            </a:fld>
            <a:endParaRPr lang="en-US" dirty="0"/>
          </a:p>
        </p:txBody>
      </p:sp>
    </p:spTree>
    <p:extLst>
      <p:ext uri="{BB962C8B-B14F-4D97-AF65-F5344CB8AC3E}">
        <p14:creationId xmlns:p14="http://schemas.microsoft.com/office/powerpoint/2010/main" val="994136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覆盖比</a:t>
            </a:r>
            <a:r>
              <a:rPr lang="en-US" altLang="zh-CN" dirty="0"/>
              <a:t>BEPCII</a:t>
            </a:r>
            <a:r>
              <a:rPr lang="zh-CN" altLang="en-US" dirty="0"/>
              <a:t>更宽能区</a:t>
            </a:r>
          </a:p>
          <a:p>
            <a:endParaRPr lang="zh-CN" altLang="en-US" dirty="0"/>
          </a:p>
        </p:txBody>
      </p:sp>
      <p:sp>
        <p:nvSpPr>
          <p:cNvPr id="4" name="灯片编号占位符 3"/>
          <p:cNvSpPr>
            <a:spLocks noGrp="1"/>
          </p:cNvSpPr>
          <p:nvPr>
            <p:ph type="sldNum" sz="quarter" idx="10"/>
          </p:nvPr>
        </p:nvSpPr>
        <p:spPr/>
        <p:txBody>
          <a:bodyPr/>
          <a:lstStyle/>
          <a:p>
            <a:fld id="{3CFE7621-4FB3-473E-85A0-E26E95ADB30E}" type="slidenum">
              <a:rPr lang="en-US" smtClean="0"/>
              <a:pPr/>
              <a:t>14</a:t>
            </a:fld>
            <a:endParaRPr lang="en-US" dirty="0"/>
          </a:p>
        </p:txBody>
      </p:sp>
    </p:spTree>
    <p:extLst>
      <p:ext uri="{BB962C8B-B14F-4D97-AF65-F5344CB8AC3E}">
        <p14:creationId xmlns:p14="http://schemas.microsoft.com/office/powerpoint/2010/main" val="3411159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1"/>
            <a:ext cx="9144000" cy="2387600"/>
          </a:xfrm>
        </p:spPr>
        <p:txBody>
          <a:bodyPr anchor="b">
            <a:normAutofit/>
          </a:bodyPr>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normAutofit/>
          </a:bodyPr>
          <a:lstStyle>
            <a:lvl1pPr marL="0" indent="0" algn="ctr">
              <a:buNone/>
              <a:defRPr sz="1800">
                <a:solidFill>
                  <a:schemeClr val="tx1">
                    <a:lumMod val="75000"/>
                    <a:lumOff val="25000"/>
                  </a:schemeClr>
                </a:solidFill>
              </a:defRPr>
            </a:lvl1pPr>
            <a:lvl2pPr marL="342891" indent="0" algn="ctr">
              <a:buNone/>
              <a:defRPr sz="2100"/>
            </a:lvl2pPr>
            <a:lvl3pPr marL="685783" indent="0" algn="ctr">
              <a:buNone/>
              <a:defRPr sz="1800"/>
            </a:lvl3pPr>
            <a:lvl4pPr marL="1028674" indent="0" algn="ctr">
              <a:buNone/>
              <a:defRPr sz="1500"/>
            </a:lvl4pPr>
            <a:lvl5pPr marL="1371566" indent="0" algn="ctr">
              <a:buNone/>
              <a:defRPr sz="1500"/>
            </a:lvl5pPr>
            <a:lvl6pPr marL="1714457" indent="0" algn="ctr">
              <a:buNone/>
              <a:defRPr sz="1500"/>
            </a:lvl6pPr>
            <a:lvl7pPr marL="2057349" indent="0" algn="ctr">
              <a:buNone/>
              <a:defRPr sz="1500"/>
            </a:lvl7pPr>
            <a:lvl8pPr marL="2400240" indent="0" algn="ctr">
              <a:buNone/>
              <a:defRPr sz="1500"/>
            </a:lvl8pPr>
            <a:lvl9pPr marL="2743131" indent="0" algn="ctr">
              <a:buNone/>
              <a:defRPr sz="15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a:defRPr/>
            </a:pPr>
            <a:fld id="{50E2317E-5B21-4713-BE00-2B16A8BB9EFE}" type="datetime1">
              <a:rPr lang="zh-CN" altLang="en-US" smtClean="0">
                <a:solidFill>
                  <a:prstClr val="black"/>
                </a:solidFill>
              </a:rPr>
              <a:t>2017/7/13</a:t>
            </a:fld>
            <a:endParaRPr lang="zh-CN" altLang="en-US">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6" name="Slide Number Placeholder 5"/>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78194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a:defRPr/>
            </a:pPr>
            <a:fld id="{A0015435-AD51-4C12-9E31-A09BCF0FB5A7}" type="datetime1">
              <a:rPr lang="zh-CN" altLang="en-US" smtClean="0">
                <a:solidFill>
                  <a:prstClr val="black"/>
                </a:solidFill>
              </a:rPr>
              <a:t>2017/7/13</a:t>
            </a:fld>
            <a:endParaRPr lang="zh-CN" altLang="en-US">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6" name="Slide Number Placeholder 5"/>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208820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3D094A3-A437-4702-BEFE-71D61B35DD5A}" type="datetime1">
              <a:rPr lang="zh-CN" altLang="en-US" smtClean="0">
                <a:solidFill>
                  <a:prstClr val="black">
                    <a:tint val="75000"/>
                  </a:prstClr>
                </a:solidFill>
              </a:rPr>
              <a:t>2017/7/13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511D5CC-26AE-4615-BC9B-F6F925EF6AB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698734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59A7848-56A7-4616-B221-D7FA9668C259}" type="datetime1">
              <a:rPr lang="zh-CN" altLang="en-US" smtClean="0">
                <a:solidFill>
                  <a:prstClr val="black">
                    <a:tint val="75000"/>
                  </a:prstClr>
                </a:solidFill>
              </a:rPr>
              <a:t>2017/7/13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511D5CC-26AE-4615-BC9B-F6F925EF6AB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953911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0FB8562-5DCF-49AE-A4E6-5D79EAC34835}" type="datetime1">
              <a:rPr lang="zh-CN" altLang="en-US" smtClean="0">
                <a:solidFill>
                  <a:prstClr val="black">
                    <a:tint val="75000"/>
                  </a:prstClr>
                </a:solidFill>
              </a:rPr>
              <a:t>2017/7/13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511D5CC-26AE-4615-BC9B-F6F925EF6AB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340683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534FFA0-F452-497A-9A32-4ADF0F303803}" type="datetime1">
              <a:rPr lang="zh-CN" altLang="en-US" smtClean="0">
                <a:solidFill>
                  <a:prstClr val="black">
                    <a:tint val="75000"/>
                  </a:prstClr>
                </a:solidFill>
              </a:rPr>
              <a:t>2017/7/13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511D5CC-26AE-4615-BC9B-F6F925EF6AB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5788310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5DD6106-6640-416F-A440-162B733FF28C}" type="datetime1">
              <a:rPr lang="zh-CN" altLang="en-US" smtClean="0">
                <a:solidFill>
                  <a:prstClr val="black">
                    <a:tint val="75000"/>
                  </a:prstClr>
                </a:solidFill>
              </a:rPr>
              <a:t>2017/7/13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511D5CC-26AE-4615-BC9B-F6F925EF6AB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40945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2" y="365125"/>
            <a:ext cx="57626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BD158B8-7C10-4202-916A-CC1E98044228}" type="datetime1">
              <a:rPr lang="zh-CN" altLang="en-US" smtClean="0">
                <a:solidFill>
                  <a:prstClr val="black">
                    <a:tint val="75000"/>
                  </a:prstClr>
                </a:solidFill>
              </a:rPr>
              <a:t>2017/7/13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511D5CC-26AE-4615-BC9B-F6F925EF6AB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316217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914400">
              <a:defRPr/>
            </a:pPr>
            <a:fld id="{C0C205D8-A134-4056-A9E8-3ADD1E4D20A6}" type="datetime1">
              <a:rPr lang="zh-CN" altLang="en-US" smtClean="0">
                <a:solidFill>
                  <a:prstClr val="black">
                    <a:tint val="75000"/>
                  </a:prstClr>
                </a:solidFill>
              </a:rPr>
              <a:pPr defTabSz="914400">
                <a:defRPr/>
              </a:pPr>
              <a:t>2017/7/13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4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400">
              <a:defRPr/>
            </a:pPr>
            <a:fld id="{9AE44F4C-A01D-4C37-BF07-A3DEDCA0EFDE}" type="slidenum">
              <a:rPr lang="zh-CN" altLang="en-US" smtClean="0">
                <a:solidFill>
                  <a:prstClr val="black">
                    <a:tint val="75000"/>
                  </a:prstClr>
                </a:solidFill>
              </a:rPr>
              <a:pPr defTabSz="9144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497669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82507" y="457201"/>
            <a:ext cx="10986347" cy="995680"/>
          </a:xfrm>
        </p:spPr>
        <p:txBody>
          <a:bodyPr/>
          <a:lstStyle/>
          <a:p>
            <a:r>
              <a:rPr lang="zh-CN" altLang="en-US"/>
              <a:t>单击此处编辑母版标题样式</a:t>
            </a:r>
          </a:p>
        </p:txBody>
      </p:sp>
      <p:sp>
        <p:nvSpPr>
          <p:cNvPr id="3" name="内容占位符 2"/>
          <p:cNvSpPr>
            <a:spLocks noGrp="1"/>
          </p:cNvSpPr>
          <p:nvPr>
            <p:ph idx="1"/>
          </p:nvPr>
        </p:nvSpPr>
        <p:spPr>
          <a:xfrm>
            <a:off x="838200" y="1575117"/>
            <a:ext cx="10515600" cy="4963796"/>
          </a:xfrm>
        </p:spPr>
        <p:txBody>
          <a:bodyPr/>
          <a:lstStyle>
            <a:lvl1pPr marL="288000" indent="-288000">
              <a:defRPr/>
            </a:lvl1pPr>
            <a:lvl2pPr indent="-216000">
              <a:defRPr/>
            </a:lvl2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defTabSz="914400">
              <a:defRPr/>
            </a:pPr>
            <a:fld id="{E7CC6949-7599-4049-94CA-B5430A63AFD7}" type="datetime1">
              <a:rPr lang="zh-CN" altLang="en-US" smtClean="0">
                <a:solidFill>
                  <a:prstClr val="black">
                    <a:tint val="75000"/>
                  </a:prstClr>
                </a:solidFill>
              </a:rPr>
              <a:pPr defTabSz="914400">
                <a:defRPr/>
              </a:pPr>
              <a:t>2017/7/13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4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400">
              <a:defRPr/>
            </a:pPr>
            <a:fld id="{9AE44F4C-A01D-4C37-BF07-A3DEDCA0EFDE}" type="slidenum">
              <a:rPr lang="zh-CN" altLang="en-US" smtClean="0">
                <a:solidFill>
                  <a:prstClr val="black">
                    <a:tint val="75000"/>
                  </a:prstClr>
                </a:solidFill>
              </a:rPr>
              <a:pPr defTabSz="9144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4579581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defTabSz="914400">
              <a:defRPr/>
            </a:pPr>
            <a:fld id="{6DB14879-45DA-470E-9164-BA5875756A3C}" type="datetime1">
              <a:rPr lang="zh-CN" altLang="en-US" smtClean="0">
                <a:solidFill>
                  <a:prstClr val="black">
                    <a:tint val="75000"/>
                  </a:prstClr>
                </a:solidFill>
              </a:rPr>
              <a:pPr defTabSz="914400">
                <a:defRPr/>
              </a:pPr>
              <a:t>2017/7/13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4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400">
              <a:defRPr/>
            </a:pPr>
            <a:fld id="{9AE44F4C-A01D-4C37-BF07-A3DEDCA0EFDE}" type="slidenum">
              <a:rPr lang="zh-CN" altLang="en-US" smtClean="0">
                <a:solidFill>
                  <a:prstClr val="black">
                    <a:tint val="75000"/>
                  </a:prstClr>
                </a:solidFill>
              </a:rPr>
              <a:pPr defTabSz="9144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3654346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67151"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1" y="1825625"/>
            <a:ext cx="3867151"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914400">
              <a:defRPr/>
            </a:pPr>
            <a:fld id="{506BBF1D-9509-4C02-B8A5-5232EE775A06}" type="datetime1">
              <a:rPr lang="zh-CN" altLang="en-US" smtClean="0">
                <a:solidFill>
                  <a:prstClr val="black">
                    <a:tint val="75000"/>
                  </a:prstClr>
                </a:solidFill>
              </a:rPr>
              <a:pPr defTabSz="914400">
                <a:defRPr/>
              </a:pPr>
              <a:t>2017/7/13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44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4400">
              <a:defRPr/>
            </a:pPr>
            <a:fld id="{9AE44F4C-A01D-4C37-BF07-A3DEDCA0EFDE}" type="slidenum">
              <a:rPr lang="zh-CN" altLang="en-US" smtClean="0">
                <a:solidFill>
                  <a:prstClr val="black">
                    <a:tint val="75000"/>
                  </a:prstClr>
                </a:solidFill>
              </a:rPr>
              <a:pPr defTabSz="9144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985829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0362"/>
            <a:ext cx="2628900" cy="5811839"/>
          </a:xfr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838202" y="360364"/>
            <a:ext cx="7734300" cy="581183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a:defRPr/>
            </a:pPr>
            <a:fld id="{6824A5A0-0077-4C27-A3BC-53B629C574F0}" type="datetime1">
              <a:rPr lang="zh-CN" altLang="en-US" smtClean="0">
                <a:solidFill>
                  <a:prstClr val="black"/>
                </a:solidFill>
              </a:rPr>
              <a:t>2017/7/13</a:t>
            </a:fld>
            <a:endParaRPr lang="zh-CN" altLang="en-US">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6" name="Slide Number Placeholder 5"/>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5519302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914400">
              <a:defRPr/>
            </a:pPr>
            <a:fld id="{B83B2D57-2F84-4CD1-8905-C189D0710602}" type="datetime1">
              <a:rPr lang="zh-CN" altLang="en-US" smtClean="0">
                <a:solidFill>
                  <a:prstClr val="black">
                    <a:tint val="75000"/>
                  </a:prstClr>
                </a:solidFill>
              </a:rPr>
              <a:pPr defTabSz="914400">
                <a:defRPr/>
              </a:pPr>
              <a:t>2017/7/13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914400">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914400">
              <a:defRPr/>
            </a:pPr>
            <a:fld id="{9AE44F4C-A01D-4C37-BF07-A3DEDCA0EFDE}" type="slidenum">
              <a:rPr lang="zh-CN" altLang="en-US" smtClean="0">
                <a:solidFill>
                  <a:prstClr val="black">
                    <a:tint val="75000"/>
                  </a:prstClr>
                </a:solidFill>
              </a:rPr>
              <a:pPr defTabSz="9144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3654617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914400">
              <a:defRPr/>
            </a:pPr>
            <a:fld id="{57A0DE53-F92E-4B31-949B-A794854BB1E9}" type="datetime1">
              <a:rPr lang="zh-CN" altLang="en-US" smtClean="0">
                <a:solidFill>
                  <a:prstClr val="black">
                    <a:tint val="75000"/>
                  </a:prstClr>
                </a:solidFill>
              </a:rPr>
              <a:pPr defTabSz="914400">
                <a:defRPr/>
              </a:pPr>
              <a:t>2017/7/13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914400">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914400">
              <a:defRPr/>
            </a:pPr>
            <a:fld id="{9AE44F4C-A01D-4C37-BF07-A3DEDCA0EFDE}" type="slidenum">
              <a:rPr lang="zh-CN" altLang="en-US" smtClean="0">
                <a:solidFill>
                  <a:prstClr val="black">
                    <a:tint val="75000"/>
                  </a:prstClr>
                </a:solidFill>
              </a:rPr>
              <a:pPr defTabSz="9144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2427144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914400">
              <a:defRPr/>
            </a:pPr>
            <a:fld id="{0EB11D7D-22A9-476E-8451-C3D8710293E8}" type="datetime1">
              <a:rPr lang="zh-CN" altLang="en-US" smtClean="0">
                <a:solidFill>
                  <a:prstClr val="black">
                    <a:tint val="75000"/>
                  </a:prstClr>
                </a:solidFill>
              </a:rPr>
              <a:pPr defTabSz="914400">
                <a:defRPr/>
              </a:pPr>
              <a:t>2017/7/13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914400">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914400">
              <a:defRPr/>
            </a:pPr>
            <a:fld id="{9AE44F4C-A01D-4C37-BF07-A3DEDCA0EFDE}" type="slidenum">
              <a:rPr lang="zh-CN" altLang="en-US" smtClean="0">
                <a:solidFill>
                  <a:prstClr val="black">
                    <a:tint val="75000"/>
                  </a:prstClr>
                </a:solidFill>
              </a:rPr>
              <a:pPr defTabSz="9144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904300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914400">
              <a:defRPr/>
            </a:pPr>
            <a:fld id="{B5A15E1F-C2FF-448B-82D8-5BCFF8EEF205}" type="datetime1">
              <a:rPr lang="zh-CN" altLang="en-US" smtClean="0">
                <a:solidFill>
                  <a:prstClr val="black">
                    <a:tint val="75000"/>
                  </a:prstClr>
                </a:solidFill>
              </a:rPr>
              <a:pPr defTabSz="914400">
                <a:defRPr/>
              </a:pPr>
              <a:t>2017/7/13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44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4400">
              <a:defRPr/>
            </a:pPr>
            <a:fld id="{9AE44F4C-A01D-4C37-BF07-A3DEDCA0EFDE}" type="slidenum">
              <a:rPr lang="zh-CN" altLang="en-US" smtClean="0">
                <a:solidFill>
                  <a:prstClr val="black">
                    <a:tint val="75000"/>
                  </a:prstClr>
                </a:solidFill>
              </a:rPr>
              <a:pPr defTabSz="9144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61748255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914400">
              <a:defRPr/>
            </a:pPr>
            <a:fld id="{9736F346-4E35-4E4C-B54A-7AC874FCBA09}" type="datetime1">
              <a:rPr lang="zh-CN" altLang="en-US" smtClean="0">
                <a:solidFill>
                  <a:prstClr val="black">
                    <a:tint val="75000"/>
                  </a:prstClr>
                </a:solidFill>
              </a:rPr>
              <a:pPr defTabSz="914400">
                <a:defRPr/>
              </a:pPr>
              <a:t>2017/7/13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44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4400">
              <a:defRPr/>
            </a:pPr>
            <a:fld id="{9AE44F4C-A01D-4C37-BF07-A3DEDCA0EFDE}" type="slidenum">
              <a:rPr lang="zh-CN" altLang="en-US" smtClean="0">
                <a:solidFill>
                  <a:prstClr val="black">
                    <a:tint val="75000"/>
                  </a:prstClr>
                </a:solidFill>
              </a:rPr>
              <a:pPr defTabSz="9144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97683792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400">
              <a:defRPr/>
            </a:pPr>
            <a:fld id="{F03B478C-183A-48AD-B3E6-5A9CECD56B9F}" type="datetime1">
              <a:rPr lang="zh-CN" altLang="en-US" smtClean="0">
                <a:solidFill>
                  <a:prstClr val="black">
                    <a:tint val="75000"/>
                  </a:prstClr>
                </a:solidFill>
              </a:rPr>
              <a:pPr defTabSz="914400">
                <a:defRPr/>
              </a:pPr>
              <a:t>2017/7/13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4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400">
              <a:defRPr/>
            </a:pPr>
            <a:fld id="{9AE44F4C-A01D-4C37-BF07-A3DEDCA0EFDE}" type="slidenum">
              <a:rPr lang="zh-CN" altLang="en-US" smtClean="0">
                <a:solidFill>
                  <a:prstClr val="black">
                    <a:tint val="75000"/>
                  </a:prstClr>
                </a:solidFill>
              </a:rPr>
              <a:pPr defTabSz="9144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085715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2" y="365125"/>
            <a:ext cx="57626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400">
              <a:defRPr/>
            </a:pPr>
            <a:fld id="{A6E32117-C655-478A-97C6-1E546EB976EB}" type="datetime1">
              <a:rPr lang="zh-CN" altLang="en-US" smtClean="0">
                <a:solidFill>
                  <a:prstClr val="black">
                    <a:tint val="75000"/>
                  </a:prstClr>
                </a:solidFill>
              </a:rPr>
              <a:pPr defTabSz="914400">
                <a:defRPr/>
              </a:pPr>
              <a:t>2017/7/13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4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400">
              <a:defRPr/>
            </a:pPr>
            <a:fld id="{9AE44F4C-A01D-4C37-BF07-A3DEDCA0EFDE}" type="slidenum">
              <a:rPr lang="zh-CN" altLang="en-US" smtClean="0">
                <a:solidFill>
                  <a:prstClr val="black">
                    <a:tint val="75000"/>
                  </a:prstClr>
                </a:solidFill>
              </a:rPr>
              <a:pPr defTabSz="9144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273450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400"/>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00"/>
            <a:r>
              <a:rPr lang="en-US">
                <a:solidFill>
                  <a:prstClr val="black">
                    <a:tint val="75000"/>
                  </a:prstClr>
                </a:solidFill>
              </a:rPr>
              <a:t>April 19， 2017</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0A5276BE-B8C4-4399-BEE9-C19C59FEDAF5}"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13508690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00"/>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00"/>
            <a:r>
              <a:rPr lang="en-US">
                <a:solidFill>
                  <a:prstClr val="black">
                    <a:tint val="75000"/>
                  </a:prstClr>
                </a:solidFill>
              </a:rPr>
              <a:t>April 19， 2017</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0A5276BE-B8C4-4399-BEE9-C19C59FEDAF5}"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5691032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400"/>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00"/>
            <a:r>
              <a:rPr lang="en-US">
                <a:solidFill>
                  <a:prstClr val="black">
                    <a:tint val="75000"/>
                  </a:prstClr>
                </a:solidFill>
              </a:rPr>
              <a:t>April 19， 2017</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0A5276BE-B8C4-4399-BEE9-C19C59FEDAF5}"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1605045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Rectangle 6"/>
          <p:cNvSpPr>
            <a:spLocks noGrp="1" noChangeArrowheads="1"/>
          </p:cNvSpPr>
          <p:nvPr>
            <p:ph type="dt" sz="half" idx="10"/>
          </p:nvPr>
        </p:nvSpPr>
        <p:spPr>
          <a:ln/>
        </p:spPr>
        <p:txBody>
          <a:bodyPr/>
          <a:lstStyle>
            <a:lvl1pPr>
              <a:defRPr/>
            </a:lvl1pPr>
          </a:lstStyle>
          <a:p>
            <a:pPr>
              <a:defRPr/>
            </a:pPr>
            <a:fld id="{5E621244-A4A5-4030-A7CF-FA9EDDE11CEE}" type="datetime1">
              <a:rPr lang="zh-CN" altLang="en-US" smtClean="0">
                <a:solidFill>
                  <a:prstClr val="black"/>
                </a:solidFill>
              </a:rPr>
              <a:t>2017/7/13</a:t>
            </a:fld>
            <a:endParaRPr lang="en-US" altLang="zh-CN">
              <a:solidFill>
                <a:prstClr val="black"/>
              </a:solidFill>
            </a:endParaRPr>
          </a:p>
        </p:txBody>
      </p:sp>
      <p:sp>
        <p:nvSpPr>
          <p:cNvPr id="5" name="Rectangle 7"/>
          <p:cNvSpPr>
            <a:spLocks noGrp="1" noChangeArrowheads="1"/>
          </p:cNvSpPr>
          <p:nvPr>
            <p:ph type="ftr" sz="quarter" idx="11"/>
          </p:nvPr>
        </p:nvSpPr>
        <p:spPr>
          <a:xfrm>
            <a:off x="4165600" y="6381749"/>
            <a:ext cx="3860800" cy="476251"/>
          </a:xfrm>
          <a:prstGeom prst="rect">
            <a:avLst/>
          </a:prstGeom>
          <a:ln/>
        </p:spPr>
        <p:txBody>
          <a:bodyPr/>
          <a:lstStyle>
            <a:lvl1pPr>
              <a:defRPr/>
            </a:lvl1pPr>
          </a:lstStyle>
          <a:p>
            <a:pPr>
              <a:defRPr/>
            </a:pPr>
            <a:endParaRPr lang="en-US" altLang="zh-CN" dirty="0">
              <a:solidFill>
                <a:prstClr val="black"/>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DB87DD8A-6C96-4D71-8872-84B5280BA819}" type="slidenum">
              <a:rPr lang="en-US" altLang="zh-CN" smtClean="0">
                <a:solidFill>
                  <a:prstClr val="black">
                    <a:tint val="75000"/>
                  </a:prstClr>
                </a:solidFill>
              </a:rPr>
              <a:pPr>
                <a:defRPr/>
              </a:pPr>
              <a:t>‹#›</a:t>
            </a:fld>
            <a:endParaRPr lang="en-US" altLang="zh-CN">
              <a:solidFill>
                <a:prstClr val="black">
                  <a:tint val="75000"/>
                </a:prstClr>
              </a:solidFill>
            </a:endParaRPr>
          </a:p>
        </p:txBody>
      </p:sp>
    </p:spTree>
    <p:extLst>
      <p:ext uri="{BB962C8B-B14F-4D97-AF65-F5344CB8AC3E}">
        <p14:creationId xmlns:p14="http://schemas.microsoft.com/office/powerpoint/2010/main" val="120748847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400"/>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400"/>
            <a:r>
              <a:rPr lang="en-US">
                <a:solidFill>
                  <a:prstClr val="black">
                    <a:tint val="75000"/>
                  </a:prstClr>
                </a:solidFill>
              </a:rPr>
              <a:t>April 19， 2017</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0A5276BE-B8C4-4399-BEE9-C19C59FEDAF5}"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7723695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400"/>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914400"/>
            <a:r>
              <a:rPr lang="en-US">
                <a:solidFill>
                  <a:prstClr val="black">
                    <a:tint val="75000"/>
                  </a:prstClr>
                </a:solidFill>
              </a:rPr>
              <a:t>April 19， 2017</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00"/>
            <a:fld id="{0A5276BE-B8C4-4399-BEE9-C19C59FEDAF5}"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396581175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400"/>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914400"/>
            <a:r>
              <a:rPr lang="en-US">
                <a:solidFill>
                  <a:prstClr val="black">
                    <a:tint val="75000"/>
                  </a:prstClr>
                </a:solidFill>
              </a:rPr>
              <a:t>April 19， 2017</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00"/>
            <a:fld id="{0A5276BE-B8C4-4399-BEE9-C19C59FEDAF5}"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10345879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914400"/>
            <a:r>
              <a:rPr lang="en-US">
                <a:solidFill>
                  <a:prstClr val="black">
                    <a:tint val="75000"/>
                  </a:prstClr>
                </a:solidFill>
              </a:rPr>
              <a:t>April 19， 2017</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00"/>
            <a:fld id="{0A5276BE-B8C4-4399-BEE9-C19C59FEDAF5}"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49450959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00"/>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400"/>
            <a:r>
              <a:rPr lang="en-US">
                <a:solidFill>
                  <a:prstClr val="black">
                    <a:tint val="75000"/>
                  </a:prstClr>
                </a:solidFill>
              </a:rPr>
              <a:t>April 19， 2017</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0A5276BE-B8C4-4399-BEE9-C19C59FEDAF5}"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44789446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00"/>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400"/>
            <a:r>
              <a:rPr lang="en-US">
                <a:solidFill>
                  <a:prstClr val="black">
                    <a:tint val="75000"/>
                  </a:prstClr>
                </a:solidFill>
              </a:rPr>
              <a:t>April 19， 2017</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0A5276BE-B8C4-4399-BEE9-C19C59FEDAF5}"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311856389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00"/>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00"/>
            <a:r>
              <a:rPr lang="en-US">
                <a:solidFill>
                  <a:prstClr val="black">
                    <a:tint val="75000"/>
                  </a:prstClr>
                </a:solidFill>
              </a:rPr>
              <a:t>April 19， 2017</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0A5276BE-B8C4-4399-BEE9-C19C59FEDAF5}"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254867394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00"/>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00"/>
            <a:r>
              <a:rPr lang="en-US">
                <a:solidFill>
                  <a:prstClr val="black">
                    <a:tint val="75000"/>
                  </a:prstClr>
                </a:solidFill>
              </a:rPr>
              <a:t>April 19， 2017</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0A5276BE-B8C4-4399-BEE9-C19C59FEDAF5}"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349319346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defTabSz="914400">
              <a:defRPr/>
            </a:pPr>
            <a:fld id="{1438BDDB-CC28-4DA9-A2AE-E901C0A11231}" type="datetimeFigureOut">
              <a:rPr lang="zh-CN" altLang="en-US" smtClean="0">
                <a:solidFill>
                  <a:prstClr val="black">
                    <a:tint val="75000"/>
                  </a:prstClr>
                </a:solidFill>
                <a:latin typeface="等线" panose="020F0502020204030204"/>
              </a:rPr>
              <a:pPr defTabSz="914400">
                <a:defRPr/>
              </a:pPr>
              <a:t>2017/7/13</a:t>
            </a:fld>
            <a:endParaRPr lang="zh-CN" altLang="en-US">
              <a:solidFill>
                <a:prstClr val="black">
                  <a:tint val="75000"/>
                </a:prstClr>
              </a:solidFill>
              <a:latin typeface="等线" panose="020F0502020204030204"/>
            </a:endParaRPr>
          </a:p>
        </p:txBody>
      </p:sp>
      <p:sp>
        <p:nvSpPr>
          <p:cNvPr id="5" name="页脚占位符 4"/>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endParaRPr>
          </a:p>
        </p:txBody>
      </p:sp>
      <p:sp>
        <p:nvSpPr>
          <p:cNvPr id="6" name="灯片编号占位符 5"/>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rPr>
              <a:pPr defTabSz="914400">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159525428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400">
              <a:defRPr/>
            </a:pPr>
            <a:fld id="{1438BDDB-CC28-4DA9-A2AE-E901C0A11231}" type="datetimeFigureOut">
              <a:rPr lang="zh-CN" altLang="en-US" smtClean="0">
                <a:solidFill>
                  <a:prstClr val="black">
                    <a:tint val="75000"/>
                  </a:prstClr>
                </a:solidFill>
                <a:latin typeface="等线" panose="020F0502020204030204"/>
              </a:rPr>
              <a:pPr defTabSz="914400">
                <a:defRPr/>
              </a:pPr>
              <a:t>2017/7/13</a:t>
            </a:fld>
            <a:endParaRPr lang="zh-CN" altLang="en-US">
              <a:solidFill>
                <a:prstClr val="black">
                  <a:tint val="75000"/>
                </a:prstClr>
              </a:solidFill>
              <a:latin typeface="等线" panose="020F0502020204030204"/>
            </a:endParaRPr>
          </a:p>
        </p:txBody>
      </p:sp>
      <p:sp>
        <p:nvSpPr>
          <p:cNvPr id="5" name="页脚占位符 4"/>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endParaRPr>
          </a:p>
        </p:txBody>
      </p:sp>
      <p:sp>
        <p:nvSpPr>
          <p:cNvPr id="6" name="灯片编号占位符 5"/>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rPr>
              <a:pPr defTabSz="914400">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16320169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7C52B662-8664-48B2-90D2-4DFB09B11E8B}" type="datetime1">
              <a:rPr lang="zh-CN" altLang="en-US" smtClean="0"/>
              <a:t>2017/7/13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284377722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defTabSz="914400">
              <a:defRPr/>
            </a:pPr>
            <a:fld id="{1438BDDB-CC28-4DA9-A2AE-E901C0A11231}" type="datetimeFigureOut">
              <a:rPr lang="zh-CN" altLang="en-US" smtClean="0">
                <a:solidFill>
                  <a:prstClr val="black">
                    <a:tint val="75000"/>
                  </a:prstClr>
                </a:solidFill>
                <a:latin typeface="等线" panose="020F0502020204030204"/>
              </a:rPr>
              <a:pPr defTabSz="914400">
                <a:defRPr/>
              </a:pPr>
              <a:t>2017/7/13</a:t>
            </a:fld>
            <a:endParaRPr lang="zh-CN" altLang="en-US">
              <a:solidFill>
                <a:prstClr val="black">
                  <a:tint val="75000"/>
                </a:prstClr>
              </a:solidFill>
              <a:latin typeface="等线" panose="020F0502020204030204"/>
            </a:endParaRPr>
          </a:p>
        </p:txBody>
      </p:sp>
      <p:sp>
        <p:nvSpPr>
          <p:cNvPr id="5" name="页脚占位符 4"/>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endParaRPr>
          </a:p>
        </p:txBody>
      </p:sp>
      <p:sp>
        <p:nvSpPr>
          <p:cNvPr id="6" name="灯片编号占位符 5"/>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rPr>
              <a:pPr defTabSz="914400">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228798819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914400">
              <a:defRPr/>
            </a:pPr>
            <a:fld id="{1438BDDB-CC28-4DA9-A2AE-E901C0A11231}" type="datetimeFigureOut">
              <a:rPr lang="zh-CN" altLang="en-US" smtClean="0">
                <a:solidFill>
                  <a:prstClr val="black">
                    <a:tint val="75000"/>
                  </a:prstClr>
                </a:solidFill>
                <a:latin typeface="等线" panose="020F0502020204030204"/>
              </a:rPr>
              <a:pPr defTabSz="914400">
                <a:defRPr/>
              </a:pPr>
              <a:t>2017/7/13</a:t>
            </a:fld>
            <a:endParaRPr lang="zh-CN" altLang="en-US">
              <a:solidFill>
                <a:prstClr val="black">
                  <a:tint val="75000"/>
                </a:prstClr>
              </a:solidFill>
              <a:latin typeface="等线" panose="020F0502020204030204"/>
            </a:endParaRPr>
          </a:p>
        </p:txBody>
      </p:sp>
      <p:sp>
        <p:nvSpPr>
          <p:cNvPr id="6" name="页脚占位符 5"/>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endParaRPr>
          </a:p>
        </p:txBody>
      </p:sp>
      <p:sp>
        <p:nvSpPr>
          <p:cNvPr id="7" name="灯片编号占位符 6"/>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rPr>
              <a:pPr defTabSz="914400">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360409038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914400">
              <a:defRPr/>
            </a:pPr>
            <a:fld id="{1438BDDB-CC28-4DA9-A2AE-E901C0A11231}" type="datetimeFigureOut">
              <a:rPr lang="zh-CN" altLang="en-US" smtClean="0">
                <a:solidFill>
                  <a:prstClr val="black">
                    <a:tint val="75000"/>
                  </a:prstClr>
                </a:solidFill>
                <a:latin typeface="等线" panose="020F0502020204030204"/>
              </a:rPr>
              <a:pPr defTabSz="914400">
                <a:defRPr/>
              </a:pPr>
              <a:t>2017/7/13</a:t>
            </a:fld>
            <a:endParaRPr lang="zh-CN" altLang="en-US">
              <a:solidFill>
                <a:prstClr val="black">
                  <a:tint val="75000"/>
                </a:prstClr>
              </a:solidFill>
              <a:latin typeface="等线" panose="020F0502020204030204"/>
            </a:endParaRPr>
          </a:p>
        </p:txBody>
      </p:sp>
      <p:sp>
        <p:nvSpPr>
          <p:cNvPr id="8" name="页脚占位符 7"/>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endParaRPr>
          </a:p>
        </p:txBody>
      </p:sp>
      <p:sp>
        <p:nvSpPr>
          <p:cNvPr id="9" name="灯片编号占位符 8"/>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rPr>
              <a:pPr defTabSz="914400">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349443661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914400">
              <a:defRPr/>
            </a:pPr>
            <a:fld id="{1438BDDB-CC28-4DA9-A2AE-E901C0A11231}" type="datetimeFigureOut">
              <a:rPr lang="zh-CN" altLang="en-US" smtClean="0">
                <a:solidFill>
                  <a:prstClr val="black">
                    <a:tint val="75000"/>
                  </a:prstClr>
                </a:solidFill>
                <a:latin typeface="等线" panose="020F0502020204030204"/>
              </a:rPr>
              <a:pPr defTabSz="914400">
                <a:defRPr/>
              </a:pPr>
              <a:t>2017/7/13</a:t>
            </a:fld>
            <a:endParaRPr lang="zh-CN" altLang="en-US">
              <a:solidFill>
                <a:prstClr val="black">
                  <a:tint val="75000"/>
                </a:prstClr>
              </a:solidFill>
              <a:latin typeface="等线" panose="020F0502020204030204"/>
            </a:endParaRPr>
          </a:p>
        </p:txBody>
      </p:sp>
      <p:sp>
        <p:nvSpPr>
          <p:cNvPr id="4" name="页脚占位符 3"/>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endParaRPr>
          </a:p>
        </p:txBody>
      </p:sp>
      <p:sp>
        <p:nvSpPr>
          <p:cNvPr id="5" name="灯片编号占位符 4"/>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rPr>
              <a:pPr defTabSz="914400">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349121186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914400">
              <a:defRPr/>
            </a:pPr>
            <a:fld id="{1438BDDB-CC28-4DA9-A2AE-E901C0A11231}" type="datetimeFigureOut">
              <a:rPr lang="zh-CN" altLang="en-US" smtClean="0">
                <a:solidFill>
                  <a:prstClr val="black">
                    <a:tint val="75000"/>
                  </a:prstClr>
                </a:solidFill>
                <a:latin typeface="等线" panose="020F0502020204030204"/>
              </a:rPr>
              <a:pPr defTabSz="914400">
                <a:defRPr/>
              </a:pPr>
              <a:t>2017/7/13</a:t>
            </a:fld>
            <a:endParaRPr lang="zh-CN" altLang="en-US">
              <a:solidFill>
                <a:prstClr val="black">
                  <a:tint val="75000"/>
                </a:prstClr>
              </a:solidFill>
              <a:latin typeface="等线" panose="020F0502020204030204"/>
            </a:endParaRPr>
          </a:p>
        </p:txBody>
      </p:sp>
      <p:sp>
        <p:nvSpPr>
          <p:cNvPr id="3" name="页脚占位符 2"/>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endParaRPr>
          </a:p>
        </p:txBody>
      </p:sp>
      <p:sp>
        <p:nvSpPr>
          <p:cNvPr id="4" name="灯片编号占位符 3"/>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rPr>
              <a:pPr defTabSz="914400">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98985357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914400">
              <a:defRPr/>
            </a:pPr>
            <a:fld id="{1438BDDB-CC28-4DA9-A2AE-E901C0A11231}" type="datetimeFigureOut">
              <a:rPr lang="zh-CN" altLang="en-US" smtClean="0">
                <a:solidFill>
                  <a:prstClr val="black">
                    <a:tint val="75000"/>
                  </a:prstClr>
                </a:solidFill>
                <a:latin typeface="等线" panose="020F0502020204030204"/>
              </a:rPr>
              <a:pPr defTabSz="914400">
                <a:defRPr/>
              </a:pPr>
              <a:t>2017/7/13</a:t>
            </a:fld>
            <a:endParaRPr lang="zh-CN" altLang="en-US">
              <a:solidFill>
                <a:prstClr val="black">
                  <a:tint val="75000"/>
                </a:prstClr>
              </a:solidFill>
              <a:latin typeface="等线" panose="020F0502020204030204"/>
            </a:endParaRPr>
          </a:p>
        </p:txBody>
      </p:sp>
      <p:sp>
        <p:nvSpPr>
          <p:cNvPr id="6" name="页脚占位符 5"/>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endParaRPr>
          </a:p>
        </p:txBody>
      </p:sp>
      <p:sp>
        <p:nvSpPr>
          <p:cNvPr id="7" name="灯片编号占位符 6"/>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rPr>
              <a:pPr defTabSz="914400">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264618549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914400">
              <a:defRPr/>
            </a:pPr>
            <a:fld id="{1438BDDB-CC28-4DA9-A2AE-E901C0A11231}" type="datetimeFigureOut">
              <a:rPr lang="zh-CN" altLang="en-US" smtClean="0">
                <a:solidFill>
                  <a:prstClr val="black">
                    <a:tint val="75000"/>
                  </a:prstClr>
                </a:solidFill>
                <a:latin typeface="等线" panose="020F0502020204030204"/>
              </a:rPr>
              <a:pPr defTabSz="914400">
                <a:defRPr/>
              </a:pPr>
              <a:t>2017/7/13</a:t>
            </a:fld>
            <a:endParaRPr lang="zh-CN" altLang="en-US">
              <a:solidFill>
                <a:prstClr val="black">
                  <a:tint val="75000"/>
                </a:prstClr>
              </a:solidFill>
              <a:latin typeface="等线" panose="020F0502020204030204"/>
            </a:endParaRPr>
          </a:p>
        </p:txBody>
      </p:sp>
      <p:sp>
        <p:nvSpPr>
          <p:cNvPr id="6" name="页脚占位符 5"/>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endParaRPr>
          </a:p>
        </p:txBody>
      </p:sp>
      <p:sp>
        <p:nvSpPr>
          <p:cNvPr id="7" name="灯片编号占位符 6"/>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rPr>
              <a:pPr defTabSz="914400">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167467253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400">
              <a:defRPr/>
            </a:pPr>
            <a:fld id="{1438BDDB-CC28-4DA9-A2AE-E901C0A11231}" type="datetimeFigureOut">
              <a:rPr lang="zh-CN" altLang="en-US" smtClean="0">
                <a:solidFill>
                  <a:prstClr val="black">
                    <a:tint val="75000"/>
                  </a:prstClr>
                </a:solidFill>
                <a:latin typeface="等线" panose="020F0502020204030204"/>
              </a:rPr>
              <a:pPr defTabSz="914400">
                <a:defRPr/>
              </a:pPr>
              <a:t>2017/7/13</a:t>
            </a:fld>
            <a:endParaRPr lang="zh-CN" altLang="en-US">
              <a:solidFill>
                <a:prstClr val="black">
                  <a:tint val="75000"/>
                </a:prstClr>
              </a:solidFill>
              <a:latin typeface="等线" panose="020F0502020204030204"/>
            </a:endParaRPr>
          </a:p>
        </p:txBody>
      </p:sp>
      <p:sp>
        <p:nvSpPr>
          <p:cNvPr id="5" name="页脚占位符 4"/>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endParaRPr>
          </a:p>
        </p:txBody>
      </p:sp>
      <p:sp>
        <p:nvSpPr>
          <p:cNvPr id="6" name="灯片编号占位符 5"/>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rPr>
              <a:pPr defTabSz="914400">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22406358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400">
              <a:defRPr/>
            </a:pPr>
            <a:fld id="{1438BDDB-CC28-4DA9-A2AE-E901C0A11231}" type="datetimeFigureOut">
              <a:rPr lang="zh-CN" altLang="en-US" smtClean="0">
                <a:solidFill>
                  <a:prstClr val="black">
                    <a:tint val="75000"/>
                  </a:prstClr>
                </a:solidFill>
                <a:latin typeface="等线" panose="020F0502020204030204"/>
              </a:rPr>
              <a:pPr defTabSz="914400">
                <a:defRPr/>
              </a:pPr>
              <a:t>2017/7/13</a:t>
            </a:fld>
            <a:endParaRPr lang="zh-CN" altLang="en-US">
              <a:solidFill>
                <a:prstClr val="black">
                  <a:tint val="75000"/>
                </a:prstClr>
              </a:solidFill>
              <a:latin typeface="等线" panose="020F0502020204030204"/>
            </a:endParaRPr>
          </a:p>
        </p:txBody>
      </p:sp>
      <p:sp>
        <p:nvSpPr>
          <p:cNvPr id="5" name="页脚占位符 4"/>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endParaRPr>
          </a:p>
        </p:txBody>
      </p:sp>
      <p:sp>
        <p:nvSpPr>
          <p:cNvPr id="6" name="灯片编号占位符 5"/>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rPr>
              <a:pPr defTabSz="914400">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91673753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defTabSz="914400">
              <a:defRPr/>
            </a:pPr>
            <a:fld id="{1438BDDB-CC28-4DA9-A2AE-E901C0A11231}" type="datetimeFigureOut">
              <a:rPr lang="zh-CN" altLang="en-US" smtClean="0">
                <a:solidFill>
                  <a:prstClr val="black">
                    <a:tint val="75000"/>
                  </a:prstClr>
                </a:solidFill>
                <a:latin typeface="等线" panose="020F0502020204030204"/>
              </a:rPr>
              <a:pPr defTabSz="914400">
                <a:defRPr/>
              </a:pPr>
              <a:t>2017/7/13</a:t>
            </a:fld>
            <a:endParaRPr lang="zh-CN" altLang="en-US">
              <a:solidFill>
                <a:prstClr val="black">
                  <a:tint val="75000"/>
                </a:prstClr>
              </a:solidFill>
              <a:latin typeface="等线" panose="020F0502020204030204"/>
            </a:endParaRPr>
          </a:p>
        </p:txBody>
      </p:sp>
      <p:sp>
        <p:nvSpPr>
          <p:cNvPr id="5" name="页脚占位符 4"/>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endParaRPr>
          </a:p>
        </p:txBody>
      </p:sp>
      <p:sp>
        <p:nvSpPr>
          <p:cNvPr id="6" name="灯片编号占位符 5"/>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rPr>
              <a:pPr defTabSz="914400">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3346962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D2986351-86E5-41E4-BC53-5787811069DC}" type="datetime1">
              <a:rPr lang="zh-CN" altLang="en-US" smtClean="0"/>
              <a:t>2017/7/13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203473325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400">
              <a:defRPr/>
            </a:pPr>
            <a:fld id="{1438BDDB-CC28-4DA9-A2AE-E901C0A11231}" type="datetimeFigureOut">
              <a:rPr lang="zh-CN" altLang="en-US" smtClean="0">
                <a:solidFill>
                  <a:prstClr val="black">
                    <a:tint val="75000"/>
                  </a:prstClr>
                </a:solidFill>
                <a:latin typeface="等线" panose="020F0502020204030204"/>
              </a:rPr>
              <a:pPr defTabSz="914400">
                <a:defRPr/>
              </a:pPr>
              <a:t>2017/7/13</a:t>
            </a:fld>
            <a:endParaRPr lang="zh-CN" altLang="en-US">
              <a:solidFill>
                <a:prstClr val="black">
                  <a:tint val="75000"/>
                </a:prstClr>
              </a:solidFill>
              <a:latin typeface="等线" panose="020F0502020204030204"/>
            </a:endParaRPr>
          </a:p>
        </p:txBody>
      </p:sp>
      <p:sp>
        <p:nvSpPr>
          <p:cNvPr id="5" name="页脚占位符 4"/>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endParaRPr>
          </a:p>
        </p:txBody>
      </p:sp>
      <p:sp>
        <p:nvSpPr>
          <p:cNvPr id="6" name="灯片编号占位符 5"/>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rPr>
              <a:pPr defTabSz="914400">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279808549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defTabSz="914400">
              <a:defRPr/>
            </a:pPr>
            <a:fld id="{1438BDDB-CC28-4DA9-A2AE-E901C0A11231}" type="datetimeFigureOut">
              <a:rPr lang="zh-CN" altLang="en-US" smtClean="0">
                <a:solidFill>
                  <a:prstClr val="black">
                    <a:tint val="75000"/>
                  </a:prstClr>
                </a:solidFill>
                <a:latin typeface="等线" panose="020F0502020204030204"/>
              </a:rPr>
              <a:pPr defTabSz="914400">
                <a:defRPr/>
              </a:pPr>
              <a:t>2017/7/13</a:t>
            </a:fld>
            <a:endParaRPr lang="zh-CN" altLang="en-US">
              <a:solidFill>
                <a:prstClr val="black">
                  <a:tint val="75000"/>
                </a:prstClr>
              </a:solidFill>
              <a:latin typeface="等线" panose="020F0502020204030204"/>
            </a:endParaRPr>
          </a:p>
        </p:txBody>
      </p:sp>
      <p:sp>
        <p:nvSpPr>
          <p:cNvPr id="5" name="页脚占位符 4"/>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endParaRPr>
          </a:p>
        </p:txBody>
      </p:sp>
      <p:sp>
        <p:nvSpPr>
          <p:cNvPr id="6" name="灯片编号占位符 5"/>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rPr>
              <a:pPr defTabSz="914400">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385603355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914400">
              <a:defRPr/>
            </a:pPr>
            <a:fld id="{1438BDDB-CC28-4DA9-A2AE-E901C0A11231}" type="datetimeFigureOut">
              <a:rPr lang="zh-CN" altLang="en-US" smtClean="0">
                <a:solidFill>
                  <a:prstClr val="black">
                    <a:tint val="75000"/>
                  </a:prstClr>
                </a:solidFill>
                <a:latin typeface="等线" panose="020F0502020204030204"/>
              </a:rPr>
              <a:pPr defTabSz="914400">
                <a:defRPr/>
              </a:pPr>
              <a:t>2017/7/13</a:t>
            </a:fld>
            <a:endParaRPr lang="zh-CN" altLang="en-US">
              <a:solidFill>
                <a:prstClr val="black">
                  <a:tint val="75000"/>
                </a:prstClr>
              </a:solidFill>
              <a:latin typeface="等线" panose="020F0502020204030204"/>
            </a:endParaRPr>
          </a:p>
        </p:txBody>
      </p:sp>
      <p:sp>
        <p:nvSpPr>
          <p:cNvPr id="6" name="页脚占位符 5"/>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endParaRPr>
          </a:p>
        </p:txBody>
      </p:sp>
      <p:sp>
        <p:nvSpPr>
          <p:cNvPr id="7" name="灯片编号占位符 6"/>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rPr>
              <a:pPr defTabSz="914400">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306393435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914400">
              <a:defRPr/>
            </a:pPr>
            <a:fld id="{1438BDDB-CC28-4DA9-A2AE-E901C0A11231}" type="datetimeFigureOut">
              <a:rPr lang="zh-CN" altLang="en-US" smtClean="0">
                <a:solidFill>
                  <a:prstClr val="black">
                    <a:tint val="75000"/>
                  </a:prstClr>
                </a:solidFill>
                <a:latin typeface="等线" panose="020F0502020204030204"/>
              </a:rPr>
              <a:pPr defTabSz="914400">
                <a:defRPr/>
              </a:pPr>
              <a:t>2017/7/13</a:t>
            </a:fld>
            <a:endParaRPr lang="zh-CN" altLang="en-US">
              <a:solidFill>
                <a:prstClr val="black">
                  <a:tint val="75000"/>
                </a:prstClr>
              </a:solidFill>
              <a:latin typeface="等线" panose="020F0502020204030204"/>
            </a:endParaRPr>
          </a:p>
        </p:txBody>
      </p:sp>
      <p:sp>
        <p:nvSpPr>
          <p:cNvPr id="8" name="页脚占位符 7"/>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endParaRPr>
          </a:p>
        </p:txBody>
      </p:sp>
      <p:sp>
        <p:nvSpPr>
          <p:cNvPr id="9" name="灯片编号占位符 8"/>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rPr>
              <a:pPr defTabSz="914400">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80238618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914400">
              <a:defRPr/>
            </a:pPr>
            <a:fld id="{1438BDDB-CC28-4DA9-A2AE-E901C0A11231}" type="datetimeFigureOut">
              <a:rPr lang="zh-CN" altLang="en-US" smtClean="0">
                <a:solidFill>
                  <a:prstClr val="black">
                    <a:tint val="75000"/>
                  </a:prstClr>
                </a:solidFill>
                <a:latin typeface="等线" panose="020F0502020204030204"/>
              </a:rPr>
              <a:pPr defTabSz="914400">
                <a:defRPr/>
              </a:pPr>
              <a:t>2017/7/13</a:t>
            </a:fld>
            <a:endParaRPr lang="zh-CN" altLang="en-US">
              <a:solidFill>
                <a:prstClr val="black">
                  <a:tint val="75000"/>
                </a:prstClr>
              </a:solidFill>
              <a:latin typeface="等线" panose="020F0502020204030204"/>
            </a:endParaRPr>
          </a:p>
        </p:txBody>
      </p:sp>
      <p:sp>
        <p:nvSpPr>
          <p:cNvPr id="4" name="页脚占位符 3"/>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endParaRPr>
          </a:p>
        </p:txBody>
      </p:sp>
      <p:sp>
        <p:nvSpPr>
          <p:cNvPr id="5" name="灯片编号占位符 4"/>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rPr>
              <a:pPr defTabSz="914400">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6349853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914400">
              <a:defRPr/>
            </a:pPr>
            <a:fld id="{1438BDDB-CC28-4DA9-A2AE-E901C0A11231}" type="datetimeFigureOut">
              <a:rPr lang="zh-CN" altLang="en-US" smtClean="0">
                <a:solidFill>
                  <a:prstClr val="black">
                    <a:tint val="75000"/>
                  </a:prstClr>
                </a:solidFill>
                <a:latin typeface="等线" panose="020F0502020204030204"/>
              </a:rPr>
              <a:pPr defTabSz="914400">
                <a:defRPr/>
              </a:pPr>
              <a:t>2017/7/13</a:t>
            </a:fld>
            <a:endParaRPr lang="zh-CN" altLang="en-US">
              <a:solidFill>
                <a:prstClr val="black">
                  <a:tint val="75000"/>
                </a:prstClr>
              </a:solidFill>
              <a:latin typeface="等线" panose="020F0502020204030204"/>
            </a:endParaRPr>
          </a:p>
        </p:txBody>
      </p:sp>
      <p:sp>
        <p:nvSpPr>
          <p:cNvPr id="3" name="页脚占位符 2"/>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endParaRPr>
          </a:p>
        </p:txBody>
      </p:sp>
      <p:sp>
        <p:nvSpPr>
          <p:cNvPr id="4" name="灯片编号占位符 3"/>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rPr>
              <a:pPr defTabSz="914400">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101024350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914400">
              <a:defRPr/>
            </a:pPr>
            <a:fld id="{1438BDDB-CC28-4DA9-A2AE-E901C0A11231}" type="datetimeFigureOut">
              <a:rPr lang="zh-CN" altLang="en-US" smtClean="0">
                <a:solidFill>
                  <a:prstClr val="black">
                    <a:tint val="75000"/>
                  </a:prstClr>
                </a:solidFill>
                <a:latin typeface="等线" panose="020F0502020204030204"/>
              </a:rPr>
              <a:pPr defTabSz="914400">
                <a:defRPr/>
              </a:pPr>
              <a:t>2017/7/13</a:t>
            </a:fld>
            <a:endParaRPr lang="zh-CN" altLang="en-US">
              <a:solidFill>
                <a:prstClr val="black">
                  <a:tint val="75000"/>
                </a:prstClr>
              </a:solidFill>
              <a:latin typeface="等线" panose="020F0502020204030204"/>
            </a:endParaRPr>
          </a:p>
        </p:txBody>
      </p:sp>
      <p:sp>
        <p:nvSpPr>
          <p:cNvPr id="6" name="页脚占位符 5"/>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endParaRPr>
          </a:p>
        </p:txBody>
      </p:sp>
      <p:sp>
        <p:nvSpPr>
          <p:cNvPr id="7" name="灯片编号占位符 6"/>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rPr>
              <a:pPr defTabSz="914400">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391741741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914400">
              <a:defRPr/>
            </a:pPr>
            <a:fld id="{1438BDDB-CC28-4DA9-A2AE-E901C0A11231}" type="datetimeFigureOut">
              <a:rPr lang="zh-CN" altLang="en-US" smtClean="0">
                <a:solidFill>
                  <a:prstClr val="black">
                    <a:tint val="75000"/>
                  </a:prstClr>
                </a:solidFill>
                <a:latin typeface="等线" panose="020F0502020204030204"/>
              </a:rPr>
              <a:pPr defTabSz="914400">
                <a:defRPr/>
              </a:pPr>
              <a:t>2017/7/13</a:t>
            </a:fld>
            <a:endParaRPr lang="zh-CN" altLang="en-US">
              <a:solidFill>
                <a:prstClr val="black">
                  <a:tint val="75000"/>
                </a:prstClr>
              </a:solidFill>
              <a:latin typeface="等线" panose="020F0502020204030204"/>
            </a:endParaRPr>
          </a:p>
        </p:txBody>
      </p:sp>
      <p:sp>
        <p:nvSpPr>
          <p:cNvPr id="6" name="页脚占位符 5"/>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endParaRPr>
          </a:p>
        </p:txBody>
      </p:sp>
      <p:sp>
        <p:nvSpPr>
          <p:cNvPr id="7" name="灯片编号占位符 6"/>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rPr>
              <a:pPr defTabSz="914400">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345914181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400">
              <a:defRPr/>
            </a:pPr>
            <a:fld id="{1438BDDB-CC28-4DA9-A2AE-E901C0A11231}" type="datetimeFigureOut">
              <a:rPr lang="zh-CN" altLang="en-US" smtClean="0">
                <a:solidFill>
                  <a:prstClr val="black">
                    <a:tint val="75000"/>
                  </a:prstClr>
                </a:solidFill>
                <a:latin typeface="等线" panose="020F0502020204030204"/>
              </a:rPr>
              <a:pPr defTabSz="914400">
                <a:defRPr/>
              </a:pPr>
              <a:t>2017/7/13</a:t>
            </a:fld>
            <a:endParaRPr lang="zh-CN" altLang="en-US">
              <a:solidFill>
                <a:prstClr val="black">
                  <a:tint val="75000"/>
                </a:prstClr>
              </a:solidFill>
              <a:latin typeface="等线" panose="020F0502020204030204"/>
            </a:endParaRPr>
          </a:p>
        </p:txBody>
      </p:sp>
      <p:sp>
        <p:nvSpPr>
          <p:cNvPr id="5" name="页脚占位符 4"/>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endParaRPr>
          </a:p>
        </p:txBody>
      </p:sp>
      <p:sp>
        <p:nvSpPr>
          <p:cNvPr id="6" name="灯片编号占位符 5"/>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rPr>
              <a:pPr defTabSz="914400">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202033899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400">
              <a:defRPr/>
            </a:pPr>
            <a:fld id="{1438BDDB-CC28-4DA9-A2AE-E901C0A11231}" type="datetimeFigureOut">
              <a:rPr lang="zh-CN" altLang="en-US" smtClean="0">
                <a:solidFill>
                  <a:prstClr val="black">
                    <a:tint val="75000"/>
                  </a:prstClr>
                </a:solidFill>
                <a:latin typeface="等线" panose="020F0502020204030204"/>
              </a:rPr>
              <a:pPr defTabSz="914400">
                <a:defRPr/>
              </a:pPr>
              <a:t>2017/7/13</a:t>
            </a:fld>
            <a:endParaRPr lang="zh-CN" altLang="en-US">
              <a:solidFill>
                <a:prstClr val="black">
                  <a:tint val="75000"/>
                </a:prstClr>
              </a:solidFill>
              <a:latin typeface="等线" panose="020F0502020204030204"/>
            </a:endParaRPr>
          </a:p>
        </p:txBody>
      </p:sp>
      <p:sp>
        <p:nvSpPr>
          <p:cNvPr id="5" name="页脚占位符 4"/>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endParaRPr>
          </a:p>
        </p:txBody>
      </p:sp>
      <p:sp>
        <p:nvSpPr>
          <p:cNvPr id="6" name="灯片编号占位符 5"/>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rPr>
              <a:pPr defTabSz="914400">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1764687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41FE010D-571E-4E04-9CDC-5EAED5E71DDB}" type="datetime1">
              <a:rPr lang="zh-CN" altLang="en-US" smtClean="0"/>
              <a:t>2017/7/13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13378802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2017/7/13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5130260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2017/7/13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240761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2017/7/13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1771651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2017/7/13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4487016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2017/7/13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896421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2017/7/13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33166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2017/7/13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572357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2017/7/13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1375563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2017/7/13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3674691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2017/7/13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839030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020CAF9F-0A3D-4F5A-8259-2004A5C4F900}" type="datetime1">
              <a:rPr lang="zh-CN" altLang="en-US" smtClean="0"/>
              <a:t>2017/7/13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363442301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2017/7/13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20926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431CEC20-4DCB-4FF7-926E-0DD08C3BE40E}" type="datetime1">
              <a:rPr lang="zh-CN" altLang="en-US" smtClean="0"/>
              <a:t>2017/7/13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36239636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2011F3DA-EF7B-456B-A967-731007BC5975}" type="datetime1">
              <a:rPr lang="zh-CN" altLang="en-US" smtClean="0"/>
              <a:t>2017/7/13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2110370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FB545E-2A45-4206-BD52-CF0FFFDF65F5}" type="datetime1">
              <a:rPr lang="zh-CN" altLang="en-US" smtClean="0"/>
              <a:t>2017/7/13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1096849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a:defRPr/>
            </a:pPr>
            <a:fld id="{03409ECE-ADCB-4454-B743-B8EC97A32249}" type="datetime1">
              <a:rPr lang="zh-CN" altLang="en-US" smtClean="0">
                <a:solidFill>
                  <a:prstClr val="black"/>
                </a:solidFill>
              </a:rPr>
              <a:t>2017/7/13</a:t>
            </a:fld>
            <a:endParaRPr lang="zh-CN" altLang="en-US">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6" name="Slide Number Placeholder 5"/>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21674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56D5B78-F182-408D-A2B2-7FD9C787E8E0}" type="datetime1">
              <a:rPr lang="zh-CN" altLang="en-US" smtClean="0"/>
              <a:t>2017/7/13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3060336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0EF8E99B-B80A-4ED8-A438-73057C20ABAE}" type="datetime1">
              <a:rPr lang="zh-CN" altLang="en-US" smtClean="0"/>
              <a:t>2017/7/13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19862152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9D96FA7C-6FF5-4AFF-B700-D9A3C506CC96}" type="datetime1">
              <a:rPr lang="zh-CN" altLang="en-US" smtClean="0"/>
              <a:t>2017/7/13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1762873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D4F073C8-3E0C-4B10-9270-295235D2BC75}" type="datetime1">
              <a:rPr lang="zh-CN" altLang="en-US" smtClean="0"/>
              <a:t>2017/7/13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961308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pPr>
              <a:defRPr/>
            </a:pPr>
            <a:fld id="{77AD10B0-B8E8-4CDA-9E0E-79C5C7C68A54}" type="datetime1">
              <a:rPr lang="zh-CN" altLang="en-US" smtClean="0">
                <a:solidFill>
                  <a:prstClr val="black">
                    <a:tint val="75000"/>
                  </a:prstClr>
                </a:solidFill>
              </a:rPr>
              <a:t>2017/7/13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D150FE3-565E-426C-85FE-70D7C44982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983147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fld id="{7F23E51E-8D9E-4878-BB56-C03462FD069B}" type="datetime1">
              <a:rPr lang="zh-CN" altLang="en-US" smtClean="0">
                <a:solidFill>
                  <a:prstClr val="black">
                    <a:tint val="75000"/>
                  </a:prstClr>
                </a:solidFill>
              </a:rPr>
              <a:t>2017/7/13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D150FE3-565E-426C-85FE-70D7C44982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968294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pPr>
              <a:defRPr/>
            </a:pPr>
            <a:fld id="{86723127-8D78-4A01-933B-CC729D920EAE}" type="datetime1">
              <a:rPr lang="zh-CN" altLang="en-US" smtClean="0">
                <a:solidFill>
                  <a:prstClr val="black">
                    <a:tint val="75000"/>
                  </a:prstClr>
                </a:solidFill>
              </a:rPr>
              <a:t>2017/7/13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D150FE3-565E-426C-85FE-70D7C44982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71826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a:defRPr/>
            </a:pPr>
            <a:fld id="{4283B427-82AA-4164-A152-5ABB1242E6FD}" type="datetime1">
              <a:rPr lang="zh-CN" altLang="en-US" smtClean="0">
                <a:solidFill>
                  <a:prstClr val="black">
                    <a:tint val="75000"/>
                  </a:prstClr>
                </a:solidFill>
              </a:rPr>
              <a:t>2017/7/13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AD150FE3-565E-426C-85FE-70D7C44982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16410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a:defRPr/>
            </a:pPr>
            <a:fld id="{4B7A15D3-2639-40E3-8D59-892FC0FEFF53}" type="datetime1">
              <a:rPr lang="zh-CN" altLang="en-US" smtClean="0">
                <a:solidFill>
                  <a:prstClr val="black">
                    <a:tint val="75000"/>
                  </a:prstClr>
                </a:solidFill>
              </a:rPr>
              <a:t>2017/7/13</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AD150FE3-565E-426C-85FE-70D7C44982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3967027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a:defRPr/>
            </a:pPr>
            <a:fld id="{B94B7BD9-09C6-4708-8818-718507511FF2}" type="datetime1">
              <a:rPr lang="zh-CN" altLang="en-US" smtClean="0">
                <a:solidFill>
                  <a:prstClr val="black">
                    <a:tint val="75000"/>
                  </a:prstClr>
                </a:solidFill>
              </a:rPr>
              <a:t>2017/7/13</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AD150FE3-565E-426C-85FE-70D7C44982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36727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52636"/>
            <a:ext cx="10515600" cy="1500187"/>
          </a:xfrm>
        </p:spPr>
        <p:txBody>
          <a:bodyPr anchor="t">
            <a:normAutofit/>
          </a:bodyPr>
          <a:lstStyle>
            <a:lvl1pPr marL="0" indent="0">
              <a:buNone/>
              <a:defRPr sz="1800">
                <a:solidFill>
                  <a:schemeClr val="tx1">
                    <a:lumMod val="75000"/>
                    <a:lumOff val="2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a:defRPr/>
            </a:pPr>
            <a:fld id="{C7D208A1-1380-461A-8575-99C4B86197F0}" type="datetime1">
              <a:rPr lang="zh-CN" altLang="en-US" smtClean="0">
                <a:solidFill>
                  <a:prstClr val="black"/>
                </a:solidFill>
              </a:rPr>
              <a:t>2017/7/13</a:t>
            </a:fld>
            <a:endParaRPr lang="zh-CN" altLang="en-US">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6" name="Slide Number Placeholder 5"/>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2361825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71BFB0D-D9A9-4099-A52B-079903396217}" type="datetime1">
              <a:rPr lang="zh-CN" altLang="en-US" smtClean="0">
                <a:solidFill>
                  <a:prstClr val="black">
                    <a:tint val="75000"/>
                  </a:prstClr>
                </a:solidFill>
              </a:rPr>
              <a:t>2017/7/13</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AD150FE3-565E-426C-85FE-70D7C44982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39906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a:defRPr/>
            </a:pPr>
            <a:fld id="{D607F69C-8F38-48C2-8C0B-D9BDD0ED08C2}" type="datetime1">
              <a:rPr lang="zh-CN" altLang="en-US" smtClean="0">
                <a:solidFill>
                  <a:prstClr val="black">
                    <a:tint val="75000"/>
                  </a:prstClr>
                </a:solidFill>
              </a:rPr>
              <a:t>2017/7/13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AD150FE3-565E-426C-85FE-70D7C44982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641336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a:defRPr/>
            </a:pPr>
            <a:fld id="{85845FD4-1601-45D2-809A-318774B9DC17}" type="datetime1">
              <a:rPr lang="zh-CN" altLang="en-US" smtClean="0">
                <a:solidFill>
                  <a:prstClr val="black">
                    <a:tint val="75000"/>
                  </a:prstClr>
                </a:solidFill>
              </a:rPr>
              <a:t>2017/7/13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AD150FE3-565E-426C-85FE-70D7C44982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133057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fld id="{E5B599F1-AC86-4265-97E3-7B59E83D2F0E}" type="datetime1">
              <a:rPr lang="zh-CN" altLang="en-US" smtClean="0">
                <a:solidFill>
                  <a:prstClr val="black">
                    <a:tint val="75000"/>
                  </a:prstClr>
                </a:solidFill>
              </a:rPr>
              <a:t>2017/7/13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D150FE3-565E-426C-85FE-70D7C44982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812053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fld id="{7DDC224A-6C08-4218-BD83-2D1C78285D65}" type="datetime1">
              <a:rPr lang="zh-CN" altLang="en-US" smtClean="0">
                <a:solidFill>
                  <a:prstClr val="black">
                    <a:tint val="75000"/>
                  </a:prstClr>
                </a:solidFill>
              </a:rPr>
              <a:t>2017/7/13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D150FE3-565E-426C-85FE-70D7C44982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1185964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pPr>
              <a:defRPr/>
            </a:pPr>
            <a:fld id="{20D0CBDB-E9FD-4BC1-8E5F-5BDE140E9739}" type="datetime1">
              <a:rPr lang="zh-CN" altLang="en-US" smtClean="0">
                <a:solidFill>
                  <a:prstClr val="black">
                    <a:tint val="75000"/>
                  </a:prstClr>
                </a:solidFill>
              </a:rPr>
              <a:t>2017/7/13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C0BE0E6-0ABA-4271-9D30-913BD5224E70}"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3650744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fld id="{936127B2-BB77-426F-8E23-4E89C2375665}" type="datetime1">
              <a:rPr lang="zh-CN" altLang="en-US" smtClean="0">
                <a:solidFill>
                  <a:prstClr val="black">
                    <a:tint val="75000"/>
                  </a:prstClr>
                </a:solidFill>
              </a:rPr>
              <a:t>2017/7/13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C0BE0E6-0ABA-4271-9D30-913BD5224E70}"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5012354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pPr>
              <a:defRPr/>
            </a:pPr>
            <a:fld id="{F0BAA8D6-5988-4A77-A51B-A2FF9A02B1AA}" type="datetime1">
              <a:rPr lang="zh-CN" altLang="en-US" smtClean="0">
                <a:solidFill>
                  <a:prstClr val="black">
                    <a:tint val="75000"/>
                  </a:prstClr>
                </a:solidFill>
              </a:rPr>
              <a:t>2017/7/13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C0BE0E6-0ABA-4271-9D30-913BD5224E70}"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49818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a:defRPr/>
            </a:pPr>
            <a:fld id="{EC0E88BB-D624-4438-8199-6F993CA4DD7A}" type="datetime1">
              <a:rPr lang="zh-CN" altLang="en-US" smtClean="0">
                <a:solidFill>
                  <a:prstClr val="black">
                    <a:tint val="75000"/>
                  </a:prstClr>
                </a:solidFill>
              </a:rPr>
              <a:t>2017/7/13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C0BE0E6-0ABA-4271-9D30-913BD5224E70}"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864450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a:defRPr/>
            </a:pPr>
            <a:fld id="{B9E4CD81-7A04-41E3-ABAA-0258451E5E90}" type="datetime1">
              <a:rPr lang="zh-CN" altLang="en-US" smtClean="0">
                <a:solidFill>
                  <a:prstClr val="black">
                    <a:tint val="75000"/>
                  </a:prstClr>
                </a:solidFill>
              </a:rPr>
              <a:t>2017/7/13</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C0BE0E6-0ABA-4271-9D30-913BD5224E70}"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81216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45127" y="1828803"/>
            <a:ext cx="5181600" cy="435133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8803"/>
            <a:ext cx="5181600" cy="435133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a:defRPr/>
            </a:pPr>
            <a:fld id="{EC010E92-B4B6-4B8A-8F1E-A9FB61294123}" type="datetime1">
              <a:rPr lang="zh-CN" altLang="en-US" smtClean="0">
                <a:solidFill>
                  <a:prstClr val="black"/>
                </a:solidFill>
              </a:rPr>
              <a:t>2017/7/13</a:t>
            </a:fld>
            <a:endParaRPr lang="zh-CN" altLang="en-US">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7" name="Slide Number Placeholder 6"/>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182502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a:defRPr/>
            </a:pPr>
            <a:fld id="{5A495041-A17D-41BC-BDB8-7EB73499F920}" type="datetime1">
              <a:rPr lang="zh-CN" altLang="en-US" smtClean="0">
                <a:solidFill>
                  <a:prstClr val="black">
                    <a:tint val="75000"/>
                  </a:prstClr>
                </a:solidFill>
              </a:rPr>
              <a:t>2017/7/13</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C0BE0E6-0ABA-4271-9D30-913BD5224E70}"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1367996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0606E5B-8073-492C-ACC6-98B3702960B8}" type="datetime1">
              <a:rPr lang="zh-CN" altLang="en-US" smtClean="0">
                <a:solidFill>
                  <a:prstClr val="black">
                    <a:tint val="75000"/>
                  </a:prstClr>
                </a:solidFill>
              </a:rPr>
              <a:t>2017/7/13</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6C0BE0E6-0ABA-4271-9D30-913BD5224E70}"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5189108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a:defRPr/>
            </a:pPr>
            <a:fld id="{345C0B83-2D41-4AD2-B8FC-889F6C3B6487}" type="datetime1">
              <a:rPr lang="zh-CN" altLang="en-US" smtClean="0">
                <a:solidFill>
                  <a:prstClr val="black">
                    <a:tint val="75000"/>
                  </a:prstClr>
                </a:solidFill>
              </a:rPr>
              <a:t>2017/7/13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C0BE0E6-0ABA-4271-9D30-913BD5224E70}"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7029907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a:defRPr/>
            </a:pPr>
            <a:fld id="{7AB211B7-29A3-484A-81FC-5E081E6734F9}" type="datetime1">
              <a:rPr lang="zh-CN" altLang="en-US" smtClean="0">
                <a:solidFill>
                  <a:prstClr val="black">
                    <a:tint val="75000"/>
                  </a:prstClr>
                </a:solidFill>
              </a:rPr>
              <a:t>2017/7/13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C0BE0E6-0ABA-4271-9D30-913BD5224E70}"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1167612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fld id="{3AAE4565-99D3-4847-AC88-05308FEB867E}" type="datetime1">
              <a:rPr lang="zh-CN" altLang="en-US" smtClean="0">
                <a:solidFill>
                  <a:prstClr val="black">
                    <a:tint val="75000"/>
                  </a:prstClr>
                </a:solidFill>
              </a:rPr>
              <a:t>2017/7/13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C0BE0E6-0ABA-4271-9D30-913BD5224E70}"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1975193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fld id="{EF5DF21F-AF86-4AE2-938D-FF74AB1FD051}" type="datetime1">
              <a:rPr lang="zh-CN" altLang="en-US" smtClean="0">
                <a:solidFill>
                  <a:prstClr val="black">
                    <a:tint val="75000"/>
                  </a:prstClr>
                </a:solidFill>
              </a:rPr>
              <a:t>2017/7/13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C0BE0E6-0ABA-4271-9D30-913BD5224E70}"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168522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93E4A7D5-5AAB-45F9-AA40-284036C97A83}" type="datetime1">
              <a:rPr lang="zh-CN" altLang="en-US" smtClean="0"/>
              <a:t>2017/7/13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FDD5B1F-11BD-4256-B750-CF9380C3E0A4}" type="slidenum">
              <a:rPr lang="zh-CN" altLang="en-US" smtClean="0"/>
              <a:t>‹#›</a:t>
            </a:fld>
            <a:endParaRPr lang="zh-CN" altLang="en-US"/>
          </a:p>
        </p:txBody>
      </p:sp>
    </p:spTree>
    <p:extLst>
      <p:ext uri="{BB962C8B-B14F-4D97-AF65-F5344CB8AC3E}">
        <p14:creationId xmlns:p14="http://schemas.microsoft.com/office/powerpoint/2010/main" val="16251390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076F6C9-1677-4421-B8D6-FF8EEA6C4D36}" type="datetime1">
              <a:rPr lang="zh-CN" altLang="en-US" smtClean="0"/>
              <a:t>2017/7/13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FDD5B1F-11BD-4256-B750-CF9380C3E0A4}" type="slidenum">
              <a:rPr lang="zh-CN" altLang="en-US" smtClean="0"/>
              <a:t>‹#›</a:t>
            </a:fld>
            <a:endParaRPr lang="zh-CN" altLang="en-US"/>
          </a:p>
        </p:txBody>
      </p:sp>
    </p:spTree>
    <p:extLst>
      <p:ext uri="{BB962C8B-B14F-4D97-AF65-F5344CB8AC3E}">
        <p14:creationId xmlns:p14="http://schemas.microsoft.com/office/powerpoint/2010/main" val="20892821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F00B13FB-B89A-4044-AA14-0190679413D9}" type="datetime1">
              <a:rPr lang="zh-CN" altLang="en-US" smtClean="0"/>
              <a:t>2017/7/13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FDD5B1F-11BD-4256-B750-CF9380C3E0A4}" type="slidenum">
              <a:rPr lang="zh-CN" altLang="en-US" smtClean="0"/>
              <a:t>‹#›</a:t>
            </a:fld>
            <a:endParaRPr lang="zh-CN" altLang="en-US"/>
          </a:p>
        </p:txBody>
      </p:sp>
    </p:spTree>
    <p:extLst>
      <p:ext uri="{BB962C8B-B14F-4D97-AF65-F5344CB8AC3E}">
        <p14:creationId xmlns:p14="http://schemas.microsoft.com/office/powerpoint/2010/main" val="2545697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F61C268-2423-4F23-8DF5-4B30B65E2E7A}" type="datetime1">
              <a:rPr lang="zh-CN" altLang="en-US" smtClean="0"/>
              <a:t>2017/7/13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FDD5B1F-11BD-4256-B750-CF9380C3E0A4}" type="slidenum">
              <a:rPr lang="zh-CN" altLang="en-US" smtClean="0"/>
              <a:t>‹#›</a:t>
            </a:fld>
            <a:endParaRPr lang="zh-CN" altLang="en-US"/>
          </a:p>
        </p:txBody>
      </p:sp>
    </p:spTree>
    <p:extLst>
      <p:ext uri="{BB962C8B-B14F-4D97-AF65-F5344CB8AC3E}">
        <p14:creationId xmlns:p14="http://schemas.microsoft.com/office/powerpoint/2010/main" val="3518884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3"/>
            <a:ext cx="5156200" cy="825699"/>
          </a:xfrm>
        </p:spPr>
        <p:txBody>
          <a:bodyPr anchor="b">
            <a:normAutofit/>
          </a:bodyPr>
          <a:lstStyle>
            <a:lvl1pPr marL="0" indent="0">
              <a:spcBef>
                <a:spcPts val="0"/>
              </a:spcBef>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845127" y="2507552"/>
            <a:ext cx="5156200" cy="3680525"/>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2" y="1681851"/>
            <a:ext cx="5181601" cy="825699"/>
          </a:xfrm>
        </p:spPr>
        <p:txBody>
          <a:bodyPr anchor="b"/>
          <a:lstStyle>
            <a:lvl1pPr marL="0" indent="0">
              <a:spcBef>
                <a:spcPts val="0"/>
              </a:spcBef>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6172202" y="2507552"/>
            <a:ext cx="5181601" cy="3680525"/>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Date Placeholder 6"/>
          <p:cNvSpPr>
            <a:spLocks noGrp="1"/>
          </p:cNvSpPr>
          <p:nvPr>
            <p:ph type="dt" sz="half" idx="10"/>
          </p:nvPr>
        </p:nvSpPr>
        <p:spPr>
          <a:xfrm>
            <a:off x="838200" y="6356352"/>
            <a:ext cx="2743200" cy="365125"/>
          </a:xfrm>
          <a:prstGeom prst="rect">
            <a:avLst/>
          </a:prstGeom>
        </p:spPr>
        <p:txBody>
          <a:bodyPr/>
          <a:lstStyle/>
          <a:p>
            <a:pPr>
              <a:defRPr/>
            </a:pPr>
            <a:fld id="{04072C1C-1C20-4C00-AE71-166A58E31CBE}" type="datetime1">
              <a:rPr lang="zh-CN" altLang="en-US" smtClean="0">
                <a:solidFill>
                  <a:prstClr val="black"/>
                </a:solidFill>
              </a:rPr>
              <a:t>2017/7/13</a:t>
            </a:fld>
            <a:endParaRPr lang="zh-CN" altLang="en-US">
              <a:solidFill>
                <a:prstClr val="black"/>
              </a:solidFill>
            </a:endParaRPr>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9" name="Slide Number Placeholder 8"/>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
        <p:nvSpPr>
          <p:cNvPr id="10" name="Title 9"/>
          <p:cNvSpPr>
            <a:spLocks noGrp="1"/>
          </p:cNvSpPr>
          <p:nvPr>
            <p:ph type="title"/>
          </p:nvPr>
        </p:nvSpPr>
        <p:spPr/>
        <p:txBody>
          <a:bodyPr/>
          <a:lstStyle/>
          <a:p>
            <a:r>
              <a:rPr lang="zh-CN" altLang="en-US"/>
              <a:t>单击此处编辑母版标题样式</a:t>
            </a:r>
            <a:endParaRPr lang="en-US" dirty="0"/>
          </a:p>
        </p:txBody>
      </p:sp>
    </p:spTree>
    <p:extLst>
      <p:ext uri="{BB962C8B-B14F-4D97-AF65-F5344CB8AC3E}">
        <p14:creationId xmlns:p14="http://schemas.microsoft.com/office/powerpoint/2010/main" val="13488686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9E59FC5-B5F8-421C-80F2-26B4C79B32F9}" type="datetime1">
              <a:rPr lang="zh-CN" altLang="en-US" smtClean="0"/>
              <a:t>2017/7/13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BFDD5B1F-11BD-4256-B750-CF9380C3E0A4}" type="slidenum">
              <a:rPr lang="zh-CN" altLang="en-US" smtClean="0"/>
              <a:t>‹#›</a:t>
            </a:fld>
            <a:endParaRPr lang="zh-CN" altLang="en-US"/>
          </a:p>
        </p:txBody>
      </p:sp>
    </p:spTree>
    <p:extLst>
      <p:ext uri="{BB962C8B-B14F-4D97-AF65-F5344CB8AC3E}">
        <p14:creationId xmlns:p14="http://schemas.microsoft.com/office/powerpoint/2010/main" val="30747120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27DCC5F-6E77-43A5-8C2A-81FB7FF0468B}" type="datetime1">
              <a:rPr lang="zh-CN" altLang="en-US" smtClean="0"/>
              <a:t>2017/7/13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BFDD5B1F-11BD-4256-B750-CF9380C3E0A4}" type="slidenum">
              <a:rPr lang="zh-CN" altLang="en-US" smtClean="0"/>
              <a:t>‹#›</a:t>
            </a:fld>
            <a:endParaRPr lang="zh-CN" altLang="en-US"/>
          </a:p>
        </p:txBody>
      </p:sp>
    </p:spTree>
    <p:extLst>
      <p:ext uri="{BB962C8B-B14F-4D97-AF65-F5344CB8AC3E}">
        <p14:creationId xmlns:p14="http://schemas.microsoft.com/office/powerpoint/2010/main" val="21667850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9B4293-13CD-474D-A00E-F9755826EC2D}" type="datetime1">
              <a:rPr lang="zh-CN" altLang="en-US" smtClean="0"/>
              <a:t>2017/7/13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BFDD5B1F-11BD-4256-B750-CF9380C3E0A4}" type="slidenum">
              <a:rPr lang="zh-CN" altLang="en-US" smtClean="0"/>
              <a:t>‹#›</a:t>
            </a:fld>
            <a:endParaRPr lang="zh-CN" altLang="en-US"/>
          </a:p>
        </p:txBody>
      </p:sp>
    </p:spTree>
    <p:extLst>
      <p:ext uri="{BB962C8B-B14F-4D97-AF65-F5344CB8AC3E}">
        <p14:creationId xmlns:p14="http://schemas.microsoft.com/office/powerpoint/2010/main" val="39546251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8413CBC4-C4A8-4360-A9E2-386B8881C6EF}" type="datetime1">
              <a:rPr lang="zh-CN" altLang="en-US" smtClean="0"/>
              <a:t>2017/7/13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FDD5B1F-11BD-4256-B750-CF9380C3E0A4}" type="slidenum">
              <a:rPr lang="zh-CN" altLang="en-US" smtClean="0"/>
              <a:t>‹#›</a:t>
            </a:fld>
            <a:endParaRPr lang="zh-CN" altLang="en-US"/>
          </a:p>
        </p:txBody>
      </p:sp>
    </p:spTree>
    <p:extLst>
      <p:ext uri="{BB962C8B-B14F-4D97-AF65-F5344CB8AC3E}">
        <p14:creationId xmlns:p14="http://schemas.microsoft.com/office/powerpoint/2010/main" val="9403987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9D101CC4-40EA-4E4D-80F6-F96EB8AE7C58}" type="datetime1">
              <a:rPr lang="zh-CN" altLang="en-US" smtClean="0"/>
              <a:t>2017/7/13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FDD5B1F-11BD-4256-B750-CF9380C3E0A4}" type="slidenum">
              <a:rPr lang="zh-CN" altLang="en-US" smtClean="0"/>
              <a:t>‹#›</a:t>
            </a:fld>
            <a:endParaRPr lang="zh-CN" altLang="en-US"/>
          </a:p>
        </p:txBody>
      </p:sp>
    </p:spTree>
    <p:extLst>
      <p:ext uri="{BB962C8B-B14F-4D97-AF65-F5344CB8AC3E}">
        <p14:creationId xmlns:p14="http://schemas.microsoft.com/office/powerpoint/2010/main" val="33295705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D163D48A-7D81-416B-80C3-4BE23672F478}" type="datetime1">
              <a:rPr lang="zh-CN" altLang="en-US" smtClean="0"/>
              <a:t>2017/7/13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FDD5B1F-11BD-4256-B750-CF9380C3E0A4}" type="slidenum">
              <a:rPr lang="zh-CN" altLang="en-US" smtClean="0"/>
              <a:t>‹#›</a:t>
            </a:fld>
            <a:endParaRPr lang="zh-CN" altLang="en-US"/>
          </a:p>
        </p:txBody>
      </p:sp>
    </p:spTree>
    <p:extLst>
      <p:ext uri="{BB962C8B-B14F-4D97-AF65-F5344CB8AC3E}">
        <p14:creationId xmlns:p14="http://schemas.microsoft.com/office/powerpoint/2010/main" val="42198778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360FB185-7467-4666-9417-C3395E5FADD9}" type="datetime1">
              <a:rPr lang="zh-CN" altLang="en-US" smtClean="0"/>
              <a:t>2017/7/13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FDD5B1F-11BD-4256-B750-CF9380C3E0A4}" type="slidenum">
              <a:rPr lang="zh-CN" altLang="en-US" smtClean="0"/>
              <a:t>‹#›</a:t>
            </a:fld>
            <a:endParaRPr lang="zh-CN" altLang="en-US"/>
          </a:p>
        </p:txBody>
      </p:sp>
    </p:spTree>
    <p:extLst>
      <p:ext uri="{BB962C8B-B14F-4D97-AF65-F5344CB8AC3E}">
        <p14:creationId xmlns:p14="http://schemas.microsoft.com/office/powerpoint/2010/main" val="26216777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p:spPr>
        <p:txBody>
          <a:bodyPr/>
          <a:lstStyle>
            <a:lvl1pPr>
              <a:defRPr baseline="0"/>
            </a:lvl1pPr>
          </a:lstStyle>
          <a:p>
            <a:r>
              <a:rPr lang="en-US" dirty="0"/>
              <a:t>Hadron Physics </a:t>
            </a:r>
            <a:br>
              <a:rPr lang="en-US" dirty="0"/>
            </a:br>
            <a:r>
              <a:rPr lang="en-US" dirty="0"/>
              <a:t>in China and the Facilities </a:t>
            </a:r>
          </a:p>
        </p:txBody>
      </p:sp>
      <p:sp>
        <p:nvSpPr>
          <p:cNvPr id="3" name="Subtitle 2"/>
          <p:cNvSpPr>
            <a:spLocks noGrp="1"/>
          </p:cNvSpPr>
          <p:nvPr>
            <p:ph type="subTitle" idx="1" hasCustomPrompt="1"/>
          </p:nvPr>
        </p:nvSpPr>
        <p:spPr>
          <a:xfrm>
            <a:off x="1162756" y="3886200"/>
            <a:ext cx="9821333"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a:t>Zhengguo</a:t>
            </a:r>
            <a:r>
              <a:rPr lang="en-US" dirty="0"/>
              <a:t> Zhao</a:t>
            </a:r>
          </a:p>
          <a:p>
            <a:r>
              <a:rPr lang="en-US" dirty="0"/>
              <a:t>University of Science and Technology of China </a:t>
            </a:r>
          </a:p>
        </p:txBody>
      </p:sp>
      <p:sp>
        <p:nvSpPr>
          <p:cNvPr id="4" name="Date Placeholder 3"/>
          <p:cNvSpPr>
            <a:spLocks noGrp="1"/>
          </p:cNvSpPr>
          <p:nvPr>
            <p:ph type="dt" sz="half" idx="10"/>
          </p:nvPr>
        </p:nvSpPr>
        <p:spPr/>
        <p:txBody>
          <a:bodyPr/>
          <a:lstStyle/>
          <a:p>
            <a:fld id="{B5D65D4F-170F-4BFE-9E87-5BCDF851DC36}" type="datetime1">
              <a:rPr lang="zh-CN" altLang="en-US" smtClean="0"/>
              <a:t>2017/7/13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3300C-797F-D148-A78D-320196FBAF04}" type="slidenum">
              <a:rPr lang="en-US" smtClean="0"/>
              <a:pPr/>
              <a:t>‹#›</a:t>
            </a:fld>
            <a:endParaRPr lang="en-US" dirty="0"/>
          </a:p>
        </p:txBody>
      </p:sp>
    </p:spTree>
    <p:extLst>
      <p:ext uri="{BB962C8B-B14F-4D97-AF65-F5344CB8AC3E}">
        <p14:creationId xmlns:p14="http://schemas.microsoft.com/office/powerpoint/2010/main" val="41249336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83B5356-7F83-4D3F-879E-10AD31A4C249}" type="datetime1">
              <a:rPr lang="zh-CN" altLang="en-US" smtClean="0"/>
              <a:t>2017/7/13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3300C-797F-D148-A78D-320196FBAF04}" type="slidenum">
              <a:rPr lang="en-US" smtClean="0"/>
              <a:pPr/>
              <a:t>‹#›</a:t>
            </a:fld>
            <a:endParaRPr lang="en-US"/>
          </a:p>
        </p:txBody>
      </p:sp>
    </p:spTree>
    <p:extLst>
      <p:ext uri="{BB962C8B-B14F-4D97-AF65-F5344CB8AC3E}">
        <p14:creationId xmlns:p14="http://schemas.microsoft.com/office/powerpoint/2010/main" val="35700556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0B1F7C-4399-4F58-BD26-67DC04B089F7}" type="datetime1">
              <a:rPr lang="zh-CN" altLang="en-US" smtClean="0"/>
              <a:t>2017/7/13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73300C-797F-D148-A78D-320196FBAF04}" type="slidenum">
              <a:rPr lang="en-US" smtClean="0"/>
              <a:pPr/>
              <a:t>‹#›</a:t>
            </a:fld>
            <a:endParaRPr lang="en-US"/>
          </a:p>
        </p:txBody>
      </p:sp>
    </p:spTree>
    <p:extLst>
      <p:ext uri="{BB962C8B-B14F-4D97-AF65-F5344CB8AC3E}">
        <p14:creationId xmlns:p14="http://schemas.microsoft.com/office/powerpoint/2010/main" val="1954757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2"/>
            <a:ext cx="2743200" cy="365125"/>
          </a:xfrm>
          <a:prstGeom prst="rect">
            <a:avLst/>
          </a:prstGeom>
        </p:spPr>
        <p:txBody>
          <a:bodyPr/>
          <a:lstStyle/>
          <a:p>
            <a:pPr>
              <a:defRPr/>
            </a:pPr>
            <a:fld id="{020EDD76-28E6-466F-A5D6-DCFC9397DA1B}" type="datetime1">
              <a:rPr lang="zh-CN" altLang="en-US" smtClean="0">
                <a:solidFill>
                  <a:prstClr val="black"/>
                </a:solidFill>
              </a:rPr>
              <a:t>2017/7/13</a:t>
            </a:fld>
            <a:endParaRPr lang="zh-CN" altLang="en-US">
              <a:solidFill>
                <a:prstClr val="black"/>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5" name="Slide Number Placeholder 4"/>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
        <p:nvSpPr>
          <p:cNvPr id="6" name="Title 5"/>
          <p:cNvSpPr>
            <a:spLocks noGrp="1"/>
          </p:cNvSpPr>
          <p:nvPr>
            <p:ph type="title"/>
          </p:nvPr>
        </p:nvSpPr>
        <p:spPr/>
        <p:txBody>
          <a:bodyPr/>
          <a:lstStyle/>
          <a:p>
            <a:r>
              <a:rPr lang="zh-CN" altLang="en-US"/>
              <a:t>单击此处编辑母版标题样式</a:t>
            </a:r>
            <a:endParaRPr lang="en-US"/>
          </a:p>
        </p:txBody>
      </p:sp>
    </p:spTree>
    <p:extLst>
      <p:ext uri="{BB962C8B-B14F-4D97-AF65-F5344CB8AC3E}">
        <p14:creationId xmlns:p14="http://schemas.microsoft.com/office/powerpoint/2010/main" val="18930179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defTabSz="914400">
              <a:defRPr/>
            </a:pPr>
            <a:fld id="{49B7591F-4E59-47BF-AFD6-227499B2C3BA}" type="datetime1">
              <a:rPr lang="zh-CN" altLang="en-US" smtClean="0">
                <a:solidFill>
                  <a:prstClr val="black">
                    <a:tint val="75000"/>
                  </a:prstClr>
                </a:solidFill>
                <a:latin typeface="等线" panose="020F0502020204030204"/>
                <a:cs typeface="+mn-cs"/>
              </a:rPr>
              <a:pPr defTabSz="914400">
                <a:defRPr/>
              </a:pPr>
              <a:t>2017/7/13</a:t>
            </a:fld>
            <a:endParaRPr lang="zh-CN" altLang="en-US">
              <a:solidFill>
                <a:prstClr val="black">
                  <a:tint val="75000"/>
                </a:prstClr>
              </a:solidFill>
              <a:latin typeface="等线" panose="020F0502020204030204"/>
              <a:cs typeface="+mn-cs"/>
            </a:endParaRPr>
          </a:p>
        </p:txBody>
      </p:sp>
      <p:sp>
        <p:nvSpPr>
          <p:cNvPr id="5" name="页脚占位符 4"/>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cs typeface="+mn-cs"/>
            </a:endParaRPr>
          </a:p>
        </p:txBody>
      </p:sp>
      <p:sp>
        <p:nvSpPr>
          <p:cNvPr id="6" name="灯片编号占位符 5"/>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cs typeface="+mn-cs"/>
              </a:rPr>
              <a:pPr defTabSz="914400">
                <a:defRPr/>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21765495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400">
              <a:defRPr/>
            </a:pPr>
            <a:fld id="{D556650B-14AC-4D47-85CB-3BF12200DBE6}" type="datetime1">
              <a:rPr lang="zh-CN" altLang="en-US" smtClean="0">
                <a:solidFill>
                  <a:prstClr val="black">
                    <a:tint val="75000"/>
                  </a:prstClr>
                </a:solidFill>
                <a:latin typeface="等线" panose="020F0502020204030204"/>
                <a:cs typeface="+mn-cs"/>
              </a:rPr>
              <a:pPr defTabSz="914400">
                <a:defRPr/>
              </a:pPr>
              <a:t>2017/7/13</a:t>
            </a:fld>
            <a:endParaRPr lang="zh-CN" altLang="en-US">
              <a:solidFill>
                <a:prstClr val="black">
                  <a:tint val="75000"/>
                </a:prstClr>
              </a:solidFill>
              <a:latin typeface="等线" panose="020F0502020204030204"/>
              <a:cs typeface="+mn-cs"/>
            </a:endParaRPr>
          </a:p>
        </p:txBody>
      </p:sp>
      <p:sp>
        <p:nvSpPr>
          <p:cNvPr id="5" name="页脚占位符 4"/>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cs typeface="+mn-cs"/>
            </a:endParaRPr>
          </a:p>
        </p:txBody>
      </p:sp>
      <p:sp>
        <p:nvSpPr>
          <p:cNvPr id="6" name="灯片编号占位符 5"/>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cs typeface="+mn-cs"/>
              </a:rPr>
              <a:pPr defTabSz="914400">
                <a:defRPr/>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33427685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defTabSz="914400">
              <a:defRPr/>
            </a:pPr>
            <a:fld id="{0E13EE7F-E84D-4943-9923-FDECBC8F0DF1}" type="datetime1">
              <a:rPr lang="zh-CN" altLang="en-US" smtClean="0">
                <a:solidFill>
                  <a:prstClr val="black">
                    <a:tint val="75000"/>
                  </a:prstClr>
                </a:solidFill>
                <a:latin typeface="等线" panose="020F0502020204030204"/>
                <a:cs typeface="+mn-cs"/>
              </a:rPr>
              <a:pPr defTabSz="914400">
                <a:defRPr/>
              </a:pPr>
              <a:t>2017/7/13</a:t>
            </a:fld>
            <a:endParaRPr lang="zh-CN" altLang="en-US">
              <a:solidFill>
                <a:prstClr val="black">
                  <a:tint val="75000"/>
                </a:prstClr>
              </a:solidFill>
              <a:latin typeface="等线" panose="020F0502020204030204"/>
              <a:cs typeface="+mn-cs"/>
            </a:endParaRPr>
          </a:p>
        </p:txBody>
      </p:sp>
      <p:sp>
        <p:nvSpPr>
          <p:cNvPr id="5" name="页脚占位符 4"/>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cs typeface="+mn-cs"/>
            </a:endParaRPr>
          </a:p>
        </p:txBody>
      </p:sp>
      <p:sp>
        <p:nvSpPr>
          <p:cNvPr id="6" name="灯片编号占位符 5"/>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cs typeface="+mn-cs"/>
              </a:rPr>
              <a:pPr defTabSz="914400">
                <a:defRPr/>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38912560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914400">
              <a:defRPr/>
            </a:pPr>
            <a:fld id="{1CE8FDC8-16BB-41DC-BA68-308B90B38D7C}" type="datetime1">
              <a:rPr lang="zh-CN" altLang="en-US" smtClean="0">
                <a:solidFill>
                  <a:prstClr val="black">
                    <a:tint val="75000"/>
                  </a:prstClr>
                </a:solidFill>
                <a:latin typeface="等线" panose="020F0502020204030204"/>
                <a:cs typeface="+mn-cs"/>
              </a:rPr>
              <a:pPr defTabSz="914400">
                <a:defRPr/>
              </a:pPr>
              <a:t>2017/7/13</a:t>
            </a:fld>
            <a:endParaRPr lang="zh-CN" altLang="en-US">
              <a:solidFill>
                <a:prstClr val="black">
                  <a:tint val="75000"/>
                </a:prstClr>
              </a:solidFill>
              <a:latin typeface="等线" panose="020F0502020204030204"/>
              <a:cs typeface="+mn-cs"/>
            </a:endParaRPr>
          </a:p>
        </p:txBody>
      </p:sp>
      <p:sp>
        <p:nvSpPr>
          <p:cNvPr id="6" name="页脚占位符 5"/>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cs typeface="+mn-cs"/>
            </a:endParaRPr>
          </a:p>
        </p:txBody>
      </p:sp>
      <p:sp>
        <p:nvSpPr>
          <p:cNvPr id="7" name="灯片编号占位符 6"/>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cs typeface="+mn-cs"/>
              </a:rPr>
              <a:pPr defTabSz="914400">
                <a:defRPr/>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10785783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914400">
              <a:defRPr/>
            </a:pPr>
            <a:fld id="{566DAEF2-531F-4798-AEB5-95D5F2B83C08}" type="datetime1">
              <a:rPr lang="zh-CN" altLang="en-US" smtClean="0">
                <a:solidFill>
                  <a:prstClr val="black">
                    <a:tint val="75000"/>
                  </a:prstClr>
                </a:solidFill>
                <a:latin typeface="等线" panose="020F0502020204030204"/>
                <a:cs typeface="+mn-cs"/>
              </a:rPr>
              <a:pPr defTabSz="914400">
                <a:defRPr/>
              </a:pPr>
              <a:t>2017/7/13</a:t>
            </a:fld>
            <a:endParaRPr lang="zh-CN" altLang="en-US">
              <a:solidFill>
                <a:prstClr val="black">
                  <a:tint val="75000"/>
                </a:prstClr>
              </a:solidFill>
              <a:latin typeface="等线" panose="020F0502020204030204"/>
              <a:cs typeface="+mn-cs"/>
            </a:endParaRPr>
          </a:p>
        </p:txBody>
      </p:sp>
      <p:sp>
        <p:nvSpPr>
          <p:cNvPr id="8" name="页脚占位符 7"/>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cs typeface="+mn-cs"/>
            </a:endParaRPr>
          </a:p>
        </p:txBody>
      </p:sp>
      <p:sp>
        <p:nvSpPr>
          <p:cNvPr id="9" name="灯片编号占位符 8"/>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cs typeface="+mn-cs"/>
              </a:rPr>
              <a:pPr defTabSz="914400">
                <a:defRPr/>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23895403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914400">
              <a:defRPr/>
            </a:pPr>
            <a:fld id="{04B6EB71-8461-4DA6-843E-F518E7B11D9B}" type="datetime1">
              <a:rPr lang="zh-CN" altLang="en-US" smtClean="0">
                <a:solidFill>
                  <a:prstClr val="black">
                    <a:tint val="75000"/>
                  </a:prstClr>
                </a:solidFill>
                <a:latin typeface="等线" panose="020F0502020204030204"/>
                <a:cs typeface="+mn-cs"/>
              </a:rPr>
              <a:pPr defTabSz="914400">
                <a:defRPr/>
              </a:pPr>
              <a:t>2017/7/13</a:t>
            </a:fld>
            <a:endParaRPr lang="zh-CN" altLang="en-US">
              <a:solidFill>
                <a:prstClr val="black">
                  <a:tint val="75000"/>
                </a:prstClr>
              </a:solidFill>
              <a:latin typeface="等线" panose="020F0502020204030204"/>
              <a:cs typeface="+mn-cs"/>
            </a:endParaRPr>
          </a:p>
        </p:txBody>
      </p:sp>
      <p:sp>
        <p:nvSpPr>
          <p:cNvPr id="4" name="页脚占位符 3"/>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cs typeface="+mn-cs"/>
            </a:endParaRPr>
          </a:p>
        </p:txBody>
      </p:sp>
      <p:sp>
        <p:nvSpPr>
          <p:cNvPr id="5" name="灯片编号占位符 4"/>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cs typeface="+mn-cs"/>
              </a:rPr>
              <a:pPr defTabSz="914400">
                <a:defRPr/>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37731696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914400">
              <a:defRPr/>
            </a:pPr>
            <a:fld id="{BAD77571-02E3-4B23-95F4-D5003A464058}" type="datetime1">
              <a:rPr lang="zh-CN" altLang="en-US" smtClean="0">
                <a:solidFill>
                  <a:prstClr val="black">
                    <a:tint val="75000"/>
                  </a:prstClr>
                </a:solidFill>
                <a:latin typeface="等线" panose="020F0502020204030204"/>
                <a:cs typeface="+mn-cs"/>
              </a:rPr>
              <a:pPr defTabSz="914400">
                <a:defRPr/>
              </a:pPr>
              <a:t>2017/7/13</a:t>
            </a:fld>
            <a:endParaRPr lang="zh-CN" altLang="en-US">
              <a:solidFill>
                <a:prstClr val="black">
                  <a:tint val="75000"/>
                </a:prstClr>
              </a:solidFill>
              <a:latin typeface="等线" panose="020F0502020204030204"/>
              <a:cs typeface="+mn-cs"/>
            </a:endParaRPr>
          </a:p>
        </p:txBody>
      </p:sp>
      <p:sp>
        <p:nvSpPr>
          <p:cNvPr id="3" name="页脚占位符 2"/>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cs typeface="+mn-cs"/>
            </a:endParaRPr>
          </a:p>
        </p:txBody>
      </p:sp>
      <p:sp>
        <p:nvSpPr>
          <p:cNvPr id="4" name="灯片编号占位符 3"/>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cs typeface="+mn-cs"/>
              </a:rPr>
              <a:pPr defTabSz="914400">
                <a:defRPr/>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3567391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914400">
              <a:defRPr/>
            </a:pPr>
            <a:fld id="{D216344F-9F0A-452E-A4C5-A68FEF9D4CD1}" type="datetime1">
              <a:rPr lang="zh-CN" altLang="en-US" smtClean="0">
                <a:solidFill>
                  <a:prstClr val="black">
                    <a:tint val="75000"/>
                  </a:prstClr>
                </a:solidFill>
                <a:latin typeface="等线" panose="020F0502020204030204"/>
                <a:cs typeface="+mn-cs"/>
              </a:rPr>
              <a:pPr defTabSz="914400">
                <a:defRPr/>
              </a:pPr>
              <a:t>2017/7/13</a:t>
            </a:fld>
            <a:endParaRPr lang="zh-CN" altLang="en-US">
              <a:solidFill>
                <a:prstClr val="black">
                  <a:tint val="75000"/>
                </a:prstClr>
              </a:solidFill>
              <a:latin typeface="等线" panose="020F0502020204030204"/>
              <a:cs typeface="+mn-cs"/>
            </a:endParaRPr>
          </a:p>
        </p:txBody>
      </p:sp>
      <p:sp>
        <p:nvSpPr>
          <p:cNvPr id="6" name="页脚占位符 5"/>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cs typeface="+mn-cs"/>
            </a:endParaRPr>
          </a:p>
        </p:txBody>
      </p:sp>
      <p:sp>
        <p:nvSpPr>
          <p:cNvPr id="7" name="灯片编号占位符 6"/>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cs typeface="+mn-cs"/>
              </a:rPr>
              <a:pPr defTabSz="914400">
                <a:defRPr/>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7368782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914400">
              <a:defRPr/>
            </a:pPr>
            <a:fld id="{9B2A690A-2168-44B8-8BC5-878BC8BC385F}" type="datetime1">
              <a:rPr lang="zh-CN" altLang="en-US" smtClean="0">
                <a:solidFill>
                  <a:prstClr val="black">
                    <a:tint val="75000"/>
                  </a:prstClr>
                </a:solidFill>
                <a:latin typeface="等线" panose="020F0502020204030204"/>
                <a:cs typeface="+mn-cs"/>
              </a:rPr>
              <a:pPr defTabSz="914400">
                <a:defRPr/>
              </a:pPr>
              <a:t>2017/7/13</a:t>
            </a:fld>
            <a:endParaRPr lang="zh-CN" altLang="en-US">
              <a:solidFill>
                <a:prstClr val="black">
                  <a:tint val="75000"/>
                </a:prstClr>
              </a:solidFill>
              <a:latin typeface="等线" panose="020F0502020204030204"/>
              <a:cs typeface="+mn-cs"/>
            </a:endParaRPr>
          </a:p>
        </p:txBody>
      </p:sp>
      <p:sp>
        <p:nvSpPr>
          <p:cNvPr id="6" name="页脚占位符 5"/>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cs typeface="+mn-cs"/>
            </a:endParaRPr>
          </a:p>
        </p:txBody>
      </p:sp>
      <p:sp>
        <p:nvSpPr>
          <p:cNvPr id="7" name="灯片编号占位符 6"/>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cs typeface="+mn-cs"/>
              </a:rPr>
              <a:pPr defTabSz="914400">
                <a:defRPr/>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3377608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400">
              <a:defRPr/>
            </a:pPr>
            <a:fld id="{1A99B27E-A3F9-4542-A509-D4CDD9AF9F6F}" type="datetime1">
              <a:rPr lang="zh-CN" altLang="en-US" smtClean="0">
                <a:solidFill>
                  <a:prstClr val="black">
                    <a:tint val="75000"/>
                  </a:prstClr>
                </a:solidFill>
                <a:latin typeface="等线" panose="020F0502020204030204"/>
                <a:cs typeface="+mn-cs"/>
              </a:rPr>
              <a:pPr defTabSz="914400">
                <a:defRPr/>
              </a:pPr>
              <a:t>2017/7/13</a:t>
            </a:fld>
            <a:endParaRPr lang="zh-CN" altLang="en-US">
              <a:solidFill>
                <a:prstClr val="black">
                  <a:tint val="75000"/>
                </a:prstClr>
              </a:solidFill>
              <a:latin typeface="等线" panose="020F0502020204030204"/>
              <a:cs typeface="+mn-cs"/>
            </a:endParaRPr>
          </a:p>
        </p:txBody>
      </p:sp>
      <p:sp>
        <p:nvSpPr>
          <p:cNvPr id="5" name="页脚占位符 4"/>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cs typeface="+mn-cs"/>
            </a:endParaRPr>
          </a:p>
        </p:txBody>
      </p:sp>
      <p:sp>
        <p:nvSpPr>
          <p:cNvPr id="6" name="灯片编号占位符 5"/>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cs typeface="+mn-cs"/>
              </a:rPr>
              <a:pPr defTabSz="914400">
                <a:defRPr/>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2621298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pPr>
              <a:defRPr/>
            </a:pPr>
            <a:fld id="{5454FBF2-6549-4977-AD97-9B508EAAED2D}" type="datetime1">
              <a:rPr lang="zh-CN" altLang="en-US" smtClean="0">
                <a:solidFill>
                  <a:prstClr val="black"/>
                </a:solidFill>
              </a:rPr>
              <a:t>2017/7/13</a:t>
            </a:fld>
            <a:endParaRPr lang="zh-CN" altLang="en-US">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4" name="Slide Number Placeholder 3"/>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84520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400">
              <a:defRPr/>
            </a:pPr>
            <a:fld id="{2227CDCA-4143-47E0-BDDC-85B71385BF32}" type="datetime1">
              <a:rPr lang="zh-CN" altLang="en-US" smtClean="0">
                <a:solidFill>
                  <a:prstClr val="black">
                    <a:tint val="75000"/>
                  </a:prstClr>
                </a:solidFill>
                <a:latin typeface="等线" panose="020F0502020204030204"/>
                <a:cs typeface="+mn-cs"/>
              </a:rPr>
              <a:pPr defTabSz="914400">
                <a:defRPr/>
              </a:pPr>
              <a:t>2017/7/13</a:t>
            </a:fld>
            <a:endParaRPr lang="zh-CN" altLang="en-US">
              <a:solidFill>
                <a:prstClr val="black">
                  <a:tint val="75000"/>
                </a:prstClr>
              </a:solidFill>
              <a:latin typeface="等线" panose="020F0502020204030204"/>
              <a:cs typeface="+mn-cs"/>
            </a:endParaRPr>
          </a:p>
        </p:txBody>
      </p:sp>
      <p:sp>
        <p:nvSpPr>
          <p:cNvPr id="5" name="页脚占位符 4"/>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cs typeface="+mn-cs"/>
            </a:endParaRPr>
          </a:p>
        </p:txBody>
      </p:sp>
      <p:sp>
        <p:nvSpPr>
          <p:cNvPr id="6" name="灯片编号占位符 5"/>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cs typeface="+mn-cs"/>
              </a:rPr>
              <a:pPr defTabSz="914400">
                <a:defRPr/>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23883266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p>
        </p:txBody>
      </p:sp>
      <p:sp>
        <p:nvSpPr>
          <p:cNvPr id="3" name="文本占位符 2"/>
          <p:cNvSpPr>
            <a:spLocks noGrp="1"/>
          </p:cNvSpPr>
          <p:nvPr>
            <p:ph type="body" sz="half" idx="1"/>
          </p:nvPr>
        </p:nvSpPr>
        <p:spPr>
          <a:xfrm>
            <a:off x="609600" y="1600201"/>
            <a:ext cx="5384800" cy="4525963"/>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245225"/>
            <a:ext cx="2844800" cy="476250"/>
          </a:xfrm>
        </p:spPr>
        <p:txBody>
          <a:bodyPr/>
          <a:lstStyle>
            <a:lvl1pPr>
              <a:defRPr/>
            </a:lvl1pPr>
          </a:lstStyle>
          <a:p>
            <a:fld id="{4D4DB4BB-7DF1-4C12-A15D-EEB6800A97E5}" type="datetime1">
              <a:rPr lang="zh-CN" altLang="en-US" smtClean="0"/>
              <a:t>2017/7/13</a:t>
            </a:fld>
            <a:endParaRPr lang="zh-CN" altLang="en-US"/>
          </a:p>
        </p:txBody>
      </p:sp>
      <p:sp>
        <p:nvSpPr>
          <p:cNvPr id="6" name="页脚占位符 5"/>
          <p:cNvSpPr>
            <a:spLocks noGrp="1"/>
          </p:cNvSpPr>
          <p:nvPr>
            <p:ph type="ftr" sz="quarter" idx="11"/>
          </p:nvPr>
        </p:nvSpPr>
        <p:spPr>
          <a:xfrm>
            <a:off x="4165600" y="6245225"/>
            <a:ext cx="3860800" cy="476250"/>
          </a:xfrm>
        </p:spPr>
        <p:txBody>
          <a:bodyPr/>
          <a:lstStyle>
            <a:lvl1pPr>
              <a:defRPr/>
            </a:lvl1pPr>
          </a:lstStyle>
          <a:p>
            <a:endParaRPr lang="en-US" altLang="zh-CN"/>
          </a:p>
        </p:txBody>
      </p:sp>
      <p:sp>
        <p:nvSpPr>
          <p:cNvPr id="7" name="灯片编号占位符 6"/>
          <p:cNvSpPr>
            <a:spLocks noGrp="1"/>
          </p:cNvSpPr>
          <p:nvPr>
            <p:ph type="sldNum" sz="quarter" idx="12"/>
          </p:nvPr>
        </p:nvSpPr>
        <p:spPr>
          <a:xfrm>
            <a:off x="8737600" y="6245225"/>
            <a:ext cx="2844800" cy="476250"/>
          </a:xfrm>
        </p:spPr>
        <p:txBody>
          <a:bodyPr/>
          <a:lstStyle>
            <a:lvl1pPr>
              <a:defRPr/>
            </a:lvl1pPr>
          </a:lstStyle>
          <a:p>
            <a:fld id="{B033FAFD-D72A-47AA-BC24-D1D7DFCDE6AA}" type="slidenum">
              <a:rPr lang="zh-CN" altLang="en-US"/>
              <a:pPr/>
              <a:t>‹#›</a:t>
            </a:fld>
            <a:endParaRPr lang="en-US" altLang="zh-CN"/>
          </a:p>
        </p:txBody>
      </p:sp>
    </p:spTree>
    <p:extLst>
      <p:ext uri="{BB962C8B-B14F-4D97-AF65-F5344CB8AC3E}">
        <p14:creationId xmlns:p14="http://schemas.microsoft.com/office/powerpoint/2010/main" val="13902814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850B055-AA71-4B82-AC18-633939D1245A}" type="datetime1">
              <a:rPr lang="zh-CN" altLang="en-US" smtClean="0"/>
              <a:t>2017/7/13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AE44F4C-A01D-4C37-BF07-A3DEDCA0EFDE}" type="slidenum">
              <a:rPr lang="zh-CN" altLang="en-US" smtClean="0"/>
              <a:t>‹#›</a:t>
            </a:fld>
            <a:endParaRPr lang="zh-CN" altLang="en-US"/>
          </a:p>
        </p:txBody>
      </p:sp>
    </p:spTree>
    <p:extLst>
      <p:ext uri="{BB962C8B-B14F-4D97-AF65-F5344CB8AC3E}">
        <p14:creationId xmlns:p14="http://schemas.microsoft.com/office/powerpoint/2010/main" val="42282616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82507" y="457201"/>
            <a:ext cx="10986347" cy="995680"/>
          </a:xfrm>
        </p:spPr>
        <p:txBody>
          <a:bodyPr/>
          <a:lstStyle/>
          <a:p>
            <a:r>
              <a:rPr lang="zh-CN" altLang="en-US"/>
              <a:t>单击此处编辑母版标题样式</a:t>
            </a:r>
          </a:p>
        </p:txBody>
      </p:sp>
      <p:sp>
        <p:nvSpPr>
          <p:cNvPr id="3" name="内容占位符 2"/>
          <p:cNvSpPr>
            <a:spLocks noGrp="1"/>
          </p:cNvSpPr>
          <p:nvPr>
            <p:ph idx="1"/>
          </p:nvPr>
        </p:nvSpPr>
        <p:spPr>
          <a:xfrm>
            <a:off x="838200" y="1575117"/>
            <a:ext cx="10515600" cy="4963796"/>
          </a:xfrm>
        </p:spPr>
        <p:txBody>
          <a:bodyPr/>
          <a:lstStyle>
            <a:lvl1pPr marL="288000" indent="-288000">
              <a:defRPr/>
            </a:lvl1pPr>
            <a:lvl2pPr indent="-216000">
              <a:defRPr/>
            </a:lvl2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DDAA2ED2-B222-4525-87E9-91C9275622B0}" type="datetime1">
              <a:rPr lang="zh-CN" altLang="en-US" smtClean="0"/>
              <a:t>2017/7/13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AE44F4C-A01D-4C37-BF07-A3DEDCA0EFDE}" type="slidenum">
              <a:rPr lang="zh-CN" altLang="en-US" smtClean="0"/>
              <a:t>‹#›</a:t>
            </a:fld>
            <a:endParaRPr lang="zh-CN" altLang="en-US"/>
          </a:p>
        </p:txBody>
      </p:sp>
    </p:spTree>
    <p:extLst>
      <p:ext uri="{BB962C8B-B14F-4D97-AF65-F5344CB8AC3E}">
        <p14:creationId xmlns:p14="http://schemas.microsoft.com/office/powerpoint/2010/main" val="40289944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D88CF7C-F627-4081-89FC-3695ED1BF5C2}" type="datetime1">
              <a:rPr lang="zh-CN" altLang="en-US" smtClean="0"/>
              <a:t>2017/7/13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AE44F4C-A01D-4C37-BF07-A3DEDCA0EFDE}" type="slidenum">
              <a:rPr lang="zh-CN" altLang="en-US" smtClean="0"/>
              <a:t>‹#›</a:t>
            </a:fld>
            <a:endParaRPr lang="zh-CN" altLang="en-US"/>
          </a:p>
        </p:txBody>
      </p:sp>
    </p:spTree>
    <p:extLst>
      <p:ext uri="{BB962C8B-B14F-4D97-AF65-F5344CB8AC3E}">
        <p14:creationId xmlns:p14="http://schemas.microsoft.com/office/powerpoint/2010/main" val="37729641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67151"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1" y="1825625"/>
            <a:ext cx="3867151"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FD387EF-7547-4E21-9751-FAF3724A3ACF}" type="datetime1">
              <a:rPr lang="zh-CN" altLang="en-US" smtClean="0"/>
              <a:t>2017/7/13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AE44F4C-A01D-4C37-BF07-A3DEDCA0EFDE}" type="slidenum">
              <a:rPr lang="zh-CN" altLang="en-US" smtClean="0"/>
              <a:t>‹#›</a:t>
            </a:fld>
            <a:endParaRPr lang="zh-CN" altLang="en-US"/>
          </a:p>
        </p:txBody>
      </p:sp>
    </p:spTree>
    <p:extLst>
      <p:ext uri="{BB962C8B-B14F-4D97-AF65-F5344CB8AC3E}">
        <p14:creationId xmlns:p14="http://schemas.microsoft.com/office/powerpoint/2010/main" val="29530473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4FC9E2C-ACE4-43F1-B518-0E5DBD14C61C}" type="datetime1">
              <a:rPr lang="zh-CN" altLang="en-US" smtClean="0"/>
              <a:t>2017/7/13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AE44F4C-A01D-4C37-BF07-A3DEDCA0EFDE}" type="slidenum">
              <a:rPr lang="zh-CN" altLang="en-US" smtClean="0"/>
              <a:t>‹#›</a:t>
            </a:fld>
            <a:endParaRPr lang="zh-CN" altLang="en-US"/>
          </a:p>
        </p:txBody>
      </p:sp>
    </p:spTree>
    <p:extLst>
      <p:ext uri="{BB962C8B-B14F-4D97-AF65-F5344CB8AC3E}">
        <p14:creationId xmlns:p14="http://schemas.microsoft.com/office/powerpoint/2010/main" val="39009438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7C7A3C8-1FB3-4771-9D73-BCC3C356C70F}" type="datetime1">
              <a:rPr lang="zh-CN" altLang="en-US" smtClean="0"/>
              <a:t>2017/7/13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AE44F4C-A01D-4C37-BF07-A3DEDCA0EFDE}" type="slidenum">
              <a:rPr lang="zh-CN" altLang="en-US" smtClean="0"/>
              <a:t>‹#›</a:t>
            </a:fld>
            <a:endParaRPr lang="zh-CN" altLang="en-US"/>
          </a:p>
        </p:txBody>
      </p:sp>
    </p:spTree>
    <p:extLst>
      <p:ext uri="{BB962C8B-B14F-4D97-AF65-F5344CB8AC3E}">
        <p14:creationId xmlns:p14="http://schemas.microsoft.com/office/powerpoint/2010/main" val="42151910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A19F9B9-9088-4110-A30D-776F17623D28}" type="datetime1">
              <a:rPr lang="zh-CN" altLang="en-US" smtClean="0"/>
              <a:t>2017/7/13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AE44F4C-A01D-4C37-BF07-A3DEDCA0EFDE}" type="slidenum">
              <a:rPr lang="zh-CN" altLang="en-US" smtClean="0"/>
              <a:t>‹#›</a:t>
            </a:fld>
            <a:endParaRPr lang="zh-CN" altLang="en-US"/>
          </a:p>
        </p:txBody>
      </p:sp>
    </p:spTree>
    <p:extLst>
      <p:ext uri="{BB962C8B-B14F-4D97-AF65-F5344CB8AC3E}">
        <p14:creationId xmlns:p14="http://schemas.microsoft.com/office/powerpoint/2010/main" val="41744145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E1D397-5F2E-40A1-9105-AB36CA6486FE}" type="datetime1">
              <a:rPr lang="zh-CN" altLang="en-US" smtClean="0"/>
              <a:t>2017/7/13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AE44F4C-A01D-4C37-BF07-A3DEDCA0EFDE}" type="slidenum">
              <a:rPr lang="zh-CN" altLang="en-US" smtClean="0"/>
              <a:t>‹#›</a:t>
            </a:fld>
            <a:endParaRPr lang="zh-CN" altLang="en-US"/>
          </a:p>
        </p:txBody>
      </p:sp>
    </p:spTree>
    <p:extLst>
      <p:ext uri="{BB962C8B-B14F-4D97-AF65-F5344CB8AC3E}">
        <p14:creationId xmlns:p14="http://schemas.microsoft.com/office/powerpoint/2010/main" val="1056607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3"/>
            <a:ext cx="3931920" cy="1600197"/>
          </a:xfrm>
        </p:spPr>
        <p:txBody>
          <a:bodyPr anchor="b">
            <a:normAutofit/>
          </a:bodyPr>
          <a:lstStyle>
            <a:lvl1pPr>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200"/>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CN" altLang="en-US"/>
              <a:t>编辑母版文本样式</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a:defRPr/>
            </a:pPr>
            <a:fld id="{FE673EE7-7B41-4E8E-B4F6-D077AC880CC0}" type="datetime1">
              <a:rPr lang="zh-CN" altLang="en-US" smtClean="0">
                <a:solidFill>
                  <a:prstClr val="black"/>
                </a:solidFill>
              </a:rPr>
              <a:t>2017/7/13</a:t>
            </a:fld>
            <a:endParaRPr lang="zh-CN" altLang="en-US">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7" name="Slide Number Placeholder 6"/>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025354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DFDD55E-4483-47C1-AB5C-8B808C111633}" type="datetime1">
              <a:rPr lang="zh-CN" altLang="en-US" smtClean="0"/>
              <a:t>2017/7/13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AE44F4C-A01D-4C37-BF07-A3DEDCA0EFDE}" type="slidenum">
              <a:rPr lang="zh-CN" altLang="en-US" smtClean="0"/>
              <a:t>‹#›</a:t>
            </a:fld>
            <a:endParaRPr lang="zh-CN" altLang="en-US"/>
          </a:p>
        </p:txBody>
      </p:sp>
    </p:spTree>
    <p:extLst>
      <p:ext uri="{BB962C8B-B14F-4D97-AF65-F5344CB8AC3E}">
        <p14:creationId xmlns:p14="http://schemas.microsoft.com/office/powerpoint/2010/main" val="7046926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E8E784D-EE7B-429D-93E3-4219484EAE52}" type="datetime1">
              <a:rPr lang="zh-CN" altLang="en-US" smtClean="0"/>
              <a:t>2017/7/13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AE44F4C-A01D-4C37-BF07-A3DEDCA0EFDE}" type="slidenum">
              <a:rPr lang="zh-CN" altLang="en-US" smtClean="0"/>
              <a:t>‹#›</a:t>
            </a:fld>
            <a:endParaRPr lang="zh-CN" altLang="en-US"/>
          </a:p>
        </p:txBody>
      </p:sp>
    </p:spTree>
    <p:extLst>
      <p:ext uri="{BB962C8B-B14F-4D97-AF65-F5344CB8AC3E}">
        <p14:creationId xmlns:p14="http://schemas.microsoft.com/office/powerpoint/2010/main" val="7738159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2" y="365125"/>
            <a:ext cx="57626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71F33B7-D317-4B7D-B3C3-54D1EED81DA8}" type="datetime1">
              <a:rPr lang="zh-CN" altLang="en-US" smtClean="0"/>
              <a:t>2017/7/13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AE44F4C-A01D-4C37-BF07-A3DEDCA0EFDE}" type="slidenum">
              <a:rPr lang="zh-CN" altLang="en-US" smtClean="0"/>
              <a:t>‹#›</a:t>
            </a:fld>
            <a:endParaRPr lang="zh-CN" altLang="en-US"/>
          </a:p>
        </p:txBody>
      </p:sp>
    </p:spTree>
    <p:extLst>
      <p:ext uri="{BB962C8B-B14F-4D97-AF65-F5344CB8AC3E}">
        <p14:creationId xmlns:p14="http://schemas.microsoft.com/office/powerpoint/2010/main" val="33214939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2017/7/13</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p:txBody>
          <a:bodyPr/>
          <a:lstStyle/>
          <a:p>
            <a:fld id="{9D4335EE-BD33-4D2B-92EE-A4EAAE51E3BD}" type="slidenum">
              <a:rPr lang="zh-CN" altLang="en-US" smtClean="0"/>
              <a:t>‹#›</a:t>
            </a:fld>
            <a:endParaRPr lang="zh-CN" altLang="en-US"/>
          </a:p>
        </p:txBody>
      </p:sp>
    </p:spTree>
    <p:extLst>
      <p:ext uri="{BB962C8B-B14F-4D97-AF65-F5344CB8AC3E}">
        <p14:creationId xmlns:p14="http://schemas.microsoft.com/office/powerpoint/2010/main" val="14867227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2017/7/13</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p:txBody>
          <a:bodyPr/>
          <a:lstStyle/>
          <a:p>
            <a:fld id="{9D4335EE-BD33-4D2B-92EE-A4EAAE51E3BD}" type="slidenum">
              <a:rPr lang="zh-CN" altLang="en-US" smtClean="0"/>
              <a:t>‹#›</a:t>
            </a:fld>
            <a:endParaRPr lang="zh-CN" altLang="en-US"/>
          </a:p>
        </p:txBody>
      </p:sp>
    </p:spTree>
    <p:extLst>
      <p:ext uri="{BB962C8B-B14F-4D97-AF65-F5344CB8AC3E}">
        <p14:creationId xmlns:p14="http://schemas.microsoft.com/office/powerpoint/2010/main" val="13228465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2017/7/13</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p:txBody>
          <a:bodyPr/>
          <a:lstStyle/>
          <a:p>
            <a:fld id="{9D4335EE-BD33-4D2B-92EE-A4EAAE51E3BD}" type="slidenum">
              <a:rPr lang="zh-CN" altLang="en-US" smtClean="0"/>
              <a:t>‹#›</a:t>
            </a:fld>
            <a:endParaRPr lang="zh-CN" altLang="en-US"/>
          </a:p>
        </p:txBody>
      </p:sp>
    </p:spTree>
    <p:extLst>
      <p:ext uri="{BB962C8B-B14F-4D97-AF65-F5344CB8AC3E}">
        <p14:creationId xmlns:p14="http://schemas.microsoft.com/office/powerpoint/2010/main" val="36740908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2017/7/13</a:t>
            </a:fld>
            <a:endParaRPr lang="zh-CN" alt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p:txBody>
          <a:bodyPr/>
          <a:lstStyle/>
          <a:p>
            <a:fld id="{9D4335EE-BD33-4D2B-92EE-A4EAAE51E3BD}" type="slidenum">
              <a:rPr lang="zh-CN" altLang="en-US" smtClean="0"/>
              <a:t>‹#›</a:t>
            </a:fld>
            <a:endParaRPr lang="zh-CN" altLang="en-US"/>
          </a:p>
        </p:txBody>
      </p:sp>
    </p:spTree>
    <p:extLst>
      <p:ext uri="{BB962C8B-B14F-4D97-AF65-F5344CB8AC3E}">
        <p14:creationId xmlns:p14="http://schemas.microsoft.com/office/powerpoint/2010/main" val="27347549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845127" y="2507552"/>
            <a:ext cx="5156200" cy="3680525"/>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6172201" y="2507552"/>
            <a:ext cx="5181601" cy="3680525"/>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Date Placeholder 6"/>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2017/7/13</a:t>
            </a:fld>
            <a:endParaRPr lang="zh-CN" altLang="en-US"/>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p:txBody>
          <a:bodyPr/>
          <a:lstStyle/>
          <a:p>
            <a:fld id="{9D4335EE-BD33-4D2B-92EE-A4EAAE51E3BD}" type="slidenum">
              <a:rPr lang="zh-CN" altLang="en-US" smtClean="0"/>
              <a:t>‹#›</a:t>
            </a:fld>
            <a:endParaRPr lang="zh-CN" altLang="en-US"/>
          </a:p>
        </p:txBody>
      </p:sp>
      <p:sp>
        <p:nvSpPr>
          <p:cNvPr id="10" name="Title 9"/>
          <p:cNvSpPr>
            <a:spLocks noGrp="1"/>
          </p:cNvSpPr>
          <p:nvPr>
            <p:ph type="title"/>
          </p:nvPr>
        </p:nvSpPr>
        <p:spPr/>
        <p:txBody>
          <a:bodyPr/>
          <a:lstStyle/>
          <a:p>
            <a:r>
              <a:rPr lang="zh-CN" altLang="en-US"/>
              <a:t>单击此处编辑母版标题样式</a:t>
            </a:r>
            <a:endParaRPr lang="en-US" dirty="0"/>
          </a:p>
        </p:txBody>
      </p:sp>
    </p:spTree>
    <p:extLst>
      <p:ext uri="{BB962C8B-B14F-4D97-AF65-F5344CB8AC3E}">
        <p14:creationId xmlns:p14="http://schemas.microsoft.com/office/powerpoint/2010/main" val="7607317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2017/7/13</a:t>
            </a:fld>
            <a:endParaRPr lang="zh-CN" altLang="en-US"/>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p:txBody>
          <a:bodyPr/>
          <a:lstStyle/>
          <a:p>
            <a:fld id="{9D4335EE-BD33-4D2B-92EE-A4EAAE51E3BD}" type="slidenum">
              <a:rPr lang="zh-CN" altLang="en-US" smtClean="0"/>
              <a:t>‹#›</a:t>
            </a:fld>
            <a:endParaRPr lang="zh-CN" altLang="en-US"/>
          </a:p>
        </p:txBody>
      </p:sp>
      <p:sp>
        <p:nvSpPr>
          <p:cNvPr id="6" name="Title 5"/>
          <p:cNvSpPr>
            <a:spLocks noGrp="1"/>
          </p:cNvSpPr>
          <p:nvPr>
            <p:ph type="title"/>
          </p:nvPr>
        </p:nvSpPr>
        <p:spPr/>
        <p:txBody>
          <a:bodyPr/>
          <a:lstStyle/>
          <a:p>
            <a:r>
              <a:rPr lang="zh-CN" altLang="en-US"/>
              <a:t>单击此处编辑母版标题样式</a:t>
            </a:r>
            <a:endParaRPr lang="en-US"/>
          </a:p>
        </p:txBody>
      </p:sp>
    </p:spTree>
    <p:extLst>
      <p:ext uri="{BB962C8B-B14F-4D97-AF65-F5344CB8AC3E}">
        <p14:creationId xmlns:p14="http://schemas.microsoft.com/office/powerpoint/2010/main" val="23581819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2017/7/13</a:t>
            </a:fld>
            <a:endParaRPr lang="zh-CN" alt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p:txBody>
          <a:bodyPr/>
          <a:lstStyle/>
          <a:p>
            <a:fld id="{9D4335EE-BD33-4D2B-92EE-A4EAAE51E3BD}" type="slidenum">
              <a:rPr lang="zh-CN" altLang="en-US" smtClean="0"/>
              <a:t>‹#›</a:t>
            </a:fld>
            <a:endParaRPr lang="zh-CN" altLang="en-US"/>
          </a:p>
        </p:txBody>
      </p:sp>
    </p:spTree>
    <p:extLst>
      <p:ext uri="{BB962C8B-B14F-4D97-AF65-F5344CB8AC3E}">
        <p14:creationId xmlns:p14="http://schemas.microsoft.com/office/powerpoint/2010/main" val="3427295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200"/>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CN" altLang="en-US"/>
              <a:t>编辑母版文本样式</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a:defRPr/>
            </a:pPr>
            <a:fld id="{64480B15-96CC-4254-A86E-992242A993F3}" type="datetime1">
              <a:rPr lang="zh-CN" altLang="en-US" smtClean="0">
                <a:solidFill>
                  <a:prstClr val="black"/>
                </a:solidFill>
              </a:rPr>
              <a:t>2017/7/13</a:t>
            </a:fld>
            <a:endParaRPr lang="zh-CN" altLang="en-US">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7" name="Slide Number Placeholder 6"/>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1571967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编辑母版文本样式</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2017/7/13</a:t>
            </a:fld>
            <a:endParaRPr lang="zh-CN" alt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p:txBody>
          <a:bodyPr/>
          <a:lstStyle/>
          <a:p>
            <a:fld id="{9D4335EE-BD33-4D2B-92EE-A4EAAE51E3BD}" type="slidenum">
              <a:rPr lang="zh-CN" altLang="en-US" smtClean="0"/>
              <a:t>‹#›</a:t>
            </a:fld>
            <a:endParaRPr lang="zh-CN" altLang="en-US"/>
          </a:p>
        </p:txBody>
      </p:sp>
    </p:spTree>
    <p:extLst>
      <p:ext uri="{BB962C8B-B14F-4D97-AF65-F5344CB8AC3E}">
        <p14:creationId xmlns:p14="http://schemas.microsoft.com/office/powerpoint/2010/main" val="26223183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编辑母版文本样式</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2017/7/13</a:t>
            </a:fld>
            <a:endParaRPr lang="zh-CN" alt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p:txBody>
          <a:bodyPr/>
          <a:lstStyle/>
          <a:p>
            <a:fld id="{9D4335EE-BD33-4D2B-92EE-A4EAAE51E3BD}" type="slidenum">
              <a:rPr lang="zh-CN" altLang="en-US" smtClean="0"/>
              <a:t>‹#›</a:t>
            </a:fld>
            <a:endParaRPr lang="zh-CN" altLang="en-US"/>
          </a:p>
        </p:txBody>
      </p:sp>
    </p:spTree>
    <p:extLst>
      <p:ext uri="{BB962C8B-B14F-4D97-AF65-F5344CB8AC3E}">
        <p14:creationId xmlns:p14="http://schemas.microsoft.com/office/powerpoint/2010/main" val="12232883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2017/7/13</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p:txBody>
          <a:bodyPr/>
          <a:lstStyle/>
          <a:p>
            <a:fld id="{9D4335EE-BD33-4D2B-92EE-A4EAAE51E3BD}" type="slidenum">
              <a:rPr lang="zh-CN" altLang="en-US" smtClean="0"/>
              <a:t>‹#›</a:t>
            </a:fld>
            <a:endParaRPr lang="zh-CN" altLang="en-US"/>
          </a:p>
        </p:txBody>
      </p:sp>
    </p:spTree>
    <p:extLst>
      <p:ext uri="{BB962C8B-B14F-4D97-AF65-F5344CB8AC3E}">
        <p14:creationId xmlns:p14="http://schemas.microsoft.com/office/powerpoint/2010/main" val="16088550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2017/7/13</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p:txBody>
          <a:bodyPr/>
          <a:lstStyle/>
          <a:p>
            <a:fld id="{9D4335EE-BD33-4D2B-92EE-A4EAAE51E3BD}" type="slidenum">
              <a:rPr lang="zh-CN" altLang="en-US" smtClean="0"/>
              <a:t>‹#›</a:t>
            </a:fld>
            <a:endParaRPr lang="zh-CN" altLang="en-US"/>
          </a:p>
        </p:txBody>
      </p:sp>
    </p:spTree>
    <p:extLst>
      <p:ext uri="{BB962C8B-B14F-4D97-AF65-F5344CB8AC3E}">
        <p14:creationId xmlns:p14="http://schemas.microsoft.com/office/powerpoint/2010/main" val="1357111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Rectangle 6"/>
          <p:cNvSpPr>
            <a:spLocks noGrp="1" noChangeArrowheads="1"/>
          </p:cNvSpPr>
          <p:nvPr>
            <p:ph type="dt" sz="half" idx="10"/>
          </p:nvPr>
        </p:nvSpPr>
        <p:spPr>
          <a:ln/>
        </p:spPr>
        <p:txBody>
          <a:bodyPr/>
          <a:lstStyle>
            <a:lvl1pPr>
              <a:defRPr/>
            </a:lvl1pPr>
          </a:lstStyle>
          <a:p>
            <a:pPr>
              <a:defRPr/>
            </a:pPr>
            <a:fld id="{E7A4558A-3073-4139-ADA0-F48D8A6737E4}" type="datetime1">
              <a:rPr lang="zh-CN" altLang="en-US"/>
              <a:pPr>
                <a:defRPr/>
              </a:pPr>
              <a:t>2017/7/13</a:t>
            </a:fld>
            <a:endParaRPr lang="en-US" altLang="zh-CN"/>
          </a:p>
        </p:txBody>
      </p:sp>
      <p:sp>
        <p:nvSpPr>
          <p:cNvPr id="5" name="Rectangle 7"/>
          <p:cNvSpPr>
            <a:spLocks noGrp="1" noChangeArrowheads="1"/>
          </p:cNvSpPr>
          <p:nvPr>
            <p:ph type="ftr" sz="quarter" idx="11"/>
          </p:nvPr>
        </p:nvSpPr>
        <p:spPr>
          <a:xfrm>
            <a:off x="4165600" y="6381750"/>
            <a:ext cx="3860800" cy="476250"/>
          </a:xfrm>
          <a:prstGeom prst="rect">
            <a:avLst/>
          </a:prstGeom>
          <a:ln/>
        </p:spPr>
        <p:txBody>
          <a:bodyPr/>
          <a:lstStyle>
            <a:lvl1pPr>
              <a:defRPr/>
            </a:lvl1pPr>
          </a:lstStyle>
          <a:p>
            <a:pPr>
              <a:defRPr/>
            </a:pPr>
            <a:r>
              <a:rPr lang="en-US" altLang="zh-CN" dirty="0" err="1"/>
              <a:t>北京大学重粒子物理研究所</a:t>
            </a:r>
            <a:endParaRPr lang="en-US" altLang="zh-CN" dirty="0"/>
          </a:p>
        </p:txBody>
      </p:sp>
      <p:sp>
        <p:nvSpPr>
          <p:cNvPr id="6" name="Rectangle 8"/>
          <p:cNvSpPr>
            <a:spLocks noGrp="1" noChangeArrowheads="1"/>
          </p:cNvSpPr>
          <p:nvPr>
            <p:ph type="sldNum" sz="quarter" idx="12"/>
          </p:nvPr>
        </p:nvSpPr>
        <p:spPr>
          <a:ln/>
        </p:spPr>
        <p:txBody>
          <a:bodyPr/>
          <a:lstStyle>
            <a:lvl1pPr>
              <a:defRPr/>
            </a:lvl1pPr>
          </a:lstStyle>
          <a:p>
            <a:fld id="{DB87DD8A-6C96-4D71-8872-84B5280BA819}" type="slidenum">
              <a:rPr lang="en-US" altLang="zh-CN"/>
              <a:pPr/>
              <a:t>‹#›</a:t>
            </a:fld>
            <a:endParaRPr lang="en-US" altLang="zh-CN"/>
          </a:p>
        </p:txBody>
      </p:sp>
    </p:spTree>
    <p:extLst>
      <p:ext uri="{BB962C8B-B14F-4D97-AF65-F5344CB8AC3E}">
        <p14:creationId xmlns:p14="http://schemas.microsoft.com/office/powerpoint/2010/main" val="40369128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8FBE0C3-FA9B-4790-9E52-B410837A4F42}" type="datetime1">
              <a:rPr lang="zh-CN" altLang="en-US" smtClean="0">
                <a:solidFill>
                  <a:prstClr val="black">
                    <a:tint val="75000"/>
                  </a:prstClr>
                </a:solidFill>
              </a:rPr>
              <a:t>2017/7/13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511D5CC-26AE-4615-BC9B-F6F925EF6AB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200013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411BF40-68CE-4789-A94B-4003738427B1}" type="datetime1">
              <a:rPr lang="zh-CN" altLang="en-US" smtClean="0">
                <a:solidFill>
                  <a:prstClr val="black">
                    <a:tint val="75000"/>
                  </a:prstClr>
                </a:solidFill>
              </a:rPr>
              <a:t>2017/7/13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511D5CC-26AE-4615-BC9B-F6F925EF6AB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753301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46C25EF-CA53-45E9-AE01-4EB5A262DF38}" type="datetime1">
              <a:rPr lang="zh-CN" altLang="en-US" smtClean="0">
                <a:solidFill>
                  <a:prstClr val="black">
                    <a:tint val="75000"/>
                  </a:prstClr>
                </a:solidFill>
              </a:rPr>
              <a:t>2017/7/13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511D5CC-26AE-4615-BC9B-F6F925EF6AB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090571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67151"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1" y="1825625"/>
            <a:ext cx="3867151"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C54A5BBB-6596-423D-9F81-BA564188AE5A}" type="datetime1">
              <a:rPr lang="zh-CN" altLang="en-US" smtClean="0">
                <a:solidFill>
                  <a:prstClr val="black">
                    <a:tint val="75000"/>
                  </a:prstClr>
                </a:solidFill>
              </a:rPr>
              <a:t>2017/7/13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511D5CC-26AE-4615-BC9B-F6F925EF6AB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009987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3C11B95-A08E-4415-8438-A1CD72AC3654}" type="datetime1">
              <a:rPr lang="zh-CN" altLang="en-US" smtClean="0">
                <a:solidFill>
                  <a:prstClr val="black">
                    <a:tint val="75000"/>
                  </a:prstClr>
                </a:solidFill>
              </a:rPr>
              <a:t>2017/7/13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511D5CC-26AE-4615-BC9B-F6F925EF6AB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51829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0.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2.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3.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4.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5.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9.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235131"/>
            <a:ext cx="10515600" cy="1079864"/>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580572" y="1410788"/>
            <a:ext cx="11112136" cy="5082087"/>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p:txBody>
      </p:sp>
      <p:sp>
        <p:nvSpPr>
          <p:cNvPr id="6" name="Slide Number Placeholder 5"/>
          <p:cNvSpPr>
            <a:spLocks noGrp="1"/>
          </p:cNvSpPr>
          <p:nvPr>
            <p:ph type="sldNum" sz="quarter" idx="4"/>
          </p:nvPr>
        </p:nvSpPr>
        <p:spPr>
          <a:xfrm>
            <a:off x="9441939" y="6492876"/>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4717722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hf hdr="0" ftr="0" dt="0"/>
  <p:txStyles>
    <p:titleStyle>
      <a:lvl1pPr algn="ctr" defTabSz="685783" rtl="0" eaLnBrk="1" latinLnBrk="0" hangingPunct="1">
        <a:lnSpc>
          <a:spcPct val="90000"/>
        </a:lnSpc>
        <a:spcBef>
          <a:spcPct val="0"/>
        </a:spcBef>
        <a:buNone/>
        <a:defRPr sz="4000" b="0" kern="1200">
          <a:solidFill>
            <a:schemeClr val="tx1"/>
          </a:solidFill>
          <a:latin typeface="+mn-ea"/>
          <a:ea typeface="+mn-ea"/>
          <a:cs typeface="+mj-cs"/>
        </a:defRPr>
      </a:lvl1pPr>
    </p:titleStyle>
    <p:bodyStyle>
      <a:lvl1pPr marL="287993" indent="-287993" algn="l" defTabSz="685783" rtl="0" eaLnBrk="1" latinLnBrk="0" hangingPunct="1">
        <a:lnSpc>
          <a:spcPct val="130000"/>
        </a:lnSpc>
        <a:spcBef>
          <a:spcPts val="0"/>
        </a:spcBef>
        <a:buFont typeface="Wingdings 2" pitchFamily="18" charset="2"/>
        <a:buChar char=""/>
        <a:defRPr sz="2400" kern="1200" baseline="0">
          <a:solidFill>
            <a:schemeClr val="tx1"/>
          </a:solidFill>
          <a:latin typeface="+mn-ea"/>
          <a:ea typeface="+mn-ea"/>
          <a:cs typeface="+mn-cs"/>
        </a:defRPr>
      </a:lvl1pPr>
      <a:lvl2pPr marL="627047" indent="-266693" algn="l" defTabSz="685783" rtl="0" eaLnBrk="1" latinLnBrk="0" hangingPunct="1">
        <a:lnSpc>
          <a:spcPct val="130000"/>
        </a:lnSpc>
        <a:spcBef>
          <a:spcPts val="0"/>
        </a:spcBef>
        <a:buFontTx/>
        <a:buChar char="−"/>
        <a:defRPr sz="2000" kern="1200" baseline="0">
          <a:solidFill>
            <a:schemeClr val="tx1"/>
          </a:solidFill>
          <a:latin typeface="+mn-ea"/>
          <a:ea typeface="+mn-ea"/>
          <a:cs typeface="+mn-cs"/>
        </a:defRPr>
      </a:lvl2pPr>
      <a:lvl3pPr marL="628635" indent="0" algn="l" defTabSz="685783" rtl="0" eaLnBrk="1" latinLnBrk="0" hangingPunct="1">
        <a:lnSpc>
          <a:spcPct val="130000"/>
        </a:lnSpc>
        <a:spcBef>
          <a:spcPts val="0"/>
        </a:spcBef>
        <a:buFont typeface="Wingdings 2" pitchFamily="18" charset="2"/>
        <a:buNone/>
        <a:defRPr sz="1600" kern="1200" baseline="0">
          <a:solidFill>
            <a:schemeClr val="tx1"/>
          </a:solidFill>
          <a:latin typeface="+mn-ea"/>
          <a:ea typeface="+mn-ea"/>
          <a:cs typeface="+mn-cs"/>
        </a:defRPr>
      </a:lvl3pPr>
      <a:lvl4pPr marL="1200121" indent="-171446" algn="l" defTabSz="685783" rtl="0" eaLnBrk="1" latinLnBrk="0" hangingPunct="1">
        <a:lnSpc>
          <a:spcPct val="120000"/>
        </a:lnSpc>
        <a:spcBef>
          <a:spcPts val="600"/>
        </a:spcBef>
        <a:buFont typeface="Wingdings 2" pitchFamily="18" charset="2"/>
        <a:buChar char=""/>
        <a:defRPr sz="1400" kern="1200" baseline="0">
          <a:solidFill>
            <a:schemeClr val="tx1"/>
          </a:solidFill>
          <a:latin typeface="+mn-ea"/>
          <a:ea typeface="+mn-ea"/>
          <a:cs typeface="+mn-cs"/>
        </a:defRPr>
      </a:lvl4pPr>
      <a:lvl5pPr marL="1543012" indent="-171446" algn="l" defTabSz="685783" rtl="0" eaLnBrk="1" latinLnBrk="0" hangingPunct="1">
        <a:lnSpc>
          <a:spcPct val="120000"/>
        </a:lnSpc>
        <a:spcBef>
          <a:spcPts val="600"/>
        </a:spcBef>
        <a:buFont typeface="Wingdings 2" pitchFamily="18" charset="2"/>
        <a:buChar char=""/>
        <a:defRPr sz="1400" kern="1200" baseline="0">
          <a:solidFill>
            <a:schemeClr val="tx1"/>
          </a:solidFill>
          <a:latin typeface="+mn-ea"/>
          <a:ea typeface="+mn-ea"/>
          <a:cs typeface="+mn-cs"/>
        </a:defRPr>
      </a:lvl5pPr>
      <a:lvl6pPr marL="1885904" indent="-171446" algn="l" defTabSz="685783" rtl="0" eaLnBrk="1" latinLnBrk="0" hangingPunct="1">
        <a:spcBef>
          <a:spcPct val="20000"/>
        </a:spcBef>
        <a:buFont typeface="Wingdings 2" pitchFamily="18" charset="2"/>
        <a:buChar char=""/>
        <a:defRPr sz="1351" kern="1200">
          <a:solidFill>
            <a:schemeClr val="tx1"/>
          </a:solidFill>
          <a:latin typeface="+mn-lt"/>
          <a:ea typeface="+mn-ea"/>
          <a:cs typeface="+mn-cs"/>
        </a:defRPr>
      </a:lvl6pPr>
      <a:lvl7pPr marL="2228795" indent="-171446" algn="l" defTabSz="685783" rtl="0" eaLnBrk="1" latinLnBrk="0" hangingPunct="1">
        <a:spcBef>
          <a:spcPct val="20000"/>
        </a:spcBef>
        <a:buFont typeface="Wingdings 2" pitchFamily="18" charset="2"/>
        <a:buChar char=""/>
        <a:defRPr sz="1351" kern="1200">
          <a:solidFill>
            <a:schemeClr val="tx1"/>
          </a:solidFill>
          <a:latin typeface="+mn-lt"/>
          <a:ea typeface="+mn-ea"/>
          <a:cs typeface="+mn-cs"/>
        </a:defRPr>
      </a:lvl7pPr>
      <a:lvl8pPr marL="2571686" indent="-171446" algn="l" defTabSz="685783" rtl="0" eaLnBrk="1" latinLnBrk="0" hangingPunct="1">
        <a:spcBef>
          <a:spcPct val="20000"/>
        </a:spcBef>
        <a:buFont typeface="Wingdings 2" pitchFamily="18" charset="2"/>
        <a:buChar char=""/>
        <a:defRPr sz="1351" kern="1200">
          <a:solidFill>
            <a:schemeClr val="tx1"/>
          </a:solidFill>
          <a:latin typeface="+mn-lt"/>
          <a:ea typeface="+mn-ea"/>
          <a:cs typeface="+mn-cs"/>
        </a:defRPr>
      </a:lvl8pPr>
      <a:lvl9pPr marL="2914578" indent="-171446" algn="l" defTabSz="685783" rtl="0" eaLnBrk="1" latinLnBrk="0" hangingPunct="1">
        <a:spcBef>
          <a:spcPct val="20000"/>
        </a:spcBef>
        <a:buFont typeface="Wingdings 2" pitchFamily="18" charset="2"/>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9395C5B-D5FE-46EC-9265-7C12F8B15EB0}" type="datetime1">
              <a:rPr lang="zh-CN" altLang="en-US" smtClean="0">
                <a:solidFill>
                  <a:prstClr val="black">
                    <a:tint val="75000"/>
                  </a:prstClr>
                </a:solidFill>
              </a:rPr>
              <a:t>2017/7/13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511D5CC-26AE-4615-BC9B-F6F925EF6AB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89381790"/>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0" y="457201"/>
            <a:ext cx="12192000" cy="99568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757680"/>
            <a:ext cx="10515600" cy="4963796"/>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pPr defTabSz="914400">
              <a:defRPr/>
            </a:pPr>
            <a:fld id="{84F801E1-716B-4B30-8430-78B48198052A}" type="datetime1">
              <a:rPr lang="zh-CN" altLang="en-US" smtClean="0">
                <a:solidFill>
                  <a:prstClr val="black">
                    <a:tint val="75000"/>
                  </a:prstClr>
                </a:solidFill>
              </a:rPr>
              <a:pPr defTabSz="914400">
                <a:defRPr/>
              </a:pPr>
              <a:t>2017/7/13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pPr defTabSz="914400">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9448800" y="6492876"/>
            <a:ext cx="27432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defTabSz="914400">
              <a:defRPr/>
            </a:pPr>
            <a:fld id="{9AE44F4C-A01D-4C37-BF07-A3DEDCA0EFDE}" type="slidenum">
              <a:rPr lang="zh-CN" altLang="en-US" smtClean="0">
                <a:solidFill>
                  <a:prstClr val="black">
                    <a:tint val="75000"/>
                  </a:prstClr>
                </a:solidFill>
              </a:rPr>
              <a:pPr defTabSz="9144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32111571"/>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hf hdr="0" ftr="0" dt="0"/>
  <p:txStyles>
    <p:titleStyle>
      <a:lvl1pPr algn="ctr" defTabSz="6858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360000" indent="-360000" algn="l" defTabSz="685800" rtl="0" eaLnBrk="1" latinLnBrk="0" hangingPunct="1">
        <a:lnSpc>
          <a:spcPct val="110000"/>
        </a:lnSpc>
        <a:spcBef>
          <a:spcPts val="12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20000" indent="-360000" algn="l" defTabSz="685800" rtl="0" eaLnBrk="1" latinLnBrk="0" hangingPunct="1">
        <a:lnSpc>
          <a:spcPct val="110000"/>
        </a:lnSpc>
        <a:spcBef>
          <a:spcPts val="600"/>
        </a:spcBef>
        <a:buFont typeface="Calibri" panose="020F050202020403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60000" indent="-36000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360000" indent="-3600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360000" indent="-3600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r>
              <a:rPr lang="en-US">
                <a:solidFill>
                  <a:prstClr val="black">
                    <a:tint val="75000"/>
                  </a:prstClr>
                </a:solidFill>
              </a:rPr>
              <a:t>April 19， 2017</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A5276BE-B8C4-4399-BEE9-C19C59FEDAF5}"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4186954245"/>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pPr defTabSz="914400">
              <a:defRPr/>
            </a:pPr>
            <a:fld id="{1438BDDB-CC28-4DA9-A2AE-E901C0A11231}" type="datetimeFigureOut">
              <a:rPr lang="zh-CN" altLang="en-US" smtClean="0">
                <a:solidFill>
                  <a:prstClr val="black">
                    <a:tint val="75000"/>
                  </a:prstClr>
                </a:solidFill>
              </a:rPr>
              <a:pPr defTabSz="914400">
                <a:defRPr/>
              </a:pPr>
              <a:t>2017/7/13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pPr defTabSz="914400">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defTabSz="914400">
              <a:defRPr/>
            </a:pPr>
            <a:fld id="{F2357ACE-CC3F-4EB8-8897-299C2E1B55B1}" type="slidenum">
              <a:rPr lang="zh-CN" altLang="en-US" smtClean="0">
                <a:solidFill>
                  <a:prstClr val="black">
                    <a:tint val="75000"/>
                  </a:prstClr>
                </a:solidFill>
              </a:rPr>
              <a:pPr defTabSz="9144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37453280"/>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Lst>
  <p:txStyles>
    <p:titleStyle>
      <a:lvl1pPr algn="ctr" defTabSz="6858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p:titleStyle>
    <p:bodyStyle>
      <a:lvl1pPr marL="355600" indent="-355600" algn="l" defTabSz="685800" rtl="0" eaLnBrk="1" latinLnBrk="0" hangingPunct="1">
        <a:lnSpc>
          <a:spcPct val="120000"/>
        </a:lnSpc>
        <a:spcBef>
          <a:spcPts val="75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19138" indent="-349250" algn="l" defTabSz="719138" rtl="0" eaLnBrk="1" latinLnBrk="0" hangingPunct="1">
        <a:lnSpc>
          <a:spcPct val="120000"/>
        </a:lnSpc>
        <a:spcBef>
          <a:spcPts val="375"/>
        </a:spcBef>
        <a:buFont typeface="微软雅黑" panose="020B0503020204020204" pitchFamily="34" charset="-122"/>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2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pPr defTabSz="914400">
              <a:defRPr/>
            </a:pPr>
            <a:fld id="{1438BDDB-CC28-4DA9-A2AE-E901C0A11231}" type="datetimeFigureOut">
              <a:rPr lang="zh-CN" altLang="en-US" smtClean="0">
                <a:solidFill>
                  <a:prstClr val="black">
                    <a:tint val="75000"/>
                  </a:prstClr>
                </a:solidFill>
              </a:rPr>
              <a:pPr defTabSz="914400">
                <a:defRPr/>
              </a:pPr>
              <a:t>2017/7/13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pPr defTabSz="914400">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defTabSz="914400">
              <a:defRPr/>
            </a:pPr>
            <a:fld id="{F2357ACE-CC3F-4EB8-8897-299C2E1B55B1}" type="slidenum">
              <a:rPr lang="zh-CN" altLang="en-US" smtClean="0">
                <a:solidFill>
                  <a:prstClr val="black">
                    <a:tint val="75000"/>
                  </a:prstClr>
                </a:solidFill>
              </a:rPr>
              <a:pPr defTabSz="9144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465109128"/>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Lst>
  <p:txStyles>
    <p:titleStyle>
      <a:lvl1pPr algn="ctr" defTabSz="6858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p:titleStyle>
    <p:bodyStyle>
      <a:lvl1pPr marL="355600" indent="-355600" algn="l" defTabSz="685800" rtl="0" eaLnBrk="1" latinLnBrk="0" hangingPunct="1">
        <a:lnSpc>
          <a:spcPct val="120000"/>
        </a:lnSpc>
        <a:spcBef>
          <a:spcPts val="75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19138" indent="-349250" algn="l" defTabSz="719138" rtl="0" eaLnBrk="1" latinLnBrk="0" hangingPunct="1">
        <a:lnSpc>
          <a:spcPct val="120000"/>
        </a:lnSpc>
        <a:spcBef>
          <a:spcPts val="375"/>
        </a:spcBef>
        <a:buFont typeface="微软雅黑" panose="020B0503020204020204" pitchFamily="34" charset="-122"/>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2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2017/7/13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46006106"/>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174B26FF-A9DE-4F8B-9716-56AFF8320E35}" type="datetime1">
              <a:rPr lang="zh-CN" altLang="en-US" smtClean="0">
                <a:solidFill>
                  <a:prstClr val="black">
                    <a:tint val="75000"/>
                  </a:prstClr>
                </a:solidFill>
              </a:rPr>
              <a:t>2017/7/13</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EE761477-B414-4D65-A24A-071C008E7636}" type="slidenum">
              <a:rPr lang="zh-CN" altLang="en-US" smtClean="0"/>
              <a:pPr fontAlgn="base">
                <a:spcBef>
                  <a:spcPct val="0"/>
                </a:spcBef>
                <a:spcAft>
                  <a:spcPct val="0"/>
                </a:spcAft>
                <a:defRPr/>
              </a:pPr>
              <a:t>‹#›</a:t>
            </a:fld>
            <a:endParaRPr lang="zh-CN" altLang="en-US"/>
          </a:p>
        </p:txBody>
      </p:sp>
    </p:spTree>
    <p:extLst>
      <p:ext uri="{BB962C8B-B14F-4D97-AF65-F5344CB8AC3E}">
        <p14:creationId xmlns:p14="http://schemas.microsoft.com/office/powerpoint/2010/main" val="2191346099"/>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hf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7E38075-4376-460A-B49A-7FFD41854305}" type="datetime1">
              <a:rPr lang="zh-CN" altLang="en-US" smtClean="0">
                <a:solidFill>
                  <a:prstClr val="black">
                    <a:tint val="75000"/>
                  </a:prstClr>
                </a:solidFill>
              </a:rPr>
              <a:t>2017/7/13</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EE761477-B414-4D65-A24A-071C008E7636}" type="slidenum">
              <a:rPr lang="zh-CN" altLang="en-US" smtClean="0"/>
              <a:pPr fontAlgn="base">
                <a:spcBef>
                  <a:spcPct val="0"/>
                </a:spcBef>
                <a:spcAft>
                  <a:spcPct val="0"/>
                </a:spcAft>
                <a:defRPr/>
              </a:pPr>
              <a:t>‹#›</a:t>
            </a:fld>
            <a:endParaRPr lang="zh-CN" altLang="en-US"/>
          </a:p>
        </p:txBody>
      </p:sp>
    </p:spTree>
    <p:extLst>
      <p:ext uri="{BB962C8B-B14F-4D97-AF65-F5344CB8AC3E}">
        <p14:creationId xmlns:p14="http://schemas.microsoft.com/office/powerpoint/2010/main" val="2893905425"/>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B29A8C6-5C56-459A-B419-6E70E73BC811}" type="datetime1">
              <a:rPr lang="zh-CN" altLang="en-US" smtClean="0">
                <a:solidFill>
                  <a:prstClr val="black">
                    <a:tint val="75000"/>
                  </a:prstClr>
                </a:solidFill>
              </a:rPr>
              <a:t>2017/7/13</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EE761477-B414-4D65-A24A-071C008E7636}" type="slidenum">
              <a:rPr lang="zh-CN" altLang="en-US" smtClean="0"/>
              <a:pPr fontAlgn="base">
                <a:spcBef>
                  <a:spcPct val="0"/>
                </a:spcBef>
                <a:spcAft>
                  <a:spcPct val="0"/>
                </a:spcAft>
                <a:defRPr/>
              </a:pPr>
              <a:t>‹#›</a:t>
            </a:fld>
            <a:endParaRPr lang="zh-CN" altLang="en-US"/>
          </a:p>
        </p:txBody>
      </p:sp>
    </p:spTree>
    <p:extLst>
      <p:ext uri="{BB962C8B-B14F-4D97-AF65-F5344CB8AC3E}">
        <p14:creationId xmlns:p14="http://schemas.microsoft.com/office/powerpoint/2010/main" val="2542414827"/>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6B576C-037D-4DBE-94D4-8AD294DD6643}" type="datetime1">
              <a:rPr lang="zh-CN" altLang="en-US" smtClean="0"/>
              <a:t>2017/7/13</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DD5B1F-11BD-4256-B750-CF9380C3E0A4}" type="slidenum">
              <a:rPr lang="zh-CN" altLang="en-US" smtClean="0"/>
              <a:t>‹#›</a:t>
            </a:fld>
            <a:endParaRPr lang="zh-CN" altLang="en-US"/>
          </a:p>
        </p:txBody>
      </p:sp>
    </p:spTree>
    <p:extLst>
      <p:ext uri="{BB962C8B-B14F-4D97-AF65-F5344CB8AC3E}">
        <p14:creationId xmlns:p14="http://schemas.microsoft.com/office/powerpoint/2010/main" val="2732117685"/>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67" y="50539"/>
            <a:ext cx="12147733" cy="714850"/>
          </a:xfrm>
          <a:prstGeom prst="rect">
            <a:avLst/>
          </a:prstGeom>
        </p:spPr>
        <p:txBody>
          <a:bodyPr vert="horz" lIns="91440" tIns="45720" rIns="91440" bIns="45720" rtlCol="0" anchor="ctr">
            <a:normAutofit/>
          </a:bodyPr>
          <a:lstStyle/>
          <a:p>
            <a:r>
              <a:rPr lang="en-US" dirty="0"/>
              <a:t>Hadron Physics</a:t>
            </a:r>
          </a:p>
        </p:txBody>
      </p:sp>
      <p:sp>
        <p:nvSpPr>
          <p:cNvPr id="3" name="Text Placeholder 2"/>
          <p:cNvSpPr>
            <a:spLocks noGrp="1"/>
          </p:cNvSpPr>
          <p:nvPr>
            <p:ph type="body" idx="1"/>
          </p:nvPr>
        </p:nvSpPr>
        <p:spPr>
          <a:xfrm>
            <a:off x="302767" y="1059769"/>
            <a:ext cx="11538807" cy="506639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1AA048-CFF3-427F-B2C2-230F842C6E3C}" type="datetime1">
              <a:rPr lang="zh-CN" altLang="en-US" smtClean="0"/>
              <a:t>2017/7/13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3300C-797F-D148-A78D-320196FBAF04}" type="slidenum">
              <a:rPr lang="en-US" smtClean="0"/>
              <a:pPr/>
              <a:t>‹#›</a:t>
            </a:fld>
            <a:endParaRPr lang="en-US"/>
          </a:p>
        </p:txBody>
      </p:sp>
      <p:cxnSp>
        <p:nvCxnSpPr>
          <p:cNvPr id="9" name="Straight Connector 8"/>
          <p:cNvCxnSpPr/>
          <p:nvPr userDrawn="1"/>
        </p:nvCxnSpPr>
        <p:spPr>
          <a:xfrm>
            <a:off x="11067" y="889795"/>
            <a:ext cx="12158800" cy="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4865068"/>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Lst>
  <p:hf hdr="0" ftr="0" dt="0"/>
  <p:txStyles>
    <p:titleStyle>
      <a:lvl1pPr algn="ctr" defTabSz="457200" rtl="0" eaLnBrk="1" latinLnBrk="0" hangingPunct="1">
        <a:spcBef>
          <a:spcPct val="0"/>
        </a:spcBef>
        <a:buNone/>
        <a:defRPr sz="4000" kern="1200" baseline="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pPr>
              <a:defRPr/>
            </a:pPr>
            <a:fld id="{D8689BE7-367E-4ACA-A02B-D244114F0CD3}" type="datetime1">
              <a:rPr lang="zh-CN" altLang="en-US" smtClean="0">
                <a:solidFill>
                  <a:prstClr val="black">
                    <a:tint val="75000"/>
                  </a:prstClr>
                </a:solidFill>
              </a:rPr>
              <a:t>2017/7/13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defRPr/>
            </a:pPr>
            <a:fld id="{F2357ACE-CC3F-4EB8-8897-299C2E1B55B1}"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02086628"/>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Lst>
  <p:hf hdr="0" ftr="0" dt="0"/>
  <p:txStyles>
    <p:titleStyle>
      <a:lvl1pPr algn="ctr" defTabSz="6858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p:titleStyle>
    <p:bodyStyle>
      <a:lvl1pPr marL="355600" indent="-355600" algn="l" defTabSz="685800" rtl="0" eaLnBrk="1" latinLnBrk="0" hangingPunct="1">
        <a:lnSpc>
          <a:spcPct val="120000"/>
        </a:lnSpc>
        <a:spcBef>
          <a:spcPts val="75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19138" indent="-349250" algn="l" defTabSz="719138" rtl="0" eaLnBrk="1" latinLnBrk="0" hangingPunct="1">
        <a:lnSpc>
          <a:spcPct val="120000"/>
        </a:lnSpc>
        <a:spcBef>
          <a:spcPts val="375"/>
        </a:spcBef>
        <a:buFont typeface="微软雅黑" panose="020B0503020204020204" pitchFamily="34" charset="-122"/>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2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0" y="457201"/>
            <a:ext cx="12192000" cy="99568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757680"/>
            <a:ext cx="10515600" cy="4963796"/>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fld id="{830F58DF-C67C-4178-BE40-9E885EEAE3F9}" type="datetime1">
              <a:rPr lang="zh-CN" altLang="en-US" smtClean="0"/>
              <a:t>2017/7/13</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endParaRPr lang="zh-CN" altLang="en-US"/>
          </a:p>
        </p:txBody>
      </p:sp>
      <p:sp>
        <p:nvSpPr>
          <p:cNvPr id="6" name="灯片编号占位符 5"/>
          <p:cNvSpPr>
            <a:spLocks noGrp="1"/>
          </p:cNvSpPr>
          <p:nvPr>
            <p:ph type="sldNum" sz="quarter" idx="4"/>
          </p:nvPr>
        </p:nvSpPr>
        <p:spPr>
          <a:xfrm>
            <a:off x="9448800" y="6492876"/>
            <a:ext cx="27432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9AE44F4C-A01D-4C37-BF07-A3DEDCA0EFDE}" type="slidenum">
              <a:rPr lang="zh-CN" altLang="en-US" smtClean="0"/>
              <a:pPr/>
              <a:t>‹#›</a:t>
            </a:fld>
            <a:endParaRPr lang="zh-CN" altLang="en-US"/>
          </a:p>
        </p:txBody>
      </p:sp>
    </p:spTree>
    <p:extLst>
      <p:ext uri="{BB962C8B-B14F-4D97-AF65-F5344CB8AC3E}">
        <p14:creationId xmlns:p14="http://schemas.microsoft.com/office/powerpoint/2010/main" val="2575624140"/>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hf hdr="0" ftr="0" dt="0"/>
  <p:txStyles>
    <p:titleStyle>
      <a:lvl1pPr algn="ctr" defTabSz="6858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360000" indent="-360000" algn="l" defTabSz="685800" rtl="0" eaLnBrk="1" latinLnBrk="0" hangingPunct="1">
        <a:lnSpc>
          <a:spcPct val="110000"/>
        </a:lnSpc>
        <a:spcBef>
          <a:spcPts val="12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20000" indent="-360000" algn="l" defTabSz="685800" rtl="0" eaLnBrk="1" latinLnBrk="0" hangingPunct="1">
        <a:lnSpc>
          <a:spcPct val="110000"/>
        </a:lnSpc>
        <a:spcBef>
          <a:spcPts val="600"/>
        </a:spcBef>
        <a:buFont typeface="Calibri" panose="020F050202020403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60000" indent="-36000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360000" indent="-3600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360000" indent="-3600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235130"/>
            <a:ext cx="10515600" cy="1079864"/>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580572" y="1410789"/>
            <a:ext cx="11112136" cy="5082086"/>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p:txBody>
      </p:sp>
      <p:sp>
        <p:nvSpPr>
          <p:cNvPr id="6" name="Slide Number Placeholder 5"/>
          <p:cNvSpPr>
            <a:spLocks noGrp="1"/>
          </p:cNvSpPr>
          <p:nvPr>
            <p:ph type="sldNum" sz="quarter" idx="4"/>
          </p:nvPr>
        </p:nvSpPr>
        <p:spPr>
          <a:xfrm>
            <a:off x="9441939" y="6492876"/>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9D4335EE-BD33-4D2B-92EE-A4EAAE51E3BD}" type="slidenum">
              <a:rPr lang="zh-CN" altLang="en-US" smtClean="0"/>
              <a:t>‹#›</a:t>
            </a:fld>
            <a:endParaRPr lang="zh-CN" altLang="en-US"/>
          </a:p>
        </p:txBody>
      </p:sp>
    </p:spTree>
    <p:extLst>
      <p:ext uri="{BB962C8B-B14F-4D97-AF65-F5344CB8AC3E}">
        <p14:creationId xmlns:p14="http://schemas.microsoft.com/office/powerpoint/2010/main" val="405943258"/>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Lst>
  <p:txStyles>
    <p:titleStyle>
      <a:lvl1pPr algn="ctr" defTabSz="685800" rtl="0" eaLnBrk="1" latinLnBrk="0" hangingPunct="1">
        <a:lnSpc>
          <a:spcPct val="90000"/>
        </a:lnSpc>
        <a:spcBef>
          <a:spcPct val="0"/>
        </a:spcBef>
        <a:buNone/>
        <a:defRPr sz="3600" b="0" kern="1200">
          <a:solidFill>
            <a:schemeClr val="tx1"/>
          </a:solidFill>
          <a:latin typeface="+mn-ea"/>
          <a:ea typeface="+mn-ea"/>
          <a:cs typeface="+mj-cs"/>
        </a:defRPr>
      </a:lvl1pPr>
    </p:titleStyle>
    <p:bodyStyle>
      <a:lvl1pPr marL="288000" indent="-288000" algn="l" defTabSz="685800" rtl="0" eaLnBrk="1" latinLnBrk="0" hangingPunct="1">
        <a:lnSpc>
          <a:spcPct val="130000"/>
        </a:lnSpc>
        <a:spcBef>
          <a:spcPts val="0"/>
        </a:spcBef>
        <a:buFont typeface="Wingdings 2" pitchFamily="18" charset="2"/>
        <a:buChar char=""/>
        <a:defRPr sz="2400" kern="1200" baseline="0">
          <a:solidFill>
            <a:schemeClr val="tx1"/>
          </a:solidFill>
          <a:latin typeface="+mn-ea"/>
          <a:ea typeface="+mn-ea"/>
          <a:cs typeface="+mn-cs"/>
        </a:defRPr>
      </a:lvl1pPr>
      <a:lvl2pPr marL="627063" indent="-266700" algn="l" defTabSz="685800" rtl="0" eaLnBrk="1" latinLnBrk="0" hangingPunct="1">
        <a:lnSpc>
          <a:spcPct val="130000"/>
        </a:lnSpc>
        <a:spcBef>
          <a:spcPts val="0"/>
        </a:spcBef>
        <a:buFontTx/>
        <a:buChar char="−"/>
        <a:defRPr sz="2000" kern="1200" baseline="0">
          <a:solidFill>
            <a:schemeClr val="tx1"/>
          </a:solidFill>
          <a:latin typeface="+mn-ea"/>
          <a:ea typeface="+mn-ea"/>
          <a:cs typeface="+mn-cs"/>
        </a:defRPr>
      </a:lvl2pPr>
      <a:lvl3pPr marL="628650" indent="0" algn="l" defTabSz="685800" rtl="0" eaLnBrk="1" latinLnBrk="0" hangingPunct="1">
        <a:lnSpc>
          <a:spcPct val="130000"/>
        </a:lnSpc>
        <a:spcBef>
          <a:spcPts val="0"/>
        </a:spcBef>
        <a:buFont typeface="Wingdings 2" pitchFamily="18" charset="2"/>
        <a:buNone/>
        <a:defRPr sz="1600" kern="1200" baseline="0">
          <a:solidFill>
            <a:schemeClr val="tx1"/>
          </a:solidFill>
          <a:latin typeface="+mn-ea"/>
          <a:ea typeface="+mn-ea"/>
          <a:cs typeface="+mn-cs"/>
        </a:defRPr>
      </a:lvl3pPr>
      <a:lvl4pPr marL="1200150" indent="-171450" algn="l" defTabSz="685800" rtl="0" eaLnBrk="1" latinLnBrk="0" hangingPunct="1">
        <a:lnSpc>
          <a:spcPct val="120000"/>
        </a:lnSpc>
        <a:spcBef>
          <a:spcPts val="600"/>
        </a:spcBef>
        <a:buFont typeface="Wingdings 2" pitchFamily="18" charset="2"/>
        <a:buChar char=""/>
        <a:defRPr sz="1400" kern="1200" baseline="0">
          <a:solidFill>
            <a:schemeClr val="tx1"/>
          </a:solidFill>
          <a:latin typeface="+mn-ea"/>
          <a:ea typeface="+mn-ea"/>
          <a:cs typeface="+mn-cs"/>
        </a:defRPr>
      </a:lvl4pPr>
      <a:lvl5pPr marL="1543050" indent="-171450" algn="l" defTabSz="685800" rtl="0" eaLnBrk="1" latinLnBrk="0" hangingPunct="1">
        <a:lnSpc>
          <a:spcPct val="120000"/>
        </a:lnSpc>
        <a:spcBef>
          <a:spcPts val="600"/>
        </a:spcBef>
        <a:buFont typeface="Wingdings 2" pitchFamily="18" charset="2"/>
        <a:buChar char=""/>
        <a:defRPr sz="1400" kern="1200" baseline="0">
          <a:solidFill>
            <a:schemeClr val="tx1"/>
          </a:solidFill>
          <a:latin typeface="+mn-ea"/>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4.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4.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22.jpe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hyperlink" Target="http://indico.ihep.ac.cn/event/5277/session/9/contribution/45/material/slides/" TargetMode="External"/><Relationship Id="rId2" Type="http://schemas.openxmlformats.org/officeDocument/2006/relationships/image" Target="../media/image60.png"/><Relationship Id="rId1" Type="http://schemas.openxmlformats.org/officeDocument/2006/relationships/slideLayout" Target="../slideLayouts/slideLayout61.xml"/><Relationship Id="rId4" Type="http://schemas.openxmlformats.org/officeDocument/2006/relationships/hyperlink" Target="http://indico.ihep.ac.cn/event/6149/session/2/contribution/55/material/slides/" TargetMode="External"/></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oleObject" Target="../embeddings/oleObject1.bin"/><Relationship Id="rId7" Type="http://schemas.openxmlformats.org/officeDocument/2006/relationships/image" Target="../media/image28.wmf"/><Relationship Id="rId12" Type="http://schemas.openxmlformats.org/officeDocument/2006/relationships/image" Target="../media/image30.wmf"/><Relationship Id="rId2" Type="http://schemas.openxmlformats.org/officeDocument/2006/relationships/slideLayout" Target="../slideLayouts/slideLayout47.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4.bin"/><Relationship Id="rId5" Type="http://schemas.openxmlformats.org/officeDocument/2006/relationships/image" Target="../media/image31.png"/><Relationship Id="rId10" Type="http://schemas.openxmlformats.org/officeDocument/2006/relationships/image" Target="../media/image32.png"/><Relationship Id="rId4" Type="http://schemas.openxmlformats.org/officeDocument/2006/relationships/image" Target="../media/image27.wmf"/><Relationship Id="rId9" Type="http://schemas.openxmlformats.org/officeDocument/2006/relationships/image" Target="../media/image29.wmf"/></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47.xml"/><Relationship Id="rId4" Type="http://schemas.openxmlformats.org/officeDocument/2006/relationships/image" Target="../media/image35.emf"/></Relationships>
</file>

<file path=ppt/slides/_rels/slide2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8.emf"/><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40.gif"/><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96.xml"/><Relationship Id="rId6" Type="http://schemas.openxmlformats.org/officeDocument/2006/relationships/image" Target="../media/image190.png"/><Relationship Id="rId5" Type="http://schemas.openxmlformats.org/officeDocument/2006/relationships/image" Target="../media/image41.png"/><Relationship Id="rId4" Type="http://schemas.openxmlformats.org/officeDocument/2006/relationships/image" Target="../media/image17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4.png"/><Relationship Id="rId7" Type="http://schemas.openxmlformats.org/officeDocument/2006/relationships/image" Target="../media/image48.emf"/><Relationship Id="rId2" Type="http://schemas.openxmlformats.org/officeDocument/2006/relationships/image" Target="../media/image43.wmf"/><Relationship Id="rId1" Type="http://schemas.openxmlformats.org/officeDocument/2006/relationships/slideLayout" Target="../slideLayouts/slideLayout107.xml"/><Relationship Id="rId6" Type="http://schemas.openxmlformats.org/officeDocument/2006/relationships/image" Target="../media/image47.emf"/><Relationship Id="rId11" Type="http://schemas.openxmlformats.org/officeDocument/2006/relationships/image" Target="../media/image52.png"/><Relationship Id="rId5" Type="http://schemas.openxmlformats.org/officeDocument/2006/relationships/image" Target="../media/image46.emf"/><Relationship Id="rId10" Type="http://schemas.openxmlformats.org/officeDocument/2006/relationships/image" Target="../media/image51.png"/><Relationship Id="rId4" Type="http://schemas.openxmlformats.org/officeDocument/2006/relationships/image" Target="../media/image45.emf"/><Relationship Id="rId9" Type="http://schemas.openxmlformats.org/officeDocument/2006/relationships/image" Target="../media/image50.emf"/></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340.png"/><Relationship Id="rId5" Type="http://schemas.openxmlformats.org/officeDocument/2006/relationships/image" Target="../media/image55.wmf"/><Relationship Id="rId4" Type="http://schemas.openxmlformats.org/officeDocument/2006/relationships/oleObject" Target="../embeddings/oleObject5.bin"/></Relationships>
</file>

<file path=ppt/slides/_rels/slide3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60.png"/><Relationship Id="rId7" Type="http://schemas.openxmlformats.org/officeDocument/2006/relationships/image" Target="../media/image59.png"/><Relationship Id="rId2" Type="http://schemas.openxmlformats.org/officeDocument/2006/relationships/slideLayout" Target="../slideLayouts/slideLayout14.xml"/><Relationship Id="rId1" Type="http://schemas.openxmlformats.org/officeDocument/2006/relationships/vmlDrawing" Target="../drawings/vmlDrawing3.vml"/><Relationship Id="rId6" Type="http://schemas.openxmlformats.org/officeDocument/2006/relationships/image" Target="../media/image57.wmf"/><Relationship Id="rId5" Type="http://schemas.openxmlformats.org/officeDocument/2006/relationships/oleObject" Target="../embeddings/oleObject6.bin"/><Relationship Id="rId4" Type="http://schemas.openxmlformats.org/officeDocument/2006/relationships/image" Target="../media/image58.emf"/></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4.xml"/><Relationship Id="rId1" Type="http://schemas.openxmlformats.org/officeDocument/2006/relationships/vmlDrawing" Target="../drawings/vmlDrawing4.vml"/><Relationship Id="rId4" Type="http://schemas.openxmlformats.org/officeDocument/2006/relationships/image" Target="../media/image64.wmf"/></Relationships>
</file>

<file path=ppt/slides/_rels/slide36.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58.xml"/><Relationship Id="rId1" Type="http://schemas.openxmlformats.org/officeDocument/2006/relationships/vmlDrawing" Target="../drawings/vmlDrawing5.vml"/><Relationship Id="rId6" Type="http://schemas.openxmlformats.org/officeDocument/2006/relationships/image" Target="../media/image67.wmf"/><Relationship Id="rId5" Type="http://schemas.openxmlformats.org/officeDocument/2006/relationships/oleObject" Target="../embeddings/oleObject9.bin"/><Relationship Id="rId4" Type="http://schemas.openxmlformats.org/officeDocument/2006/relationships/image" Target="../media/image66.w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jpeg"/></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6.xml"/><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jpg"/></Relationships>
</file>

<file path=ppt/slides/_rels/slide46.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8.png"/><Relationship Id="rId1" Type="http://schemas.openxmlformats.org/officeDocument/2006/relationships/slideLayout" Target="../slideLayouts/slideLayout73.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0" y="6057389"/>
            <a:ext cx="12192002" cy="679268"/>
          </a:xfrm>
        </p:spPr>
        <p:txBody>
          <a:bodyPr>
            <a:normAutofit/>
          </a:bodyPr>
          <a:lstStyle/>
          <a:p>
            <a:pPr>
              <a:lnSpc>
                <a:spcPct val="100000"/>
              </a:lnSpc>
              <a:spcBef>
                <a:spcPts val="600"/>
              </a:spcBef>
            </a:pPr>
            <a:r>
              <a:rPr lang="en-US" altLang="zh-CN" sz="1800" dirty="0">
                <a:latin typeface="Arial" panose="020B0604020202020204" pitchFamily="34" charset="0"/>
                <a:cs typeface="Arial" panose="020B0604020202020204" pitchFamily="34" charset="0"/>
              </a:rPr>
              <a:t>6</a:t>
            </a:r>
            <a:r>
              <a:rPr lang="en-US" altLang="zh-CN" sz="1800" baseline="30000" dirty="0">
                <a:latin typeface="Arial" panose="020B0604020202020204" pitchFamily="34" charset="0"/>
                <a:cs typeface="Arial" panose="020B0604020202020204" pitchFamily="34" charset="0"/>
              </a:rPr>
              <a:t>th</a:t>
            </a:r>
            <a:r>
              <a:rPr lang="en-US" altLang="zh-CN" sz="1800" dirty="0">
                <a:latin typeface="Arial" panose="020B0604020202020204" pitchFamily="34" charset="0"/>
                <a:cs typeface="Arial" panose="020B0604020202020204" pitchFamily="34" charset="0"/>
              </a:rPr>
              <a:t> IHEP-KEK SCRF Collaboration Meeting, Beijing, 15 July 2017</a:t>
            </a:r>
            <a:endParaRPr lang="zh-CN" altLang="en-US" sz="2000" dirty="0">
              <a:latin typeface="Arial" panose="020B0604020202020204" pitchFamily="34" charset="0"/>
              <a:cs typeface="Arial" panose="020B0604020202020204" pitchFamily="34" charset="0"/>
            </a:endParaRPr>
          </a:p>
        </p:txBody>
      </p:sp>
      <p:sp>
        <p:nvSpPr>
          <p:cNvPr id="2" name="标题 1"/>
          <p:cNvSpPr>
            <a:spLocks noGrp="1"/>
          </p:cNvSpPr>
          <p:nvPr>
            <p:ph type="ctrTitle"/>
          </p:nvPr>
        </p:nvSpPr>
        <p:spPr>
          <a:xfrm>
            <a:off x="0" y="1132114"/>
            <a:ext cx="12192000" cy="3453143"/>
          </a:xfrm>
          <a:ln/>
        </p:spPr>
        <p:style>
          <a:lnRef idx="0">
            <a:schemeClr val="accent6"/>
          </a:lnRef>
          <a:fillRef idx="3">
            <a:schemeClr val="accent6"/>
          </a:fillRef>
          <a:effectRef idx="3">
            <a:schemeClr val="accent6"/>
          </a:effectRef>
          <a:fontRef idx="minor">
            <a:schemeClr val="lt1"/>
          </a:fontRef>
        </p:style>
        <p:txBody>
          <a:bodyPr>
            <a:noAutofit/>
          </a:bodyPr>
          <a:lstStyle/>
          <a:p>
            <a:pPr>
              <a:spcBef>
                <a:spcPts val="0"/>
              </a:spcBef>
              <a:spcAft>
                <a:spcPts val="1200"/>
              </a:spcAft>
            </a:pPr>
            <a:r>
              <a:rPr lang="en-US" altLang="zh-CN"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CEPC SRF System Design</a:t>
            </a:r>
            <a:br>
              <a:rPr lang="en-US" altLang="zh-CN"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zh-CN"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altLang="zh-CN"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zh-CN" sz="3200" b="1" dirty="0">
                <a:solidFill>
                  <a:schemeClr val="bg1"/>
                </a:solidFill>
                <a:latin typeface="Arial" panose="020B0604020202020204" pitchFamily="34" charset="0"/>
                <a:cs typeface="Arial" panose="020B0604020202020204" pitchFamily="34" charset="0"/>
              </a:rPr>
              <a:t>Jiyuan Zhai</a:t>
            </a:r>
            <a:br>
              <a:rPr lang="en-US" altLang="zh-CN" sz="3200" b="1" dirty="0">
                <a:solidFill>
                  <a:schemeClr val="bg1"/>
                </a:solidFill>
                <a:latin typeface="Arial" panose="020B0604020202020204" pitchFamily="34" charset="0"/>
                <a:cs typeface="Arial" panose="020B0604020202020204" pitchFamily="34" charset="0"/>
              </a:rPr>
            </a:br>
            <a:r>
              <a:rPr lang="en-US" altLang="zh-CN" sz="2400" b="1" dirty="0">
                <a:solidFill>
                  <a:schemeClr val="bg1"/>
                </a:solidFill>
                <a:latin typeface="Arial" panose="020B0604020202020204" pitchFamily="34" charset="0"/>
                <a:cs typeface="Arial" panose="020B0604020202020204" pitchFamily="34" charset="0"/>
              </a:rPr>
              <a:t/>
            </a:r>
            <a:br>
              <a:rPr lang="en-US" altLang="zh-CN" sz="2400" b="1" dirty="0">
                <a:solidFill>
                  <a:schemeClr val="bg1"/>
                </a:solidFill>
                <a:latin typeface="Arial" panose="020B0604020202020204" pitchFamily="34" charset="0"/>
                <a:cs typeface="Arial" panose="020B0604020202020204" pitchFamily="34" charset="0"/>
              </a:rPr>
            </a:br>
            <a:r>
              <a:rPr lang="en-US" altLang="zh-CN" sz="2800" b="1" dirty="0">
                <a:solidFill>
                  <a:schemeClr val="bg1"/>
                </a:solidFill>
                <a:latin typeface="Arial" panose="020B0604020202020204" pitchFamily="34" charset="0"/>
                <a:cs typeface="Arial" panose="020B0604020202020204" pitchFamily="34" charset="0"/>
              </a:rPr>
              <a:t>On behalf of CEPC SRF Study Team</a:t>
            </a:r>
            <a:r>
              <a:rPr lang="en-US" altLang="zh-CN" sz="2000" b="1" dirty="0">
                <a:solidFill>
                  <a:schemeClr val="bg1"/>
                </a:solidFill>
                <a:latin typeface="Arial" panose="020B0604020202020204" pitchFamily="34" charset="0"/>
                <a:cs typeface="Arial" panose="020B0604020202020204" pitchFamily="34" charset="0"/>
              </a:rPr>
              <a:t/>
            </a:r>
            <a:br>
              <a:rPr lang="en-US" altLang="zh-CN" sz="2000" b="1" dirty="0">
                <a:solidFill>
                  <a:schemeClr val="bg1"/>
                </a:solidFill>
                <a:latin typeface="Arial" panose="020B0604020202020204" pitchFamily="34" charset="0"/>
                <a:cs typeface="Arial" panose="020B0604020202020204" pitchFamily="34" charset="0"/>
              </a:rPr>
            </a:br>
            <a:endParaRPr lang="zh-CN" alt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7" name="图片 6"/>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16186" y="4946342"/>
            <a:ext cx="3959628" cy="749961"/>
          </a:xfrm>
          <a:prstGeom prst="rect">
            <a:avLst/>
          </a:prstGeom>
        </p:spPr>
      </p:pic>
    </p:spTree>
    <p:extLst>
      <p:ext uri="{BB962C8B-B14F-4D97-AF65-F5344CB8AC3E}">
        <p14:creationId xmlns:p14="http://schemas.microsoft.com/office/powerpoint/2010/main" val="1408225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604363"/>
            <a:ext cx="10515600" cy="641023"/>
          </a:xfrm>
        </p:spPr>
        <p:txBody>
          <a:bodyPr>
            <a:normAutofit/>
          </a:bodyPr>
          <a:lstStyle/>
          <a:p>
            <a:pPr algn="ctr"/>
            <a:r>
              <a:rPr lang="en-US" altLang="zh-CN" dirty="0">
                <a:latin typeface="Arial" panose="020B0604020202020204" pitchFamily="34" charset="0"/>
                <a:cs typeface="Arial" panose="020B0604020202020204" pitchFamily="34" charset="0"/>
              </a:rPr>
              <a:t>Luminosity Upgrade (RF related)</a:t>
            </a:r>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672E488A-81DB-4A5F-B4BA-D0957D335647}" type="slidenum">
              <a:rPr lang="zh-CN" altLang="en-US" smtClean="0"/>
              <a:t>10</a:t>
            </a:fld>
            <a:endParaRPr lang="zh-CN" altLang="en-US"/>
          </a:p>
        </p:txBody>
      </p:sp>
      <p:sp>
        <p:nvSpPr>
          <p:cNvPr id="7" name="文本框 6"/>
          <p:cNvSpPr txBox="1"/>
          <p:nvPr/>
        </p:nvSpPr>
        <p:spPr>
          <a:xfrm>
            <a:off x="334521" y="1768375"/>
            <a:ext cx="11522958" cy="4324261"/>
          </a:xfrm>
          <a:prstGeom prst="rect">
            <a:avLst/>
          </a:prstGeom>
          <a:solidFill>
            <a:schemeClr val="accent2">
              <a:lumMod val="20000"/>
              <a:lumOff val="80000"/>
            </a:schemeClr>
          </a:solidFill>
        </p:spPr>
        <p:txBody>
          <a:bodyPr wrap="square" rtlCol="0">
            <a:spAutoFit/>
          </a:bodyPr>
          <a:lstStyle/>
          <a:p>
            <a:pPr>
              <a:spcBef>
                <a:spcPts val="600"/>
              </a:spcBef>
            </a:pPr>
            <a:r>
              <a:rPr lang="en-US" altLang="zh-CN" sz="2400" b="1" u="sng" dirty="0">
                <a:latin typeface="Arial" panose="020B0604020202020204" pitchFamily="34" charset="0"/>
                <a:cs typeface="Arial" panose="020B0604020202020204" pitchFamily="34" charset="0"/>
              </a:rPr>
              <a:t>HL-H:</a:t>
            </a:r>
          </a:p>
          <a:p>
            <a:pPr>
              <a:spcBef>
                <a:spcPts val="600"/>
              </a:spcBef>
            </a:pPr>
            <a:r>
              <a:rPr lang="en-US" altLang="zh-CN" sz="2400" dirty="0">
                <a:latin typeface="Arial" panose="020B0604020202020204" pitchFamily="34" charset="0"/>
                <a:cs typeface="Arial" panose="020B0604020202020204" pitchFamily="34" charset="0"/>
              </a:rPr>
              <a:t>SR power 32 MW </a:t>
            </a:r>
            <a:r>
              <a:rPr lang="en-US" altLang="zh-CN" sz="2400" dirty="0">
                <a:latin typeface="Arial" panose="020B0604020202020204" pitchFamily="34" charset="0"/>
                <a:cs typeface="Arial" panose="020B0604020202020204" pitchFamily="34" charset="0"/>
                <a:sym typeface="Wingdings" panose="05000000000000000000" pitchFamily="2" charset="2"/>
              </a:rPr>
              <a:t> 50 MW</a:t>
            </a:r>
          </a:p>
          <a:p>
            <a:pPr>
              <a:spcBef>
                <a:spcPts val="600"/>
              </a:spcBef>
            </a:pPr>
            <a:r>
              <a:rPr lang="en-US" altLang="zh-CN" sz="2400" dirty="0">
                <a:latin typeface="Arial" panose="020B0604020202020204" pitchFamily="34" charset="0"/>
                <a:cs typeface="Arial" panose="020B0604020202020204" pitchFamily="34" charset="0"/>
                <a:sym typeface="Wingdings" panose="05000000000000000000" pitchFamily="2" charset="2"/>
              </a:rPr>
              <a:t>Increase bunch number  </a:t>
            </a:r>
            <a:r>
              <a:rPr lang="en-US" altLang="zh-CN" sz="2400" dirty="0">
                <a:solidFill>
                  <a:srgbClr val="0070C0"/>
                </a:solidFill>
                <a:latin typeface="Arial" panose="020B0604020202020204" pitchFamily="34" charset="0"/>
                <a:cs typeface="Arial" panose="020B0604020202020204" pitchFamily="34" charset="0"/>
                <a:sym typeface="Wingdings" panose="05000000000000000000" pitchFamily="2" charset="2"/>
              </a:rPr>
              <a:t>higher input power per cavity</a:t>
            </a:r>
          </a:p>
          <a:p>
            <a:pPr>
              <a:spcBef>
                <a:spcPts val="600"/>
              </a:spcBef>
            </a:pPr>
            <a:r>
              <a:rPr lang="en-US" altLang="zh-CN" sz="2400" b="1" u="sng" dirty="0">
                <a:latin typeface="Arial" panose="020B0604020202020204" pitchFamily="34" charset="0"/>
                <a:cs typeface="Arial" panose="020B0604020202020204" pitchFamily="34" charset="0"/>
                <a:sym typeface="Wingdings" panose="05000000000000000000" pitchFamily="2" charset="2"/>
              </a:rPr>
              <a:t>HL-Z:</a:t>
            </a:r>
          </a:p>
          <a:p>
            <a:pPr>
              <a:spcBef>
                <a:spcPts val="600"/>
              </a:spcBef>
            </a:pPr>
            <a:r>
              <a:rPr lang="en-US" altLang="zh-CN" sz="2400" dirty="0">
                <a:latin typeface="Arial" panose="020B0604020202020204" pitchFamily="34" charset="0"/>
                <a:cs typeface="Arial" panose="020B0604020202020204" pitchFamily="34" charset="0"/>
                <a:sym typeface="Wingdings" panose="05000000000000000000" pitchFamily="2" charset="2"/>
              </a:rPr>
              <a:t>SR power 16 MW  50 MW</a:t>
            </a:r>
          </a:p>
          <a:p>
            <a:pPr>
              <a:spcBef>
                <a:spcPts val="600"/>
              </a:spcBef>
            </a:pPr>
            <a:r>
              <a:rPr lang="en-US" altLang="zh-CN" sz="2400" dirty="0">
                <a:latin typeface="Arial" panose="020B0604020202020204" pitchFamily="34" charset="0"/>
                <a:cs typeface="Arial" panose="020B0604020202020204" pitchFamily="34" charset="0"/>
                <a:sym typeface="Wingdings" panose="05000000000000000000" pitchFamily="2" charset="2"/>
              </a:rPr>
              <a:t>limited by the </a:t>
            </a:r>
            <a:r>
              <a:rPr lang="en-US" altLang="zh-CN" sz="2400" dirty="0">
                <a:solidFill>
                  <a:srgbClr val="0070C0"/>
                </a:solidFill>
                <a:latin typeface="Arial" panose="020B0604020202020204" pitchFamily="34" charset="0"/>
                <a:cs typeface="Arial" panose="020B0604020202020204" pitchFamily="34" charset="0"/>
                <a:sym typeface="Wingdings" panose="05000000000000000000" pitchFamily="2" charset="2"/>
              </a:rPr>
              <a:t>HOM power per cavity</a:t>
            </a:r>
            <a:r>
              <a:rPr lang="en-US" altLang="zh-CN" sz="2400" dirty="0">
                <a:latin typeface="Arial" panose="020B0604020202020204" pitchFamily="34" charset="0"/>
                <a:cs typeface="Arial" panose="020B0604020202020204" pitchFamily="34" charset="0"/>
                <a:sym typeface="Wingdings" panose="05000000000000000000" pitchFamily="2" charset="2"/>
              </a:rPr>
              <a:t> (2 kW), </a:t>
            </a:r>
            <a:r>
              <a:rPr lang="en-US" altLang="zh-CN" sz="2400" dirty="0">
                <a:solidFill>
                  <a:srgbClr val="0070C0"/>
                </a:solidFill>
                <a:latin typeface="Arial" panose="020B0604020202020204" pitchFamily="34" charset="0"/>
                <a:cs typeface="Arial" panose="020B0604020202020204" pitchFamily="34" charset="0"/>
                <a:sym typeface="Wingdings" panose="05000000000000000000" pitchFamily="2" charset="2"/>
              </a:rPr>
              <a:t>input coupler power per cavity </a:t>
            </a:r>
            <a:r>
              <a:rPr lang="en-US" altLang="zh-CN" sz="2400" dirty="0">
                <a:latin typeface="Arial" panose="020B0604020202020204" pitchFamily="34" charset="0"/>
                <a:cs typeface="Arial" panose="020B0604020202020204" pitchFamily="34" charset="0"/>
                <a:sym typeface="Wingdings" panose="05000000000000000000" pitchFamily="2" charset="2"/>
              </a:rPr>
              <a:t>(400 kW)</a:t>
            </a:r>
            <a:r>
              <a:rPr lang="en-US" altLang="zh-CN" sz="2400" dirty="0">
                <a:solidFill>
                  <a:srgbClr val="0070C0"/>
                </a:solidFill>
                <a:latin typeface="Arial" panose="020B0604020202020204" pitchFamily="34" charset="0"/>
                <a:cs typeface="Arial" panose="020B0604020202020204" pitchFamily="34" charset="0"/>
                <a:sym typeface="Wingdings" panose="05000000000000000000" pitchFamily="2" charset="2"/>
              </a:rPr>
              <a:t> </a:t>
            </a:r>
            <a:r>
              <a:rPr lang="en-US" altLang="zh-CN" sz="2400" dirty="0">
                <a:latin typeface="Arial" panose="020B0604020202020204" pitchFamily="34" charset="0"/>
                <a:cs typeface="Arial" panose="020B0604020202020204" pitchFamily="34" charset="0"/>
                <a:sym typeface="Wingdings" panose="05000000000000000000" pitchFamily="2" charset="2"/>
              </a:rPr>
              <a:t>and beam loading, and </a:t>
            </a:r>
            <a:r>
              <a:rPr lang="en-US" altLang="zh-CN" sz="2400" dirty="0">
                <a:solidFill>
                  <a:srgbClr val="0070C0"/>
                </a:solidFill>
                <a:latin typeface="Arial" panose="020B0604020202020204" pitchFamily="34" charset="0"/>
                <a:cs typeface="Arial" panose="020B0604020202020204" pitchFamily="34" charset="0"/>
                <a:sym typeface="Wingdings" panose="05000000000000000000" pitchFamily="2" charset="2"/>
              </a:rPr>
              <a:t>bunch spacing</a:t>
            </a:r>
            <a:r>
              <a:rPr lang="en-US" altLang="zh-CN" sz="2400" dirty="0">
                <a:latin typeface="Arial" panose="020B0604020202020204" pitchFamily="34" charset="0"/>
                <a:cs typeface="Arial" panose="020B0604020202020204" pitchFamily="34" charset="0"/>
                <a:sym typeface="Wingdings" panose="05000000000000000000" pitchFamily="2" charset="2"/>
              </a:rPr>
              <a:t> requirement from detector (&gt; 10 ns)  </a:t>
            </a:r>
            <a:r>
              <a:rPr lang="en-US" altLang="zh-CN" sz="2400" dirty="0">
                <a:solidFill>
                  <a:srgbClr val="0070C0"/>
                </a:solidFill>
                <a:latin typeface="Arial" panose="020B0604020202020204" pitchFamily="34" charset="0"/>
                <a:cs typeface="Arial" panose="020B0604020202020204" pitchFamily="34" charset="0"/>
                <a:sym typeface="Wingdings" panose="05000000000000000000" pitchFamily="2" charset="2"/>
              </a:rPr>
              <a:t>KEKB/BEPCII type cavity</a:t>
            </a:r>
          </a:p>
          <a:p>
            <a:pPr>
              <a:spcBef>
                <a:spcPts val="600"/>
              </a:spcBef>
            </a:pPr>
            <a:r>
              <a:rPr lang="en-US" altLang="zh-CN" sz="2400" b="1" u="sng" dirty="0">
                <a:latin typeface="Arial" panose="020B0604020202020204" pitchFamily="34" charset="0"/>
                <a:cs typeface="Arial" panose="020B0604020202020204" pitchFamily="34" charset="0"/>
                <a:sym typeface="Wingdings" panose="05000000000000000000" pitchFamily="2" charset="2"/>
              </a:rPr>
              <a:t>HE:</a:t>
            </a:r>
          </a:p>
          <a:p>
            <a:pPr>
              <a:spcBef>
                <a:spcPts val="600"/>
              </a:spcBef>
            </a:pPr>
            <a:r>
              <a:rPr lang="en-US" altLang="zh-CN" sz="2400" dirty="0">
                <a:latin typeface="Arial" panose="020B0604020202020204" pitchFamily="34" charset="0"/>
                <a:cs typeface="Arial" panose="020B0604020202020204" pitchFamily="34" charset="0"/>
                <a:sym typeface="Wingdings" panose="05000000000000000000" pitchFamily="2" charset="2"/>
              </a:rPr>
              <a:t>Add </a:t>
            </a:r>
            <a:r>
              <a:rPr lang="en-US" altLang="zh-CN" sz="2400" dirty="0">
                <a:solidFill>
                  <a:srgbClr val="0070C0"/>
                </a:solidFill>
                <a:latin typeface="Arial" panose="020B0604020202020204" pitchFamily="34" charset="0"/>
                <a:cs typeface="Arial" panose="020B0604020202020204" pitchFamily="34" charset="0"/>
                <a:sym typeface="Wingdings" panose="05000000000000000000" pitchFamily="2" charset="2"/>
              </a:rPr>
              <a:t>high gradient, high Q </a:t>
            </a:r>
            <a:r>
              <a:rPr lang="en-US" altLang="zh-CN" sz="2400" dirty="0">
                <a:latin typeface="Arial" panose="020B0604020202020204" pitchFamily="34" charset="0"/>
                <a:cs typeface="Arial" panose="020B0604020202020204" pitchFamily="34" charset="0"/>
                <a:sym typeface="Wingdings" panose="05000000000000000000" pitchFamily="2" charset="2"/>
              </a:rPr>
              <a:t>5-cell cavities (two ring shared)</a:t>
            </a:r>
            <a:endParaRPr lang="zh-CN"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0987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702578"/>
            <a:ext cx="10515600" cy="904754"/>
          </a:xfrm>
        </p:spPr>
        <p:txBody>
          <a:bodyPr>
            <a:normAutofit/>
          </a:bodyPr>
          <a:lstStyle/>
          <a:p>
            <a:pPr algn="ctr"/>
            <a:r>
              <a:rPr lang="en-US" altLang="zh-CN" sz="4000" dirty="0">
                <a:latin typeface="Arial" panose="020B0604020202020204" pitchFamily="34" charset="0"/>
                <a:cs typeface="Arial" panose="020B0604020202020204" pitchFamily="34" charset="0"/>
              </a:rPr>
              <a:t>From Pre-CDR to CDR</a:t>
            </a:r>
            <a:endParaRPr lang="zh-CN" altLang="en-US" sz="4000"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437585" y="2096282"/>
            <a:ext cx="11316829" cy="3745718"/>
          </a:xfrm>
          <a:solidFill>
            <a:schemeClr val="accent6">
              <a:lumMod val="20000"/>
              <a:lumOff val="80000"/>
            </a:schemeClr>
          </a:solidFill>
        </p:spPr>
        <p:txBody>
          <a:bodyPr>
            <a:normAutofit/>
          </a:bodyPr>
          <a:lstStyle/>
          <a:p>
            <a:pPr>
              <a:lnSpc>
                <a:spcPct val="120000"/>
              </a:lnSpc>
              <a:spcBef>
                <a:spcPts val="1800"/>
              </a:spcBef>
            </a:pPr>
            <a:r>
              <a:rPr lang="en-US" altLang="zh-CN" sz="2400" dirty="0">
                <a:solidFill>
                  <a:srgbClr val="FF0000"/>
                </a:solidFill>
                <a:latin typeface="Arial" panose="020B0604020202020204" pitchFamily="34" charset="0"/>
                <a:cs typeface="Arial" panose="020B0604020202020204" pitchFamily="34" charset="0"/>
              </a:rPr>
              <a:t>Circumference</a:t>
            </a:r>
            <a:r>
              <a:rPr lang="en-US" altLang="zh-CN" sz="2400" dirty="0">
                <a:latin typeface="Arial" panose="020B0604020202020204" pitchFamily="34" charset="0"/>
                <a:cs typeface="Arial" panose="020B0604020202020204" pitchFamily="34" charset="0"/>
              </a:rPr>
              <a:t>: 54 km </a:t>
            </a:r>
            <a:r>
              <a:rPr lang="en-US" altLang="zh-CN" sz="2400" dirty="0">
                <a:latin typeface="Arial" panose="020B0604020202020204" pitchFamily="34" charset="0"/>
                <a:cs typeface="Arial" panose="020B0604020202020204" pitchFamily="34" charset="0"/>
                <a:sym typeface="Wingdings" panose="05000000000000000000" pitchFamily="2" charset="2"/>
              </a:rPr>
              <a:t> 100 km</a:t>
            </a:r>
            <a:endParaRPr lang="en-US" altLang="zh-CN" sz="2400" dirty="0">
              <a:latin typeface="Arial" panose="020B0604020202020204" pitchFamily="34" charset="0"/>
              <a:cs typeface="Arial" panose="020B0604020202020204" pitchFamily="34" charset="0"/>
            </a:endParaRPr>
          </a:p>
          <a:p>
            <a:pPr>
              <a:lnSpc>
                <a:spcPct val="120000"/>
              </a:lnSpc>
              <a:spcBef>
                <a:spcPts val="1800"/>
              </a:spcBef>
            </a:pPr>
            <a:r>
              <a:rPr lang="en-US" altLang="zh-CN" sz="2400" dirty="0">
                <a:solidFill>
                  <a:srgbClr val="FF0000"/>
                </a:solidFill>
                <a:latin typeface="Arial" panose="020B0604020202020204" pitchFamily="34" charset="0"/>
                <a:cs typeface="Arial" panose="020B0604020202020204" pitchFamily="34" charset="0"/>
              </a:rPr>
              <a:t>Ring type</a:t>
            </a:r>
            <a:r>
              <a:rPr lang="en-US" altLang="zh-CN" sz="2400" dirty="0">
                <a:latin typeface="Arial" panose="020B0604020202020204" pitchFamily="34" charset="0"/>
                <a:cs typeface="Arial" panose="020B0604020202020204" pitchFamily="34" charset="0"/>
              </a:rPr>
              <a:t>: </a:t>
            </a:r>
            <a:r>
              <a:rPr lang="en-US" altLang="zh-CN" sz="2400" dirty="0">
                <a:solidFill>
                  <a:srgbClr val="0070C0"/>
                </a:solidFill>
                <a:latin typeface="Arial" panose="020B0604020202020204" pitchFamily="34" charset="0"/>
                <a:cs typeface="Arial" panose="020B0604020202020204" pitchFamily="34" charset="0"/>
              </a:rPr>
              <a:t>Single Ring </a:t>
            </a:r>
            <a:r>
              <a:rPr lang="en-US" altLang="zh-CN" sz="2400" dirty="0">
                <a:latin typeface="Arial" panose="020B0604020202020204" pitchFamily="34" charset="0"/>
                <a:cs typeface="Arial" panose="020B0604020202020204" pitchFamily="34" charset="0"/>
              </a:rPr>
              <a:t>(pretzel, head-on) </a:t>
            </a:r>
            <a:r>
              <a:rPr lang="en-US" altLang="zh-CN" sz="2400" dirty="0">
                <a:latin typeface="Arial" panose="020B0604020202020204" pitchFamily="34" charset="0"/>
                <a:cs typeface="Arial" panose="020B0604020202020204" pitchFamily="34" charset="0"/>
                <a:sym typeface="Wingdings" panose="05000000000000000000" pitchFamily="2" charset="2"/>
              </a:rPr>
              <a:t> </a:t>
            </a:r>
            <a:r>
              <a:rPr lang="en-US" altLang="zh-CN" sz="2400" dirty="0">
                <a:solidFill>
                  <a:srgbClr val="0070C0"/>
                </a:solidFill>
                <a:latin typeface="Arial" panose="020B0604020202020204" pitchFamily="34" charset="0"/>
                <a:cs typeface="Arial" panose="020B0604020202020204" pitchFamily="34" charset="0"/>
                <a:sym typeface="Wingdings" panose="05000000000000000000" pitchFamily="2" charset="2"/>
              </a:rPr>
              <a:t>Partial Double Ring </a:t>
            </a:r>
            <a:r>
              <a:rPr lang="en-US" altLang="zh-CN" sz="2400" dirty="0">
                <a:latin typeface="Arial" panose="020B0604020202020204" pitchFamily="34" charset="0"/>
                <a:cs typeface="Arial" panose="020B0604020202020204" pitchFamily="34" charset="0"/>
                <a:sym typeface="Wingdings" panose="05000000000000000000" pitchFamily="2" charset="2"/>
              </a:rPr>
              <a:t>(1+1 bunch train, crab waist)  </a:t>
            </a:r>
            <a:r>
              <a:rPr lang="en-US" altLang="zh-CN" sz="2400" dirty="0">
                <a:solidFill>
                  <a:srgbClr val="0070C0"/>
                </a:solidFill>
                <a:latin typeface="Arial" panose="020B0604020202020204" pitchFamily="34" charset="0"/>
                <a:cs typeface="Arial" panose="020B0604020202020204" pitchFamily="34" charset="0"/>
                <a:sym typeface="Wingdings" panose="05000000000000000000" pitchFamily="2" charset="2"/>
              </a:rPr>
              <a:t>Advanced Partial Double Ring </a:t>
            </a:r>
            <a:r>
              <a:rPr lang="en-US" altLang="zh-CN" sz="2400" dirty="0">
                <a:latin typeface="Arial" panose="020B0604020202020204" pitchFamily="34" charset="0"/>
                <a:cs typeface="Arial" panose="020B0604020202020204" pitchFamily="34" charset="0"/>
                <a:sym typeface="Wingdings" panose="05000000000000000000" pitchFamily="2" charset="2"/>
              </a:rPr>
              <a:t>(4 + 4 bunch trains; </a:t>
            </a:r>
            <a:r>
              <a:rPr lang="en-US" altLang="zh-CN" sz="2400" i="1" dirty="0">
                <a:latin typeface="Arial" panose="020B0604020202020204" pitchFamily="34" charset="0"/>
                <a:cs typeface="Arial" panose="020B0604020202020204" pitchFamily="34" charset="0"/>
                <a:sym typeface="Wingdings" panose="05000000000000000000" pitchFamily="2" charset="2"/>
              </a:rPr>
              <a:t>alternative</a:t>
            </a:r>
            <a:r>
              <a:rPr lang="en-US" altLang="zh-CN" sz="2400" dirty="0">
                <a:latin typeface="Arial" panose="020B0604020202020204" pitchFamily="34" charset="0"/>
                <a:cs typeface="Arial" panose="020B0604020202020204" pitchFamily="34" charset="0"/>
                <a:sym typeface="Wingdings" panose="05000000000000000000" pitchFamily="2" charset="2"/>
              </a:rPr>
              <a:t>)  </a:t>
            </a:r>
            <a:r>
              <a:rPr lang="en-US" altLang="zh-CN" sz="2400" dirty="0">
                <a:solidFill>
                  <a:srgbClr val="0070C0"/>
                </a:solidFill>
                <a:latin typeface="Arial" panose="020B0604020202020204" pitchFamily="34" charset="0"/>
                <a:cs typeface="Arial" panose="020B0604020202020204" pitchFamily="34" charset="0"/>
                <a:sym typeface="Wingdings" panose="05000000000000000000" pitchFamily="2" charset="2"/>
              </a:rPr>
              <a:t>Double Ring </a:t>
            </a:r>
            <a:r>
              <a:rPr lang="en-US" altLang="zh-CN" sz="2400" dirty="0">
                <a:latin typeface="Arial" panose="020B0604020202020204" pitchFamily="34" charset="0"/>
                <a:cs typeface="Arial" panose="020B0604020202020204" pitchFamily="34" charset="0"/>
                <a:sym typeface="Wingdings" panose="05000000000000000000" pitchFamily="2" charset="2"/>
              </a:rPr>
              <a:t>(</a:t>
            </a:r>
            <a:r>
              <a:rPr lang="en-US" altLang="zh-CN" sz="2400" i="1" dirty="0">
                <a:latin typeface="Arial" panose="020B0604020202020204" pitchFamily="34" charset="0"/>
                <a:cs typeface="Arial" panose="020B0604020202020204" pitchFamily="34" charset="0"/>
                <a:sym typeface="Wingdings" panose="05000000000000000000" pitchFamily="2" charset="2"/>
              </a:rPr>
              <a:t>baseline</a:t>
            </a:r>
            <a:r>
              <a:rPr lang="en-US" altLang="zh-CN" sz="2400" dirty="0">
                <a:latin typeface="Arial" panose="020B0604020202020204" pitchFamily="34" charset="0"/>
                <a:cs typeface="Arial" panose="020B0604020202020204" pitchFamily="34" charset="0"/>
                <a:sym typeface="Wingdings" panose="05000000000000000000" pitchFamily="2" charset="2"/>
              </a:rPr>
              <a:t>)  </a:t>
            </a:r>
            <a:endParaRPr lang="en-US" altLang="zh-CN" sz="2400" dirty="0">
              <a:latin typeface="Arial" panose="020B0604020202020204" pitchFamily="34" charset="0"/>
              <a:cs typeface="Arial" panose="020B0604020202020204" pitchFamily="34" charset="0"/>
            </a:endParaRPr>
          </a:p>
          <a:p>
            <a:pPr>
              <a:lnSpc>
                <a:spcPct val="120000"/>
              </a:lnSpc>
              <a:spcBef>
                <a:spcPts val="1800"/>
              </a:spcBef>
            </a:pPr>
            <a:r>
              <a:rPr lang="en-US" altLang="zh-CN" sz="2400" dirty="0">
                <a:solidFill>
                  <a:srgbClr val="FF0000"/>
                </a:solidFill>
                <a:latin typeface="Arial" panose="020B0604020202020204" pitchFamily="34" charset="0"/>
                <a:cs typeface="Arial" panose="020B0604020202020204" pitchFamily="34" charset="0"/>
              </a:rPr>
              <a:t>RF System</a:t>
            </a:r>
            <a:r>
              <a:rPr lang="en-US" altLang="zh-CN" sz="2400" dirty="0">
                <a:latin typeface="Arial" panose="020B0604020202020204" pitchFamily="34" charset="0"/>
                <a:cs typeface="Arial" panose="020B0604020202020204" pitchFamily="34" charset="0"/>
              </a:rPr>
              <a:t>: </a:t>
            </a:r>
            <a:r>
              <a:rPr lang="en-US" altLang="zh-CN" sz="2400" dirty="0">
                <a:solidFill>
                  <a:srgbClr val="0070C0"/>
                </a:solidFill>
                <a:latin typeface="Arial" panose="020B0604020202020204" pitchFamily="34" charset="0"/>
                <a:cs typeface="Arial" panose="020B0604020202020204" pitchFamily="34" charset="0"/>
              </a:rPr>
              <a:t>high RF voltage </a:t>
            </a:r>
            <a:r>
              <a:rPr lang="en-US" altLang="zh-CN" sz="2400" dirty="0">
                <a:latin typeface="Arial" panose="020B0604020202020204" pitchFamily="34" charset="0"/>
                <a:cs typeface="Arial" panose="020B0604020202020204" pitchFamily="34" charset="0"/>
              </a:rPr>
              <a:t>(5-cell), high HOM power, uniform fill, low </a:t>
            </a:r>
            <a:r>
              <a:rPr lang="en-US" altLang="zh-CN" sz="2400" dirty="0" err="1">
                <a:latin typeface="Arial" panose="020B0604020202020204" pitchFamily="34" charset="0"/>
                <a:cs typeface="Arial" panose="020B0604020202020204" pitchFamily="34" charset="0"/>
              </a:rPr>
              <a:t>lumi</a:t>
            </a:r>
            <a:r>
              <a:rPr lang="en-US" altLang="zh-CN" sz="2400" dirty="0">
                <a:latin typeface="Arial" panose="020B0604020202020204" pitchFamily="34" charset="0"/>
                <a:cs typeface="Arial" panose="020B0604020202020204" pitchFamily="34" charset="0"/>
              </a:rPr>
              <a:t>. Z </a:t>
            </a:r>
            <a:r>
              <a:rPr lang="en-US" altLang="zh-CN" sz="2400" dirty="0">
                <a:latin typeface="Arial" panose="020B0604020202020204" pitchFamily="34" charset="0"/>
                <a:cs typeface="Arial" panose="020B0604020202020204" pitchFamily="34" charset="0"/>
                <a:sym typeface="Wingdings" panose="05000000000000000000" pitchFamily="2" charset="2"/>
              </a:rPr>
              <a:t> </a:t>
            </a:r>
            <a:r>
              <a:rPr lang="en-US" altLang="zh-CN" sz="2400" dirty="0">
                <a:solidFill>
                  <a:srgbClr val="0070C0"/>
                </a:solidFill>
                <a:latin typeface="Arial" panose="020B0604020202020204" pitchFamily="34" charset="0"/>
                <a:cs typeface="Arial" panose="020B0604020202020204" pitchFamily="34" charset="0"/>
                <a:sym typeface="Wingdings" panose="05000000000000000000" pitchFamily="2" charset="2"/>
              </a:rPr>
              <a:t>low RF voltage </a:t>
            </a:r>
            <a:r>
              <a:rPr lang="en-US" altLang="zh-CN" sz="2400" dirty="0">
                <a:latin typeface="Arial" panose="020B0604020202020204" pitchFamily="34" charset="0"/>
                <a:cs typeface="Arial" panose="020B0604020202020204" pitchFamily="34" charset="0"/>
                <a:sym typeface="Wingdings" panose="05000000000000000000" pitchFamily="2" charset="2"/>
              </a:rPr>
              <a:t>(2-cell), modest HOM power, bunch train gap, heavy beam loading (high </a:t>
            </a:r>
            <a:r>
              <a:rPr lang="en-US" altLang="zh-CN" sz="2400" dirty="0" err="1">
                <a:latin typeface="Arial" panose="020B0604020202020204" pitchFamily="34" charset="0"/>
                <a:cs typeface="Arial" panose="020B0604020202020204" pitchFamily="34" charset="0"/>
                <a:sym typeface="Wingdings" panose="05000000000000000000" pitchFamily="2" charset="2"/>
              </a:rPr>
              <a:t>lumi</a:t>
            </a:r>
            <a:r>
              <a:rPr lang="en-US" altLang="zh-CN" sz="2400" dirty="0">
                <a:latin typeface="Arial" panose="020B0604020202020204" pitchFamily="34" charset="0"/>
                <a:cs typeface="Arial" panose="020B0604020202020204" pitchFamily="34" charset="0"/>
                <a:sym typeface="Wingdings" panose="05000000000000000000" pitchFamily="2" charset="2"/>
              </a:rPr>
              <a:t>. Z)  </a:t>
            </a:r>
            <a:endParaRPr lang="zh-CN" altLang="en-US" sz="2400" dirty="0">
              <a:latin typeface="Arial" panose="020B0604020202020204" pitchFamily="34" charset="0"/>
              <a:cs typeface="Arial" panose="020B0604020202020204" pitchFamily="34" charset="0"/>
            </a:endParaRPr>
          </a:p>
        </p:txBody>
      </p:sp>
      <p:sp>
        <p:nvSpPr>
          <p:cNvPr id="6" name="灯片编号占位符 5"/>
          <p:cNvSpPr>
            <a:spLocks noGrp="1"/>
          </p:cNvSpPr>
          <p:nvPr>
            <p:ph type="sldNum" sz="quarter" idx="12"/>
          </p:nvPr>
        </p:nvSpPr>
        <p:spPr/>
        <p:txBody>
          <a:bodyPr/>
          <a:lstStyle/>
          <a:p>
            <a:fld id="{672E488A-81DB-4A5F-B4BA-D0957D335647}" type="slidenum">
              <a:rPr lang="zh-CN" altLang="en-US" smtClean="0"/>
              <a:t>11</a:t>
            </a:fld>
            <a:endParaRPr lang="zh-CN" altLang="en-US"/>
          </a:p>
        </p:txBody>
      </p:sp>
    </p:spTree>
    <p:extLst>
      <p:ext uri="{BB962C8B-B14F-4D97-AF65-F5344CB8AC3E}">
        <p14:creationId xmlns:p14="http://schemas.microsoft.com/office/powerpoint/2010/main" val="3358776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49095"/>
            <a:ext cx="12192000" cy="902731"/>
          </a:xfrm>
        </p:spPr>
        <p:txBody>
          <a:bodyPr>
            <a:noAutofit/>
          </a:bodyPr>
          <a:lstStyle/>
          <a:p>
            <a:pPr algn="ctr"/>
            <a:r>
              <a:rPr lang="en-US" altLang="zh-CN" dirty="0">
                <a:latin typeface="Arial" panose="020B0604020202020204" pitchFamily="34" charset="0"/>
                <a:cs typeface="Arial" panose="020B0604020202020204" pitchFamily="34" charset="0"/>
              </a:rPr>
              <a:t>An Unexpected National Debate on CEPC-SppC</a:t>
            </a:r>
            <a:endParaRPr lang="zh-CN" altLang="en-US" dirty="0">
              <a:latin typeface="Arial" panose="020B0604020202020204" pitchFamily="34" charset="0"/>
              <a:cs typeface="Arial" panose="020B0604020202020204" pitchFamily="34" charset="0"/>
            </a:endParaRPr>
          </a:p>
        </p:txBody>
      </p:sp>
      <p:pic>
        <p:nvPicPr>
          <p:cNvPr id="173058" name="Picture 2"/>
          <p:cNvPicPr>
            <a:picLocks noChangeAspect="1" noChangeArrowheads="1"/>
          </p:cNvPicPr>
          <p:nvPr/>
        </p:nvPicPr>
        <p:blipFill>
          <a:blip r:embed="rId2" cstate="print"/>
          <a:srcRect/>
          <a:stretch>
            <a:fillRect/>
          </a:stretch>
        </p:blipFill>
        <p:spPr bwMode="auto">
          <a:xfrm>
            <a:off x="3718420" y="1221245"/>
            <a:ext cx="3962400" cy="3216447"/>
          </a:xfrm>
          <a:prstGeom prst="rect">
            <a:avLst/>
          </a:prstGeom>
          <a:noFill/>
          <a:ln w="9525">
            <a:noFill/>
            <a:miter lim="800000"/>
            <a:headEnd/>
            <a:tailEnd/>
          </a:ln>
        </p:spPr>
      </p:pic>
      <p:pic>
        <p:nvPicPr>
          <p:cNvPr id="173059" name="Picture 3"/>
          <p:cNvPicPr>
            <a:picLocks noChangeAspect="1" noChangeArrowheads="1"/>
          </p:cNvPicPr>
          <p:nvPr/>
        </p:nvPicPr>
        <p:blipFill>
          <a:blip r:embed="rId3" cstate="print"/>
          <a:srcRect/>
          <a:stretch>
            <a:fillRect/>
          </a:stretch>
        </p:blipFill>
        <p:spPr bwMode="auto">
          <a:xfrm>
            <a:off x="7778107" y="1185059"/>
            <a:ext cx="4119555" cy="3007448"/>
          </a:xfrm>
          <a:prstGeom prst="rect">
            <a:avLst/>
          </a:prstGeom>
          <a:noFill/>
          <a:ln w="9525">
            <a:noFill/>
            <a:miter lim="800000"/>
            <a:headEnd/>
            <a:tailEnd/>
          </a:ln>
        </p:spPr>
      </p:pic>
      <p:sp>
        <p:nvSpPr>
          <p:cNvPr id="12" name="TextBox 11"/>
          <p:cNvSpPr txBox="1"/>
          <p:nvPr/>
        </p:nvSpPr>
        <p:spPr>
          <a:xfrm>
            <a:off x="3718420" y="4457183"/>
            <a:ext cx="4782976" cy="2308324"/>
          </a:xfrm>
          <a:prstGeom prst="rect">
            <a:avLst/>
          </a:prstGeom>
          <a:solidFill>
            <a:schemeClr val="bg1">
              <a:lumMod val="95000"/>
            </a:schemeClr>
          </a:solidFill>
        </p:spPr>
        <p:txBody>
          <a:bodyPr wrap="none" rtlCol="0">
            <a:spAutoFit/>
          </a:bodyPr>
          <a:lstStyle/>
          <a:p>
            <a:pPr marL="342900" indent="-342900">
              <a:buFont typeface="+mj-lt"/>
              <a:buAutoNum type="arabicPeriod"/>
            </a:pPr>
            <a:r>
              <a:rPr lang="en-US" altLang="zh-CN" sz="1200" dirty="0">
                <a:latin typeface="Arial" panose="020B0604020202020204" pitchFamily="34" charset="0"/>
                <a:cs typeface="Arial" panose="020B0604020202020204" pitchFamily="34" charset="0"/>
              </a:rPr>
              <a:t>Like the SSC – endless cost</a:t>
            </a:r>
          </a:p>
          <a:p>
            <a:pPr marL="342900" indent="-342900">
              <a:buFont typeface="+mj-lt"/>
              <a:buAutoNum type="arabicPeriod"/>
            </a:pPr>
            <a:r>
              <a:rPr lang="en-US" altLang="zh-CN" sz="1200" dirty="0">
                <a:latin typeface="Arial" panose="020B0604020202020204" pitchFamily="34" charset="0"/>
                <a:cs typeface="Arial" panose="020B0604020202020204" pitchFamily="34" charset="0"/>
              </a:rPr>
              <a:t>Use the money for environment, education, health, etc.</a:t>
            </a:r>
          </a:p>
          <a:p>
            <a:pPr marL="342900" indent="-342900">
              <a:buFont typeface="+mj-lt"/>
              <a:buAutoNum type="arabicPeriod"/>
            </a:pPr>
            <a:r>
              <a:rPr lang="en-US" altLang="zh-CN" sz="1200" dirty="0">
                <a:latin typeface="Arial" panose="020B0604020202020204" pitchFamily="34" charset="0"/>
                <a:cs typeface="Arial" panose="020B0604020202020204" pitchFamily="34" charset="0"/>
              </a:rPr>
              <a:t>CEPC takes money from other fields of science</a:t>
            </a:r>
          </a:p>
          <a:p>
            <a:pPr marL="342900" indent="-342900">
              <a:buFont typeface="+mj-lt"/>
              <a:buAutoNum type="arabicPeriod"/>
            </a:pPr>
            <a:r>
              <a:rPr lang="en-US" altLang="zh-CN" sz="1200" dirty="0">
                <a:latin typeface="Arial" panose="020B0604020202020204" pitchFamily="34" charset="0"/>
                <a:cs typeface="Arial" panose="020B0604020202020204" pitchFamily="34" charset="0"/>
              </a:rPr>
              <a:t>CEPC-SppC uncover SUSY is groundless</a:t>
            </a:r>
          </a:p>
          <a:p>
            <a:pPr marL="342900" indent="-342900">
              <a:buFont typeface="+mj-lt"/>
              <a:buAutoNum type="arabicPeriod"/>
            </a:pPr>
            <a:r>
              <a:rPr lang="en-US" altLang="zh-CN" sz="1200" dirty="0">
                <a:latin typeface="Arial" panose="020B0604020202020204" pitchFamily="34" charset="0"/>
                <a:cs typeface="Arial" panose="020B0604020202020204" pitchFamily="34" charset="0"/>
              </a:rPr>
              <a:t>HEP achievement has no benefit (past 70 yrs, </a:t>
            </a:r>
          </a:p>
          <a:p>
            <a:pPr marL="342900" indent="-342900"/>
            <a:r>
              <a:rPr lang="en-US" altLang="zh-CN" sz="1200" dirty="0">
                <a:latin typeface="Arial" panose="020B0604020202020204" pitchFamily="34" charset="0"/>
                <a:cs typeface="Arial" panose="020B0604020202020204" pitchFamily="34" charset="0"/>
              </a:rPr>
              <a:t>              future 30, 50 years) to people’s life</a:t>
            </a:r>
          </a:p>
          <a:p>
            <a:pPr marL="342900" indent="-342900">
              <a:buAutoNum type="arabicPeriod" startAt="6"/>
            </a:pPr>
            <a:r>
              <a:rPr lang="en-US" altLang="zh-CN" sz="1200" dirty="0">
                <a:latin typeface="Arial" panose="020B0604020202020204" pitchFamily="34" charset="0"/>
                <a:cs typeface="Arial" panose="020B0604020202020204" pitchFamily="34" charset="0"/>
              </a:rPr>
              <a:t>IHEP is not more significant than 1% or at best 2% in</a:t>
            </a:r>
          </a:p>
          <a:p>
            <a:pPr marL="342900" indent="-342900"/>
            <a:r>
              <a:rPr lang="en-US" altLang="zh-CN" sz="1200" dirty="0">
                <a:latin typeface="Arial" panose="020B0604020202020204" pitchFamily="34" charset="0"/>
                <a:cs typeface="Arial" panose="020B0604020202020204" pitchFamily="34" charset="0"/>
              </a:rPr>
              <a:t>          the world’s HEP community; CEPC will be foreign dominated,</a:t>
            </a:r>
          </a:p>
          <a:p>
            <a:pPr marL="342900" indent="-342900"/>
            <a:r>
              <a:rPr lang="en-US" altLang="zh-CN" sz="1200" dirty="0">
                <a:latin typeface="Arial" panose="020B0604020202020204" pitchFamily="34" charset="0"/>
                <a:cs typeface="Arial" panose="020B0604020202020204" pitchFamily="34" charset="0"/>
              </a:rPr>
              <a:t>          will not bring Nobel prize to Chinese</a:t>
            </a:r>
          </a:p>
          <a:p>
            <a:pPr marL="342900" indent="-342900">
              <a:buAutoNum type="arabicPeriod" startAt="7"/>
            </a:pPr>
            <a:r>
              <a:rPr lang="en-US" altLang="zh-CN" sz="1200" dirty="0">
                <a:latin typeface="Arial" panose="020B0604020202020204" pitchFamily="34" charset="0"/>
                <a:cs typeface="Arial" panose="020B0604020202020204" pitchFamily="34" charset="0"/>
              </a:rPr>
              <a:t>Worthy focuses: A. </a:t>
            </a:r>
            <a:r>
              <a:rPr lang="en-US" altLang="zh-CN" sz="1200" u="sng" dirty="0">
                <a:latin typeface="Arial" panose="020B0604020202020204" pitchFamily="34" charset="0"/>
                <a:cs typeface="Arial" panose="020B0604020202020204" pitchFamily="34" charset="0"/>
              </a:rPr>
              <a:t>new accelerator principles</a:t>
            </a:r>
            <a:r>
              <a:rPr lang="en-US" altLang="zh-CN" sz="1200" dirty="0">
                <a:latin typeface="Arial" panose="020B0604020202020204" pitchFamily="34" charset="0"/>
                <a:cs typeface="Arial" panose="020B0604020202020204" pitchFamily="34" charset="0"/>
              </a:rPr>
              <a:t>, B. </a:t>
            </a:r>
            <a:r>
              <a:rPr lang="en-US" altLang="zh-CN" sz="1200" u="sng" dirty="0">
                <a:latin typeface="Arial" panose="020B0604020202020204" pitchFamily="34" charset="0"/>
                <a:cs typeface="Arial" panose="020B0604020202020204" pitchFamily="34" charset="0"/>
              </a:rPr>
              <a:t>marvelous</a:t>
            </a:r>
            <a:r>
              <a:rPr lang="en-US" altLang="zh-CN" sz="1200" dirty="0">
                <a:latin typeface="Arial" panose="020B0604020202020204" pitchFamily="34" charset="0"/>
                <a:cs typeface="Arial" panose="020B0604020202020204" pitchFamily="34" charset="0"/>
              </a:rPr>
              <a:t> </a:t>
            </a:r>
          </a:p>
          <a:p>
            <a:pPr marL="342900" indent="-342900"/>
            <a:r>
              <a:rPr lang="en-US" altLang="zh-CN" sz="1200" dirty="0">
                <a:latin typeface="Arial" panose="020B0604020202020204" pitchFamily="34" charset="0"/>
                <a:cs typeface="Arial" panose="020B0604020202020204" pitchFamily="34" charset="0"/>
              </a:rPr>
              <a:t>	</a:t>
            </a:r>
            <a:r>
              <a:rPr lang="en-US" altLang="zh-CN" sz="1200" u="sng" dirty="0">
                <a:latin typeface="Arial" panose="020B0604020202020204" pitchFamily="34" charset="0"/>
                <a:cs typeface="Arial" panose="020B0604020202020204" pitchFamily="34" charset="0"/>
              </a:rPr>
              <a:t>geometry</a:t>
            </a:r>
            <a:r>
              <a:rPr lang="en-US" altLang="zh-CN" sz="1200" dirty="0">
                <a:latin typeface="Arial" panose="020B0604020202020204" pitchFamily="34" charset="0"/>
                <a:cs typeface="Arial" panose="020B0604020202020204" pitchFamily="34" charset="0"/>
              </a:rPr>
              <a:t>.</a:t>
            </a:r>
          </a:p>
          <a:p>
            <a:pPr marL="342900" indent="-342900"/>
            <a:endParaRPr lang="zh-CN" altLang="en-US" sz="1200" dirty="0">
              <a:latin typeface="Arial" panose="020B0604020202020204" pitchFamily="34" charset="0"/>
              <a:cs typeface="Arial" panose="020B0604020202020204" pitchFamily="34" charset="0"/>
            </a:endParaRPr>
          </a:p>
        </p:txBody>
      </p:sp>
      <p:sp>
        <p:nvSpPr>
          <p:cNvPr id="13" name="TextBox 12"/>
          <p:cNvSpPr txBox="1"/>
          <p:nvPr/>
        </p:nvSpPr>
        <p:spPr>
          <a:xfrm>
            <a:off x="8618368" y="1492466"/>
            <a:ext cx="3223959" cy="369332"/>
          </a:xfrm>
          <a:prstGeom prst="rect">
            <a:avLst/>
          </a:prstGeom>
          <a:noFill/>
        </p:spPr>
        <p:txBody>
          <a:bodyPr wrap="none" rtlCol="0">
            <a:spAutoFit/>
          </a:bodyPr>
          <a:lstStyle/>
          <a:p>
            <a:r>
              <a:rPr lang="en-US" altLang="zh-CN" b="1" dirty="0">
                <a:solidFill>
                  <a:srgbClr val="C00000"/>
                </a:solidFill>
                <a:latin typeface="Arial" panose="020B0604020202020204" pitchFamily="34" charset="0"/>
                <a:cs typeface="Arial" panose="020B0604020202020204" pitchFamily="34" charset="0"/>
              </a:rPr>
              <a:t>China should go with CEPC</a:t>
            </a:r>
            <a:endParaRPr lang="zh-CN" altLang="en-US" b="1" dirty="0">
              <a:solidFill>
                <a:srgbClr val="C00000"/>
              </a:solidFill>
              <a:latin typeface="Arial" panose="020B0604020202020204" pitchFamily="34" charset="0"/>
              <a:cs typeface="Arial" panose="020B0604020202020204" pitchFamily="34" charset="0"/>
            </a:endParaRPr>
          </a:p>
        </p:txBody>
      </p:sp>
      <p:sp>
        <p:nvSpPr>
          <p:cNvPr id="14" name="TextBox 13"/>
          <p:cNvSpPr txBox="1"/>
          <p:nvPr/>
        </p:nvSpPr>
        <p:spPr>
          <a:xfrm>
            <a:off x="4234269" y="1350817"/>
            <a:ext cx="3390672" cy="369332"/>
          </a:xfrm>
          <a:prstGeom prst="rect">
            <a:avLst/>
          </a:prstGeom>
          <a:noFill/>
        </p:spPr>
        <p:txBody>
          <a:bodyPr wrap="none" rtlCol="0">
            <a:spAutoFit/>
          </a:bodyPr>
          <a:lstStyle/>
          <a:p>
            <a:r>
              <a:rPr lang="en-US" altLang="zh-CN" b="1" dirty="0">
                <a:solidFill>
                  <a:srgbClr val="C00000"/>
                </a:solidFill>
                <a:latin typeface="Arial" panose="020B0604020202020204" pitchFamily="34" charset="0"/>
                <a:cs typeface="Arial" panose="020B0604020202020204" pitchFamily="34" charset="0"/>
              </a:rPr>
              <a:t>China should not build CEPC</a:t>
            </a:r>
            <a:endParaRPr lang="zh-CN" altLang="en-US" b="1" dirty="0">
              <a:solidFill>
                <a:srgbClr val="C00000"/>
              </a:solidFill>
              <a:latin typeface="Arial" panose="020B0604020202020204" pitchFamily="34" charset="0"/>
              <a:cs typeface="Arial" panose="020B0604020202020204" pitchFamily="34" charset="0"/>
            </a:endParaRPr>
          </a:p>
        </p:txBody>
      </p:sp>
      <p:sp>
        <p:nvSpPr>
          <p:cNvPr id="16" name="矩形 15"/>
          <p:cNvSpPr/>
          <p:nvPr/>
        </p:nvSpPr>
        <p:spPr>
          <a:xfrm>
            <a:off x="7543800" y="1598240"/>
            <a:ext cx="1143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7" name="TextBox 16"/>
          <p:cNvSpPr txBox="1"/>
          <p:nvPr/>
        </p:nvSpPr>
        <p:spPr>
          <a:xfrm>
            <a:off x="7643918" y="1593191"/>
            <a:ext cx="877163" cy="253916"/>
          </a:xfrm>
          <a:prstGeom prst="rect">
            <a:avLst/>
          </a:prstGeom>
          <a:noFill/>
        </p:spPr>
        <p:txBody>
          <a:bodyPr wrap="none" rtlCol="0">
            <a:spAutoFit/>
          </a:bodyPr>
          <a:lstStyle/>
          <a:p>
            <a:r>
              <a:rPr lang="en-US" altLang="zh-CN" sz="1050" dirty="0">
                <a:latin typeface="Arial" panose="020B0604020202020204" pitchFamily="34" charset="0"/>
                <a:cs typeface="Arial" panose="020B0604020202020204" pitchFamily="34" charset="0"/>
              </a:rPr>
              <a:t>2016-09-05</a:t>
            </a:r>
            <a:endParaRPr lang="zh-CN" altLang="en-US" sz="1050" dirty="0">
              <a:latin typeface="Arial" panose="020B0604020202020204" pitchFamily="34" charset="0"/>
              <a:cs typeface="Arial" panose="020B0604020202020204" pitchFamily="34" charset="0"/>
            </a:endParaRPr>
          </a:p>
        </p:txBody>
      </p:sp>
      <p:sp>
        <p:nvSpPr>
          <p:cNvPr id="18" name="TextBox 17"/>
          <p:cNvSpPr txBox="1"/>
          <p:nvPr/>
        </p:nvSpPr>
        <p:spPr>
          <a:xfrm>
            <a:off x="8686801" y="5332040"/>
            <a:ext cx="2390398" cy="369332"/>
          </a:xfrm>
          <a:prstGeom prst="rect">
            <a:avLst/>
          </a:prstGeom>
          <a:solidFill>
            <a:schemeClr val="accent2">
              <a:lumMod val="20000"/>
              <a:lumOff val="80000"/>
            </a:schemeClr>
          </a:solidFill>
        </p:spPr>
        <p:txBody>
          <a:bodyPr wrap="none" rtlCol="0">
            <a:spAutoFit/>
          </a:bodyPr>
          <a:lstStyle/>
          <a:p>
            <a:r>
              <a:rPr lang="en-US" altLang="zh-CN" dirty="0">
                <a:latin typeface="Arial" panose="020B0604020202020204" pitchFamily="34" charset="0"/>
                <a:cs typeface="Arial" panose="020B0604020202020204" pitchFamily="34" charset="0"/>
              </a:rPr>
              <a:t>point by point rebuttal</a:t>
            </a:r>
            <a:endParaRPr lang="zh-CN" altLang="en-US" dirty="0">
              <a:latin typeface="Arial" panose="020B0604020202020204" pitchFamily="34" charset="0"/>
              <a:cs typeface="Arial" panose="020B0604020202020204" pitchFamily="34" charset="0"/>
            </a:endParaRPr>
          </a:p>
        </p:txBody>
      </p:sp>
      <p:sp>
        <p:nvSpPr>
          <p:cNvPr id="20" name="矩形 19"/>
          <p:cNvSpPr/>
          <p:nvPr/>
        </p:nvSpPr>
        <p:spPr>
          <a:xfrm>
            <a:off x="8521081" y="6099203"/>
            <a:ext cx="3570208" cy="369332"/>
          </a:xfrm>
          <a:prstGeom prst="rect">
            <a:avLst/>
          </a:prstGeom>
        </p:spPr>
        <p:txBody>
          <a:bodyPr wrap="none">
            <a:spAutoFit/>
          </a:bodyPr>
          <a:lstStyle/>
          <a:p>
            <a:pPr lvl="0"/>
            <a:r>
              <a:rPr lang="en-US" altLang="zh-CN" b="1" dirty="0">
                <a:solidFill>
                  <a:srgbClr val="0070C0"/>
                </a:solidFill>
                <a:latin typeface="Arial" panose="020B0604020202020204" pitchFamily="34" charset="0"/>
                <a:cs typeface="Arial" panose="020B0604020202020204" pitchFamily="34" charset="0"/>
              </a:rPr>
              <a:t>widely read in the social media</a:t>
            </a:r>
            <a:endParaRPr lang="zh-CN" altLang="en-US" b="1" dirty="0">
              <a:solidFill>
                <a:srgbClr val="0070C0"/>
              </a:solidFill>
              <a:latin typeface="Arial" panose="020B0604020202020204" pitchFamily="34" charset="0"/>
              <a:cs typeface="Arial" panose="020B0604020202020204" pitchFamily="34" charset="0"/>
            </a:endParaRPr>
          </a:p>
        </p:txBody>
      </p:sp>
      <p:pic>
        <p:nvPicPr>
          <p:cNvPr id="21" name="内容占位符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70609" y="1739383"/>
            <a:ext cx="3450524" cy="4617092"/>
          </a:xfrm>
        </p:spPr>
      </p:pic>
    </p:spTree>
    <p:extLst>
      <p:ext uri="{BB962C8B-B14F-4D97-AF65-F5344CB8AC3E}">
        <p14:creationId xmlns:p14="http://schemas.microsoft.com/office/powerpoint/2010/main" val="3768770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12192000" cy="815105"/>
          </a:xfrm>
        </p:spPr>
        <p:txBody>
          <a:bodyPr vert="horz" lIns="91440" tIns="45720" rIns="91440" bIns="45720" rtlCol="0" anchor="ctr">
            <a:noAutofit/>
          </a:bodyPr>
          <a:lstStyle/>
          <a:p>
            <a:pPr algn="ctr"/>
            <a:r>
              <a:rPr lang="en-US" altLang="zh-CN" sz="3600" dirty="0">
                <a:latin typeface="Arial" panose="020B0604020202020204" pitchFamily="34" charset="0"/>
                <a:cs typeface="Arial" panose="020B0604020202020204" pitchFamily="34" charset="0"/>
              </a:rPr>
              <a:t>An Unexpected National-Global Debate on CEPC-SppC</a:t>
            </a:r>
            <a:endParaRPr lang="zh-CN" altLang="en-US" sz="3600" dirty="0">
              <a:latin typeface="Arial" panose="020B0604020202020204" pitchFamily="34" charset="0"/>
              <a:cs typeface="Arial" panose="020B0604020202020204" pitchFamily="34" charset="0"/>
            </a:endParaRPr>
          </a:p>
        </p:txBody>
      </p:sp>
      <p:pic>
        <p:nvPicPr>
          <p:cNvPr id="174082" name="Picture 2"/>
          <p:cNvPicPr>
            <a:picLocks noChangeAspect="1" noChangeArrowheads="1"/>
          </p:cNvPicPr>
          <p:nvPr/>
        </p:nvPicPr>
        <p:blipFill>
          <a:blip r:embed="rId2" cstate="print"/>
          <a:srcRect/>
          <a:stretch>
            <a:fillRect/>
          </a:stretch>
        </p:blipFill>
        <p:spPr bwMode="auto">
          <a:xfrm>
            <a:off x="877503" y="3762676"/>
            <a:ext cx="3486150" cy="586506"/>
          </a:xfrm>
          <a:prstGeom prst="rect">
            <a:avLst/>
          </a:prstGeom>
          <a:noFill/>
          <a:ln w="9525">
            <a:noFill/>
            <a:miter lim="800000"/>
            <a:headEnd/>
            <a:tailEnd/>
          </a:ln>
        </p:spPr>
      </p:pic>
      <p:pic>
        <p:nvPicPr>
          <p:cNvPr id="174083" name="Picture 3"/>
          <p:cNvPicPr>
            <a:picLocks noChangeAspect="1" noChangeArrowheads="1"/>
          </p:cNvPicPr>
          <p:nvPr/>
        </p:nvPicPr>
        <p:blipFill>
          <a:blip r:embed="rId3" cstate="print"/>
          <a:srcRect/>
          <a:stretch>
            <a:fillRect/>
          </a:stretch>
        </p:blipFill>
        <p:spPr bwMode="auto">
          <a:xfrm>
            <a:off x="1563304" y="4448477"/>
            <a:ext cx="2314575" cy="2290763"/>
          </a:xfrm>
          <a:prstGeom prst="rect">
            <a:avLst/>
          </a:prstGeom>
          <a:noFill/>
          <a:ln w="9525">
            <a:noFill/>
            <a:miter lim="800000"/>
            <a:headEnd/>
            <a:tailEnd/>
          </a:ln>
        </p:spPr>
      </p:pic>
      <p:pic>
        <p:nvPicPr>
          <p:cNvPr id="174084" name="Picture 4"/>
          <p:cNvPicPr>
            <a:picLocks noChangeAspect="1" noChangeArrowheads="1"/>
          </p:cNvPicPr>
          <p:nvPr/>
        </p:nvPicPr>
        <p:blipFill>
          <a:blip r:embed="rId4" cstate="print"/>
          <a:srcRect/>
          <a:stretch>
            <a:fillRect/>
          </a:stretch>
        </p:blipFill>
        <p:spPr bwMode="auto">
          <a:xfrm>
            <a:off x="953704" y="943276"/>
            <a:ext cx="3413125" cy="2625670"/>
          </a:xfrm>
          <a:prstGeom prst="rect">
            <a:avLst/>
          </a:prstGeom>
          <a:noFill/>
          <a:ln w="9525">
            <a:noFill/>
            <a:miter lim="800000"/>
            <a:headEnd/>
            <a:tailEnd/>
          </a:ln>
        </p:spPr>
      </p:pic>
      <p:pic>
        <p:nvPicPr>
          <p:cNvPr id="153602" name="Picture 2"/>
          <p:cNvPicPr>
            <a:picLocks noChangeAspect="1" noChangeArrowheads="1"/>
          </p:cNvPicPr>
          <p:nvPr/>
        </p:nvPicPr>
        <p:blipFill>
          <a:blip r:embed="rId5" cstate="print"/>
          <a:srcRect/>
          <a:stretch>
            <a:fillRect/>
          </a:stretch>
        </p:blipFill>
        <p:spPr bwMode="auto">
          <a:xfrm>
            <a:off x="4510771" y="1024240"/>
            <a:ext cx="2804592" cy="5715000"/>
          </a:xfrm>
          <a:prstGeom prst="rect">
            <a:avLst/>
          </a:prstGeom>
          <a:noFill/>
          <a:ln w="9525">
            <a:noFill/>
            <a:miter lim="800000"/>
            <a:headEnd/>
            <a:tailEnd/>
          </a:ln>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5050" y="1396842"/>
            <a:ext cx="3548750" cy="4731667"/>
          </a:xfrm>
          <a:prstGeom prst="rect">
            <a:avLst/>
          </a:prstGeom>
        </p:spPr>
      </p:pic>
    </p:spTree>
    <p:extLst>
      <p:ext uri="{BB962C8B-B14F-4D97-AF65-F5344CB8AC3E}">
        <p14:creationId xmlns:p14="http://schemas.microsoft.com/office/powerpoint/2010/main" val="30903865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05000" y="304800"/>
            <a:ext cx="8229600" cy="1024880"/>
          </a:xfrm>
        </p:spPr>
        <p:txBody>
          <a:bodyPr>
            <a:noAutofit/>
          </a:bodyPr>
          <a:lstStyle/>
          <a:p>
            <a:pPr algn="ctr"/>
            <a:r>
              <a:rPr lang="zh-CN" altLang="en-US" b="1" dirty="0">
                <a:solidFill>
                  <a:srgbClr val="C00000"/>
                </a:solidFill>
              </a:rPr>
              <a:t>大型环形正负电子对撞机</a:t>
            </a:r>
            <a:r>
              <a:rPr lang="en-US" altLang="zh-CN" b="1" dirty="0">
                <a:solidFill>
                  <a:srgbClr val="C00000"/>
                </a:solidFill>
              </a:rPr>
              <a:t/>
            </a:r>
            <a:br>
              <a:rPr lang="en-US" altLang="zh-CN" b="1" dirty="0">
                <a:solidFill>
                  <a:srgbClr val="C00000"/>
                </a:solidFill>
              </a:rPr>
            </a:br>
            <a:endParaRPr lang="zh-CN" altLang="en-US" b="1" dirty="0">
              <a:solidFill>
                <a:srgbClr val="0000CC"/>
              </a:solidFill>
            </a:endParaRPr>
          </a:p>
        </p:txBody>
      </p:sp>
      <p:sp>
        <p:nvSpPr>
          <p:cNvPr id="3" name="内容占位符 2"/>
          <p:cNvSpPr>
            <a:spLocks noGrp="1"/>
          </p:cNvSpPr>
          <p:nvPr>
            <p:ph idx="1"/>
          </p:nvPr>
        </p:nvSpPr>
        <p:spPr>
          <a:xfrm>
            <a:off x="1872140" y="838200"/>
            <a:ext cx="8784975" cy="558318"/>
          </a:xfrm>
        </p:spPr>
        <p:txBody>
          <a:bodyPr>
            <a:normAutofit/>
          </a:bodyPr>
          <a:lstStyle/>
          <a:p>
            <a:pPr marL="0" indent="0" algn="ctr">
              <a:lnSpc>
                <a:spcPct val="120000"/>
              </a:lnSpc>
              <a:spcBef>
                <a:spcPts val="600"/>
              </a:spcBef>
              <a:buNone/>
            </a:pPr>
            <a:r>
              <a:rPr lang="zh-CN" altLang="en-US" sz="2200" b="1" dirty="0">
                <a:solidFill>
                  <a:srgbClr val="7030A0"/>
                </a:solidFill>
                <a:latin typeface="+mj-ea"/>
                <a:ea typeface="+mj-ea"/>
              </a:rPr>
              <a:t>中国物理协会高能物理分会达成共识</a:t>
            </a:r>
            <a:endParaRPr lang="en-US" altLang="zh-CN" sz="2200" b="1" dirty="0">
              <a:solidFill>
                <a:srgbClr val="7030A0"/>
              </a:solidFill>
              <a:latin typeface="+mj-ea"/>
              <a:ea typeface="+mj-ea"/>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999" y="1447800"/>
            <a:ext cx="4657725" cy="2033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632" y="2805255"/>
            <a:ext cx="4876369" cy="3574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矩形 12"/>
          <p:cNvSpPr/>
          <p:nvPr/>
        </p:nvSpPr>
        <p:spPr>
          <a:xfrm>
            <a:off x="1905000" y="3248128"/>
            <a:ext cx="2895600" cy="232969"/>
          </a:xfrm>
          <a:prstGeom prst="rect">
            <a:avLst/>
          </a:prstGeom>
          <a:noFill/>
          <a:ln w="38100">
            <a:solidFill>
              <a:srgbClr val="2E92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5758974" y="3657600"/>
            <a:ext cx="4680426" cy="457200"/>
          </a:xfrm>
          <a:prstGeom prst="rect">
            <a:avLst/>
          </a:prstGeom>
          <a:noFill/>
          <a:ln w="38100">
            <a:solidFill>
              <a:srgbClr val="2E92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7391400" y="4345369"/>
            <a:ext cx="3048000" cy="232969"/>
          </a:xfrm>
          <a:prstGeom prst="rect">
            <a:avLst/>
          </a:prstGeom>
          <a:noFill/>
          <a:ln w="38100">
            <a:solidFill>
              <a:srgbClr val="2E92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481" name="Picture 1" descr="C:\Users\apple\Desktop\CAS\presentations\香山会议\2016\W020160830598361634946.jpg"/>
          <p:cNvPicPr>
            <a:picLocks noChangeAspect="1" noChangeArrowheads="1"/>
          </p:cNvPicPr>
          <p:nvPr/>
        </p:nvPicPr>
        <p:blipFill>
          <a:blip r:embed="rId5" cstate="print"/>
          <a:srcRect/>
          <a:stretch>
            <a:fillRect/>
          </a:stretch>
        </p:blipFill>
        <p:spPr bwMode="auto">
          <a:xfrm>
            <a:off x="1676400" y="3810000"/>
            <a:ext cx="3974770" cy="2209800"/>
          </a:xfrm>
          <a:prstGeom prst="rect">
            <a:avLst/>
          </a:prstGeom>
          <a:noFill/>
        </p:spPr>
      </p:pic>
      <p:sp>
        <p:nvSpPr>
          <p:cNvPr id="12" name="TextBox 11"/>
          <p:cNvSpPr txBox="1"/>
          <p:nvPr/>
        </p:nvSpPr>
        <p:spPr>
          <a:xfrm>
            <a:off x="6019801" y="1295400"/>
            <a:ext cx="4648200" cy="1477328"/>
          </a:xfrm>
          <a:prstGeom prst="rect">
            <a:avLst/>
          </a:prstGeom>
          <a:solidFill>
            <a:schemeClr val="accent4">
              <a:lumMod val="20000"/>
              <a:lumOff val="80000"/>
            </a:schemeClr>
          </a:solidFill>
        </p:spPr>
        <p:txBody>
          <a:bodyPr wrap="square" rtlCol="0">
            <a:spAutoFit/>
          </a:bodyPr>
          <a:lstStyle/>
          <a:p>
            <a:r>
              <a:rPr lang="en-US" altLang="zh-CN" b="1" dirty="0">
                <a:solidFill>
                  <a:srgbClr val="0000FF"/>
                </a:solidFill>
              </a:rPr>
              <a:t>The HEP division of the Chinese Physical </a:t>
            </a:r>
          </a:p>
          <a:p>
            <a:r>
              <a:rPr lang="en-US" altLang="zh-CN" b="1" dirty="0">
                <a:solidFill>
                  <a:srgbClr val="0000FF"/>
                </a:solidFill>
              </a:rPr>
              <a:t>Society reached a consensus in August, 2016</a:t>
            </a:r>
          </a:p>
          <a:p>
            <a:r>
              <a:rPr lang="en-US" altLang="zh-CN" b="1" dirty="0">
                <a:solidFill>
                  <a:srgbClr val="0000FF"/>
                </a:solidFill>
              </a:rPr>
              <a:t>that placed CEPC as the top priority accelerator</a:t>
            </a:r>
          </a:p>
          <a:p>
            <a:r>
              <a:rPr lang="en-US" altLang="zh-CN" b="1" dirty="0">
                <a:solidFill>
                  <a:srgbClr val="0000FF"/>
                </a:solidFill>
              </a:rPr>
              <a:t>based program for the future and endorsed</a:t>
            </a:r>
          </a:p>
          <a:p>
            <a:r>
              <a:rPr lang="en-US" altLang="zh-CN" b="1" dirty="0">
                <a:solidFill>
                  <a:srgbClr val="0000FF"/>
                </a:solidFill>
              </a:rPr>
              <a:t>CEPC design and R&amp;D</a:t>
            </a:r>
          </a:p>
        </p:txBody>
      </p:sp>
    </p:spTree>
    <p:extLst>
      <p:ext uri="{BB962C8B-B14F-4D97-AF65-F5344CB8AC3E}">
        <p14:creationId xmlns:p14="http://schemas.microsoft.com/office/powerpoint/2010/main" val="24866178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672E488A-81DB-4A5F-B4BA-D0957D335647}" type="slidenum">
              <a:rPr lang="zh-CN" altLang="en-US" smtClean="0"/>
              <a:t>15</a:t>
            </a:fld>
            <a:endParaRPr lang="zh-CN" altLang="en-US"/>
          </a:p>
        </p:txBody>
      </p:sp>
      <p:pic>
        <p:nvPicPr>
          <p:cNvPr id="5" name="内容占位符 4" descr="IMG_20170417_195052"/>
          <p:cNvPicPr>
            <a:picLocks noGrp="1" noChangeAspect="1"/>
          </p:cNvPicPr>
          <p:nvPr>
            <p:ph idx="1"/>
          </p:nvPr>
        </p:nvPicPr>
        <p:blipFill>
          <a:blip r:embed="rId2"/>
          <a:stretch>
            <a:fillRect/>
          </a:stretch>
        </p:blipFill>
        <p:spPr>
          <a:xfrm>
            <a:off x="6694368" y="1522147"/>
            <a:ext cx="3625652" cy="4834203"/>
          </a:xfrm>
          <a:prstGeom prst="rect">
            <a:avLst/>
          </a:prstGeom>
        </p:spPr>
      </p:pic>
      <p:sp>
        <p:nvSpPr>
          <p:cNvPr id="7" name="标题 6"/>
          <p:cNvSpPr>
            <a:spLocks noGrp="1"/>
          </p:cNvSpPr>
          <p:nvPr>
            <p:ph type="title"/>
          </p:nvPr>
        </p:nvSpPr>
        <p:spPr>
          <a:xfrm>
            <a:off x="838200" y="501541"/>
            <a:ext cx="10655300" cy="646331"/>
          </a:xfrm>
          <a:prstGeom prst="rect">
            <a:avLst/>
          </a:prstGeom>
        </p:spPr>
        <p:txBody>
          <a:bodyPr wrap="square">
            <a:spAutoFit/>
          </a:bodyPr>
          <a:lstStyle/>
          <a:p>
            <a:pPr algn="ctr"/>
            <a:r>
              <a:rPr lang="en-US" altLang="zh-CN" dirty="0">
                <a:latin typeface="Arial" panose="020B0604020202020204" pitchFamily="34" charset="0"/>
                <a:cs typeface="Arial" panose="020B0604020202020204" pitchFamily="34" charset="0"/>
              </a:rPr>
              <a:t>http://cepc.ihep.ac.cn</a:t>
            </a:r>
            <a:endParaRPr lang="zh-CN" altLang="en-US" dirty="0">
              <a:latin typeface="Arial" panose="020B0604020202020204" pitchFamily="34" charset="0"/>
              <a:cs typeface="Arial" panose="020B0604020202020204" pitchFamily="34" charset="0"/>
            </a:endParaRPr>
          </a:p>
        </p:txBody>
      </p:sp>
      <p:pic>
        <p:nvPicPr>
          <p:cNvPr id="2" name="图片 1"/>
          <p:cNvPicPr>
            <a:picLocks noChangeAspect="1"/>
          </p:cNvPicPr>
          <p:nvPr/>
        </p:nvPicPr>
        <p:blipFill>
          <a:blip r:embed="rId3"/>
          <a:stretch>
            <a:fillRect/>
          </a:stretch>
        </p:blipFill>
        <p:spPr>
          <a:xfrm>
            <a:off x="2062691" y="1522147"/>
            <a:ext cx="3403389" cy="4795865"/>
          </a:xfrm>
          <a:prstGeom prst="rect">
            <a:avLst/>
          </a:prstGeom>
          <a:ln>
            <a:solidFill>
              <a:schemeClr val="tx1"/>
            </a:solidFill>
          </a:ln>
        </p:spPr>
      </p:pic>
    </p:spTree>
    <p:extLst>
      <p:ext uri="{BB962C8B-B14F-4D97-AF65-F5344CB8AC3E}">
        <p14:creationId xmlns:p14="http://schemas.microsoft.com/office/powerpoint/2010/main" val="26381054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27125" y="374555"/>
            <a:ext cx="11360075" cy="1325563"/>
          </a:xfrm>
        </p:spPr>
        <p:txBody>
          <a:bodyPr>
            <a:normAutofit/>
          </a:bodyPr>
          <a:lstStyle/>
          <a:p>
            <a:r>
              <a:rPr lang="en-US" altLang="zh-CN" sz="4000" dirty="0">
                <a:latin typeface="Arial" panose="020B0604020202020204" pitchFamily="34" charset="0"/>
                <a:cs typeface="Arial" panose="020B0604020202020204" pitchFamily="34" charset="0"/>
              </a:rPr>
              <a:t>Outline</a:t>
            </a:r>
            <a:endParaRPr lang="zh-CN" altLang="en-US" sz="4000"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527125" y="1899597"/>
            <a:ext cx="7886700" cy="4351339"/>
          </a:xfrm>
        </p:spPr>
        <p:txBody>
          <a:bodyPr>
            <a:normAutofit/>
          </a:bodyPr>
          <a:lstStyle/>
          <a:p>
            <a:pPr>
              <a:lnSpc>
                <a:spcPct val="120000"/>
              </a:lnSpc>
            </a:pPr>
            <a:r>
              <a:rPr lang="en-US" altLang="zh-CN" dirty="0">
                <a:latin typeface="Arial" panose="020B0604020202020204" pitchFamily="34" charset="0"/>
                <a:cs typeface="Arial" panose="020B0604020202020204" pitchFamily="34" charset="0"/>
              </a:rPr>
              <a:t> CEPC introduction</a:t>
            </a:r>
          </a:p>
          <a:p>
            <a:pPr>
              <a:lnSpc>
                <a:spcPct val="120000"/>
              </a:lnSpc>
            </a:pPr>
            <a:r>
              <a:rPr lang="en-US" altLang="zh-CN" dirty="0">
                <a:solidFill>
                  <a:srgbClr val="FF0000"/>
                </a:solidFill>
                <a:latin typeface="Arial" panose="020B0604020202020204" pitchFamily="34" charset="0"/>
                <a:cs typeface="Arial" panose="020B0604020202020204" pitchFamily="34" charset="0"/>
              </a:rPr>
              <a:t> RF system design and parameters</a:t>
            </a:r>
          </a:p>
          <a:p>
            <a:pPr>
              <a:lnSpc>
                <a:spcPct val="120000"/>
              </a:lnSpc>
            </a:pPr>
            <a:r>
              <a:rPr lang="en-US" altLang="zh-CN" dirty="0">
                <a:latin typeface="Arial" panose="020B0604020202020204" pitchFamily="34" charset="0"/>
                <a:cs typeface="Arial" panose="020B0604020202020204" pitchFamily="34" charset="0"/>
              </a:rPr>
              <a:t> RF transient and instability </a:t>
            </a:r>
          </a:p>
          <a:p>
            <a:pPr>
              <a:lnSpc>
                <a:spcPct val="120000"/>
              </a:lnSpc>
            </a:pPr>
            <a:r>
              <a:rPr lang="en-US" altLang="zh-CN" dirty="0">
                <a:latin typeface="Arial" panose="020B0604020202020204" pitchFamily="34" charset="0"/>
                <a:cs typeface="Arial" panose="020B0604020202020204" pitchFamily="34" charset="0"/>
              </a:rPr>
              <a:t> R&amp;D plan and status</a:t>
            </a:r>
          </a:p>
        </p:txBody>
      </p:sp>
      <p:sp>
        <p:nvSpPr>
          <p:cNvPr id="4" name="灯片编号占位符 3"/>
          <p:cNvSpPr>
            <a:spLocks noGrp="1"/>
          </p:cNvSpPr>
          <p:nvPr>
            <p:ph type="sldNum" sz="quarter" idx="12"/>
          </p:nvPr>
        </p:nvSpPr>
        <p:spPr/>
        <p:txBody>
          <a:bodyPr/>
          <a:lstStyle/>
          <a:p>
            <a:fld id="{672E488A-81DB-4A5F-B4BA-D0957D335647}" type="slidenum">
              <a:rPr lang="zh-CN" altLang="en-US" smtClean="0"/>
              <a:t>16</a:t>
            </a:fld>
            <a:endParaRPr lang="zh-CN" altLang="en-US"/>
          </a:p>
        </p:txBody>
      </p:sp>
    </p:spTree>
    <p:extLst>
      <p:ext uri="{BB962C8B-B14F-4D97-AF65-F5344CB8AC3E}">
        <p14:creationId xmlns:p14="http://schemas.microsoft.com/office/powerpoint/2010/main" val="1758007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373002" y="1646936"/>
            <a:ext cx="5729547" cy="3724306"/>
          </a:xfrm>
          <a:prstGeom prst="rect">
            <a:avLst/>
          </a:prstGeom>
          <a:ln w="19050">
            <a:noFill/>
          </a:ln>
        </p:spPr>
      </p:pic>
      <p:sp>
        <p:nvSpPr>
          <p:cNvPr id="5" name="矩形 4"/>
          <p:cNvSpPr/>
          <p:nvPr/>
        </p:nvSpPr>
        <p:spPr>
          <a:xfrm>
            <a:off x="1718581" y="375705"/>
            <a:ext cx="8686800" cy="707886"/>
          </a:xfrm>
          <a:prstGeom prst="rect">
            <a:avLst/>
          </a:prstGeom>
        </p:spPr>
        <p:txBody>
          <a:bodyPr wrap="square">
            <a:spAutoFit/>
          </a:bodyPr>
          <a:lstStyle/>
          <a:p>
            <a:pPr algn="ctr"/>
            <a:r>
              <a:rPr lang="en-US" altLang="zh-CN" sz="40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CEPC SRF Layout (one RF section)</a:t>
            </a:r>
            <a:endParaRPr lang="zh-CN" altLang="en-US" sz="4000" dirty="0">
              <a:latin typeface="Arial" panose="020B0604020202020204" pitchFamily="34" charset="0"/>
              <a:cs typeface="Arial" panose="020B0604020202020204" pitchFamily="34" charset="0"/>
            </a:endParaRPr>
          </a:p>
        </p:txBody>
      </p:sp>
      <p:sp>
        <p:nvSpPr>
          <p:cNvPr id="2" name="文本框 1"/>
          <p:cNvSpPr txBox="1"/>
          <p:nvPr/>
        </p:nvSpPr>
        <p:spPr>
          <a:xfrm>
            <a:off x="8453258" y="2197554"/>
            <a:ext cx="3738742" cy="6617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285744" indent="-285744">
              <a:spcBef>
                <a:spcPts val="600"/>
              </a:spcBef>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rPr>
              <a:t>H: high RF voltage, low current</a:t>
            </a:r>
          </a:p>
          <a:p>
            <a:pPr marL="285744" indent="-285744">
              <a:spcBef>
                <a:spcPts val="600"/>
              </a:spcBef>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rPr>
              <a:t>W &amp; Z: low RF voltage, high current</a:t>
            </a:r>
          </a:p>
        </p:txBody>
      </p:sp>
      <p:pic>
        <p:nvPicPr>
          <p:cNvPr id="6" name="内容占位符 3"/>
          <p:cNvPicPr>
            <a:picLocks noChangeAspect="1"/>
          </p:cNvPicPr>
          <p:nvPr/>
        </p:nvPicPr>
        <p:blipFill>
          <a:blip r:embed="rId3"/>
          <a:stretch>
            <a:fillRect/>
          </a:stretch>
        </p:blipFill>
        <p:spPr>
          <a:xfrm>
            <a:off x="8927291" y="3853827"/>
            <a:ext cx="2790676" cy="2602238"/>
          </a:xfrm>
          <a:prstGeom prst="rect">
            <a:avLst/>
          </a:prstGeom>
        </p:spPr>
      </p:pic>
      <p:sp>
        <p:nvSpPr>
          <p:cNvPr id="11" name="矩形 10"/>
          <p:cNvSpPr/>
          <p:nvPr/>
        </p:nvSpPr>
        <p:spPr>
          <a:xfrm>
            <a:off x="8851221" y="4919734"/>
            <a:ext cx="384928" cy="47042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137427" y="5550196"/>
            <a:ext cx="6882810" cy="923330"/>
          </a:xfrm>
          <a:prstGeom prst="rect">
            <a:avLst/>
          </a:prstGeom>
        </p:spPr>
        <p:txBody>
          <a:bodyPr wrap="square">
            <a:spAutoFit/>
          </a:bodyPr>
          <a:lstStyle/>
          <a:p>
            <a:r>
              <a:rPr lang="en-US" altLang="zh-CN" dirty="0">
                <a:solidFill>
                  <a:srgbClr val="000000"/>
                </a:solidFill>
                <a:latin typeface="Arial" panose="020B0604020202020204" pitchFamily="34" charset="0"/>
                <a:cs typeface="Arial" panose="020B0604020202020204" pitchFamily="34" charset="0"/>
              </a:rPr>
              <a:t>H: </a:t>
            </a:r>
            <a:r>
              <a:rPr lang="en-US" altLang="zh-CN" dirty="0">
                <a:solidFill>
                  <a:srgbClr val="FF0000"/>
                </a:solidFill>
                <a:latin typeface="Arial" panose="020B0604020202020204" pitchFamily="34" charset="0"/>
                <a:cs typeface="Arial" panose="020B0604020202020204" pitchFamily="34" charset="0"/>
              </a:rPr>
              <a:t>shared cavities </a:t>
            </a:r>
            <a:r>
              <a:rPr lang="en-US" altLang="zh-CN" dirty="0">
                <a:solidFill>
                  <a:srgbClr val="000000"/>
                </a:solidFill>
                <a:latin typeface="Arial" panose="020B0604020202020204" pitchFamily="34" charset="0"/>
                <a:cs typeface="Arial" panose="020B0604020202020204" pitchFamily="34" charset="0"/>
              </a:rPr>
              <a:t>for two rings (half fill). W &amp; Z:  </a:t>
            </a:r>
            <a:r>
              <a:rPr lang="en-US" altLang="zh-CN" dirty="0">
                <a:solidFill>
                  <a:srgbClr val="FF0000"/>
                </a:solidFill>
                <a:latin typeface="Arial" panose="020B0604020202020204" pitchFamily="34" charset="0"/>
                <a:cs typeface="Arial" panose="020B0604020202020204" pitchFamily="34" charset="0"/>
              </a:rPr>
              <a:t>separate cavities</a:t>
            </a:r>
            <a:r>
              <a:rPr lang="en-US" altLang="zh-CN" dirty="0">
                <a:solidFill>
                  <a:srgbClr val="000000"/>
                </a:solidFill>
                <a:latin typeface="Arial" panose="020B0604020202020204" pitchFamily="34" charset="0"/>
                <a:cs typeface="Arial" panose="020B0604020202020204" pitchFamily="34" charset="0"/>
              </a:rPr>
              <a:t> for two rings (“uniform” fill). Fewer cavities for H, lower current seen by the W &amp; Z cavity, lower impedance for W &amp; Z. </a:t>
            </a:r>
            <a:endParaRPr lang="zh-CN" altLang="en-US" dirty="0"/>
          </a:p>
        </p:txBody>
      </p:sp>
      <p:sp>
        <p:nvSpPr>
          <p:cNvPr id="8" name="矩形 7"/>
          <p:cNvSpPr/>
          <p:nvPr/>
        </p:nvSpPr>
        <p:spPr>
          <a:xfrm>
            <a:off x="5496686" y="4267786"/>
            <a:ext cx="2679751" cy="954107"/>
          </a:xfrm>
          <a:prstGeom prst="rect">
            <a:avLst/>
          </a:prstGeom>
        </p:spPr>
        <p:txBody>
          <a:bodyPr wrap="square">
            <a:spAutoFit/>
          </a:bodyPr>
          <a:lstStyle/>
          <a:p>
            <a:pPr algn="dist"/>
            <a:r>
              <a:rPr lang="en-US" altLang="zh-CN" sz="1400" dirty="0">
                <a:solidFill>
                  <a:srgbClr val="FF0000"/>
                </a:solidFill>
                <a:latin typeface="Arial" panose="020B0604020202020204" pitchFamily="34" charset="0"/>
              </a:rPr>
              <a:t>Park (detune) the unused cavities </a:t>
            </a:r>
            <a:r>
              <a:rPr lang="en-US" altLang="zh-CN" sz="1400" dirty="0">
                <a:solidFill>
                  <a:srgbClr val="000000"/>
                </a:solidFill>
                <a:latin typeface="Arial" panose="020B0604020202020204" pitchFamily="34" charset="0"/>
              </a:rPr>
              <a:t>for W &amp; Z operation (or use lattice by-pass, or push the unused cavities off-line for Z).</a:t>
            </a:r>
            <a:endParaRPr lang="zh-CN" altLang="en-US" sz="1400" dirty="0"/>
          </a:p>
        </p:txBody>
      </p:sp>
    </p:spTree>
    <p:extLst>
      <p:ext uri="{BB962C8B-B14F-4D97-AF65-F5344CB8AC3E}">
        <p14:creationId xmlns:p14="http://schemas.microsoft.com/office/powerpoint/2010/main" val="294066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79650" y="215901"/>
            <a:ext cx="7950574" cy="585326"/>
          </a:xfrm>
        </p:spPr>
        <p:txBody>
          <a:bodyPr>
            <a:noAutofit/>
          </a:bodyPr>
          <a:lstStyle/>
          <a:p>
            <a:r>
              <a:rPr lang="en-US" altLang="zh-CN" sz="4000" dirty="0"/>
              <a:t>CEPC Main Ring SRF Parameters</a:t>
            </a:r>
            <a:endParaRPr lang="zh-CN" altLang="en-US" sz="4000" dirty="0"/>
          </a:p>
        </p:txBody>
      </p:sp>
      <p:graphicFrame>
        <p:nvGraphicFramePr>
          <p:cNvPr id="4" name="内容占位符 3"/>
          <p:cNvGraphicFramePr>
            <a:graphicFrameLocks noGrp="1"/>
          </p:cNvGraphicFramePr>
          <p:nvPr>
            <p:ph idx="1"/>
            <p:extLst>
              <p:ext uri="{D42A27DB-BD31-4B8C-83A1-F6EECF244321}">
                <p14:modId xmlns:p14="http://schemas.microsoft.com/office/powerpoint/2010/main" val="2615753723"/>
              </p:ext>
            </p:extLst>
          </p:nvPr>
        </p:nvGraphicFramePr>
        <p:xfrm>
          <a:off x="1224279" y="943605"/>
          <a:ext cx="9611363" cy="5686925"/>
        </p:xfrm>
        <a:graphic>
          <a:graphicData uri="http://schemas.openxmlformats.org/drawingml/2006/table">
            <a:tbl>
              <a:tblPr>
                <a:tableStyleId>{5940675A-B579-460E-94D1-54222C63F5DA}</a:tableStyleId>
              </a:tblPr>
              <a:tblGrid>
                <a:gridCol w="4228999">
                  <a:extLst>
                    <a:ext uri="{9D8B030D-6E8A-4147-A177-3AD203B41FA5}">
                      <a16:colId xmlns:a16="http://schemas.microsoft.com/office/drawing/2014/main" val="2109010007"/>
                    </a:ext>
                  </a:extLst>
                </a:gridCol>
                <a:gridCol w="1345591">
                  <a:extLst>
                    <a:ext uri="{9D8B030D-6E8A-4147-A177-3AD203B41FA5}">
                      <a16:colId xmlns:a16="http://schemas.microsoft.com/office/drawing/2014/main" val="3324575801"/>
                    </a:ext>
                  </a:extLst>
                </a:gridCol>
                <a:gridCol w="1345591">
                  <a:extLst>
                    <a:ext uri="{9D8B030D-6E8A-4147-A177-3AD203B41FA5}">
                      <a16:colId xmlns:a16="http://schemas.microsoft.com/office/drawing/2014/main" val="2970407039"/>
                    </a:ext>
                  </a:extLst>
                </a:gridCol>
                <a:gridCol w="1345591">
                  <a:extLst>
                    <a:ext uri="{9D8B030D-6E8A-4147-A177-3AD203B41FA5}">
                      <a16:colId xmlns:a16="http://schemas.microsoft.com/office/drawing/2014/main" val="3138099247"/>
                    </a:ext>
                  </a:extLst>
                </a:gridCol>
                <a:gridCol w="1345591">
                  <a:extLst>
                    <a:ext uri="{9D8B030D-6E8A-4147-A177-3AD203B41FA5}">
                      <a16:colId xmlns:a16="http://schemas.microsoft.com/office/drawing/2014/main" val="2008042682"/>
                    </a:ext>
                  </a:extLst>
                </a:gridCol>
              </a:tblGrid>
              <a:tr h="474845">
                <a:tc>
                  <a:txBody>
                    <a:bodyPr/>
                    <a:lstStyle/>
                    <a:p>
                      <a:pPr marL="0" marR="0" indent="0" algn="l" defTabSz="685800" rtl="0" eaLnBrk="1" fontAlgn="ctr" latinLnBrk="0" hangingPunct="1">
                        <a:lnSpc>
                          <a:spcPct val="100000"/>
                        </a:lnSpc>
                        <a:spcBef>
                          <a:spcPts val="0"/>
                        </a:spcBef>
                        <a:spcAft>
                          <a:spcPts val="0"/>
                        </a:spcAft>
                        <a:buClrTx/>
                        <a:buSzTx/>
                        <a:buFontTx/>
                        <a:buNone/>
                        <a:tabLst/>
                        <a:defRPr/>
                      </a:pPr>
                      <a:r>
                        <a:rPr lang="en-US" altLang="zh-CN" sz="11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Zhai Jiyuan 20170706.</a:t>
                      </a:r>
                      <a:r>
                        <a:rPr lang="en-US" altLang="zh-CN" sz="1100" b="0" i="0" u="none" strike="noStrike" baseline="0" dirty="0">
                          <a:solidFill>
                            <a:srgbClr val="000000"/>
                          </a:solidFill>
                          <a:effectLst/>
                          <a:latin typeface="Arial" panose="020B0604020202020204" pitchFamily="34" charset="0"/>
                          <a:ea typeface="等线" panose="02010600030101010101" pitchFamily="2" charset="-122"/>
                          <a:cs typeface="Arial" panose="020B0604020202020204" pitchFamily="34" charset="0"/>
                        </a:rPr>
                        <a:t> 100 km, H common cavities.</a:t>
                      </a:r>
                    </a:p>
                    <a:p>
                      <a:pPr marL="0" marR="0" indent="0" algn="l" defTabSz="685800" rtl="0" eaLnBrk="1" fontAlgn="ctr" latinLnBrk="0" hangingPunct="1">
                        <a:lnSpc>
                          <a:spcPct val="100000"/>
                        </a:lnSpc>
                        <a:spcBef>
                          <a:spcPts val="0"/>
                        </a:spcBef>
                        <a:spcAft>
                          <a:spcPts val="0"/>
                        </a:spcAft>
                        <a:buClrTx/>
                        <a:buSzTx/>
                        <a:buFontTx/>
                        <a:buNone/>
                        <a:tabLst/>
                        <a:defRPr/>
                      </a:pPr>
                      <a:r>
                        <a:rPr lang="en-US" altLang="zh-CN" sz="1100" b="0" i="0" u="none" strike="noStrike" baseline="0" dirty="0">
                          <a:solidFill>
                            <a:srgbClr val="000000"/>
                          </a:solidFill>
                          <a:effectLst/>
                          <a:latin typeface="Arial" panose="020B0604020202020204" pitchFamily="34" charset="0"/>
                          <a:ea typeface="等线" panose="02010600030101010101" pitchFamily="2" charset="-122"/>
                          <a:cs typeface="Arial" panose="020B0604020202020204" pitchFamily="34" charset="0"/>
                        </a:rPr>
                        <a:t>Main Ring</a:t>
                      </a:r>
                      <a:r>
                        <a:rPr lang="en-US" altLang="zh-CN" sz="11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 parameter: Wang Dou 20170607 &amp; 20170306</a:t>
                      </a:r>
                      <a:endParaRPr lang="zh-CN" altLang="en-US" sz="1100" b="0" i="0" u="none" strike="noStrike" dirty="0">
                        <a:solidFill>
                          <a:srgbClr val="000000"/>
                        </a:solidFill>
                        <a:effectLst/>
                        <a:latin typeface="Arial" panose="020B0604020202020204" pitchFamily="34" charset="0"/>
                        <a:ea typeface="+mn-ea"/>
                        <a:cs typeface="Arial" panose="020B0604020202020204" pitchFamily="34" charset="0"/>
                      </a:endParaRPr>
                    </a:p>
                  </a:txBody>
                  <a:tcPr anchor="ctr"/>
                </a:tc>
                <a:tc>
                  <a:txBody>
                    <a:bodyPr/>
                    <a:lstStyle/>
                    <a:p>
                      <a:pPr algn="ctr" rtl="0" fontAlgn="ctr"/>
                      <a:r>
                        <a:rPr lang="en-US" sz="1400" b="1" u="none" strike="noStrike" dirty="0">
                          <a:effectLst/>
                          <a:latin typeface="Arial" panose="020B0604020202020204" pitchFamily="34" charset="0"/>
                          <a:cs typeface="Arial" panose="020B0604020202020204" pitchFamily="34" charset="0"/>
                        </a:rPr>
                        <a:t>H</a:t>
                      </a:r>
                    </a:p>
                  </a:txBody>
                  <a:tcPr anchor="ctr"/>
                </a:tc>
                <a:tc>
                  <a:txBody>
                    <a:bodyPr/>
                    <a:lstStyle/>
                    <a:p>
                      <a:pPr algn="ctr" rtl="0" fontAlgn="ctr"/>
                      <a:r>
                        <a:rPr lang="en-US" sz="1400" b="1" u="none" strike="noStrike" dirty="0">
                          <a:effectLst/>
                          <a:latin typeface="Arial" panose="020B0604020202020204" pitchFamily="34" charset="0"/>
                          <a:cs typeface="Arial" panose="020B0604020202020204" pitchFamily="34" charset="0"/>
                        </a:rPr>
                        <a:t>W</a:t>
                      </a:r>
                    </a:p>
                  </a:txBody>
                  <a:tcPr anchor="ctr"/>
                </a:tc>
                <a:tc>
                  <a:txBody>
                    <a:bodyPr/>
                    <a:lstStyle/>
                    <a:p>
                      <a:pPr algn="ctr" rtl="0" fontAlgn="ctr"/>
                      <a:r>
                        <a:rPr lang="en-US" sz="1400" b="1" u="none" strike="noStrike" dirty="0">
                          <a:effectLst/>
                          <a:latin typeface="Arial" panose="020B0604020202020204" pitchFamily="34" charset="0"/>
                          <a:cs typeface="Arial" panose="020B0604020202020204" pitchFamily="34" charset="0"/>
                        </a:rPr>
                        <a:t>Z</a:t>
                      </a:r>
                    </a:p>
                  </a:txBody>
                  <a:tcPr anchor="ctr"/>
                </a:tc>
                <a:tc>
                  <a:txBody>
                    <a:bodyPr/>
                    <a:lstStyle/>
                    <a:p>
                      <a:pPr algn="ctr" rtl="0" fontAlgn="ctr"/>
                      <a:r>
                        <a:rPr lang="en-US" sz="1400" b="1" u="none" strike="noStrike" dirty="0">
                          <a:effectLst/>
                          <a:latin typeface="Arial" panose="020B0604020202020204" pitchFamily="34" charset="0"/>
                          <a:cs typeface="Arial" panose="020B0604020202020204" pitchFamily="34" charset="0"/>
                        </a:rPr>
                        <a:t>Z-HL</a:t>
                      </a:r>
                      <a:endParaRPr lang="en-US" sz="14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extLst>
                  <a:ext uri="{0D108BD9-81ED-4DB2-BD59-A6C34878D82A}">
                    <a16:rowId xmlns:a16="http://schemas.microsoft.com/office/drawing/2014/main" val="3188288608"/>
                  </a:ext>
                </a:extLst>
              </a:tr>
              <a:tr h="265960">
                <a:tc>
                  <a:txBody>
                    <a:bodyPr/>
                    <a:lstStyle/>
                    <a:p>
                      <a:pPr algn="l" rtl="0" fontAlgn="ctr"/>
                      <a:r>
                        <a:rPr lang="en-US" sz="1200" u="none" strike="noStrike" dirty="0">
                          <a:effectLst/>
                          <a:latin typeface="Arial" panose="020B0604020202020204" pitchFamily="34" charset="0"/>
                          <a:cs typeface="Arial" panose="020B0604020202020204" pitchFamily="34" charset="0"/>
                        </a:rPr>
                        <a:t>Luminosity / IP [10</a:t>
                      </a:r>
                      <a:r>
                        <a:rPr lang="en-US" sz="1200" u="none" strike="noStrike" baseline="30000" dirty="0">
                          <a:effectLst/>
                          <a:latin typeface="Arial" panose="020B0604020202020204" pitchFamily="34" charset="0"/>
                          <a:cs typeface="Arial" panose="020B0604020202020204" pitchFamily="34" charset="0"/>
                        </a:rPr>
                        <a:t>34</a:t>
                      </a:r>
                      <a:r>
                        <a:rPr lang="en-US" sz="1200" u="none" strike="noStrike" dirty="0">
                          <a:effectLst/>
                          <a:latin typeface="Arial" panose="020B0604020202020204" pitchFamily="34" charset="0"/>
                          <a:cs typeface="Arial" panose="020B0604020202020204" pitchFamily="34" charset="0"/>
                        </a:rPr>
                        <a:t> cm</a:t>
                      </a:r>
                      <a:r>
                        <a:rPr lang="en-US" sz="1200" u="none" strike="noStrike" baseline="30000" dirty="0">
                          <a:effectLst/>
                          <a:latin typeface="Arial" panose="020B0604020202020204" pitchFamily="34" charset="0"/>
                          <a:cs typeface="Arial" panose="020B0604020202020204" pitchFamily="34" charset="0"/>
                        </a:rPr>
                        <a:t>-2</a:t>
                      </a:r>
                      <a:r>
                        <a:rPr lang="en-US" sz="1200" u="none" strike="noStrike" dirty="0">
                          <a:effectLst/>
                          <a:latin typeface="Arial" panose="020B0604020202020204" pitchFamily="34" charset="0"/>
                          <a:cs typeface="Arial" panose="020B0604020202020204" pitchFamily="34" charset="0"/>
                        </a:rPr>
                        <a:t>s</a:t>
                      </a:r>
                      <a:r>
                        <a:rPr lang="en-US" sz="1200" u="none" strike="noStrike" baseline="30000" dirty="0">
                          <a:effectLst/>
                          <a:latin typeface="Arial" panose="020B0604020202020204" pitchFamily="34" charset="0"/>
                          <a:cs typeface="Arial" panose="020B0604020202020204" pitchFamily="34" charset="0"/>
                        </a:rPr>
                        <a:t>-1</a:t>
                      </a:r>
                      <a:r>
                        <a:rPr lang="en-US" sz="1200" u="none" strike="noStrike" dirty="0">
                          <a:effectLst/>
                          <a:latin typeface="Arial" panose="020B0604020202020204" pitchFamily="34" charset="0"/>
                          <a:cs typeface="Arial" panose="020B0604020202020204" pitchFamily="34" charset="0"/>
                        </a:rPr>
                        <a:t>]</a:t>
                      </a:r>
                      <a:endParaRPr lang="en-US"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u="none" strike="noStrike" dirty="0">
                          <a:effectLst/>
                          <a:latin typeface="Arial" panose="020B0604020202020204" pitchFamily="34" charset="0"/>
                          <a:cs typeface="Arial" panose="020B0604020202020204" pitchFamily="34" charset="0"/>
                        </a:rPr>
                        <a:t>2</a:t>
                      </a:r>
                      <a:endParaRPr lang="en-US" altLang="zh-CN"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5</a:t>
                      </a:r>
                    </a:p>
                  </a:txBody>
                  <a:tcPr anchor="ctr"/>
                </a:tc>
                <a:tc>
                  <a:txBody>
                    <a:bodyPr/>
                    <a:lstStyle/>
                    <a:p>
                      <a:pPr algn="ctr" rtl="0" fontAlgn="ctr"/>
                      <a:r>
                        <a:rPr lang="en-US" altLang="zh-CN" sz="1200" u="none" strike="noStrike" dirty="0">
                          <a:effectLst/>
                          <a:latin typeface="Arial" panose="020B0604020202020204" pitchFamily="34" charset="0"/>
                          <a:cs typeface="Arial" panose="020B0604020202020204" pitchFamily="34" charset="0"/>
                        </a:rPr>
                        <a:t>1</a:t>
                      </a:r>
                      <a:endParaRPr lang="en-US" altLang="zh-CN"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u="none" strike="noStrike" dirty="0">
                          <a:effectLst/>
                          <a:latin typeface="Arial" panose="020B0604020202020204" pitchFamily="34" charset="0"/>
                          <a:cs typeface="Arial" panose="020B0604020202020204" pitchFamily="34" charset="0"/>
                        </a:rPr>
                        <a:t>12</a:t>
                      </a:r>
                      <a:endParaRPr lang="en-US" altLang="zh-CN"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extLst>
                  <a:ext uri="{0D108BD9-81ED-4DB2-BD59-A6C34878D82A}">
                    <a16:rowId xmlns:a16="http://schemas.microsoft.com/office/drawing/2014/main" val="3855826683"/>
                  </a:ext>
                </a:extLst>
              </a:tr>
              <a:tr h="265960">
                <a:tc>
                  <a:txBody>
                    <a:bodyPr/>
                    <a:lstStyle/>
                    <a:p>
                      <a:pPr algn="l" rtl="0" fontAlgn="ctr"/>
                      <a:r>
                        <a:rPr lang="en-US" sz="1200" u="none" strike="noStrike" dirty="0">
                          <a:effectLst/>
                          <a:latin typeface="Arial" panose="020B0604020202020204" pitchFamily="34" charset="0"/>
                          <a:cs typeface="Arial" panose="020B0604020202020204" pitchFamily="34" charset="0"/>
                        </a:rPr>
                        <a:t>SR power / beam [MW]</a:t>
                      </a:r>
                      <a:endParaRPr lang="en-US"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u="none" strike="noStrike" dirty="0">
                          <a:effectLst/>
                          <a:latin typeface="Arial" panose="020B0604020202020204" pitchFamily="34" charset="0"/>
                          <a:cs typeface="Arial" panose="020B0604020202020204" pitchFamily="34" charset="0"/>
                        </a:rPr>
                        <a:t>32</a:t>
                      </a:r>
                      <a:endParaRPr lang="en-US" altLang="zh-CN"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32</a:t>
                      </a:r>
                    </a:p>
                  </a:txBody>
                  <a:tcPr anchor="ctr"/>
                </a:tc>
                <a:tc>
                  <a:txBody>
                    <a:bodyPr/>
                    <a:lstStyle/>
                    <a:p>
                      <a:pPr algn="ctr" rtl="0" fontAlgn="ctr"/>
                      <a:r>
                        <a:rPr lang="en-US" altLang="zh-CN" sz="1200" b="0" i="0" u="none" strike="noStrike" dirty="0">
                          <a:solidFill>
                            <a:schemeClr val="tx1"/>
                          </a:solidFill>
                          <a:effectLst/>
                          <a:latin typeface="Arial" panose="020B0604020202020204" pitchFamily="34" charset="0"/>
                          <a:ea typeface="+mn-ea"/>
                          <a:cs typeface="Arial" panose="020B0604020202020204" pitchFamily="34" charset="0"/>
                        </a:rPr>
                        <a:t>1.9</a:t>
                      </a:r>
                      <a:endParaRPr lang="en-US" altLang="zh-CN"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b="0" i="0" u="none" strike="noStrike" dirty="0">
                          <a:solidFill>
                            <a:schemeClr val="tx1"/>
                          </a:solidFill>
                          <a:effectLst/>
                          <a:latin typeface="Arial" panose="020B0604020202020204" pitchFamily="34" charset="0"/>
                          <a:ea typeface="+mn-ea"/>
                          <a:cs typeface="Arial" panose="020B0604020202020204" pitchFamily="34" charset="0"/>
                        </a:rPr>
                        <a:t>16</a:t>
                      </a:r>
                      <a:endParaRPr lang="en-US" altLang="zh-CN"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extLst>
                  <a:ext uri="{0D108BD9-81ED-4DB2-BD59-A6C34878D82A}">
                    <a16:rowId xmlns:a16="http://schemas.microsoft.com/office/drawing/2014/main" val="1612107425"/>
                  </a:ext>
                </a:extLst>
              </a:tr>
              <a:tr h="265960">
                <a:tc>
                  <a:txBody>
                    <a:bodyPr/>
                    <a:lstStyle/>
                    <a:p>
                      <a:pPr algn="l" rtl="0" fontAlgn="ctr"/>
                      <a:r>
                        <a:rPr lang="en-US" sz="1200" u="none" strike="noStrike" dirty="0">
                          <a:effectLst/>
                          <a:latin typeface="Arial" panose="020B0604020202020204" pitchFamily="34" charset="0"/>
                          <a:cs typeface="Arial" panose="020B0604020202020204" pitchFamily="34" charset="0"/>
                        </a:rPr>
                        <a:t>RF frequency [MHz]</a:t>
                      </a:r>
                      <a:endParaRPr lang="en-US"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u="none" strike="noStrike" dirty="0">
                          <a:effectLst/>
                          <a:latin typeface="Arial" panose="020B0604020202020204" pitchFamily="34" charset="0"/>
                          <a:cs typeface="Arial" panose="020B0604020202020204" pitchFamily="34" charset="0"/>
                        </a:rPr>
                        <a:t>650</a:t>
                      </a:r>
                      <a:endParaRPr lang="en-US" altLang="zh-CN"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650</a:t>
                      </a:r>
                    </a:p>
                  </a:txBody>
                  <a:tcPr anchor="ctr"/>
                </a:tc>
                <a:tc>
                  <a:txBody>
                    <a:bodyPr/>
                    <a:lstStyle/>
                    <a:p>
                      <a:pPr algn="ctr" rtl="0" fontAlgn="ctr"/>
                      <a:r>
                        <a:rPr lang="en-US" altLang="zh-CN" sz="1200" u="none" strike="noStrike" dirty="0">
                          <a:effectLst/>
                          <a:latin typeface="Arial" panose="020B0604020202020204" pitchFamily="34" charset="0"/>
                          <a:cs typeface="Arial" panose="020B0604020202020204" pitchFamily="34" charset="0"/>
                        </a:rPr>
                        <a:t>650</a:t>
                      </a:r>
                      <a:endParaRPr lang="en-US" altLang="zh-CN"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u="none" strike="noStrike" dirty="0">
                          <a:effectLst/>
                          <a:latin typeface="Arial" panose="020B0604020202020204" pitchFamily="34" charset="0"/>
                          <a:cs typeface="Arial" panose="020B0604020202020204" pitchFamily="34" charset="0"/>
                        </a:rPr>
                        <a:t>650</a:t>
                      </a:r>
                      <a:endParaRPr lang="en-US" altLang="zh-CN"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extLst>
                  <a:ext uri="{0D108BD9-81ED-4DB2-BD59-A6C34878D82A}">
                    <a16:rowId xmlns:a16="http://schemas.microsoft.com/office/drawing/2014/main" val="870312197"/>
                  </a:ext>
                </a:extLst>
              </a:tr>
              <a:tr h="265960">
                <a:tc>
                  <a:txBody>
                    <a:bodyPr/>
                    <a:lstStyle/>
                    <a:p>
                      <a:pPr algn="l" rtl="0" fontAlgn="ctr"/>
                      <a:r>
                        <a:rPr lang="en-US" sz="1200" u="none" strike="noStrike" dirty="0">
                          <a:effectLst/>
                          <a:latin typeface="Arial" panose="020B0604020202020204" pitchFamily="34" charset="0"/>
                          <a:cs typeface="Arial" panose="020B0604020202020204" pitchFamily="34" charset="0"/>
                        </a:rPr>
                        <a:t>RF voltage [GV]</a:t>
                      </a:r>
                      <a:endParaRPr lang="en-US"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u="none" strike="noStrike" dirty="0">
                          <a:effectLst/>
                          <a:latin typeface="Arial" panose="020B0604020202020204" pitchFamily="34" charset="0"/>
                          <a:cs typeface="Arial" panose="020B0604020202020204" pitchFamily="34" charset="0"/>
                        </a:rPr>
                        <a:t>2.1</a:t>
                      </a:r>
                      <a:endParaRPr lang="en-US" altLang="zh-CN"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0.41</a:t>
                      </a:r>
                    </a:p>
                  </a:txBody>
                  <a:tcPr anchor="ctr"/>
                </a:tc>
                <a:tc>
                  <a:txBody>
                    <a:bodyPr/>
                    <a:lstStyle/>
                    <a:p>
                      <a:pPr algn="ctr" rtl="0" fontAlgn="ctr"/>
                      <a:r>
                        <a:rPr lang="en-US" altLang="zh-CN" sz="1200" u="none" strike="noStrike" dirty="0">
                          <a:effectLst/>
                          <a:latin typeface="Arial" panose="020B0604020202020204" pitchFamily="34" charset="0"/>
                          <a:cs typeface="Arial" panose="020B0604020202020204" pitchFamily="34" charset="0"/>
                        </a:rPr>
                        <a:t>0.049</a:t>
                      </a:r>
                      <a:endParaRPr lang="en-US" altLang="zh-CN"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u="none" strike="noStrike" dirty="0">
                          <a:effectLst/>
                          <a:latin typeface="Arial" panose="020B0604020202020204" pitchFamily="34" charset="0"/>
                          <a:cs typeface="Arial" panose="020B0604020202020204" pitchFamily="34" charset="0"/>
                        </a:rPr>
                        <a:t>0.14</a:t>
                      </a:r>
                      <a:endParaRPr lang="en-US" altLang="zh-CN"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extLst>
                  <a:ext uri="{0D108BD9-81ED-4DB2-BD59-A6C34878D82A}">
                    <a16:rowId xmlns:a16="http://schemas.microsoft.com/office/drawing/2014/main" val="2016363462"/>
                  </a:ext>
                </a:extLst>
              </a:tr>
              <a:tr h="265960">
                <a:tc>
                  <a:txBody>
                    <a:bodyPr/>
                    <a:lstStyle/>
                    <a:p>
                      <a:pPr algn="l" rtl="0" fontAlgn="ctr"/>
                      <a:r>
                        <a:rPr lang="en-US" sz="1200" u="none" strike="noStrike" dirty="0">
                          <a:effectLst/>
                          <a:latin typeface="Arial" panose="020B0604020202020204" pitchFamily="34" charset="0"/>
                          <a:cs typeface="Arial" panose="020B0604020202020204" pitchFamily="34" charset="0"/>
                        </a:rPr>
                        <a:t>Beam current / beam [mA]</a:t>
                      </a:r>
                      <a:endParaRPr lang="en-US"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u="none" strike="noStrike" dirty="0">
                          <a:effectLst/>
                          <a:latin typeface="Arial" panose="020B0604020202020204" pitchFamily="34" charset="0"/>
                          <a:cs typeface="Arial" panose="020B0604020202020204" pitchFamily="34" charset="0"/>
                        </a:rPr>
                        <a:t>19.2</a:t>
                      </a:r>
                      <a:endParaRPr lang="en-US" altLang="zh-CN"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97.1</a:t>
                      </a:r>
                    </a:p>
                  </a:txBody>
                  <a:tcPr anchor="ctr"/>
                </a:tc>
                <a:tc>
                  <a:txBody>
                    <a:bodyPr/>
                    <a:lstStyle/>
                    <a:p>
                      <a:pPr algn="ctr" rtl="0" fontAlgn="ctr"/>
                      <a:r>
                        <a:rPr lang="en-US" altLang="zh-CN" sz="1200" u="none" strike="noStrike" dirty="0">
                          <a:effectLst/>
                          <a:latin typeface="Arial" panose="020B0604020202020204" pitchFamily="34" charset="0"/>
                          <a:cs typeface="Arial" panose="020B0604020202020204" pitchFamily="34" charset="0"/>
                        </a:rPr>
                        <a:t>54</a:t>
                      </a:r>
                      <a:endParaRPr lang="en-US" altLang="zh-CN"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u="none" strike="noStrike" dirty="0">
                          <a:effectLst/>
                          <a:latin typeface="Arial" panose="020B0604020202020204" pitchFamily="34" charset="0"/>
                          <a:cs typeface="Arial" panose="020B0604020202020204" pitchFamily="34" charset="0"/>
                        </a:rPr>
                        <a:t>466</a:t>
                      </a:r>
                      <a:endParaRPr lang="en-US" altLang="zh-CN"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extLst>
                  <a:ext uri="{0D108BD9-81ED-4DB2-BD59-A6C34878D82A}">
                    <a16:rowId xmlns:a16="http://schemas.microsoft.com/office/drawing/2014/main" val="2225702093"/>
                  </a:ext>
                </a:extLst>
              </a:tr>
              <a:tr h="265960">
                <a:tc>
                  <a:txBody>
                    <a:bodyPr/>
                    <a:lstStyle/>
                    <a:p>
                      <a:pPr algn="l" rtl="0" fontAlgn="ctr"/>
                      <a:r>
                        <a:rPr lang="en-US" sz="1200" u="none" strike="noStrike" dirty="0">
                          <a:effectLst/>
                          <a:latin typeface="Arial" panose="020B0604020202020204" pitchFamily="34" charset="0"/>
                          <a:cs typeface="Arial" panose="020B0604020202020204" pitchFamily="34" charset="0"/>
                        </a:rPr>
                        <a:t>Bunch charge [</a:t>
                      </a:r>
                      <a:r>
                        <a:rPr lang="en-US" sz="1200" u="none" strike="noStrike" dirty="0" err="1">
                          <a:effectLst/>
                          <a:latin typeface="Arial" panose="020B0604020202020204" pitchFamily="34" charset="0"/>
                          <a:cs typeface="Arial" panose="020B0604020202020204" pitchFamily="34" charset="0"/>
                        </a:rPr>
                        <a:t>nC</a:t>
                      </a:r>
                      <a:r>
                        <a:rPr lang="en-US" sz="1200" u="none" strike="noStrike" dirty="0">
                          <a:effectLst/>
                          <a:latin typeface="Arial" panose="020B0604020202020204" pitchFamily="34" charset="0"/>
                          <a:cs typeface="Arial" panose="020B0604020202020204" pitchFamily="34" charset="0"/>
                        </a:rPr>
                        <a:t>]</a:t>
                      </a:r>
                      <a:endParaRPr lang="en-US"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u="none" strike="noStrike" dirty="0">
                          <a:effectLst/>
                          <a:latin typeface="Arial" panose="020B0604020202020204" pitchFamily="34" charset="0"/>
                          <a:cs typeface="Arial" panose="020B0604020202020204" pitchFamily="34" charset="0"/>
                        </a:rPr>
                        <a:t>15.5</a:t>
                      </a:r>
                      <a:endParaRPr lang="en-US" altLang="zh-CN"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5.8</a:t>
                      </a:r>
                    </a:p>
                  </a:txBody>
                  <a:tcPr anchor="ctr"/>
                </a:tc>
                <a:tc>
                  <a:txBody>
                    <a:bodyPr/>
                    <a:lstStyle/>
                    <a:p>
                      <a:pPr algn="ctr" rtl="0" fontAlgn="ctr"/>
                      <a:r>
                        <a:rPr lang="en-US" altLang="zh-CN" sz="1200" u="none" strike="noStrike" dirty="0">
                          <a:effectLst/>
                          <a:latin typeface="Arial" panose="020B0604020202020204" pitchFamily="34" charset="0"/>
                          <a:cs typeface="Arial" panose="020B0604020202020204" pitchFamily="34" charset="0"/>
                        </a:rPr>
                        <a:t>3.5</a:t>
                      </a:r>
                      <a:endParaRPr lang="en-US" altLang="zh-CN"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u="none" strike="noStrike" dirty="0">
                          <a:effectLst/>
                          <a:latin typeface="Arial" panose="020B0604020202020204" pitchFamily="34" charset="0"/>
                          <a:cs typeface="Arial" panose="020B0604020202020204" pitchFamily="34" charset="0"/>
                        </a:rPr>
                        <a:t>7.3</a:t>
                      </a:r>
                      <a:endParaRPr lang="en-US" altLang="zh-CN"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extLst>
                  <a:ext uri="{0D108BD9-81ED-4DB2-BD59-A6C34878D82A}">
                    <a16:rowId xmlns:a16="http://schemas.microsoft.com/office/drawing/2014/main" val="810292550"/>
                  </a:ext>
                </a:extLst>
              </a:tr>
              <a:tr h="265960">
                <a:tc>
                  <a:txBody>
                    <a:bodyPr/>
                    <a:lstStyle/>
                    <a:p>
                      <a:pPr algn="l" rtl="0" fontAlgn="ctr"/>
                      <a:r>
                        <a:rPr lang="en-US" sz="1200" u="none" strike="noStrike" dirty="0">
                          <a:effectLst/>
                          <a:latin typeface="Arial" panose="020B0604020202020204" pitchFamily="34" charset="0"/>
                          <a:cs typeface="Arial" panose="020B0604020202020204" pitchFamily="34" charset="0"/>
                        </a:rPr>
                        <a:t>Bunch length [mm]</a:t>
                      </a:r>
                      <a:endParaRPr lang="en-US"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u="none" strike="noStrike">
                          <a:effectLst/>
                          <a:latin typeface="Arial" panose="020B0604020202020204" pitchFamily="34" charset="0"/>
                          <a:cs typeface="Arial" panose="020B0604020202020204" pitchFamily="34" charset="0"/>
                        </a:rPr>
                        <a:t>2.9</a:t>
                      </a:r>
                      <a:endParaRPr lang="en-US" altLang="zh-CN" sz="12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3.4</a:t>
                      </a:r>
                    </a:p>
                  </a:txBody>
                  <a:tcPr anchor="ctr"/>
                </a:tc>
                <a:tc>
                  <a:txBody>
                    <a:bodyPr/>
                    <a:lstStyle/>
                    <a:p>
                      <a:pPr algn="ctr" rtl="0" fontAlgn="ctr"/>
                      <a:r>
                        <a:rPr lang="en-US" altLang="zh-CN" sz="1200" u="none" strike="noStrike" dirty="0">
                          <a:effectLst/>
                          <a:latin typeface="Arial" panose="020B0604020202020204" pitchFamily="34" charset="0"/>
                          <a:cs typeface="Arial" panose="020B0604020202020204" pitchFamily="34" charset="0"/>
                        </a:rPr>
                        <a:t>4.0</a:t>
                      </a:r>
                      <a:endParaRPr lang="en-US" altLang="zh-CN"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u="none" strike="noStrike" dirty="0">
                          <a:effectLst/>
                          <a:latin typeface="Arial" panose="020B0604020202020204" pitchFamily="34" charset="0"/>
                          <a:cs typeface="Arial" panose="020B0604020202020204" pitchFamily="34" charset="0"/>
                        </a:rPr>
                        <a:t>4.0</a:t>
                      </a:r>
                      <a:endParaRPr lang="en-US" altLang="zh-CN"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extLst>
                  <a:ext uri="{0D108BD9-81ED-4DB2-BD59-A6C34878D82A}">
                    <a16:rowId xmlns:a16="http://schemas.microsoft.com/office/drawing/2014/main" val="2182990151"/>
                  </a:ext>
                </a:extLst>
              </a:tr>
              <a:tr h="265960">
                <a:tc>
                  <a:txBody>
                    <a:bodyPr/>
                    <a:lstStyle/>
                    <a:p>
                      <a:pPr algn="l" rtl="0" fontAlgn="ctr"/>
                      <a:r>
                        <a:rPr lang="en-US" sz="1200" u="none" strike="noStrike" dirty="0">
                          <a:effectLst/>
                          <a:latin typeface="Arial" panose="020B0604020202020204" pitchFamily="34" charset="0"/>
                          <a:cs typeface="Arial" panose="020B0604020202020204" pitchFamily="34" charset="0"/>
                        </a:rPr>
                        <a:t>Cell number / cavity</a:t>
                      </a:r>
                      <a:endParaRPr lang="en-US"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u="none" strike="noStrike" dirty="0">
                          <a:effectLst/>
                          <a:latin typeface="Arial" panose="020B0604020202020204" pitchFamily="34" charset="0"/>
                          <a:cs typeface="Arial" panose="020B0604020202020204" pitchFamily="34" charset="0"/>
                        </a:rPr>
                        <a:t>2</a:t>
                      </a:r>
                      <a:endParaRPr lang="en-US" altLang="zh-CN"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2</a:t>
                      </a:r>
                    </a:p>
                  </a:txBody>
                  <a:tcPr anchor="ctr"/>
                </a:tc>
                <a:tc>
                  <a:txBody>
                    <a:bodyPr/>
                    <a:lstStyle/>
                    <a:p>
                      <a:pPr algn="ctr" rtl="0" fontAlgn="ctr"/>
                      <a:r>
                        <a:rPr lang="en-US" altLang="zh-CN" sz="1200" u="none" strike="noStrike" dirty="0">
                          <a:effectLst/>
                          <a:latin typeface="Arial" panose="020B0604020202020204" pitchFamily="34" charset="0"/>
                          <a:cs typeface="Arial" panose="020B0604020202020204" pitchFamily="34" charset="0"/>
                        </a:rPr>
                        <a:t>2</a:t>
                      </a:r>
                      <a:endParaRPr lang="en-US" altLang="zh-CN"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u="none" strike="noStrike" dirty="0">
                          <a:effectLst/>
                          <a:latin typeface="Arial" panose="020B0604020202020204" pitchFamily="34" charset="0"/>
                          <a:cs typeface="Arial" panose="020B0604020202020204" pitchFamily="34" charset="0"/>
                        </a:rPr>
                        <a:t>2</a:t>
                      </a:r>
                      <a:endParaRPr lang="en-US" altLang="zh-CN"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extLst>
                  <a:ext uri="{0D108BD9-81ED-4DB2-BD59-A6C34878D82A}">
                    <a16:rowId xmlns:a16="http://schemas.microsoft.com/office/drawing/2014/main" val="4025924222"/>
                  </a:ext>
                </a:extLst>
              </a:tr>
              <a:tr h="265960">
                <a:tc>
                  <a:txBody>
                    <a:bodyPr/>
                    <a:lstStyle/>
                    <a:p>
                      <a:pPr algn="l" rtl="0" fontAlgn="ctr"/>
                      <a:r>
                        <a:rPr lang="en-US" sz="1200" b="1" u="none" strike="noStrike" dirty="0">
                          <a:solidFill>
                            <a:schemeClr val="tx1"/>
                          </a:solidFill>
                          <a:effectLst/>
                          <a:latin typeface="Arial" panose="020B0604020202020204" pitchFamily="34" charset="0"/>
                          <a:cs typeface="Arial" panose="020B0604020202020204" pitchFamily="34" charset="0"/>
                        </a:rPr>
                        <a:t>Cavity number in use (total)</a:t>
                      </a:r>
                      <a:endParaRPr lang="en-US" sz="12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b="1" u="none" strike="noStrike" dirty="0">
                          <a:solidFill>
                            <a:schemeClr val="tx1"/>
                          </a:solidFill>
                          <a:effectLst/>
                          <a:latin typeface="Arial" panose="020B0604020202020204" pitchFamily="34" charset="0"/>
                          <a:cs typeface="Arial" panose="020B0604020202020204" pitchFamily="34" charset="0"/>
                        </a:rPr>
                        <a:t>336</a:t>
                      </a:r>
                      <a:endParaRPr lang="en-US" altLang="zh-CN" sz="12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192</a:t>
                      </a:r>
                    </a:p>
                  </a:txBody>
                  <a:tcPr anchor="ctr"/>
                </a:tc>
                <a:tc>
                  <a:txBody>
                    <a:bodyPr/>
                    <a:lstStyle/>
                    <a:p>
                      <a:pPr algn="ctr" rtl="0" fontAlgn="ctr"/>
                      <a:r>
                        <a:rPr lang="en-US" altLang="zh-CN" sz="1200" b="1" u="none" strike="noStrike" dirty="0">
                          <a:solidFill>
                            <a:schemeClr val="tx1"/>
                          </a:solidFill>
                          <a:effectLst/>
                          <a:latin typeface="Arial" panose="020B0604020202020204" pitchFamily="34" charset="0"/>
                          <a:cs typeface="Arial" panose="020B0604020202020204" pitchFamily="34" charset="0"/>
                        </a:rPr>
                        <a:t>24</a:t>
                      </a:r>
                      <a:endParaRPr lang="en-US" altLang="zh-CN" sz="12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b="1" u="none" strike="noStrike" dirty="0">
                          <a:solidFill>
                            <a:schemeClr val="tx1"/>
                          </a:solidFill>
                          <a:effectLst/>
                          <a:latin typeface="Arial" panose="020B0604020202020204" pitchFamily="34" charset="0"/>
                          <a:cs typeface="Arial" panose="020B0604020202020204" pitchFamily="34" charset="0"/>
                        </a:rPr>
                        <a:t>96</a:t>
                      </a:r>
                      <a:endParaRPr lang="en-US" altLang="zh-CN" sz="12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tc>
                <a:extLst>
                  <a:ext uri="{0D108BD9-81ED-4DB2-BD59-A6C34878D82A}">
                    <a16:rowId xmlns:a16="http://schemas.microsoft.com/office/drawing/2014/main" val="2401085864"/>
                  </a:ext>
                </a:extLst>
              </a:tr>
              <a:tr h="265960">
                <a:tc>
                  <a:txBody>
                    <a:bodyPr/>
                    <a:lstStyle/>
                    <a:p>
                      <a:pPr algn="l" rtl="0" fontAlgn="ctr"/>
                      <a:r>
                        <a:rPr lang="en-US" sz="1200" b="1" u="none" strike="noStrike" dirty="0">
                          <a:solidFill>
                            <a:schemeClr val="tx1"/>
                          </a:solidFill>
                          <a:effectLst/>
                          <a:latin typeface="Arial" panose="020B0604020202020204" pitchFamily="34" charset="0"/>
                          <a:cs typeface="Arial" panose="020B0604020202020204" pitchFamily="34" charset="0"/>
                        </a:rPr>
                        <a:t>Gradient [MV/m]</a:t>
                      </a:r>
                      <a:endParaRPr lang="en-US" sz="12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b="1" u="none" strike="noStrike" dirty="0">
                          <a:solidFill>
                            <a:schemeClr val="tx1"/>
                          </a:solidFill>
                          <a:effectLst/>
                          <a:latin typeface="Arial" panose="020B0604020202020204" pitchFamily="34" charset="0"/>
                          <a:cs typeface="Arial" panose="020B0604020202020204" pitchFamily="34" charset="0"/>
                        </a:rPr>
                        <a:t>13.6</a:t>
                      </a:r>
                      <a:endParaRPr lang="en-US" altLang="zh-CN" sz="12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9.3</a:t>
                      </a:r>
                    </a:p>
                  </a:txBody>
                  <a:tcPr anchor="ctr"/>
                </a:tc>
                <a:tc>
                  <a:txBody>
                    <a:bodyPr/>
                    <a:lstStyle/>
                    <a:p>
                      <a:pPr algn="ctr" rtl="0" fontAlgn="ctr"/>
                      <a:r>
                        <a:rPr lang="en-US" altLang="zh-CN" sz="1200" b="1" u="none" strike="noStrike" dirty="0">
                          <a:solidFill>
                            <a:schemeClr val="tx1"/>
                          </a:solidFill>
                          <a:effectLst/>
                          <a:latin typeface="Arial" panose="020B0604020202020204" pitchFamily="34" charset="0"/>
                          <a:cs typeface="Arial" panose="020B0604020202020204" pitchFamily="34" charset="0"/>
                        </a:rPr>
                        <a:t>8.9</a:t>
                      </a:r>
                      <a:endParaRPr lang="en-US" altLang="zh-CN" sz="12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b="1" u="none" strike="noStrike" dirty="0">
                          <a:solidFill>
                            <a:schemeClr val="tx1"/>
                          </a:solidFill>
                          <a:effectLst/>
                          <a:latin typeface="Arial" panose="020B0604020202020204" pitchFamily="34" charset="0"/>
                          <a:cs typeface="Arial" panose="020B0604020202020204" pitchFamily="34" charset="0"/>
                        </a:rPr>
                        <a:t>6.3</a:t>
                      </a:r>
                      <a:endParaRPr lang="en-US" altLang="zh-CN" sz="12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tc>
                <a:extLst>
                  <a:ext uri="{0D108BD9-81ED-4DB2-BD59-A6C34878D82A}">
                    <a16:rowId xmlns:a16="http://schemas.microsoft.com/office/drawing/2014/main" val="1442977050"/>
                  </a:ext>
                </a:extLst>
              </a:tr>
              <a:tr h="265960">
                <a:tc>
                  <a:txBody>
                    <a:bodyPr/>
                    <a:lstStyle/>
                    <a:p>
                      <a:pPr algn="l" rtl="0" fontAlgn="ctr"/>
                      <a:r>
                        <a:rPr lang="en-US" sz="1200" b="1" u="none" strike="noStrike" dirty="0">
                          <a:solidFill>
                            <a:srgbClr val="C00000"/>
                          </a:solidFill>
                          <a:effectLst/>
                          <a:latin typeface="Arial" panose="020B0604020202020204" pitchFamily="34" charset="0"/>
                          <a:cs typeface="Arial" panose="020B0604020202020204" pitchFamily="34" charset="0"/>
                        </a:rPr>
                        <a:t>Input power / cavity [kW]</a:t>
                      </a:r>
                      <a:endParaRPr lang="en-US" sz="1200" b="1" i="0" u="none" strike="noStrike" dirty="0">
                        <a:solidFill>
                          <a:srgbClr val="C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b="1" u="none" strike="noStrike" dirty="0">
                          <a:solidFill>
                            <a:srgbClr val="C00000"/>
                          </a:solidFill>
                          <a:effectLst/>
                          <a:latin typeface="Arial" panose="020B0604020202020204" pitchFamily="34" charset="0"/>
                          <a:cs typeface="Arial" panose="020B0604020202020204" pitchFamily="34" charset="0"/>
                        </a:rPr>
                        <a:t>190</a:t>
                      </a:r>
                      <a:endParaRPr lang="en-US" altLang="zh-CN" sz="1200" b="1" i="0" u="none" strike="noStrike" dirty="0">
                        <a:solidFill>
                          <a:srgbClr val="C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b="1" i="0" u="none" strike="noStrike" dirty="0">
                          <a:solidFill>
                            <a:srgbClr val="C00000"/>
                          </a:solidFill>
                          <a:effectLst/>
                          <a:latin typeface="Arial" panose="020B0604020202020204" pitchFamily="34" charset="0"/>
                          <a:ea typeface="等线" panose="02010600030101010101" pitchFamily="2" charset="-122"/>
                          <a:cs typeface="Arial" panose="020B0604020202020204" pitchFamily="34" charset="0"/>
                        </a:rPr>
                        <a:t>333</a:t>
                      </a:r>
                    </a:p>
                  </a:txBody>
                  <a:tcPr anchor="ctr"/>
                </a:tc>
                <a:tc>
                  <a:txBody>
                    <a:bodyPr/>
                    <a:lstStyle/>
                    <a:p>
                      <a:pPr algn="ctr" rtl="0" fontAlgn="ctr"/>
                      <a:r>
                        <a:rPr lang="en-US" altLang="zh-CN" sz="1200" b="1" u="none" strike="noStrike" dirty="0">
                          <a:solidFill>
                            <a:srgbClr val="C00000"/>
                          </a:solidFill>
                          <a:effectLst/>
                          <a:latin typeface="Arial" panose="020B0604020202020204" pitchFamily="34" charset="0"/>
                          <a:cs typeface="Arial" panose="020B0604020202020204" pitchFamily="34" charset="0"/>
                        </a:rPr>
                        <a:t>158</a:t>
                      </a:r>
                      <a:endParaRPr lang="en-US" altLang="zh-CN" sz="1200" b="1" i="0" u="none" strike="noStrike" dirty="0">
                        <a:solidFill>
                          <a:srgbClr val="C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b="1" u="none" strike="noStrike" dirty="0">
                          <a:solidFill>
                            <a:srgbClr val="C00000"/>
                          </a:solidFill>
                          <a:effectLst/>
                          <a:latin typeface="Arial" panose="020B0604020202020204" pitchFamily="34" charset="0"/>
                          <a:cs typeface="Arial" panose="020B0604020202020204" pitchFamily="34" charset="0"/>
                        </a:rPr>
                        <a:t>335</a:t>
                      </a:r>
                      <a:endParaRPr lang="en-US" altLang="zh-CN" sz="1200" b="1" i="0" u="none" strike="noStrike" dirty="0">
                        <a:solidFill>
                          <a:srgbClr val="C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extLst>
                  <a:ext uri="{0D108BD9-81ED-4DB2-BD59-A6C34878D82A}">
                    <a16:rowId xmlns:a16="http://schemas.microsoft.com/office/drawing/2014/main" val="1912317847"/>
                  </a:ext>
                </a:extLst>
              </a:tr>
              <a:tr h="265960">
                <a:tc>
                  <a:txBody>
                    <a:bodyPr/>
                    <a:lstStyle/>
                    <a:p>
                      <a:pPr algn="l" rtl="0" fontAlgn="ctr"/>
                      <a:r>
                        <a:rPr lang="en-US" sz="1200" b="1" u="none" strike="noStrike" dirty="0">
                          <a:solidFill>
                            <a:srgbClr val="C00000"/>
                          </a:solidFill>
                          <a:effectLst/>
                          <a:latin typeface="Arial" panose="020B0604020202020204" pitchFamily="34" charset="0"/>
                          <a:cs typeface="Arial" panose="020B0604020202020204" pitchFamily="34" charset="0"/>
                        </a:rPr>
                        <a:t>Cavity </a:t>
                      </a:r>
                      <a:r>
                        <a:rPr lang="en-US" altLang="zh-CN" sz="1200" b="1" u="none" strike="noStrike" dirty="0">
                          <a:solidFill>
                            <a:srgbClr val="C00000"/>
                          </a:solidFill>
                          <a:effectLst/>
                          <a:latin typeface="Arial" panose="020B0604020202020204" pitchFamily="34" charset="0"/>
                          <a:cs typeface="Arial" panose="020B0604020202020204" pitchFamily="34" charset="0"/>
                        </a:rPr>
                        <a:t>number /</a:t>
                      </a:r>
                      <a:r>
                        <a:rPr lang="en-US" sz="1200" b="1" u="none" strike="noStrike" dirty="0">
                          <a:solidFill>
                            <a:srgbClr val="C00000"/>
                          </a:solidFill>
                          <a:effectLst/>
                          <a:latin typeface="Arial" panose="020B0604020202020204" pitchFamily="34" charset="0"/>
                          <a:cs typeface="Arial" panose="020B0604020202020204" pitchFamily="34" charset="0"/>
                        </a:rPr>
                        <a:t> klystron</a:t>
                      </a:r>
                      <a:endParaRPr lang="en-US" sz="1200" b="1" i="0" u="none" strike="noStrike" dirty="0">
                        <a:solidFill>
                          <a:srgbClr val="C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b="1" u="none" strike="noStrike">
                          <a:solidFill>
                            <a:srgbClr val="C00000"/>
                          </a:solidFill>
                          <a:effectLst/>
                          <a:latin typeface="Arial" panose="020B0604020202020204" pitchFamily="34" charset="0"/>
                          <a:cs typeface="Arial" panose="020B0604020202020204" pitchFamily="34" charset="0"/>
                        </a:rPr>
                        <a:t>2</a:t>
                      </a:r>
                      <a:endParaRPr lang="en-US" altLang="zh-CN" sz="1200" b="1" i="0" u="none" strike="noStrike">
                        <a:solidFill>
                          <a:srgbClr val="C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b="1" i="0" u="none" strike="noStrike" dirty="0">
                          <a:solidFill>
                            <a:srgbClr val="C00000"/>
                          </a:solidFill>
                          <a:effectLst/>
                          <a:latin typeface="Arial" panose="020B0604020202020204" pitchFamily="34" charset="0"/>
                          <a:ea typeface="等线" panose="02010600030101010101" pitchFamily="2" charset="-122"/>
                          <a:cs typeface="Arial" panose="020B0604020202020204" pitchFamily="34" charset="0"/>
                        </a:rPr>
                        <a:t>2</a:t>
                      </a:r>
                    </a:p>
                  </a:txBody>
                  <a:tcPr anchor="ctr"/>
                </a:tc>
                <a:tc>
                  <a:txBody>
                    <a:bodyPr/>
                    <a:lstStyle/>
                    <a:p>
                      <a:pPr algn="ctr" rtl="0" fontAlgn="ctr"/>
                      <a:r>
                        <a:rPr lang="en-US" altLang="zh-CN" sz="1200" b="1" u="none" strike="noStrike" dirty="0">
                          <a:solidFill>
                            <a:srgbClr val="C00000"/>
                          </a:solidFill>
                          <a:effectLst/>
                          <a:latin typeface="Arial" panose="020B0604020202020204" pitchFamily="34" charset="0"/>
                          <a:cs typeface="Arial" panose="020B0604020202020204" pitchFamily="34" charset="0"/>
                        </a:rPr>
                        <a:t>2</a:t>
                      </a:r>
                      <a:endParaRPr lang="en-US" altLang="zh-CN" sz="1200" b="1" i="0" u="none" strike="noStrike" dirty="0">
                        <a:solidFill>
                          <a:srgbClr val="C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b="1" u="none" strike="noStrike" dirty="0">
                          <a:solidFill>
                            <a:srgbClr val="C00000"/>
                          </a:solidFill>
                          <a:effectLst/>
                          <a:latin typeface="Arial" panose="020B0604020202020204" pitchFamily="34" charset="0"/>
                          <a:cs typeface="Arial" panose="020B0604020202020204" pitchFamily="34" charset="0"/>
                        </a:rPr>
                        <a:t>2</a:t>
                      </a:r>
                      <a:endParaRPr lang="en-US" altLang="zh-CN" sz="1200" b="1" i="0" u="none" strike="noStrike" dirty="0">
                        <a:solidFill>
                          <a:srgbClr val="C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extLst>
                  <a:ext uri="{0D108BD9-81ED-4DB2-BD59-A6C34878D82A}">
                    <a16:rowId xmlns:a16="http://schemas.microsoft.com/office/drawing/2014/main" val="3400965208"/>
                  </a:ext>
                </a:extLst>
              </a:tr>
              <a:tr h="265960">
                <a:tc>
                  <a:txBody>
                    <a:bodyPr/>
                    <a:lstStyle/>
                    <a:p>
                      <a:pPr algn="l" rtl="0" fontAlgn="ctr"/>
                      <a:r>
                        <a:rPr lang="en-US" sz="1200" b="1" u="none" strike="noStrike" dirty="0">
                          <a:solidFill>
                            <a:srgbClr val="C00000"/>
                          </a:solidFill>
                          <a:effectLst/>
                          <a:latin typeface="Arial" panose="020B0604020202020204" pitchFamily="34" charset="0"/>
                          <a:cs typeface="Arial" panose="020B0604020202020204" pitchFamily="34" charset="0"/>
                        </a:rPr>
                        <a:t>Klystron power [kW]</a:t>
                      </a:r>
                      <a:endParaRPr lang="en-US" sz="1200" b="1" i="0" u="none" strike="noStrike" dirty="0">
                        <a:solidFill>
                          <a:srgbClr val="C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b="1" u="none" strike="noStrike">
                          <a:solidFill>
                            <a:srgbClr val="C00000"/>
                          </a:solidFill>
                          <a:effectLst/>
                          <a:latin typeface="Arial" panose="020B0604020202020204" pitchFamily="34" charset="0"/>
                          <a:cs typeface="Arial" panose="020B0604020202020204" pitchFamily="34" charset="0"/>
                        </a:rPr>
                        <a:t>800</a:t>
                      </a:r>
                      <a:endParaRPr lang="en-US" altLang="zh-CN" sz="1200" b="1" i="0" u="none" strike="noStrike">
                        <a:solidFill>
                          <a:srgbClr val="C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b="1" i="0" u="none" strike="noStrike" dirty="0">
                          <a:solidFill>
                            <a:srgbClr val="C00000"/>
                          </a:solidFill>
                          <a:effectLst/>
                          <a:latin typeface="Arial" panose="020B0604020202020204" pitchFamily="34" charset="0"/>
                          <a:ea typeface="等线" panose="02010600030101010101" pitchFamily="2" charset="-122"/>
                          <a:cs typeface="Arial" panose="020B0604020202020204" pitchFamily="34" charset="0"/>
                        </a:rPr>
                        <a:t>800</a:t>
                      </a:r>
                    </a:p>
                  </a:txBody>
                  <a:tcPr anchor="ctr"/>
                </a:tc>
                <a:tc>
                  <a:txBody>
                    <a:bodyPr/>
                    <a:lstStyle/>
                    <a:p>
                      <a:pPr algn="ctr" rtl="0" fontAlgn="ctr"/>
                      <a:r>
                        <a:rPr lang="en-US" altLang="zh-CN" sz="1200" b="1" u="none" strike="noStrike" dirty="0">
                          <a:solidFill>
                            <a:srgbClr val="C00000"/>
                          </a:solidFill>
                          <a:effectLst/>
                          <a:latin typeface="Arial" panose="020B0604020202020204" pitchFamily="34" charset="0"/>
                          <a:cs typeface="Arial" panose="020B0604020202020204" pitchFamily="34" charset="0"/>
                        </a:rPr>
                        <a:t>800</a:t>
                      </a:r>
                      <a:endParaRPr lang="en-US" altLang="zh-CN" sz="1200" b="1" i="0" u="none" strike="noStrike" dirty="0">
                        <a:solidFill>
                          <a:srgbClr val="C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b="1" u="none" strike="noStrike" dirty="0">
                          <a:solidFill>
                            <a:srgbClr val="C00000"/>
                          </a:solidFill>
                          <a:effectLst/>
                          <a:latin typeface="Arial" panose="020B0604020202020204" pitchFamily="34" charset="0"/>
                          <a:cs typeface="Arial" panose="020B0604020202020204" pitchFamily="34" charset="0"/>
                        </a:rPr>
                        <a:t>800</a:t>
                      </a:r>
                      <a:endParaRPr lang="en-US" altLang="zh-CN" sz="1200" b="1" i="0" u="none" strike="noStrike" dirty="0">
                        <a:solidFill>
                          <a:srgbClr val="C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extLst>
                  <a:ext uri="{0D108BD9-81ED-4DB2-BD59-A6C34878D82A}">
                    <a16:rowId xmlns:a16="http://schemas.microsoft.com/office/drawing/2014/main" val="1448946622"/>
                  </a:ext>
                </a:extLst>
              </a:tr>
              <a:tr h="265960">
                <a:tc>
                  <a:txBody>
                    <a:bodyPr/>
                    <a:lstStyle/>
                    <a:p>
                      <a:pPr algn="l" rtl="0" fontAlgn="ctr"/>
                      <a:r>
                        <a:rPr lang="en-US" sz="1200" b="1" u="none" strike="noStrike" dirty="0">
                          <a:solidFill>
                            <a:srgbClr val="C00000"/>
                          </a:solidFill>
                          <a:effectLst/>
                          <a:latin typeface="Arial" panose="020B0604020202020204" pitchFamily="34" charset="0"/>
                          <a:cs typeface="Arial" panose="020B0604020202020204" pitchFamily="34" charset="0"/>
                        </a:rPr>
                        <a:t>Klystron number</a:t>
                      </a:r>
                      <a:endParaRPr lang="en-US" sz="1200" b="1" i="0" u="none" strike="noStrike" dirty="0">
                        <a:solidFill>
                          <a:srgbClr val="C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b="1" i="0" u="none" strike="noStrike" dirty="0">
                          <a:solidFill>
                            <a:srgbClr val="C00000"/>
                          </a:solidFill>
                          <a:effectLst/>
                          <a:latin typeface="Arial" panose="020B0604020202020204" pitchFamily="34" charset="0"/>
                          <a:ea typeface="+mn-ea"/>
                          <a:cs typeface="Arial" panose="020B0604020202020204" pitchFamily="34" charset="0"/>
                        </a:rPr>
                        <a:t>168</a:t>
                      </a:r>
                      <a:endParaRPr lang="en-US" altLang="zh-CN" sz="1200" b="1" i="0" u="none" strike="noStrike" dirty="0">
                        <a:solidFill>
                          <a:srgbClr val="C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b="1" i="0" u="none" strike="noStrike" dirty="0">
                          <a:solidFill>
                            <a:srgbClr val="C00000"/>
                          </a:solidFill>
                          <a:effectLst/>
                          <a:latin typeface="Arial" panose="020B0604020202020204" pitchFamily="34" charset="0"/>
                          <a:ea typeface="等线" panose="02010600030101010101" pitchFamily="2" charset="-122"/>
                          <a:cs typeface="Arial" panose="020B0604020202020204" pitchFamily="34" charset="0"/>
                        </a:rPr>
                        <a:t>96</a:t>
                      </a:r>
                    </a:p>
                  </a:txBody>
                  <a:tcPr anchor="ctr"/>
                </a:tc>
                <a:tc>
                  <a:txBody>
                    <a:bodyPr/>
                    <a:lstStyle/>
                    <a:p>
                      <a:pPr algn="ctr" rtl="0" fontAlgn="ctr"/>
                      <a:r>
                        <a:rPr lang="en-US" altLang="zh-CN" sz="1200" b="1" i="0" u="none" strike="noStrike" dirty="0">
                          <a:solidFill>
                            <a:srgbClr val="C00000"/>
                          </a:solidFill>
                          <a:effectLst/>
                          <a:latin typeface="Arial" panose="020B0604020202020204" pitchFamily="34" charset="0"/>
                          <a:ea typeface="+mn-ea"/>
                          <a:cs typeface="Arial" panose="020B0604020202020204" pitchFamily="34" charset="0"/>
                        </a:rPr>
                        <a:t>12</a:t>
                      </a:r>
                      <a:endParaRPr lang="en-US" altLang="zh-CN" sz="1200" b="1" i="0" u="none" strike="noStrike" dirty="0">
                        <a:solidFill>
                          <a:srgbClr val="C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b="1" u="none" strike="noStrike" dirty="0">
                          <a:solidFill>
                            <a:srgbClr val="C00000"/>
                          </a:solidFill>
                          <a:effectLst/>
                          <a:latin typeface="Arial" panose="020B0604020202020204" pitchFamily="34" charset="0"/>
                          <a:cs typeface="Arial" panose="020B0604020202020204" pitchFamily="34" charset="0"/>
                        </a:rPr>
                        <a:t>48</a:t>
                      </a:r>
                      <a:endParaRPr lang="en-US" altLang="zh-CN" sz="1200" b="1" i="0" u="none" strike="noStrike" dirty="0">
                        <a:solidFill>
                          <a:srgbClr val="C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extLst>
                  <a:ext uri="{0D108BD9-81ED-4DB2-BD59-A6C34878D82A}">
                    <a16:rowId xmlns:a16="http://schemas.microsoft.com/office/drawing/2014/main" val="1890322694"/>
                  </a:ext>
                </a:extLst>
              </a:tr>
              <a:tr h="265960">
                <a:tc>
                  <a:txBody>
                    <a:bodyPr/>
                    <a:lstStyle/>
                    <a:p>
                      <a:pPr algn="l" rtl="0" fontAlgn="ctr"/>
                      <a:r>
                        <a:rPr lang="en-US" sz="1200" u="none" strike="noStrike" dirty="0">
                          <a:effectLst/>
                          <a:latin typeface="Arial" panose="020B0604020202020204" pitchFamily="34" charset="0"/>
                          <a:cs typeface="Arial" panose="020B0604020202020204" pitchFamily="34" charset="0"/>
                        </a:rPr>
                        <a:t>HOM power / cavity [kW]</a:t>
                      </a:r>
                      <a:endParaRPr lang="en-US"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u="none" strike="noStrike" dirty="0">
                          <a:effectLst/>
                          <a:latin typeface="Arial" panose="020B0604020202020204" pitchFamily="34" charset="0"/>
                          <a:cs typeface="Arial" panose="020B0604020202020204" pitchFamily="34" charset="0"/>
                        </a:rPr>
                        <a:t>0.4</a:t>
                      </a:r>
                      <a:endParaRPr lang="en-US" altLang="zh-CN"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0.3</a:t>
                      </a:r>
                    </a:p>
                  </a:txBody>
                  <a:tcPr anchor="ctr"/>
                </a:tc>
                <a:tc>
                  <a:txBody>
                    <a:bodyPr/>
                    <a:lstStyle/>
                    <a:p>
                      <a:pPr algn="ctr" rtl="0" fontAlgn="ctr"/>
                      <a:r>
                        <a:rPr lang="en-US" altLang="zh-CN" sz="1200" u="none" strike="noStrike" dirty="0">
                          <a:effectLst/>
                          <a:latin typeface="Arial" panose="020B0604020202020204" pitchFamily="34" charset="0"/>
                          <a:cs typeface="Arial" panose="020B0604020202020204" pitchFamily="34" charset="0"/>
                        </a:rPr>
                        <a:t>0.1</a:t>
                      </a:r>
                      <a:endParaRPr lang="en-US" altLang="zh-CN"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u="none" strike="noStrike" dirty="0">
                          <a:effectLst/>
                          <a:latin typeface="Arial" panose="020B0604020202020204" pitchFamily="34" charset="0"/>
                          <a:cs typeface="Arial" panose="020B0604020202020204" pitchFamily="34" charset="0"/>
                        </a:rPr>
                        <a:t>1.8</a:t>
                      </a:r>
                      <a:endParaRPr lang="en-US" altLang="zh-CN"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extLst>
                  <a:ext uri="{0D108BD9-81ED-4DB2-BD59-A6C34878D82A}">
                    <a16:rowId xmlns:a16="http://schemas.microsoft.com/office/drawing/2014/main" val="3991712638"/>
                  </a:ext>
                </a:extLst>
              </a:tr>
              <a:tr h="265960">
                <a:tc>
                  <a:txBody>
                    <a:bodyPr/>
                    <a:lstStyle/>
                    <a:p>
                      <a:pPr algn="l" rtl="0" fontAlgn="ctr"/>
                      <a:r>
                        <a:rPr lang="en-US" sz="1200" b="1" u="none" strike="noStrike" dirty="0">
                          <a:solidFill>
                            <a:srgbClr val="0070C0"/>
                          </a:solidFill>
                          <a:effectLst/>
                          <a:latin typeface="Arial" panose="020B0604020202020204" pitchFamily="34" charset="0"/>
                          <a:cs typeface="Arial" panose="020B0604020202020204" pitchFamily="34" charset="0"/>
                        </a:rPr>
                        <a:t>Cavity number / cryomodule</a:t>
                      </a:r>
                      <a:endParaRPr lang="en-US" sz="1200" b="1" i="0" u="none" strike="noStrike" dirty="0">
                        <a:solidFill>
                          <a:srgbClr val="0070C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b="1" u="none" strike="noStrike">
                          <a:solidFill>
                            <a:srgbClr val="0070C0"/>
                          </a:solidFill>
                          <a:effectLst/>
                          <a:latin typeface="Arial" panose="020B0604020202020204" pitchFamily="34" charset="0"/>
                          <a:cs typeface="Arial" panose="020B0604020202020204" pitchFamily="34" charset="0"/>
                        </a:rPr>
                        <a:t>6</a:t>
                      </a:r>
                      <a:endParaRPr lang="en-US" altLang="zh-CN" sz="1200" b="1" i="0" u="none" strike="noStrike">
                        <a:solidFill>
                          <a:srgbClr val="0070C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b="1" i="0" u="none" strike="noStrike" dirty="0">
                          <a:solidFill>
                            <a:srgbClr val="0070C0"/>
                          </a:solidFill>
                          <a:effectLst/>
                          <a:latin typeface="Arial" panose="020B0604020202020204" pitchFamily="34" charset="0"/>
                          <a:ea typeface="等线" panose="02010600030101010101" pitchFamily="2" charset="-122"/>
                          <a:cs typeface="Arial" panose="020B0604020202020204" pitchFamily="34" charset="0"/>
                        </a:rPr>
                        <a:t>6</a:t>
                      </a:r>
                    </a:p>
                  </a:txBody>
                  <a:tcPr anchor="ctr"/>
                </a:tc>
                <a:tc>
                  <a:txBody>
                    <a:bodyPr/>
                    <a:lstStyle/>
                    <a:p>
                      <a:pPr algn="ctr" rtl="0" fontAlgn="ctr"/>
                      <a:r>
                        <a:rPr lang="en-US" altLang="zh-CN" sz="1200" b="1" u="none" strike="noStrike" dirty="0">
                          <a:solidFill>
                            <a:srgbClr val="0070C0"/>
                          </a:solidFill>
                          <a:effectLst/>
                          <a:latin typeface="Arial" panose="020B0604020202020204" pitchFamily="34" charset="0"/>
                          <a:cs typeface="Arial" panose="020B0604020202020204" pitchFamily="34" charset="0"/>
                        </a:rPr>
                        <a:t>6</a:t>
                      </a:r>
                      <a:endParaRPr lang="en-US" altLang="zh-CN" sz="1200" b="1" i="0" u="none" strike="noStrike" dirty="0">
                        <a:solidFill>
                          <a:srgbClr val="0070C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b="1" u="none" strike="noStrike" dirty="0">
                          <a:solidFill>
                            <a:srgbClr val="0070C0"/>
                          </a:solidFill>
                          <a:effectLst/>
                          <a:latin typeface="Arial" panose="020B0604020202020204" pitchFamily="34" charset="0"/>
                          <a:cs typeface="Arial" panose="020B0604020202020204" pitchFamily="34" charset="0"/>
                        </a:rPr>
                        <a:t>6</a:t>
                      </a:r>
                      <a:endParaRPr lang="en-US" altLang="zh-CN" sz="1200" b="1" i="0" u="none" strike="noStrike" dirty="0">
                        <a:solidFill>
                          <a:srgbClr val="0070C0"/>
                        </a:solidFill>
                        <a:effectLst/>
                        <a:latin typeface="Arial" panose="020B0604020202020204" pitchFamily="34" charset="0"/>
                        <a:ea typeface="等线" panose="02010600030101010101" pitchFamily="2" charset="-122"/>
                        <a:cs typeface="Arial" panose="020B0604020202020204" pitchFamily="34" charset="0"/>
                      </a:endParaRPr>
                    </a:p>
                  </a:txBody>
                  <a:tcPr anchor="ctr"/>
                </a:tc>
                <a:extLst>
                  <a:ext uri="{0D108BD9-81ED-4DB2-BD59-A6C34878D82A}">
                    <a16:rowId xmlns:a16="http://schemas.microsoft.com/office/drawing/2014/main" val="843940324"/>
                  </a:ext>
                </a:extLst>
              </a:tr>
              <a:tr h="265960">
                <a:tc>
                  <a:txBody>
                    <a:bodyPr/>
                    <a:lstStyle/>
                    <a:p>
                      <a:pPr algn="l" rtl="0" fontAlgn="ctr"/>
                      <a:r>
                        <a:rPr lang="en-US" sz="1200" b="1" u="none" strike="noStrike" dirty="0">
                          <a:solidFill>
                            <a:srgbClr val="0070C0"/>
                          </a:solidFill>
                          <a:effectLst/>
                          <a:latin typeface="Arial" panose="020B0604020202020204" pitchFamily="34" charset="0"/>
                          <a:cs typeface="Arial" panose="020B0604020202020204" pitchFamily="34" charset="0"/>
                        </a:rPr>
                        <a:t>Cryomodule number in use (total)</a:t>
                      </a:r>
                      <a:endParaRPr lang="en-US" sz="1200" b="1" i="0" u="none" strike="noStrike" dirty="0">
                        <a:solidFill>
                          <a:srgbClr val="0070C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b="1" u="none" strike="noStrike" dirty="0">
                          <a:solidFill>
                            <a:srgbClr val="0070C0"/>
                          </a:solidFill>
                          <a:effectLst/>
                          <a:latin typeface="Arial" panose="020B0604020202020204" pitchFamily="34" charset="0"/>
                          <a:cs typeface="Arial" panose="020B0604020202020204" pitchFamily="34" charset="0"/>
                        </a:rPr>
                        <a:t>56</a:t>
                      </a:r>
                      <a:endParaRPr lang="en-US" altLang="zh-CN" sz="1200" b="1" i="0" u="none" strike="noStrike" dirty="0">
                        <a:solidFill>
                          <a:srgbClr val="0070C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b="1" i="0" u="none" strike="noStrike" dirty="0">
                          <a:solidFill>
                            <a:srgbClr val="0070C0"/>
                          </a:solidFill>
                          <a:effectLst/>
                          <a:latin typeface="Arial" panose="020B0604020202020204" pitchFamily="34" charset="0"/>
                          <a:ea typeface="等线" panose="02010600030101010101" pitchFamily="2" charset="-122"/>
                          <a:cs typeface="Arial" panose="020B0604020202020204" pitchFamily="34" charset="0"/>
                        </a:rPr>
                        <a:t>32</a:t>
                      </a:r>
                    </a:p>
                  </a:txBody>
                  <a:tcPr anchor="ctr"/>
                </a:tc>
                <a:tc>
                  <a:txBody>
                    <a:bodyPr/>
                    <a:lstStyle/>
                    <a:p>
                      <a:pPr algn="ctr" rtl="0" fontAlgn="ctr"/>
                      <a:r>
                        <a:rPr lang="en-US" altLang="zh-CN" sz="1200" b="1" u="none" strike="noStrike" dirty="0">
                          <a:solidFill>
                            <a:srgbClr val="0070C0"/>
                          </a:solidFill>
                          <a:effectLst/>
                          <a:latin typeface="Arial" panose="020B0604020202020204" pitchFamily="34" charset="0"/>
                          <a:cs typeface="Arial" panose="020B0604020202020204" pitchFamily="34" charset="0"/>
                        </a:rPr>
                        <a:t>4</a:t>
                      </a:r>
                      <a:endParaRPr lang="en-US" altLang="zh-CN" sz="1200" b="1" i="0" u="none" strike="noStrike" dirty="0">
                        <a:solidFill>
                          <a:srgbClr val="0070C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200" b="1" u="none" strike="noStrike" dirty="0">
                          <a:solidFill>
                            <a:srgbClr val="0070C0"/>
                          </a:solidFill>
                          <a:effectLst/>
                          <a:latin typeface="Arial" panose="020B0604020202020204" pitchFamily="34" charset="0"/>
                          <a:cs typeface="Arial" panose="020B0604020202020204" pitchFamily="34" charset="0"/>
                        </a:rPr>
                        <a:t>16</a:t>
                      </a:r>
                      <a:endParaRPr lang="en-US" altLang="zh-CN" sz="1200" b="1" i="0" u="none" strike="noStrike" dirty="0">
                        <a:solidFill>
                          <a:srgbClr val="0070C0"/>
                        </a:solidFill>
                        <a:effectLst/>
                        <a:latin typeface="Arial" panose="020B0604020202020204" pitchFamily="34" charset="0"/>
                        <a:ea typeface="等线" panose="02010600030101010101" pitchFamily="2" charset="-122"/>
                        <a:cs typeface="Arial" panose="020B0604020202020204" pitchFamily="34" charset="0"/>
                      </a:endParaRPr>
                    </a:p>
                  </a:txBody>
                  <a:tcPr anchor="ctr"/>
                </a:tc>
                <a:extLst>
                  <a:ext uri="{0D108BD9-81ED-4DB2-BD59-A6C34878D82A}">
                    <a16:rowId xmlns:a16="http://schemas.microsoft.com/office/drawing/2014/main" val="2345004818"/>
                  </a:ext>
                </a:extLst>
              </a:tr>
              <a:tr h="265960">
                <a:tc>
                  <a:txBody>
                    <a:bodyPr/>
                    <a:lstStyle/>
                    <a:p>
                      <a:pPr algn="l" rtl="0" fontAlgn="ctr"/>
                      <a:r>
                        <a:rPr lang="en-US" sz="1200" b="1" u="none" strike="noStrike" dirty="0">
                          <a:solidFill>
                            <a:srgbClr val="0070C0"/>
                          </a:solidFill>
                          <a:effectLst/>
                          <a:latin typeface="Arial" panose="020B0604020202020204" pitchFamily="34" charset="0"/>
                          <a:cs typeface="Arial" panose="020B0604020202020204" pitchFamily="34" charset="0"/>
                        </a:rPr>
                        <a:t>Q</a:t>
                      </a:r>
                      <a:r>
                        <a:rPr lang="en-US" sz="1200" b="1" u="none" strike="noStrike" baseline="-25000" dirty="0">
                          <a:solidFill>
                            <a:srgbClr val="0070C0"/>
                          </a:solidFill>
                          <a:effectLst/>
                          <a:latin typeface="Arial" panose="020B0604020202020204" pitchFamily="34" charset="0"/>
                          <a:cs typeface="Arial" panose="020B0604020202020204" pitchFamily="34" charset="0"/>
                        </a:rPr>
                        <a:t>0</a:t>
                      </a:r>
                      <a:r>
                        <a:rPr lang="en-US" sz="1200" b="1" u="none" strike="noStrike" dirty="0">
                          <a:solidFill>
                            <a:srgbClr val="0070C0"/>
                          </a:solidFill>
                          <a:effectLst/>
                          <a:latin typeface="Arial" panose="020B0604020202020204" pitchFamily="34" charset="0"/>
                          <a:cs typeface="Arial" panose="020B0604020202020204" pitchFamily="34" charset="0"/>
                        </a:rPr>
                        <a:t> at operating gradient </a:t>
                      </a:r>
                      <a:endParaRPr lang="en-US" sz="1200" b="1" i="0" u="none" strike="noStrike" dirty="0">
                        <a:solidFill>
                          <a:srgbClr val="0070C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sz="1200" b="1" u="none" strike="noStrike" dirty="0">
                          <a:solidFill>
                            <a:srgbClr val="0070C0"/>
                          </a:solidFill>
                          <a:effectLst/>
                          <a:latin typeface="Arial" panose="020B0604020202020204" pitchFamily="34" charset="0"/>
                          <a:cs typeface="Arial" panose="020B0604020202020204" pitchFamily="34" charset="0"/>
                        </a:rPr>
                        <a:t>1E+10</a:t>
                      </a:r>
                      <a:endParaRPr lang="en-US" sz="1200" b="1" i="0" u="none" strike="noStrike" dirty="0">
                        <a:solidFill>
                          <a:srgbClr val="0070C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altLang="zh-CN" sz="1200" b="1" u="none" strike="noStrike" dirty="0">
                          <a:solidFill>
                            <a:srgbClr val="0070C0"/>
                          </a:solidFill>
                          <a:effectLst/>
                          <a:latin typeface="Arial" panose="020B0604020202020204" pitchFamily="34" charset="0"/>
                          <a:cs typeface="Arial" panose="020B0604020202020204" pitchFamily="34" charset="0"/>
                        </a:rPr>
                        <a:t>1E+10</a:t>
                      </a:r>
                      <a:endParaRPr lang="en-US" altLang="zh-CN" sz="1200" b="1" i="0" u="none" strike="noStrike" dirty="0">
                        <a:solidFill>
                          <a:srgbClr val="0070C0"/>
                        </a:solidFill>
                        <a:effectLst/>
                        <a:latin typeface="Arial" panose="020B0604020202020204" pitchFamily="34" charset="0"/>
                        <a:ea typeface="+mn-ea"/>
                        <a:cs typeface="Arial" panose="020B0604020202020204" pitchFamily="34" charset="0"/>
                      </a:endParaRPr>
                    </a:p>
                  </a:txBody>
                  <a:tcPr anchor="ctr"/>
                </a:tc>
                <a:tc>
                  <a:txBody>
                    <a:bodyPr/>
                    <a:lstStyle/>
                    <a:p>
                      <a:pPr algn="ctr" rtl="0" fontAlgn="ctr"/>
                      <a:r>
                        <a:rPr lang="en-US" sz="1200" b="1" u="none" strike="noStrike" dirty="0">
                          <a:solidFill>
                            <a:srgbClr val="0070C0"/>
                          </a:solidFill>
                          <a:effectLst/>
                          <a:latin typeface="Arial" panose="020B0604020202020204" pitchFamily="34" charset="0"/>
                          <a:cs typeface="Arial" panose="020B0604020202020204" pitchFamily="34" charset="0"/>
                        </a:rPr>
                        <a:t>1E+10</a:t>
                      </a:r>
                      <a:endParaRPr lang="en-US" sz="1200" b="1" i="0" u="none" strike="noStrike" dirty="0">
                        <a:solidFill>
                          <a:srgbClr val="0070C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sz="1200" b="1" u="none" strike="noStrike" dirty="0">
                          <a:solidFill>
                            <a:srgbClr val="0070C0"/>
                          </a:solidFill>
                          <a:effectLst/>
                          <a:latin typeface="Arial" panose="020B0604020202020204" pitchFamily="34" charset="0"/>
                          <a:cs typeface="Arial" panose="020B0604020202020204" pitchFamily="34" charset="0"/>
                        </a:rPr>
                        <a:t>1E+10</a:t>
                      </a:r>
                      <a:endParaRPr lang="en-US" sz="1200" b="1" i="0" u="none" strike="noStrike" dirty="0">
                        <a:solidFill>
                          <a:srgbClr val="0070C0"/>
                        </a:solidFill>
                        <a:effectLst/>
                        <a:latin typeface="Arial" panose="020B0604020202020204" pitchFamily="34" charset="0"/>
                        <a:ea typeface="等线" panose="02010600030101010101" pitchFamily="2" charset="-122"/>
                        <a:cs typeface="Arial" panose="020B0604020202020204" pitchFamily="34" charset="0"/>
                      </a:endParaRPr>
                    </a:p>
                  </a:txBody>
                  <a:tcPr anchor="ctr"/>
                </a:tc>
                <a:extLst>
                  <a:ext uri="{0D108BD9-81ED-4DB2-BD59-A6C34878D82A}">
                    <a16:rowId xmlns:a16="http://schemas.microsoft.com/office/drawing/2014/main" val="4075558265"/>
                  </a:ext>
                </a:extLst>
              </a:tr>
              <a:tr h="265960">
                <a:tc>
                  <a:txBody>
                    <a:bodyPr/>
                    <a:lstStyle/>
                    <a:p>
                      <a:pPr algn="l" rtl="0" fontAlgn="ctr"/>
                      <a:r>
                        <a:rPr lang="en-US" sz="1200" u="none" strike="noStrike" dirty="0">
                          <a:effectLst/>
                          <a:latin typeface="Arial" panose="020B0604020202020204" pitchFamily="34" charset="0"/>
                          <a:cs typeface="Arial" panose="020B0604020202020204" pitchFamily="34" charset="0"/>
                        </a:rPr>
                        <a:t>Optimal Q</a:t>
                      </a:r>
                      <a:r>
                        <a:rPr lang="en-US" sz="1200" u="none" strike="noStrike" baseline="-25000" dirty="0">
                          <a:effectLst/>
                          <a:latin typeface="Arial" panose="020B0604020202020204" pitchFamily="34" charset="0"/>
                          <a:cs typeface="Arial" panose="020B0604020202020204" pitchFamily="34" charset="0"/>
                        </a:rPr>
                        <a:t>L</a:t>
                      </a:r>
                      <a:endParaRPr lang="en-US"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sz="1200" u="none" strike="noStrike" dirty="0">
                          <a:effectLst/>
                          <a:latin typeface="Arial" panose="020B0604020202020204" pitchFamily="34" charset="0"/>
                          <a:cs typeface="Arial" panose="020B0604020202020204" pitchFamily="34" charset="0"/>
                        </a:rPr>
                        <a:t>9.6E+05</a:t>
                      </a:r>
                      <a:endParaRPr lang="en-US"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2.6E+05</a:t>
                      </a:r>
                    </a:p>
                  </a:txBody>
                  <a:tcPr anchor="ctr"/>
                </a:tc>
                <a:tc>
                  <a:txBody>
                    <a:bodyPr/>
                    <a:lstStyle/>
                    <a:p>
                      <a:pPr algn="ctr" rtl="0" fontAlgn="ctr"/>
                      <a:r>
                        <a:rPr lang="en-US" sz="1200" u="none" strike="noStrike" dirty="0">
                          <a:effectLst/>
                          <a:latin typeface="Arial" panose="020B0604020202020204" pitchFamily="34" charset="0"/>
                          <a:cs typeface="Arial" panose="020B0604020202020204" pitchFamily="34" charset="0"/>
                        </a:rPr>
                        <a:t>4.9E+05</a:t>
                      </a:r>
                      <a:endParaRPr lang="en-US"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sz="1200" u="none" strike="noStrike" dirty="0">
                          <a:effectLst/>
                          <a:latin typeface="Arial" panose="020B0604020202020204" pitchFamily="34" charset="0"/>
                          <a:cs typeface="Arial" panose="020B0604020202020204" pitchFamily="34" charset="0"/>
                        </a:rPr>
                        <a:t>1.2E+05</a:t>
                      </a:r>
                      <a:endParaRPr lang="en-US"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extLst>
                  <a:ext uri="{0D108BD9-81ED-4DB2-BD59-A6C34878D82A}">
                    <a16:rowId xmlns:a16="http://schemas.microsoft.com/office/drawing/2014/main" val="2225989978"/>
                  </a:ext>
                </a:extLst>
              </a:tr>
            </a:tbl>
          </a:graphicData>
        </a:graphic>
      </p:graphicFrame>
    </p:spTree>
    <p:extLst>
      <p:ext uri="{BB962C8B-B14F-4D97-AF65-F5344CB8AC3E}">
        <p14:creationId xmlns:p14="http://schemas.microsoft.com/office/powerpoint/2010/main" val="10905695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33487" y="246788"/>
            <a:ext cx="9522193" cy="570943"/>
          </a:xfrm>
        </p:spPr>
        <p:txBody>
          <a:bodyPr>
            <a:noAutofit/>
          </a:bodyPr>
          <a:lstStyle/>
          <a:p>
            <a:pPr algn="ctr"/>
            <a:r>
              <a:rPr lang="en-US" altLang="zh-CN" sz="4000" dirty="0">
                <a:latin typeface="Arial" panose="020B0604020202020204" pitchFamily="34" charset="0"/>
                <a:ea typeface="黑体" panose="02010609060101010101" pitchFamily="49" charset="-122"/>
                <a:cs typeface="Arial" panose="020B0604020202020204" pitchFamily="34" charset="0"/>
              </a:rPr>
              <a:t>CEPC Main Ring SRF Parameters (1)</a:t>
            </a:r>
            <a:endParaRPr lang="zh-CN" altLang="en-US" sz="4000" dirty="0">
              <a:latin typeface="Arial" panose="020B0604020202020204" pitchFamily="34" charset="0"/>
              <a:ea typeface="黑体" panose="02010609060101010101" pitchFamily="49" charset="-122"/>
              <a:cs typeface="Arial" panose="020B0604020202020204" pitchFamily="34" charset="0"/>
            </a:endParaRPr>
          </a:p>
        </p:txBody>
      </p:sp>
      <p:graphicFrame>
        <p:nvGraphicFramePr>
          <p:cNvPr id="4" name="内容占位符 3"/>
          <p:cNvGraphicFramePr>
            <a:graphicFrameLocks noGrp="1"/>
          </p:cNvGraphicFramePr>
          <p:nvPr>
            <p:ph idx="1"/>
            <p:extLst>
              <p:ext uri="{D42A27DB-BD31-4B8C-83A1-F6EECF244321}">
                <p14:modId xmlns:p14="http://schemas.microsoft.com/office/powerpoint/2010/main" val="723789165"/>
              </p:ext>
            </p:extLst>
          </p:nvPr>
        </p:nvGraphicFramePr>
        <p:xfrm>
          <a:off x="598865" y="1033952"/>
          <a:ext cx="8045452" cy="5504960"/>
        </p:xfrm>
        <a:graphic>
          <a:graphicData uri="http://schemas.openxmlformats.org/drawingml/2006/table">
            <a:tbl>
              <a:tblPr>
                <a:tableStyleId>{5940675A-B579-460E-94D1-54222C63F5DA}</a:tableStyleId>
              </a:tblPr>
              <a:tblGrid>
                <a:gridCol w="4424998">
                  <a:extLst>
                    <a:ext uri="{9D8B030D-6E8A-4147-A177-3AD203B41FA5}">
                      <a16:colId xmlns:a16="http://schemas.microsoft.com/office/drawing/2014/main" val="2109010007"/>
                    </a:ext>
                  </a:extLst>
                </a:gridCol>
                <a:gridCol w="1206818">
                  <a:extLst>
                    <a:ext uri="{9D8B030D-6E8A-4147-A177-3AD203B41FA5}">
                      <a16:colId xmlns:a16="http://schemas.microsoft.com/office/drawing/2014/main" val="3324575801"/>
                    </a:ext>
                  </a:extLst>
                </a:gridCol>
                <a:gridCol w="1206818">
                  <a:extLst>
                    <a:ext uri="{9D8B030D-6E8A-4147-A177-3AD203B41FA5}">
                      <a16:colId xmlns:a16="http://schemas.microsoft.com/office/drawing/2014/main" val="3926007159"/>
                    </a:ext>
                  </a:extLst>
                </a:gridCol>
                <a:gridCol w="1206818">
                  <a:extLst>
                    <a:ext uri="{9D8B030D-6E8A-4147-A177-3AD203B41FA5}">
                      <a16:colId xmlns:a16="http://schemas.microsoft.com/office/drawing/2014/main" val="2008042682"/>
                    </a:ext>
                  </a:extLst>
                </a:gridCol>
              </a:tblGrid>
              <a:tr h="540000">
                <a:tc>
                  <a:txBody>
                    <a:bodyPr/>
                    <a:lstStyle/>
                    <a:p>
                      <a:pPr marL="0" marR="0" indent="0" algn="l" defTabSz="685800" rtl="0" eaLnBrk="1" fontAlgn="ctr" latinLnBrk="0" hangingPunct="1">
                        <a:lnSpc>
                          <a:spcPct val="100000"/>
                        </a:lnSpc>
                        <a:spcBef>
                          <a:spcPts val="0"/>
                        </a:spcBef>
                        <a:spcAft>
                          <a:spcPts val="0"/>
                        </a:spcAft>
                        <a:buClrTx/>
                        <a:buSzTx/>
                        <a:buFontTx/>
                        <a:buNone/>
                        <a:tabLst/>
                        <a:defRPr/>
                      </a:pPr>
                      <a:r>
                        <a:rPr lang="en-US" altLang="zh-CN" sz="1200" b="0" i="0" u="none" strike="noStrike" dirty="0">
                          <a:solidFill>
                            <a:schemeClr val="tx1">
                              <a:lumMod val="50000"/>
                              <a:lumOff val="50000"/>
                            </a:schemeClr>
                          </a:solidFill>
                          <a:effectLst/>
                          <a:latin typeface="Arial" panose="020B0604020202020204" pitchFamily="34" charset="0"/>
                          <a:ea typeface="+mn-ea"/>
                          <a:cs typeface="Arial" panose="020B0604020202020204" pitchFamily="34" charset="0"/>
                        </a:rPr>
                        <a:t>ZJ20170410</a:t>
                      </a:r>
                    </a:p>
                    <a:p>
                      <a:pPr marL="0" marR="0" indent="0" algn="l" defTabSz="685800" rtl="0" eaLnBrk="1" fontAlgn="ctr" latinLnBrk="0" hangingPunct="1">
                        <a:lnSpc>
                          <a:spcPct val="100000"/>
                        </a:lnSpc>
                        <a:spcBef>
                          <a:spcPts val="0"/>
                        </a:spcBef>
                        <a:spcAft>
                          <a:spcPts val="0"/>
                        </a:spcAft>
                        <a:buClrTx/>
                        <a:buSzTx/>
                        <a:buFontTx/>
                        <a:buNone/>
                        <a:tabLst/>
                        <a:defRPr/>
                      </a:pPr>
                      <a:r>
                        <a:rPr lang="en-US" altLang="zh-CN" sz="1200" b="0" i="0" u="none" strike="noStrike" dirty="0">
                          <a:solidFill>
                            <a:schemeClr val="tx1">
                              <a:lumMod val="50000"/>
                              <a:lumOff val="50000"/>
                            </a:schemeClr>
                          </a:solidFill>
                          <a:effectLst/>
                          <a:latin typeface="Arial" panose="020B0604020202020204" pitchFamily="34" charset="0"/>
                          <a:ea typeface="+mn-ea"/>
                          <a:cs typeface="Arial" panose="020B0604020202020204" pitchFamily="34" charset="0"/>
                        </a:rPr>
                        <a:t>Main Ring parameter: WD20170306</a:t>
                      </a:r>
                    </a:p>
                  </a:txBody>
                  <a:tcPr anchor="ctr"/>
                </a:tc>
                <a:tc>
                  <a:txBody>
                    <a:bodyPr/>
                    <a:lstStyle/>
                    <a:p>
                      <a:pPr algn="ctr" rtl="0" fontAlgn="ctr"/>
                      <a:r>
                        <a:rPr lang="en-US" sz="1500" b="1" u="none" strike="noStrike" dirty="0">
                          <a:effectLst/>
                          <a:latin typeface="Arial" panose="020B0604020202020204" pitchFamily="34" charset="0"/>
                          <a:cs typeface="Arial" panose="020B0604020202020204" pitchFamily="34" charset="0"/>
                        </a:rPr>
                        <a:t>H</a:t>
                      </a:r>
                    </a:p>
                  </a:txBody>
                  <a:tcPr anchor="ctr">
                    <a:solidFill>
                      <a:schemeClr val="accent6">
                        <a:lumMod val="20000"/>
                        <a:lumOff val="80000"/>
                      </a:schemeClr>
                    </a:solidFill>
                  </a:tcPr>
                </a:tc>
                <a:tc>
                  <a:txBody>
                    <a:bodyPr/>
                    <a:lstStyle/>
                    <a:p>
                      <a:pPr algn="ctr" rtl="0" fontAlgn="ctr"/>
                      <a:r>
                        <a:rPr lang="en-US" sz="1500" b="1" u="none" strike="noStrike" dirty="0">
                          <a:effectLst/>
                          <a:latin typeface="Arial" panose="020B0604020202020204" pitchFamily="34" charset="0"/>
                          <a:cs typeface="Arial" panose="020B0604020202020204" pitchFamily="34" charset="0"/>
                        </a:rPr>
                        <a:t>W</a:t>
                      </a:r>
                      <a:endParaRPr lang="en-US" sz="15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6">
                        <a:lumMod val="20000"/>
                        <a:lumOff val="80000"/>
                      </a:schemeClr>
                    </a:solidFill>
                  </a:tcPr>
                </a:tc>
                <a:tc>
                  <a:txBody>
                    <a:bodyPr/>
                    <a:lstStyle/>
                    <a:p>
                      <a:pPr algn="ctr" rtl="0" fontAlgn="ctr"/>
                      <a:r>
                        <a:rPr lang="en-US" sz="1500" b="1" u="none" strike="noStrike" dirty="0">
                          <a:effectLst/>
                          <a:latin typeface="Arial" panose="020B0604020202020204" pitchFamily="34" charset="0"/>
                          <a:cs typeface="Arial" panose="020B0604020202020204" pitchFamily="34" charset="0"/>
                        </a:rPr>
                        <a:t>Z-HL</a:t>
                      </a:r>
                      <a:endParaRPr lang="en-US" sz="15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6">
                        <a:lumMod val="20000"/>
                        <a:lumOff val="80000"/>
                      </a:schemeClr>
                    </a:solidFill>
                  </a:tcPr>
                </a:tc>
                <a:extLst>
                  <a:ext uri="{0D108BD9-81ED-4DB2-BD59-A6C34878D82A}">
                    <a16:rowId xmlns:a16="http://schemas.microsoft.com/office/drawing/2014/main" val="3188288608"/>
                  </a:ext>
                </a:extLst>
              </a:tr>
              <a:tr h="324000">
                <a:tc>
                  <a:txBody>
                    <a:bodyPr/>
                    <a:lstStyle/>
                    <a:p>
                      <a:pPr algn="l" rtl="0" fontAlgn="ctr"/>
                      <a:r>
                        <a:rPr lang="en-US" sz="1500" b="1" u="none" strike="noStrike" dirty="0">
                          <a:effectLst/>
                          <a:latin typeface="Arial" panose="020B0604020202020204" pitchFamily="34" charset="0"/>
                          <a:cs typeface="Arial" panose="020B0604020202020204" pitchFamily="34" charset="0"/>
                        </a:rPr>
                        <a:t>Luminosity / IP [10</a:t>
                      </a:r>
                      <a:r>
                        <a:rPr lang="en-US" sz="1500" b="1" u="none" strike="noStrike" baseline="30000" dirty="0">
                          <a:effectLst/>
                          <a:latin typeface="Arial" panose="020B0604020202020204" pitchFamily="34" charset="0"/>
                          <a:cs typeface="Arial" panose="020B0604020202020204" pitchFamily="34" charset="0"/>
                        </a:rPr>
                        <a:t>34</a:t>
                      </a:r>
                      <a:r>
                        <a:rPr lang="en-US" sz="1500" b="1" u="none" strike="noStrike" dirty="0">
                          <a:effectLst/>
                          <a:latin typeface="Arial" panose="020B0604020202020204" pitchFamily="34" charset="0"/>
                          <a:cs typeface="Arial" panose="020B0604020202020204" pitchFamily="34" charset="0"/>
                        </a:rPr>
                        <a:t> cm</a:t>
                      </a:r>
                      <a:r>
                        <a:rPr lang="en-US" sz="1500" b="1" u="none" strike="noStrike" baseline="30000" dirty="0">
                          <a:effectLst/>
                          <a:latin typeface="Arial" panose="020B0604020202020204" pitchFamily="34" charset="0"/>
                          <a:cs typeface="Arial" panose="020B0604020202020204" pitchFamily="34" charset="0"/>
                        </a:rPr>
                        <a:t>-2</a:t>
                      </a:r>
                      <a:r>
                        <a:rPr lang="en-US" sz="1500" b="1" u="none" strike="noStrike" dirty="0">
                          <a:effectLst/>
                          <a:latin typeface="Arial" panose="020B0604020202020204" pitchFamily="34" charset="0"/>
                          <a:cs typeface="Arial" panose="020B0604020202020204" pitchFamily="34" charset="0"/>
                        </a:rPr>
                        <a:t>s</a:t>
                      </a:r>
                      <a:r>
                        <a:rPr lang="en-US" sz="1500" b="1" u="none" strike="noStrike" baseline="30000" dirty="0">
                          <a:effectLst/>
                          <a:latin typeface="Arial" panose="020B0604020202020204" pitchFamily="34" charset="0"/>
                          <a:cs typeface="Arial" panose="020B0604020202020204" pitchFamily="34" charset="0"/>
                        </a:rPr>
                        <a:t>-1</a:t>
                      </a:r>
                      <a:r>
                        <a:rPr lang="en-US" sz="1500" b="1" u="none" strike="noStrike" dirty="0">
                          <a:effectLst/>
                          <a:latin typeface="Arial" panose="020B0604020202020204" pitchFamily="34" charset="0"/>
                          <a:cs typeface="Arial" panose="020B0604020202020204" pitchFamily="34" charset="0"/>
                        </a:rPr>
                        <a:t>]</a:t>
                      </a:r>
                      <a:endParaRPr lang="en-US" sz="15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2">
                        <a:lumMod val="20000"/>
                        <a:lumOff val="80000"/>
                      </a:schemeClr>
                    </a:solidFill>
                  </a:tcPr>
                </a:tc>
                <a:tc>
                  <a:txBody>
                    <a:bodyPr/>
                    <a:lstStyle/>
                    <a:p>
                      <a:pPr algn="ctr" rtl="0" fontAlgn="ctr"/>
                      <a:r>
                        <a:rPr lang="en-US" altLang="zh-CN" sz="1500" b="1" u="none" strike="noStrike" dirty="0">
                          <a:effectLst/>
                          <a:latin typeface="Arial" panose="020B0604020202020204" pitchFamily="34" charset="0"/>
                          <a:cs typeface="Arial" panose="020B0604020202020204" pitchFamily="34" charset="0"/>
                        </a:rPr>
                        <a:t>2</a:t>
                      </a:r>
                      <a:endParaRPr lang="en-US" altLang="zh-CN" sz="15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2">
                        <a:lumMod val="20000"/>
                        <a:lumOff val="80000"/>
                      </a:schemeClr>
                    </a:solidFill>
                  </a:tcPr>
                </a:tc>
                <a:tc>
                  <a:txBody>
                    <a:bodyPr/>
                    <a:lstStyle/>
                    <a:p>
                      <a:pPr algn="ctr" rtl="0" fontAlgn="ctr"/>
                      <a:r>
                        <a:rPr lang="en-US" altLang="zh-CN" sz="1500" b="1" u="none" strike="noStrike" dirty="0">
                          <a:effectLst/>
                          <a:latin typeface="Arial" panose="020B0604020202020204" pitchFamily="34" charset="0"/>
                          <a:cs typeface="Arial" panose="020B0604020202020204" pitchFamily="34" charset="0"/>
                        </a:rPr>
                        <a:t>5</a:t>
                      </a:r>
                      <a:endParaRPr lang="en-US" altLang="zh-CN" sz="15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2">
                        <a:lumMod val="20000"/>
                        <a:lumOff val="80000"/>
                      </a:schemeClr>
                    </a:solidFill>
                  </a:tcPr>
                </a:tc>
                <a:tc>
                  <a:txBody>
                    <a:bodyPr/>
                    <a:lstStyle/>
                    <a:p>
                      <a:pPr algn="ctr" rtl="0" fontAlgn="ctr"/>
                      <a:r>
                        <a:rPr lang="en-US" altLang="zh-CN" sz="1500" b="1" u="none" strike="noStrike" dirty="0">
                          <a:effectLst/>
                          <a:latin typeface="Arial" panose="020B0604020202020204" pitchFamily="34" charset="0"/>
                          <a:cs typeface="Arial" panose="020B0604020202020204" pitchFamily="34" charset="0"/>
                        </a:rPr>
                        <a:t>12</a:t>
                      </a:r>
                      <a:endParaRPr lang="en-US" altLang="zh-CN" sz="15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2">
                        <a:lumMod val="20000"/>
                        <a:lumOff val="80000"/>
                      </a:schemeClr>
                    </a:solidFill>
                  </a:tcPr>
                </a:tc>
                <a:extLst>
                  <a:ext uri="{0D108BD9-81ED-4DB2-BD59-A6C34878D82A}">
                    <a16:rowId xmlns:a16="http://schemas.microsoft.com/office/drawing/2014/main" val="3855826683"/>
                  </a:ext>
                </a:extLst>
              </a:tr>
              <a:tr h="324000">
                <a:tc>
                  <a:txBody>
                    <a:bodyPr/>
                    <a:lstStyle/>
                    <a:p>
                      <a:pPr algn="l" rtl="0" fontAlgn="ctr"/>
                      <a:r>
                        <a:rPr lang="en-US" sz="1500" b="1" u="none" strike="noStrike" dirty="0">
                          <a:effectLst/>
                          <a:latin typeface="Arial" panose="020B0604020202020204" pitchFamily="34" charset="0"/>
                          <a:cs typeface="Arial" panose="020B0604020202020204" pitchFamily="34" charset="0"/>
                        </a:rPr>
                        <a:t>SR power / beam [MW]</a:t>
                      </a:r>
                      <a:endParaRPr lang="en-US" sz="15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2">
                        <a:lumMod val="20000"/>
                        <a:lumOff val="80000"/>
                      </a:schemeClr>
                    </a:solidFill>
                  </a:tcPr>
                </a:tc>
                <a:tc>
                  <a:txBody>
                    <a:bodyPr/>
                    <a:lstStyle/>
                    <a:p>
                      <a:pPr algn="ctr" rtl="0" fontAlgn="ctr"/>
                      <a:r>
                        <a:rPr lang="en-US" altLang="zh-CN" sz="1500" b="1" i="0" u="none" strike="noStrike" dirty="0">
                          <a:solidFill>
                            <a:srgbClr val="000000"/>
                          </a:solidFill>
                          <a:effectLst/>
                          <a:latin typeface="Arial" panose="020B0604020202020204" pitchFamily="34" charset="0"/>
                          <a:ea typeface="等线" panose="02010600030101010101" pitchFamily="2" charset="-122"/>
                        </a:rPr>
                        <a:t>32</a:t>
                      </a:r>
                    </a:p>
                  </a:txBody>
                  <a:tcPr marL="7620" marR="7620" marT="7620" marB="0" anchor="ctr">
                    <a:solidFill>
                      <a:schemeClr val="accent2">
                        <a:lumMod val="20000"/>
                        <a:lumOff val="80000"/>
                      </a:schemeClr>
                    </a:solidFill>
                  </a:tcPr>
                </a:tc>
                <a:tc>
                  <a:txBody>
                    <a:bodyPr/>
                    <a:lstStyle/>
                    <a:p>
                      <a:pPr algn="ctr" rtl="0" fontAlgn="ctr"/>
                      <a:r>
                        <a:rPr lang="en-US" altLang="zh-CN" sz="1500" b="1" i="0" u="none" strike="noStrike" dirty="0">
                          <a:solidFill>
                            <a:srgbClr val="000000"/>
                          </a:solidFill>
                          <a:effectLst/>
                          <a:latin typeface="Arial" panose="020B0604020202020204" pitchFamily="34" charset="0"/>
                          <a:ea typeface="等线" panose="02010600030101010101" pitchFamily="2" charset="-122"/>
                        </a:rPr>
                        <a:t>32</a:t>
                      </a:r>
                    </a:p>
                  </a:txBody>
                  <a:tcPr marL="7620" marR="7620" marT="7620" marB="0" anchor="ctr">
                    <a:solidFill>
                      <a:schemeClr val="accent2">
                        <a:lumMod val="20000"/>
                        <a:lumOff val="80000"/>
                      </a:schemeClr>
                    </a:solidFill>
                  </a:tcPr>
                </a:tc>
                <a:tc>
                  <a:txBody>
                    <a:bodyPr/>
                    <a:lstStyle/>
                    <a:p>
                      <a:pPr algn="ctr" rtl="0" fontAlgn="ctr"/>
                      <a:r>
                        <a:rPr lang="en-US" altLang="zh-CN" sz="1500" b="1" i="0" u="none" strike="noStrike" dirty="0">
                          <a:solidFill>
                            <a:srgbClr val="000000"/>
                          </a:solidFill>
                          <a:effectLst/>
                          <a:latin typeface="Arial" panose="020B0604020202020204" pitchFamily="34" charset="0"/>
                          <a:ea typeface="等线" panose="02010600030101010101" pitchFamily="2" charset="-122"/>
                        </a:rPr>
                        <a:t>16</a:t>
                      </a:r>
                    </a:p>
                  </a:txBody>
                  <a:tcPr marL="7620" marR="7620" marT="7620" marB="0" anchor="ctr">
                    <a:solidFill>
                      <a:schemeClr val="accent2">
                        <a:lumMod val="20000"/>
                        <a:lumOff val="80000"/>
                      </a:schemeClr>
                    </a:solidFill>
                  </a:tcPr>
                </a:tc>
                <a:extLst>
                  <a:ext uri="{0D108BD9-81ED-4DB2-BD59-A6C34878D82A}">
                    <a16:rowId xmlns:a16="http://schemas.microsoft.com/office/drawing/2014/main" val="1612107425"/>
                  </a:ext>
                </a:extLst>
              </a:tr>
              <a:tr h="324000">
                <a:tc>
                  <a:txBody>
                    <a:bodyPr/>
                    <a:lstStyle/>
                    <a:p>
                      <a:pPr algn="l" rtl="0" fontAlgn="ctr"/>
                      <a:r>
                        <a:rPr lang="en-US" sz="1500" b="0" u="none" strike="noStrike" dirty="0">
                          <a:effectLst/>
                          <a:latin typeface="Arial" panose="020B0604020202020204" pitchFamily="34" charset="0"/>
                          <a:cs typeface="Arial" panose="020B0604020202020204" pitchFamily="34" charset="0"/>
                        </a:rPr>
                        <a:t>RF voltage [GV]</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500" b="0" i="0" u="none" strike="noStrike" dirty="0">
                          <a:solidFill>
                            <a:srgbClr val="000000"/>
                          </a:solidFill>
                          <a:effectLst/>
                          <a:latin typeface="Arial" panose="020B0604020202020204" pitchFamily="34" charset="0"/>
                          <a:ea typeface="等线" panose="02010600030101010101" pitchFamily="2" charset="-122"/>
                        </a:rPr>
                        <a:t>2.1</a:t>
                      </a:r>
                    </a:p>
                  </a:txBody>
                  <a:tcPr marL="7620" marR="7620" marT="7620" marB="0" anchor="ctr"/>
                </a:tc>
                <a:tc>
                  <a:txBody>
                    <a:bodyPr/>
                    <a:lstStyle/>
                    <a:p>
                      <a:pPr algn="ctr" rtl="0" fontAlgn="ctr"/>
                      <a:r>
                        <a:rPr lang="en-US" altLang="zh-CN" sz="1500" b="0" i="0" u="none" strike="noStrike" dirty="0">
                          <a:solidFill>
                            <a:srgbClr val="000000"/>
                          </a:solidFill>
                          <a:effectLst/>
                          <a:latin typeface="Arial" panose="020B0604020202020204" pitchFamily="34" charset="0"/>
                          <a:ea typeface="等线" panose="02010600030101010101" pitchFamily="2" charset="-122"/>
                        </a:rPr>
                        <a:t>0.41</a:t>
                      </a:r>
                    </a:p>
                  </a:txBody>
                  <a:tcPr marL="7620" marR="7620" marT="7620" marB="0" anchor="ctr"/>
                </a:tc>
                <a:tc>
                  <a:txBody>
                    <a:bodyPr/>
                    <a:lstStyle/>
                    <a:p>
                      <a:pPr algn="ctr" rtl="0" fontAlgn="ctr"/>
                      <a:r>
                        <a:rPr lang="en-US" altLang="zh-CN" sz="1500" b="0" i="0" u="none" strike="noStrike" dirty="0">
                          <a:solidFill>
                            <a:srgbClr val="000000"/>
                          </a:solidFill>
                          <a:effectLst/>
                          <a:latin typeface="Arial" panose="020B0604020202020204" pitchFamily="34" charset="0"/>
                          <a:ea typeface="等线" panose="02010600030101010101" pitchFamily="2" charset="-122"/>
                        </a:rPr>
                        <a:t>0.14</a:t>
                      </a:r>
                    </a:p>
                  </a:txBody>
                  <a:tcPr marL="7620" marR="7620" marT="7620" marB="0" anchor="ctr"/>
                </a:tc>
                <a:extLst>
                  <a:ext uri="{0D108BD9-81ED-4DB2-BD59-A6C34878D82A}">
                    <a16:rowId xmlns:a16="http://schemas.microsoft.com/office/drawing/2014/main" val="2016363462"/>
                  </a:ext>
                </a:extLst>
              </a:tr>
              <a:tr h="324000">
                <a:tc>
                  <a:txBody>
                    <a:bodyPr/>
                    <a:lstStyle/>
                    <a:p>
                      <a:pPr algn="l" rtl="0" fontAlgn="ctr"/>
                      <a:r>
                        <a:rPr lang="en-US" sz="1500" b="0" u="none" strike="noStrike" dirty="0">
                          <a:effectLst/>
                          <a:latin typeface="Arial" panose="020B0604020202020204" pitchFamily="34" charset="0"/>
                          <a:cs typeface="Arial" panose="020B0604020202020204" pitchFamily="34" charset="0"/>
                        </a:rPr>
                        <a:t>Beam current / beam [mA]</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500" b="1" i="0" u="none" strike="noStrike" dirty="0">
                          <a:solidFill>
                            <a:srgbClr val="000000"/>
                          </a:solidFill>
                          <a:effectLst/>
                          <a:latin typeface="Arial" panose="020B0604020202020204" pitchFamily="34" charset="0"/>
                          <a:ea typeface="等线" panose="02010600030101010101" pitchFamily="2" charset="-122"/>
                        </a:rPr>
                        <a:t>19.2</a:t>
                      </a:r>
                    </a:p>
                  </a:txBody>
                  <a:tcPr marL="7620" marR="7620" marT="7620" marB="0" anchor="ctr"/>
                </a:tc>
                <a:tc>
                  <a:txBody>
                    <a:bodyPr/>
                    <a:lstStyle/>
                    <a:p>
                      <a:pPr algn="ctr" rtl="0" fontAlgn="ctr"/>
                      <a:r>
                        <a:rPr lang="en-US" altLang="zh-CN" sz="1500" b="1" i="0" u="none" strike="noStrike" dirty="0">
                          <a:solidFill>
                            <a:srgbClr val="000000"/>
                          </a:solidFill>
                          <a:effectLst/>
                          <a:latin typeface="Arial" panose="020B0604020202020204" pitchFamily="34" charset="0"/>
                          <a:ea typeface="等线" panose="02010600030101010101" pitchFamily="2" charset="-122"/>
                        </a:rPr>
                        <a:t>97.1</a:t>
                      </a:r>
                    </a:p>
                  </a:txBody>
                  <a:tcPr marL="7620" marR="7620" marT="7620" marB="0" anchor="ctr"/>
                </a:tc>
                <a:tc>
                  <a:txBody>
                    <a:bodyPr/>
                    <a:lstStyle/>
                    <a:p>
                      <a:pPr algn="ctr" rtl="0" fontAlgn="ctr"/>
                      <a:r>
                        <a:rPr lang="en-US" altLang="zh-CN" sz="1500" b="1" i="0" u="none" strike="noStrike" dirty="0">
                          <a:solidFill>
                            <a:srgbClr val="000000"/>
                          </a:solidFill>
                          <a:effectLst/>
                          <a:latin typeface="Arial" panose="020B0604020202020204" pitchFamily="34" charset="0"/>
                          <a:ea typeface="等线" panose="02010600030101010101" pitchFamily="2" charset="-122"/>
                        </a:rPr>
                        <a:t>466</a:t>
                      </a:r>
                    </a:p>
                  </a:txBody>
                  <a:tcPr marL="7620" marR="7620" marT="7620" marB="0" anchor="ctr"/>
                </a:tc>
                <a:extLst>
                  <a:ext uri="{0D108BD9-81ED-4DB2-BD59-A6C34878D82A}">
                    <a16:rowId xmlns:a16="http://schemas.microsoft.com/office/drawing/2014/main" val="2225702093"/>
                  </a:ext>
                </a:extLst>
              </a:tr>
              <a:tr h="324000">
                <a:tc>
                  <a:txBody>
                    <a:bodyPr/>
                    <a:lstStyle/>
                    <a:p>
                      <a:pPr algn="l" rtl="0" fontAlgn="ctr"/>
                      <a:r>
                        <a:rPr lang="en-US" sz="1500" b="0" u="none" strike="noStrike" dirty="0">
                          <a:effectLst/>
                          <a:latin typeface="Arial" panose="020B0604020202020204" pitchFamily="34" charset="0"/>
                          <a:cs typeface="Arial" panose="020B0604020202020204" pitchFamily="34" charset="0"/>
                        </a:rPr>
                        <a:t>Bunch charge [</a:t>
                      </a:r>
                      <a:r>
                        <a:rPr lang="en-US" sz="1500" b="0" u="none" strike="noStrike" dirty="0" err="1">
                          <a:effectLst/>
                          <a:latin typeface="Arial" panose="020B0604020202020204" pitchFamily="34" charset="0"/>
                          <a:cs typeface="Arial" panose="020B0604020202020204" pitchFamily="34" charset="0"/>
                        </a:rPr>
                        <a:t>nC</a:t>
                      </a:r>
                      <a:r>
                        <a:rPr lang="en-US" sz="1500" b="0" u="none" strike="noStrike" dirty="0">
                          <a:effectLst/>
                          <a:latin typeface="Arial" panose="020B0604020202020204" pitchFamily="34" charset="0"/>
                          <a:cs typeface="Arial" panose="020B0604020202020204" pitchFamily="34" charset="0"/>
                        </a:rPr>
                        <a:t>]</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500" b="0" i="0" u="none" strike="noStrike" dirty="0">
                          <a:solidFill>
                            <a:srgbClr val="000000"/>
                          </a:solidFill>
                          <a:effectLst/>
                          <a:latin typeface="Arial" panose="020B0604020202020204" pitchFamily="34" charset="0"/>
                          <a:ea typeface="等线" panose="02010600030101010101" pitchFamily="2" charset="-122"/>
                        </a:rPr>
                        <a:t>15.5</a:t>
                      </a:r>
                    </a:p>
                  </a:txBody>
                  <a:tcPr marL="7620" marR="7620" marT="7620" marB="0" anchor="ctr"/>
                </a:tc>
                <a:tc>
                  <a:txBody>
                    <a:bodyPr/>
                    <a:lstStyle/>
                    <a:p>
                      <a:pPr algn="ctr" rtl="0" fontAlgn="ctr"/>
                      <a:r>
                        <a:rPr lang="en-US" altLang="zh-CN" sz="1500" b="0" i="0" u="none" strike="noStrike" dirty="0">
                          <a:solidFill>
                            <a:srgbClr val="000000"/>
                          </a:solidFill>
                          <a:effectLst/>
                          <a:latin typeface="Arial" panose="020B0604020202020204" pitchFamily="34" charset="0"/>
                          <a:ea typeface="等线" panose="02010600030101010101" pitchFamily="2" charset="-122"/>
                        </a:rPr>
                        <a:t>5.8</a:t>
                      </a:r>
                    </a:p>
                  </a:txBody>
                  <a:tcPr marL="7620" marR="7620" marT="7620" marB="0" anchor="ctr"/>
                </a:tc>
                <a:tc>
                  <a:txBody>
                    <a:bodyPr/>
                    <a:lstStyle/>
                    <a:p>
                      <a:pPr algn="ctr" rtl="0" fontAlgn="ctr"/>
                      <a:r>
                        <a:rPr lang="en-US" altLang="zh-CN" sz="1500" b="0" i="0" u="none" strike="noStrike" dirty="0">
                          <a:solidFill>
                            <a:srgbClr val="000000"/>
                          </a:solidFill>
                          <a:effectLst/>
                          <a:latin typeface="Arial" panose="020B0604020202020204" pitchFamily="34" charset="0"/>
                          <a:ea typeface="等线" panose="02010600030101010101" pitchFamily="2" charset="-122"/>
                        </a:rPr>
                        <a:t>7.3</a:t>
                      </a:r>
                    </a:p>
                  </a:txBody>
                  <a:tcPr marL="7620" marR="7620" marT="7620" marB="0" anchor="ctr"/>
                </a:tc>
                <a:extLst>
                  <a:ext uri="{0D108BD9-81ED-4DB2-BD59-A6C34878D82A}">
                    <a16:rowId xmlns:a16="http://schemas.microsoft.com/office/drawing/2014/main" val="810292550"/>
                  </a:ext>
                </a:extLst>
              </a:tr>
              <a:tr h="324000">
                <a:tc>
                  <a:txBody>
                    <a:bodyPr/>
                    <a:lstStyle/>
                    <a:p>
                      <a:pPr algn="l" rtl="0" fontAlgn="ctr"/>
                      <a:r>
                        <a:rPr lang="en-US" sz="1500" b="0" u="none" strike="noStrike" dirty="0">
                          <a:effectLst/>
                          <a:latin typeface="Arial" panose="020B0604020202020204" pitchFamily="34" charset="0"/>
                          <a:cs typeface="Arial" panose="020B0604020202020204" pitchFamily="34" charset="0"/>
                        </a:rPr>
                        <a:t>Bunch length [mm]</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500" b="0" i="0" u="none" strike="noStrike" dirty="0">
                          <a:solidFill>
                            <a:srgbClr val="000000"/>
                          </a:solidFill>
                          <a:effectLst/>
                          <a:latin typeface="Arial" panose="020B0604020202020204" pitchFamily="34" charset="0"/>
                          <a:ea typeface="等线" panose="02010600030101010101" pitchFamily="2" charset="-122"/>
                        </a:rPr>
                        <a:t>2.9</a:t>
                      </a:r>
                    </a:p>
                  </a:txBody>
                  <a:tcPr marL="7620" marR="7620" marT="7620" marB="0" anchor="ctr"/>
                </a:tc>
                <a:tc>
                  <a:txBody>
                    <a:bodyPr/>
                    <a:lstStyle/>
                    <a:p>
                      <a:pPr algn="ctr" rtl="0" fontAlgn="ctr"/>
                      <a:r>
                        <a:rPr lang="en-US" altLang="zh-CN" sz="1500" b="0" i="0" u="none" strike="noStrike" dirty="0">
                          <a:solidFill>
                            <a:srgbClr val="000000"/>
                          </a:solidFill>
                          <a:effectLst/>
                          <a:latin typeface="Arial" panose="020B0604020202020204" pitchFamily="34" charset="0"/>
                          <a:ea typeface="等线" panose="02010600030101010101" pitchFamily="2" charset="-122"/>
                        </a:rPr>
                        <a:t>3.4</a:t>
                      </a:r>
                    </a:p>
                  </a:txBody>
                  <a:tcPr marL="7620" marR="7620" marT="7620" marB="0" anchor="ctr"/>
                </a:tc>
                <a:tc>
                  <a:txBody>
                    <a:bodyPr/>
                    <a:lstStyle/>
                    <a:p>
                      <a:pPr algn="ctr" rtl="0" fontAlgn="ctr"/>
                      <a:r>
                        <a:rPr lang="en-US" altLang="zh-CN" sz="1500" b="0" i="0" u="none" strike="noStrike" dirty="0">
                          <a:solidFill>
                            <a:srgbClr val="000000"/>
                          </a:solidFill>
                          <a:effectLst/>
                          <a:latin typeface="Arial" panose="020B0604020202020204" pitchFamily="34" charset="0"/>
                          <a:ea typeface="等线" panose="02010600030101010101" pitchFamily="2" charset="-122"/>
                        </a:rPr>
                        <a:t>4</a:t>
                      </a:r>
                    </a:p>
                  </a:txBody>
                  <a:tcPr marL="7620" marR="7620" marT="7620" marB="0" anchor="ctr"/>
                </a:tc>
                <a:extLst>
                  <a:ext uri="{0D108BD9-81ED-4DB2-BD59-A6C34878D82A}">
                    <a16:rowId xmlns:a16="http://schemas.microsoft.com/office/drawing/2014/main" val="2182990151"/>
                  </a:ext>
                </a:extLst>
              </a:tr>
              <a:tr h="538480">
                <a:tc>
                  <a:txBody>
                    <a:bodyPr/>
                    <a:lstStyle/>
                    <a:p>
                      <a:pPr algn="l" rtl="0" fontAlgn="ctr"/>
                      <a:r>
                        <a:rPr lang="en-US" sz="1500" b="0" u="none" strike="noStrike" dirty="0">
                          <a:solidFill>
                            <a:schemeClr val="tx1"/>
                          </a:solidFill>
                          <a:effectLst/>
                          <a:latin typeface="Arial" panose="020B0604020202020204" pitchFamily="34" charset="0"/>
                          <a:cs typeface="Arial" panose="020B0604020202020204" pitchFamily="34" charset="0"/>
                        </a:rPr>
                        <a:t>Cavity number in use /</a:t>
                      </a:r>
                      <a:r>
                        <a:rPr lang="en-US" sz="1500" b="0" u="none" strike="noStrike" baseline="0" dirty="0">
                          <a:solidFill>
                            <a:schemeClr val="tx1"/>
                          </a:solidFill>
                          <a:effectLst/>
                          <a:latin typeface="Arial" panose="020B0604020202020204" pitchFamily="34" charset="0"/>
                          <a:cs typeface="Arial" panose="020B0604020202020204" pitchFamily="34" charset="0"/>
                        </a:rPr>
                        <a:t> beam (650 MHz 2-cell)</a:t>
                      </a:r>
                      <a:endParaRPr lang="en-US" sz="15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6">
                        <a:lumMod val="20000"/>
                        <a:lumOff val="80000"/>
                      </a:schemeClr>
                    </a:solidFill>
                  </a:tcPr>
                </a:tc>
                <a:tc>
                  <a:txBody>
                    <a:bodyPr/>
                    <a:lstStyle/>
                    <a:p>
                      <a:pPr algn="ctr" rtl="0" fontAlgn="ctr"/>
                      <a:r>
                        <a:rPr lang="en-US" altLang="zh-CN" sz="1500" b="1" i="0" u="none" strike="noStrike" dirty="0">
                          <a:solidFill>
                            <a:schemeClr val="tx1"/>
                          </a:solidFill>
                          <a:effectLst/>
                          <a:latin typeface="Arial" panose="020B0604020202020204" pitchFamily="34" charset="0"/>
                          <a:ea typeface="等线" panose="02010600030101010101" pitchFamily="2" charset="-122"/>
                        </a:rPr>
                        <a:t>336</a:t>
                      </a:r>
                    </a:p>
                  </a:txBody>
                  <a:tcPr marL="7620" marR="7620" marT="7620" marB="0" anchor="ctr">
                    <a:solidFill>
                      <a:schemeClr val="accent6">
                        <a:lumMod val="20000"/>
                        <a:lumOff val="80000"/>
                      </a:schemeClr>
                    </a:solidFill>
                  </a:tcPr>
                </a:tc>
                <a:tc>
                  <a:txBody>
                    <a:bodyPr/>
                    <a:lstStyle/>
                    <a:p>
                      <a:pPr algn="ctr" rtl="0" fontAlgn="ctr"/>
                      <a:r>
                        <a:rPr lang="en-US" altLang="zh-CN" sz="1500" b="0" i="0" u="none" strike="noStrike" dirty="0">
                          <a:solidFill>
                            <a:schemeClr val="tx1"/>
                          </a:solidFill>
                          <a:effectLst/>
                          <a:latin typeface="Arial" panose="020B0604020202020204" pitchFamily="34" charset="0"/>
                          <a:ea typeface="等线" panose="02010600030101010101" pitchFamily="2" charset="-122"/>
                        </a:rPr>
                        <a:t>96</a:t>
                      </a:r>
                    </a:p>
                  </a:txBody>
                  <a:tcPr marL="7620" marR="7620" marT="7620" marB="0" anchor="ctr">
                    <a:solidFill>
                      <a:schemeClr val="accent6">
                        <a:lumMod val="20000"/>
                        <a:lumOff val="80000"/>
                      </a:schemeClr>
                    </a:solidFill>
                  </a:tcPr>
                </a:tc>
                <a:tc>
                  <a:txBody>
                    <a:bodyPr/>
                    <a:lstStyle/>
                    <a:p>
                      <a:pPr algn="ctr" rtl="0" fontAlgn="ctr"/>
                      <a:r>
                        <a:rPr lang="en-US" altLang="zh-CN" sz="1500" b="0" i="0" u="none" strike="noStrike" dirty="0">
                          <a:solidFill>
                            <a:schemeClr val="tx1"/>
                          </a:solidFill>
                          <a:effectLst/>
                          <a:latin typeface="Arial" panose="020B0604020202020204" pitchFamily="34" charset="0"/>
                          <a:ea typeface="等线" panose="02010600030101010101" pitchFamily="2" charset="-122"/>
                        </a:rPr>
                        <a:t>48</a:t>
                      </a:r>
                    </a:p>
                  </a:txBody>
                  <a:tcPr marL="7620" marR="7620" marT="7620" marB="0" anchor="ctr">
                    <a:solidFill>
                      <a:schemeClr val="accent6">
                        <a:lumMod val="20000"/>
                        <a:lumOff val="80000"/>
                      </a:schemeClr>
                    </a:solidFill>
                  </a:tcPr>
                </a:tc>
                <a:extLst>
                  <a:ext uri="{0D108BD9-81ED-4DB2-BD59-A6C34878D82A}">
                    <a16:rowId xmlns:a16="http://schemas.microsoft.com/office/drawing/2014/main" val="2401085864"/>
                  </a:ext>
                </a:extLst>
              </a:tr>
              <a:tr h="324000">
                <a:tc>
                  <a:txBody>
                    <a:bodyPr/>
                    <a:lstStyle/>
                    <a:p>
                      <a:pPr algn="l" rtl="0" fontAlgn="ctr"/>
                      <a:r>
                        <a:rPr lang="en-US" sz="1500" b="0" u="none" strike="noStrike" dirty="0">
                          <a:effectLst/>
                          <a:latin typeface="Arial" panose="020B0604020202020204" pitchFamily="34" charset="0"/>
                          <a:cs typeface="Arial" panose="020B0604020202020204" pitchFamily="34" charset="0"/>
                        </a:rPr>
                        <a:t>Gradient [MV/m] (</a:t>
                      </a:r>
                      <a:r>
                        <a:rPr lang="en-US" sz="1500" b="0" u="none" strike="noStrike" dirty="0">
                          <a:solidFill>
                            <a:srgbClr val="C00000"/>
                          </a:solidFill>
                          <a:effectLst/>
                          <a:latin typeface="Arial" panose="020B0604020202020204" pitchFamily="34" charset="0"/>
                          <a:cs typeface="Arial" panose="020B0604020202020204" pitchFamily="34" charset="0"/>
                        </a:rPr>
                        <a:t>with margin</a:t>
                      </a:r>
                      <a:r>
                        <a:rPr lang="en-US" sz="1500" b="0" u="none" strike="noStrike" baseline="0" dirty="0">
                          <a:solidFill>
                            <a:srgbClr val="C00000"/>
                          </a:solidFill>
                          <a:effectLst/>
                          <a:latin typeface="Arial" panose="020B0604020202020204" pitchFamily="34" charset="0"/>
                          <a:cs typeface="Arial" panose="020B0604020202020204" pitchFamily="34" charset="0"/>
                        </a:rPr>
                        <a:t> for HV-H</a:t>
                      </a:r>
                      <a:r>
                        <a:rPr lang="en-US" sz="1500" b="0" u="none" strike="noStrike" baseline="0" dirty="0">
                          <a:effectLst/>
                          <a:latin typeface="Arial" panose="020B0604020202020204" pitchFamily="34" charset="0"/>
                          <a:cs typeface="Arial" panose="020B0604020202020204" pitchFamily="34" charset="0"/>
                        </a:rPr>
                        <a:t>)</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noFill/>
                  </a:tcPr>
                </a:tc>
                <a:tc>
                  <a:txBody>
                    <a:bodyPr/>
                    <a:lstStyle/>
                    <a:p>
                      <a:pPr algn="ctr" rtl="0" fontAlgn="ctr"/>
                      <a:r>
                        <a:rPr lang="en-US" altLang="zh-CN" sz="1500" b="0" i="0" u="none" strike="noStrike" dirty="0">
                          <a:solidFill>
                            <a:srgbClr val="000000"/>
                          </a:solidFill>
                          <a:effectLst/>
                          <a:latin typeface="Arial" panose="020B0604020202020204" pitchFamily="34" charset="0"/>
                          <a:ea typeface="等线" panose="02010600030101010101" pitchFamily="2" charset="-122"/>
                        </a:rPr>
                        <a:t>14</a:t>
                      </a:r>
                    </a:p>
                  </a:txBody>
                  <a:tcPr marL="7620" marR="7620" marT="7620" marB="0" anchor="ctr"/>
                </a:tc>
                <a:tc>
                  <a:txBody>
                    <a:bodyPr/>
                    <a:lstStyle/>
                    <a:p>
                      <a:pPr algn="ctr" rtl="0" fontAlgn="ctr"/>
                      <a:r>
                        <a:rPr lang="en-US" altLang="zh-CN" sz="1500" b="0" i="0" u="none" strike="noStrike" dirty="0">
                          <a:solidFill>
                            <a:srgbClr val="000000"/>
                          </a:solidFill>
                          <a:effectLst/>
                          <a:latin typeface="Arial" panose="020B0604020202020204" pitchFamily="34" charset="0"/>
                          <a:ea typeface="等线" panose="02010600030101010101" pitchFamily="2" charset="-122"/>
                        </a:rPr>
                        <a:t>9.3</a:t>
                      </a:r>
                    </a:p>
                  </a:txBody>
                  <a:tcPr marL="7620" marR="7620" marT="7620" marB="0" anchor="ctr"/>
                </a:tc>
                <a:tc>
                  <a:txBody>
                    <a:bodyPr/>
                    <a:lstStyle/>
                    <a:p>
                      <a:pPr algn="ctr" rtl="0" fontAlgn="ctr"/>
                      <a:r>
                        <a:rPr lang="en-US" altLang="zh-CN" sz="1500" b="0" i="0" u="none" strike="noStrike" dirty="0">
                          <a:solidFill>
                            <a:srgbClr val="000000"/>
                          </a:solidFill>
                          <a:effectLst/>
                          <a:latin typeface="Arial" panose="020B0604020202020204" pitchFamily="34" charset="0"/>
                          <a:ea typeface="等线" panose="02010600030101010101" pitchFamily="2" charset="-122"/>
                        </a:rPr>
                        <a:t>6.3</a:t>
                      </a:r>
                    </a:p>
                  </a:txBody>
                  <a:tcPr marL="7620" marR="7620" marT="7620" marB="0" anchor="ctr"/>
                </a:tc>
                <a:extLst>
                  <a:ext uri="{0D108BD9-81ED-4DB2-BD59-A6C34878D82A}">
                    <a16:rowId xmlns:a16="http://schemas.microsoft.com/office/drawing/2014/main" val="1442977050"/>
                  </a:ext>
                </a:extLst>
              </a:tr>
              <a:tr h="538480">
                <a:tc>
                  <a:txBody>
                    <a:bodyPr/>
                    <a:lstStyle/>
                    <a:p>
                      <a:pPr algn="l" rtl="0" fontAlgn="ctr"/>
                      <a:r>
                        <a:rPr lang="en-US" sz="1500" b="0" u="none" strike="noStrike" dirty="0">
                          <a:effectLst/>
                          <a:latin typeface="Arial" panose="020B0604020202020204" pitchFamily="34" charset="0"/>
                          <a:cs typeface="Arial" panose="020B0604020202020204" pitchFamily="34" charset="0"/>
                        </a:rPr>
                        <a:t>Input power / cavity [kW] (</a:t>
                      </a:r>
                      <a:r>
                        <a:rPr lang="en-US" sz="1500" b="0" u="none" strike="noStrike" dirty="0">
                          <a:solidFill>
                            <a:srgbClr val="C00000"/>
                          </a:solidFill>
                          <a:effectLst/>
                          <a:latin typeface="Arial" panose="020B0604020202020204" pitchFamily="34" charset="0"/>
                          <a:cs typeface="Arial" panose="020B0604020202020204" pitchFamily="34" charset="0"/>
                        </a:rPr>
                        <a:t>with margin for HL-H</a:t>
                      </a:r>
                      <a:r>
                        <a:rPr lang="en-US" sz="1500" b="0" u="none" strike="noStrike" dirty="0">
                          <a:effectLst/>
                          <a:latin typeface="Arial" panose="020B0604020202020204" pitchFamily="34" charset="0"/>
                          <a:cs typeface="Arial" panose="020B0604020202020204" pitchFamily="34" charset="0"/>
                        </a:rPr>
                        <a:t>)</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4">
                        <a:lumMod val="20000"/>
                        <a:lumOff val="80000"/>
                      </a:schemeClr>
                    </a:solidFill>
                  </a:tcPr>
                </a:tc>
                <a:tc>
                  <a:txBody>
                    <a:bodyPr/>
                    <a:lstStyle/>
                    <a:p>
                      <a:pPr algn="ctr" rtl="0" fontAlgn="ctr"/>
                      <a:r>
                        <a:rPr lang="en-US" altLang="zh-CN" sz="1500" b="0" i="0" u="none" strike="noStrike" dirty="0">
                          <a:solidFill>
                            <a:srgbClr val="FF0000"/>
                          </a:solidFill>
                          <a:effectLst/>
                          <a:latin typeface="Arial" panose="020B0604020202020204" pitchFamily="34" charset="0"/>
                          <a:ea typeface="等线" panose="02010600030101010101" pitchFamily="2" charset="-122"/>
                        </a:rPr>
                        <a:t>190</a:t>
                      </a:r>
                    </a:p>
                  </a:txBody>
                  <a:tcPr marL="7620" marR="7620" marT="7620" marB="0" anchor="ctr">
                    <a:solidFill>
                      <a:schemeClr val="accent4">
                        <a:lumMod val="20000"/>
                        <a:lumOff val="80000"/>
                      </a:schemeClr>
                    </a:solidFill>
                  </a:tcPr>
                </a:tc>
                <a:tc>
                  <a:txBody>
                    <a:bodyPr/>
                    <a:lstStyle/>
                    <a:p>
                      <a:pPr algn="ctr" rtl="0" fontAlgn="ctr"/>
                      <a:r>
                        <a:rPr lang="en-US" altLang="zh-CN" sz="1500" b="0" i="0" u="none" strike="noStrike" dirty="0">
                          <a:solidFill>
                            <a:srgbClr val="FF0000"/>
                          </a:solidFill>
                          <a:effectLst/>
                          <a:latin typeface="Arial" panose="020B0604020202020204" pitchFamily="34" charset="0"/>
                          <a:ea typeface="等线" panose="02010600030101010101" pitchFamily="2" charset="-122"/>
                        </a:rPr>
                        <a:t>333</a:t>
                      </a:r>
                    </a:p>
                  </a:txBody>
                  <a:tcPr marL="7620" marR="7620" marT="7620" marB="0" anchor="ctr">
                    <a:solidFill>
                      <a:schemeClr val="accent4">
                        <a:lumMod val="20000"/>
                        <a:lumOff val="80000"/>
                      </a:schemeClr>
                    </a:solidFill>
                  </a:tcPr>
                </a:tc>
                <a:tc>
                  <a:txBody>
                    <a:bodyPr/>
                    <a:lstStyle/>
                    <a:p>
                      <a:pPr algn="ctr" rtl="0" fontAlgn="ctr"/>
                      <a:r>
                        <a:rPr lang="en-US" altLang="zh-CN" sz="1500" b="0" i="0" u="none" strike="noStrike" dirty="0">
                          <a:solidFill>
                            <a:srgbClr val="FF0000"/>
                          </a:solidFill>
                          <a:effectLst/>
                          <a:latin typeface="Arial" panose="020B0604020202020204" pitchFamily="34" charset="0"/>
                          <a:ea typeface="等线" panose="02010600030101010101" pitchFamily="2" charset="-122"/>
                        </a:rPr>
                        <a:t>335</a:t>
                      </a:r>
                    </a:p>
                  </a:txBody>
                  <a:tcPr marL="7620" marR="7620" marT="7620" marB="0" anchor="ctr">
                    <a:solidFill>
                      <a:schemeClr val="accent4">
                        <a:lumMod val="20000"/>
                        <a:lumOff val="80000"/>
                      </a:schemeClr>
                    </a:solidFill>
                  </a:tcPr>
                </a:tc>
                <a:extLst>
                  <a:ext uri="{0D108BD9-81ED-4DB2-BD59-A6C34878D82A}">
                    <a16:rowId xmlns:a16="http://schemas.microsoft.com/office/drawing/2014/main" val="1912317847"/>
                  </a:ext>
                </a:extLst>
              </a:tr>
              <a:tr h="324000">
                <a:tc>
                  <a:txBody>
                    <a:bodyPr/>
                    <a:lstStyle/>
                    <a:p>
                      <a:pPr algn="l" rtl="0" fontAlgn="ctr"/>
                      <a:r>
                        <a:rPr lang="en-US" sz="1500" b="0" u="none" strike="noStrike" dirty="0">
                          <a:effectLst/>
                          <a:latin typeface="Arial" panose="020B0604020202020204" pitchFamily="34" charset="0"/>
                          <a:cs typeface="Arial" panose="020B0604020202020204" pitchFamily="34" charset="0"/>
                        </a:rPr>
                        <a:t>Klystron power [kW] (2 cavities / klystron)</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500" b="0" u="none" strike="noStrike" dirty="0">
                          <a:effectLst/>
                          <a:latin typeface="Arial" panose="020B0604020202020204" pitchFamily="34" charset="0"/>
                          <a:cs typeface="Arial" panose="020B0604020202020204" pitchFamily="34" charset="0"/>
                        </a:rPr>
                        <a:t>800</a:t>
                      </a:r>
                      <a:endPar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500" b="0" u="none" strike="noStrike" dirty="0">
                          <a:effectLst/>
                          <a:latin typeface="Arial" panose="020B0604020202020204" pitchFamily="34" charset="0"/>
                          <a:cs typeface="Arial" panose="020B0604020202020204" pitchFamily="34" charset="0"/>
                        </a:rPr>
                        <a:t>800</a:t>
                      </a:r>
                      <a:endPar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500" b="0" u="none" strike="noStrike" dirty="0">
                          <a:effectLst/>
                          <a:latin typeface="Arial" panose="020B0604020202020204" pitchFamily="34" charset="0"/>
                          <a:cs typeface="Arial" panose="020B0604020202020204" pitchFamily="34" charset="0"/>
                        </a:rPr>
                        <a:t>800</a:t>
                      </a:r>
                      <a:endPar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extLst>
                  <a:ext uri="{0D108BD9-81ED-4DB2-BD59-A6C34878D82A}">
                    <a16:rowId xmlns:a16="http://schemas.microsoft.com/office/drawing/2014/main" val="1448946622"/>
                  </a:ext>
                </a:extLst>
              </a:tr>
              <a:tr h="324000">
                <a:tc>
                  <a:txBody>
                    <a:bodyPr/>
                    <a:lstStyle/>
                    <a:p>
                      <a:pPr algn="l" rtl="0" fontAlgn="ctr"/>
                      <a:r>
                        <a:rPr lang="en-US" sz="1500" b="0" u="none" strike="noStrike" dirty="0">
                          <a:effectLst/>
                          <a:latin typeface="Arial" panose="020B0604020202020204" pitchFamily="34" charset="0"/>
                          <a:cs typeface="Arial" panose="020B0604020202020204" pitchFamily="34" charset="0"/>
                        </a:rPr>
                        <a:t>HOM power / cavity [kW]</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4">
                        <a:lumMod val="20000"/>
                        <a:lumOff val="80000"/>
                      </a:schemeClr>
                    </a:solidFill>
                  </a:tcPr>
                </a:tc>
                <a:tc>
                  <a:txBody>
                    <a:bodyPr/>
                    <a:lstStyle/>
                    <a:p>
                      <a:pPr algn="ctr" rtl="0" fontAlgn="ctr"/>
                      <a:r>
                        <a:rPr lang="en-US" altLang="zh-CN" sz="1500" b="0" i="0" u="none" strike="noStrike" dirty="0">
                          <a:solidFill>
                            <a:schemeClr val="tx1"/>
                          </a:solidFill>
                          <a:effectLst/>
                          <a:latin typeface="Arial" panose="020B0604020202020204" pitchFamily="34" charset="0"/>
                          <a:ea typeface="等线" panose="02010600030101010101" pitchFamily="2" charset="-122"/>
                        </a:rPr>
                        <a:t>0.4</a:t>
                      </a:r>
                    </a:p>
                  </a:txBody>
                  <a:tcPr marL="7620" marR="7620" marT="7620" marB="0" anchor="ctr">
                    <a:solidFill>
                      <a:schemeClr val="accent4">
                        <a:lumMod val="20000"/>
                        <a:lumOff val="80000"/>
                      </a:schemeClr>
                    </a:solidFill>
                  </a:tcPr>
                </a:tc>
                <a:tc>
                  <a:txBody>
                    <a:bodyPr/>
                    <a:lstStyle/>
                    <a:p>
                      <a:pPr algn="ctr" rtl="0" fontAlgn="ctr"/>
                      <a:r>
                        <a:rPr lang="en-US" altLang="zh-CN" sz="1500" b="0" i="0" u="none" strike="noStrike" dirty="0">
                          <a:solidFill>
                            <a:schemeClr val="tx1"/>
                          </a:solidFill>
                          <a:effectLst/>
                          <a:latin typeface="Arial" panose="020B0604020202020204" pitchFamily="34" charset="0"/>
                          <a:ea typeface="等线" panose="02010600030101010101" pitchFamily="2" charset="-122"/>
                        </a:rPr>
                        <a:t>0.3</a:t>
                      </a:r>
                    </a:p>
                  </a:txBody>
                  <a:tcPr marL="7620" marR="7620" marT="7620" marB="0" anchor="ctr">
                    <a:solidFill>
                      <a:schemeClr val="accent4">
                        <a:lumMod val="20000"/>
                        <a:lumOff val="80000"/>
                      </a:schemeClr>
                    </a:solidFill>
                  </a:tcPr>
                </a:tc>
                <a:tc>
                  <a:txBody>
                    <a:bodyPr/>
                    <a:lstStyle/>
                    <a:p>
                      <a:pPr algn="ctr" rtl="0" fontAlgn="ctr"/>
                      <a:r>
                        <a:rPr lang="en-US" altLang="zh-CN" sz="1500" b="1" i="0" u="none" strike="noStrike" dirty="0">
                          <a:solidFill>
                            <a:srgbClr val="0070C0"/>
                          </a:solidFill>
                          <a:effectLst/>
                          <a:latin typeface="Arial" panose="020B0604020202020204" pitchFamily="34" charset="0"/>
                          <a:ea typeface="等线" panose="02010600030101010101" pitchFamily="2" charset="-122"/>
                        </a:rPr>
                        <a:t>1.8</a:t>
                      </a:r>
                    </a:p>
                  </a:txBody>
                  <a:tcPr marL="7620" marR="7620" marT="7620" marB="0" anchor="ctr">
                    <a:solidFill>
                      <a:schemeClr val="accent4">
                        <a:lumMod val="20000"/>
                        <a:lumOff val="80000"/>
                      </a:schemeClr>
                    </a:solidFill>
                  </a:tcPr>
                </a:tc>
                <a:extLst>
                  <a:ext uri="{0D108BD9-81ED-4DB2-BD59-A6C34878D82A}">
                    <a16:rowId xmlns:a16="http://schemas.microsoft.com/office/drawing/2014/main" val="3991712638"/>
                  </a:ext>
                </a:extLst>
              </a:tr>
              <a:tr h="324000">
                <a:tc>
                  <a:txBody>
                    <a:bodyPr/>
                    <a:lstStyle/>
                    <a:p>
                      <a:pPr algn="l" rtl="0" fontAlgn="ctr"/>
                      <a:r>
                        <a:rPr lang="en-US" sz="1500" b="0" u="none" strike="noStrike" dirty="0">
                          <a:effectLst/>
                          <a:latin typeface="Arial" panose="020B0604020202020204" pitchFamily="34" charset="0"/>
                          <a:cs typeface="Arial" panose="020B0604020202020204" pitchFamily="34" charset="0"/>
                        </a:rPr>
                        <a:t>Cryomodule number (6</a:t>
                      </a:r>
                      <a:r>
                        <a:rPr lang="en-US" sz="1500" b="0" u="none" strike="noStrike" baseline="0" dirty="0">
                          <a:effectLst/>
                          <a:latin typeface="Arial" panose="020B0604020202020204" pitchFamily="34" charset="0"/>
                          <a:cs typeface="Arial" panose="020B0604020202020204" pitchFamily="34" charset="0"/>
                        </a:rPr>
                        <a:t> cavities / module)</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500" b="0" u="none" strike="noStrike" dirty="0">
                          <a:effectLst/>
                          <a:latin typeface="Arial" panose="020B0604020202020204" pitchFamily="34" charset="0"/>
                          <a:cs typeface="Arial" panose="020B0604020202020204" pitchFamily="34" charset="0"/>
                        </a:rPr>
                        <a:t>56</a:t>
                      </a:r>
                      <a:endPar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500" b="0" u="none" strike="noStrike" dirty="0">
                          <a:effectLst/>
                          <a:latin typeface="Arial" panose="020B0604020202020204" pitchFamily="34" charset="0"/>
                          <a:cs typeface="Arial" panose="020B0604020202020204" pitchFamily="34" charset="0"/>
                        </a:rPr>
                        <a:t>32</a:t>
                      </a:r>
                    </a:p>
                  </a:txBody>
                  <a:tcPr anchor="ctr"/>
                </a:tc>
                <a:tc>
                  <a:txBody>
                    <a:bodyPr/>
                    <a:lstStyle/>
                    <a:p>
                      <a:pPr algn="ctr" rtl="0" fontAlgn="ctr"/>
                      <a:r>
                        <a:rPr lang="en-US" altLang="zh-CN" sz="1500" b="0" u="none" strike="noStrike" dirty="0">
                          <a:effectLst/>
                          <a:latin typeface="Arial" panose="020B0604020202020204" pitchFamily="34" charset="0"/>
                          <a:cs typeface="Arial" panose="020B0604020202020204" pitchFamily="34" charset="0"/>
                        </a:rPr>
                        <a:t>16</a:t>
                      </a:r>
                      <a:endPar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extLst>
                  <a:ext uri="{0D108BD9-81ED-4DB2-BD59-A6C34878D82A}">
                    <a16:rowId xmlns:a16="http://schemas.microsoft.com/office/drawing/2014/main" val="2345004818"/>
                  </a:ext>
                </a:extLst>
              </a:tr>
              <a:tr h="324000">
                <a:tc>
                  <a:txBody>
                    <a:bodyPr/>
                    <a:lstStyle/>
                    <a:p>
                      <a:pPr algn="l" rtl="0" fontAlgn="ctr"/>
                      <a:r>
                        <a:rPr lang="en-US" sz="1500" b="0" u="none" strike="noStrike" dirty="0">
                          <a:effectLst/>
                          <a:latin typeface="Arial" panose="020B0604020202020204" pitchFamily="34" charset="0"/>
                          <a:cs typeface="Arial" panose="020B0604020202020204" pitchFamily="34" charset="0"/>
                        </a:rPr>
                        <a:t>Q</a:t>
                      </a:r>
                      <a:r>
                        <a:rPr lang="en-US" sz="1500" b="0" u="none" strike="noStrike" baseline="-25000" dirty="0">
                          <a:effectLst/>
                          <a:latin typeface="Arial" panose="020B0604020202020204" pitchFamily="34" charset="0"/>
                          <a:cs typeface="Arial" panose="020B0604020202020204" pitchFamily="34" charset="0"/>
                        </a:rPr>
                        <a:t>0</a:t>
                      </a:r>
                      <a:r>
                        <a:rPr lang="en-US" sz="1500" b="0" u="none" strike="noStrike" dirty="0">
                          <a:effectLst/>
                          <a:latin typeface="Arial" panose="020B0604020202020204" pitchFamily="34" charset="0"/>
                          <a:cs typeface="Arial" panose="020B0604020202020204" pitchFamily="34" charset="0"/>
                        </a:rPr>
                        <a:t> @ 2 K at operating gradient (</a:t>
                      </a:r>
                      <a:r>
                        <a:rPr lang="en-US" sz="1500" b="0" u="none" strike="noStrike" dirty="0">
                          <a:solidFill>
                            <a:srgbClr val="FF0000"/>
                          </a:solidFill>
                          <a:effectLst/>
                          <a:latin typeface="Arial" panose="020B0604020202020204" pitchFamily="34" charset="0"/>
                          <a:cs typeface="Arial" panose="020B0604020202020204" pitchFamily="34" charset="0"/>
                        </a:rPr>
                        <a:t>long term</a:t>
                      </a:r>
                      <a:r>
                        <a:rPr lang="en-US" sz="1500" b="0" u="none" strike="noStrike" dirty="0">
                          <a:effectLst/>
                          <a:latin typeface="Arial" panose="020B0604020202020204" pitchFamily="34" charset="0"/>
                          <a:cs typeface="Arial" panose="020B0604020202020204" pitchFamily="34" charset="0"/>
                        </a:rPr>
                        <a:t>)</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5">
                        <a:lumMod val="20000"/>
                        <a:lumOff val="80000"/>
                      </a:schemeClr>
                    </a:solidFill>
                  </a:tcPr>
                </a:tc>
                <a:tc>
                  <a:txBody>
                    <a:bodyPr/>
                    <a:lstStyle/>
                    <a:p>
                      <a:pPr algn="ctr" rtl="0" fontAlgn="ctr"/>
                      <a:r>
                        <a:rPr lang="en-US" sz="1500" b="0" u="none" strike="noStrike" dirty="0">
                          <a:effectLst/>
                          <a:latin typeface="Arial" panose="020B0604020202020204" pitchFamily="34" charset="0"/>
                          <a:cs typeface="Arial" panose="020B0604020202020204" pitchFamily="34" charset="0"/>
                        </a:rPr>
                        <a:t>1E10</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5">
                        <a:lumMod val="20000"/>
                        <a:lumOff val="80000"/>
                      </a:schemeClr>
                    </a:solidFill>
                  </a:tcPr>
                </a:tc>
                <a:tc>
                  <a:txBody>
                    <a:bodyPr/>
                    <a:lstStyle/>
                    <a:p>
                      <a:pPr algn="ctr" rtl="0" fontAlgn="ctr"/>
                      <a:r>
                        <a:rPr lang="en-US" sz="1500" b="0" u="none" strike="noStrike" dirty="0">
                          <a:effectLst/>
                          <a:latin typeface="Arial" panose="020B0604020202020204" pitchFamily="34" charset="0"/>
                          <a:cs typeface="Arial" panose="020B0604020202020204" pitchFamily="34" charset="0"/>
                        </a:rPr>
                        <a:t>1E10</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5">
                        <a:lumMod val="20000"/>
                        <a:lumOff val="80000"/>
                      </a:schemeClr>
                    </a:solidFill>
                  </a:tcPr>
                </a:tc>
                <a:tc>
                  <a:txBody>
                    <a:bodyPr/>
                    <a:lstStyle/>
                    <a:p>
                      <a:pPr algn="ctr" rtl="0" fontAlgn="ctr"/>
                      <a:r>
                        <a:rPr lang="en-US" sz="1500" b="0" u="none" strike="noStrike" dirty="0">
                          <a:effectLst/>
                          <a:latin typeface="Arial" panose="020B0604020202020204" pitchFamily="34" charset="0"/>
                          <a:cs typeface="Arial" panose="020B0604020202020204" pitchFamily="34" charset="0"/>
                        </a:rPr>
                        <a:t>1E10</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5">
                        <a:lumMod val="20000"/>
                        <a:lumOff val="80000"/>
                      </a:schemeClr>
                    </a:solidFill>
                  </a:tcPr>
                </a:tc>
                <a:extLst>
                  <a:ext uri="{0D108BD9-81ED-4DB2-BD59-A6C34878D82A}">
                    <a16:rowId xmlns:a16="http://schemas.microsoft.com/office/drawing/2014/main" val="4075558265"/>
                  </a:ext>
                </a:extLst>
              </a:tr>
              <a:tr h="324000">
                <a:tc>
                  <a:txBody>
                    <a:bodyPr/>
                    <a:lstStyle/>
                    <a:p>
                      <a:pPr algn="l" rtl="0" fontAlgn="ctr"/>
                      <a:r>
                        <a:rPr lang="en-US" sz="1500" b="0" u="none" strike="noStrike" dirty="0">
                          <a:effectLst/>
                          <a:latin typeface="Arial" panose="020B0604020202020204" pitchFamily="34" charset="0"/>
                          <a:cs typeface="Arial" panose="020B0604020202020204" pitchFamily="34" charset="0"/>
                        </a:rPr>
                        <a:t>Total wall loss @ 4.5 K eq. [kW]</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500" b="0" i="0" u="none" strike="noStrike" dirty="0">
                          <a:solidFill>
                            <a:srgbClr val="000000"/>
                          </a:solidFill>
                          <a:effectLst/>
                          <a:latin typeface="Arial" panose="020B0604020202020204" pitchFamily="34" charset="0"/>
                          <a:ea typeface="等线" panose="02010600030101010101" pitchFamily="2" charset="-122"/>
                        </a:rPr>
                        <a:t>23</a:t>
                      </a:r>
                    </a:p>
                  </a:txBody>
                  <a:tcPr marL="7620" marR="7620" marT="7620" marB="0" anchor="ctr"/>
                </a:tc>
                <a:tc>
                  <a:txBody>
                    <a:bodyPr/>
                    <a:lstStyle/>
                    <a:p>
                      <a:pPr algn="ctr" rtl="0" fontAlgn="ctr"/>
                      <a:r>
                        <a:rPr lang="en-US" altLang="zh-CN" sz="1500" b="0" i="0" u="none" strike="noStrike" dirty="0">
                          <a:solidFill>
                            <a:srgbClr val="000000"/>
                          </a:solidFill>
                          <a:effectLst/>
                          <a:latin typeface="Arial" panose="020B0604020202020204" pitchFamily="34" charset="0"/>
                          <a:ea typeface="等线" panose="02010600030101010101" pitchFamily="2" charset="-122"/>
                        </a:rPr>
                        <a:t>6</a:t>
                      </a:r>
                    </a:p>
                  </a:txBody>
                  <a:tcPr marL="7620" marR="7620" marT="7620" marB="0" anchor="ctr"/>
                </a:tc>
                <a:tc>
                  <a:txBody>
                    <a:bodyPr/>
                    <a:lstStyle/>
                    <a:p>
                      <a:pPr algn="ctr" rtl="0" fontAlgn="ctr"/>
                      <a:r>
                        <a:rPr lang="en-US" altLang="zh-CN" sz="1500" b="0" i="0" u="none" strike="noStrike" dirty="0">
                          <a:solidFill>
                            <a:srgbClr val="000000"/>
                          </a:solidFill>
                          <a:effectLst/>
                          <a:latin typeface="Arial" panose="020B0604020202020204" pitchFamily="34" charset="0"/>
                          <a:ea typeface="等线" panose="02010600030101010101" pitchFamily="2" charset="-122"/>
                        </a:rPr>
                        <a:t>1</a:t>
                      </a:r>
                    </a:p>
                  </a:txBody>
                  <a:tcPr marL="7620" marR="7620" marT="7620" marB="0" anchor="ctr"/>
                </a:tc>
                <a:extLst>
                  <a:ext uri="{0D108BD9-81ED-4DB2-BD59-A6C34878D82A}">
                    <a16:rowId xmlns:a16="http://schemas.microsoft.com/office/drawing/2014/main" val="1443471675"/>
                  </a:ext>
                </a:extLst>
              </a:tr>
            </a:tbl>
          </a:graphicData>
        </a:graphic>
      </p:graphicFrame>
      <p:sp>
        <p:nvSpPr>
          <p:cNvPr id="3" name="灯片编号占位符 2"/>
          <p:cNvSpPr>
            <a:spLocks noGrp="1"/>
          </p:cNvSpPr>
          <p:nvPr>
            <p:ph type="sldNum" sz="quarter" idx="12"/>
          </p:nvPr>
        </p:nvSpPr>
        <p:spPr/>
        <p:txBody>
          <a:bodyPr/>
          <a:lstStyle/>
          <a:p>
            <a:pPr>
              <a:defRPr/>
            </a:pPr>
            <a:fld id="{F2357ACE-CC3F-4EB8-8897-299C2E1B55B1}" type="slidenum">
              <a:rPr lang="zh-CN" altLang="en-US">
                <a:solidFill>
                  <a:prstClr val="black">
                    <a:tint val="75000"/>
                  </a:prstClr>
                </a:solidFill>
                <a:latin typeface="等线" panose="020F0502020204030204"/>
                <a:ea typeface="等线" panose="02010600030101010101" pitchFamily="2" charset="-122"/>
                <a:cs typeface="Arial" panose="020B0604020202020204" pitchFamily="34" charset="0"/>
              </a:rPr>
              <a:pPr>
                <a:defRPr/>
              </a:pPr>
              <a:t>19</a:t>
            </a:fld>
            <a:endParaRPr lang="zh-CN" altLang="en-US">
              <a:solidFill>
                <a:prstClr val="black">
                  <a:tint val="75000"/>
                </a:prstClr>
              </a:solidFill>
              <a:latin typeface="等线" panose="020F0502020204030204"/>
              <a:ea typeface="等线" panose="02010600030101010101" pitchFamily="2" charset="-122"/>
              <a:cs typeface="Arial" panose="020B0604020202020204" pitchFamily="34" charset="0"/>
            </a:endParaRPr>
          </a:p>
        </p:txBody>
      </p:sp>
      <p:sp>
        <p:nvSpPr>
          <p:cNvPr id="6" name="文本框 5"/>
          <p:cNvSpPr txBox="1"/>
          <p:nvPr/>
        </p:nvSpPr>
        <p:spPr>
          <a:xfrm>
            <a:off x="8889250" y="4133299"/>
            <a:ext cx="2977024" cy="830997"/>
          </a:xfrm>
          <a:prstGeom prst="rect">
            <a:avLst/>
          </a:prstGeom>
          <a:noFill/>
        </p:spPr>
        <p:txBody>
          <a:bodyPr wrap="square" rtlCol="0">
            <a:spAutoFit/>
          </a:bodyPr>
          <a:lstStyle/>
          <a:p>
            <a:r>
              <a:rPr lang="en-US" altLang="zh-CN" sz="1600" dirty="0">
                <a:solidFill>
                  <a:srgbClr val="FF0000"/>
                </a:solidFill>
                <a:latin typeface="Arial" panose="020B0604020202020204" pitchFamily="34" charset="0"/>
                <a:cs typeface="Arial" panose="020B0604020202020204" pitchFamily="34" charset="0"/>
              </a:rPr>
              <a:t>Challenging input power, low heat load, input coupler short to reduce module diameter</a:t>
            </a:r>
            <a:endParaRPr lang="zh-CN" altLang="en-US" sz="1600" dirty="0">
              <a:solidFill>
                <a:srgbClr val="FF0000"/>
              </a:solidFill>
              <a:latin typeface="Arial" panose="020B0604020202020204" pitchFamily="34" charset="0"/>
              <a:cs typeface="Arial" panose="020B0604020202020204" pitchFamily="34" charset="0"/>
            </a:endParaRPr>
          </a:p>
        </p:txBody>
      </p:sp>
      <p:sp>
        <p:nvSpPr>
          <p:cNvPr id="11" name="文本框 10"/>
          <p:cNvSpPr txBox="1"/>
          <p:nvPr/>
        </p:nvSpPr>
        <p:spPr>
          <a:xfrm>
            <a:off x="8889250" y="5461694"/>
            <a:ext cx="3139887" cy="1077218"/>
          </a:xfrm>
          <a:prstGeom prst="rect">
            <a:avLst/>
          </a:prstGeom>
          <a:noFill/>
        </p:spPr>
        <p:txBody>
          <a:bodyPr wrap="square" rtlCol="0">
            <a:spAutoFit/>
          </a:bodyPr>
          <a:lstStyle/>
          <a:p>
            <a:r>
              <a:rPr lang="en-US" altLang="zh-CN" sz="1600" dirty="0">
                <a:solidFill>
                  <a:srgbClr val="002060"/>
                </a:solidFill>
                <a:latin typeface="Arial" panose="020B0604020202020204" pitchFamily="34" charset="0"/>
                <a:cs typeface="Arial" panose="020B0604020202020204" pitchFamily="34" charset="0"/>
              </a:rPr>
              <a:t>Cavity acceptance Q</a:t>
            </a:r>
            <a:r>
              <a:rPr lang="en-US" altLang="zh-CN" sz="1600" baseline="-25000" dirty="0">
                <a:solidFill>
                  <a:srgbClr val="002060"/>
                </a:solidFill>
                <a:latin typeface="Arial" panose="020B0604020202020204" pitchFamily="34" charset="0"/>
                <a:cs typeface="Arial" panose="020B0604020202020204" pitchFamily="34" charset="0"/>
              </a:rPr>
              <a:t>0</a:t>
            </a:r>
            <a:r>
              <a:rPr lang="en-US" altLang="zh-CN" sz="1600" dirty="0">
                <a:solidFill>
                  <a:srgbClr val="002060"/>
                </a:solidFill>
                <a:latin typeface="Arial" panose="020B0604020202020204" pitchFamily="34" charset="0"/>
                <a:cs typeface="Arial" panose="020B0604020202020204" pitchFamily="34" charset="0"/>
              </a:rPr>
              <a:t> &gt; 4E10 (N-doping), Module horizontal test &gt; 2E10 (clean assembly and magnetic hygiene)</a:t>
            </a:r>
            <a:endParaRPr lang="zh-CN" altLang="en-US" sz="1600" dirty="0">
              <a:solidFill>
                <a:srgbClr val="002060"/>
              </a:solidFill>
              <a:latin typeface="Arial" panose="020B0604020202020204" pitchFamily="34" charset="0"/>
              <a:cs typeface="Arial" panose="020B0604020202020204" pitchFamily="34" charset="0"/>
            </a:endParaRPr>
          </a:p>
        </p:txBody>
      </p:sp>
      <p:sp>
        <p:nvSpPr>
          <p:cNvPr id="5" name="文本框 4"/>
          <p:cNvSpPr txBox="1"/>
          <p:nvPr/>
        </p:nvSpPr>
        <p:spPr>
          <a:xfrm>
            <a:off x="8807818" y="1560253"/>
            <a:ext cx="3302750" cy="127419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285750" indent="-285750">
              <a:lnSpc>
                <a:spcPct val="120000"/>
              </a:lnSpc>
              <a:buFont typeface="Arial" panose="020B0604020202020204" pitchFamily="34" charset="0"/>
              <a:buChar char="•"/>
            </a:pPr>
            <a:r>
              <a:rPr lang="en-US" altLang="zh-CN" sz="1600" b="1" dirty="0">
                <a:latin typeface="Arial" panose="020B0604020202020204" pitchFamily="34" charset="0"/>
                <a:cs typeface="Arial" panose="020B0604020202020204" pitchFamily="34" charset="0"/>
              </a:rPr>
              <a:t>No staging (except super-Z and higher energy).</a:t>
            </a:r>
          </a:p>
          <a:p>
            <a:pPr marL="285750" indent="-285750">
              <a:lnSpc>
                <a:spcPct val="120000"/>
              </a:lnSpc>
              <a:buFont typeface="Arial" panose="020B0604020202020204" pitchFamily="34" charset="0"/>
              <a:buChar char="•"/>
            </a:pPr>
            <a:r>
              <a:rPr lang="en-US" altLang="zh-CN" sz="1600" b="1" dirty="0">
                <a:latin typeface="Arial" panose="020B0604020202020204" pitchFamily="34" charset="0"/>
                <a:cs typeface="Arial" panose="020B0604020202020204" pitchFamily="34" charset="0"/>
              </a:rPr>
              <a:t>Same RF cavity for H, W,  Z. </a:t>
            </a:r>
          </a:p>
          <a:p>
            <a:pPr marL="285750" indent="-285750">
              <a:lnSpc>
                <a:spcPct val="120000"/>
              </a:lnSpc>
              <a:buFont typeface="Arial" panose="020B0604020202020204" pitchFamily="34" charset="0"/>
              <a:buChar char="•"/>
            </a:pPr>
            <a:r>
              <a:rPr lang="en-US" altLang="zh-CN" sz="1600" b="1" dirty="0">
                <a:latin typeface="Arial" panose="020B0604020202020204" pitchFamily="34" charset="0"/>
                <a:cs typeface="Arial" panose="020B0604020202020204" pitchFamily="34" charset="0"/>
              </a:rPr>
              <a:t>No cavity push-pull.</a:t>
            </a:r>
            <a:endParaRPr lang="zh-CN" alt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68765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27125" y="374555"/>
            <a:ext cx="11360075" cy="1325563"/>
          </a:xfrm>
        </p:spPr>
        <p:txBody>
          <a:bodyPr>
            <a:normAutofit/>
          </a:bodyPr>
          <a:lstStyle/>
          <a:p>
            <a:r>
              <a:rPr lang="en-US" altLang="zh-CN" sz="4000" dirty="0">
                <a:latin typeface="Arial" panose="020B0604020202020204" pitchFamily="34" charset="0"/>
                <a:cs typeface="Arial" panose="020B0604020202020204" pitchFamily="34" charset="0"/>
              </a:rPr>
              <a:t>Outline</a:t>
            </a:r>
            <a:endParaRPr lang="zh-CN" altLang="en-US" sz="4000"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527125" y="1899597"/>
            <a:ext cx="7886700" cy="4351339"/>
          </a:xfrm>
        </p:spPr>
        <p:txBody>
          <a:bodyPr>
            <a:normAutofit/>
          </a:bodyPr>
          <a:lstStyle/>
          <a:p>
            <a:pPr>
              <a:lnSpc>
                <a:spcPct val="120000"/>
              </a:lnSpc>
            </a:pPr>
            <a:r>
              <a:rPr lang="en-US" altLang="zh-CN" dirty="0">
                <a:latin typeface="Arial" panose="020B0604020202020204" pitchFamily="34" charset="0"/>
                <a:cs typeface="Arial" panose="020B0604020202020204" pitchFamily="34" charset="0"/>
              </a:rPr>
              <a:t> CEPC introduction</a:t>
            </a:r>
          </a:p>
          <a:p>
            <a:pPr>
              <a:lnSpc>
                <a:spcPct val="120000"/>
              </a:lnSpc>
            </a:pPr>
            <a:r>
              <a:rPr lang="en-US" altLang="zh-CN" dirty="0">
                <a:latin typeface="Arial" panose="020B0604020202020204" pitchFamily="34" charset="0"/>
                <a:cs typeface="Arial" panose="020B0604020202020204" pitchFamily="34" charset="0"/>
              </a:rPr>
              <a:t> RF system design and parameters</a:t>
            </a:r>
          </a:p>
          <a:p>
            <a:pPr>
              <a:lnSpc>
                <a:spcPct val="120000"/>
              </a:lnSpc>
            </a:pPr>
            <a:r>
              <a:rPr lang="en-US" altLang="zh-CN" dirty="0">
                <a:latin typeface="Arial" panose="020B0604020202020204" pitchFamily="34" charset="0"/>
                <a:cs typeface="Arial" panose="020B0604020202020204" pitchFamily="34" charset="0"/>
              </a:rPr>
              <a:t> RF transient and instability </a:t>
            </a:r>
          </a:p>
          <a:p>
            <a:pPr>
              <a:lnSpc>
                <a:spcPct val="120000"/>
              </a:lnSpc>
            </a:pPr>
            <a:r>
              <a:rPr lang="en-US" altLang="zh-CN" dirty="0">
                <a:latin typeface="Arial" panose="020B0604020202020204" pitchFamily="34" charset="0"/>
                <a:cs typeface="Arial" panose="020B0604020202020204" pitchFamily="34" charset="0"/>
              </a:rPr>
              <a:t> R&amp;D plan and status</a:t>
            </a:r>
          </a:p>
          <a:p>
            <a:pPr>
              <a:lnSpc>
                <a:spcPct val="120000"/>
              </a:lnSpc>
            </a:pPr>
            <a:r>
              <a:rPr lang="en-US" altLang="zh-CN" dirty="0">
                <a:latin typeface="Arial" panose="020B0604020202020204" pitchFamily="34" charset="0"/>
                <a:cs typeface="Arial" panose="020B0604020202020204" pitchFamily="34" charset="0"/>
              </a:rPr>
              <a:t> Collaboration</a:t>
            </a:r>
          </a:p>
        </p:txBody>
      </p:sp>
      <p:sp>
        <p:nvSpPr>
          <p:cNvPr id="4" name="灯片编号占位符 3"/>
          <p:cNvSpPr>
            <a:spLocks noGrp="1"/>
          </p:cNvSpPr>
          <p:nvPr>
            <p:ph type="sldNum" sz="quarter" idx="12"/>
          </p:nvPr>
        </p:nvSpPr>
        <p:spPr/>
        <p:txBody>
          <a:bodyPr/>
          <a:lstStyle/>
          <a:p>
            <a:fld id="{672E488A-81DB-4A5F-B4BA-D0957D335647}" type="slidenum">
              <a:rPr lang="zh-CN" altLang="en-US" smtClean="0"/>
              <a:t>2</a:t>
            </a:fld>
            <a:endParaRPr lang="zh-CN" altLang="en-US"/>
          </a:p>
        </p:txBody>
      </p:sp>
    </p:spTree>
    <p:extLst>
      <p:ext uri="{BB962C8B-B14F-4D97-AF65-F5344CB8AC3E}">
        <p14:creationId xmlns:p14="http://schemas.microsoft.com/office/powerpoint/2010/main" val="2010302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p:cNvGraphicFramePr>
            <a:graphicFrameLocks noGrp="1"/>
          </p:cNvGraphicFramePr>
          <p:nvPr>
            <p:ph idx="1"/>
            <p:extLst>
              <p:ext uri="{D42A27DB-BD31-4B8C-83A1-F6EECF244321}">
                <p14:modId xmlns:p14="http://schemas.microsoft.com/office/powerpoint/2010/main" val="3326857688"/>
              </p:ext>
            </p:extLst>
          </p:nvPr>
        </p:nvGraphicFramePr>
        <p:xfrm>
          <a:off x="377071" y="1376311"/>
          <a:ext cx="7471437" cy="5081049"/>
        </p:xfrm>
        <a:graphic>
          <a:graphicData uri="http://schemas.openxmlformats.org/drawingml/2006/table">
            <a:tbl>
              <a:tblPr>
                <a:tableStyleId>{5940675A-B579-460E-94D1-54222C63F5DA}</a:tableStyleId>
              </a:tblPr>
              <a:tblGrid>
                <a:gridCol w="4231437">
                  <a:extLst>
                    <a:ext uri="{9D8B030D-6E8A-4147-A177-3AD203B41FA5}">
                      <a16:colId xmlns:a16="http://schemas.microsoft.com/office/drawing/2014/main" val="2109010007"/>
                    </a:ext>
                  </a:extLst>
                </a:gridCol>
                <a:gridCol w="1080000">
                  <a:extLst>
                    <a:ext uri="{9D8B030D-6E8A-4147-A177-3AD203B41FA5}">
                      <a16:colId xmlns:a16="http://schemas.microsoft.com/office/drawing/2014/main" val="3324575801"/>
                    </a:ext>
                  </a:extLst>
                </a:gridCol>
                <a:gridCol w="1080000">
                  <a:extLst>
                    <a:ext uri="{9D8B030D-6E8A-4147-A177-3AD203B41FA5}">
                      <a16:colId xmlns:a16="http://schemas.microsoft.com/office/drawing/2014/main" val="3926007159"/>
                    </a:ext>
                  </a:extLst>
                </a:gridCol>
                <a:gridCol w="1080000">
                  <a:extLst>
                    <a:ext uri="{9D8B030D-6E8A-4147-A177-3AD203B41FA5}">
                      <a16:colId xmlns:a16="http://schemas.microsoft.com/office/drawing/2014/main" val="2008042682"/>
                    </a:ext>
                  </a:extLst>
                </a:gridCol>
              </a:tblGrid>
              <a:tr h="584029">
                <a:tc>
                  <a:txBody>
                    <a:bodyPr/>
                    <a:lstStyle/>
                    <a:p>
                      <a:pPr marL="0" marR="0" indent="0" algn="l" defTabSz="685800" rtl="0" eaLnBrk="1" fontAlgn="ctr" latinLnBrk="0" hangingPunct="1">
                        <a:lnSpc>
                          <a:spcPct val="100000"/>
                        </a:lnSpc>
                        <a:spcBef>
                          <a:spcPts val="0"/>
                        </a:spcBef>
                        <a:spcAft>
                          <a:spcPts val="0"/>
                        </a:spcAft>
                        <a:buClrTx/>
                        <a:buSzTx/>
                        <a:buFontTx/>
                        <a:buNone/>
                        <a:tabLst/>
                        <a:defRPr/>
                      </a:pPr>
                      <a:r>
                        <a:rPr lang="en-US" altLang="zh-CN" sz="1200" b="0" i="0" u="none" strike="noStrike" dirty="0">
                          <a:solidFill>
                            <a:schemeClr val="tx1">
                              <a:lumMod val="50000"/>
                              <a:lumOff val="50000"/>
                            </a:schemeClr>
                          </a:solidFill>
                          <a:effectLst/>
                          <a:latin typeface="Arial" panose="020B0604020202020204" pitchFamily="34" charset="0"/>
                          <a:ea typeface="+mn-ea"/>
                          <a:cs typeface="Arial" panose="020B0604020202020204" pitchFamily="34" charset="0"/>
                        </a:rPr>
                        <a:t>ZJ20170410</a:t>
                      </a:r>
                    </a:p>
                    <a:p>
                      <a:pPr marL="0" marR="0" indent="0" algn="l" defTabSz="685800" rtl="0" eaLnBrk="1" fontAlgn="ctr" latinLnBrk="0" hangingPunct="1">
                        <a:lnSpc>
                          <a:spcPct val="100000"/>
                        </a:lnSpc>
                        <a:spcBef>
                          <a:spcPts val="0"/>
                        </a:spcBef>
                        <a:spcAft>
                          <a:spcPts val="0"/>
                        </a:spcAft>
                        <a:buClrTx/>
                        <a:buSzTx/>
                        <a:buFontTx/>
                        <a:buNone/>
                        <a:tabLst/>
                        <a:defRPr/>
                      </a:pPr>
                      <a:r>
                        <a:rPr lang="en-US" altLang="zh-CN" sz="1200" b="0" i="0" u="none" strike="noStrike" dirty="0">
                          <a:solidFill>
                            <a:schemeClr val="tx1">
                              <a:lumMod val="50000"/>
                              <a:lumOff val="50000"/>
                            </a:schemeClr>
                          </a:solidFill>
                          <a:effectLst/>
                          <a:latin typeface="Arial" panose="020B0604020202020204" pitchFamily="34" charset="0"/>
                          <a:ea typeface="+mn-ea"/>
                          <a:cs typeface="Arial" panose="020B0604020202020204" pitchFamily="34" charset="0"/>
                        </a:rPr>
                        <a:t>Main Ring machine parameter: WD20170306</a:t>
                      </a:r>
                    </a:p>
                  </a:txBody>
                  <a:tcPr anchor="ctr"/>
                </a:tc>
                <a:tc>
                  <a:txBody>
                    <a:bodyPr/>
                    <a:lstStyle/>
                    <a:p>
                      <a:pPr algn="ctr" rtl="0" fontAlgn="ctr"/>
                      <a:r>
                        <a:rPr lang="en-US" sz="1500" b="1" u="none" strike="noStrike" dirty="0">
                          <a:effectLst/>
                          <a:latin typeface="Arial" panose="020B0604020202020204" pitchFamily="34" charset="0"/>
                          <a:cs typeface="Arial" panose="020B0604020202020204" pitchFamily="34" charset="0"/>
                        </a:rPr>
                        <a:t>H</a:t>
                      </a:r>
                    </a:p>
                  </a:txBody>
                  <a:tcPr anchor="ctr">
                    <a:solidFill>
                      <a:schemeClr val="accent6">
                        <a:lumMod val="20000"/>
                        <a:lumOff val="80000"/>
                      </a:schemeClr>
                    </a:solidFill>
                  </a:tcPr>
                </a:tc>
                <a:tc>
                  <a:txBody>
                    <a:bodyPr/>
                    <a:lstStyle/>
                    <a:p>
                      <a:pPr algn="ctr" rtl="0" fontAlgn="ctr"/>
                      <a:r>
                        <a:rPr lang="en-US" sz="1500" b="1" u="none" strike="noStrike" dirty="0">
                          <a:effectLst/>
                          <a:latin typeface="Arial" panose="020B0604020202020204" pitchFamily="34" charset="0"/>
                          <a:cs typeface="Arial" panose="020B0604020202020204" pitchFamily="34" charset="0"/>
                        </a:rPr>
                        <a:t>W</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6">
                        <a:lumMod val="20000"/>
                        <a:lumOff val="80000"/>
                      </a:schemeClr>
                    </a:solidFill>
                  </a:tcPr>
                </a:tc>
                <a:tc>
                  <a:txBody>
                    <a:bodyPr/>
                    <a:lstStyle/>
                    <a:p>
                      <a:pPr algn="ctr" rtl="0" fontAlgn="ctr"/>
                      <a:r>
                        <a:rPr lang="en-US" sz="1500" b="1" u="none" strike="noStrike" dirty="0">
                          <a:effectLst/>
                          <a:latin typeface="Arial" panose="020B0604020202020204" pitchFamily="34" charset="0"/>
                          <a:cs typeface="Arial" panose="020B0604020202020204" pitchFamily="34" charset="0"/>
                        </a:rPr>
                        <a:t>Z-HL</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6">
                        <a:lumMod val="20000"/>
                        <a:lumOff val="80000"/>
                      </a:schemeClr>
                    </a:solidFill>
                  </a:tcPr>
                </a:tc>
                <a:extLst>
                  <a:ext uri="{0D108BD9-81ED-4DB2-BD59-A6C34878D82A}">
                    <a16:rowId xmlns:a16="http://schemas.microsoft.com/office/drawing/2014/main" val="3188288608"/>
                  </a:ext>
                </a:extLst>
              </a:tr>
              <a:tr h="408820">
                <a:tc>
                  <a:txBody>
                    <a:bodyPr/>
                    <a:lstStyle/>
                    <a:p>
                      <a:pPr algn="l" rtl="0" fontAlgn="ctr"/>
                      <a:r>
                        <a:rPr lang="en-US" sz="1500" b="0" i="0" u="none" strike="noStrike" dirty="0">
                          <a:solidFill>
                            <a:srgbClr val="000000"/>
                          </a:solidFill>
                          <a:effectLst/>
                          <a:latin typeface="Arial" panose="020B0604020202020204" pitchFamily="34" charset="0"/>
                          <a:ea typeface="等线" panose="02010600030101010101" pitchFamily="2" charset="-122"/>
                        </a:rPr>
                        <a:t>Optimal Q</a:t>
                      </a:r>
                      <a:r>
                        <a:rPr lang="en-US" sz="1500" b="0" i="0" u="none" strike="noStrike" baseline="-25000" dirty="0">
                          <a:solidFill>
                            <a:srgbClr val="000000"/>
                          </a:solidFill>
                          <a:effectLst/>
                          <a:latin typeface="Arial" panose="020B0604020202020204" pitchFamily="34" charset="0"/>
                          <a:ea typeface="等线" panose="02010600030101010101" pitchFamily="2" charset="-122"/>
                        </a:rPr>
                        <a:t>L</a:t>
                      </a:r>
                      <a:endParaRPr lang="en-US" sz="1500" b="0" i="0" u="none" strike="noStrike" dirty="0">
                        <a:solidFill>
                          <a:srgbClr val="000000"/>
                        </a:solidFill>
                        <a:effectLst/>
                        <a:latin typeface="Arial" panose="020B0604020202020204" pitchFamily="34" charset="0"/>
                        <a:ea typeface="等线" panose="02010600030101010101" pitchFamily="2" charset="-122"/>
                      </a:endParaRPr>
                    </a:p>
                  </a:txBody>
                  <a:tcPr anchor="ctr">
                    <a:noFill/>
                  </a:tcPr>
                </a:tc>
                <a:tc>
                  <a:txBody>
                    <a:bodyPr/>
                    <a:lstStyle/>
                    <a:p>
                      <a:pPr algn="ctr" rtl="0" fontAlgn="ctr"/>
                      <a:r>
                        <a:rPr lang="en-US" sz="1500" b="0" i="0" u="none" strike="noStrike" dirty="0">
                          <a:solidFill>
                            <a:srgbClr val="000000"/>
                          </a:solidFill>
                          <a:effectLst/>
                          <a:latin typeface="Arial" panose="020B0604020202020204" pitchFamily="34" charset="0"/>
                          <a:ea typeface="等线" panose="02010600030101010101" pitchFamily="2" charset="-122"/>
                        </a:rPr>
                        <a:t>1.0E6</a:t>
                      </a:r>
                    </a:p>
                  </a:txBody>
                  <a:tcPr marL="7620" marR="7620" marT="7620" marB="0" anchor="ctr"/>
                </a:tc>
                <a:tc>
                  <a:txBody>
                    <a:bodyPr/>
                    <a:lstStyle/>
                    <a:p>
                      <a:pPr algn="ctr" rtl="0" fontAlgn="ctr"/>
                      <a:r>
                        <a:rPr lang="en-US" sz="1500" b="0" i="0" u="none" strike="noStrike" dirty="0">
                          <a:solidFill>
                            <a:srgbClr val="000000"/>
                          </a:solidFill>
                          <a:effectLst/>
                          <a:latin typeface="Arial" panose="020B0604020202020204" pitchFamily="34" charset="0"/>
                          <a:ea typeface="等线" panose="02010600030101010101" pitchFamily="2" charset="-122"/>
                        </a:rPr>
                        <a:t>2.7E5</a:t>
                      </a:r>
                    </a:p>
                  </a:txBody>
                  <a:tcPr marL="7620" marR="7620" marT="7620" marB="0" anchor="ctr"/>
                </a:tc>
                <a:tc>
                  <a:txBody>
                    <a:bodyPr/>
                    <a:lstStyle/>
                    <a:p>
                      <a:pPr algn="ctr" rtl="0" fontAlgn="ctr"/>
                      <a:r>
                        <a:rPr lang="en-US" sz="1500" b="0" i="0" u="none" strike="noStrike" dirty="0">
                          <a:solidFill>
                            <a:srgbClr val="000000"/>
                          </a:solidFill>
                          <a:effectLst/>
                          <a:latin typeface="Arial" panose="020B0604020202020204" pitchFamily="34" charset="0"/>
                          <a:ea typeface="等线" panose="02010600030101010101" pitchFamily="2" charset="-122"/>
                        </a:rPr>
                        <a:t>1.2E5</a:t>
                      </a:r>
                    </a:p>
                  </a:txBody>
                  <a:tcPr marL="7620" marR="7620" marT="7620" marB="0" anchor="ctr"/>
                </a:tc>
                <a:extLst>
                  <a:ext uri="{0D108BD9-81ED-4DB2-BD59-A6C34878D82A}">
                    <a16:rowId xmlns:a16="http://schemas.microsoft.com/office/drawing/2014/main" val="3400965208"/>
                  </a:ext>
                </a:extLst>
              </a:tr>
              <a:tr h="408820">
                <a:tc>
                  <a:txBody>
                    <a:bodyPr/>
                    <a:lstStyle/>
                    <a:p>
                      <a:pPr algn="l" rtl="0" fontAlgn="ctr"/>
                      <a:r>
                        <a:rPr lang="en-US" sz="1500" b="0" i="0" u="none" strike="noStrike" dirty="0">
                          <a:solidFill>
                            <a:srgbClr val="000000"/>
                          </a:solidFill>
                          <a:effectLst/>
                          <a:latin typeface="Arial" panose="020B0604020202020204" pitchFamily="34" charset="0"/>
                          <a:ea typeface="等线" panose="02010600030101010101" pitchFamily="2" charset="-122"/>
                        </a:rPr>
                        <a:t>Relative optimal Q</a:t>
                      </a:r>
                      <a:r>
                        <a:rPr lang="en-US" sz="1500" b="0" i="0" u="none" strike="noStrike" baseline="-25000" dirty="0">
                          <a:solidFill>
                            <a:srgbClr val="000000"/>
                          </a:solidFill>
                          <a:effectLst/>
                          <a:latin typeface="Arial" panose="020B0604020202020204" pitchFamily="34" charset="0"/>
                          <a:ea typeface="等线" panose="02010600030101010101" pitchFamily="2" charset="-122"/>
                        </a:rPr>
                        <a:t>L</a:t>
                      </a:r>
                      <a:r>
                        <a:rPr lang="en-US" sz="1500" b="0" i="0" u="none" strike="noStrike" dirty="0">
                          <a:solidFill>
                            <a:srgbClr val="000000"/>
                          </a:solidFill>
                          <a:effectLst/>
                          <a:latin typeface="Arial" panose="020B0604020202020204" pitchFamily="34" charset="0"/>
                          <a:ea typeface="等线" panose="02010600030101010101" pitchFamily="2" charset="-122"/>
                        </a:rPr>
                        <a:t> (to H)</a:t>
                      </a:r>
                    </a:p>
                  </a:txBody>
                  <a:tcPr anchor="ctr">
                    <a:noFill/>
                  </a:tcPr>
                </a:tc>
                <a:tc>
                  <a:txBody>
                    <a:bodyPr/>
                    <a:lstStyle/>
                    <a:p>
                      <a:pPr algn="ctr" rtl="0" fontAlgn="ctr"/>
                      <a:r>
                        <a:rPr lang="en-US" altLang="zh-CN" sz="1500" b="0" i="0" u="none" strike="noStrike" dirty="0">
                          <a:solidFill>
                            <a:srgbClr val="000000"/>
                          </a:solidFill>
                          <a:effectLst/>
                          <a:latin typeface="Arial" panose="020B0604020202020204" pitchFamily="34" charset="0"/>
                          <a:ea typeface="等线" panose="02010600030101010101" pitchFamily="2" charset="-122"/>
                        </a:rPr>
                        <a:t>1.0</a:t>
                      </a:r>
                    </a:p>
                  </a:txBody>
                  <a:tcPr marL="7620" marR="7620" marT="7620" marB="0" anchor="ctr"/>
                </a:tc>
                <a:tc>
                  <a:txBody>
                    <a:bodyPr/>
                    <a:lstStyle/>
                    <a:p>
                      <a:pPr algn="ctr" rtl="0" fontAlgn="ctr"/>
                      <a:r>
                        <a:rPr lang="en-US" altLang="zh-CN" sz="1500" b="0" i="0" u="none" strike="noStrike" dirty="0">
                          <a:solidFill>
                            <a:srgbClr val="000000"/>
                          </a:solidFill>
                          <a:effectLst/>
                          <a:latin typeface="Arial" panose="020B0604020202020204" pitchFamily="34" charset="0"/>
                          <a:ea typeface="等线" panose="02010600030101010101" pitchFamily="2" charset="-122"/>
                        </a:rPr>
                        <a:t>0.1</a:t>
                      </a:r>
                    </a:p>
                  </a:txBody>
                  <a:tcPr marL="7620" marR="7620" marT="7620" marB="0" anchor="ctr"/>
                </a:tc>
                <a:tc>
                  <a:txBody>
                    <a:bodyPr/>
                    <a:lstStyle/>
                    <a:p>
                      <a:pPr algn="ctr" rtl="0" fontAlgn="ctr"/>
                      <a:r>
                        <a:rPr lang="en-US" altLang="zh-CN" sz="1500" b="0" i="0" u="none" strike="noStrike" dirty="0">
                          <a:solidFill>
                            <a:srgbClr val="000000"/>
                          </a:solidFill>
                          <a:effectLst/>
                          <a:latin typeface="Arial" panose="020B0604020202020204" pitchFamily="34" charset="0"/>
                          <a:ea typeface="等线" panose="02010600030101010101" pitchFamily="2" charset="-122"/>
                        </a:rPr>
                        <a:t>0.12</a:t>
                      </a:r>
                    </a:p>
                  </a:txBody>
                  <a:tcPr marL="7620" marR="7620" marT="7620" marB="0" anchor="ctr"/>
                </a:tc>
                <a:extLst>
                  <a:ext uri="{0D108BD9-81ED-4DB2-BD59-A6C34878D82A}">
                    <a16:rowId xmlns:a16="http://schemas.microsoft.com/office/drawing/2014/main" val="1135864745"/>
                  </a:ext>
                </a:extLst>
              </a:tr>
              <a:tr h="408820">
                <a:tc>
                  <a:txBody>
                    <a:bodyPr/>
                    <a:lstStyle/>
                    <a:p>
                      <a:pPr algn="l" rtl="0" fontAlgn="ctr"/>
                      <a:r>
                        <a:rPr lang="en-US" sz="1500" b="0" i="0" u="none" strike="noStrike" dirty="0">
                          <a:solidFill>
                            <a:srgbClr val="000000"/>
                          </a:solidFill>
                          <a:effectLst/>
                          <a:latin typeface="Arial" panose="020B0604020202020204" pitchFamily="34" charset="0"/>
                          <a:ea typeface="等线" panose="02010600030101010101" pitchFamily="2" charset="-122"/>
                        </a:rPr>
                        <a:t>Extra power (if fixed optimal</a:t>
                      </a:r>
                      <a:r>
                        <a:rPr lang="en-US" sz="1500" b="0" i="0" u="none" strike="noStrike" baseline="0" dirty="0">
                          <a:solidFill>
                            <a:srgbClr val="000000"/>
                          </a:solidFill>
                          <a:effectLst/>
                          <a:latin typeface="Arial" panose="020B0604020202020204" pitchFamily="34" charset="0"/>
                          <a:ea typeface="等线" panose="02010600030101010101" pitchFamily="2" charset="-122"/>
                        </a:rPr>
                        <a:t> coupling for H)</a:t>
                      </a:r>
                      <a:endParaRPr lang="en-US" sz="1500" b="0" i="0" u="none" strike="noStrike" dirty="0">
                        <a:solidFill>
                          <a:srgbClr val="000000"/>
                        </a:solidFill>
                        <a:effectLst/>
                        <a:latin typeface="Arial" panose="020B0604020202020204" pitchFamily="34" charset="0"/>
                        <a:ea typeface="等线" panose="02010600030101010101" pitchFamily="2" charset="-122"/>
                      </a:endParaRPr>
                    </a:p>
                  </a:txBody>
                  <a:tcPr anchor="ctr">
                    <a:solidFill>
                      <a:schemeClr val="accent4">
                        <a:lumMod val="20000"/>
                        <a:lumOff val="80000"/>
                      </a:schemeClr>
                    </a:solidFill>
                  </a:tcPr>
                </a:tc>
                <a:tc>
                  <a:txBody>
                    <a:bodyPr/>
                    <a:lstStyle/>
                    <a:p>
                      <a:pPr algn="ctr" fontAlgn="ctr"/>
                      <a:r>
                        <a:rPr lang="en-US" altLang="zh-CN" sz="1500" b="0" i="0" u="none" strike="noStrike" dirty="0">
                          <a:solidFill>
                            <a:srgbClr val="000000"/>
                          </a:solidFill>
                          <a:effectLst/>
                          <a:latin typeface="Arial" panose="020B0604020202020204" pitchFamily="34" charset="0"/>
                          <a:ea typeface="等线" panose="02010600030101010101" pitchFamily="2" charset="-122"/>
                        </a:rPr>
                        <a:t>0</a:t>
                      </a:r>
                      <a:endParaRPr lang="zh-CN" altLang="en-US" sz="1500" b="0" i="0" u="none" strike="noStrike" dirty="0">
                        <a:solidFill>
                          <a:srgbClr val="000000"/>
                        </a:solidFill>
                        <a:effectLst/>
                        <a:latin typeface="Arial" panose="020B0604020202020204" pitchFamily="34" charset="0"/>
                        <a:ea typeface="等线" panose="02010600030101010101" pitchFamily="2" charset="-122"/>
                      </a:endParaRPr>
                    </a:p>
                  </a:txBody>
                  <a:tcPr marL="7620" marR="7620" marT="7620" marB="0" anchor="ctr">
                    <a:solidFill>
                      <a:schemeClr val="accent4">
                        <a:lumMod val="20000"/>
                        <a:lumOff val="80000"/>
                      </a:schemeClr>
                    </a:solidFill>
                  </a:tcPr>
                </a:tc>
                <a:tc>
                  <a:txBody>
                    <a:bodyPr/>
                    <a:lstStyle/>
                    <a:p>
                      <a:pPr algn="ctr" rtl="0" fontAlgn="ctr"/>
                      <a:r>
                        <a:rPr lang="en-US" altLang="zh-CN" sz="1500" b="0" i="0" u="none" strike="noStrike" dirty="0">
                          <a:solidFill>
                            <a:srgbClr val="0070C0"/>
                          </a:solidFill>
                          <a:effectLst/>
                          <a:latin typeface="Arial" panose="020B0604020202020204" pitchFamily="34" charset="0"/>
                          <a:ea typeface="等线" panose="02010600030101010101" pitchFamily="2" charset="-122"/>
                        </a:rPr>
                        <a:t>209 %</a:t>
                      </a:r>
                    </a:p>
                  </a:txBody>
                  <a:tcPr marL="7620" marR="7620" marT="7620" marB="0" anchor="ctr">
                    <a:solidFill>
                      <a:schemeClr val="accent4">
                        <a:lumMod val="20000"/>
                        <a:lumOff val="80000"/>
                      </a:schemeClr>
                    </a:solidFill>
                  </a:tcPr>
                </a:tc>
                <a:tc>
                  <a:txBody>
                    <a:bodyPr/>
                    <a:lstStyle/>
                    <a:p>
                      <a:pPr algn="ctr" rtl="0" fontAlgn="ctr"/>
                      <a:r>
                        <a:rPr lang="en-US" altLang="zh-CN" sz="1500" b="0" i="0" u="none" strike="noStrike" dirty="0">
                          <a:solidFill>
                            <a:srgbClr val="0070C0"/>
                          </a:solidFill>
                          <a:effectLst/>
                          <a:latin typeface="Arial" panose="020B0604020202020204" pitchFamily="34" charset="0"/>
                          <a:ea typeface="等线" panose="02010600030101010101" pitchFamily="2" charset="-122"/>
                        </a:rPr>
                        <a:t>155 %</a:t>
                      </a:r>
                    </a:p>
                  </a:txBody>
                  <a:tcPr marL="7620" marR="7620" marT="7620" marB="0" anchor="ctr">
                    <a:solidFill>
                      <a:schemeClr val="accent4">
                        <a:lumMod val="20000"/>
                        <a:lumOff val="80000"/>
                      </a:schemeClr>
                    </a:solidFill>
                  </a:tcPr>
                </a:tc>
                <a:extLst>
                  <a:ext uri="{0D108BD9-81ED-4DB2-BD59-A6C34878D82A}">
                    <a16:rowId xmlns:a16="http://schemas.microsoft.com/office/drawing/2014/main" val="3430321850"/>
                  </a:ext>
                </a:extLst>
              </a:tr>
              <a:tr h="408820">
                <a:tc>
                  <a:txBody>
                    <a:bodyPr/>
                    <a:lstStyle/>
                    <a:p>
                      <a:pPr algn="l" rtl="0" fontAlgn="ctr"/>
                      <a:r>
                        <a:rPr lang="en-US" sz="1500" b="0" i="0" u="none" strike="noStrike" dirty="0">
                          <a:solidFill>
                            <a:srgbClr val="000000"/>
                          </a:solidFill>
                          <a:effectLst/>
                          <a:latin typeface="Arial" panose="020B0604020202020204" pitchFamily="34" charset="0"/>
                          <a:ea typeface="等线" panose="02010600030101010101" pitchFamily="2" charset="-122"/>
                        </a:rPr>
                        <a:t>Cavity bandwidth [kHz]</a:t>
                      </a:r>
                    </a:p>
                  </a:txBody>
                  <a:tcPr anchor="ctr">
                    <a:solidFill>
                      <a:schemeClr val="accent6">
                        <a:lumMod val="20000"/>
                        <a:lumOff val="80000"/>
                      </a:schemeClr>
                    </a:solidFill>
                  </a:tcPr>
                </a:tc>
                <a:tc>
                  <a:txBody>
                    <a:bodyPr/>
                    <a:lstStyle/>
                    <a:p>
                      <a:pPr algn="ctr" rtl="0" fontAlgn="ctr"/>
                      <a:r>
                        <a:rPr lang="en-US" altLang="zh-CN" sz="1500" b="0" i="0" u="none" strike="noStrike" dirty="0">
                          <a:solidFill>
                            <a:srgbClr val="000000"/>
                          </a:solidFill>
                          <a:effectLst/>
                          <a:latin typeface="Arial" panose="020B0604020202020204" pitchFamily="34" charset="0"/>
                          <a:ea typeface="等线" panose="02010600030101010101" pitchFamily="2" charset="-122"/>
                        </a:rPr>
                        <a:t>0.7</a:t>
                      </a:r>
                    </a:p>
                  </a:txBody>
                  <a:tcPr marL="7620" marR="7620" marT="7620" marB="0" anchor="ctr">
                    <a:solidFill>
                      <a:schemeClr val="accent6">
                        <a:lumMod val="20000"/>
                        <a:lumOff val="80000"/>
                      </a:schemeClr>
                    </a:solidFill>
                  </a:tcPr>
                </a:tc>
                <a:tc>
                  <a:txBody>
                    <a:bodyPr/>
                    <a:lstStyle/>
                    <a:p>
                      <a:pPr algn="ctr" rtl="0" fontAlgn="ctr"/>
                      <a:r>
                        <a:rPr lang="en-US" altLang="zh-CN" sz="1500" b="0" i="0" u="none" strike="noStrike" dirty="0">
                          <a:solidFill>
                            <a:srgbClr val="000000"/>
                          </a:solidFill>
                          <a:effectLst/>
                          <a:latin typeface="Arial" panose="020B0604020202020204" pitchFamily="34" charset="0"/>
                          <a:ea typeface="等线" panose="02010600030101010101" pitchFamily="2" charset="-122"/>
                        </a:rPr>
                        <a:t>2.4</a:t>
                      </a:r>
                    </a:p>
                  </a:txBody>
                  <a:tcPr marL="7620" marR="7620" marT="7620" marB="0" anchor="ctr">
                    <a:solidFill>
                      <a:schemeClr val="accent6">
                        <a:lumMod val="20000"/>
                        <a:lumOff val="80000"/>
                      </a:schemeClr>
                    </a:solidFill>
                  </a:tcPr>
                </a:tc>
                <a:tc>
                  <a:txBody>
                    <a:bodyPr/>
                    <a:lstStyle/>
                    <a:p>
                      <a:pPr algn="ctr" rtl="0" fontAlgn="ctr"/>
                      <a:r>
                        <a:rPr lang="en-US" altLang="zh-CN" sz="1500" b="0" i="0" u="none" strike="noStrike" dirty="0">
                          <a:solidFill>
                            <a:srgbClr val="FF0000"/>
                          </a:solidFill>
                          <a:effectLst/>
                          <a:latin typeface="Arial" panose="020B0604020202020204" pitchFamily="34" charset="0"/>
                          <a:ea typeface="等线" panose="02010600030101010101" pitchFamily="2" charset="-122"/>
                        </a:rPr>
                        <a:t>5.3</a:t>
                      </a:r>
                    </a:p>
                  </a:txBody>
                  <a:tcPr marL="7620" marR="7620" marT="7620" marB="0" anchor="ctr">
                    <a:solidFill>
                      <a:schemeClr val="accent6">
                        <a:lumMod val="20000"/>
                        <a:lumOff val="80000"/>
                      </a:schemeClr>
                    </a:solidFill>
                  </a:tcPr>
                </a:tc>
                <a:extLst>
                  <a:ext uri="{0D108BD9-81ED-4DB2-BD59-A6C34878D82A}">
                    <a16:rowId xmlns:a16="http://schemas.microsoft.com/office/drawing/2014/main" val="1890322694"/>
                  </a:ext>
                </a:extLst>
              </a:tr>
              <a:tr h="408820">
                <a:tc>
                  <a:txBody>
                    <a:bodyPr/>
                    <a:lstStyle/>
                    <a:p>
                      <a:pPr algn="l" rtl="0" fontAlgn="ctr"/>
                      <a:r>
                        <a:rPr lang="en-US" sz="1500" b="0" i="0" u="none" strike="noStrike" dirty="0">
                          <a:solidFill>
                            <a:srgbClr val="000000"/>
                          </a:solidFill>
                          <a:effectLst/>
                          <a:latin typeface="Arial" panose="020B0604020202020204" pitchFamily="34" charset="0"/>
                          <a:ea typeface="等线" panose="02010600030101010101" pitchFamily="2" charset="-122"/>
                        </a:rPr>
                        <a:t>Optimal detuning [kHz]</a:t>
                      </a:r>
                    </a:p>
                  </a:txBody>
                  <a:tcPr anchor="ctr">
                    <a:solidFill>
                      <a:schemeClr val="accent6">
                        <a:lumMod val="20000"/>
                        <a:lumOff val="80000"/>
                      </a:schemeClr>
                    </a:solidFill>
                  </a:tcPr>
                </a:tc>
                <a:tc>
                  <a:txBody>
                    <a:bodyPr/>
                    <a:lstStyle/>
                    <a:p>
                      <a:pPr algn="ctr" rtl="0" fontAlgn="ctr"/>
                      <a:r>
                        <a:rPr lang="en-US" altLang="zh-CN" sz="1500" b="0" i="0" u="none" strike="noStrike" dirty="0">
                          <a:solidFill>
                            <a:srgbClr val="000000"/>
                          </a:solidFill>
                          <a:effectLst/>
                          <a:latin typeface="Arial" panose="020B0604020202020204" pitchFamily="34" charset="0"/>
                          <a:ea typeface="等线" panose="02010600030101010101" pitchFamily="2" charset="-122"/>
                        </a:rPr>
                        <a:t>0.2</a:t>
                      </a:r>
                    </a:p>
                  </a:txBody>
                  <a:tcPr marL="7620" marR="7620" marT="7620" marB="0" anchor="ctr">
                    <a:solidFill>
                      <a:schemeClr val="accent6">
                        <a:lumMod val="20000"/>
                        <a:lumOff val="80000"/>
                      </a:schemeClr>
                    </a:solidFill>
                  </a:tcPr>
                </a:tc>
                <a:tc>
                  <a:txBody>
                    <a:bodyPr/>
                    <a:lstStyle/>
                    <a:p>
                      <a:pPr algn="ctr" rtl="0" fontAlgn="ctr"/>
                      <a:r>
                        <a:rPr lang="en-US" altLang="zh-CN" sz="1500" b="0" i="0" u="none" strike="noStrike" dirty="0">
                          <a:solidFill>
                            <a:schemeClr val="tx1"/>
                          </a:solidFill>
                          <a:effectLst/>
                          <a:latin typeface="Arial" panose="020B0604020202020204" pitchFamily="34" charset="0"/>
                          <a:ea typeface="等线" panose="02010600030101010101" pitchFamily="2" charset="-122"/>
                        </a:rPr>
                        <a:t>0.9</a:t>
                      </a:r>
                    </a:p>
                  </a:txBody>
                  <a:tcPr marL="7620" marR="7620" marT="7620" marB="0" anchor="ctr">
                    <a:solidFill>
                      <a:schemeClr val="accent6">
                        <a:lumMod val="20000"/>
                        <a:lumOff val="80000"/>
                      </a:schemeClr>
                    </a:solidFill>
                  </a:tcPr>
                </a:tc>
                <a:tc>
                  <a:txBody>
                    <a:bodyPr/>
                    <a:lstStyle/>
                    <a:p>
                      <a:pPr algn="ctr" rtl="0" fontAlgn="ctr"/>
                      <a:r>
                        <a:rPr lang="en-US" altLang="zh-CN" sz="1500" b="0" i="0" u="none" strike="noStrike" dirty="0">
                          <a:solidFill>
                            <a:srgbClr val="FF0000"/>
                          </a:solidFill>
                          <a:effectLst/>
                          <a:latin typeface="Arial" panose="020B0604020202020204" pitchFamily="34" charset="0"/>
                          <a:ea typeface="等线" panose="02010600030101010101" pitchFamily="2" charset="-122"/>
                        </a:rPr>
                        <a:t>10.5</a:t>
                      </a:r>
                    </a:p>
                  </a:txBody>
                  <a:tcPr marL="7620" marR="7620" marT="7620" marB="0" anchor="ctr">
                    <a:solidFill>
                      <a:schemeClr val="accent6">
                        <a:lumMod val="20000"/>
                        <a:lumOff val="80000"/>
                      </a:schemeClr>
                    </a:solidFill>
                  </a:tcPr>
                </a:tc>
                <a:extLst>
                  <a:ext uri="{0D108BD9-81ED-4DB2-BD59-A6C34878D82A}">
                    <a16:rowId xmlns:a16="http://schemas.microsoft.com/office/drawing/2014/main" val="581148889"/>
                  </a:ext>
                </a:extLst>
              </a:tr>
              <a:tr h="408820">
                <a:tc>
                  <a:txBody>
                    <a:bodyPr/>
                    <a:lstStyle/>
                    <a:p>
                      <a:pPr algn="l" rtl="0" fontAlgn="ctr"/>
                      <a:r>
                        <a:rPr lang="en-US" sz="1500" b="0" i="0" u="none" strike="noStrike" dirty="0">
                          <a:solidFill>
                            <a:srgbClr val="000000"/>
                          </a:solidFill>
                          <a:effectLst/>
                          <a:latin typeface="Arial" panose="020B0604020202020204" pitchFamily="34" charset="0"/>
                          <a:ea typeface="等线" panose="02010600030101010101" pitchFamily="2" charset="-122"/>
                        </a:rPr>
                        <a:t>Cavity time constant [</a:t>
                      </a:r>
                      <a:r>
                        <a:rPr lang="el-GR" sz="1500" b="0" i="0" u="none" strike="noStrike" dirty="0">
                          <a:solidFill>
                            <a:srgbClr val="000000"/>
                          </a:solidFill>
                          <a:effectLst/>
                          <a:latin typeface="Arial" panose="020B0604020202020204" pitchFamily="34" charset="0"/>
                          <a:ea typeface="等线" panose="02010600030101010101" pitchFamily="2" charset="-122"/>
                        </a:rPr>
                        <a:t>μ</a:t>
                      </a:r>
                      <a:r>
                        <a:rPr lang="en-US" sz="1500" b="0" i="0" u="none" strike="noStrike" dirty="0">
                          <a:solidFill>
                            <a:srgbClr val="000000"/>
                          </a:solidFill>
                          <a:effectLst/>
                          <a:latin typeface="Arial" panose="020B0604020202020204" pitchFamily="34" charset="0"/>
                          <a:ea typeface="等线" panose="02010600030101010101" pitchFamily="2" charset="-122"/>
                        </a:rPr>
                        <a:t>s]</a:t>
                      </a:r>
                    </a:p>
                  </a:txBody>
                  <a:tcPr anchor="ctr">
                    <a:noFill/>
                  </a:tcPr>
                </a:tc>
                <a:tc>
                  <a:txBody>
                    <a:bodyPr/>
                    <a:lstStyle/>
                    <a:p>
                      <a:pPr algn="ctr" rtl="0" fontAlgn="ctr"/>
                      <a:r>
                        <a:rPr lang="en-US" altLang="zh-CN" sz="1500" b="0" i="0" u="none" strike="noStrike" dirty="0">
                          <a:solidFill>
                            <a:srgbClr val="000000"/>
                          </a:solidFill>
                          <a:effectLst/>
                          <a:latin typeface="Arial" panose="020B0604020202020204" pitchFamily="34" charset="0"/>
                          <a:ea typeface="等线" panose="02010600030101010101" pitchFamily="2" charset="-122"/>
                        </a:rPr>
                        <a:t>488</a:t>
                      </a:r>
                    </a:p>
                  </a:txBody>
                  <a:tcPr marL="7620" marR="7620" marT="7620" marB="0" anchor="ctr"/>
                </a:tc>
                <a:tc>
                  <a:txBody>
                    <a:bodyPr/>
                    <a:lstStyle/>
                    <a:p>
                      <a:pPr algn="ctr" rtl="0" fontAlgn="ctr"/>
                      <a:r>
                        <a:rPr lang="en-US" altLang="zh-CN" sz="1500" b="0" i="0" u="none" strike="noStrike" dirty="0">
                          <a:solidFill>
                            <a:srgbClr val="000000"/>
                          </a:solidFill>
                          <a:effectLst/>
                          <a:latin typeface="Arial" panose="020B0604020202020204" pitchFamily="34" charset="0"/>
                          <a:ea typeface="等线" panose="02010600030101010101" pitchFamily="2" charset="-122"/>
                        </a:rPr>
                        <a:t>130</a:t>
                      </a:r>
                    </a:p>
                  </a:txBody>
                  <a:tcPr marL="7620" marR="7620" marT="7620" marB="0" anchor="ctr"/>
                </a:tc>
                <a:tc>
                  <a:txBody>
                    <a:bodyPr/>
                    <a:lstStyle/>
                    <a:p>
                      <a:pPr algn="ctr" rtl="0" fontAlgn="ctr"/>
                      <a:r>
                        <a:rPr lang="en-US" altLang="zh-CN" sz="1500" b="0" i="0" u="none" strike="noStrike" dirty="0">
                          <a:solidFill>
                            <a:srgbClr val="000000"/>
                          </a:solidFill>
                          <a:effectLst/>
                          <a:latin typeface="Arial" panose="020B0604020202020204" pitchFamily="34" charset="0"/>
                          <a:ea typeface="等线" panose="02010600030101010101" pitchFamily="2" charset="-122"/>
                        </a:rPr>
                        <a:t>60</a:t>
                      </a:r>
                    </a:p>
                  </a:txBody>
                  <a:tcPr marL="7620" marR="7620" marT="7620" marB="0" anchor="ctr"/>
                </a:tc>
                <a:extLst>
                  <a:ext uri="{0D108BD9-81ED-4DB2-BD59-A6C34878D82A}">
                    <a16:rowId xmlns:a16="http://schemas.microsoft.com/office/drawing/2014/main" val="3991712638"/>
                  </a:ext>
                </a:extLst>
              </a:tr>
              <a:tr h="408820">
                <a:tc>
                  <a:txBody>
                    <a:bodyPr/>
                    <a:lstStyle/>
                    <a:p>
                      <a:pPr algn="l" rtl="0" fontAlgn="ctr"/>
                      <a:r>
                        <a:rPr lang="en-US" sz="1500" b="0" i="0" u="none" strike="noStrike" dirty="0">
                          <a:solidFill>
                            <a:srgbClr val="000000"/>
                          </a:solidFill>
                          <a:effectLst/>
                          <a:latin typeface="Arial" panose="020B0604020202020204" pitchFamily="34" charset="0"/>
                          <a:ea typeface="等线" panose="02010600030101010101" pitchFamily="2" charset="-122"/>
                        </a:rPr>
                        <a:t>Cavity stored energy [J]</a:t>
                      </a:r>
                    </a:p>
                  </a:txBody>
                  <a:tcPr anchor="ctr">
                    <a:noFill/>
                  </a:tcPr>
                </a:tc>
                <a:tc>
                  <a:txBody>
                    <a:bodyPr/>
                    <a:lstStyle/>
                    <a:p>
                      <a:pPr algn="ctr" rtl="0" fontAlgn="ctr"/>
                      <a:r>
                        <a:rPr lang="en-US" altLang="zh-CN" sz="1500" b="0" i="0" u="none" strike="noStrike">
                          <a:solidFill>
                            <a:srgbClr val="000000"/>
                          </a:solidFill>
                          <a:effectLst/>
                          <a:latin typeface="Arial" panose="020B0604020202020204" pitchFamily="34" charset="0"/>
                          <a:ea typeface="等线" panose="02010600030101010101" pitchFamily="2" charset="-122"/>
                        </a:rPr>
                        <a:t>46</a:t>
                      </a:r>
                    </a:p>
                  </a:txBody>
                  <a:tcPr marL="7620" marR="7620" marT="7620" marB="0" anchor="ctr"/>
                </a:tc>
                <a:tc>
                  <a:txBody>
                    <a:bodyPr/>
                    <a:lstStyle/>
                    <a:p>
                      <a:pPr algn="ctr" rtl="0" fontAlgn="ctr"/>
                      <a:r>
                        <a:rPr lang="en-US" altLang="zh-CN" sz="1500" b="0" i="0" u="none" strike="noStrike" dirty="0">
                          <a:solidFill>
                            <a:srgbClr val="000000"/>
                          </a:solidFill>
                          <a:effectLst/>
                          <a:latin typeface="Arial" panose="020B0604020202020204" pitchFamily="34" charset="0"/>
                          <a:ea typeface="等线" panose="02010600030101010101" pitchFamily="2" charset="-122"/>
                        </a:rPr>
                        <a:t>22</a:t>
                      </a:r>
                    </a:p>
                  </a:txBody>
                  <a:tcPr marL="7620" marR="7620" marT="7620" marB="0" anchor="ctr"/>
                </a:tc>
                <a:tc>
                  <a:txBody>
                    <a:bodyPr/>
                    <a:lstStyle/>
                    <a:p>
                      <a:pPr algn="ctr" rtl="0" fontAlgn="ctr"/>
                      <a:r>
                        <a:rPr lang="en-US" altLang="zh-CN" sz="1500" b="0" i="0" u="none" strike="noStrike" dirty="0">
                          <a:solidFill>
                            <a:srgbClr val="000000"/>
                          </a:solidFill>
                          <a:effectLst/>
                          <a:latin typeface="Arial" panose="020B0604020202020204" pitchFamily="34" charset="0"/>
                          <a:ea typeface="等线" panose="02010600030101010101" pitchFamily="2" charset="-122"/>
                        </a:rPr>
                        <a:t>10</a:t>
                      </a:r>
                    </a:p>
                  </a:txBody>
                  <a:tcPr marL="7620" marR="7620" marT="7620" marB="0" anchor="ctr"/>
                </a:tc>
                <a:extLst>
                  <a:ext uri="{0D108BD9-81ED-4DB2-BD59-A6C34878D82A}">
                    <a16:rowId xmlns:a16="http://schemas.microsoft.com/office/drawing/2014/main" val="843940324"/>
                  </a:ext>
                </a:extLst>
              </a:tr>
              <a:tr h="408820">
                <a:tc>
                  <a:txBody>
                    <a:bodyPr/>
                    <a:lstStyle/>
                    <a:p>
                      <a:pPr algn="l" rtl="0" fontAlgn="ctr"/>
                      <a:r>
                        <a:rPr lang="da-DK" altLang="zh-CN" sz="1500" b="0" i="0" u="none" strike="noStrike" dirty="0">
                          <a:solidFill>
                            <a:srgbClr val="000000"/>
                          </a:solidFill>
                          <a:effectLst/>
                          <a:latin typeface="Arial" panose="020B0604020202020204" pitchFamily="34" charset="0"/>
                          <a:ea typeface="+mn-ea"/>
                        </a:rPr>
                        <a:t>Max relative voltage drop for </a:t>
                      </a:r>
                      <a:r>
                        <a:rPr lang="da-DK" altLang="zh-CN" sz="1500" b="1" i="0" u="none" strike="noStrike" dirty="0">
                          <a:solidFill>
                            <a:srgbClr val="FF0000"/>
                          </a:solidFill>
                          <a:effectLst/>
                          <a:latin typeface="Arial" panose="020B0604020202020204" pitchFamily="34" charset="0"/>
                          <a:ea typeface="+mn-ea"/>
                        </a:rPr>
                        <a:t>1 %</a:t>
                      </a:r>
                      <a:r>
                        <a:rPr lang="da-DK" altLang="zh-CN" sz="1500" b="0" i="0" u="none" strike="noStrike" dirty="0">
                          <a:solidFill>
                            <a:srgbClr val="FF0000"/>
                          </a:solidFill>
                          <a:effectLst/>
                          <a:latin typeface="Arial" panose="020B0604020202020204" pitchFamily="34" charset="0"/>
                          <a:ea typeface="+mn-ea"/>
                        </a:rPr>
                        <a:t> </a:t>
                      </a:r>
                      <a:r>
                        <a:rPr lang="da-DK" altLang="zh-CN" sz="1500" b="0" i="0" u="none" strike="noStrike" dirty="0">
                          <a:solidFill>
                            <a:srgbClr val="000000"/>
                          </a:solidFill>
                          <a:effectLst/>
                          <a:latin typeface="Arial" panose="020B0604020202020204" pitchFamily="34" charset="0"/>
                          <a:ea typeface="+mn-ea"/>
                        </a:rPr>
                        <a:t>beam gap</a:t>
                      </a:r>
                      <a:endParaRPr lang="en-US" sz="1500" b="0" i="0" u="none" strike="noStrike" dirty="0">
                        <a:solidFill>
                          <a:srgbClr val="000000"/>
                        </a:solidFill>
                        <a:effectLst/>
                        <a:latin typeface="Arial" panose="020B0604020202020204" pitchFamily="34" charset="0"/>
                        <a:ea typeface="等线" panose="02010600030101010101" pitchFamily="2" charset="-122"/>
                      </a:endParaRPr>
                    </a:p>
                  </a:txBody>
                  <a:tcPr anchor="ctr">
                    <a:noFill/>
                  </a:tcPr>
                </a:tc>
                <a:tc>
                  <a:txBody>
                    <a:bodyPr/>
                    <a:lstStyle/>
                    <a:p>
                      <a:pPr algn="ctr" rtl="0" fontAlgn="ctr"/>
                      <a:r>
                        <a:rPr lang="en-US" altLang="zh-CN" sz="1500" b="0" i="0" u="none" strike="noStrike" dirty="0">
                          <a:solidFill>
                            <a:srgbClr val="000000"/>
                          </a:solidFill>
                          <a:effectLst/>
                          <a:latin typeface="Arial" panose="020B0604020202020204" pitchFamily="34" charset="0"/>
                          <a:ea typeface="等线" panose="02010600030101010101" pitchFamily="2" charset="-122"/>
                        </a:rPr>
                        <a:t>0.9 %</a:t>
                      </a:r>
                    </a:p>
                  </a:txBody>
                  <a:tcPr marL="7620" marR="7620" marT="7620" marB="0" anchor="ctr"/>
                </a:tc>
                <a:tc>
                  <a:txBody>
                    <a:bodyPr/>
                    <a:lstStyle/>
                    <a:p>
                      <a:pPr algn="ctr" rtl="0" fontAlgn="ctr"/>
                      <a:r>
                        <a:rPr lang="en-US" altLang="zh-CN" sz="1500" b="0" i="0" u="none" strike="noStrike" dirty="0">
                          <a:solidFill>
                            <a:srgbClr val="000000"/>
                          </a:solidFill>
                          <a:effectLst/>
                          <a:latin typeface="Arial" panose="020B0604020202020204" pitchFamily="34" charset="0"/>
                          <a:ea typeface="等线" panose="02010600030101010101" pitchFamily="2" charset="-122"/>
                        </a:rPr>
                        <a:t>3.3 %</a:t>
                      </a:r>
                    </a:p>
                  </a:txBody>
                  <a:tcPr marL="7620" marR="7620" marT="7620" marB="0" anchor="ctr"/>
                </a:tc>
                <a:tc>
                  <a:txBody>
                    <a:bodyPr/>
                    <a:lstStyle/>
                    <a:p>
                      <a:pPr algn="ctr" rtl="0" fontAlgn="ctr"/>
                      <a:r>
                        <a:rPr lang="en-US" altLang="zh-CN" sz="1500" b="0" i="0" u="none" strike="noStrike" dirty="0">
                          <a:solidFill>
                            <a:srgbClr val="002060"/>
                          </a:solidFill>
                          <a:effectLst/>
                          <a:latin typeface="Arial" panose="020B0604020202020204" pitchFamily="34" charset="0"/>
                          <a:ea typeface="等线" panose="02010600030101010101" pitchFamily="2" charset="-122"/>
                        </a:rPr>
                        <a:t>23.2 %</a:t>
                      </a:r>
                    </a:p>
                  </a:txBody>
                  <a:tcPr marL="7620" marR="7620" marT="7620" marB="0" anchor="ctr"/>
                </a:tc>
                <a:extLst>
                  <a:ext uri="{0D108BD9-81ED-4DB2-BD59-A6C34878D82A}">
                    <a16:rowId xmlns:a16="http://schemas.microsoft.com/office/drawing/2014/main" val="291392340"/>
                  </a:ext>
                </a:extLst>
              </a:tr>
              <a:tr h="408820">
                <a:tc>
                  <a:txBody>
                    <a:bodyPr/>
                    <a:lstStyle/>
                    <a:p>
                      <a:pPr marL="0" marR="0" indent="0" algn="l" defTabSz="685800" rtl="0" eaLnBrk="1" fontAlgn="ctr" latinLnBrk="0" hangingPunct="1">
                        <a:lnSpc>
                          <a:spcPct val="100000"/>
                        </a:lnSpc>
                        <a:spcBef>
                          <a:spcPts val="0"/>
                        </a:spcBef>
                        <a:spcAft>
                          <a:spcPts val="0"/>
                        </a:spcAft>
                        <a:buClrTx/>
                        <a:buSzTx/>
                        <a:buFontTx/>
                        <a:buNone/>
                        <a:tabLst/>
                        <a:defRPr/>
                      </a:pPr>
                      <a:r>
                        <a:rPr lang="en-US" altLang="zh-CN" sz="1500" b="0" i="0" u="none" strike="noStrike" dirty="0">
                          <a:solidFill>
                            <a:srgbClr val="000000"/>
                          </a:solidFill>
                          <a:effectLst/>
                          <a:latin typeface="Arial" panose="020B0604020202020204" pitchFamily="34" charset="0"/>
                          <a:ea typeface="+mn-ea"/>
                        </a:rPr>
                        <a:t>Max phase shift</a:t>
                      </a:r>
                      <a:r>
                        <a:rPr lang="en-US" altLang="zh-CN" sz="1500" b="0" i="0" u="none" strike="noStrike" dirty="0">
                          <a:solidFill>
                            <a:schemeClr val="tx1"/>
                          </a:solidFill>
                          <a:effectLst/>
                          <a:latin typeface="Arial" panose="020B0604020202020204" pitchFamily="34" charset="0"/>
                          <a:ea typeface="+mn-ea"/>
                        </a:rPr>
                        <a:t> for </a:t>
                      </a:r>
                      <a:r>
                        <a:rPr lang="da-DK" altLang="zh-CN" sz="1500" b="1" i="0" u="none" strike="noStrike" dirty="0">
                          <a:solidFill>
                            <a:srgbClr val="FF0000"/>
                          </a:solidFill>
                          <a:effectLst/>
                          <a:latin typeface="Arial" panose="020B0604020202020204" pitchFamily="34" charset="0"/>
                          <a:ea typeface="+mn-ea"/>
                        </a:rPr>
                        <a:t>1 % </a:t>
                      </a:r>
                      <a:r>
                        <a:rPr lang="da-DK" altLang="zh-CN" sz="1500" b="0" i="0" u="none" strike="noStrike" dirty="0">
                          <a:solidFill>
                            <a:srgbClr val="000000"/>
                          </a:solidFill>
                          <a:effectLst/>
                          <a:latin typeface="Arial" panose="020B0604020202020204" pitchFamily="34" charset="0"/>
                          <a:ea typeface="+mn-ea"/>
                        </a:rPr>
                        <a:t>beam gap</a:t>
                      </a:r>
                      <a:r>
                        <a:rPr lang="en-US" altLang="zh-CN" sz="1500" b="0" i="0" u="none" strike="noStrike" baseline="0" dirty="0">
                          <a:solidFill>
                            <a:srgbClr val="000000"/>
                          </a:solidFill>
                          <a:effectLst/>
                          <a:latin typeface="Arial" panose="020B0604020202020204" pitchFamily="34" charset="0"/>
                          <a:ea typeface="+mn-ea"/>
                        </a:rPr>
                        <a:t> </a:t>
                      </a:r>
                      <a:r>
                        <a:rPr lang="en-US" altLang="zh-CN" sz="1500" b="0" i="0" u="none" strike="noStrike" dirty="0">
                          <a:solidFill>
                            <a:srgbClr val="000000"/>
                          </a:solidFill>
                          <a:effectLst/>
                          <a:latin typeface="Arial" panose="020B0604020202020204" pitchFamily="34" charset="0"/>
                          <a:ea typeface="+mn-ea"/>
                        </a:rPr>
                        <a:t>[</a:t>
                      </a:r>
                      <a:r>
                        <a:rPr lang="en-US" altLang="zh-CN" sz="1500" b="0" i="0" u="none" strike="noStrike" dirty="0" err="1">
                          <a:solidFill>
                            <a:srgbClr val="000000"/>
                          </a:solidFill>
                          <a:effectLst/>
                          <a:latin typeface="Arial" panose="020B0604020202020204" pitchFamily="34" charset="0"/>
                          <a:ea typeface="+mn-ea"/>
                        </a:rPr>
                        <a:t>deg</a:t>
                      </a:r>
                      <a:r>
                        <a:rPr lang="en-US" altLang="zh-CN" sz="1500" b="0" i="0" u="none" strike="noStrike" dirty="0">
                          <a:solidFill>
                            <a:srgbClr val="000000"/>
                          </a:solidFill>
                          <a:effectLst/>
                          <a:latin typeface="Arial" panose="020B0604020202020204" pitchFamily="34" charset="0"/>
                          <a:ea typeface="+mn-ea"/>
                        </a:rPr>
                        <a:t>]</a:t>
                      </a:r>
                    </a:p>
                  </a:txBody>
                  <a:tcPr anchor="ctr">
                    <a:noFill/>
                  </a:tcPr>
                </a:tc>
                <a:tc>
                  <a:txBody>
                    <a:bodyPr/>
                    <a:lstStyle/>
                    <a:p>
                      <a:pPr algn="ctr" rtl="0" fontAlgn="ctr"/>
                      <a:r>
                        <a:rPr lang="en-US" altLang="zh-CN" sz="1500" b="0" i="0" u="none" strike="noStrike" dirty="0">
                          <a:solidFill>
                            <a:srgbClr val="000000"/>
                          </a:solidFill>
                          <a:effectLst/>
                          <a:latin typeface="Arial" panose="020B0604020202020204" pitchFamily="34" charset="0"/>
                          <a:ea typeface="等线" panose="02010600030101010101" pitchFamily="2" charset="-122"/>
                        </a:rPr>
                        <a:t>0.8</a:t>
                      </a:r>
                    </a:p>
                  </a:txBody>
                  <a:tcPr marL="7620" marR="7620" marT="7620" marB="0" anchor="ctr"/>
                </a:tc>
                <a:tc>
                  <a:txBody>
                    <a:bodyPr/>
                    <a:lstStyle/>
                    <a:p>
                      <a:pPr algn="ctr" rtl="0" fontAlgn="ctr"/>
                      <a:r>
                        <a:rPr lang="en-US" altLang="zh-CN" sz="1500" b="0" i="0" u="none" strike="noStrike" dirty="0">
                          <a:solidFill>
                            <a:srgbClr val="000000"/>
                          </a:solidFill>
                          <a:effectLst/>
                          <a:latin typeface="Arial" panose="020B0604020202020204" pitchFamily="34" charset="0"/>
                          <a:ea typeface="等线" panose="02010600030101010101" pitchFamily="2" charset="-122"/>
                        </a:rPr>
                        <a:t>3.2</a:t>
                      </a:r>
                    </a:p>
                  </a:txBody>
                  <a:tcPr marL="7620" marR="7620" marT="7620" marB="0" anchor="ctr"/>
                </a:tc>
                <a:tc>
                  <a:txBody>
                    <a:bodyPr/>
                    <a:lstStyle/>
                    <a:p>
                      <a:pPr algn="ctr" rtl="0" fontAlgn="ctr"/>
                      <a:r>
                        <a:rPr lang="en-US" altLang="zh-CN" sz="1500" b="0" i="0" u="none" strike="noStrike" dirty="0">
                          <a:solidFill>
                            <a:srgbClr val="002060"/>
                          </a:solidFill>
                          <a:effectLst/>
                          <a:latin typeface="Arial" panose="020B0604020202020204" pitchFamily="34" charset="0"/>
                          <a:ea typeface="等线" panose="02010600030101010101" pitchFamily="2" charset="-122"/>
                        </a:rPr>
                        <a:t>13.7</a:t>
                      </a:r>
                    </a:p>
                  </a:txBody>
                  <a:tcPr marL="7620" marR="7620" marT="7620" marB="0" anchor="ctr"/>
                </a:tc>
                <a:extLst>
                  <a:ext uri="{0D108BD9-81ED-4DB2-BD59-A6C34878D82A}">
                    <a16:rowId xmlns:a16="http://schemas.microsoft.com/office/drawing/2014/main" val="1778857492"/>
                  </a:ext>
                </a:extLst>
              </a:tr>
              <a:tr h="408820">
                <a:tc>
                  <a:txBody>
                    <a:bodyPr/>
                    <a:lstStyle/>
                    <a:p>
                      <a:pPr algn="l" rtl="0" fontAlgn="ctr"/>
                      <a:r>
                        <a:rPr lang="da-DK" sz="1500" b="0" i="0" u="none" strike="noStrike" dirty="0">
                          <a:solidFill>
                            <a:srgbClr val="000000"/>
                          </a:solidFill>
                          <a:effectLst/>
                          <a:latin typeface="Arial" panose="020B0604020202020204" pitchFamily="34" charset="0"/>
                          <a:ea typeface="等线" panose="02010600030101010101" pitchFamily="2" charset="-122"/>
                        </a:rPr>
                        <a:t>Max relative voltage drop for 4+4 APDR</a:t>
                      </a:r>
                    </a:p>
                  </a:txBody>
                  <a:tcPr anchor="ctr">
                    <a:solidFill>
                      <a:schemeClr val="accent5">
                        <a:lumMod val="20000"/>
                        <a:lumOff val="80000"/>
                      </a:schemeClr>
                    </a:solidFill>
                  </a:tcPr>
                </a:tc>
                <a:tc>
                  <a:txBody>
                    <a:bodyPr/>
                    <a:lstStyle/>
                    <a:p>
                      <a:pPr algn="ctr" rtl="0" fontAlgn="ctr"/>
                      <a:r>
                        <a:rPr lang="en-US" altLang="zh-CN" sz="1500" b="0" i="0" u="none" strike="noStrike" dirty="0">
                          <a:solidFill>
                            <a:schemeClr val="tx1"/>
                          </a:solidFill>
                          <a:effectLst/>
                          <a:latin typeface="Arial" panose="020B0604020202020204" pitchFamily="34" charset="0"/>
                          <a:ea typeface="等线" panose="02010600030101010101" pitchFamily="2" charset="-122"/>
                        </a:rPr>
                        <a:t>10 %</a:t>
                      </a:r>
                    </a:p>
                  </a:txBody>
                  <a:tcPr marL="7620" marR="7620" marT="7620" marB="0" anchor="ctr">
                    <a:solidFill>
                      <a:schemeClr val="accent5">
                        <a:lumMod val="20000"/>
                        <a:lumOff val="80000"/>
                      </a:schemeClr>
                    </a:solidFill>
                  </a:tcPr>
                </a:tc>
                <a:tc>
                  <a:txBody>
                    <a:bodyPr/>
                    <a:lstStyle/>
                    <a:p>
                      <a:pPr algn="ctr" rtl="0" fontAlgn="ctr"/>
                      <a:r>
                        <a:rPr lang="en-US" altLang="zh-CN" sz="1500" b="0" i="0" u="none" strike="noStrike" dirty="0">
                          <a:solidFill>
                            <a:srgbClr val="FF0000"/>
                          </a:solidFill>
                          <a:effectLst/>
                          <a:latin typeface="Arial" panose="020B0604020202020204" pitchFamily="34" charset="0"/>
                          <a:ea typeface="等线" panose="02010600030101010101" pitchFamily="2" charset="-122"/>
                        </a:rPr>
                        <a:t>77 %</a:t>
                      </a:r>
                    </a:p>
                  </a:txBody>
                  <a:tcPr marL="7620" marR="7620" marT="7620" marB="0" anchor="ctr">
                    <a:solidFill>
                      <a:schemeClr val="accent5">
                        <a:lumMod val="20000"/>
                        <a:lumOff val="80000"/>
                      </a:schemeClr>
                    </a:solidFill>
                  </a:tcPr>
                </a:tc>
                <a:tc>
                  <a:txBody>
                    <a:bodyPr/>
                    <a:lstStyle/>
                    <a:p>
                      <a:pPr algn="ctr" rtl="0" fontAlgn="ctr"/>
                      <a:r>
                        <a:rPr lang="en-US" altLang="zh-CN" sz="1500" b="0" i="0" u="none" strike="noStrike" dirty="0">
                          <a:solidFill>
                            <a:srgbClr val="FF0000"/>
                          </a:solidFill>
                          <a:effectLst/>
                          <a:latin typeface="Arial" panose="020B0604020202020204" pitchFamily="34" charset="0"/>
                          <a:ea typeface="+mn-ea"/>
                        </a:rPr>
                        <a:t>decelerate</a:t>
                      </a:r>
                    </a:p>
                  </a:txBody>
                  <a:tcPr marL="7620" marR="7620" marT="7620" marB="0" anchor="ctr">
                    <a:solidFill>
                      <a:schemeClr val="accent5">
                        <a:lumMod val="20000"/>
                        <a:lumOff val="80000"/>
                      </a:schemeClr>
                    </a:solidFill>
                  </a:tcPr>
                </a:tc>
                <a:extLst>
                  <a:ext uri="{0D108BD9-81ED-4DB2-BD59-A6C34878D82A}">
                    <a16:rowId xmlns:a16="http://schemas.microsoft.com/office/drawing/2014/main" val="2345004818"/>
                  </a:ext>
                </a:extLst>
              </a:tr>
              <a:tr h="408820">
                <a:tc>
                  <a:txBody>
                    <a:bodyPr/>
                    <a:lstStyle/>
                    <a:p>
                      <a:pPr algn="l" rtl="0" fontAlgn="ctr"/>
                      <a:r>
                        <a:rPr lang="en-US" sz="1500" b="0" i="0" u="none" strike="noStrike" dirty="0">
                          <a:solidFill>
                            <a:srgbClr val="000000"/>
                          </a:solidFill>
                          <a:effectLst/>
                          <a:latin typeface="Arial" panose="020B0604020202020204" pitchFamily="34" charset="0"/>
                          <a:ea typeface="等线" panose="02010600030101010101" pitchFamily="2" charset="-122"/>
                        </a:rPr>
                        <a:t>Max bunch train phase shift for 4+4 APDR [</a:t>
                      </a:r>
                      <a:r>
                        <a:rPr lang="en-US" sz="1500" b="0" i="0" u="none" strike="noStrike" dirty="0" err="1">
                          <a:solidFill>
                            <a:srgbClr val="000000"/>
                          </a:solidFill>
                          <a:effectLst/>
                          <a:latin typeface="Arial" panose="020B0604020202020204" pitchFamily="34" charset="0"/>
                          <a:ea typeface="等线" panose="02010600030101010101" pitchFamily="2" charset="-122"/>
                        </a:rPr>
                        <a:t>deg</a:t>
                      </a:r>
                      <a:r>
                        <a:rPr lang="en-US" sz="1500" b="0" i="0" u="none" strike="noStrike" dirty="0">
                          <a:solidFill>
                            <a:srgbClr val="000000"/>
                          </a:solidFill>
                          <a:effectLst/>
                          <a:latin typeface="Arial" panose="020B0604020202020204" pitchFamily="34" charset="0"/>
                          <a:ea typeface="等线" panose="02010600030101010101" pitchFamily="2" charset="-122"/>
                        </a:rPr>
                        <a:t>]</a:t>
                      </a:r>
                    </a:p>
                  </a:txBody>
                  <a:tcPr anchor="ctr">
                    <a:solidFill>
                      <a:schemeClr val="accent5">
                        <a:lumMod val="20000"/>
                        <a:lumOff val="80000"/>
                      </a:schemeClr>
                    </a:solidFill>
                  </a:tcPr>
                </a:tc>
                <a:tc>
                  <a:txBody>
                    <a:bodyPr/>
                    <a:lstStyle/>
                    <a:p>
                      <a:pPr algn="ctr" rtl="0" fontAlgn="ctr"/>
                      <a:r>
                        <a:rPr lang="en-US" altLang="zh-CN" sz="1500" b="0" i="0" u="none" strike="noStrike" dirty="0">
                          <a:solidFill>
                            <a:srgbClr val="FF0000"/>
                          </a:solidFill>
                          <a:effectLst/>
                          <a:latin typeface="Arial" panose="020B0604020202020204" pitchFamily="34" charset="0"/>
                          <a:ea typeface="等线" panose="02010600030101010101" pitchFamily="2" charset="-122"/>
                        </a:rPr>
                        <a:t>9.8</a:t>
                      </a:r>
                    </a:p>
                  </a:txBody>
                  <a:tcPr marL="7620" marR="7620" marT="7620" marB="0" anchor="ctr">
                    <a:solidFill>
                      <a:schemeClr val="accent5">
                        <a:lumMod val="20000"/>
                        <a:lumOff val="80000"/>
                      </a:schemeClr>
                    </a:solidFill>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altLang="zh-CN" sz="1500" b="0" i="0" u="none" strike="noStrike" dirty="0">
                          <a:solidFill>
                            <a:srgbClr val="FF0000"/>
                          </a:solidFill>
                          <a:effectLst/>
                          <a:latin typeface="Arial" panose="020B0604020202020204" pitchFamily="34" charset="0"/>
                          <a:ea typeface="+mn-ea"/>
                        </a:rPr>
                        <a:t>74</a:t>
                      </a:r>
                    </a:p>
                  </a:txBody>
                  <a:tcPr marL="7620" marR="7620" marT="7620" marB="0" anchor="ctr">
                    <a:solidFill>
                      <a:schemeClr val="accent5">
                        <a:lumMod val="20000"/>
                        <a:lumOff val="80000"/>
                      </a:schemeClr>
                    </a:solidFill>
                  </a:tcPr>
                </a:tc>
                <a:tc>
                  <a:txBody>
                    <a:bodyPr/>
                    <a:lstStyle/>
                    <a:p>
                      <a:pPr algn="ctr" rtl="0" fontAlgn="ctr"/>
                      <a:r>
                        <a:rPr lang="en-US" altLang="zh-CN" sz="1500" b="0" i="0" u="none" strike="noStrike" dirty="0">
                          <a:solidFill>
                            <a:srgbClr val="FF0000"/>
                          </a:solidFill>
                          <a:effectLst/>
                          <a:latin typeface="Arial" panose="020B0604020202020204" pitchFamily="34" charset="0"/>
                          <a:ea typeface="等线" panose="02010600030101010101" pitchFamily="2" charset="-122"/>
                        </a:rPr>
                        <a:t>decelerate</a:t>
                      </a:r>
                    </a:p>
                  </a:txBody>
                  <a:tcPr marL="7620" marR="7620" marT="7620" marB="0" anchor="ctr">
                    <a:solidFill>
                      <a:schemeClr val="accent5">
                        <a:lumMod val="20000"/>
                        <a:lumOff val="80000"/>
                      </a:schemeClr>
                    </a:solidFill>
                  </a:tcPr>
                </a:tc>
                <a:extLst>
                  <a:ext uri="{0D108BD9-81ED-4DB2-BD59-A6C34878D82A}">
                    <a16:rowId xmlns:a16="http://schemas.microsoft.com/office/drawing/2014/main" val="4075558265"/>
                  </a:ext>
                </a:extLst>
              </a:tr>
            </a:tbl>
          </a:graphicData>
        </a:graphic>
      </p:graphicFrame>
      <p:sp>
        <p:nvSpPr>
          <p:cNvPr id="7" name="灯片编号占位符 6"/>
          <p:cNvSpPr>
            <a:spLocks noGrp="1"/>
          </p:cNvSpPr>
          <p:nvPr>
            <p:ph type="sldNum" sz="quarter" idx="12"/>
          </p:nvPr>
        </p:nvSpPr>
        <p:spPr/>
        <p:txBody>
          <a:bodyPr/>
          <a:lstStyle/>
          <a:p>
            <a:pPr>
              <a:defRPr/>
            </a:pPr>
            <a:fld id="{F2357ACE-CC3F-4EB8-8897-299C2E1B55B1}" type="slidenum">
              <a:rPr lang="zh-CN" altLang="en-US">
                <a:solidFill>
                  <a:prstClr val="black">
                    <a:tint val="75000"/>
                  </a:prstClr>
                </a:solidFill>
                <a:latin typeface="等线" panose="020F0502020204030204"/>
                <a:ea typeface="等线" panose="02010600030101010101" pitchFamily="2" charset="-122"/>
                <a:cs typeface="Arial" panose="020B0604020202020204" pitchFamily="34" charset="0"/>
              </a:rPr>
              <a:pPr>
                <a:defRPr/>
              </a:pPr>
              <a:t>20</a:t>
            </a:fld>
            <a:endParaRPr lang="zh-CN" altLang="en-US">
              <a:solidFill>
                <a:prstClr val="black">
                  <a:tint val="75000"/>
                </a:prstClr>
              </a:solidFill>
              <a:latin typeface="等线" panose="020F0502020204030204"/>
              <a:ea typeface="等线" panose="02010600030101010101" pitchFamily="2" charset="-122"/>
              <a:cs typeface="Arial" panose="020B0604020202020204" pitchFamily="34" charset="0"/>
            </a:endParaRPr>
          </a:p>
        </p:txBody>
      </p:sp>
      <p:sp>
        <p:nvSpPr>
          <p:cNvPr id="5" name="标题 1"/>
          <p:cNvSpPr txBox="1">
            <a:spLocks/>
          </p:cNvSpPr>
          <p:nvPr/>
        </p:nvSpPr>
        <p:spPr>
          <a:xfrm>
            <a:off x="0" y="385991"/>
            <a:ext cx="12192000" cy="52129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dirty="0">
                <a:latin typeface="Arial" panose="020B0604020202020204" pitchFamily="34" charset="0"/>
                <a:ea typeface="黑体" panose="02010609060101010101" pitchFamily="49" charset="-122"/>
                <a:cs typeface="Arial" panose="020B0604020202020204" pitchFamily="34" charset="0"/>
              </a:rPr>
              <a:t>CEPC Main Ring SRF Parameters (2)</a:t>
            </a:r>
            <a:endParaRPr lang="zh-CN" altLang="en-US" sz="4000" dirty="0">
              <a:latin typeface="Arial" panose="020B0604020202020204" pitchFamily="34" charset="0"/>
              <a:ea typeface="黑体" panose="02010609060101010101" pitchFamily="49" charset="-122"/>
              <a:cs typeface="Arial" panose="020B0604020202020204" pitchFamily="34" charset="0"/>
            </a:endParaRPr>
          </a:p>
        </p:txBody>
      </p:sp>
      <p:sp>
        <p:nvSpPr>
          <p:cNvPr id="2" name="文本框 1"/>
          <p:cNvSpPr txBox="1"/>
          <p:nvPr/>
        </p:nvSpPr>
        <p:spPr>
          <a:xfrm>
            <a:off x="8009365" y="3516151"/>
            <a:ext cx="4056944" cy="830997"/>
          </a:xfrm>
          <a:prstGeom prst="rect">
            <a:avLst/>
          </a:prstGeom>
          <a:noFill/>
        </p:spPr>
        <p:txBody>
          <a:bodyPr wrap="square" rtlCol="0">
            <a:spAutoFit/>
          </a:bodyPr>
          <a:lstStyle/>
          <a:p>
            <a:r>
              <a:rPr lang="en-US" altLang="zh-CN" sz="1600" dirty="0">
                <a:solidFill>
                  <a:srgbClr val="FF0000"/>
                </a:solidFill>
                <a:latin typeface="Arial" panose="020B0604020202020204" pitchFamily="34" charset="0"/>
                <a:cs typeface="Arial" panose="020B0604020202020204" pitchFamily="34" charset="0"/>
              </a:rPr>
              <a:t>Heavy beam loading </a:t>
            </a:r>
            <a:r>
              <a:rPr lang="en-US" altLang="zh-CN" sz="1600" dirty="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US" altLang="zh-CN" sz="1600" dirty="0">
                <a:solidFill>
                  <a:srgbClr val="FF0000"/>
                </a:solidFill>
                <a:latin typeface="Arial" panose="020B0604020202020204" pitchFamily="34" charset="0"/>
                <a:cs typeface="Arial" panose="020B0604020202020204" pitchFamily="34" charset="0"/>
              </a:rPr>
              <a:t>damp acceleration mode CBI instability during injection and top-up operation</a:t>
            </a:r>
            <a:endParaRPr lang="zh-CN" altLang="en-US" sz="1600" dirty="0">
              <a:solidFill>
                <a:srgbClr val="FF0000"/>
              </a:solidFill>
              <a:latin typeface="Arial" panose="020B0604020202020204" pitchFamily="34" charset="0"/>
              <a:cs typeface="Arial" panose="020B0604020202020204" pitchFamily="34" charset="0"/>
            </a:endParaRPr>
          </a:p>
        </p:txBody>
      </p:sp>
      <p:sp>
        <p:nvSpPr>
          <p:cNvPr id="8" name="文本框 7"/>
          <p:cNvSpPr txBox="1"/>
          <p:nvPr/>
        </p:nvSpPr>
        <p:spPr>
          <a:xfrm>
            <a:off x="8009365" y="2710777"/>
            <a:ext cx="3877834" cy="584775"/>
          </a:xfrm>
          <a:prstGeom prst="rect">
            <a:avLst/>
          </a:prstGeom>
          <a:noFill/>
        </p:spPr>
        <p:txBody>
          <a:bodyPr wrap="square" rtlCol="0">
            <a:spAutoFit/>
          </a:bodyPr>
          <a:lstStyle/>
          <a:p>
            <a:r>
              <a:rPr lang="en-US" altLang="zh-CN" sz="1600" dirty="0">
                <a:solidFill>
                  <a:srgbClr val="0070C0"/>
                </a:solidFill>
                <a:latin typeface="Arial" panose="020B0604020202020204" pitchFamily="34" charset="0"/>
                <a:cs typeface="Arial" panose="020B0604020202020204" pitchFamily="34" charset="0"/>
              </a:rPr>
              <a:t>Variable coupler needed for W&amp;Z, and even for Higgs itself to save power.</a:t>
            </a:r>
            <a:endParaRPr lang="zh-CN" altLang="en-US" sz="1600" dirty="0">
              <a:solidFill>
                <a:srgbClr val="0070C0"/>
              </a:solidFill>
              <a:latin typeface="Arial" panose="020B0604020202020204" pitchFamily="34" charset="0"/>
              <a:cs typeface="Arial" panose="020B0604020202020204" pitchFamily="34" charset="0"/>
            </a:endParaRPr>
          </a:p>
        </p:txBody>
      </p:sp>
      <p:sp>
        <p:nvSpPr>
          <p:cNvPr id="11" name="文本框 10"/>
          <p:cNvSpPr txBox="1"/>
          <p:nvPr/>
        </p:nvSpPr>
        <p:spPr>
          <a:xfrm>
            <a:off x="8009365" y="4611263"/>
            <a:ext cx="3877834" cy="830997"/>
          </a:xfrm>
          <a:prstGeom prst="rect">
            <a:avLst/>
          </a:prstGeom>
          <a:noFill/>
        </p:spPr>
        <p:txBody>
          <a:bodyPr wrap="square" rtlCol="0">
            <a:spAutoFit/>
          </a:bodyPr>
          <a:lstStyle/>
          <a:p>
            <a:r>
              <a:rPr lang="en-US" altLang="zh-CN" sz="1600" dirty="0">
                <a:solidFill>
                  <a:srgbClr val="002060"/>
                </a:solidFill>
                <a:latin typeface="Arial" panose="020B0604020202020204" pitchFamily="34" charset="0"/>
                <a:cs typeface="Arial" panose="020B0604020202020204" pitchFamily="34" charset="0"/>
              </a:rPr>
              <a:t>Even 1 % beam gap will have large bunch phase shift </a:t>
            </a:r>
            <a:r>
              <a:rPr lang="en-US" altLang="zh-CN" sz="1600" dirty="0">
                <a:solidFill>
                  <a:srgbClr val="002060"/>
                </a:solidFill>
                <a:latin typeface="Arial" panose="020B0604020202020204" pitchFamily="34" charset="0"/>
                <a:cs typeface="Arial" panose="020B0604020202020204" pitchFamily="34" charset="0"/>
                <a:sym typeface="Wingdings" panose="05000000000000000000" pitchFamily="2" charset="2"/>
              </a:rPr>
              <a:t> </a:t>
            </a:r>
            <a:r>
              <a:rPr lang="en-US" altLang="zh-CN" sz="1600" dirty="0">
                <a:solidFill>
                  <a:srgbClr val="002060"/>
                </a:solidFill>
                <a:latin typeface="Arial" panose="020B0604020202020204" pitchFamily="34" charset="0"/>
                <a:cs typeface="Arial" panose="020B0604020202020204" pitchFamily="34" charset="0"/>
              </a:rPr>
              <a:t>change fill pattern from one long gap to many small gaps</a:t>
            </a:r>
            <a:endParaRPr lang="zh-CN" altLang="en-US" sz="1600" dirty="0">
              <a:solidFill>
                <a:srgbClr val="002060"/>
              </a:solidFill>
              <a:latin typeface="Arial" panose="020B0604020202020204" pitchFamily="34" charset="0"/>
              <a:cs typeface="Arial" panose="020B0604020202020204" pitchFamily="34" charset="0"/>
            </a:endParaRPr>
          </a:p>
        </p:txBody>
      </p:sp>
      <p:sp>
        <p:nvSpPr>
          <p:cNvPr id="6" name="矩形 5"/>
          <p:cNvSpPr/>
          <p:nvPr/>
        </p:nvSpPr>
        <p:spPr>
          <a:xfrm>
            <a:off x="8009365" y="5626363"/>
            <a:ext cx="4182635" cy="830997"/>
          </a:xfrm>
          <a:prstGeom prst="rect">
            <a:avLst/>
          </a:prstGeom>
        </p:spPr>
        <p:txBody>
          <a:bodyPr wrap="square">
            <a:spAutoFit/>
          </a:bodyPr>
          <a:lstStyle/>
          <a:p>
            <a:pPr fontAlgn="ctr">
              <a:spcBef>
                <a:spcPts val="1200"/>
              </a:spcBef>
            </a:pPr>
            <a:r>
              <a:rPr lang="en-US" altLang="zh-CN" sz="1600" dirty="0">
                <a:latin typeface="Arial" panose="020B0604020202020204" pitchFamily="34" charset="0"/>
              </a:rPr>
              <a:t>Alternative APDR (4+4 trains) scheme m</a:t>
            </a:r>
            <a:r>
              <a:rPr lang="en-US" altLang="zh-CN" sz="1600" dirty="0">
                <a:solidFill>
                  <a:srgbClr val="000000"/>
                </a:solidFill>
                <a:latin typeface="Arial" panose="020B0604020202020204" pitchFamily="34" charset="0"/>
              </a:rPr>
              <a:t>ay not work unless phase shift corrected by beat cavity or other method.</a:t>
            </a:r>
          </a:p>
        </p:txBody>
      </p:sp>
    </p:spTree>
    <p:extLst>
      <p:ext uri="{BB962C8B-B14F-4D97-AF65-F5344CB8AC3E}">
        <p14:creationId xmlns:p14="http://schemas.microsoft.com/office/powerpoint/2010/main" val="31481585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4036" y="433462"/>
            <a:ext cx="11008639" cy="630295"/>
          </a:xfrm>
        </p:spPr>
        <p:txBody>
          <a:bodyPr>
            <a:noAutofit/>
          </a:bodyPr>
          <a:lstStyle/>
          <a:p>
            <a:pPr algn="ctr"/>
            <a:r>
              <a:rPr lang="en-US" altLang="zh-CN" dirty="0">
                <a:latin typeface="Arial" panose="020B0604020202020204" pitchFamily="34" charset="0"/>
                <a:cs typeface="Arial" panose="020B0604020202020204" pitchFamily="34" charset="0"/>
              </a:rPr>
              <a:t>CEPC Booster SRF Parameters (preliminary)</a:t>
            </a:r>
            <a:endParaRPr lang="zh-CN" altLang="en-US" sz="3200" dirty="0">
              <a:latin typeface="Arial" panose="020B0604020202020204" pitchFamily="34" charset="0"/>
              <a:cs typeface="Arial" panose="020B0604020202020204" pitchFamily="34" charset="0"/>
            </a:endParaRPr>
          </a:p>
        </p:txBody>
      </p:sp>
      <p:graphicFrame>
        <p:nvGraphicFramePr>
          <p:cNvPr id="4" name="内容占位符 3"/>
          <p:cNvGraphicFramePr>
            <a:graphicFrameLocks noGrp="1"/>
          </p:cNvGraphicFramePr>
          <p:nvPr>
            <p:ph idx="1"/>
            <p:extLst>
              <p:ext uri="{D42A27DB-BD31-4B8C-83A1-F6EECF244321}">
                <p14:modId xmlns:p14="http://schemas.microsoft.com/office/powerpoint/2010/main" val="3847787920"/>
              </p:ext>
            </p:extLst>
          </p:nvPr>
        </p:nvGraphicFramePr>
        <p:xfrm>
          <a:off x="624036" y="1381586"/>
          <a:ext cx="7916534" cy="5257800"/>
        </p:xfrm>
        <a:graphic>
          <a:graphicData uri="http://schemas.openxmlformats.org/drawingml/2006/table">
            <a:tbl>
              <a:tblPr>
                <a:tableStyleId>{616DA210-FB5B-4158-B5E0-FEB733F419BA}</a:tableStyleId>
              </a:tblPr>
              <a:tblGrid>
                <a:gridCol w="4897517">
                  <a:extLst>
                    <a:ext uri="{9D8B030D-6E8A-4147-A177-3AD203B41FA5}">
                      <a16:colId xmlns:a16="http://schemas.microsoft.com/office/drawing/2014/main" val="415472703"/>
                    </a:ext>
                  </a:extLst>
                </a:gridCol>
                <a:gridCol w="1006339">
                  <a:extLst>
                    <a:ext uri="{9D8B030D-6E8A-4147-A177-3AD203B41FA5}">
                      <a16:colId xmlns:a16="http://schemas.microsoft.com/office/drawing/2014/main" val="1430566748"/>
                    </a:ext>
                  </a:extLst>
                </a:gridCol>
                <a:gridCol w="1006339">
                  <a:extLst>
                    <a:ext uri="{9D8B030D-6E8A-4147-A177-3AD203B41FA5}">
                      <a16:colId xmlns:a16="http://schemas.microsoft.com/office/drawing/2014/main" val="4098469565"/>
                    </a:ext>
                  </a:extLst>
                </a:gridCol>
                <a:gridCol w="1006339">
                  <a:extLst>
                    <a:ext uri="{9D8B030D-6E8A-4147-A177-3AD203B41FA5}">
                      <a16:colId xmlns:a16="http://schemas.microsoft.com/office/drawing/2014/main" val="659786477"/>
                    </a:ext>
                  </a:extLst>
                </a:gridCol>
              </a:tblGrid>
              <a:tr h="0">
                <a:tc>
                  <a:txBody>
                    <a:bodyPr/>
                    <a:lstStyle/>
                    <a:p>
                      <a:pPr marL="0" marR="0" indent="0" algn="l" defTabSz="685800" rtl="0" eaLnBrk="1" fontAlgn="ctr" latinLnBrk="0" hangingPunct="1">
                        <a:lnSpc>
                          <a:spcPct val="100000"/>
                        </a:lnSpc>
                        <a:spcBef>
                          <a:spcPts val="0"/>
                        </a:spcBef>
                        <a:spcAft>
                          <a:spcPts val="0"/>
                        </a:spcAft>
                        <a:buClrTx/>
                        <a:buSzTx/>
                        <a:buFontTx/>
                        <a:buNone/>
                        <a:tabLst/>
                        <a:defRPr/>
                      </a:pPr>
                      <a:r>
                        <a:rPr lang="en-US" altLang="zh-CN" sz="1200" b="0" i="0" u="none" strike="noStrike" baseline="0" dirty="0">
                          <a:solidFill>
                            <a:schemeClr val="tx1">
                              <a:lumMod val="50000"/>
                              <a:lumOff val="50000"/>
                            </a:schemeClr>
                          </a:solidFill>
                          <a:effectLst/>
                          <a:latin typeface="Arial" panose="020B0604020202020204" pitchFamily="34" charset="0"/>
                          <a:ea typeface="+mn-ea"/>
                          <a:cs typeface="Arial" panose="020B0604020202020204" pitchFamily="34" charset="0"/>
                        </a:rPr>
                        <a:t>ZJ20170410. </a:t>
                      </a:r>
                      <a:r>
                        <a:rPr lang="en-US" altLang="zh-CN" sz="1200" u="none" strike="noStrike" dirty="0">
                          <a:solidFill>
                            <a:srgbClr val="FF0000"/>
                          </a:solidFill>
                          <a:effectLst/>
                          <a:latin typeface="Arial" panose="020B0604020202020204" pitchFamily="34" charset="0"/>
                          <a:cs typeface="Arial" panose="020B0604020202020204" pitchFamily="34" charset="0"/>
                        </a:rPr>
                        <a:t>10 GeV injection</a:t>
                      </a:r>
                      <a:r>
                        <a:rPr lang="en-US" altLang="zh-CN" sz="1200" u="none" strike="noStrike" dirty="0">
                          <a:solidFill>
                            <a:schemeClr val="tx1">
                              <a:lumMod val="50000"/>
                              <a:lumOff val="50000"/>
                            </a:schemeClr>
                          </a:solidFill>
                          <a:effectLst/>
                          <a:latin typeface="Arial" panose="020B0604020202020204" pitchFamily="34" charset="0"/>
                          <a:cs typeface="Arial" panose="020B0604020202020204" pitchFamily="34" charset="0"/>
                        </a:rPr>
                        <a:t>.</a:t>
                      </a:r>
                      <a:endParaRPr lang="en-US" sz="1200" u="none" strike="noStrike" dirty="0">
                        <a:solidFill>
                          <a:schemeClr val="tx1">
                            <a:lumMod val="50000"/>
                            <a:lumOff val="50000"/>
                          </a:schemeClr>
                        </a:solidFill>
                        <a:effectLst/>
                        <a:latin typeface="Arial" panose="020B0604020202020204" pitchFamily="34" charset="0"/>
                        <a:cs typeface="Arial" panose="020B0604020202020204" pitchFamily="34" charset="0"/>
                      </a:endParaRPr>
                    </a:p>
                    <a:p>
                      <a:pPr algn="l" fontAlgn="ctr"/>
                      <a:r>
                        <a:rPr lang="en-US" sz="1200" u="none" strike="noStrike" dirty="0">
                          <a:solidFill>
                            <a:schemeClr val="tx1">
                              <a:lumMod val="50000"/>
                              <a:lumOff val="50000"/>
                            </a:schemeClr>
                          </a:solidFill>
                          <a:effectLst/>
                          <a:latin typeface="Arial" panose="020B0604020202020204" pitchFamily="34" charset="0"/>
                          <a:cs typeface="Arial" panose="020B0604020202020204" pitchFamily="34" charset="0"/>
                        </a:rPr>
                        <a:t>Booster machine</a:t>
                      </a:r>
                      <a:r>
                        <a:rPr lang="en-US" sz="1200" u="none" strike="noStrike" baseline="0" dirty="0">
                          <a:solidFill>
                            <a:schemeClr val="tx1">
                              <a:lumMod val="50000"/>
                              <a:lumOff val="50000"/>
                            </a:schemeClr>
                          </a:solidFill>
                          <a:effectLst/>
                          <a:latin typeface="Arial" panose="020B0604020202020204" pitchFamily="34" charset="0"/>
                          <a:cs typeface="Arial" panose="020B0604020202020204" pitchFamily="34" charset="0"/>
                        </a:rPr>
                        <a:t> </a:t>
                      </a:r>
                      <a:r>
                        <a:rPr lang="en-US" sz="1200" u="none" strike="noStrike" dirty="0">
                          <a:solidFill>
                            <a:schemeClr val="tx1">
                              <a:lumMod val="50000"/>
                              <a:lumOff val="50000"/>
                            </a:schemeClr>
                          </a:solidFill>
                          <a:effectLst/>
                          <a:latin typeface="Arial" panose="020B0604020202020204" pitchFamily="34" charset="0"/>
                          <a:cs typeface="Arial" panose="020B0604020202020204" pitchFamily="34" charset="0"/>
                        </a:rPr>
                        <a:t>parameter: CX20170401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500" b="1" u="none" strike="noStrike" dirty="0">
                          <a:effectLst/>
                          <a:latin typeface="Arial" panose="020B0604020202020204" pitchFamily="34" charset="0"/>
                          <a:cs typeface="Arial" panose="020B0604020202020204" pitchFamily="34" charset="0"/>
                        </a:rPr>
                        <a:t>H</a:t>
                      </a:r>
                      <a:endParaRPr lang="en-US" sz="15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rtl="0" fontAlgn="ctr"/>
                      <a:r>
                        <a:rPr lang="en-US" sz="1500" b="1" u="none" strike="noStrike" dirty="0">
                          <a:effectLst/>
                          <a:latin typeface="Arial" panose="020B0604020202020204" pitchFamily="34" charset="0"/>
                          <a:cs typeface="Arial" panose="020B0604020202020204" pitchFamily="34" charset="0"/>
                        </a:rPr>
                        <a:t>W</a:t>
                      </a:r>
                      <a:endParaRPr lang="en-US" sz="15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rtl="0" fontAlgn="ctr"/>
                      <a:r>
                        <a:rPr lang="en-US" sz="1500" b="1" u="none" strike="noStrike" dirty="0">
                          <a:effectLst/>
                          <a:latin typeface="Arial" panose="020B0604020202020204" pitchFamily="34" charset="0"/>
                          <a:cs typeface="Arial" panose="020B0604020202020204" pitchFamily="34" charset="0"/>
                        </a:rPr>
                        <a:t>Z-HL</a:t>
                      </a:r>
                      <a:endParaRPr lang="en-US" sz="15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798567363"/>
                  </a:ext>
                </a:extLst>
              </a:tr>
              <a:tr h="0">
                <a:tc>
                  <a:txBody>
                    <a:bodyPr/>
                    <a:lstStyle/>
                    <a:p>
                      <a:pPr algn="l" rtl="0" fontAlgn="ctr"/>
                      <a:r>
                        <a:rPr lang="en-US" sz="1500" u="none" strike="noStrike" dirty="0">
                          <a:effectLst/>
                          <a:latin typeface="Arial" panose="020B0604020202020204" pitchFamily="34" charset="0"/>
                          <a:cs typeface="Arial" panose="020B0604020202020204" pitchFamily="34" charset="0"/>
                        </a:rPr>
                        <a:t>Extraction beam energy [GeV]</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rtl="0" fontAlgn="ctr"/>
                      <a:r>
                        <a:rPr lang="en-US" altLang="zh-CN" sz="1500" u="none" strike="noStrike" dirty="0">
                          <a:effectLst/>
                          <a:latin typeface="Arial" panose="020B0604020202020204" pitchFamily="34" charset="0"/>
                          <a:cs typeface="Arial" panose="020B0604020202020204" pitchFamily="34" charset="0"/>
                        </a:rPr>
                        <a:t>120</a:t>
                      </a:r>
                      <a:endPar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rtl="0" fontAlgn="ctr"/>
                      <a:r>
                        <a:rPr lang="en-US" altLang="zh-CN" sz="1500" u="none" strike="noStrike" dirty="0">
                          <a:effectLst/>
                          <a:latin typeface="Arial" panose="020B0604020202020204" pitchFamily="34" charset="0"/>
                          <a:cs typeface="Arial" panose="020B0604020202020204" pitchFamily="34" charset="0"/>
                        </a:rPr>
                        <a:t>80</a:t>
                      </a:r>
                      <a:endPar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rtl="0" fontAlgn="ctr"/>
                      <a:r>
                        <a:rPr lang="en-US" altLang="zh-CN" sz="1500" u="none" strike="noStrike" dirty="0">
                          <a:effectLst/>
                          <a:latin typeface="Arial" panose="020B0604020202020204" pitchFamily="34" charset="0"/>
                          <a:cs typeface="Arial" panose="020B0604020202020204" pitchFamily="34" charset="0"/>
                        </a:rPr>
                        <a:t>45.5</a:t>
                      </a:r>
                      <a:endPar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913884057"/>
                  </a:ext>
                </a:extLst>
              </a:tr>
              <a:tr h="0">
                <a:tc>
                  <a:txBody>
                    <a:bodyPr/>
                    <a:lstStyle/>
                    <a:p>
                      <a:pPr algn="l" rtl="0" fontAlgn="ctr"/>
                      <a:r>
                        <a:rPr lang="en-US" sz="1500" u="none" strike="noStrike" dirty="0">
                          <a:effectLst/>
                          <a:latin typeface="Arial" panose="020B0604020202020204" pitchFamily="34" charset="0"/>
                          <a:cs typeface="Arial" panose="020B0604020202020204" pitchFamily="34" charset="0"/>
                        </a:rPr>
                        <a:t>Bunch charge [</a:t>
                      </a:r>
                      <a:r>
                        <a:rPr lang="en-US" sz="1500" u="none" strike="noStrike" dirty="0" err="1">
                          <a:effectLst/>
                          <a:latin typeface="Arial" panose="020B0604020202020204" pitchFamily="34" charset="0"/>
                          <a:cs typeface="Arial" panose="020B0604020202020204" pitchFamily="34" charset="0"/>
                        </a:rPr>
                        <a:t>nC</a:t>
                      </a:r>
                      <a:r>
                        <a:rPr lang="en-US" sz="1500" u="none" strike="noStrike" dirty="0">
                          <a:effectLst/>
                          <a:latin typeface="Arial" panose="020B0604020202020204" pitchFamily="34" charset="0"/>
                          <a:cs typeface="Arial" panose="020B0604020202020204" pitchFamily="34" charset="0"/>
                        </a:rPr>
                        <a:t>]</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500" u="none" strike="noStrike" dirty="0">
                          <a:effectLst/>
                          <a:latin typeface="Arial" panose="020B0604020202020204" pitchFamily="34" charset="0"/>
                          <a:cs typeface="Arial" panose="020B0604020202020204" pitchFamily="34" charset="0"/>
                        </a:rPr>
                        <a:t>0.77</a:t>
                      </a:r>
                      <a:endPar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500" u="none" strike="noStrike" dirty="0">
                          <a:effectLst/>
                          <a:latin typeface="Arial" panose="020B0604020202020204" pitchFamily="34" charset="0"/>
                          <a:cs typeface="Arial" panose="020B0604020202020204" pitchFamily="34" charset="0"/>
                        </a:rPr>
                        <a:t>0.2</a:t>
                      </a:r>
                      <a:endPar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500" u="none" strike="noStrike" dirty="0">
                          <a:effectLst/>
                          <a:latin typeface="Arial" panose="020B0604020202020204" pitchFamily="34" charset="0"/>
                          <a:cs typeface="Arial" panose="020B0604020202020204" pitchFamily="34" charset="0"/>
                        </a:rPr>
                        <a:t>0.3</a:t>
                      </a:r>
                      <a:endPar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extLst>
                  <a:ext uri="{0D108BD9-81ED-4DB2-BD59-A6C34878D82A}">
                    <a16:rowId xmlns:a16="http://schemas.microsoft.com/office/drawing/2014/main" val="2305655125"/>
                  </a:ext>
                </a:extLst>
              </a:tr>
              <a:tr h="0">
                <a:tc>
                  <a:txBody>
                    <a:bodyPr/>
                    <a:lstStyle/>
                    <a:p>
                      <a:pPr algn="l" rtl="0" fontAlgn="ctr"/>
                      <a:r>
                        <a:rPr lang="en-US" sz="1500" b="0" u="none" strike="noStrike" dirty="0">
                          <a:solidFill>
                            <a:schemeClr val="tx1"/>
                          </a:solidFill>
                          <a:effectLst/>
                          <a:latin typeface="Arial" panose="020B0604020202020204" pitchFamily="34" charset="0"/>
                          <a:cs typeface="Arial" panose="020B0604020202020204" pitchFamily="34" charset="0"/>
                        </a:rPr>
                        <a:t>Beam current [mA]</a:t>
                      </a:r>
                      <a:endParaRPr lang="en-US" sz="15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6">
                        <a:lumMod val="20000"/>
                        <a:lumOff val="80000"/>
                      </a:schemeClr>
                    </a:solidFill>
                  </a:tcPr>
                </a:tc>
                <a:tc>
                  <a:txBody>
                    <a:bodyPr/>
                    <a:lstStyle/>
                    <a:p>
                      <a:pPr algn="ctr" rtl="0" fontAlgn="ctr"/>
                      <a:r>
                        <a:rPr lang="en-US" altLang="zh-CN" sz="1500" b="1" u="none" strike="noStrike" dirty="0">
                          <a:solidFill>
                            <a:schemeClr val="tx1"/>
                          </a:solidFill>
                          <a:effectLst/>
                          <a:latin typeface="Arial" panose="020B0604020202020204" pitchFamily="34" charset="0"/>
                          <a:cs typeface="Arial" panose="020B0604020202020204" pitchFamily="34" charset="0"/>
                        </a:rPr>
                        <a:t>0.37</a:t>
                      </a:r>
                      <a:endParaRPr lang="en-US" altLang="zh-CN" sz="15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6">
                        <a:lumMod val="20000"/>
                        <a:lumOff val="80000"/>
                      </a:schemeClr>
                    </a:solidFill>
                  </a:tcPr>
                </a:tc>
                <a:tc>
                  <a:txBody>
                    <a:bodyPr/>
                    <a:lstStyle/>
                    <a:p>
                      <a:pPr algn="ctr" rtl="0" fontAlgn="ctr"/>
                      <a:r>
                        <a:rPr lang="en-US" altLang="zh-CN" sz="1500" b="1" u="none" strike="noStrike" dirty="0">
                          <a:solidFill>
                            <a:schemeClr val="tx1"/>
                          </a:solidFill>
                          <a:effectLst/>
                          <a:latin typeface="Arial" panose="020B0604020202020204" pitchFamily="34" charset="0"/>
                          <a:cs typeface="Arial" panose="020B0604020202020204" pitchFamily="34" charset="0"/>
                        </a:rPr>
                        <a:t>0.33</a:t>
                      </a:r>
                      <a:endParaRPr lang="en-US" altLang="zh-CN" sz="15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6">
                        <a:lumMod val="20000"/>
                        <a:lumOff val="80000"/>
                      </a:schemeClr>
                    </a:solidFill>
                  </a:tcPr>
                </a:tc>
                <a:tc>
                  <a:txBody>
                    <a:bodyPr/>
                    <a:lstStyle/>
                    <a:p>
                      <a:pPr algn="ctr" rtl="0" fontAlgn="ctr"/>
                      <a:r>
                        <a:rPr lang="en-US" altLang="zh-CN" sz="1500" b="1" u="none" strike="noStrike" dirty="0">
                          <a:solidFill>
                            <a:schemeClr val="tx1"/>
                          </a:solidFill>
                          <a:effectLst/>
                          <a:latin typeface="Arial" panose="020B0604020202020204" pitchFamily="34" charset="0"/>
                          <a:cs typeface="Arial" panose="020B0604020202020204" pitchFamily="34" charset="0"/>
                        </a:rPr>
                        <a:t>0.96</a:t>
                      </a:r>
                      <a:endParaRPr lang="en-US" altLang="zh-CN" sz="15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6">
                        <a:lumMod val="20000"/>
                        <a:lumOff val="80000"/>
                      </a:schemeClr>
                    </a:solidFill>
                  </a:tcPr>
                </a:tc>
                <a:extLst>
                  <a:ext uri="{0D108BD9-81ED-4DB2-BD59-A6C34878D82A}">
                    <a16:rowId xmlns:a16="http://schemas.microsoft.com/office/drawing/2014/main" val="1653526948"/>
                  </a:ext>
                </a:extLst>
              </a:tr>
              <a:tr h="0">
                <a:tc>
                  <a:txBody>
                    <a:bodyPr/>
                    <a:lstStyle/>
                    <a:p>
                      <a:pPr algn="l" rtl="0" fontAlgn="ctr"/>
                      <a:r>
                        <a:rPr lang="en-US" sz="1500" b="0" u="none" strike="noStrike" dirty="0">
                          <a:solidFill>
                            <a:schemeClr val="tx1"/>
                          </a:solidFill>
                          <a:effectLst/>
                          <a:latin typeface="Arial" panose="020B0604020202020204" pitchFamily="34" charset="0"/>
                          <a:cs typeface="Arial" panose="020B0604020202020204" pitchFamily="34" charset="0"/>
                        </a:rPr>
                        <a:t>Extraction RF voltage [GV]</a:t>
                      </a:r>
                      <a:endParaRPr lang="en-US" sz="15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4">
                        <a:lumMod val="20000"/>
                        <a:lumOff val="80000"/>
                      </a:schemeClr>
                    </a:solidFill>
                  </a:tcPr>
                </a:tc>
                <a:tc>
                  <a:txBody>
                    <a:bodyPr/>
                    <a:lstStyle/>
                    <a:p>
                      <a:pPr algn="ctr" rtl="0" fontAlgn="ctr"/>
                      <a:r>
                        <a:rPr lang="en-US" altLang="zh-CN" sz="1500" b="1" u="none" strike="noStrike" dirty="0">
                          <a:solidFill>
                            <a:schemeClr val="tx1"/>
                          </a:solidFill>
                          <a:effectLst/>
                          <a:latin typeface="Arial" panose="020B0604020202020204" pitchFamily="34" charset="0"/>
                          <a:cs typeface="Arial" panose="020B0604020202020204" pitchFamily="34" charset="0"/>
                        </a:rPr>
                        <a:t>2.8</a:t>
                      </a:r>
                      <a:endParaRPr lang="en-US" altLang="zh-CN" sz="15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4">
                        <a:lumMod val="20000"/>
                        <a:lumOff val="80000"/>
                      </a:schemeClr>
                    </a:solidFill>
                  </a:tcPr>
                </a:tc>
                <a:tc>
                  <a:txBody>
                    <a:bodyPr/>
                    <a:lstStyle/>
                    <a:p>
                      <a:pPr algn="ctr" rtl="0" fontAlgn="ctr"/>
                      <a:r>
                        <a:rPr lang="en-US" altLang="zh-CN" sz="1500" b="1" u="none" strike="noStrike" dirty="0">
                          <a:solidFill>
                            <a:schemeClr val="tx1"/>
                          </a:solidFill>
                          <a:effectLst/>
                          <a:latin typeface="Arial" panose="020B0604020202020204" pitchFamily="34" charset="0"/>
                          <a:cs typeface="Arial" panose="020B0604020202020204" pitchFamily="34" charset="0"/>
                        </a:rPr>
                        <a:t>1</a:t>
                      </a:r>
                      <a:endParaRPr lang="en-US" altLang="zh-CN" sz="15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4">
                        <a:lumMod val="20000"/>
                        <a:lumOff val="80000"/>
                      </a:schemeClr>
                    </a:solidFill>
                  </a:tcPr>
                </a:tc>
                <a:tc>
                  <a:txBody>
                    <a:bodyPr/>
                    <a:lstStyle/>
                    <a:p>
                      <a:pPr algn="ctr" rtl="0" fontAlgn="ctr"/>
                      <a:r>
                        <a:rPr lang="en-US" altLang="zh-CN" sz="1500" b="1" u="none" strike="noStrike" dirty="0">
                          <a:solidFill>
                            <a:schemeClr val="tx1"/>
                          </a:solidFill>
                          <a:effectLst/>
                          <a:latin typeface="Arial" panose="020B0604020202020204" pitchFamily="34" charset="0"/>
                          <a:cs typeface="Arial" panose="020B0604020202020204" pitchFamily="34" charset="0"/>
                        </a:rPr>
                        <a:t>0.4</a:t>
                      </a:r>
                      <a:endParaRPr lang="en-US" altLang="zh-CN" sz="15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4">
                        <a:lumMod val="20000"/>
                        <a:lumOff val="80000"/>
                      </a:schemeClr>
                    </a:solidFill>
                  </a:tcPr>
                </a:tc>
                <a:extLst>
                  <a:ext uri="{0D108BD9-81ED-4DB2-BD59-A6C34878D82A}">
                    <a16:rowId xmlns:a16="http://schemas.microsoft.com/office/drawing/2014/main" val="1070179673"/>
                  </a:ext>
                </a:extLst>
              </a:tr>
              <a:tr h="0">
                <a:tc>
                  <a:txBody>
                    <a:bodyPr/>
                    <a:lstStyle/>
                    <a:p>
                      <a:pPr algn="l" rtl="0" fontAlgn="ctr"/>
                      <a:r>
                        <a:rPr lang="en-US" sz="1500" u="none" strike="noStrike" dirty="0">
                          <a:effectLst/>
                          <a:latin typeface="Arial" panose="020B0604020202020204" pitchFamily="34" charset="0"/>
                          <a:cs typeface="Arial" panose="020B0604020202020204" pitchFamily="34" charset="0"/>
                        </a:rPr>
                        <a:t>Extraction bunch length [mm]</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500" u="none" strike="noStrike" dirty="0">
                          <a:effectLst/>
                          <a:latin typeface="Arial" panose="020B0604020202020204" pitchFamily="34" charset="0"/>
                          <a:cs typeface="Arial" panose="020B0604020202020204" pitchFamily="34" charset="0"/>
                        </a:rPr>
                        <a:t>4.7</a:t>
                      </a:r>
                      <a:endPar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500" u="none" strike="noStrike" dirty="0">
                          <a:effectLst/>
                          <a:latin typeface="Arial" panose="020B0604020202020204" pitchFamily="34" charset="0"/>
                          <a:cs typeface="Arial" panose="020B0604020202020204" pitchFamily="34" charset="0"/>
                        </a:rPr>
                        <a:t>2.8</a:t>
                      </a:r>
                      <a:endPar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500" u="none" strike="noStrike" dirty="0">
                          <a:effectLst/>
                          <a:latin typeface="Arial" panose="020B0604020202020204" pitchFamily="34" charset="0"/>
                          <a:cs typeface="Arial" panose="020B0604020202020204" pitchFamily="34" charset="0"/>
                        </a:rPr>
                        <a:t>1</a:t>
                      </a:r>
                      <a:endPar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extLst>
                  <a:ext uri="{0D108BD9-81ED-4DB2-BD59-A6C34878D82A}">
                    <a16:rowId xmlns:a16="http://schemas.microsoft.com/office/drawing/2014/main" val="946514625"/>
                  </a:ext>
                </a:extLst>
              </a:tr>
              <a:tr h="0">
                <a:tc>
                  <a:txBody>
                    <a:bodyPr/>
                    <a:lstStyle/>
                    <a:p>
                      <a:pPr algn="l" rtl="0" fontAlgn="ctr"/>
                      <a:r>
                        <a:rPr lang="en-US" sz="1500" u="none" strike="noStrike" dirty="0">
                          <a:solidFill>
                            <a:schemeClr val="tx1"/>
                          </a:solidFill>
                          <a:effectLst/>
                          <a:latin typeface="Arial" panose="020B0604020202020204" pitchFamily="34" charset="0"/>
                          <a:cs typeface="Arial" panose="020B0604020202020204" pitchFamily="34" charset="0"/>
                        </a:rPr>
                        <a:t>Cavity number in use (</a:t>
                      </a:r>
                      <a:r>
                        <a:rPr lang="en-US" sz="1500" b="1" u="none" strike="noStrike" dirty="0">
                          <a:solidFill>
                            <a:schemeClr val="tx1"/>
                          </a:solidFill>
                          <a:effectLst/>
                          <a:latin typeface="Arial" panose="020B0604020202020204" pitchFamily="34" charset="0"/>
                          <a:cs typeface="Arial" panose="020B0604020202020204" pitchFamily="34" charset="0"/>
                        </a:rPr>
                        <a:t>1.3</a:t>
                      </a:r>
                      <a:r>
                        <a:rPr lang="en-US" sz="1500" b="1" u="none" strike="noStrike" baseline="0" dirty="0">
                          <a:solidFill>
                            <a:schemeClr val="tx1"/>
                          </a:solidFill>
                          <a:effectLst/>
                          <a:latin typeface="Arial" panose="020B0604020202020204" pitchFamily="34" charset="0"/>
                          <a:cs typeface="Arial" panose="020B0604020202020204" pitchFamily="34" charset="0"/>
                        </a:rPr>
                        <a:t> GHz TESLA 9-cell</a:t>
                      </a:r>
                      <a:r>
                        <a:rPr lang="en-US" sz="1500" u="none" strike="noStrike" baseline="0" dirty="0">
                          <a:solidFill>
                            <a:schemeClr val="tx1"/>
                          </a:solidFill>
                          <a:effectLst/>
                          <a:latin typeface="Arial" panose="020B0604020202020204" pitchFamily="34" charset="0"/>
                          <a:cs typeface="Arial" panose="020B0604020202020204" pitchFamily="34" charset="0"/>
                        </a:rPr>
                        <a:t>)</a:t>
                      </a:r>
                      <a:endParaRPr lang="en-US" sz="15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4">
                        <a:lumMod val="20000"/>
                        <a:lumOff val="80000"/>
                      </a:schemeClr>
                    </a:solidFill>
                  </a:tcPr>
                </a:tc>
                <a:tc>
                  <a:txBody>
                    <a:bodyPr/>
                    <a:lstStyle/>
                    <a:p>
                      <a:pPr algn="ctr" rtl="0" fontAlgn="ctr"/>
                      <a:r>
                        <a:rPr lang="en-US" altLang="zh-CN" sz="1500" b="1" u="none" strike="noStrike" dirty="0">
                          <a:solidFill>
                            <a:srgbClr val="FF0000"/>
                          </a:solidFill>
                          <a:effectLst/>
                          <a:latin typeface="Arial" panose="020B0604020202020204" pitchFamily="34" charset="0"/>
                          <a:cs typeface="Arial" panose="020B0604020202020204" pitchFamily="34" charset="0"/>
                        </a:rPr>
                        <a:t>160</a:t>
                      </a:r>
                      <a:endParaRPr lang="en-US" altLang="zh-CN" sz="1500" b="1" i="0" u="none" strike="noStrike" dirty="0">
                        <a:solidFill>
                          <a:srgbClr val="FF0000"/>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4">
                        <a:lumMod val="20000"/>
                        <a:lumOff val="80000"/>
                      </a:schemeClr>
                    </a:solidFill>
                  </a:tcPr>
                </a:tc>
                <a:tc>
                  <a:txBody>
                    <a:bodyPr/>
                    <a:lstStyle/>
                    <a:p>
                      <a:pPr algn="ctr" rtl="0" fontAlgn="ctr"/>
                      <a:r>
                        <a:rPr lang="en-US" altLang="zh-CN" sz="1500" u="none" strike="noStrike">
                          <a:solidFill>
                            <a:schemeClr val="tx1"/>
                          </a:solidFill>
                          <a:effectLst/>
                          <a:latin typeface="Arial" panose="020B0604020202020204" pitchFamily="34" charset="0"/>
                          <a:cs typeface="Arial" panose="020B0604020202020204" pitchFamily="34" charset="0"/>
                        </a:rPr>
                        <a:t>64</a:t>
                      </a:r>
                      <a:endParaRPr lang="en-US" altLang="zh-CN" sz="1500" b="0" i="0" u="none" strike="noStrike">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4">
                        <a:lumMod val="20000"/>
                        <a:lumOff val="80000"/>
                      </a:schemeClr>
                    </a:solidFill>
                  </a:tcPr>
                </a:tc>
                <a:tc>
                  <a:txBody>
                    <a:bodyPr/>
                    <a:lstStyle/>
                    <a:p>
                      <a:pPr algn="ctr" rtl="0" fontAlgn="ctr"/>
                      <a:r>
                        <a:rPr lang="en-US" altLang="zh-CN" sz="1500" u="none" strike="noStrike" dirty="0">
                          <a:solidFill>
                            <a:schemeClr val="tx1"/>
                          </a:solidFill>
                          <a:effectLst/>
                          <a:latin typeface="Arial" panose="020B0604020202020204" pitchFamily="34" charset="0"/>
                          <a:cs typeface="Arial" panose="020B0604020202020204" pitchFamily="34" charset="0"/>
                        </a:rPr>
                        <a:t>32</a:t>
                      </a:r>
                      <a:endParaRPr lang="en-US" altLang="zh-CN" sz="15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4">
                        <a:lumMod val="20000"/>
                        <a:lumOff val="80000"/>
                      </a:schemeClr>
                    </a:solidFill>
                  </a:tcPr>
                </a:tc>
                <a:extLst>
                  <a:ext uri="{0D108BD9-81ED-4DB2-BD59-A6C34878D82A}">
                    <a16:rowId xmlns:a16="http://schemas.microsoft.com/office/drawing/2014/main" val="1827164184"/>
                  </a:ext>
                </a:extLst>
              </a:tr>
              <a:tr h="0">
                <a:tc>
                  <a:txBody>
                    <a:bodyPr/>
                    <a:lstStyle/>
                    <a:p>
                      <a:pPr algn="l" rtl="0" fontAlgn="ctr"/>
                      <a:r>
                        <a:rPr lang="en-US" sz="1500" u="none" strike="noStrike" dirty="0">
                          <a:effectLst/>
                          <a:latin typeface="Arial" panose="020B0604020202020204" pitchFamily="34" charset="0"/>
                          <a:cs typeface="Arial" panose="020B0604020202020204" pitchFamily="34" charset="0"/>
                        </a:rPr>
                        <a:t>Gradient [MV/m]</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500" u="none" strike="noStrike" dirty="0">
                          <a:effectLst/>
                          <a:latin typeface="Arial" panose="020B0604020202020204" pitchFamily="34" charset="0"/>
                          <a:cs typeface="Arial" panose="020B0604020202020204" pitchFamily="34" charset="0"/>
                        </a:rPr>
                        <a:t>16.9</a:t>
                      </a:r>
                      <a:endPar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500" u="none" strike="noStrike" dirty="0">
                          <a:effectLst/>
                          <a:latin typeface="Arial" panose="020B0604020202020204" pitchFamily="34" charset="0"/>
                          <a:cs typeface="Arial" panose="020B0604020202020204" pitchFamily="34" charset="0"/>
                        </a:rPr>
                        <a:t>15.1</a:t>
                      </a:r>
                      <a:endPar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500" u="none" strike="noStrike" dirty="0">
                          <a:effectLst/>
                          <a:latin typeface="Arial" panose="020B0604020202020204" pitchFamily="34" charset="0"/>
                          <a:cs typeface="Arial" panose="020B0604020202020204" pitchFamily="34" charset="0"/>
                        </a:rPr>
                        <a:t>12.0</a:t>
                      </a:r>
                      <a:endPar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extLst>
                  <a:ext uri="{0D108BD9-81ED-4DB2-BD59-A6C34878D82A}">
                    <a16:rowId xmlns:a16="http://schemas.microsoft.com/office/drawing/2014/main" val="3694023616"/>
                  </a:ext>
                </a:extLst>
              </a:tr>
              <a:tr h="0">
                <a:tc>
                  <a:txBody>
                    <a:bodyPr/>
                    <a:lstStyle/>
                    <a:p>
                      <a:pPr algn="l" rtl="0" fontAlgn="ctr"/>
                      <a:r>
                        <a:rPr lang="en-US" sz="1500" u="none" strike="noStrike" dirty="0">
                          <a:effectLst/>
                          <a:latin typeface="Arial" panose="020B0604020202020204" pitchFamily="34" charset="0"/>
                          <a:cs typeface="Arial" panose="020B0604020202020204" pitchFamily="34" charset="0"/>
                        </a:rPr>
                        <a:t>Q</a:t>
                      </a:r>
                      <a:r>
                        <a:rPr lang="en-US" sz="1500" u="none" strike="noStrike" baseline="-25000" dirty="0">
                          <a:effectLst/>
                          <a:latin typeface="Arial" panose="020B0604020202020204" pitchFamily="34" charset="0"/>
                          <a:cs typeface="Arial" panose="020B0604020202020204" pitchFamily="34" charset="0"/>
                        </a:rPr>
                        <a:t>L</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sz="1500" u="none" strike="noStrike" dirty="0">
                          <a:effectLst/>
                          <a:latin typeface="Arial" panose="020B0604020202020204" pitchFamily="34" charset="0"/>
                          <a:cs typeface="Arial" panose="020B0604020202020204" pitchFamily="34" charset="0"/>
                        </a:rPr>
                        <a:t>2E+07</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sz="1500" u="none" strike="noStrike" dirty="0">
                          <a:effectLst/>
                          <a:latin typeface="Arial" panose="020B0604020202020204" pitchFamily="34" charset="0"/>
                          <a:cs typeface="Arial" panose="020B0604020202020204" pitchFamily="34" charset="0"/>
                        </a:rPr>
                        <a:t>2E+07</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sz="1500" u="none" strike="noStrike" dirty="0">
                          <a:effectLst/>
                          <a:latin typeface="Arial" panose="020B0604020202020204" pitchFamily="34" charset="0"/>
                          <a:cs typeface="Arial" panose="020B0604020202020204" pitchFamily="34" charset="0"/>
                        </a:rPr>
                        <a:t>2E+07</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extLst>
                  <a:ext uri="{0D108BD9-81ED-4DB2-BD59-A6C34878D82A}">
                    <a16:rowId xmlns:a16="http://schemas.microsoft.com/office/drawing/2014/main" val="3408003567"/>
                  </a:ext>
                </a:extLst>
              </a:tr>
              <a:tr h="0">
                <a:tc>
                  <a:txBody>
                    <a:bodyPr/>
                    <a:lstStyle/>
                    <a:p>
                      <a:pPr algn="l" rtl="0" fontAlgn="ctr"/>
                      <a:r>
                        <a:rPr lang="en-US" sz="1500" u="none" strike="noStrike" dirty="0">
                          <a:solidFill>
                            <a:schemeClr val="tx1"/>
                          </a:solidFill>
                          <a:effectLst/>
                          <a:latin typeface="Arial" panose="020B0604020202020204" pitchFamily="34" charset="0"/>
                          <a:cs typeface="Arial" panose="020B0604020202020204" pitchFamily="34" charset="0"/>
                        </a:rPr>
                        <a:t>Cavity bandwidth [Hz]</a:t>
                      </a:r>
                      <a:endParaRPr lang="en-US" sz="15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4">
                        <a:lumMod val="20000"/>
                        <a:lumOff val="80000"/>
                      </a:schemeClr>
                    </a:solidFill>
                  </a:tcPr>
                </a:tc>
                <a:tc>
                  <a:txBody>
                    <a:bodyPr/>
                    <a:lstStyle/>
                    <a:p>
                      <a:pPr algn="ctr" rtl="0" fontAlgn="ctr"/>
                      <a:r>
                        <a:rPr lang="en-US" altLang="zh-CN" sz="1500" b="1" u="none" strike="noStrike" dirty="0">
                          <a:solidFill>
                            <a:srgbClr val="FF0000"/>
                          </a:solidFill>
                          <a:effectLst/>
                          <a:latin typeface="Arial" panose="020B0604020202020204" pitchFamily="34" charset="0"/>
                          <a:cs typeface="Arial" panose="020B0604020202020204" pitchFamily="34" charset="0"/>
                        </a:rPr>
                        <a:t>65</a:t>
                      </a:r>
                      <a:endParaRPr lang="en-US" altLang="zh-CN" sz="1500" b="1" i="0" u="none" strike="noStrike" dirty="0">
                        <a:solidFill>
                          <a:srgbClr val="FF0000"/>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4">
                        <a:lumMod val="20000"/>
                        <a:lumOff val="80000"/>
                      </a:schemeClr>
                    </a:solidFill>
                  </a:tcPr>
                </a:tc>
                <a:tc>
                  <a:txBody>
                    <a:bodyPr/>
                    <a:lstStyle/>
                    <a:p>
                      <a:pPr algn="ctr" rtl="0" fontAlgn="ctr"/>
                      <a:r>
                        <a:rPr lang="en-US" altLang="zh-CN" sz="1500" b="1" u="none" strike="noStrike" dirty="0">
                          <a:solidFill>
                            <a:srgbClr val="FF0000"/>
                          </a:solidFill>
                          <a:effectLst/>
                          <a:latin typeface="Arial" panose="020B0604020202020204" pitchFamily="34" charset="0"/>
                          <a:cs typeface="Arial" panose="020B0604020202020204" pitchFamily="34" charset="0"/>
                        </a:rPr>
                        <a:t>65</a:t>
                      </a:r>
                      <a:endParaRPr lang="en-US" altLang="zh-CN" sz="1500" b="1" i="0" u="none" strike="noStrike" dirty="0">
                        <a:solidFill>
                          <a:srgbClr val="FF0000"/>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4">
                        <a:lumMod val="20000"/>
                        <a:lumOff val="80000"/>
                      </a:schemeClr>
                    </a:solidFill>
                  </a:tcPr>
                </a:tc>
                <a:tc>
                  <a:txBody>
                    <a:bodyPr/>
                    <a:lstStyle/>
                    <a:p>
                      <a:pPr algn="ctr" rtl="0" fontAlgn="ctr"/>
                      <a:r>
                        <a:rPr lang="en-US" altLang="zh-CN" sz="1500" b="1" u="none" strike="noStrike" dirty="0">
                          <a:solidFill>
                            <a:srgbClr val="FF0000"/>
                          </a:solidFill>
                          <a:effectLst/>
                          <a:latin typeface="Arial" panose="020B0604020202020204" pitchFamily="34" charset="0"/>
                          <a:cs typeface="Arial" panose="020B0604020202020204" pitchFamily="34" charset="0"/>
                        </a:rPr>
                        <a:t>65</a:t>
                      </a:r>
                      <a:endParaRPr lang="en-US" altLang="zh-CN" sz="1500" b="1" i="0" u="none" strike="noStrike" dirty="0">
                        <a:solidFill>
                          <a:srgbClr val="FF0000"/>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4">
                        <a:lumMod val="20000"/>
                        <a:lumOff val="80000"/>
                      </a:schemeClr>
                    </a:solidFill>
                  </a:tcPr>
                </a:tc>
                <a:extLst>
                  <a:ext uri="{0D108BD9-81ED-4DB2-BD59-A6C34878D82A}">
                    <a16:rowId xmlns:a16="http://schemas.microsoft.com/office/drawing/2014/main" val="2748373898"/>
                  </a:ext>
                </a:extLst>
              </a:tr>
              <a:tr h="0">
                <a:tc>
                  <a:txBody>
                    <a:bodyPr/>
                    <a:lstStyle/>
                    <a:p>
                      <a:pPr algn="l" rtl="0" fontAlgn="ctr"/>
                      <a:r>
                        <a:rPr lang="en-US" sz="1500" u="none" strike="noStrike" dirty="0">
                          <a:effectLst/>
                          <a:latin typeface="Arial" panose="020B0604020202020204" pitchFamily="34" charset="0"/>
                          <a:cs typeface="Arial" panose="020B0604020202020204" pitchFamily="34" charset="0"/>
                        </a:rPr>
                        <a:t>Input power per cavity [kW] (remained detuning 10 Hz)</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500" u="none" strike="noStrike">
                          <a:solidFill>
                            <a:srgbClr val="FF0000"/>
                          </a:solidFill>
                          <a:effectLst/>
                          <a:latin typeface="Arial" panose="020B0604020202020204" pitchFamily="34" charset="0"/>
                          <a:cs typeface="Arial" panose="020B0604020202020204" pitchFamily="34" charset="0"/>
                        </a:rPr>
                        <a:t>5.8</a:t>
                      </a:r>
                      <a:endParaRPr lang="en-US" altLang="zh-CN" sz="1500" b="0" i="0" u="none" strike="noStrike">
                        <a:solidFill>
                          <a:srgbClr val="FF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500" u="none" strike="noStrike" dirty="0">
                          <a:solidFill>
                            <a:srgbClr val="FF0000"/>
                          </a:solidFill>
                          <a:effectLst/>
                          <a:latin typeface="Arial" panose="020B0604020202020204" pitchFamily="34" charset="0"/>
                          <a:cs typeface="Arial" panose="020B0604020202020204" pitchFamily="34" charset="0"/>
                        </a:rPr>
                        <a:t>4.0</a:t>
                      </a:r>
                      <a:endParaRPr lang="en-US" altLang="zh-CN" sz="1500" b="0" i="0" u="none" strike="noStrike" dirty="0">
                        <a:solidFill>
                          <a:srgbClr val="FF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500" u="none" strike="noStrike" dirty="0">
                          <a:solidFill>
                            <a:srgbClr val="FF0000"/>
                          </a:solidFill>
                          <a:effectLst/>
                          <a:latin typeface="Arial" panose="020B0604020202020204" pitchFamily="34" charset="0"/>
                          <a:cs typeface="Arial" panose="020B0604020202020204" pitchFamily="34" charset="0"/>
                        </a:rPr>
                        <a:t>2.5</a:t>
                      </a:r>
                      <a:endParaRPr lang="en-US" altLang="zh-CN" sz="1500" b="0" i="0" u="none" strike="noStrike" dirty="0">
                        <a:solidFill>
                          <a:srgbClr val="FF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extLst>
                  <a:ext uri="{0D108BD9-81ED-4DB2-BD59-A6C34878D82A}">
                    <a16:rowId xmlns:a16="http://schemas.microsoft.com/office/drawing/2014/main" val="224495836"/>
                  </a:ext>
                </a:extLst>
              </a:tr>
              <a:tr h="0">
                <a:tc>
                  <a:txBody>
                    <a:bodyPr/>
                    <a:lstStyle/>
                    <a:p>
                      <a:pPr algn="l" rtl="0" fontAlgn="ctr"/>
                      <a:r>
                        <a:rPr lang="en-US" sz="1500" b="1" u="none" strike="noStrike" dirty="0">
                          <a:solidFill>
                            <a:schemeClr val="tx1"/>
                          </a:solidFill>
                          <a:effectLst/>
                          <a:latin typeface="Arial" panose="020B0604020202020204" pitchFamily="34" charset="0"/>
                          <a:cs typeface="Arial" panose="020B0604020202020204" pitchFamily="34" charset="0"/>
                        </a:rPr>
                        <a:t>SSA power [kW] (one</a:t>
                      </a:r>
                      <a:r>
                        <a:rPr lang="en-US" sz="1500" b="1" u="none" strike="noStrike" baseline="0" dirty="0">
                          <a:solidFill>
                            <a:schemeClr val="tx1"/>
                          </a:solidFill>
                          <a:effectLst/>
                          <a:latin typeface="Arial" panose="020B0604020202020204" pitchFamily="34" charset="0"/>
                          <a:cs typeface="Arial" panose="020B0604020202020204" pitchFamily="34" charset="0"/>
                        </a:rPr>
                        <a:t> cavity per SSA)</a:t>
                      </a:r>
                      <a:endParaRPr lang="en-US" sz="15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5">
                        <a:lumMod val="20000"/>
                        <a:lumOff val="80000"/>
                      </a:schemeClr>
                    </a:solidFill>
                  </a:tcPr>
                </a:tc>
                <a:tc>
                  <a:txBody>
                    <a:bodyPr/>
                    <a:lstStyle/>
                    <a:p>
                      <a:pPr algn="ctr" rtl="0" fontAlgn="ctr"/>
                      <a:r>
                        <a:rPr lang="en-US" altLang="zh-CN" sz="1500" b="1" u="none" strike="noStrike" dirty="0">
                          <a:solidFill>
                            <a:schemeClr val="tx1"/>
                          </a:solidFill>
                          <a:effectLst/>
                          <a:latin typeface="Arial" panose="020B0604020202020204" pitchFamily="34" charset="0"/>
                          <a:cs typeface="Arial" panose="020B0604020202020204" pitchFamily="34" charset="0"/>
                        </a:rPr>
                        <a:t>10</a:t>
                      </a:r>
                      <a:endParaRPr lang="en-US" altLang="zh-CN" sz="15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5">
                        <a:lumMod val="20000"/>
                        <a:lumOff val="80000"/>
                      </a:schemeClr>
                    </a:solidFill>
                  </a:tcPr>
                </a:tc>
                <a:tc>
                  <a:txBody>
                    <a:bodyPr/>
                    <a:lstStyle/>
                    <a:p>
                      <a:pPr algn="ctr" rtl="0" fontAlgn="ctr"/>
                      <a:r>
                        <a:rPr lang="en-US" altLang="zh-CN" sz="1500" b="1" u="none" strike="noStrike" dirty="0">
                          <a:solidFill>
                            <a:schemeClr val="tx1"/>
                          </a:solidFill>
                          <a:effectLst/>
                          <a:latin typeface="Arial" panose="020B0604020202020204" pitchFamily="34" charset="0"/>
                          <a:cs typeface="Arial" panose="020B0604020202020204" pitchFamily="34" charset="0"/>
                        </a:rPr>
                        <a:t>10</a:t>
                      </a:r>
                      <a:endParaRPr lang="en-US" altLang="zh-CN" sz="15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5">
                        <a:lumMod val="20000"/>
                        <a:lumOff val="80000"/>
                      </a:schemeClr>
                    </a:solidFill>
                  </a:tcPr>
                </a:tc>
                <a:tc>
                  <a:txBody>
                    <a:bodyPr/>
                    <a:lstStyle/>
                    <a:p>
                      <a:pPr algn="ctr" rtl="0" fontAlgn="ctr"/>
                      <a:r>
                        <a:rPr lang="en-US" altLang="zh-CN" sz="1500" b="1" u="none" strike="noStrike" dirty="0">
                          <a:solidFill>
                            <a:schemeClr val="tx1"/>
                          </a:solidFill>
                          <a:effectLst/>
                          <a:latin typeface="Arial" panose="020B0604020202020204" pitchFamily="34" charset="0"/>
                          <a:cs typeface="Arial" panose="020B0604020202020204" pitchFamily="34" charset="0"/>
                        </a:rPr>
                        <a:t>10</a:t>
                      </a:r>
                      <a:endParaRPr lang="en-US" altLang="zh-CN" sz="15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5">
                        <a:lumMod val="20000"/>
                        <a:lumOff val="80000"/>
                      </a:schemeClr>
                    </a:solidFill>
                  </a:tcPr>
                </a:tc>
                <a:extLst>
                  <a:ext uri="{0D108BD9-81ED-4DB2-BD59-A6C34878D82A}">
                    <a16:rowId xmlns:a16="http://schemas.microsoft.com/office/drawing/2014/main" val="997615223"/>
                  </a:ext>
                </a:extLst>
              </a:tr>
              <a:tr h="0">
                <a:tc>
                  <a:txBody>
                    <a:bodyPr/>
                    <a:lstStyle/>
                    <a:p>
                      <a:pPr algn="l" rtl="0" fontAlgn="ctr"/>
                      <a:r>
                        <a:rPr lang="en-US" sz="1500" u="none" strike="noStrike" dirty="0">
                          <a:solidFill>
                            <a:schemeClr val="tx1"/>
                          </a:solidFill>
                          <a:effectLst/>
                          <a:latin typeface="Arial" panose="020B0604020202020204" pitchFamily="34" charset="0"/>
                          <a:cs typeface="Arial" panose="020B0604020202020204" pitchFamily="34" charset="0"/>
                        </a:rPr>
                        <a:t>HOM power per cavity [W]</a:t>
                      </a:r>
                      <a:endParaRPr lang="en-US" sz="15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5">
                        <a:lumMod val="20000"/>
                        <a:lumOff val="80000"/>
                      </a:schemeClr>
                    </a:solidFill>
                  </a:tcPr>
                </a:tc>
                <a:tc>
                  <a:txBody>
                    <a:bodyPr/>
                    <a:lstStyle/>
                    <a:p>
                      <a:pPr algn="ctr" rtl="0" fontAlgn="ctr"/>
                      <a:r>
                        <a:rPr lang="en-US" altLang="zh-CN" sz="1500" u="none" strike="noStrike" dirty="0">
                          <a:solidFill>
                            <a:schemeClr val="tx1"/>
                          </a:solidFill>
                          <a:effectLst/>
                          <a:latin typeface="Arial" panose="020B0604020202020204" pitchFamily="34" charset="0"/>
                          <a:cs typeface="Arial" panose="020B0604020202020204" pitchFamily="34" charset="0"/>
                        </a:rPr>
                        <a:t>0.4</a:t>
                      </a:r>
                      <a:endParaRPr lang="en-US" altLang="zh-CN" sz="15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5">
                        <a:lumMod val="20000"/>
                        <a:lumOff val="80000"/>
                      </a:schemeClr>
                    </a:solidFill>
                  </a:tcPr>
                </a:tc>
                <a:tc>
                  <a:txBody>
                    <a:bodyPr/>
                    <a:lstStyle/>
                    <a:p>
                      <a:pPr algn="ctr" rtl="0" fontAlgn="ctr"/>
                      <a:r>
                        <a:rPr lang="en-US" altLang="zh-CN" sz="1500" u="none" strike="noStrike" dirty="0">
                          <a:solidFill>
                            <a:schemeClr val="tx1"/>
                          </a:solidFill>
                          <a:effectLst/>
                          <a:latin typeface="Arial" panose="020B0604020202020204" pitchFamily="34" charset="0"/>
                          <a:cs typeface="Arial" panose="020B0604020202020204" pitchFamily="34" charset="0"/>
                        </a:rPr>
                        <a:t>0.2</a:t>
                      </a:r>
                      <a:endParaRPr lang="en-US" altLang="zh-CN" sz="15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5">
                        <a:lumMod val="20000"/>
                        <a:lumOff val="80000"/>
                      </a:schemeClr>
                    </a:solidFill>
                  </a:tcPr>
                </a:tc>
                <a:tc>
                  <a:txBody>
                    <a:bodyPr/>
                    <a:lstStyle/>
                    <a:p>
                      <a:pPr algn="ctr" rtl="0" fontAlgn="ctr"/>
                      <a:r>
                        <a:rPr lang="en-US" altLang="zh-CN" sz="1500" u="none" strike="noStrike" dirty="0">
                          <a:solidFill>
                            <a:schemeClr val="tx1"/>
                          </a:solidFill>
                          <a:effectLst/>
                          <a:latin typeface="Arial" panose="020B0604020202020204" pitchFamily="34" charset="0"/>
                          <a:cs typeface="Arial" panose="020B0604020202020204" pitchFamily="34" charset="0"/>
                        </a:rPr>
                        <a:t>1.6</a:t>
                      </a:r>
                      <a:endParaRPr lang="en-US" altLang="zh-CN" sz="15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5">
                        <a:lumMod val="20000"/>
                        <a:lumOff val="80000"/>
                      </a:schemeClr>
                    </a:solidFill>
                  </a:tcPr>
                </a:tc>
                <a:extLst>
                  <a:ext uri="{0D108BD9-81ED-4DB2-BD59-A6C34878D82A}">
                    <a16:rowId xmlns:a16="http://schemas.microsoft.com/office/drawing/2014/main" val="671315429"/>
                  </a:ext>
                </a:extLst>
              </a:tr>
              <a:tr h="0">
                <a:tc>
                  <a:txBody>
                    <a:bodyPr/>
                    <a:lstStyle/>
                    <a:p>
                      <a:pPr algn="l" rtl="0" fontAlgn="ctr"/>
                      <a:r>
                        <a:rPr lang="en-US" sz="1500" u="none" strike="noStrike" dirty="0">
                          <a:effectLst/>
                          <a:latin typeface="Arial" panose="020B0604020202020204" pitchFamily="34" charset="0"/>
                          <a:cs typeface="Arial" panose="020B0604020202020204" pitchFamily="34" charset="0"/>
                        </a:rPr>
                        <a:t>Cryomodule number in use (8 cavities per module)</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500" u="none" strike="noStrike">
                          <a:effectLst/>
                          <a:latin typeface="Arial" panose="020B0604020202020204" pitchFamily="34" charset="0"/>
                          <a:cs typeface="Arial" panose="020B0604020202020204" pitchFamily="34" charset="0"/>
                        </a:rPr>
                        <a:t>20</a:t>
                      </a:r>
                      <a:endParaRPr lang="en-US" altLang="zh-CN" sz="15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500" u="none" strike="noStrike" dirty="0">
                          <a:effectLst/>
                          <a:latin typeface="Arial" panose="020B0604020202020204" pitchFamily="34" charset="0"/>
                          <a:cs typeface="Arial" panose="020B0604020202020204" pitchFamily="34" charset="0"/>
                        </a:rPr>
                        <a:t>8</a:t>
                      </a:r>
                      <a:endPar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500" u="none" strike="noStrike" dirty="0">
                          <a:effectLst/>
                          <a:latin typeface="Arial" panose="020B0604020202020204" pitchFamily="34" charset="0"/>
                          <a:cs typeface="Arial" panose="020B0604020202020204" pitchFamily="34" charset="0"/>
                        </a:rPr>
                        <a:t>4</a:t>
                      </a:r>
                      <a:endPar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extLst>
                  <a:ext uri="{0D108BD9-81ED-4DB2-BD59-A6C34878D82A}">
                    <a16:rowId xmlns:a16="http://schemas.microsoft.com/office/drawing/2014/main" val="3916266615"/>
                  </a:ext>
                </a:extLst>
              </a:tr>
              <a:tr h="0">
                <a:tc>
                  <a:txBody>
                    <a:bodyPr/>
                    <a:lstStyle/>
                    <a:p>
                      <a:pPr algn="l" rtl="0" fontAlgn="ctr"/>
                      <a:r>
                        <a:rPr lang="en-US" sz="1500" b="1" u="none" strike="noStrike" dirty="0">
                          <a:solidFill>
                            <a:schemeClr val="tx1"/>
                          </a:solidFill>
                          <a:effectLst/>
                          <a:latin typeface="Arial" panose="020B0604020202020204" pitchFamily="34" charset="0"/>
                          <a:cs typeface="Arial" panose="020B0604020202020204" pitchFamily="34" charset="0"/>
                        </a:rPr>
                        <a:t>Q</a:t>
                      </a:r>
                      <a:r>
                        <a:rPr lang="en-US" sz="1500" b="1" u="none" strike="noStrike" baseline="-25000" dirty="0">
                          <a:solidFill>
                            <a:schemeClr val="tx1"/>
                          </a:solidFill>
                          <a:effectLst/>
                          <a:latin typeface="Arial" panose="020B0604020202020204" pitchFamily="34" charset="0"/>
                          <a:cs typeface="Arial" panose="020B0604020202020204" pitchFamily="34" charset="0"/>
                        </a:rPr>
                        <a:t>0</a:t>
                      </a:r>
                      <a:r>
                        <a:rPr lang="en-US" sz="1500" b="1" u="none" strike="noStrike" dirty="0">
                          <a:solidFill>
                            <a:schemeClr val="tx1"/>
                          </a:solidFill>
                          <a:effectLst/>
                          <a:latin typeface="Arial" panose="020B0604020202020204" pitchFamily="34" charset="0"/>
                          <a:cs typeface="Arial" panose="020B0604020202020204" pitchFamily="34" charset="0"/>
                        </a:rPr>
                        <a:t> </a:t>
                      </a:r>
                      <a:r>
                        <a:rPr lang="en-US" altLang="zh-CN" sz="1500" b="1" u="none" strike="noStrike" dirty="0">
                          <a:solidFill>
                            <a:schemeClr val="tx1"/>
                          </a:solidFill>
                          <a:effectLst/>
                          <a:latin typeface="Arial" panose="020B0604020202020204" pitchFamily="34" charset="0"/>
                          <a:cs typeface="Arial" panose="020B0604020202020204" pitchFamily="34" charset="0"/>
                        </a:rPr>
                        <a:t>@ 2 K </a:t>
                      </a:r>
                      <a:r>
                        <a:rPr lang="en-US" sz="1500" b="1" u="none" strike="noStrike" dirty="0">
                          <a:solidFill>
                            <a:schemeClr val="tx1"/>
                          </a:solidFill>
                          <a:effectLst/>
                          <a:latin typeface="Arial" panose="020B0604020202020204" pitchFamily="34" charset="0"/>
                          <a:cs typeface="Arial" panose="020B0604020202020204" pitchFamily="34" charset="0"/>
                        </a:rPr>
                        <a:t>at operating gradient (long</a:t>
                      </a:r>
                      <a:r>
                        <a:rPr lang="en-US" sz="1500" b="1" u="none" strike="noStrike" baseline="0" dirty="0">
                          <a:solidFill>
                            <a:schemeClr val="tx1"/>
                          </a:solidFill>
                          <a:effectLst/>
                          <a:latin typeface="Arial" panose="020B0604020202020204" pitchFamily="34" charset="0"/>
                          <a:cs typeface="Arial" panose="020B0604020202020204" pitchFamily="34" charset="0"/>
                        </a:rPr>
                        <a:t> term)</a:t>
                      </a:r>
                      <a:endParaRPr lang="en-US" sz="15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4">
                        <a:lumMod val="20000"/>
                        <a:lumOff val="80000"/>
                      </a:schemeClr>
                    </a:solidFill>
                  </a:tcPr>
                </a:tc>
                <a:tc>
                  <a:txBody>
                    <a:bodyPr/>
                    <a:lstStyle/>
                    <a:p>
                      <a:pPr algn="ctr" rtl="0" fontAlgn="ctr"/>
                      <a:r>
                        <a:rPr lang="en-US" sz="1500" b="1" u="none" strike="noStrike" dirty="0">
                          <a:solidFill>
                            <a:srgbClr val="FF0000"/>
                          </a:solidFill>
                          <a:effectLst/>
                          <a:latin typeface="Arial" panose="020B0604020202020204" pitchFamily="34" charset="0"/>
                          <a:cs typeface="Arial" panose="020B0604020202020204" pitchFamily="34" charset="0"/>
                        </a:rPr>
                        <a:t>2E+10</a:t>
                      </a:r>
                      <a:endParaRPr lang="en-US" sz="1500" b="1" i="0" u="none" strike="noStrike" dirty="0">
                        <a:solidFill>
                          <a:srgbClr val="FF0000"/>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4">
                        <a:lumMod val="20000"/>
                        <a:lumOff val="80000"/>
                      </a:schemeClr>
                    </a:solidFill>
                  </a:tcPr>
                </a:tc>
                <a:tc>
                  <a:txBody>
                    <a:bodyPr/>
                    <a:lstStyle/>
                    <a:p>
                      <a:pPr algn="ctr" rtl="0" fontAlgn="ctr"/>
                      <a:r>
                        <a:rPr lang="en-US" sz="1500" b="1" u="none" strike="noStrike" dirty="0">
                          <a:solidFill>
                            <a:srgbClr val="FF0000"/>
                          </a:solidFill>
                          <a:effectLst/>
                          <a:latin typeface="Arial" panose="020B0604020202020204" pitchFamily="34" charset="0"/>
                          <a:cs typeface="Arial" panose="020B0604020202020204" pitchFamily="34" charset="0"/>
                        </a:rPr>
                        <a:t>2E+10</a:t>
                      </a:r>
                      <a:endParaRPr lang="en-US" sz="1500" b="1" i="0" u="none" strike="noStrike" dirty="0">
                        <a:solidFill>
                          <a:srgbClr val="FF0000"/>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4">
                        <a:lumMod val="20000"/>
                        <a:lumOff val="80000"/>
                      </a:schemeClr>
                    </a:solidFill>
                  </a:tcPr>
                </a:tc>
                <a:tc>
                  <a:txBody>
                    <a:bodyPr/>
                    <a:lstStyle/>
                    <a:p>
                      <a:pPr algn="ctr" rtl="0" fontAlgn="ctr"/>
                      <a:r>
                        <a:rPr lang="en-US" sz="1500" b="1" u="none" strike="noStrike" dirty="0">
                          <a:solidFill>
                            <a:srgbClr val="FF0000"/>
                          </a:solidFill>
                          <a:effectLst/>
                          <a:latin typeface="Arial" panose="020B0604020202020204" pitchFamily="34" charset="0"/>
                          <a:cs typeface="Arial" panose="020B0604020202020204" pitchFamily="34" charset="0"/>
                        </a:rPr>
                        <a:t>2E+10</a:t>
                      </a:r>
                      <a:endParaRPr lang="en-US" sz="1500" b="1" i="0" u="none" strike="noStrike" dirty="0">
                        <a:solidFill>
                          <a:srgbClr val="FF0000"/>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4">
                        <a:lumMod val="20000"/>
                        <a:lumOff val="80000"/>
                      </a:schemeClr>
                    </a:solidFill>
                  </a:tcPr>
                </a:tc>
                <a:extLst>
                  <a:ext uri="{0D108BD9-81ED-4DB2-BD59-A6C34878D82A}">
                    <a16:rowId xmlns:a16="http://schemas.microsoft.com/office/drawing/2014/main" val="2438679840"/>
                  </a:ext>
                </a:extLst>
              </a:tr>
              <a:tr h="0">
                <a:tc>
                  <a:txBody>
                    <a:bodyPr/>
                    <a:lstStyle/>
                    <a:p>
                      <a:pPr algn="l" rtl="0" fontAlgn="ctr"/>
                      <a:r>
                        <a:rPr lang="en-US" sz="1500" u="none" strike="noStrike" dirty="0">
                          <a:effectLst/>
                          <a:latin typeface="Arial" panose="020B0604020202020204" pitchFamily="34" charset="0"/>
                          <a:cs typeface="Arial" panose="020B0604020202020204" pitchFamily="34" charset="0"/>
                        </a:rPr>
                        <a:t>Total wall loss @ 4.5 K eq. [kW] (assume CW)</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500" u="none" strike="noStrike">
                          <a:effectLst/>
                          <a:latin typeface="Arial" panose="020B0604020202020204" pitchFamily="34" charset="0"/>
                          <a:cs typeface="Arial" panose="020B0604020202020204" pitchFamily="34" charset="0"/>
                        </a:rPr>
                        <a:t>8.4</a:t>
                      </a:r>
                      <a:endParaRPr lang="en-US" altLang="zh-CN" sz="15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500" u="none" strike="noStrike" dirty="0">
                          <a:effectLst/>
                          <a:latin typeface="Arial" panose="020B0604020202020204" pitchFamily="34" charset="0"/>
                          <a:cs typeface="Arial" panose="020B0604020202020204" pitchFamily="34" charset="0"/>
                        </a:rPr>
                        <a:t>2.7</a:t>
                      </a:r>
                      <a:endPar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500" u="none" strike="noStrike" dirty="0">
                          <a:effectLst/>
                          <a:latin typeface="Arial" panose="020B0604020202020204" pitchFamily="34" charset="0"/>
                          <a:cs typeface="Arial" panose="020B0604020202020204" pitchFamily="34" charset="0"/>
                        </a:rPr>
                        <a:t>0.9</a:t>
                      </a:r>
                      <a:endPar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extLst>
                  <a:ext uri="{0D108BD9-81ED-4DB2-BD59-A6C34878D82A}">
                    <a16:rowId xmlns:a16="http://schemas.microsoft.com/office/drawing/2014/main" val="3412942354"/>
                  </a:ext>
                </a:extLst>
              </a:tr>
            </a:tbl>
          </a:graphicData>
        </a:graphic>
      </p:graphicFrame>
      <p:sp>
        <p:nvSpPr>
          <p:cNvPr id="5" name="矩形 4"/>
          <p:cNvSpPr/>
          <p:nvPr/>
        </p:nvSpPr>
        <p:spPr>
          <a:xfrm>
            <a:off x="8750511" y="4414524"/>
            <a:ext cx="3300319" cy="1138773"/>
          </a:xfrm>
          <a:prstGeom prst="rect">
            <a:avLst/>
          </a:prstGeom>
        </p:spPr>
        <p:txBody>
          <a:bodyPr wrap="square">
            <a:spAutoFit/>
          </a:bodyPr>
          <a:lstStyle/>
          <a:p>
            <a:pPr fontAlgn="ctr">
              <a:spcBef>
                <a:spcPts val="1200"/>
              </a:spcBef>
            </a:pPr>
            <a:r>
              <a:rPr lang="en-US" altLang="zh-CN" sz="1600" dirty="0">
                <a:latin typeface="Arial" panose="020B0604020202020204" pitchFamily="34" charset="0"/>
              </a:rPr>
              <a:t>Narrow bandwidth, </a:t>
            </a:r>
            <a:r>
              <a:rPr lang="en-US" altLang="zh-CN" sz="1600" dirty="0" err="1">
                <a:latin typeface="Arial" panose="020B0604020202020204" pitchFamily="34" charset="0"/>
              </a:rPr>
              <a:t>microphonics</a:t>
            </a:r>
            <a:endParaRPr lang="en-US" altLang="zh-CN" sz="1600" dirty="0">
              <a:latin typeface="Arial" panose="020B0604020202020204" pitchFamily="34" charset="0"/>
            </a:endParaRPr>
          </a:p>
          <a:p>
            <a:pPr fontAlgn="ctr">
              <a:spcBef>
                <a:spcPts val="1200"/>
              </a:spcBef>
            </a:pPr>
            <a:r>
              <a:rPr lang="en-US" altLang="zh-CN" sz="1600" dirty="0">
                <a:solidFill>
                  <a:srgbClr val="000000"/>
                </a:solidFill>
                <a:latin typeface="Arial" panose="020B0604020202020204" pitchFamily="34" charset="0"/>
              </a:rPr>
              <a:t>Voltage ramp 12 times in 1 s</a:t>
            </a:r>
          </a:p>
          <a:p>
            <a:pPr fontAlgn="ctr">
              <a:spcBef>
                <a:spcPts val="1200"/>
              </a:spcBef>
            </a:pPr>
            <a:r>
              <a:rPr lang="en-US" altLang="zh-CN" sz="1600" dirty="0">
                <a:solidFill>
                  <a:srgbClr val="000000"/>
                </a:solidFill>
                <a:latin typeface="Arial" panose="020B0604020202020204" pitchFamily="34" charset="0"/>
              </a:rPr>
              <a:t>LLRF challenge</a:t>
            </a:r>
          </a:p>
        </p:txBody>
      </p:sp>
      <p:sp>
        <p:nvSpPr>
          <p:cNvPr id="3" name="灯片编号占位符 2"/>
          <p:cNvSpPr>
            <a:spLocks noGrp="1"/>
          </p:cNvSpPr>
          <p:nvPr>
            <p:ph type="sldNum" sz="quarter" idx="12"/>
          </p:nvPr>
        </p:nvSpPr>
        <p:spPr/>
        <p:txBody>
          <a:bodyPr/>
          <a:lstStyle/>
          <a:p>
            <a:fld id="{672E488A-81DB-4A5F-B4BA-D0957D335647}" type="slidenum">
              <a:rPr lang="zh-CN" altLang="en-US" smtClean="0"/>
              <a:t>21</a:t>
            </a:fld>
            <a:endParaRPr lang="zh-CN" altLang="en-US"/>
          </a:p>
        </p:txBody>
      </p:sp>
    </p:spTree>
    <p:extLst>
      <p:ext uri="{BB962C8B-B14F-4D97-AF65-F5344CB8AC3E}">
        <p14:creationId xmlns:p14="http://schemas.microsoft.com/office/powerpoint/2010/main" val="35367619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27125" y="374555"/>
            <a:ext cx="11360075" cy="1325563"/>
          </a:xfrm>
        </p:spPr>
        <p:txBody>
          <a:bodyPr>
            <a:normAutofit/>
          </a:bodyPr>
          <a:lstStyle/>
          <a:p>
            <a:r>
              <a:rPr lang="en-US" altLang="zh-CN" sz="4000" dirty="0">
                <a:latin typeface="Arial" panose="020B0604020202020204" pitchFamily="34" charset="0"/>
                <a:cs typeface="Arial" panose="020B0604020202020204" pitchFamily="34" charset="0"/>
              </a:rPr>
              <a:t>Outline</a:t>
            </a:r>
            <a:endParaRPr lang="zh-CN" altLang="en-US" sz="4000"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527125" y="1899597"/>
            <a:ext cx="7886700" cy="4351339"/>
          </a:xfrm>
        </p:spPr>
        <p:txBody>
          <a:bodyPr>
            <a:normAutofit/>
          </a:bodyPr>
          <a:lstStyle/>
          <a:p>
            <a:pPr>
              <a:lnSpc>
                <a:spcPct val="120000"/>
              </a:lnSpc>
            </a:pPr>
            <a:r>
              <a:rPr lang="en-US" altLang="zh-CN" dirty="0">
                <a:latin typeface="Arial" panose="020B0604020202020204" pitchFamily="34" charset="0"/>
                <a:cs typeface="Arial" panose="020B0604020202020204" pitchFamily="34" charset="0"/>
              </a:rPr>
              <a:t> CEPC introduction</a:t>
            </a:r>
          </a:p>
          <a:p>
            <a:pPr>
              <a:lnSpc>
                <a:spcPct val="120000"/>
              </a:lnSpc>
            </a:pPr>
            <a:r>
              <a:rPr lang="en-US" altLang="zh-CN" dirty="0">
                <a:latin typeface="Arial" panose="020B0604020202020204" pitchFamily="34" charset="0"/>
                <a:cs typeface="Arial" panose="020B0604020202020204" pitchFamily="34" charset="0"/>
              </a:rPr>
              <a:t> RF system design and parameters</a:t>
            </a:r>
          </a:p>
          <a:p>
            <a:pPr>
              <a:lnSpc>
                <a:spcPct val="120000"/>
              </a:lnSpc>
            </a:pPr>
            <a:r>
              <a:rPr lang="en-US" altLang="zh-CN" dirty="0">
                <a:solidFill>
                  <a:srgbClr val="FF0000"/>
                </a:solidFill>
                <a:latin typeface="Arial" panose="020B0604020202020204" pitchFamily="34" charset="0"/>
                <a:cs typeface="Arial" panose="020B0604020202020204" pitchFamily="34" charset="0"/>
              </a:rPr>
              <a:t> RF transient and instability </a:t>
            </a:r>
          </a:p>
          <a:p>
            <a:pPr>
              <a:lnSpc>
                <a:spcPct val="120000"/>
              </a:lnSpc>
            </a:pPr>
            <a:r>
              <a:rPr lang="en-US" altLang="zh-CN" dirty="0">
                <a:latin typeface="Arial" panose="020B0604020202020204" pitchFamily="34" charset="0"/>
                <a:cs typeface="Arial" panose="020B0604020202020204" pitchFamily="34" charset="0"/>
              </a:rPr>
              <a:t> R&amp;D plan and status</a:t>
            </a:r>
          </a:p>
        </p:txBody>
      </p:sp>
      <p:sp>
        <p:nvSpPr>
          <p:cNvPr id="4" name="灯片编号占位符 3"/>
          <p:cNvSpPr>
            <a:spLocks noGrp="1"/>
          </p:cNvSpPr>
          <p:nvPr>
            <p:ph type="sldNum" sz="quarter" idx="12"/>
          </p:nvPr>
        </p:nvSpPr>
        <p:spPr/>
        <p:txBody>
          <a:bodyPr/>
          <a:lstStyle/>
          <a:p>
            <a:fld id="{672E488A-81DB-4A5F-B4BA-D0957D335647}" type="slidenum">
              <a:rPr lang="zh-CN" altLang="en-US" smtClean="0"/>
              <a:t>22</a:t>
            </a:fld>
            <a:endParaRPr lang="zh-CN" altLang="en-US"/>
          </a:p>
        </p:txBody>
      </p:sp>
    </p:spTree>
    <p:extLst>
      <p:ext uri="{BB962C8B-B14F-4D97-AF65-F5344CB8AC3E}">
        <p14:creationId xmlns:p14="http://schemas.microsoft.com/office/powerpoint/2010/main" val="13928386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99971" y="138896"/>
            <a:ext cx="7886700" cy="1079864"/>
          </a:xfrm>
        </p:spPr>
        <p:txBody>
          <a:bodyPr>
            <a:normAutofit/>
          </a:bodyPr>
          <a:lstStyle/>
          <a:p>
            <a:r>
              <a:rPr lang="en-US" altLang="zh-CN" sz="4000" dirty="0">
                <a:ea typeface="微软雅黑" panose="020B0503020204020204" pitchFamily="34" charset="-122"/>
              </a:rPr>
              <a:t>Beam Gap Transient</a:t>
            </a:r>
            <a:endParaRPr lang="zh-CN" altLang="en-US" sz="4000" dirty="0">
              <a:ea typeface="微软雅黑" panose="020B0503020204020204" pitchFamily="34" charset="-122"/>
            </a:endParaRPr>
          </a:p>
        </p:txBody>
      </p:sp>
      <p:sp>
        <p:nvSpPr>
          <p:cNvPr id="3" name="内容占位符 2"/>
          <p:cNvSpPr>
            <a:spLocks noGrp="1"/>
          </p:cNvSpPr>
          <p:nvPr>
            <p:ph idx="1"/>
          </p:nvPr>
        </p:nvSpPr>
        <p:spPr>
          <a:xfrm>
            <a:off x="179108" y="1215773"/>
            <a:ext cx="11528981" cy="5200328"/>
          </a:xfrm>
        </p:spPr>
        <p:txBody>
          <a:bodyPr>
            <a:normAutofit/>
          </a:bodyPr>
          <a:lstStyle/>
          <a:p>
            <a:pPr marL="360000" indent="-360000">
              <a:spcBef>
                <a:spcPts val="600"/>
              </a:spcBef>
            </a:pPr>
            <a:r>
              <a:rPr lang="en-US" altLang="zh-CN" sz="2000" b="1" dirty="0">
                <a:solidFill>
                  <a:srgbClr val="FF0000"/>
                </a:solidFill>
                <a:ea typeface="微软雅黑" panose="020B0503020204020204" pitchFamily="34" charset="-122"/>
              </a:rPr>
              <a:t>Phase shift caused by beam gap in DR or APDR</a:t>
            </a:r>
          </a:p>
          <a:p>
            <a:pPr marL="699063" lvl="1" indent="-360000">
              <a:lnSpc>
                <a:spcPct val="110000"/>
              </a:lnSpc>
              <a:spcBef>
                <a:spcPts val="600"/>
              </a:spcBef>
            </a:pPr>
            <a:r>
              <a:rPr lang="en-US" altLang="zh-CN" sz="1600" dirty="0">
                <a:ea typeface="微软雅黑" panose="020B0503020204020204" pitchFamily="34" charset="-122"/>
              </a:rPr>
              <a:t>A bunch extracts cavity stored energy when passing through, and power source will recover the cavity voltage when the next bunch comes. When the bunch spacing is much smaller, cavity stored energy and voltage will drop continuously due to lack of power. The latter bunch will move towards voltage peak by auto-phasing, resulting in less longitudinal focusing, smaller energy acceptance, lifetime and luminosity, and possible other dynamical problem. Small phase shift can be estimated by (</a:t>
            </a:r>
            <a:r>
              <a:rPr lang="en-US" altLang="zh-CN" sz="1600" kern="0" dirty="0">
                <a:solidFill>
                  <a:prstClr val="black"/>
                </a:solidFill>
              </a:rPr>
              <a:t>K. Bane, etc., EPAC96)</a:t>
            </a:r>
            <a:r>
              <a:rPr lang="en-US" altLang="zh-CN" sz="1600" dirty="0">
                <a:ea typeface="微软雅黑" panose="020B0503020204020204" pitchFamily="34" charset="-122"/>
              </a:rPr>
              <a:t>:</a:t>
            </a:r>
          </a:p>
          <a:p>
            <a:pPr marL="699063" lvl="1" indent="-360000">
              <a:lnSpc>
                <a:spcPct val="110000"/>
              </a:lnSpc>
              <a:spcBef>
                <a:spcPts val="600"/>
              </a:spcBef>
            </a:pPr>
            <a:endParaRPr lang="en-US" altLang="zh-CN" sz="1700" b="1" dirty="0">
              <a:latin typeface="微软雅黑" panose="020B0503020204020204" pitchFamily="34" charset="-122"/>
              <a:ea typeface="微软雅黑" panose="020B0503020204020204" pitchFamily="34" charset="-122"/>
            </a:endParaRPr>
          </a:p>
          <a:p>
            <a:pPr marL="699063" lvl="1" indent="-360000">
              <a:lnSpc>
                <a:spcPct val="110000"/>
              </a:lnSpc>
              <a:spcBef>
                <a:spcPts val="600"/>
              </a:spcBef>
            </a:pPr>
            <a:endParaRPr lang="en-US" altLang="zh-CN" sz="2200" b="1" dirty="0">
              <a:latin typeface="微软雅黑" panose="020B0503020204020204" pitchFamily="34" charset="-122"/>
              <a:ea typeface="微软雅黑" panose="020B0503020204020204" pitchFamily="34" charset="-122"/>
            </a:endParaRPr>
          </a:p>
          <a:p>
            <a:pPr marL="360000" indent="-360000">
              <a:spcBef>
                <a:spcPts val="600"/>
              </a:spcBef>
            </a:pPr>
            <a:r>
              <a:rPr lang="en-US" altLang="zh-CN" sz="2000" b="1" dirty="0">
                <a:solidFill>
                  <a:srgbClr val="0070C0"/>
                </a:solidFill>
                <a:ea typeface="微软雅黑" panose="020B0503020204020204" pitchFamily="34" charset="-122"/>
              </a:rPr>
              <a:t>Correction methods</a:t>
            </a:r>
          </a:p>
          <a:p>
            <a:pPr marL="699063" lvl="1" indent="-360000">
              <a:lnSpc>
                <a:spcPct val="110000"/>
              </a:lnSpc>
              <a:spcBef>
                <a:spcPts val="600"/>
              </a:spcBef>
              <a:buFont typeface="+mj-lt"/>
              <a:buAutoNum type="arabicPeriod"/>
            </a:pPr>
            <a:r>
              <a:rPr lang="en-US" altLang="zh-CN" sz="1600" b="1" dirty="0">
                <a:ea typeface="微软雅黑" panose="020B0503020204020204" pitchFamily="34" charset="-122"/>
              </a:rPr>
              <a:t>Increase cavity stored energy </a:t>
            </a:r>
            <a:r>
              <a:rPr lang="en-US" altLang="zh-CN" sz="1600" dirty="0">
                <a:ea typeface="微软雅黑" panose="020B0503020204020204" pitchFamily="34" charset="-122"/>
              </a:rPr>
              <a:t>(less cell</a:t>
            </a:r>
            <a:r>
              <a:rPr lang="zh-CN" altLang="en-US" sz="1600" dirty="0">
                <a:ea typeface="微软雅黑" panose="020B0503020204020204" pitchFamily="34" charset="-122"/>
              </a:rPr>
              <a:t> </a:t>
            </a:r>
            <a:r>
              <a:rPr lang="en-US" altLang="zh-CN" sz="1600" dirty="0">
                <a:ea typeface="微软雅黑" panose="020B0503020204020204" pitchFamily="34" charset="-122"/>
              </a:rPr>
              <a:t>number, higher RF voltage, low RF </a:t>
            </a:r>
            <a:r>
              <a:rPr lang="en-US" altLang="zh-CN" sz="1600" dirty="0" err="1">
                <a:ea typeface="微软雅黑" panose="020B0503020204020204" pitchFamily="34" charset="-122"/>
              </a:rPr>
              <a:t>freq</a:t>
            </a:r>
            <a:r>
              <a:rPr lang="en-US" altLang="zh-CN" sz="1600" dirty="0">
                <a:ea typeface="微软雅黑" panose="020B0503020204020204" pitchFamily="34" charset="-122"/>
              </a:rPr>
              <a:t>)</a:t>
            </a:r>
            <a:endParaRPr lang="en-US" altLang="zh-CN" sz="1600" b="1" dirty="0">
              <a:ea typeface="微软雅黑" panose="020B0503020204020204" pitchFamily="34" charset="-122"/>
            </a:endParaRPr>
          </a:p>
          <a:p>
            <a:pPr marL="699063" lvl="1" indent="-360000">
              <a:lnSpc>
                <a:spcPct val="110000"/>
              </a:lnSpc>
              <a:spcBef>
                <a:spcPts val="600"/>
              </a:spcBef>
              <a:buFont typeface="+mj-lt"/>
              <a:buAutoNum type="arabicPeriod"/>
            </a:pPr>
            <a:r>
              <a:rPr lang="en-US" altLang="zh-CN" sz="1600" b="1" dirty="0">
                <a:ea typeface="微软雅黑" panose="020B0503020204020204" pitchFamily="34" charset="-122"/>
              </a:rPr>
              <a:t>More uniform distribution</a:t>
            </a:r>
            <a:r>
              <a:rPr lang="zh-CN" altLang="en-US" sz="1600" dirty="0">
                <a:ea typeface="微软雅黑" panose="020B0503020204020204" pitchFamily="34" charset="-122"/>
              </a:rPr>
              <a:t> </a:t>
            </a:r>
            <a:r>
              <a:rPr lang="en-US" altLang="zh-CN" sz="1600" dirty="0">
                <a:ea typeface="微软雅黑" panose="020B0503020204020204" pitchFamily="34" charset="-122"/>
              </a:rPr>
              <a:t>(increase bunch train number or length)</a:t>
            </a:r>
          </a:p>
          <a:p>
            <a:pPr marL="699063" lvl="1" indent="-360000">
              <a:lnSpc>
                <a:spcPct val="110000"/>
              </a:lnSpc>
              <a:spcBef>
                <a:spcPts val="600"/>
              </a:spcBef>
              <a:buFont typeface="+mj-lt"/>
              <a:buAutoNum type="arabicPeriod"/>
            </a:pPr>
            <a:r>
              <a:rPr lang="en-US" altLang="zh-CN" sz="1600" b="1" dirty="0">
                <a:ea typeface="微软雅黑" panose="020B0503020204020204" pitchFamily="34" charset="-122"/>
              </a:rPr>
              <a:t>Pulsed power</a:t>
            </a:r>
            <a:r>
              <a:rPr lang="zh-CN" altLang="en-US" sz="1600" dirty="0">
                <a:ea typeface="微软雅黑" panose="020B0503020204020204" pitchFamily="34" charset="-122"/>
              </a:rPr>
              <a:t> </a:t>
            </a:r>
            <a:r>
              <a:rPr lang="en-US" altLang="zh-CN" sz="1600" dirty="0">
                <a:ea typeface="微软雅黑" panose="020B0503020204020204" pitchFamily="34" charset="-122"/>
              </a:rPr>
              <a:t>(power source hardware limit and low RF-to-beam efficiency)</a:t>
            </a:r>
          </a:p>
          <a:p>
            <a:pPr marL="699063" lvl="1" indent="-360000">
              <a:lnSpc>
                <a:spcPct val="110000"/>
              </a:lnSpc>
              <a:spcBef>
                <a:spcPts val="600"/>
              </a:spcBef>
              <a:buFont typeface="+mj-lt"/>
              <a:buAutoNum type="arabicPeriod"/>
            </a:pPr>
            <a:r>
              <a:rPr lang="en-US" altLang="zh-CN" sz="1600" b="1" dirty="0">
                <a:ea typeface="微软雅黑" panose="020B0503020204020204" pitchFamily="34" charset="-122"/>
              </a:rPr>
              <a:t>Beat cavity </a:t>
            </a:r>
            <a:r>
              <a:rPr lang="en-US" altLang="zh-CN" sz="1600" dirty="0">
                <a:ea typeface="微软雅黑" panose="020B0503020204020204" pitchFamily="34" charset="-122"/>
              </a:rPr>
              <a:t>(small frequency shift of part of RF sources and cavities, beating)</a:t>
            </a:r>
          </a:p>
          <a:p>
            <a:pPr marL="699063" lvl="1" indent="-360000">
              <a:lnSpc>
                <a:spcPct val="110000"/>
              </a:lnSpc>
              <a:spcBef>
                <a:spcPts val="600"/>
              </a:spcBef>
            </a:pPr>
            <a:endParaRPr lang="en-US" altLang="zh-CN" dirty="0">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4" name="文本框 3"/>
              <p:cNvSpPr txBox="1"/>
              <p:nvPr/>
            </p:nvSpPr>
            <p:spPr>
              <a:xfrm>
                <a:off x="2341163" y="3267966"/>
                <a:ext cx="4821372" cy="547971"/>
              </a:xfrm>
              <a:prstGeom prst="rect">
                <a:avLst/>
              </a:prstGeom>
              <a:noFill/>
            </p:spPr>
            <p:txBody>
              <a:bodyPr wrap="square" lIns="0" tIns="0" rIns="0" bIns="0" rtlCol="0">
                <a:spAutoFit/>
              </a:bodyPr>
              <a:lstStyle/>
              <a:p>
                <a:pPr defTabSz="914400"/>
                <a14:m>
                  <m:oMathPara xmlns:m="http://schemas.openxmlformats.org/officeDocument/2006/math">
                    <m:oMathParaPr>
                      <m:jc m:val="centerGroup"/>
                    </m:oMathParaPr>
                    <m:oMath xmlns:m="http://schemas.openxmlformats.org/officeDocument/2006/math">
                      <m:r>
                        <m:rPr>
                          <m:sty m:val="p"/>
                        </m:rPr>
                        <a:rPr lang="el-GR" altLang="zh-CN" sz="1600" i="1" kern="0">
                          <a:solidFill>
                            <a:prstClr val="black"/>
                          </a:solidFill>
                          <a:latin typeface="Cambria Math" panose="02040503050406030204" pitchFamily="18" charset="0"/>
                          <a:ea typeface="Cambria Math" panose="02040503050406030204" pitchFamily="18" charset="0"/>
                        </a:rPr>
                        <m:t>Δ</m:t>
                      </m:r>
                      <m:sSub>
                        <m:sSubPr>
                          <m:ctrlPr>
                            <a:rPr lang="el-GR" altLang="zh-CN" sz="1600" i="1" kern="0">
                              <a:solidFill>
                                <a:prstClr val="black"/>
                              </a:solidFill>
                              <a:latin typeface="Cambria Math" panose="02040503050406030204" pitchFamily="18" charset="0"/>
                              <a:ea typeface="Cambria Math" panose="02040503050406030204" pitchFamily="18" charset="0"/>
                            </a:rPr>
                          </m:ctrlPr>
                        </m:sSubPr>
                        <m:e>
                          <m:r>
                            <a:rPr lang="zh-CN" altLang="el-GR" sz="1600" i="1" kern="0">
                              <a:solidFill>
                                <a:prstClr val="black"/>
                              </a:solidFill>
                              <a:latin typeface="Cambria Math" panose="02040503050406030204" pitchFamily="18" charset="0"/>
                              <a:ea typeface="Cambria Math" panose="02040503050406030204" pitchFamily="18" charset="0"/>
                            </a:rPr>
                            <m:t>𝜃</m:t>
                          </m:r>
                        </m:e>
                        <m:sub>
                          <m:r>
                            <a:rPr lang="en-US" altLang="zh-CN" sz="1600" i="1" kern="0">
                              <a:solidFill>
                                <a:prstClr val="black"/>
                              </a:solidFill>
                              <a:latin typeface="Cambria Math" panose="02040503050406030204" pitchFamily="18" charset="0"/>
                              <a:ea typeface="Cambria Math" panose="02040503050406030204" pitchFamily="18" charset="0"/>
                            </a:rPr>
                            <m:t>1</m:t>
                          </m:r>
                          <m:r>
                            <a:rPr lang="en-US" altLang="zh-CN" sz="1600" i="1" kern="0">
                              <a:solidFill>
                                <a:prstClr val="black"/>
                              </a:solidFill>
                              <a:latin typeface="Cambria Math" panose="02040503050406030204" pitchFamily="18" charset="0"/>
                              <a:ea typeface="Cambria Math" panose="02040503050406030204" pitchFamily="18" charset="0"/>
                            </a:rPr>
                            <m:t>𝑁</m:t>
                          </m:r>
                        </m:sub>
                      </m:sSub>
                      <m:r>
                        <a:rPr lang="en-US" altLang="zh-CN" sz="1600" i="1" kern="0">
                          <a:solidFill>
                            <a:prstClr val="black"/>
                          </a:solidFill>
                          <a:latin typeface="Cambria Math" panose="02040503050406030204" pitchFamily="18" charset="0"/>
                          <a:ea typeface="Cambria Math" panose="02040503050406030204" pitchFamily="18" charset="0"/>
                        </a:rPr>
                        <m:t>≈</m:t>
                      </m:r>
                      <m:f>
                        <m:fPr>
                          <m:ctrlPr>
                            <a:rPr lang="en-US" altLang="zh-CN" sz="1600" i="1" kern="0">
                              <a:solidFill>
                                <a:prstClr val="black"/>
                              </a:solidFill>
                              <a:latin typeface="Cambria Math" panose="02040503050406030204" pitchFamily="18" charset="0"/>
                              <a:ea typeface="Cambria Math" panose="02040503050406030204" pitchFamily="18" charset="0"/>
                            </a:rPr>
                          </m:ctrlPr>
                        </m:fPr>
                        <m:num>
                          <m:r>
                            <a:rPr lang="en-US" altLang="zh-CN" sz="1600" i="1" kern="0">
                              <a:solidFill>
                                <a:prstClr val="black"/>
                              </a:solidFill>
                              <a:latin typeface="Cambria Math" panose="02040503050406030204" pitchFamily="18" charset="0"/>
                            </a:rPr>
                            <m:t>−2</m:t>
                          </m:r>
                          <m:r>
                            <a:rPr lang="en-US" altLang="zh-CN" sz="1600" i="1" kern="0">
                              <a:solidFill>
                                <a:prstClr val="black"/>
                              </a:solidFill>
                              <a:latin typeface="Cambria Math" panose="02040503050406030204" pitchFamily="18" charset="0"/>
                            </a:rPr>
                            <m:t>𝑘𝑞</m:t>
                          </m:r>
                        </m:num>
                        <m:den>
                          <m:sSub>
                            <m:sSubPr>
                              <m:ctrlPr>
                                <a:rPr lang="en-US" altLang="zh-CN" sz="1600" i="1" kern="0">
                                  <a:solidFill>
                                    <a:prstClr val="black"/>
                                  </a:solidFill>
                                  <a:latin typeface="Cambria Math" panose="02040503050406030204" pitchFamily="18" charset="0"/>
                                </a:rPr>
                              </m:ctrlPr>
                            </m:sSubPr>
                            <m:e>
                              <m:r>
                                <a:rPr lang="en-US" altLang="zh-CN" sz="1600" i="1" kern="0">
                                  <a:solidFill>
                                    <a:prstClr val="black"/>
                                  </a:solidFill>
                                  <a:latin typeface="Cambria Math" panose="02040503050406030204" pitchFamily="18" charset="0"/>
                                </a:rPr>
                                <m:t>𝑉</m:t>
                              </m:r>
                            </m:e>
                            <m:sub>
                              <m:r>
                                <a:rPr lang="en-US" altLang="zh-CN" sz="1600" i="1" kern="0">
                                  <a:solidFill>
                                    <a:prstClr val="black"/>
                                  </a:solidFill>
                                  <a:latin typeface="Cambria Math" panose="02040503050406030204" pitchFamily="18" charset="0"/>
                                  <a:ea typeface="Cambria Math" panose="02040503050406030204" pitchFamily="18" charset="0"/>
                                </a:rPr>
                                <m:t>𝑐</m:t>
                              </m:r>
                              <m:r>
                                <a:rPr lang="en-US" altLang="zh-CN" sz="1600" i="1" kern="0">
                                  <a:solidFill>
                                    <a:prstClr val="black"/>
                                  </a:solidFill>
                                  <a:latin typeface="Cambria Math" panose="02040503050406030204" pitchFamily="18" charset="0"/>
                                </a:rPr>
                                <m:t>0</m:t>
                              </m:r>
                            </m:sub>
                          </m:sSub>
                          <m:func>
                            <m:funcPr>
                              <m:ctrlPr>
                                <a:rPr lang="en-US" altLang="zh-CN" sz="1600" i="1" kern="0">
                                  <a:solidFill>
                                    <a:prstClr val="black"/>
                                  </a:solidFill>
                                  <a:latin typeface="Cambria Math" panose="02040503050406030204" pitchFamily="18" charset="0"/>
                                </a:rPr>
                              </m:ctrlPr>
                            </m:funcPr>
                            <m:fName>
                              <m:r>
                                <m:rPr>
                                  <m:sty m:val="p"/>
                                </m:rPr>
                                <a:rPr lang="en-US" altLang="zh-CN" sz="1600" kern="0">
                                  <a:solidFill>
                                    <a:prstClr val="black"/>
                                  </a:solidFill>
                                  <a:latin typeface="Cambria Math" panose="02040503050406030204" pitchFamily="18" charset="0"/>
                                </a:rPr>
                                <m:t>sin</m:t>
                              </m:r>
                            </m:fName>
                            <m:e>
                              <m:sSub>
                                <m:sSubPr>
                                  <m:ctrlPr>
                                    <a:rPr lang="en-US" altLang="zh-CN" sz="1600" i="1" kern="0">
                                      <a:solidFill>
                                        <a:prstClr val="black"/>
                                      </a:solidFill>
                                      <a:latin typeface="Cambria Math" panose="02040503050406030204" pitchFamily="18" charset="0"/>
                                    </a:rPr>
                                  </m:ctrlPr>
                                </m:sSubPr>
                                <m:e>
                                  <m:r>
                                    <a:rPr lang="en-US" altLang="zh-CN" sz="1600" i="1" kern="0">
                                      <a:solidFill>
                                        <a:prstClr val="black"/>
                                      </a:solidFill>
                                      <a:latin typeface="Cambria Math" panose="02040503050406030204" pitchFamily="18" charset="0"/>
                                      <a:ea typeface="Cambria Math" panose="02040503050406030204" pitchFamily="18" charset="0"/>
                                    </a:rPr>
                                    <m:t>𝜙</m:t>
                                  </m:r>
                                </m:e>
                                <m:sub>
                                  <m:r>
                                    <a:rPr lang="en-US" altLang="zh-CN" sz="1600" i="1" kern="0">
                                      <a:solidFill>
                                        <a:prstClr val="black"/>
                                      </a:solidFill>
                                      <a:latin typeface="Cambria Math" panose="02040503050406030204" pitchFamily="18" charset="0"/>
                                    </a:rPr>
                                    <m:t>0</m:t>
                                  </m:r>
                                </m:sub>
                              </m:sSub>
                            </m:e>
                          </m:func>
                        </m:den>
                      </m:f>
                      <m:d>
                        <m:dPr>
                          <m:begChr m:val="["/>
                          <m:endChr m:val="]"/>
                          <m:ctrlPr>
                            <a:rPr lang="en-US" altLang="zh-CN" sz="1600" i="1" kern="0">
                              <a:solidFill>
                                <a:prstClr val="black"/>
                              </a:solidFill>
                              <a:latin typeface="Cambria Math" panose="02040503050406030204" pitchFamily="18" charset="0"/>
                            </a:rPr>
                          </m:ctrlPr>
                        </m:dPr>
                        <m:e>
                          <m:f>
                            <m:fPr>
                              <m:ctrlPr>
                                <a:rPr lang="en-US" altLang="zh-CN" sz="1600" i="1" kern="0">
                                  <a:latin typeface="Cambria Math" panose="02040503050406030204" pitchFamily="18" charset="0"/>
                                </a:rPr>
                              </m:ctrlPr>
                            </m:fPr>
                            <m:num>
                              <m:sSub>
                                <m:sSubPr>
                                  <m:ctrlPr>
                                    <a:rPr lang="en-US" altLang="zh-CN" sz="1600" i="1" kern="0">
                                      <a:latin typeface="Cambria Math" panose="02040503050406030204" pitchFamily="18" charset="0"/>
                                    </a:rPr>
                                  </m:ctrlPr>
                                </m:sSubPr>
                                <m:e>
                                  <m:r>
                                    <a:rPr lang="en-US" altLang="zh-CN" sz="1600" i="1" kern="0">
                                      <a:latin typeface="Cambria Math" panose="02040503050406030204" pitchFamily="18" charset="0"/>
                                    </a:rPr>
                                    <m:t>𝑇</m:t>
                                  </m:r>
                                </m:e>
                                <m:sub>
                                  <m:r>
                                    <m:rPr>
                                      <m:sty m:val="p"/>
                                    </m:rPr>
                                    <a:rPr lang="en-US" altLang="zh-CN" sz="1600" kern="0">
                                      <a:latin typeface="Cambria Math" panose="02040503050406030204" pitchFamily="18" charset="0"/>
                                    </a:rPr>
                                    <m:t>t</m:t>
                                  </m:r>
                                </m:sub>
                              </m:sSub>
                              <m:sSub>
                                <m:sSubPr>
                                  <m:ctrlPr>
                                    <a:rPr lang="en-US" altLang="zh-CN" sz="1600" i="1" kern="0">
                                      <a:latin typeface="Cambria Math" panose="02040503050406030204" pitchFamily="18" charset="0"/>
                                    </a:rPr>
                                  </m:ctrlPr>
                                </m:sSubPr>
                                <m:e>
                                  <m:r>
                                    <a:rPr lang="en-US" altLang="zh-CN" sz="1600" i="1" kern="0">
                                      <a:latin typeface="Cambria Math" panose="02040503050406030204" pitchFamily="18" charset="0"/>
                                    </a:rPr>
                                    <m:t>𝑇</m:t>
                                  </m:r>
                                </m:e>
                                <m:sub>
                                  <m:r>
                                    <m:rPr>
                                      <m:sty m:val="p"/>
                                    </m:rPr>
                                    <a:rPr lang="en-US" altLang="zh-CN" sz="1600" kern="0">
                                      <a:latin typeface="Cambria Math" panose="02040503050406030204" pitchFamily="18" charset="0"/>
                                    </a:rPr>
                                    <m:t>g</m:t>
                                  </m:r>
                                </m:sub>
                              </m:sSub>
                              <m:r>
                                <a:rPr lang="en-US" altLang="zh-CN" sz="1600" i="1" kern="0">
                                  <a:latin typeface="Cambria Math" panose="02040503050406030204" pitchFamily="18" charset="0"/>
                                </a:rPr>
                                <m:t>/</m:t>
                              </m:r>
                              <m:sSub>
                                <m:sSubPr>
                                  <m:ctrlPr>
                                    <a:rPr lang="en-US" altLang="zh-CN" sz="1600" i="1" kern="0">
                                      <a:solidFill>
                                        <a:sysClr val="windowText" lastClr="000000"/>
                                      </a:solidFill>
                                      <a:latin typeface="Cambria Math" panose="02040503050406030204" pitchFamily="18" charset="0"/>
                                    </a:rPr>
                                  </m:ctrlPr>
                                </m:sSubPr>
                                <m:e>
                                  <m:r>
                                    <a:rPr lang="en-US" altLang="zh-CN" sz="1600" i="1" kern="0">
                                      <a:solidFill>
                                        <a:sysClr val="windowText" lastClr="000000"/>
                                      </a:solidFill>
                                      <a:latin typeface="Cambria Math" panose="02040503050406030204" pitchFamily="18" charset="0"/>
                                    </a:rPr>
                                    <m:t>𝑇</m:t>
                                  </m:r>
                                </m:e>
                                <m:sub>
                                  <m:r>
                                    <m:rPr>
                                      <m:sty m:val="p"/>
                                    </m:rPr>
                                    <a:rPr lang="en-US" altLang="zh-CN" sz="1600" kern="0">
                                      <a:solidFill>
                                        <a:sysClr val="windowText" lastClr="000000"/>
                                      </a:solidFill>
                                      <a:latin typeface="Cambria Math" panose="02040503050406030204" pitchFamily="18" charset="0"/>
                                    </a:rPr>
                                    <m:t>b</m:t>
                                  </m:r>
                                </m:sub>
                              </m:sSub>
                            </m:num>
                            <m:den>
                              <m:r>
                                <a:rPr lang="en-US" altLang="zh-CN" sz="1600" i="1" kern="0">
                                  <a:latin typeface="Cambria Math" panose="02040503050406030204" pitchFamily="18" charset="0"/>
                                </a:rPr>
                                <m:t>𝑇</m:t>
                              </m:r>
                              <m:r>
                                <a:rPr lang="en-US" altLang="zh-CN" sz="1600" i="1" kern="0">
                                  <a:latin typeface="Cambria Math" panose="02040503050406030204" pitchFamily="18" charset="0"/>
                                </a:rPr>
                                <m:t>/</m:t>
                              </m:r>
                              <m:sSub>
                                <m:sSubPr>
                                  <m:ctrlPr>
                                    <a:rPr lang="en-US" altLang="zh-CN" sz="1600" i="1" kern="0" dirty="0">
                                      <a:solidFill>
                                        <a:sysClr val="windowText" lastClr="000000"/>
                                      </a:solidFill>
                                      <a:latin typeface="Cambria Math" panose="02040503050406030204" pitchFamily="18" charset="0"/>
                                    </a:rPr>
                                  </m:ctrlPr>
                                </m:sSubPr>
                                <m:e>
                                  <m:r>
                                    <a:rPr lang="en-US" altLang="zh-CN" sz="1600" i="1" kern="0" dirty="0">
                                      <a:solidFill>
                                        <a:sysClr val="windowText" lastClr="000000"/>
                                      </a:solidFill>
                                      <a:latin typeface="Cambria Math" panose="02040503050406030204" pitchFamily="18" charset="0"/>
                                    </a:rPr>
                                    <m:t>𝑁</m:t>
                                  </m:r>
                                </m:e>
                                <m:sub>
                                  <m:r>
                                    <m:rPr>
                                      <m:sty m:val="p"/>
                                    </m:rPr>
                                    <a:rPr lang="en-US" altLang="zh-CN" sz="1600" kern="0" dirty="0">
                                      <a:solidFill>
                                        <a:sysClr val="windowText" lastClr="000000"/>
                                      </a:solidFill>
                                      <a:latin typeface="Cambria Math" panose="02040503050406030204" pitchFamily="18" charset="0"/>
                                    </a:rPr>
                                    <m:t>t</m:t>
                                  </m:r>
                                </m:sub>
                              </m:sSub>
                            </m:den>
                          </m:f>
                        </m:e>
                      </m:d>
                      <m:r>
                        <a:rPr lang="en-US" altLang="zh-CN" sz="1600" i="1" kern="0">
                          <a:solidFill>
                            <a:prstClr val="black"/>
                          </a:solidFill>
                          <a:latin typeface="Cambria Math" panose="02040503050406030204" pitchFamily="18" charset="0"/>
                          <a:ea typeface="Cambria Math" panose="02040503050406030204" pitchFamily="18" charset="0"/>
                        </a:rPr>
                        <m:t>≈</m:t>
                      </m:r>
                      <m:f>
                        <m:fPr>
                          <m:ctrlPr>
                            <a:rPr lang="en-US" altLang="zh-CN" sz="1600" i="1" kern="0">
                              <a:solidFill>
                                <a:prstClr val="black"/>
                              </a:solidFill>
                              <a:latin typeface="Cambria Math" panose="02040503050406030204" pitchFamily="18" charset="0"/>
                              <a:ea typeface="Cambria Math" panose="02040503050406030204" pitchFamily="18" charset="0"/>
                            </a:rPr>
                          </m:ctrlPr>
                        </m:fPr>
                        <m:num>
                          <m:r>
                            <a:rPr lang="en-US" altLang="zh-CN" sz="1600" i="1" kern="0">
                              <a:solidFill>
                                <a:prstClr val="black"/>
                              </a:solidFill>
                              <a:latin typeface="Cambria Math" panose="02040503050406030204" pitchFamily="18" charset="0"/>
                            </a:rPr>
                            <m:t>−2</m:t>
                          </m:r>
                          <m:r>
                            <a:rPr lang="en-US" altLang="zh-CN" sz="1600" i="1" kern="0">
                              <a:solidFill>
                                <a:prstClr val="black"/>
                              </a:solidFill>
                              <a:latin typeface="Cambria Math" panose="02040503050406030204" pitchFamily="18" charset="0"/>
                            </a:rPr>
                            <m:t>𝑘</m:t>
                          </m:r>
                          <m:sSub>
                            <m:sSubPr>
                              <m:ctrlPr>
                                <a:rPr lang="en-US" altLang="zh-CN" sz="1600" i="1" kern="0">
                                  <a:solidFill>
                                    <a:prstClr val="black"/>
                                  </a:solidFill>
                                  <a:latin typeface="Cambria Math" panose="02040503050406030204" pitchFamily="18" charset="0"/>
                                </a:rPr>
                              </m:ctrlPr>
                            </m:sSubPr>
                            <m:e>
                              <m:r>
                                <a:rPr lang="en-US" altLang="zh-CN" sz="1600" i="1" kern="0">
                                  <a:solidFill>
                                    <a:prstClr val="black"/>
                                  </a:solidFill>
                                  <a:latin typeface="Cambria Math" panose="02040503050406030204" pitchFamily="18" charset="0"/>
                                </a:rPr>
                                <m:t>𝐼</m:t>
                              </m:r>
                            </m:e>
                            <m:sub>
                              <m:r>
                                <a:rPr lang="en-US" altLang="zh-CN" sz="1600" i="1" kern="0">
                                  <a:solidFill>
                                    <a:prstClr val="black"/>
                                  </a:solidFill>
                                  <a:latin typeface="Cambria Math" panose="02040503050406030204" pitchFamily="18" charset="0"/>
                                </a:rPr>
                                <m:t>0</m:t>
                              </m:r>
                            </m:sub>
                          </m:sSub>
                          <m:sSub>
                            <m:sSubPr>
                              <m:ctrlPr>
                                <a:rPr lang="en-US" altLang="zh-CN" sz="1600" i="1" kern="0">
                                  <a:solidFill>
                                    <a:srgbClr val="FF0000"/>
                                  </a:solidFill>
                                  <a:latin typeface="Cambria Math" panose="02040503050406030204" pitchFamily="18" charset="0"/>
                                </a:rPr>
                              </m:ctrlPr>
                            </m:sSubPr>
                            <m:e>
                              <m:r>
                                <a:rPr lang="en-US" altLang="zh-CN" sz="1600" i="1" kern="0">
                                  <a:solidFill>
                                    <a:srgbClr val="FF0000"/>
                                  </a:solidFill>
                                  <a:latin typeface="Cambria Math" panose="02040503050406030204" pitchFamily="18" charset="0"/>
                                </a:rPr>
                                <m:t>𝑇</m:t>
                              </m:r>
                            </m:e>
                            <m:sub>
                              <m:r>
                                <a:rPr lang="en-US" altLang="zh-CN" sz="1600" i="1" kern="0">
                                  <a:solidFill>
                                    <a:srgbClr val="FF0000"/>
                                  </a:solidFill>
                                  <a:latin typeface="Cambria Math" panose="02040503050406030204" pitchFamily="18" charset="0"/>
                                </a:rPr>
                                <m:t>𝑔</m:t>
                              </m:r>
                            </m:sub>
                          </m:sSub>
                        </m:num>
                        <m:den>
                          <m:sSub>
                            <m:sSubPr>
                              <m:ctrlPr>
                                <a:rPr lang="en-US" altLang="zh-CN" sz="1600" i="1" kern="0">
                                  <a:solidFill>
                                    <a:prstClr val="black"/>
                                  </a:solidFill>
                                  <a:latin typeface="Cambria Math" panose="02040503050406030204" pitchFamily="18" charset="0"/>
                                </a:rPr>
                              </m:ctrlPr>
                            </m:sSubPr>
                            <m:e>
                              <m:r>
                                <a:rPr lang="en-US" altLang="zh-CN" sz="1600" i="1" kern="0">
                                  <a:solidFill>
                                    <a:prstClr val="black"/>
                                  </a:solidFill>
                                  <a:latin typeface="Cambria Math" panose="02040503050406030204" pitchFamily="18" charset="0"/>
                                </a:rPr>
                                <m:t>𝑉</m:t>
                              </m:r>
                            </m:e>
                            <m:sub>
                              <m:r>
                                <a:rPr lang="en-US" altLang="zh-CN" sz="1600" i="1" kern="0">
                                  <a:solidFill>
                                    <a:prstClr val="black"/>
                                  </a:solidFill>
                                  <a:latin typeface="Cambria Math" panose="02040503050406030204" pitchFamily="18" charset="0"/>
                                  <a:ea typeface="Cambria Math" panose="02040503050406030204" pitchFamily="18" charset="0"/>
                                </a:rPr>
                                <m:t>𝑐</m:t>
                              </m:r>
                              <m:r>
                                <a:rPr lang="en-US" altLang="zh-CN" sz="1600" i="1" kern="0">
                                  <a:solidFill>
                                    <a:prstClr val="black"/>
                                  </a:solidFill>
                                  <a:latin typeface="Cambria Math" panose="02040503050406030204" pitchFamily="18" charset="0"/>
                                </a:rPr>
                                <m:t>0</m:t>
                              </m:r>
                            </m:sub>
                          </m:sSub>
                          <m:func>
                            <m:funcPr>
                              <m:ctrlPr>
                                <a:rPr lang="en-US" altLang="zh-CN" sz="1600" i="1" kern="0">
                                  <a:solidFill>
                                    <a:prstClr val="black"/>
                                  </a:solidFill>
                                  <a:latin typeface="Cambria Math" panose="02040503050406030204" pitchFamily="18" charset="0"/>
                                </a:rPr>
                              </m:ctrlPr>
                            </m:funcPr>
                            <m:fName>
                              <m:r>
                                <m:rPr>
                                  <m:sty m:val="p"/>
                                </m:rPr>
                                <a:rPr lang="en-US" altLang="zh-CN" sz="1600" kern="0">
                                  <a:solidFill>
                                    <a:prstClr val="black"/>
                                  </a:solidFill>
                                  <a:latin typeface="Cambria Math" panose="02040503050406030204" pitchFamily="18" charset="0"/>
                                </a:rPr>
                                <m:t>sin</m:t>
                              </m:r>
                            </m:fName>
                            <m:e>
                              <m:sSub>
                                <m:sSubPr>
                                  <m:ctrlPr>
                                    <a:rPr lang="en-US" altLang="zh-CN" sz="1600" i="1" kern="0">
                                      <a:solidFill>
                                        <a:prstClr val="black"/>
                                      </a:solidFill>
                                      <a:latin typeface="Cambria Math" panose="02040503050406030204" pitchFamily="18" charset="0"/>
                                    </a:rPr>
                                  </m:ctrlPr>
                                </m:sSubPr>
                                <m:e>
                                  <m:r>
                                    <a:rPr lang="en-US" altLang="zh-CN" sz="1600" i="1" kern="0">
                                      <a:solidFill>
                                        <a:prstClr val="black"/>
                                      </a:solidFill>
                                      <a:latin typeface="Cambria Math" panose="02040503050406030204" pitchFamily="18" charset="0"/>
                                      <a:ea typeface="Cambria Math" panose="02040503050406030204" pitchFamily="18" charset="0"/>
                                    </a:rPr>
                                    <m:t>𝜙</m:t>
                                  </m:r>
                                </m:e>
                                <m:sub>
                                  <m:r>
                                    <a:rPr lang="en-US" altLang="zh-CN" sz="1600" i="1" kern="0">
                                      <a:solidFill>
                                        <a:prstClr val="black"/>
                                      </a:solidFill>
                                      <a:latin typeface="Cambria Math" panose="02040503050406030204" pitchFamily="18" charset="0"/>
                                    </a:rPr>
                                    <m:t>0</m:t>
                                  </m:r>
                                </m:sub>
                              </m:sSub>
                            </m:e>
                          </m:func>
                        </m:den>
                      </m:f>
                      <m:r>
                        <a:rPr lang="en-US" altLang="zh-CN" sz="1600" i="1" kern="0">
                          <a:solidFill>
                            <a:prstClr val="black"/>
                          </a:solidFill>
                          <a:latin typeface="Cambria Math" panose="02040503050406030204" pitchFamily="18" charset="0"/>
                          <a:ea typeface="Cambria Math" panose="02040503050406030204" pitchFamily="18" charset="0"/>
                        </a:rPr>
                        <m:t>≈</m:t>
                      </m:r>
                      <m:f>
                        <m:fPr>
                          <m:ctrlPr>
                            <a:rPr lang="en-US" altLang="zh-CN" sz="1600" i="1" kern="0">
                              <a:solidFill>
                                <a:prstClr val="black"/>
                              </a:solidFill>
                              <a:latin typeface="Cambria Math" panose="02040503050406030204" pitchFamily="18" charset="0"/>
                              <a:ea typeface="Cambria Math" panose="02040503050406030204" pitchFamily="18" charset="0"/>
                            </a:rPr>
                          </m:ctrlPr>
                        </m:fPr>
                        <m:num>
                          <m:r>
                            <a:rPr lang="en-US" altLang="zh-CN" sz="1600" i="1" kern="0">
                              <a:solidFill>
                                <a:prstClr val="black"/>
                              </a:solidFill>
                              <a:latin typeface="Cambria Math" panose="02040503050406030204" pitchFamily="18" charset="0"/>
                            </a:rPr>
                            <m:t>−2</m:t>
                          </m:r>
                          <m:r>
                            <a:rPr lang="en-US" altLang="zh-CN" sz="1600" i="1" kern="0">
                              <a:solidFill>
                                <a:prstClr val="black"/>
                              </a:solidFill>
                              <a:latin typeface="Cambria Math" panose="02040503050406030204" pitchFamily="18" charset="0"/>
                            </a:rPr>
                            <m:t>𝑘𝑞𝑁</m:t>
                          </m:r>
                        </m:num>
                        <m:den>
                          <m:sSub>
                            <m:sSubPr>
                              <m:ctrlPr>
                                <a:rPr lang="en-US" altLang="zh-CN" sz="1600" i="1" kern="0">
                                  <a:solidFill>
                                    <a:prstClr val="black"/>
                                  </a:solidFill>
                                  <a:latin typeface="Cambria Math" panose="02040503050406030204" pitchFamily="18" charset="0"/>
                                </a:rPr>
                              </m:ctrlPr>
                            </m:sSubPr>
                            <m:e>
                              <m:r>
                                <a:rPr lang="en-US" altLang="zh-CN" sz="1600" i="1" kern="0">
                                  <a:solidFill>
                                    <a:prstClr val="black"/>
                                  </a:solidFill>
                                  <a:latin typeface="Cambria Math" panose="02040503050406030204" pitchFamily="18" charset="0"/>
                                </a:rPr>
                                <m:t>𝑉</m:t>
                              </m:r>
                            </m:e>
                            <m:sub>
                              <m:r>
                                <a:rPr lang="en-US" altLang="zh-CN" sz="1600" i="1" kern="0">
                                  <a:solidFill>
                                    <a:prstClr val="black"/>
                                  </a:solidFill>
                                  <a:latin typeface="Cambria Math" panose="02040503050406030204" pitchFamily="18" charset="0"/>
                                  <a:ea typeface="Cambria Math" panose="02040503050406030204" pitchFamily="18" charset="0"/>
                                </a:rPr>
                                <m:t>𝑐</m:t>
                              </m:r>
                              <m:r>
                                <a:rPr lang="en-US" altLang="zh-CN" sz="1600" i="1" kern="0">
                                  <a:solidFill>
                                    <a:prstClr val="black"/>
                                  </a:solidFill>
                                  <a:latin typeface="Cambria Math" panose="02040503050406030204" pitchFamily="18" charset="0"/>
                                </a:rPr>
                                <m:t>0</m:t>
                              </m:r>
                            </m:sub>
                          </m:sSub>
                          <m:func>
                            <m:funcPr>
                              <m:ctrlPr>
                                <a:rPr lang="en-US" altLang="zh-CN" sz="1600" i="1" kern="0">
                                  <a:solidFill>
                                    <a:prstClr val="black"/>
                                  </a:solidFill>
                                  <a:latin typeface="Cambria Math" panose="02040503050406030204" pitchFamily="18" charset="0"/>
                                </a:rPr>
                              </m:ctrlPr>
                            </m:funcPr>
                            <m:fName>
                              <m:r>
                                <m:rPr>
                                  <m:sty m:val="p"/>
                                </m:rPr>
                                <a:rPr lang="en-US" altLang="zh-CN" sz="1600" kern="0">
                                  <a:solidFill>
                                    <a:prstClr val="black"/>
                                  </a:solidFill>
                                  <a:latin typeface="Cambria Math" panose="02040503050406030204" pitchFamily="18" charset="0"/>
                                </a:rPr>
                                <m:t>sin</m:t>
                              </m:r>
                            </m:fName>
                            <m:e>
                              <m:sSub>
                                <m:sSubPr>
                                  <m:ctrlPr>
                                    <a:rPr lang="en-US" altLang="zh-CN" sz="1600" i="1" kern="0">
                                      <a:solidFill>
                                        <a:prstClr val="black"/>
                                      </a:solidFill>
                                      <a:latin typeface="Cambria Math" panose="02040503050406030204" pitchFamily="18" charset="0"/>
                                    </a:rPr>
                                  </m:ctrlPr>
                                </m:sSubPr>
                                <m:e>
                                  <m:r>
                                    <a:rPr lang="en-US" altLang="zh-CN" sz="1600" i="1" kern="0">
                                      <a:solidFill>
                                        <a:prstClr val="black"/>
                                      </a:solidFill>
                                      <a:latin typeface="Cambria Math" panose="02040503050406030204" pitchFamily="18" charset="0"/>
                                      <a:ea typeface="Cambria Math" panose="02040503050406030204" pitchFamily="18" charset="0"/>
                                    </a:rPr>
                                    <m:t>𝜙</m:t>
                                  </m:r>
                                </m:e>
                                <m:sub>
                                  <m:r>
                                    <a:rPr lang="en-US" altLang="zh-CN" sz="1600" i="1" kern="0">
                                      <a:solidFill>
                                        <a:prstClr val="black"/>
                                      </a:solidFill>
                                      <a:latin typeface="Cambria Math" panose="02040503050406030204" pitchFamily="18" charset="0"/>
                                    </a:rPr>
                                    <m:t>0</m:t>
                                  </m:r>
                                </m:sub>
                              </m:sSub>
                            </m:e>
                          </m:func>
                        </m:den>
                      </m:f>
                    </m:oMath>
                  </m:oMathPara>
                </a14:m>
                <a:endParaRPr lang="zh-CN" altLang="en-US" kern="0" dirty="0">
                  <a:solidFill>
                    <a:prstClr val="black"/>
                  </a:solidFill>
                  <a:latin typeface="微软雅黑" panose="020B0503020204020204" pitchFamily="34" charset="-122"/>
                  <a:ea typeface="微软雅黑" panose="020B0503020204020204" pitchFamily="34" charset="-122"/>
                </a:endParaRPr>
              </a:p>
            </p:txBody>
          </p:sp>
        </mc:Choice>
        <mc:Fallback xmlns="">
          <p:sp>
            <p:nvSpPr>
              <p:cNvPr id="4" name="文本框 3"/>
              <p:cNvSpPr txBox="1">
                <a:spLocks noRot="1" noChangeAspect="1" noMove="1" noResize="1" noEditPoints="1" noAdjustHandles="1" noChangeArrowheads="1" noChangeShapeType="1" noTextEdit="1"/>
              </p:cNvSpPr>
              <p:nvPr/>
            </p:nvSpPr>
            <p:spPr>
              <a:xfrm>
                <a:off x="2341163" y="3267966"/>
                <a:ext cx="4821372" cy="547971"/>
              </a:xfrm>
              <a:prstGeom prst="rect">
                <a:avLst/>
              </a:prstGeom>
              <a:blipFill>
                <a:blip r:embed="rId2"/>
                <a:stretch>
                  <a:fillRect/>
                </a:stretch>
              </a:blipFill>
            </p:spPr>
            <p:txBody>
              <a:bodyPr/>
              <a:lstStyle/>
              <a:p>
                <a:r>
                  <a:rPr lang="zh-CN" altLang="en-US">
                    <a:noFill/>
                  </a:rPr>
                  <a:t> </a:t>
                </a:r>
              </a:p>
            </p:txBody>
          </p:sp>
        </mc:Fallback>
      </mc:AlternateContent>
      <p:sp>
        <p:nvSpPr>
          <p:cNvPr id="5" name="文本框 4"/>
          <p:cNvSpPr txBox="1"/>
          <p:nvPr/>
        </p:nvSpPr>
        <p:spPr>
          <a:xfrm>
            <a:off x="8612070" y="4282994"/>
            <a:ext cx="3227218" cy="138499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914400"/>
            <a:r>
              <a:rPr lang="en-US" altLang="zh-CN" sz="1400" kern="0" dirty="0">
                <a:solidFill>
                  <a:sysClr val="windowText" lastClr="000000"/>
                </a:solidFill>
                <a:latin typeface="Arial" panose="020B0604020202020204" pitchFamily="34" charset="0"/>
                <a:cs typeface="Arial" panose="020B0604020202020204" pitchFamily="34" charset="0"/>
              </a:rPr>
              <a:t>Refer to talks in the CEPC-SPPC Workshop, Apr. and Sept. 2016</a:t>
            </a:r>
          </a:p>
          <a:p>
            <a:pPr defTabSz="914400"/>
            <a:r>
              <a:rPr lang="en-US" altLang="zh-CN" sz="1400" kern="0" dirty="0">
                <a:solidFill>
                  <a:sysClr val="windowText" lastClr="000000"/>
                </a:solidFill>
                <a:latin typeface="Arial" panose="020B0604020202020204" pitchFamily="34" charset="0"/>
                <a:cs typeface="Arial" panose="020B0604020202020204" pitchFamily="34" charset="0"/>
                <a:hlinkClick r:id="rId3"/>
              </a:rPr>
              <a:t>http://indico.ihep.ac.cn/event/5277/session/9/contribution/45/material/slides/</a:t>
            </a:r>
            <a:endParaRPr lang="en-US" altLang="zh-CN" sz="1400" kern="0" dirty="0">
              <a:solidFill>
                <a:sysClr val="windowText" lastClr="000000"/>
              </a:solidFill>
              <a:latin typeface="Arial" panose="020B0604020202020204" pitchFamily="34" charset="0"/>
              <a:cs typeface="Arial" panose="020B0604020202020204" pitchFamily="34" charset="0"/>
            </a:endParaRPr>
          </a:p>
          <a:p>
            <a:pPr defTabSz="914400"/>
            <a:r>
              <a:rPr lang="en-US" altLang="zh-CN" sz="1400" kern="0" dirty="0">
                <a:solidFill>
                  <a:sysClr val="windowText" lastClr="000000"/>
                </a:solidFill>
                <a:latin typeface="Arial" panose="020B0604020202020204" pitchFamily="34" charset="0"/>
                <a:cs typeface="Arial" panose="020B0604020202020204" pitchFamily="34" charset="0"/>
                <a:hlinkClick r:id="rId4"/>
              </a:rPr>
              <a:t>http://indico.ihep.ac.cn/event/6149/session/2/contribution/55/material/slides/</a:t>
            </a:r>
            <a:endParaRPr lang="en-US" altLang="zh-CN" sz="1400" kern="0" dirty="0">
              <a:solidFill>
                <a:sysClr val="windowText" lastClr="000000"/>
              </a:solidFill>
              <a:latin typeface="Arial" panose="020B0604020202020204" pitchFamily="34" charset="0"/>
              <a:cs typeface="Arial" panose="020B0604020202020204" pitchFamily="34" charset="0"/>
            </a:endParaRPr>
          </a:p>
        </p:txBody>
      </p:sp>
      <p:sp>
        <p:nvSpPr>
          <p:cNvPr id="7" name="灯片编号占位符 6"/>
          <p:cNvSpPr>
            <a:spLocks noGrp="1"/>
          </p:cNvSpPr>
          <p:nvPr>
            <p:ph type="sldNum" sz="quarter" idx="12"/>
          </p:nvPr>
        </p:nvSpPr>
        <p:spPr/>
        <p:txBody>
          <a:bodyPr/>
          <a:lstStyle/>
          <a:p>
            <a:pPr defTabSz="914400">
              <a:defRPr/>
            </a:pPr>
            <a:fld id="{F2357ACE-CC3F-4EB8-8897-299C2E1B55B1}" type="slidenum">
              <a:rPr lang="zh-CN" altLang="en-US">
                <a:solidFill>
                  <a:prstClr val="black">
                    <a:tint val="75000"/>
                  </a:prstClr>
                </a:solidFill>
                <a:latin typeface="等线" panose="020F0502020204030204"/>
                <a:ea typeface="等线" panose="02010600030101010101" pitchFamily="2" charset="-122"/>
                <a:cs typeface="+mn-cs"/>
              </a:rPr>
              <a:pPr defTabSz="914400">
                <a:defRPr/>
              </a:pPr>
              <a:t>23</a:t>
            </a:fld>
            <a:endParaRPr lang="zh-CN" altLang="en-US">
              <a:solidFill>
                <a:prstClr val="black">
                  <a:tint val="75000"/>
                </a:prstClr>
              </a:solidFill>
              <a:latin typeface="等线" panose="020F0502020204030204"/>
              <a:ea typeface="等线" panose="02010600030101010101" pitchFamily="2" charset="-122"/>
              <a:cs typeface="+mn-cs"/>
            </a:endParaRPr>
          </a:p>
        </p:txBody>
      </p:sp>
      <p:sp>
        <p:nvSpPr>
          <p:cNvPr id="8" name="文本框 7"/>
          <p:cNvSpPr txBox="1"/>
          <p:nvPr/>
        </p:nvSpPr>
        <p:spPr>
          <a:xfrm>
            <a:off x="7621441" y="3159951"/>
            <a:ext cx="4349046" cy="738664"/>
          </a:xfrm>
          <a:prstGeom prst="rect">
            <a:avLst/>
          </a:prstGeom>
          <a:noFill/>
        </p:spPr>
        <p:txBody>
          <a:bodyPr wrap="square" rtlCol="0">
            <a:spAutoFit/>
          </a:bodyPr>
          <a:lstStyle/>
          <a:p>
            <a:r>
              <a:rPr lang="en-US" altLang="zh-CN" sz="1400" dirty="0">
                <a:solidFill>
                  <a:srgbClr val="FF0000"/>
                </a:solidFill>
                <a:latin typeface="Arial" panose="020B0604020202020204" pitchFamily="34" charset="0"/>
                <a:cs typeface="Arial" panose="020B0604020202020204" pitchFamily="34" charset="0"/>
              </a:rPr>
              <a:t>Max phase variation proportional to number of bunches in a bunch train, or number of</a:t>
            </a:r>
            <a:r>
              <a:rPr lang="zh-CN" altLang="en-US" sz="1400" dirty="0">
                <a:solidFill>
                  <a:srgbClr val="FF0000"/>
                </a:solidFill>
                <a:latin typeface="Arial" panose="020B0604020202020204" pitchFamily="34" charset="0"/>
                <a:cs typeface="Arial" panose="020B0604020202020204" pitchFamily="34" charset="0"/>
              </a:rPr>
              <a:t> </a:t>
            </a:r>
            <a:r>
              <a:rPr lang="en-US" altLang="zh-CN" sz="1400" dirty="0">
                <a:solidFill>
                  <a:srgbClr val="FF0000"/>
                </a:solidFill>
                <a:latin typeface="Arial" panose="020B0604020202020204" pitchFamily="34" charset="0"/>
                <a:cs typeface="Arial" panose="020B0604020202020204" pitchFamily="34" charset="0"/>
              </a:rPr>
              <a:t>bunch trains (for fixed total bunch number) or the gap length.</a:t>
            </a:r>
            <a:endParaRPr lang="zh-CN" altLang="en-US" sz="1400" dirty="0">
              <a:solidFill>
                <a:srgbClr val="FF0000"/>
              </a:solidFill>
              <a:latin typeface="Arial" panose="020B0604020202020204" pitchFamily="34" charset="0"/>
              <a:cs typeface="Arial" panose="020B0604020202020204" pitchFamily="34" charset="0"/>
            </a:endParaRPr>
          </a:p>
        </p:txBody>
      </p:sp>
      <p:sp>
        <p:nvSpPr>
          <p:cNvPr id="6" name="矩形 5"/>
          <p:cNvSpPr/>
          <p:nvPr/>
        </p:nvSpPr>
        <p:spPr>
          <a:xfrm>
            <a:off x="711121" y="5922458"/>
            <a:ext cx="11172283" cy="64633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altLang="zh-CN" dirty="0">
                <a:latin typeface="Arial" panose="020B0604020202020204" pitchFamily="34" charset="0"/>
              </a:rPr>
              <a:t>Phase shift not trivial for double ring W &amp; Z with 1 % ~ 5 % gap to mitigate ion-trapping and fast beam ion instability (FBII) </a:t>
            </a:r>
            <a:r>
              <a:rPr lang="en-US" altLang="zh-CN" dirty="0">
                <a:latin typeface="Arial" panose="020B0604020202020204" pitchFamily="34" charset="0"/>
                <a:sym typeface="Wingdings" panose="05000000000000000000" pitchFamily="2" charset="2"/>
              </a:rPr>
              <a:t> </a:t>
            </a:r>
            <a:r>
              <a:rPr lang="en-US" altLang="zh-CN" dirty="0">
                <a:latin typeface="Arial" panose="020B0604020202020204" pitchFamily="34" charset="0"/>
              </a:rPr>
              <a:t>Cure by using many </a:t>
            </a:r>
            <a:r>
              <a:rPr lang="en-US" altLang="zh-CN" dirty="0">
                <a:solidFill>
                  <a:srgbClr val="FF0000"/>
                </a:solidFill>
                <a:latin typeface="Arial" panose="020B0604020202020204" pitchFamily="34" charset="0"/>
              </a:rPr>
              <a:t>short bunch trains</a:t>
            </a:r>
            <a:r>
              <a:rPr lang="en-US" altLang="zh-CN" dirty="0">
                <a:latin typeface="Arial" panose="020B0604020202020204" pitchFamily="34" charset="0"/>
              </a:rPr>
              <a:t>. APDR phase shift </a:t>
            </a:r>
            <a:r>
              <a:rPr lang="en-US" altLang="zh-CN" dirty="0">
                <a:latin typeface="Arial" panose="020B0604020202020204" pitchFamily="34" charset="0"/>
                <a:sym typeface="Wingdings" panose="05000000000000000000" pitchFamily="2" charset="2"/>
              </a:rPr>
              <a:t> Cure by </a:t>
            </a:r>
            <a:r>
              <a:rPr lang="en-US" altLang="zh-CN" dirty="0">
                <a:solidFill>
                  <a:srgbClr val="FF0000"/>
                </a:solidFill>
                <a:latin typeface="Arial" panose="020B0604020202020204" pitchFamily="34" charset="0"/>
                <a:sym typeface="Wingdings" panose="05000000000000000000" pitchFamily="2" charset="2"/>
              </a:rPr>
              <a:t>beat cavity</a:t>
            </a:r>
            <a:endParaRPr lang="zh-CN" altLang="en-US" dirty="0"/>
          </a:p>
        </p:txBody>
      </p:sp>
    </p:spTree>
    <p:extLst>
      <p:ext uri="{BB962C8B-B14F-4D97-AF65-F5344CB8AC3E}">
        <p14:creationId xmlns:p14="http://schemas.microsoft.com/office/powerpoint/2010/main" val="27037710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1422841" y="308008"/>
            <a:ext cx="8749553" cy="798084"/>
          </a:xfrm>
          <a:prstGeom prst="rect">
            <a:avLst/>
          </a:prstGeom>
        </p:spPr>
        <p:txBody>
          <a:bodyPr vert="horz" lIns="91440" tIns="45720" rIns="91440" bIns="45720" rtlCol="0" anchor="b">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4000" dirty="0">
                <a:latin typeface="Arial" panose="020B0604020202020204" pitchFamily="34" charset="0"/>
                <a:cs typeface="Arial" panose="020B0604020202020204" pitchFamily="34" charset="0"/>
              </a:rPr>
              <a:t>Phase Shift of Z-pole Beam Gap</a:t>
            </a:r>
            <a:endParaRPr lang="zh-CN" altLang="en-US" sz="4000" dirty="0">
              <a:latin typeface="Arial" panose="020B0604020202020204" pitchFamily="34" charset="0"/>
              <a:cs typeface="Arial" panose="020B0604020202020204" pitchFamily="34" charset="0"/>
            </a:endParaRPr>
          </a:p>
        </p:txBody>
      </p:sp>
      <p:sp>
        <p:nvSpPr>
          <p:cNvPr id="2" name="灯片编号占位符 1"/>
          <p:cNvSpPr>
            <a:spLocks noGrp="1"/>
          </p:cNvSpPr>
          <p:nvPr>
            <p:ph type="sldNum" sz="quarter" idx="12"/>
          </p:nvPr>
        </p:nvSpPr>
        <p:spPr/>
        <p:txBody>
          <a:bodyPr/>
          <a:lstStyle/>
          <a:p>
            <a:fld id="{BFDD5B1F-11BD-4256-B750-CF9380C3E0A4}" type="slidenum">
              <a:rPr lang="zh-CN" altLang="en-US" smtClean="0"/>
              <a:t>24</a:t>
            </a:fld>
            <a:endParaRPr lang="zh-CN" altLang="en-US"/>
          </a:p>
        </p:txBody>
      </p:sp>
      <p:sp>
        <p:nvSpPr>
          <p:cNvPr id="9" name="矩形 8"/>
          <p:cNvSpPr/>
          <p:nvPr/>
        </p:nvSpPr>
        <p:spPr>
          <a:xfrm>
            <a:off x="653428" y="1578543"/>
            <a:ext cx="2975297" cy="400110"/>
          </a:xfrm>
          <a:prstGeom prst="rect">
            <a:avLst/>
          </a:prstGeom>
        </p:spPr>
        <p:txBody>
          <a:bodyPr wrap="square">
            <a:spAutoFit/>
          </a:bodyPr>
          <a:lstStyle/>
          <a:p>
            <a:pPr defTabSz="914400"/>
            <a:r>
              <a:rPr lang="en-US" altLang="zh-CN" sz="2000" kern="0" dirty="0">
                <a:solidFill>
                  <a:srgbClr val="C00000"/>
                </a:solidFill>
                <a:latin typeface="Arial" panose="020B0604020202020204" pitchFamily="34" charset="0"/>
                <a:cs typeface="Arial" panose="020B0604020202020204" pitchFamily="34" charset="0"/>
              </a:rPr>
              <a:t>1% long gap</a:t>
            </a:r>
            <a:r>
              <a:rPr lang="zh-CN" altLang="en-US" sz="2000" kern="0" dirty="0">
                <a:solidFill>
                  <a:srgbClr val="C00000"/>
                </a:solidFill>
                <a:latin typeface="Arial" panose="020B0604020202020204" pitchFamily="34" charset="0"/>
                <a:cs typeface="Arial" panose="020B0604020202020204" pitchFamily="34" charset="0"/>
              </a:rPr>
              <a:t>：</a:t>
            </a:r>
            <a:r>
              <a:rPr lang="en-US" altLang="zh-CN" sz="2000" kern="0" dirty="0">
                <a:solidFill>
                  <a:srgbClr val="C00000"/>
                </a:solidFill>
                <a:latin typeface="Arial" panose="020B0604020202020204" pitchFamily="34" charset="0"/>
                <a:cs typeface="Arial" panose="020B0604020202020204" pitchFamily="34" charset="0"/>
              </a:rPr>
              <a:t> </a:t>
            </a:r>
            <a:endParaRPr lang="zh-CN" altLang="en-US" sz="2000" kern="0" dirty="0">
              <a:solidFill>
                <a:srgbClr val="C00000"/>
              </a:solidFill>
            </a:endParaRPr>
          </a:p>
        </p:txBody>
      </p:sp>
      <p:graphicFrame>
        <p:nvGraphicFramePr>
          <p:cNvPr id="11" name="对象 10"/>
          <p:cNvGraphicFramePr>
            <a:graphicFrameLocks noChangeAspect="1"/>
          </p:cNvGraphicFramePr>
          <p:nvPr>
            <p:extLst>
              <p:ext uri="{D42A27DB-BD31-4B8C-83A1-F6EECF244321}">
                <p14:modId xmlns:p14="http://schemas.microsoft.com/office/powerpoint/2010/main" val="979634873"/>
              </p:ext>
            </p:extLst>
          </p:nvPr>
        </p:nvGraphicFramePr>
        <p:xfrm>
          <a:off x="2474113" y="1622710"/>
          <a:ext cx="1986520" cy="407491"/>
        </p:xfrm>
        <a:graphic>
          <a:graphicData uri="http://schemas.openxmlformats.org/presentationml/2006/ole">
            <mc:AlternateContent xmlns:mc="http://schemas.openxmlformats.org/markup-compatibility/2006">
              <mc:Choice xmlns:v="urn:schemas-microsoft-com:vml" Requires="v">
                <p:oleObj spid="_x0000_s17071" name="Equation" r:id="rId3" imgW="1117440" imgH="228600" progId="Equation.DSMT4">
                  <p:embed/>
                </p:oleObj>
              </mc:Choice>
              <mc:Fallback>
                <p:oleObj name="Equation" r:id="rId3" imgW="1117440" imgH="228600" progId="Equation.DSMT4">
                  <p:embed/>
                  <p:pic>
                    <p:nvPicPr>
                      <p:cNvPr id="20" name="对象 19"/>
                      <p:cNvPicPr>
                        <a:picLocks noChangeAspect="1" noChangeArrowheads="1"/>
                      </p:cNvPicPr>
                      <p:nvPr/>
                    </p:nvPicPr>
                    <p:blipFill>
                      <a:blip r:embed="rId4"/>
                      <a:srcRect/>
                      <a:stretch>
                        <a:fillRect/>
                      </a:stretch>
                    </p:blipFill>
                    <p:spPr bwMode="auto">
                      <a:xfrm>
                        <a:off x="2474113" y="1622710"/>
                        <a:ext cx="1986520" cy="407491"/>
                      </a:xfrm>
                      <a:prstGeom prst="rect">
                        <a:avLst/>
                      </a:prstGeom>
                      <a:noFill/>
                    </p:spPr>
                  </p:pic>
                </p:oleObj>
              </mc:Fallback>
            </mc:AlternateContent>
          </a:graphicData>
        </a:graphic>
      </p:graphicFrame>
      <p:pic>
        <p:nvPicPr>
          <p:cNvPr id="12" name="图片 11"/>
          <p:cNvPicPr>
            <a:picLocks noChangeAspect="1"/>
          </p:cNvPicPr>
          <p:nvPr/>
        </p:nvPicPr>
        <p:blipFill>
          <a:blip r:embed="rId5"/>
          <a:stretch>
            <a:fillRect/>
          </a:stretch>
        </p:blipFill>
        <p:spPr>
          <a:xfrm>
            <a:off x="8971438" y="1672631"/>
            <a:ext cx="3151829" cy="2932425"/>
          </a:xfrm>
          <a:prstGeom prst="rect">
            <a:avLst/>
          </a:prstGeom>
        </p:spPr>
      </p:pic>
      <p:sp>
        <p:nvSpPr>
          <p:cNvPr id="6" name="矩形 5"/>
          <p:cNvSpPr/>
          <p:nvPr/>
        </p:nvSpPr>
        <p:spPr>
          <a:xfrm>
            <a:off x="8186252" y="5976841"/>
            <a:ext cx="3407255" cy="338554"/>
          </a:xfrm>
          <a:prstGeom prst="rect">
            <a:avLst/>
          </a:prstGeom>
        </p:spPr>
        <p:txBody>
          <a:bodyPr wrap="square">
            <a:spAutoFit/>
          </a:bodyPr>
          <a:lstStyle/>
          <a:p>
            <a:r>
              <a:rPr lang="en-US" altLang="zh-CN" sz="1600" dirty="0">
                <a:latin typeface="Arial" panose="020B0604020202020204" pitchFamily="34" charset="0"/>
                <a:cs typeface="Arial" panose="020B0604020202020204" pitchFamily="34" charset="0"/>
              </a:rPr>
              <a:t>P.B. Wilson. SLAC-PUB-6062,1993</a:t>
            </a:r>
            <a:endParaRPr lang="zh-CN" altLang="en-US" sz="1600" dirty="0">
              <a:latin typeface="Arial" panose="020B0604020202020204" pitchFamily="34" charset="0"/>
              <a:cs typeface="Arial" panose="020B0604020202020204" pitchFamily="34" charset="0"/>
            </a:endParaRPr>
          </a:p>
        </p:txBody>
      </p:sp>
      <p:graphicFrame>
        <p:nvGraphicFramePr>
          <p:cNvPr id="15" name="对象 14"/>
          <p:cNvGraphicFramePr>
            <a:graphicFrameLocks noChangeAspect="1"/>
          </p:cNvGraphicFramePr>
          <p:nvPr>
            <p:extLst>
              <p:ext uri="{D42A27DB-BD31-4B8C-83A1-F6EECF244321}">
                <p14:modId xmlns:p14="http://schemas.microsoft.com/office/powerpoint/2010/main" val="749008478"/>
              </p:ext>
            </p:extLst>
          </p:nvPr>
        </p:nvGraphicFramePr>
        <p:xfrm>
          <a:off x="8186252" y="4819908"/>
          <a:ext cx="3803650" cy="1012825"/>
        </p:xfrm>
        <a:graphic>
          <a:graphicData uri="http://schemas.openxmlformats.org/presentationml/2006/ole">
            <mc:AlternateContent xmlns:mc="http://schemas.openxmlformats.org/markup-compatibility/2006">
              <mc:Choice xmlns:v="urn:schemas-microsoft-com:vml" Requires="v">
                <p:oleObj spid="_x0000_s17072" name="Equation" r:id="rId6" imgW="2781000" imgH="736560" progId="Equation.DSMT4">
                  <p:embed/>
                </p:oleObj>
              </mc:Choice>
              <mc:Fallback>
                <p:oleObj name="Equation" r:id="rId6" imgW="2781000" imgH="736560" progId="Equation.DSMT4">
                  <p:embed/>
                  <p:pic>
                    <p:nvPicPr>
                      <p:cNvPr id="13" name="对象 12"/>
                      <p:cNvPicPr>
                        <a:picLocks noChangeAspect="1" noChangeArrowheads="1"/>
                      </p:cNvPicPr>
                      <p:nvPr/>
                    </p:nvPicPr>
                    <p:blipFill>
                      <a:blip r:embed="rId7"/>
                      <a:srcRect/>
                      <a:stretch>
                        <a:fillRect/>
                      </a:stretch>
                    </p:blipFill>
                    <p:spPr bwMode="auto">
                      <a:xfrm>
                        <a:off x="8186252" y="4819908"/>
                        <a:ext cx="3803650" cy="1012825"/>
                      </a:xfrm>
                      <a:prstGeom prst="rect">
                        <a:avLst/>
                      </a:prstGeom>
                      <a:noFill/>
                    </p:spPr>
                  </p:pic>
                </p:oleObj>
              </mc:Fallback>
            </mc:AlternateContent>
          </a:graphicData>
        </a:graphic>
      </p:graphicFrame>
      <p:sp>
        <p:nvSpPr>
          <p:cNvPr id="16" name="文本框 15"/>
          <p:cNvSpPr txBox="1"/>
          <p:nvPr/>
        </p:nvSpPr>
        <p:spPr>
          <a:xfrm>
            <a:off x="653428" y="5388595"/>
            <a:ext cx="7874555" cy="400110"/>
          </a:xfrm>
          <a:prstGeom prst="rect">
            <a:avLst/>
          </a:prstGeom>
          <a:noFill/>
        </p:spPr>
        <p:txBody>
          <a:bodyPr wrap="square" rtlCol="0">
            <a:spAutoFit/>
          </a:bodyPr>
          <a:lstStyle/>
          <a:p>
            <a:pPr defTabSz="914400"/>
            <a:r>
              <a:rPr lang="en-US" altLang="zh-CN" sz="2000" kern="0" dirty="0">
                <a:solidFill>
                  <a:srgbClr val="C00000"/>
                </a:solidFill>
                <a:latin typeface="Arial" panose="020B0604020202020204" pitchFamily="34" charset="0"/>
                <a:cs typeface="Arial" panose="020B0604020202020204" pitchFamily="34" charset="0"/>
              </a:rPr>
              <a:t>1065 trains, 20 bunches each</a:t>
            </a:r>
            <a:r>
              <a:rPr lang="en-US" altLang="zh-CN" sz="2000" kern="0" dirty="0">
                <a:latin typeface="Arial" panose="020B0604020202020204" pitchFamily="34" charset="0"/>
                <a:cs typeface="Arial" panose="020B0604020202020204" pitchFamily="34" charset="0"/>
              </a:rPr>
              <a:t> (</a:t>
            </a:r>
            <a:r>
              <a:rPr lang="en-US" altLang="zh-CN" sz="2000" i="1" dirty="0" err="1">
                <a:latin typeface="Arial" panose="020B0604020202020204" pitchFamily="34" charset="0"/>
                <a:cs typeface="Arial" panose="020B0604020202020204" pitchFamily="34" charset="0"/>
              </a:rPr>
              <a:t>T</a:t>
            </a:r>
            <a:r>
              <a:rPr lang="en-US" altLang="zh-CN" sz="2000" baseline="-25000" dirty="0" err="1">
                <a:latin typeface="Arial" panose="020B0604020202020204" pitchFamily="34" charset="0"/>
                <a:cs typeface="Arial" panose="020B0604020202020204" pitchFamily="34" charset="0"/>
              </a:rPr>
              <a:t>g</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 195.7</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ns, </a:t>
            </a:r>
            <a:r>
              <a:rPr lang="en-US" altLang="zh-CN" sz="2000" i="1" dirty="0">
                <a:latin typeface="Arial" panose="020B0604020202020204" pitchFamily="34" charset="0"/>
                <a:cs typeface="Arial" panose="020B0604020202020204" pitchFamily="34" charset="0"/>
              </a:rPr>
              <a:t>T</a:t>
            </a:r>
            <a:r>
              <a:rPr lang="en-US" altLang="zh-CN" sz="2000" baseline="-25000" dirty="0">
                <a:latin typeface="Arial" panose="020B0604020202020204" pitchFamily="34" charset="0"/>
                <a:cs typeface="Arial" panose="020B0604020202020204" pitchFamily="34" charset="0"/>
              </a:rPr>
              <a:t>b</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 6.15 ns)</a:t>
            </a:r>
            <a:r>
              <a:rPr lang="zh-CN" altLang="en-US" sz="2000" dirty="0">
                <a:latin typeface="Arial" panose="020B0604020202020204" pitchFamily="34" charset="0"/>
                <a:cs typeface="Arial" panose="020B0604020202020204" pitchFamily="34" charset="0"/>
              </a:rPr>
              <a:t> </a:t>
            </a:r>
          </a:p>
        </p:txBody>
      </p:sp>
      <p:graphicFrame>
        <p:nvGraphicFramePr>
          <p:cNvPr id="20" name="对象 19"/>
          <p:cNvGraphicFramePr>
            <a:graphicFrameLocks noChangeAspect="1"/>
          </p:cNvGraphicFramePr>
          <p:nvPr>
            <p:extLst>
              <p:ext uri="{D42A27DB-BD31-4B8C-83A1-F6EECF244321}">
                <p14:modId xmlns:p14="http://schemas.microsoft.com/office/powerpoint/2010/main" val="2234304979"/>
              </p:ext>
            </p:extLst>
          </p:nvPr>
        </p:nvGraphicFramePr>
        <p:xfrm>
          <a:off x="732118" y="5983655"/>
          <a:ext cx="1819219" cy="413540"/>
        </p:xfrm>
        <a:graphic>
          <a:graphicData uri="http://schemas.openxmlformats.org/presentationml/2006/ole">
            <mc:AlternateContent xmlns:mc="http://schemas.openxmlformats.org/markup-compatibility/2006">
              <mc:Choice xmlns:v="urn:schemas-microsoft-com:vml" Requires="v">
                <p:oleObj spid="_x0000_s17073" name="Equation" r:id="rId8" imgW="1002960" imgH="228600" progId="Equation.DSMT4">
                  <p:embed/>
                </p:oleObj>
              </mc:Choice>
              <mc:Fallback>
                <p:oleObj name="Equation" r:id="rId8" imgW="1002960" imgH="228600" progId="Equation.DSMT4">
                  <p:embed/>
                  <p:pic>
                    <p:nvPicPr>
                      <p:cNvPr id="27" name="对象 26"/>
                      <p:cNvPicPr>
                        <a:picLocks noChangeAspect="1" noChangeArrowheads="1"/>
                      </p:cNvPicPr>
                      <p:nvPr/>
                    </p:nvPicPr>
                    <p:blipFill>
                      <a:blip r:embed="rId9"/>
                      <a:srcRect/>
                      <a:stretch>
                        <a:fillRect/>
                      </a:stretch>
                    </p:blipFill>
                    <p:spPr bwMode="auto">
                      <a:xfrm>
                        <a:off x="732118" y="5983655"/>
                        <a:ext cx="1819219" cy="413540"/>
                      </a:xfrm>
                      <a:prstGeom prst="rect">
                        <a:avLst/>
                      </a:prstGeom>
                      <a:noFill/>
                    </p:spPr>
                  </p:pic>
                </p:oleObj>
              </mc:Fallback>
            </mc:AlternateContent>
          </a:graphicData>
        </a:graphic>
      </p:graphicFrame>
      <p:pic>
        <p:nvPicPr>
          <p:cNvPr id="23" name="图片 22"/>
          <p:cNvPicPr>
            <a:picLocks noChangeAspect="1"/>
          </p:cNvPicPr>
          <p:nvPr/>
        </p:nvPicPr>
        <p:blipFill rotWithShape="1">
          <a:blip r:embed="rId10"/>
          <a:srcRect l="5359" t="25825" r="52948" b="28854"/>
          <a:stretch/>
        </p:blipFill>
        <p:spPr>
          <a:xfrm>
            <a:off x="131364" y="2404455"/>
            <a:ext cx="4099766" cy="2506789"/>
          </a:xfrm>
          <a:prstGeom prst="rect">
            <a:avLst/>
          </a:prstGeom>
        </p:spPr>
      </p:pic>
      <p:sp>
        <p:nvSpPr>
          <p:cNvPr id="25" name="矩形 24"/>
          <p:cNvSpPr/>
          <p:nvPr/>
        </p:nvSpPr>
        <p:spPr>
          <a:xfrm>
            <a:off x="4739829" y="1636281"/>
            <a:ext cx="3446423" cy="369332"/>
          </a:xfrm>
          <a:prstGeom prst="rect">
            <a:avLst/>
          </a:prstGeom>
        </p:spPr>
        <p:txBody>
          <a:bodyPr wrap="square">
            <a:spAutoFit/>
          </a:bodyPr>
          <a:lstStyle/>
          <a:p>
            <a:pPr defTabSz="914400"/>
            <a:r>
              <a:rPr lang="en-US" altLang="zh-CN" kern="0" dirty="0">
                <a:latin typeface="Arial" panose="020B0604020202020204" pitchFamily="34" charset="0"/>
                <a:cs typeface="Arial" panose="020B0604020202020204" pitchFamily="34" charset="0"/>
              </a:rPr>
              <a:t>Same with Wilson formula.</a:t>
            </a:r>
            <a:endParaRPr lang="zh-CN" altLang="en-US" kern="0" dirty="0"/>
          </a:p>
        </p:txBody>
      </p:sp>
      <p:sp>
        <p:nvSpPr>
          <p:cNvPr id="26" name="文本框 25"/>
          <p:cNvSpPr txBox="1"/>
          <p:nvPr/>
        </p:nvSpPr>
        <p:spPr>
          <a:xfrm>
            <a:off x="4404894" y="3835320"/>
            <a:ext cx="4173951" cy="584775"/>
          </a:xfrm>
          <a:prstGeom prst="rect">
            <a:avLst/>
          </a:prstGeom>
          <a:noFill/>
        </p:spPr>
        <p:txBody>
          <a:bodyPr wrap="square" rtlCol="0">
            <a:spAutoFit/>
          </a:bodyPr>
          <a:lstStyle/>
          <a:p>
            <a:r>
              <a:rPr lang="en-US" altLang="zh-CN" sz="1600" dirty="0">
                <a:latin typeface="Arial" panose="020B0604020202020204" pitchFamily="34" charset="0"/>
                <a:cs typeface="Arial" panose="020B0604020202020204" pitchFamily="34" charset="0"/>
              </a:rPr>
              <a:t>Bane’s formula (plot by </a:t>
            </a:r>
            <a:r>
              <a:rPr lang="en-US" altLang="zh-CN" sz="1600" dirty="0" err="1">
                <a:latin typeface="Arial" panose="020B0604020202020204" pitchFamily="34" charset="0"/>
                <a:cs typeface="Arial" panose="020B0604020202020204" pitchFamily="34" charset="0"/>
              </a:rPr>
              <a:t>Haipeng</a:t>
            </a:r>
            <a:r>
              <a:rPr lang="en-US" altLang="zh-CN" sz="1600" dirty="0">
                <a:latin typeface="Arial" panose="020B0604020202020204" pitchFamily="34" charset="0"/>
                <a:cs typeface="Arial" panose="020B0604020202020204" pitchFamily="34" charset="0"/>
              </a:rPr>
              <a:t> Wang’s Mathcad code)</a:t>
            </a:r>
            <a:endParaRPr lang="zh-CN" altLang="en-US" sz="1600" dirty="0">
              <a:latin typeface="Arial" panose="020B0604020202020204" pitchFamily="34" charset="0"/>
              <a:cs typeface="Arial" panose="020B0604020202020204" pitchFamily="34" charset="0"/>
            </a:endParaRPr>
          </a:p>
        </p:txBody>
      </p:sp>
      <p:graphicFrame>
        <p:nvGraphicFramePr>
          <p:cNvPr id="28" name="对象 27"/>
          <p:cNvGraphicFramePr>
            <a:graphicFrameLocks noChangeAspect="1"/>
          </p:cNvGraphicFramePr>
          <p:nvPr>
            <p:extLst>
              <p:ext uri="{D42A27DB-BD31-4B8C-83A1-F6EECF244321}">
                <p14:modId xmlns:p14="http://schemas.microsoft.com/office/powerpoint/2010/main" val="2966497115"/>
              </p:ext>
            </p:extLst>
          </p:nvPr>
        </p:nvGraphicFramePr>
        <p:xfrm>
          <a:off x="4460633" y="2504136"/>
          <a:ext cx="4252419" cy="1153198"/>
        </p:xfrm>
        <a:graphic>
          <a:graphicData uri="http://schemas.openxmlformats.org/presentationml/2006/ole">
            <mc:AlternateContent xmlns:mc="http://schemas.openxmlformats.org/markup-compatibility/2006">
              <mc:Choice xmlns:v="urn:schemas-microsoft-com:vml" Requires="v">
                <p:oleObj spid="_x0000_s17074" name="Equation" r:id="rId11" imgW="2806700" imgH="762000" progId="Equation.DSMT4">
                  <p:embed/>
                </p:oleObj>
              </mc:Choice>
              <mc:Fallback>
                <p:oleObj name="Equation" r:id="rId11" imgW="2806700" imgH="762000" progId="Equation.DSMT4">
                  <p:embed/>
                  <p:pic>
                    <p:nvPicPr>
                      <p:cNvPr id="11" name="对象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60633" y="2504136"/>
                        <a:ext cx="4252419" cy="1153198"/>
                      </a:xfrm>
                      <a:prstGeom prst="rect">
                        <a:avLst/>
                      </a:prstGeom>
                      <a:noFill/>
                    </p:spPr>
                  </p:pic>
                </p:oleObj>
              </mc:Fallback>
            </mc:AlternateContent>
          </a:graphicData>
        </a:graphic>
      </p:graphicFrame>
    </p:spTree>
    <p:extLst>
      <p:ext uri="{BB962C8B-B14F-4D97-AF65-F5344CB8AC3E}">
        <p14:creationId xmlns:p14="http://schemas.microsoft.com/office/powerpoint/2010/main" val="36051720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noFill/>
        </p:spPr>
        <p:txBody>
          <a:bodyPr>
            <a:normAutofit/>
          </a:bodyPr>
          <a:lstStyle/>
          <a:p>
            <a:pPr algn="ctr"/>
            <a:r>
              <a:rPr lang="en-US" altLang="zh-CN" sz="4000" dirty="0">
                <a:latin typeface="Arial" panose="020B0604020202020204" pitchFamily="34" charset="0"/>
                <a:cs typeface="Arial" panose="020B0604020202020204" pitchFamily="34" charset="0"/>
              </a:rPr>
              <a:t>Transient Simulation with Transfer Functions </a:t>
            </a:r>
            <a:endParaRPr lang="zh-CN" altLang="en-US" sz="400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BFDD5B1F-11BD-4256-B750-CF9380C3E0A4}" type="slidenum">
              <a:rPr lang="zh-CN" altLang="en-US" smtClean="0"/>
              <a:t>25</a:t>
            </a:fld>
            <a:endParaRPr lang="zh-CN" altLang="en-US"/>
          </a:p>
        </p:txBody>
      </p:sp>
      <p:sp>
        <p:nvSpPr>
          <p:cNvPr id="6" name="文本框 5"/>
          <p:cNvSpPr txBox="1"/>
          <p:nvPr/>
        </p:nvSpPr>
        <p:spPr>
          <a:xfrm>
            <a:off x="7712191" y="6017798"/>
            <a:ext cx="4207537" cy="338554"/>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altLang="zh-CN" sz="1600" dirty="0">
                <a:solidFill>
                  <a:schemeClr val="tx1"/>
                </a:solidFill>
                <a:latin typeface="Arial" panose="020B0604020202020204" pitchFamily="34" charset="0"/>
                <a:cs typeface="Arial" panose="020B0604020202020204" pitchFamily="34" charset="0"/>
              </a:rPr>
              <a:t>Based on Dmitry </a:t>
            </a:r>
            <a:r>
              <a:rPr lang="en-US" altLang="zh-CN" sz="1600" dirty="0" err="1">
                <a:solidFill>
                  <a:schemeClr val="tx1"/>
                </a:solidFill>
                <a:latin typeface="Arial" panose="020B0604020202020204" pitchFamily="34" charset="0"/>
                <a:cs typeface="Arial" panose="020B0604020202020204" pitchFamily="34" charset="0"/>
              </a:rPr>
              <a:t>Teytelman’s</a:t>
            </a:r>
            <a:r>
              <a:rPr lang="zh-CN" altLang="en-US" sz="1600" dirty="0">
                <a:solidFill>
                  <a:schemeClr val="tx1"/>
                </a:solidFill>
                <a:latin typeface="Arial" panose="020B0604020202020204" pitchFamily="34" charset="0"/>
                <a:cs typeface="Arial" panose="020B0604020202020204" pitchFamily="34" charset="0"/>
              </a:rPr>
              <a:t> </a:t>
            </a:r>
            <a:r>
              <a:rPr lang="en-US" altLang="zh-CN" sz="1600" dirty="0">
                <a:solidFill>
                  <a:schemeClr val="tx1"/>
                </a:solidFill>
                <a:latin typeface="Arial" panose="020B0604020202020204" pitchFamily="34" charset="0"/>
                <a:cs typeface="Arial" panose="020B0604020202020204" pitchFamily="34" charset="0"/>
              </a:rPr>
              <a:t>MATLAB code</a:t>
            </a:r>
            <a:endParaRPr lang="zh-CN" altLang="en-US" sz="1600" dirty="0">
              <a:solidFill>
                <a:schemeClr val="tx1"/>
              </a:solidFill>
              <a:latin typeface="Arial" panose="020B0604020202020204" pitchFamily="34" charset="0"/>
              <a:cs typeface="Arial" panose="020B0604020202020204" pitchFamily="34" charset="0"/>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3403" y="1775036"/>
            <a:ext cx="3864081" cy="3307557"/>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9055" y="1747716"/>
            <a:ext cx="4106289" cy="3362198"/>
          </a:xfrm>
          <a:prstGeom prst="rect">
            <a:avLst/>
          </a:prstGeom>
        </p:spPr>
      </p:pic>
      <p:sp>
        <p:nvSpPr>
          <p:cNvPr id="9" name="文本框 8"/>
          <p:cNvSpPr txBox="1"/>
          <p:nvPr/>
        </p:nvSpPr>
        <p:spPr>
          <a:xfrm>
            <a:off x="1076996" y="5266368"/>
            <a:ext cx="2104729"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Pedersen Model</a:t>
            </a:r>
            <a:endParaRPr lang="zh-CN" altLang="en-US" dirty="0">
              <a:latin typeface="Arial" panose="020B0604020202020204" pitchFamily="34" charset="0"/>
              <a:cs typeface="Arial" panose="020B0604020202020204" pitchFamily="34" charset="0"/>
            </a:endParaRPr>
          </a:p>
        </p:txBody>
      </p:sp>
      <p:pic>
        <p:nvPicPr>
          <p:cNvPr id="11" name="图片 10"/>
          <p:cNvPicPr>
            <a:picLocks noChangeAspect="1"/>
          </p:cNvPicPr>
          <p:nvPr/>
        </p:nvPicPr>
        <p:blipFill rotWithShape="1">
          <a:blip r:embed="rId4"/>
          <a:srcRect t="1373"/>
          <a:stretch/>
        </p:blipFill>
        <p:spPr>
          <a:xfrm>
            <a:off x="165318" y="1917083"/>
            <a:ext cx="3928084" cy="3023462"/>
          </a:xfrm>
          <a:prstGeom prst="rect">
            <a:avLst/>
          </a:prstGeom>
        </p:spPr>
      </p:pic>
      <p:sp>
        <p:nvSpPr>
          <p:cNvPr id="12" name="文本框 11"/>
          <p:cNvSpPr txBox="1"/>
          <p:nvPr/>
        </p:nvSpPr>
        <p:spPr>
          <a:xfrm>
            <a:off x="8339018" y="5140635"/>
            <a:ext cx="3696326" cy="707886"/>
          </a:xfrm>
          <a:prstGeom prst="rect">
            <a:avLst/>
          </a:prstGeom>
          <a:noFill/>
        </p:spPr>
        <p:txBody>
          <a:bodyPr wrap="square" rtlCol="0">
            <a:spAutoFit/>
          </a:bodyPr>
          <a:lstStyle/>
          <a:p>
            <a:pPr defTabSz="914400"/>
            <a:r>
              <a:rPr lang="en-US" altLang="zh-CN" sz="2000" kern="0" dirty="0">
                <a:solidFill>
                  <a:srgbClr val="C00000"/>
                </a:solidFill>
                <a:latin typeface="Arial" panose="020B0604020202020204" pitchFamily="34" charset="0"/>
                <a:cs typeface="Arial" panose="020B0604020202020204" pitchFamily="34" charset="0"/>
              </a:rPr>
              <a:t>1065 trains, 20 bunches each</a:t>
            </a:r>
            <a:r>
              <a:rPr lang="en-US" altLang="zh-CN" sz="2000" kern="0" dirty="0">
                <a:latin typeface="Arial" panose="020B0604020202020204" pitchFamily="34" charset="0"/>
                <a:cs typeface="Arial" panose="020B0604020202020204" pitchFamily="34" charset="0"/>
              </a:rPr>
              <a:t> (</a:t>
            </a:r>
            <a:r>
              <a:rPr lang="en-US" altLang="zh-CN" sz="2000" i="1" dirty="0" err="1">
                <a:latin typeface="Arial" panose="020B0604020202020204" pitchFamily="34" charset="0"/>
                <a:cs typeface="Arial" panose="020B0604020202020204" pitchFamily="34" charset="0"/>
              </a:rPr>
              <a:t>T</a:t>
            </a:r>
            <a:r>
              <a:rPr lang="en-US" altLang="zh-CN" sz="2000" baseline="-25000" dirty="0" err="1">
                <a:latin typeface="Arial" panose="020B0604020202020204" pitchFamily="34" charset="0"/>
                <a:cs typeface="Arial" panose="020B0604020202020204" pitchFamily="34" charset="0"/>
              </a:rPr>
              <a:t>g</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 195.7</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ns, </a:t>
            </a:r>
            <a:r>
              <a:rPr lang="en-US" altLang="zh-CN" sz="2000" i="1" dirty="0">
                <a:latin typeface="Arial" panose="020B0604020202020204" pitchFamily="34" charset="0"/>
                <a:cs typeface="Arial" panose="020B0604020202020204" pitchFamily="34" charset="0"/>
              </a:rPr>
              <a:t>T</a:t>
            </a:r>
            <a:r>
              <a:rPr lang="en-US" altLang="zh-CN" sz="2000" baseline="-25000" dirty="0">
                <a:latin typeface="Arial" panose="020B0604020202020204" pitchFamily="34" charset="0"/>
                <a:cs typeface="Arial" panose="020B0604020202020204" pitchFamily="34" charset="0"/>
              </a:rPr>
              <a:t>b</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 6.15 ns)</a:t>
            </a:r>
            <a:r>
              <a:rPr lang="zh-CN" altLang="en-US" sz="2000" dirty="0">
                <a:latin typeface="Arial" panose="020B0604020202020204" pitchFamily="34" charset="0"/>
                <a:cs typeface="Arial" panose="020B0604020202020204" pitchFamily="34" charset="0"/>
              </a:rPr>
              <a:t> </a:t>
            </a:r>
          </a:p>
        </p:txBody>
      </p:sp>
      <p:sp>
        <p:nvSpPr>
          <p:cNvPr id="13" name="矩形 12"/>
          <p:cNvSpPr/>
          <p:nvPr/>
        </p:nvSpPr>
        <p:spPr>
          <a:xfrm>
            <a:off x="5291909" y="5191509"/>
            <a:ext cx="1467068" cy="369332"/>
          </a:xfrm>
          <a:prstGeom prst="rect">
            <a:avLst/>
          </a:prstGeom>
        </p:spPr>
        <p:txBody>
          <a:bodyPr wrap="none">
            <a:spAutoFit/>
          </a:bodyPr>
          <a:lstStyle/>
          <a:p>
            <a:r>
              <a:rPr lang="en-US" altLang="zh-CN" kern="0" dirty="0">
                <a:solidFill>
                  <a:srgbClr val="C00000"/>
                </a:solidFill>
                <a:latin typeface="Arial" panose="020B0604020202020204" pitchFamily="34" charset="0"/>
                <a:cs typeface="Arial" panose="020B0604020202020204" pitchFamily="34" charset="0"/>
              </a:rPr>
              <a:t>1% long gap</a:t>
            </a:r>
            <a:endParaRPr lang="zh-CN" altLang="en-US" dirty="0"/>
          </a:p>
        </p:txBody>
      </p:sp>
    </p:spTree>
    <p:extLst>
      <p:ext uri="{BB962C8B-B14F-4D97-AF65-F5344CB8AC3E}">
        <p14:creationId xmlns:p14="http://schemas.microsoft.com/office/powerpoint/2010/main" val="17664398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2"/>
          <a:stretch>
            <a:fillRect/>
          </a:stretch>
        </p:blipFill>
        <p:spPr>
          <a:xfrm>
            <a:off x="524687" y="937587"/>
            <a:ext cx="7217233" cy="5418765"/>
          </a:xfrm>
          <a:prstGeom prst="rect">
            <a:avLst/>
          </a:prstGeom>
        </p:spPr>
      </p:pic>
      <p:sp>
        <p:nvSpPr>
          <p:cNvPr id="4" name="灯片编号占位符 3"/>
          <p:cNvSpPr>
            <a:spLocks noGrp="1"/>
          </p:cNvSpPr>
          <p:nvPr>
            <p:ph type="sldNum" sz="quarter" idx="12"/>
          </p:nvPr>
        </p:nvSpPr>
        <p:spPr/>
        <p:txBody>
          <a:bodyPr/>
          <a:lstStyle/>
          <a:p>
            <a:fld id="{BFDD5B1F-11BD-4256-B750-CF9380C3E0A4}" type="slidenum">
              <a:rPr lang="zh-CN" altLang="en-US" smtClean="0"/>
              <a:t>26</a:t>
            </a:fld>
            <a:endParaRPr lang="zh-CN" altLang="en-US"/>
          </a:p>
        </p:txBody>
      </p:sp>
      <p:sp>
        <p:nvSpPr>
          <p:cNvPr id="6" name="文本框 5"/>
          <p:cNvSpPr txBox="1"/>
          <p:nvPr/>
        </p:nvSpPr>
        <p:spPr>
          <a:xfrm>
            <a:off x="8036351" y="5630804"/>
            <a:ext cx="2432901" cy="400110"/>
          </a:xfrm>
          <a:prstGeom prst="rect">
            <a:avLst/>
          </a:prstGeom>
          <a:noFill/>
        </p:spPr>
        <p:txBody>
          <a:bodyPr wrap="square" rtlCol="0">
            <a:spAutoFit/>
          </a:bodyPr>
          <a:lstStyle/>
          <a:p>
            <a:r>
              <a:rPr lang="en-US" altLang="zh-CN" sz="2000" dirty="0">
                <a:latin typeface="Arial" panose="020B0604020202020204" pitchFamily="34" charset="0"/>
                <a:cs typeface="Arial" panose="020B0604020202020204" pitchFamily="34" charset="0"/>
              </a:rPr>
              <a:t>T. Kobayashi (KEK)</a:t>
            </a:r>
            <a:endParaRPr lang="zh-CN" altLang="en-US" sz="2000" dirty="0">
              <a:latin typeface="Arial" panose="020B0604020202020204" pitchFamily="34" charset="0"/>
              <a:cs typeface="Arial" panose="020B0604020202020204" pitchFamily="34" charset="0"/>
            </a:endParaRPr>
          </a:p>
        </p:txBody>
      </p:sp>
      <p:sp>
        <p:nvSpPr>
          <p:cNvPr id="7" name="文本框 6"/>
          <p:cNvSpPr txBox="1"/>
          <p:nvPr/>
        </p:nvSpPr>
        <p:spPr>
          <a:xfrm>
            <a:off x="8036351" y="5098802"/>
            <a:ext cx="1630837" cy="400110"/>
          </a:xfrm>
          <a:prstGeom prst="rect">
            <a:avLst/>
          </a:prstGeom>
          <a:noFill/>
        </p:spPr>
        <p:txBody>
          <a:bodyPr wrap="square" rtlCol="0">
            <a:spAutoFit/>
          </a:bodyPr>
          <a:lstStyle/>
          <a:p>
            <a:r>
              <a:rPr lang="en-US" altLang="zh-CN" sz="2000" dirty="0">
                <a:latin typeface="Arial" panose="020B0604020202020204" pitchFamily="34" charset="0"/>
                <a:cs typeface="Arial" panose="020B0604020202020204" pitchFamily="34" charset="0"/>
              </a:rPr>
              <a:t>5 % Gap</a:t>
            </a:r>
            <a:endParaRPr lang="zh-CN" altLang="en-US" sz="2000" dirty="0">
              <a:latin typeface="Arial" panose="020B0604020202020204" pitchFamily="34" charset="0"/>
              <a:cs typeface="Arial" panose="020B0604020202020204" pitchFamily="34" charset="0"/>
            </a:endParaRPr>
          </a:p>
        </p:txBody>
      </p:sp>
      <p:pic>
        <p:nvPicPr>
          <p:cNvPr id="8" name="图片 7"/>
          <p:cNvPicPr>
            <a:picLocks noChangeAspect="1"/>
          </p:cNvPicPr>
          <p:nvPr/>
        </p:nvPicPr>
        <p:blipFill>
          <a:blip r:embed="rId3"/>
          <a:stretch>
            <a:fillRect/>
          </a:stretch>
        </p:blipFill>
        <p:spPr>
          <a:xfrm>
            <a:off x="7634167" y="2229222"/>
            <a:ext cx="4372806" cy="1717040"/>
          </a:xfrm>
          <a:prstGeom prst="rect">
            <a:avLst/>
          </a:prstGeom>
        </p:spPr>
      </p:pic>
    </p:spTree>
    <p:extLst>
      <p:ext uri="{BB962C8B-B14F-4D97-AF65-F5344CB8AC3E}">
        <p14:creationId xmlns:p14="http://schemas.microsoft.com/office/powerpoint/2010/main" val="36482028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2"/>
          <a:stretch>
            <a:fillRect/>
          </a:stretch>
        </p:blipFill>
        <p:spPr>
          <a:xfrm>
            <a:off x="451047" y="963199"/>
            <a:ext cx="7183120" cy="5393153"/>
          </a:xfrm>
          <a:prstGeom prst="rect">
            <a:avLst/>
          </a:prstGeom>
        </p:spPr>
      </p:pic>
      <p:sp>
        <p:nvSpPr>
          <p:cNvPr id="4" name="灯片编号占位符 3"/>
          <p:cNvSpPr>
            <a:spLocks noGrp="1"/>
          </p:cNvSpPr>
          <p:nvPr>
            <p:ph type="sldNum" sz="quarter" idx="12"/>
          </p:nvPr>
        </p:nvSpPr>
        <p:spPr/>
        <p:txBody>
          <a:bodyPr/>
          <a:lstStyle/>
          <a:p>
            <a:fld id="{BFDD5B1F-11BD-4256-B750-CF9380C3E0A4}" type="slidenum">
              <a:rPr lang="zh-CN" altLang="en-US" smtClean="0"/>
              <a:t>27</a:t>
            </a:fld>
            <a:endParaRPr lang="zh-CN" altLang="en-US"/>
          </a:p>
        </p:txBody>
      </p:sp>
      <p:sp>
        <p:nvSpPr>
          <p:cNvPr id="6" name="文本框 5"/>
          <p:cNvSpPr txBox="1"/>
          <p:nvPr/>
        </p:nvSpPr>
        <p:spPr>
          <a:xfrm>
            <a:off x="8090712" y="5587790"/>
            <a:ext cx="2432901" cy="400110"/>
          </a:xfrm>
          <a:prstGeom prst="rect">
            <a:avLst/>
          </a:prstGeom>
          <a:noFill/>
        </p:spPr>
        <p:txBody>
          <a:bodyPr wrap="square" rtlCol="0">
            <a:spAutoFit/>
          </a:bodyPr>
          <a:lstStyle/>
          <a:p>
            <a:r>
              <a:rPr lang="en-US" altLang="zh-CN" sz="2000" dirty="0">
                <a:latin typeface="Arial" panose="020B0604020202020204" pitchFamily="34" charset="0"/>
                <a:cs typeface="Arial" panose="020B0604020202020204" pitchFamily="34" charset="0"/>
              </a:rPr>
              <a:t>T. Kobayashi (KEK)</a:t>
            </a:r>
            <a:endParaRPr lang="zh-CN" altLang="en-US" sz="2000" dirty="0">
              <a:latin typeface="Arial" panose="020B0604020202020204" pitchFamily="34" charset="0"/>
              <a:cs typeface="Arial" panose="020B0604020202020204" pitchFamily="34" charset="0"/>
            </a:endParaRPr>
          </a:p>
        </p:txBody>
      </p:sp>
      <p:sp>
        <p:nvSpPr>
          <p:cNvPr id="7" name="文本框 6"/>
          <p:cNvSpPr txBox="1"/>
          <p:nvPr/>
        </p:nvSpPr>
        <p:spPr>
          <a:xfrm>
            <a:off x="8090712" y="5084734"/>
            <a:ext cx="1630837" cy="400110"/>
          </a:xfrm>
          <a:prstGeom prst="rect">
            <a:avLst/>
          </a:prstGeom>
          <a:noFill/>
        </p:spPr>
        <p:txBody>
          <a:bodyPr wrap="square" rtlCol="0">
            <a:spAutoFit/>
          </a:bodyPr>
          <a:lstStyle/>
          <a:p>
            <a:r>
              <a:rPr lang="en-US" altLang="zh-CN" sz="2000" dirty="0">
                <a:latin typeface="Arial" panose="020B0604020202020204" pitchFamily="34" charset="0"/>
                <a:cs typeface="Arial" panose="020B0604020202020204" pitchFamily="34" charset="0"/>
              </a:rPr>
              <a:t>5 % Gap</a:t>
            </a:r>
            <a:endParaRPr lang="zh-CN" altLang="en-US" sz="2000" dirty="0">
              <a:latin typeface="Arial" panose="020B0604020202020204" pitchFamily="34" charset="0"/>
              <a:cs typeface="Arial" panose="020B0604020202020204" pitchFamily="34" charset="0"/>
            </a:endParaRPr>
          </a:p>
        </p:txBody>
      </p:sp>
      <p:pic>
        <p:nvPicPr>
          <p:cNvPr id="8" name="图片 7"/>
          <p:cNvPicPr>
            <a:picLocks noChangeAspect="1"/>
          </p:cNvPicPr>
          <p:nvPr/>
        </p:nvPicPr>
        <p:blipFill>
          <a:blip r:embed="rId3"/>
          <a:stretch>
            <a:fillRect/>
          </a:stretch>
        </p:blipFill>
        <p:spPr>
          <a:xfrm>
            <a:off x="7634167" y="2229222"/>
            <a:ext cx="4372806" cy="1717040"/>
          </a:xfrm>
          <a:prstGeom prst="rect">
            <a:avLst/>
          </a:prstGeom>
        </p:spPr>
      </p:pic>
    </p:spTree>
    <p:extLst>
      <p:ext uri="{BB962C8B-B14F-4D97-AF65-F5344CB8AC3E}">
        <p14:creationId xmlns:p14="http://schemas.microsoft.com/office/powerpoint/2010/main" val="6953669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92366"/>
            <a:ext cx="12192000" cy="1325563"/>
          </a:xfrm>
        </p:spPr>
        <p:txBody>
          <a:bodyPr>
            <a:normAutofit/>
          </a:bodyPr>
          <a:lstStyle/>
          <a:p>
            <a:pPr algn="ctr"/>
            <a:r>
              <a:rPr lang="en-US" altLang="zh-CN" sz="4000" dirty="0">
                <a:latin typeface="Arial" panose="020B0604020202020204" pitchFamily="34" charset="0"/>
                <a:cs typeface="Arial" panose="020B0604020202020204" pitchFamily="34" charset="0"/>
              </a:rPr>
              <a:t>Phase Compensation with Beat Cavity</a:t>
            </a:r>
            <a:endParaRPr lang="zh-CN" altLang="en-US" sz="4000" dirty="0">
              <a:latin typeface="Arial" panose="020B0604020202020204" pitchFamily="34" charset="0"/>
              <a:cs typeface="Arial" panose="020B0604020202020204" pitchFamily="34" charset="0"/>
            </a:endParaRPr>
          </a:p>
        </p:txBody>
      </p:sp>
      <p:pic>
        <p:nvPicPr>
          <p:cNvPr id="4" name="内容占位符 3"/>
          <p:cNvPicPr>
            <a:picLocks noGrp="1" noChangeAspect="1"/>
          </p:cNvPicPr>
          <p:nvPr>
            <p:ph idx="1"/>
          </p:nvPr>
        </p:nvPicPr>
        <p:blipFill rotWithShape="1">
          <a:blip r:embed="rId2">
            <a:extLst>
              <a:ext uri="{28A0092B-C50C-407E-A947-70E740481C1C}">
                <a14:useLocalDpi xmlns:a14="http://schemas.microsoft.com/office/drawing/2010/main" val="0"/>
              </a:ext>
            </a:extLst>
          </a:blip>
          <a:srcRect t="10790" b="13180"/>
          <a:stretch/>
        </p:blipFill>
        <p:spPr>
          <a:xfrm>
            <a:off x="4600514" y="3463087"/>
            <a:ext cx="3806369" cy="1611984"/>
          </a:xfr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230" y="3333929"/>
            <a:ext cx="2512879" cy="1549609"/>
          </a:xfrm>
          <a:prstGeom prst="rect">
            <a:avLst/>
          </a:prstGeom>
        </p:spPr>
      </p:pic>
      <p:cxnSp>
        <p:nvCxnSpPr>
          <p:cNvPr id="8" name="直接连接符 7"/>
          <p:cNvCxnSpPr/>
          <p:nvPr/>
        </p:nvCxnSpPr>
        <p:spPr>
          <a:xfrm>
            <a:off x="4780404" y="5990769"/>
            <a:ext cx="3811509" cy="0"/>
          </a:xfrm>
          <a:prstGeom prst="line">
            <a:avLst/>
          </a:prstGeom>
        </p:spPr>
        <p:style>
          <a:lnRef idx="2">
            <a:schemeClr val="dk1"/>
          </a:lnRef>
          <a:fillRef idx="0">
            <a:schemeClr val="dk1"/>
          </a:fillRef>
          <a:effectRef idx="1">
            <a:schemeClr val="dk1"/>
          </a:effectRef>
          <a:fontRef idx="minor">
            <a:schemeClr val="tx1"/>
          </a:fontRef>
        </p:style>
      </p:cxnSp>
      <p:sp>
        <p:nvSpPr>
          <p:cNvPr id="9" name="矩形 8"/>
          <p:cNvSpPr/>
          <p:nvPr/>
        </p:nvSpPr>
        <p:spPr>
          <a:xfrm>
            <a:off x="5591292" y="5625187"/>
            <a:ext cx="147320" cy="36558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kern="0">
              <a:solidFill>
                <a:prstClr val="white"/>
              </a:solidFill>
            </a:endParaRPr>
          </a:p>
        </p:txBody>
      </p:sp>
      <p:cxnSp>
        <p:nvCxnSpPr>
          <p:cNvPr id="11" name="直接连接符 10"/>
          <p:cNvCxnSpPr/>
          <p:nvPr/>
        </p:nvCxnSpPr>
        <p:spPr>
          <a:xfrm>
            <a:off x="5586256" y="4259322"/>
            <a:ext cx="10160" cy="172800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5715752" y="4037240"/>
            <a:ext cx="10160" cy="194400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5586256" y="4031157"/>
            <a:ext cx="139656" cy="2220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7133116" y="5625187"/>
            <a:ext cx="147320" cy="3655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kern="0">
              <a:solidFill>
                <a:prstClr val="white"/>
              </a:solidFill>
            </a:endParaRPr>
          </a:p>
        </p:txBody>
      </p:sp>
      <p:cxnSp>
        <p:nvCxnSpPr>
          <p:cNvPr id="38" name="直接连接符 37"/>
          <p:cNvCxnSpPr/>
          <p:nvPr/>
        </p:nvCxnSpPr>
        <p:spPr>
          <a:xfrm>
            <a:off x="7128080" y="4259322"/>
            <a:ext cx="10160" cy="172800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7257576" y="4037240"/>
            <a:ext cx="10160" cy="194400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H="1">
            <a:off x="7128080" y="4031157"/>
            <a:ext cx="139656" cy="2220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591533" y="1340221"/>
            <a:ext cx="11290434" cy="1908215"/>
          </a:xfrm>
          <a:prstGeom prst="rect">
            <a:avLst/>
          </a:prstGeom>
          <a:noFill/>
        </p:spPr>
        <p:txBody>
          <a:bodyPr wrap="square" rtlCol="0">
            <a:spAutoFit/>
          </a:bodyPr>
          <a:lstStyle/>
          <a:p>
            <a:pPr marL="285750" indent="-285750" defTabSz="914400">
              <a:spcBef>
                <a:spcPts val="600"/>
              </a:spcBef>
              <a:buFont typeface="Arial" panose="020B0604020202020204" pitchFamily="34" charset="0"/>
              <a:buChar char="•"/>
            </a:pPr>
            <a:r>
              <a:rPr lang="en-US" altLang="zh-CN" kern="0" dirty="0">
                <a:solidFill>
                  <a:prstClr val="black"/>
                </a:solidFill>
                <a:latin typeface="Arial" panose="020B0604020202020204" pitchFamily="34" charset="0"/>
                <a:cs typeface="Arial" panose="020B0604020202020204" pitchFamily="34" charset="0"/>
              </a:rPr>
              <a:t>Tune </a:t>
            </a:r>
            <a:r>
              <a:rPr lang="en-US" altLang="zh-CN" kern="0" dirty="0" err="1">
                <a:solidFill>
                  <a:prstClr val="black"/>
                </a:solidFill>
                <a:latin typeface="Arial" panose="020B0604020202020204" pitchFamily="34" charset="0"/>
                <a:cs typeface="Arial" panose="020B0604020202020204" pitchFamily="34" charset="0"/>
              </a:rPr>
              <a:t>freq</a:t>
            </a:r>
            <a:r>
              <a:rPr lang="en-US" altLang="zh-CN" kern="0" dirty="0">
                <a:solidFill>
                  <a:prstClr val="black"/>
                </a:solidFill>
                <a:latin typeface="Arial" panose="020B0604020202020204" pitchFamily="34" charset="0"/>
                <a:cs typeface="Arial" panose="020B0604020202020204" pitchFamily="34" charset="0"/>
              </a:rPr>
              <a:t> of some RF sources and cavities slightly different from the normal RF sources (650 MHz) and cavities (optimal detuning) – </a:t>
            </a:r>
            <a:r>
              <a:rPr lang="en-US" altLang="zh-CN" kern="0" dirty="0">
                <a:solidFill>
                  <a:srgbClr val="FF0000"/>
                </a:solidFill>
                <a:latin typeface="Arial" panose="020B0604020202020204" pitchFamily="34" charset="0"/>
                <a:cs typeface="Arial" panose="020B0604020202020204" pitchFamily="34" charset="0"/>
              </a:rPr>
              <a:t>beating</a:t>
            </a:r>
          </a:p>
          <a:p>
            <a:pPr marL="285750" indent="-285750" defTabSz="914400">
              <a:spcBef>
                <a:spcPts val="600"/>
              </a:spcBef>
              <a:buFont typeface="Arial" panose="020B0604020202020204" pitchFamily="34" charset="0"/>
              <a:buChar char="•"/>
            </a:pPr>
            <a:r>
              <a:rPr lang="en-US" altLang="zh-CN" kern="0" dirty="0">
                <a:solidFill>
                  <a:prstClr val="black"/>
                </a:solidFill>
                <a:latin typeface="Arial" panose="020B0604020202020204" pitchFamily="34" charset="0"/>
                <a:cs typeface="Arial" panose="020B0604020202020204" pitchFamily="34" charset="0"/>
              </a:rPr>
              <a:t>Use </a:t>
            </a:r>
            <a:r>
              <a:rPr lang="en-US" altLang="zh-CN" kern="0" dirty="0">
                <a:solidFill>
                  <a:srgbClr val="FF0000"/>
                </a:solidFill>
                <a:latin typeface="Arial" panose="020B0604020202020204" pitchFamily="34" charset="0"/>
                <a:cs typeface="Arial" panose="020B0604020202020204" pitchFamily="34" charset="0"/>
              </a:rPr>
              <a:t>linear part of beat wave </a:t>
            </a:r>
            <a:r>
              <a:rPr lang="en-US" altLang="zh-CN" kern="0" dirty="0">
                <a:solidFill>
                  <a:prstClr val="black"/>
                </a:solidFill>
                <a:latin typeface="Arial" panose="020B0604020202020204" pitchFamily="34" charset="0"/>
                <a:cs typeface="Arial" panose="020B0604020202020204" pitchFamily="34" charset="0"/>
              </a:rPr>
              <a:t>to compensate voltage and phase variation due to beam loading (non-linearity increases with train length, max. half-fill of the ring) </a:t>
            </a:r>
          </a:p>
          <a:p>
            <a:pPr marL="285750" indent="-285750" defTabSz="914400">
              <a:spcBef>
                <a:spcPts val="600"/>
              </a:spcBef>
              <a:buFont typeface="Arial" panose="020B0604020202020204" pitchFamily="34" charset="0"/>
              <a:buChar char="•"/>
            </a:pPr>
            <a:r>
              <a:rPr lang="en-US" altLang="zh-CN" kern="0" dirty="0">
                <a:solidFill>
                  <a:prstClr val="black"/>
                </a:solidFill>
                <a:latin typeface="Arial" panose="020B0604020202020204" pitchFamily="34" charset="0"/>
                <a:cs typeface="Arial" panose="020B0604020202020204" pitchFamily="34" charset="0"/>
              </a:rPr>
              <a:t>Higher order beats are more effective but more non-linear</a:t>
            </a:r>
          </a:p>
          <a:p>
            <a:pPr defTabSz="914400"/>
            <a:endParaRPr lang="zh-CN" altLang="en-US" kern="0" dirty="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4" name="文本框 43"/>
              <p:cNvSpPr txBox="1"/>
              <p:nvPr/>
            </p:nvSpPr>
            <p:spPr>
              <a:xfrm>
                <a:off x="896849" y="5064176"/>
                <a:ext cx="2077748" cy="276999"/>
              </a:xfrm>
              <a:prstGeom prst="rect">
                <a:avLst/>
              </a:prstGeom>
              <a:noFill/>
            </p:spPr>
            <p:txBody>
              <a:bodyPr wrap="none" lIns="0" tIns="0" rIns="0" bIns="0" rtlCol="0">
                <a:spAutoFit/>
              </a:bodyPr>
              <a:lstStyle/>
              <a:p>
                <a:pPr defTabSz="914400"/>
                <a14:m>
                  <m:oMathPara xmlns:m="http://schemas.openxmlformats.org/officeDocument/2006/math">
                    <m:oMathParaPr>
                      <m:jc m:val="centerGroup"/>
                    </m:oMathParaPr>
                    <m:oMath xmlns:m="http://schemas.openxmlformats.org/officeDocument/2006/math">
                      <m:sSub>
                        <m:sSubPr>
                          <m:ctrlPr>
                            <a:rPr lang="en-US" altLang="zh-CN" i="1" kern="0">
                              <a:solidFill>
                                <a:prstClr val="black"/>
                              </a:solidFill>
                              <a:latin typeface="Cambria Math" panose="02040503050406030204" pitchFamily="18" charset="0"/>
                            </a:rPr>
                          </m:ctrlPr>
                        </m:sSubPr>
                        <m:e>
                          <m:r>
                            <a:rPr lang="en-US" altLang="zh-CN" i="1" kern="0">
                              <a:solidFill>
                                <a:prstClr val="black"/>
                              </a:solidFill>
                              <a:latin typeface="Cambria Math" panose="02040503050406030204" pitchFamily="18" charset="0"/>
                            </a:rPr>
                            <m:t>𝑓</m:t>
                          </m:r>
                        </m:e>
                        <m:sub>
                          <m:r>
                            <a:rPr lang="en-US" altLang="zh-CN" i="1" kern="0">
                              <a:solidFill>
                                <a:prstClr val="black"/>
                              </a:solidFill>
                              <a:latin typeface="Cambria Math" panose="02040503050406030204" pitchFamily="18" charset="0"/>
                            </a:rPr>
                            <m:t>𝐷𝐹</m:t>
                          </m:r>
                        </m:sub>
                      </m:sSub>
                      <m:r>
                        <a:rPr lang="en-US" altLang="zh-CN" i="1" kern="0">
                          <a:solidFill>
                            <a:prstClr val="black"/>
                          </a:solidFill>
                          <a:latin typeface="Cambria Math" panose="02040503050406030204" pitchFamily="18" charset="0"/>
                        </a:rPr>
                        <m:t>=</m:t>
                      </m:r>
                      <m:sSub>
                        <m:sSubPr>
                          <m:ctrlPr>
                            <a:rPr lang="en-US" altLang="zh-CN" i="1" kern="0">
                              <a:solidFill>
                                <a:prstClr val="black"/>
                              </a:solidFill>
                              <a:latin typeface="Cambria Math" panose="02040503050406030204" pitchFamily="18" charset="0"/>
                            </a:rPr>
                          </m:ctrlPr>
                        </m:sSubPr>
                        <m:e>
                          <m:r>
                            <a:rPr lang="en-US" altLang="zh-CN" i="1" kern="0">
                              <a:solidFill>
                                <a:prstClr val="black"/>
                              </a:solidFill>
                              <a:latin typeface="Cambria Math" panose="02040503050406030204" pitchFamily="18" charset="0"/>
                            </a:rPr>
                            <m:t>𝑓</m:t>
                          </m:r>
                        </m:e>
                        <m:sub>
                          <m:r>
                            <a:rPr lang="en-US" altLang="zh-CN" i="1" kern="0">
                              <a:solidFill>
                                <a:prstClr val="black"/>
                              </a:solidFill>
                              <a:latin typeface="Cambria Math" panose="02040503050406030204" pitchFamily="18" charset="0"/>
                            </a:rPr>
                            <m:t>𝑅𝐹</m:t>
                          </m:r>
                        </m:sub>
                      </m:sSub>
                      <m:r>
                        <a:rPr lang="en-US" altLang="zh-CN" i="1" kern="0">
                          <a:solidFill>
                            <a:prstClr val="black"/>
                          </a:solidFill>
                          <a:latin typeface="Cambria Math" panose="02040503050406030204" pitchFamily="18" charset="0"/>
                          <a:ea typeface="Cambria Math" panose="02040503050406030204" pitchFamily="18" charset="0"/>
                        </a:rPr>
                        <m:t>±</m:t>
                      </m:r>
                      <m:r>
                        <a:rPr lang="en-US" altLang="zh-CN" i="1" kern="0">
                          <a:solidFill>
                            <a:prstClr val="black"/>
                          </a:solidFill>
                          <a:latin typeface="Cambria Math" panose="02040503050406030204" pitchFamily="18" charset="0"/>
                        </a:rPr>
                        <m:t>𝑚</m:t>
                      </m:r>
                      <m:sSub>
                        <m:sSubPr>
                          <m:ctrlPr>
                            <a:rPr lang="en-US" altLang="zh-CN" i="1" kern="0">
                              <a:solidFill>
                                <a:prstClr val="black"/>
                              </a:solidFill>
                              <a:latin typeface="Cambria Math" panose="02040503050406030204" pitchFamily="18" charset="0"/>
                            </a:rPr>
                          </m:ctrlPr>
                        </m:sSubPr>
                        <m:e>
                          <m:r>
                            <a:rPr lang="en-US" altLang="zh-CN" i="1" kern="0">
                              <a:solidFill>
                                <a:prstClr val="black"/>
                              </a:solidFill>
                              <a:latin typeface="Cambria Math" panose="02040503050406030204" pitchFamily="18" charset="0"/>
                            </a:rPr>
                            <m:t>𝑁</m:t>
                          </m:r>
                        </m:e>
                        <m:sub>
                          <m:r>
                            <m:rPr>
                              <m:sty m:val="p"/>
                            </m:rPr>
                            <a:rPr lang="en-US" altLang="zh-CN" kern="0">
                              <a:solidFill>
                                <a:prstClr val="black"/>
                              </a:solidFill>
                              <a:latin typeface="Cambria Math" panose="02040503050406030204" pitchFamily="18" charset="0"/>
                            </a:rPr>
                            <m:t>t</m:t>
                          </m:r>
                        </m:sub>
                      </m:sSub>
                      <m:sSub>
                        <m:sSubPr>
                          <m:ctrlPr>
                            <a:rPr lang="en-US" altLang="zh-CN" i="1" kern="0">
                              <a:solidFill>
                                <a:prstClr val="black"/>
                              </a:solidFill>
                              <a:latin typeface="Cambria Math" panose="02040503050406030204" pitchFamily="18" charset="0"/>
                            </a:rPr>
                          </m:ctrlPr>
                        </m:sSubPr>
                        <m:e>
                          <m:r>
                            <a:rPr lang="en-US" altLang="zh-CN" i="1" kern="0">
                              <a:solidFill>
                                <a:prstClr val="black"/>
                              </a:solidFill>
                              <a:latin typeface="Cambria Math" panose="02040503050406030204" pitchFamily="18" charset="0"/>
                            </a:rPr>
                            <m:t>𝑓</m:t>
                          </m:r>
                        </m:e>
                        <m:sub>
                          <m:r>
                            <m:rPr>
                              <m:sty m:val="p"/>
                            </m:rPr>
                            <a:rPr lang="en-US" altLang="zh-CN" kern="0">
                              <a:solidFill>
                                <a:prstClr val="black"/>
                              </a:solidFill>
                              <a:latin typeface="Cambria Math" panose="02040503050406030204" pitchFamily="18" charset="0"/>
                            </a:rPr>
                            <m:t>rev</m:t>
                          </m:r>
                        </m:sub>
                      </m:sSub>
                    </m:oMath>
                  </m:oMathPara>
                </a14:m>
                <a:endParaRPr lang="zh-CN" altLang="en-US" kern="0" dirty="0">
                  <a:solidFill>
                    <a:prstClr val="black"/>
                  </a:solidFill>
                </a:endParaRPr>
              </a:p>
            </p:txBody>
          </p:sp>
        </mc:Choice>
        <mc:Fallback xmlns="">
          <p:sp>
            <p:nvSpPr>
              <p:cNvPr id="44" name="文本框 43"/>
              <p:cNvSpPr txBox="1">
                <a:spLocks noRot="1" noChangeAspect="1" noMove="1" noResize="1" noEditPoints="1" noAdjustHandles="1" noChangeArrowheads="1" noChangeShapeType="1" noTextEdit="1"/>
              </p:cNvSpPr>
              <p:nvPr/>
            </p:nvSpPr>
            <p:spPr>
              <a:xfrm>
                <a:off x="896849" y="5064176"/>
                <a:ext cx="2077748" cy="276999"/>
              </a:xfrm>
              <a:prstGeom prst="rect">
                <a:avLst/>
              </a:prstGeom>
              <a:blipFill>
                <a:blip r:embed="rId4"/>
                <a:stretch>
                  <a:fillRect l="-3226" t="-4444" b="-35556"/>
                </a:stretch>
              </a:blipFill>
            </p:spPr>
            <p:txBody>
              <a:bodyPr/>
              <a:lstStyle/>
              <a:p>
                <a:r>
                  <a:rPr lang="zh-CN" altLang="en-US">
                    <a:noFill/>
                  </a:rPr>
                  <a:t> </a:t>
                </a:r>
              </a:p>
            </p:txBody>
          </p:sp>
        </mc:Fallback>
      </mc:AlternateContent>
      <p:sp>
        <p:nvSpPr>
          <p:cNvPr id="45" name="文本框 44"/>
          <p:cNvSpPr txBox="1"/>
          <p:nvPr/>
        </p:nvSpPr>
        <p:spPr>
          <a:xfrm>
            <a:off x="4358152" y="6048575"/>
            <a:ext cx="4656010" cy="307777"/>
          </a:xfrm>
          <a:prstGeom prst="rect">
            <a:avLst/>
          </a:prstGeom>
          <a:noFill/>
        </p:spPr>
        <p:txBody>
          <a:bodyPr wrap="square" rtlCol="0">
            <a:spAutoFit/>
          </a:bodyPr>
          <a:lstStyle/>
          <a:p>
            <a:pPr defTabSz="914400"/>
            <a:r>
              <a:rPr lang="en-US" altLang="zh-CN" sz="1400" kern="0" dirty="0">
                <a:solidFill>
                  <a:prstClr val="black"/>
                </a:solidFill>
                <a:latin typeface="Arial" panose="020B0604020202020204" pitchFamily="34" charset="0"/>
                <a:cs typeface="Arial" panose="020B0604020202020204" pitchFamily="34" charset="0"/>
              </a:rPr>
              <a:t>bunch train </a:t>
            </a:r>
            <a:r>
              <a:rPr lang="en-US" altLang="zh-CN" sz="1400" kern="0" dirty="0" err="1">
                <a:solidFill>
                  <a:prstClr val="black"/>
                </a:solidFill>
                <a:latin typeface="Arial" panose="020B0604020202020204" pitchFamily="34" charset="0"/>
                <a:cs typeface="Arial" panose="020B0604020202020204" pitchFamily="34" charset="0"/>
              </a:rPr>
              <a:t>freq</a:t>
            </a:r>
            <a:r>
              <a:rPr lang="en-US" altLang="zh-CN" sz="1400" kern="0" dirty="0">
                <a:solidFill>
                  <a:prstClr val="black"/>
                </a:solidFill>
                <a:latin typeface="Arial" panose="020B0604020202020204" pitchFamily="34" charset="0"/>
                <a:cs typeface="Arial" panose="020B0604020202020204" pitchFamily="34" charset="0"/>
              </a:rPr>
              <a:t> = train # x revolution </a:t>
            </a:r>
            <a:r>
              <a:rPr lang="en-US" altLang="zh-CN" sz="1400" kern="0" dirty="0" err="1">
                <a:solidFill>
                  <a:prstClr val="black"/>
                </a:solidFill>
                <a:latin typeface="Arial" panose="020B0604020202020204" pitchFamily="34" charset="0"/>
                <a:cs typeface="Arial" panose="020B0604020202020204" pitchFamily="34" charset="0"/>
              </a:rPr>
              <a:t>freq</a:t>
            </a:r>
            <a:r>
              <a:rPr lang="en-US" altLang="zh-CN" sz="1400" kern="0" dirty="0">
                <a:solidFill>
                  <a:prstClr val="black"/>
                </a:solidFill>
                <a:latin typeface="Arial" panose="020B0604020202020204" pitchFamily="34" charset="0"/>
                <a:cs typeface="Arial" panose="020B0604020202020204" pitchFamily="34" charset="0"/>
              </a:rPr>
              <a:t> = beat </a:t>
            </a:r>
            <a:r>
              <a:rPr lang="en-US" altLang="zh-CN" sz="1400" kern="0" dirty="0" err="1">
                <a:solidFill>
                  <a:prstClr val="black"/>
                </a:solidFill>
                <a:latin typeface="Arial" panose="020B0604020202020204" pitchFamily="34" charset="0"/>
                <a:cs typeface="Arial" panose="020B0604020202020204" pitchFamily="34" charset="0"/>
              </a:rPr>
              <a:t>freq</a:t>
            </a:r>
            <a:r>
              <a:rPr lang="en-US" altLang="zh-CN" sz="1400" kern="0" dirty="0">
                <a:solidFill>
                  <a:prstClr val="black"/>
                </a:solidFill>
                <a:latin typeface="Arial" panose="020B0604020202020204" pitchFamily="34" charset="0"/>
                <a:cs typeface="Arial" panose="020B0604020202020204" pitchFamily="34" charset="0"/>
              </a:rPr>
              <a:t> / </a:t>
            </a:r>
            <a:r>
              <a:rPr lang="en-US" altLang="zh-CN" sz="1400" i="1" kern="0" dirty="0">
                <a:solidFill>
                  <a:prstClr val="black"/>
                </a:solidFill>
                <a:latin typeface="Arial" panose="020B0604020202020204" pitchFamily="34" charset="0"/>
                <a:cs typeface="Arial" panose="020B0604020202020204" pitchFamily="34" charset="0"/>
              </a:rPr>
              <a:t>m</a:t>
            </a:r>
            <a:endParaRPr lang="zh-CN" altLang="en-US" sz="1400" i="1" kern="0" dirty="0">
              <a:solidFill>
                <a:prstClr val="black"/>
              </a:solidFill>
              <a:latin typeface="Arial" panose="020B0604020202020204" pitchFamily="34" charset="0"/>
              <a:cs typeface="Arial" panose="020B0604020202020204" pitchFamily="34" charset="0"/>
            </a:endParaRPr>
          </a:p>
        </p:txBody>
      </p:sp>
      <p:pic>
        <p:nvPicPr>
          <p:cNvPr id="51" name="图片 50"/>
          <p:cNvPicPr>
            <a:picLocks noChangeAspect="1"/>
          </p:cNvPicPr>
          <p:nvPr/>
        </p:nvPicPr>
        <p:blipFill rotWithShape="1">
          <a:blip r:embed="rId5"/>
          <a:srcRect l="71750"/>
          <a:stretch/>
        </p:blipFill>
        <p:spPr>
          <a:xfrm>
            <a:off x="5056533" y="3085936"/>
            <a:ext cx="1059447" cy="499197"/>
          </a:xfrm>
          <a:prstGeom prst="rect">
            <a:avLst/>
          </a:prstGeom>
        </p:spPr>
      </p:pic>
      <p:pic>
        <p:nvPicPr>
          <p:cNvPr id="52" name="图片 51"/>
          <p:cNvPicPr>
            <a:picLocks noChangeAspect="1"/>
          </p:cNvPicPr>
          <p:nvPr/>
        </p:nvPicPr>
        <p:blipFill rotWithShape="1">
          <a:blip r:embed="rId5"/>
          <a:srcRect l="43718" r="27499"/>
          <a:stretch/>
        </p:blipFill>
        <p:spPr>
          <a:xfrm>
            <a:off x="4524805" y="5084600"/>
            <a:ext cx="1018971" cy="471237"/>
          </a:xfrm>
          <a:prstGeom prst="rect">
            <a:avLst/>
          </a:prstGeom>
        </p:spPr>
      </p:pic>
      <p:sp>
        <p:nvSpPr>
          <p:cNvPr id="3" name="文本框 2"/>
          <p:cNvSpPr txBox="1"/>
          <p:nvPr/>
        </p:nvSpPr>
        <p:spPr>
          <a:xfrm>
            <a:off x="877383" y="5521813"/>
            <a:ext cx="2889236" cy="738664"/>
          </a:xfrm>
          <a:prstGeom prst="rect">
            <a:avLst/>
          </a:prstGeom>
          <a:noFill/>
          <a:ln>
            <a:solidFill>
              <a:srgbClr val="00B050"/>
            </a:solidFill>
          </a:ln>
        </p:spPr>
        <p:txBody>
          <a:bodyPr wrap="square" rtlCol="0">
            <a:spAutoFit/>
          </a:bodyPr>
          <a:lstStyle/>
          <a:p>
            <a:pPr defTabSz="914400"/>
            <a:r>
              <a:rPr lang="en-US" altLang="zh-CN" sz="1400" kern="0" dirty="0">
                <a:solidFill>
                  <a:prstClr val="black"/>
                </a:solidFill>
                <a:latin typeface="Arial" panose="020B0604020202020204" pitchFamily="34" charset="0"/>
                <a:cs typeface="Arial" panose="020B0604020202020204" pitchFamily="34" charset="0"/>
              </a:rPr>
              <a:t>K. Kubo etc. Compensation of bunch position shift using sub-RF cavity in a damping ring, PAC93 </a:t>
            </a:r>
            <a:endParaRPr lang="zh-CN" altLang="en-US" sz="1400" kern="0" dirty="0">
              <a:solidFill>
                <a:prstClr val="black"/>
              </a:solidFill>
              <a:latin typeface="Arial" panose="020B0604020202020204" pitchFamily="34" charset="0"/>
              <a:cs typeface="Arial" panose="020B0604020202020204" pitchFamily="34" charset="0"/>
            </a:endParaRPr>
          </a:p>
        </p:txBody>
      </p:sp>
      <p:sp>
        <p:nvSpPr>
          <p:cNvPr id="6" name="文本框 5"/>
          <p:cNvSpPr txBox="1"/>
          <p:nvPr/>
        </p:nvSpPr>
        <p:spPr>
          <a:xfrm>
            <a:off x="4715515" y="5529104"/>
            <a:ext cx="1090831" cy="461665"/>
          </a:xfrm>
          <a:prstGeom prst="rect">
            <a:avLst/>
          </a:prstGeom>
          <a:noFill/>
        </p:spPr>
        <p:txBody>
          <a:bodyPr wrap="square" rtlCol="0">
            <a:spAutoFit/>
          </a:bodyPr>
          <a:lstStyle/>
          <a:p>
            <a:pPr defTabSz="914400"/>
            <a:r>
              <a:rPr lang="en-US" altLang="zh-CN" sz="1200" kern="0" dirty="0">
                <a:solidFill>
                  <a:srgbClr val="0070C0"/>
                </a:solidFill>
                <a:latin typeface="Arial" panose="020B0604020202020204" pitchFamily="34" charset="0"/>
                <a:cs typeface="Arial" panose="020B0604020202020204" pitchFamily="34" charset="0"/>
              </a:rPr>
              <a:t>electron bunch train</a:t>
            </a:r>
            <a:endParaRPr lang="zh-CN" altLang="en-US" sz="1200" kern="0" dirty="0">
              <a:solidFill>
                <a:srgbClr val="0070C0"/>
              </a:solidFill>
              <a:latin typeface="Arial" panose="020B0604020202020204" pitchFamily="34" charset="0"/>
              <a:cs typeface="Arial" panose="020B0604020202020204" pitchFamily="34" charset="0"/>
            </a:endParaRPr>
          </a:p>
        </p:txBody>
      </p:sp>
      <p:sp>
        <p:nvSpPr>
          <p:cNvPr id="21" name="文本框 20"/>
          <p:cNvSpPr txBox="1"/>
          <p:nvPr/>
        </p:nvSpPr>
        <p:spPr>
          <a:xfrm>
            <a:off x="6246673" y="5552712"/>
            <a:ext cx="1090831" cy="461665"/>
          </a:xfrm>
          <a:prstGeom prst="rect">
            <a:avLst/>
          </a:prstGeom>
          <a:noFill/>
        </p:spPr>
        <p:txBody>
          <a:bodyPr wrap="square" rtlCol="0">
            <a:spAutoFit/>
          </a:bodyPr>
          <a:lstStyle/>
          <a:p>
            <a:pPr defTabSz="914400"/>
            <a:r>
              <a:rPr lang="en-US" altLang="zh-CN" sz="1200" kern="0" dirty="0">
                <a:solidFill>
                  <a:srgbClr val="FFC000"/>
                </a:solidFill>
                <a:latin typeface="Arial" panose="020B0604020202020204" pitchFamily="34" charset="0"/>
                <a:cs typeface="Arial" panose="020B0604020202020204" pitchFamily="34" charset="0"/>
              </a:rPr>
              <a:t>positron</a:t>
            </a:r>
          </a:p>
          <a:p>
            <a:pPr defTabSz="914400"/>
            <a:r>
              <a:rPr lang="en-US" altLang="zh-CN" sz="1200" kern="0" dirty="0">
                <a:solidFill>
                  <a:srgbClr val="FFC000"/>
                </a:solidFill>
                <a:latin typeface="Arial" panose="020B0604020202020204" pitchFamily="34" charset="0"/>
                <a:cs typeface="Arial" panose="020B0604020202020204" pitchFamily="34" charset="0"/>
              </a:rPr>
              <a:t>bunch train</a:t>
            </a:r>
            <a:endParaRPr lang="zh-CN" altLang="en-US" sz="1200" kern="0" dirty="0">
              <a:solidFill>
                <a:srgbClr val="FFC000"/>
              </a:solidFill>
              <a:latin typeface="Arial" panose="020B0604020202020204" pitchFamily="34" charset="0"/>
              <a:cs typeface="Arial" panose="020B0604020202020204" pitchFamily="34" charset="0"/>
            </a:endParaRPr>
          </a:p>
        </p:txBody>
      </p:sp>
      <p:sp>
        <p:nvSpPr>
          <p:cNvPr id="7" name="灯片编号占位符 6"/>
          <p:cNvSpPr>
            <a:spLocks noGrp="1"/>
          </p:cNvSpPr>
          <p:nvPr>
            <p:ph type="sldNum" sz="quarter" idx="12"/>
          </p:nvPr>
        </p:nvSpPr>
        <p:spPr/>
        <p:txBody>
          <a:bodyPr/>
          <a:lstStyle/>
          <a:p>
            <a:pPr defTabSz="914400"/>
            <a:fld id="{7511D5CC-26AE-4615-BC9B-F6F925EF6ABC}" type="slidenum">
              <a:rPr lang="zh-CN" altLang="en-US" sz="1800" kern="0">
                <a:solidFill>
                  <a:prstClr val="black">
                    <a:tint val="75000"/>
                  </a:prstClr>
                </a:solidFill>
              </a:rPr>
              <a:pPr defTabSz="914400"/>
              <a:t>28</a:t>
            </a:fld>
            <a:endParaRPr lang="zh-CN" altLang="en-US" sz="1800" kern="0">
              <a:solidFill>
                <a:prstClr val="black">
                  <a:tint val="75000"/>
                </a:prstClr>
              </a:solidFill>
            </a:endParaRPr>
          </a:p>
        </p:txBody>
      </p:sp>
      <mc:AlternateContent xmlns:mc="http://schemas.openxmlformats.org/markup-compatibility/2006" xmlns:a14="http://schemas.microsoft.com/office/drawing/2010/main">
        <mc:Choice Requires="a14">
          <p:sp>
            <p:nvSpPr>
              <p:cNvPr id="23" name="文本框 22"/>
              <p:cNvSpPr txBox="1"/>
              <p:nvPr/>
            </p:nvSpPr>
            <p:spPr>
              <a:xfrm>
                <a:off x="9014162" y="5256317"/>
                <a:ext cx="2754728" cy="5062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i="1" smtClean="0">
                              <a:latin typeface="Cambria Math" panose="02040503050406030204" pitchFamily="18" charset="0"/>
                            </a:rPr>
                          </m:ctrlPr>
                        </m:sSubPr>
                        <m:e>
                          <m:r>
                            <a:rPr lang="en-US" altLang="zh-CN" sz="1600" b="0" i="1" smtClean="0">
                              <a:latin typeface="Cambria Math" panose="02040503050406030204" pitchFamily="18" charset="0"/>
                            </a:rPr>
                            <m:t>𝑁</m:t>
                          </m:r>
                        </m:e>
                        <m:sub>
                          <m:r>
                            <m:rPr>
                              <m:sty m:val="p"/>
                            </m:rPr>
                            <a:rPr lang="en-US" altLang="zh-CN" sz="1600" b="0" i="0" smtClean="0">
                              <a:latin typeface="Cambria Math" panose="02040503050406030204" pitchFamily="18" charset="0"/>
                            </a:rPr>
                            <m:t>BFC</m:t>
                          </m:r>
                          <m:r>
                            <a:rPr lang="en-US" altLang="zh-CN" sz="1600" b="0" i="1" smtClean="0">
                              <a:latin typeface="Cambria Math" panose="02040503050406030204" pitchFamily="18" charset="0"/>
                            </a:rPr>
                            <m:t>𝑚</m:t>
                          </m:r>
                        </m:sub>
                      </m:sSub>
                      <m:r>
                        <a:rPr lang="en-US" altLang="zh-CN" sz="1600" b="0" i="1" smtClean="0">
                          <a:latin typeface="Cambria Math" panose="02040503050406030204" pitchFamily="18" charset="0"/>
                        </a:rPr>
                        <m:t>=</m:t>
                      </m:r>
                      <m:f>
                        <m:fPr>
                          <m:ctrlPr>
                            <a:rPr lang="en-US" altLang="zh-CN" sz="1600" b="0" i="1" smtClean="0">
                              <a:latin typeface="Cambria Math" panose="02040503050406030204" pitchFamily="18" charset="0"/>
                            </a:rPr>
                          </m:ctrlPr>
                        </m:fPr>
                        <m:num>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𝑉</m:t>
                              </m:r>
                            </m:e>
                            <m:sub>
                              <m:r>
                                <m:rPr>
                                  <m:sty m:val="p"/>
                                </m:rPr>
                                <a:rPr lang="en-US" altLang="zh-CN" sz="1600" b="0" i="0" smtClean="0">
                                  <a:latin typeface="Cambria Math" panose="02040503050406030204" pitchFamily="18" charset="0"/>
                                </a:rPr>
                                <m:t>RF</m:t>
                              </m:r>
                              <m:r>
                                <m:rPr>
                                  <m:nor/>
                                </m:rPr>
                                <a:rPr lang="zh-CN" altLang="en-US" sz="1600" dirty="0">
                                  <a:latin typeface="+mn-ea"/>
                                </a:rPr>
                                <m:t> </m:t>
                              </m:r>
                            </m:sub>
                          </m:sSub>
                        </m:num>
                        <m:den>
                          <m:sSub>
                            <m:sSubPr>
                              <m:ctrlPr>
                                <a:rPr lang="en-US" altLang="zh-CN" sz="1600" i="1">
                                  <a:latin typeface="Cambria Math" panose="02040503050406030204" pitchFamily="18" charset="0"/>
                                </a:rPr>
                              </m:ctrlPr>
                            </m:sSubPr>
                            <m:e>
                              <m:r>
                                <a:rPr lang="en-US" altLang="zh-CN" sz="1600" b="0" i="0" smtClean="0">
                                  <a:latin typeface="Cambria Math" panose="02040503050406030204" pitchFamily="18" charset="0"/>
                                </a:rPr>
                                <m:t>2</m:t>
                              </m:r>
                              <m:r>
                                <a:rPr lang="en-US" altLang="zh-CN" sz="1600" i="1">
                                  <a:latin typeface="Cambria Math" panose="02040503050406030204" pitchFamily="18" charset="0"/>
                                </a:rPr>
                                <m:t>𝑉</m:t>
                              </m:r>
                            </m:e>
                            <m:sub>
                              <m:r>
                                <m:rPr>
                                  <m:sty m:val="p"/>
                                </m:rPr>
                                <a:rPr lang="en-US" altLang="zh-CN" sz="1600" b="0" i="0" smtClean="0">
                                  <a:latin typeface="Cambria Math" panose="02040503050406030204" pitchFamily="18" charset="0"/>
                                </a:rPr>
                                <m:t>B</m:t>
                              </m:r>
                              <m:r>
                                <m:rPr>
                                  <m:sty m:val="p"/>
                                </m:rPr>
                                <a:rPr lang="en-US" altLang="zh-CN" sz="1600" i="0">
                                  <a:latin typeface="Cambria Math" panose="02040503050406030204" pitchFamily="18" charset="0"/>
                                </a:rPr>
                                <m:t>F</m:t>
                              </m:r>
                              <m:r>
                                <m:rPr>
                                  <m:sty m:val="p"/>
                                </m:rPr>
                                <a:rPr lang="en-US" altLang="zh-CN" sz="1600" b="0" i="0" smtClean="0">
                                  <a:latin typeface="Cambria Math" panose="02040503050406030204" pitchFamily="18" charset="0"/>
                                </a:rPr>
                                <m:t>C</m:t>
                              </m:r>
                              <m:r>
                                <m:rPr>
                                  <m:nor/>
                                </m:rPr>
                                <a:rPr lang="zh-CN" altLang="en-US" sz="1600" dirty="0">
                                  <a:latin typeface="+mn-ea"/>
                                </a:rPr>
                                <m:t> </m:t>
                              </m:r>
                            </m:sub>
                          </m:sSub>
                          <m:r>
                            <m:rPr>
                              <m:sty m:val="p"/>
                            </m:rPr>
                            <a:rPr lang="en-US" altLang="zh-CN" sz="1600" i="1" dirty="0">
                              <a:latin typeface="Cambria Math" panose="02040503050406030204" pitchFamily="18" charset="0"/>
                            </a:rPr>
                            <m:t>sin</m:t>
                          </m:r>
                          <m:r>
                            <a:rPr lang="en-US" altLang="zh-CN" sz="1600" b="0" i="1" dirty="0" smtClean="0">
                              <a:latin typeface="Cambria Math" panose="02040503050406030204" pitchFamily="18" charset="0"/>
                            </a:rPr>
                            <m:t>(</m:t>
                          </m:r>
                          <m:r>
                            <a:rPr lang="en-US" altLang="zh-CN" sz="1600" b="0" i="1" dirty="0" smtClean="0">
                              <a:solidFill>
                                <a:srgbClr val="0070C0"/>
                              </a:solidFill>
                              <a:latin typeface="Cambria Math" panose="02040503050406030204" pitchFamily="18" charset="0"/>
                            </a:rPr>
                            <m:t>𝑚</m:t>
                          </m:r>
                          <m:sSub>
                            <m:sSubPr>
                              <m:ctrlPr>
                                <a:rPr lang="en-US" altLang="zh-CN" sz="1600" i="1" dirty="0">
                                  <a:solidFill>
                                    <a:srgbClr val="0070C0"/>
                                  </a:solidFill>
                                  <a:latin typeface="Cambria Math" panose="02040503050406030204" pitchFamily="18" charset="0"/>
                                </a:rPr>
                              </m:ctrlPr>
                            </m:sSubPr>
                            <m:e>
                              <m:r>
                                <a:rPr lang="en-US" altLang="zh-CN" sz="1600" i="1" dirty="0">
                                  <a:solidFill>
                                    <a:srgbClr val="0070C0"/>
                                  </a:solidFill>
                                  <a:latin typeface="Cambria Math" panose="02040503050406030204" pitchFamily="18" charset="0"/>
                                </a:rPr>
                                <m:t>𝑁</m:t>
                              </m:r>
                            </m:e>
                            <m:sub>
                              <m:r>
                                <m:rPr>
                                  <m:sty m:val="p"/>
                                </m:rPr>
                                <a:rPr lang="en-US" altLang="zh-CN" sz="1600" i="0" dirty="0">
                                  <a:solidFill>
                                    <a:srgbClr val="0070C0"/>
                                  </a:solidFill>
                                  <a:latin typeface="Cambria Math" panose="02040503050406030204" pitchFamily="18" charset="0"/>
                                </a:rPr>
                                <m:t>t</m:t>
                              </m:r>
                            </m:sub>
                          </m:sSub>
                          <m:sSub>
                            <m:sSubPr>
                              <m:ctrlPr>
                                <a:rPr lang="en-US" altLang="zh-CN" sz="1600" i="1" dirty="0">
                                  <a:solidFill>
                                    <a:srgbClr val="0070C0"/>
                                  </a:solidFill>
                                  <a:latin typeface="Cambria Math" panose="02040503050406030204" pitchFamily="18" charset="0"/>
                                </a:rPr>
                              </m:ctrlPr>
                            </m:sSubPr>
                            <m:e>
                              <m:r>
                                <a:rPr lang="zh-CN" altLang="en-US" sz="1600" i="1" dirty="0">
                                  <a:solidFill>
                                    <a:srgbClr val="0070C0"/>
                                  </a:solidFill>
                                  <a:latin typeface="Cambria Math" panose="02040503050406030204" pitchFamily="18" charset="0"/>
                                </a:rPr>
                                <m:t>𝜔</m:t>
                              </m:r>
                            </m:e>
                            <m:sub>
                              <m:r>
                                <m:rPr>
                                  <m:sty m:val="p"/>
                                </m:rPr>
                                <a:rPr lang="en-US" altLang="zh-CN" sz="1600" dirty="0">
                                  <a:solidFill>
                                    <a:srgbClr val="0070C0"/>
                                  </a:solidFill>
                                  <a:latin typeface="Cambria Math" panose="02040503050406030204" pitchFamily="18" charset="0"/>
                                </a:rPr>
                                <m:t>rev</m:t>
                              </m:r>
                            </m:sub>
                          </m:sSub>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𝑇</m:t>
                              </m:r>
                            </m:e>
                            <m:sub>
                              <m:r>
                                <m:rPr>
                                  <m:sty m:val="p"/>
                                </m:rPr>
                                <a:rPr lang="en-US" altLang="zh-CN" sz="1600">
                                  <a:latin typeface="Cambria Math" panose="02040503050406030204" pitchFamily="18" charset="0"/>
                                </a:rPr>
                                <m:t>t</m:t>
                              </m:r>
                            </m:sub>
                          </m:sSub>
                          <m:r>
                            <a:rPr lang="en-US" altLang="zh-CN" sz="1600" b="0" i="1" dirty="0" smtClean="0">
                              <a:latin typeface="Cambria Math" panose="02040503050406030204" pitchFamily="18" charset="0"/>
                            </a:rPr>
                            <m:t>)</m:t>
                          </m:r>
                        </m:den>
                      </m:f>
                    </m:oMath>
                  </m:oMathPara>
                </a14:m>
                <a:endParaRPr lang="zh-CN" altLang="en-US" sz="1600" dirty="0">
                  <a:latin typeface="+mn-ea"/>
                </a:endParaRPr>
              </a:p>
            </p:txBody>
          </p:sp>
        </mc:Choice>
        <mc:Fallback xmlns="">
          <p:sp>
            <p:nvSpPr>
              <p:cNvPr id="23" name="文本框 22"/>
              <p:cNvSpPr txBox="1">
                <a:spLocks noRot="1" noChangeAspect="1" noMove="1" noResize="1" noEditPoints="1" noAdjustHandles="1" noChangeArrowheads="1" noChangeShapeType="1" noTextEdit="1"/>
              </p:cNvSpPr>
              <p:nvPr/>
            </p:nvSpPr>
            <p:spPr>
              <a:xfrm>
                <a:off x="9014162" y="5256317"/>
                <a:ext cx="2754728" cy="506292"/>
              </a:xfrm>
              <a:prstGeom prst="rect">
                <a:avLst/>
              </a:prstGeom>
              <a:blipFill>
                <a:blip r:embed="rId6"/>
                <a:stretch>
                  <a:fillRect r="-1106"/>
                </a:stretch>
              </a:blipFill>
            </p:spPr>
            <p:txBody>
              <a:bodyPr/>
              <a:lstStyle/>
              <a:p>
                <a:r>
                  <a:rPr lang="zh-CN" altLang="en-US">
                    <a:noFill/>
                  </a:rPr>
                  <a:t> </a:t>
                </a:r>
              </a:p>
            </p:txBody>
          </p:sp>
        </mc:Fallback>
      </mc:AlternateContent>
      <p:pic>
        <p:nvPicPr>
          <p:cNvPr id="24" name="内容占位符 5"/>
          <p:cNvPicPr>
            <a:picLocks noChangeAspect="1"/>
          </p:cNvPicPr>
          <p:nvPr/>
        </p:nvPicPr>
        <p:blipFill rotWithShape="1">
          <a:blip r:embed="rId7" cstate="print">
            <a:extLst>
              <a:ext uri="{28A0092B-C50C-407E-A947-70E740481C1C}">
                <a14:useLocalDpi xmlns:a14="http://schemas.microsoft.com/office/drawing/2010/main" val="0"/>
              </a:ext>
            </a:extLst>
          </a:blip>
          <a:srcRect t="1352" b="1"/>
          <a:stretch/>
        </p:blipFill>
        <p:spPr>
          <a:xfrm>
            <a:off x="9021403" y="3509461"/>
            <a:ext cx="2646076" cy="857453"/>
          </a:xfrm>
          <a:prstGeom prst="rect">
            <a:avLst/>
          </a:prstGeom>
        </p:spPr>
      </p:pic>
      <p:sp>
        <p:nvSpPr>
          <p:cNvPr id="10" name="文本框 9"/>
          <p:cNvSpPr txBox="1"/>
          <p:nvPr/>
        </p:nvSpPr>
        <p:spPr>
          <a:xfrm>
            <a:off x="8927534" y="4753990"/>
            <a:ext cx="2653317" cy="338554"/>
          </a:xfrm>
          <a:prstGeom prst="rect">
            <a:avLst/>
          </a:prstGeom>
          <a:noFill/>
        </p:spPr>
        <p:txBody>
          <a:bodyPr wrap="square" rtlCol="0">
            <a:spAutoFit/>
          </a:bodyPr>
          <a:lstStyle/>
          <a:p>
            <a:r>
              <a:rPr lang="en-US" altLang="zh-CN" sz="1600" dirty="0">
                <a:latin typeface="Arial" panose="020B0604020202020204" pitchFamily="34" charset="0"/>
                <a:cs typeface="Arial" panose="020B0604020202020204" pitchFamily="34" charset="0"/>
              </a:rPr>
              <a:t>Number of beat cavities:</a:t>
            </a:r>
            <a:endParaRPr lang="zh-CN"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62612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 y="442860"/>
            <a:ext cx="12191999" cy="1082744"/>
          </a:xfrm>
        </p:spPr>
        <p:txBody>
          <a:bodyPr>
            <a:noAutofit/>
          </a:bodyPr>
          <a:lstStyle/>
          <a:p>
            <a:pPr algn="ctr"/>
            <a:r>
              <a:rPr lang="en-US" altLang="zh-CN" sz="4000" dirty="0">
                <a:latin typeface="Arial" panose="020B0604020202020204" pitchFamily="34" charset="0"/>
                <a:cs typeface="Arial" panose="020B0604020202020204" pitchFamily="34" charset="0"/>
              </a:rPr>
              <a:t>APDR Phase Correction with Beat Cavity </a:t>
            </a:r>
            <a:endParaRPr lang="zh-CN" altLang="en-US" sz="4000" dirty="0">
              <a:latin typeface="Arial" panose="020B0604020202020204" pitchFamily="34" charset="0"/>
              <a:cs typeface="Arial" panose="020B0604020202020204" pitchFamily="34" charset="0"/>
            </a:endParaRPr>
          </a:p>
        </p:txBody>
      </p:sp>
      <p:graphicFrame>
        <p:nvGraphicFramePr>
          <p:cNvPr id="4" name="内容占位符 3"/>
          <p:cNvGraphicFramePr>
            <a:graphicFrameLocks/>
          </p:cNvGraphicFramePr>
          <p:nvPr>
            <p:extLst/>
          </p:nvPr>
        </p:nvGraphicFramePr>
        <p:xfrm>
          <a:off x="1855945" y="1690790"/>
          <a:ext cx="8480110" cy="4611988"/>
        </p:xfrm>
        <a:graphic>
          <a:graphicData uri="http://schemas.openxmlformats.org/drawingml/2006/table">
            <a:tbl>
              <a:tblPr firstRow="1" bandRow="1">
                <a:tableStyleId>{2A488322-F2BA-4B5B-9748-0D474271808F}</a:tableStyleId>
              </a:tblPr>
              <a:tblGrid>
                <a:gridCol w="3420000">
                  <a:extLst>
                    <a:ext uri="{9D8B030D-6E8A-4147-A177-3AD203B41FA5}">
                      <a16:colId xmlns:a16="http://schemas.microsoft.com/office/drawing/2014/main" val="20000"/>
                    </a:ext>
                  </a:extLst>
                </a:gridCol>
                <a:gridCol w="966814">
                  <a:extLst>
                    <a:ext uri="{9D8B030D-6E8A-4147-A177-3AD203B41FA5}">
                      <a16:colId xmlns:a16="http://schemas.microsoft.com/office/drawing/2014/main" val="20002"/>
                    </a:ext>
                  </a:extLst>
                </a:gridCol>
                <a:gridCol w="1023324">
                  <a:extLst>
                    <a:ext uri="{9D8B030D-6E8A-4147-A177-3AD203B41FA5}">
                      <a16:colId xmlns:a16="http://schemas.microsoft.com/office/drawing/2014/main" val="3229888800"/>
                    </a:ext>
                  </a:extLst>
                </a:gridCol>
                <a:gridCol w="1023324">
                  <a:extLst>
                    <a:ext uri="{9D8B030D-6E8A-4147-A177-3AD203B41FA5}">
                      <a16:colId xmlns:a16="http://schemas.microsoft.com/office/drawing/2014/main" val="2216471578"/>
                    </a:ext>
                  </a:extLst>
                </a:gridCol>
                <a:gridCol w="1023324">
                  <a:extLst>
                    <a:ext uri="{9D8B030D-6E8A-4147-A177-3AD203B41FA5}">
                      <a16:colId xmlns:a16="http://schemas.microsoft.com/office/drawing/2014/main" val="20004"/>
                    </a:ext>
                  </a:extLst>
                </a:gridCol>
                <a:gridCol w="1023324">
                  <a:extLst>
                    <a:ext uri="{9D8B030D-6E8A-4147-A177-3AD203B41FA5}">
                      <a16:colId xmlns:a16="http://schemas.microsoft.com/office/drawing/2014/main" val="362064259"/>
                    </a:ext>
                  </a:extLst>
                </a:gridCol>
              </a:tblGrid>
              <a:tr h="496282">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b="0" dirty="0">
                          <a:latin typeface="Arial" panose="020B0604020202020204" pitchFamily="34" charset="0"/>
                          <a:ea typeface="+mn-ea"/>
                          <a:cs typeface="Arial" panose="020B0604020202020204" pitchFamily="34" charset="0"/>
                        </a:rPr>
                        <a:t>Machine Parameter</a:t>
                      </a:r>
                      <a:r>
                        <a:rPr lang="zh-CN" altLang="en-US" sz="1200" b="0" dirty="0">
                          <a:latin typeface="Arial" panose="020B0604020202020204" pitchFamily="34" charset="0"/>
                          <a:ea typeface="+mn-ea"/>
                          <a:cs typeface="Arial" panose="020B0604020202020204" pitchFamily="34" charset="0"/>
                        </a:rPr>
                        <a:t>：</a:t>
                      </a:r>
                      <a:endParaRPr lang="en-US" altLang="zh-CN" sz="1200" b="0" dirty="0">
                        <a:latin typeface="Arial" panose="020B0604020202020204" pitchFamily="34" charset="0"/>
                        <a:ea typeface="+mn-ea"/>
                        <a:cs typeface="Arial" panose="020B0604020202020204" pitchFamily="34" charset="0"/>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b="0" dirty="0">
                          <a:latin typeface="Arial" panose="020B0604020202020204" pitchFamily="34" charset="0"/>
                          <a:ea typeface="+mn-ea"/>
                          <a:cs typeface="Arial" panose="020B0604020202020204" pitchFamily="34" charset="0"/>
                        </a:rPr>
                        <a:t>wangdou20160918/23</a:t>
                      </a:r>
                      <a:r>
                        <a:rPr lang="zh-CN" altLang="en-US" sz="1200" b="0" dirty="0">
                          <a:latin typeface="Arial" panose="020B0604020202020204" pitchFamily="34" charset="0"/>
                          <a:ea typeface="+mn-ea"/>
                          <a:cs typeface="Arial" panose="020B0604020202020204" pitchFamily="34" charset="0"/>
                        </a:rPr>
                        <a:t>（</a:t>
                      </a:r>
                      <a:r>
                        <a:rPr lang="en-US" altLang="zh-CN" sz="1200" b="0" dirty="0">
                          <a:latin typeface="Arial" panose="020B0604020202020204" pitchFamily="34" charset="0"/>
                          <a:ea typeface="+mn-ea"/>
                          <a:cs typeface="Arial" panose="020B0604020202020204" pitchFamily="34" charset="0"/>
                        </a:rPr>
                        <a:t>Circumference</a:t>
                      </a:r>
                      <a:r>
                        <a:rPr lang="en-US" altLang="zh-CN" sz="1200" b="0" baseline="0" dirty="0">
                          <a:latin typeface="Arial" panose="020B0604020202020204" pitchFamily="34" charset="0"/>
                          <a:ea typeface="+mn-ea"/>
                          <a:cs typeface="Arial" panose="020B0604020202020204" pitchFamily="34" charset="0"/>
                        </a:rPr>
                        <a:t> </a:t>
                      </a:r>
                      <a:r>
                        <a:rPr lang="en-US" altLang="zh-CN" sz="1200" b="0" dirty="0">
                          <a:latin typeface="Arial" panose="020B0604020202020204" pitchFamily="34" charset="0"/>
                          <a:ea typeface="+mn-ea"/>
                          <a:cs typeface="Arial" panose="020B0604020202020204" pitchFamily="34" charset="0"/>
                        </a:rPr>
                        <a:t>61 km</a:t>
                      </a:r>
                      <a:r>
                        <a:rPr lang="zh-CN" altLang="en-US" sz="1200" b="0" dirty="0">
                          <a:latin typeface="Arial" panose="020B0604020202020204" pitchFamily="34" charset="0"/>
                          <a:ea typeface="+mn-ea"/>
                          <a:cs typeface="Arial" panose="020B0604020202020204" pitchFamily="34" charset="0"/>
                        </a:rPr>
                        <a:t>）</a:t>
                      </a:r>
                      <a:endParaRPr lang="zh-CN" altLang="en-US" sz="1200" b="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H</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Low</a:t>
                      </a:r>
                      <a:r>
                        <a:rPr lang="en-US" altLang="zh-CN" sz="1100" baseline="0"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Power</a:t>
                      </a:r>
                      <a:endParaRPr lang="en-US" altLang="zh-CN" sz="1100" b="1" dirty="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marL="91422" marR="91422" marT="45701" marB="45701" anchor="ctr"/>
                </a:tc>
                <a:tc>
                  <a:txBody>
                    <a:bodyPr/>
                    <a:lstStyle/>
                    <a:p>
                      <a:pPr algn="ctr"/>
                      <a:r>
                        <a:rPr lang="en-US" altLang="zh-CN" sz="1400" kern="1200"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H</a:t>
                      </a:r>
                    </a:p>
                    <a:p>
                      <a:pPr algn="ctr"/>
                      <a:r>
                        <a:rPr lang="en-US" altLang="zh-CN" sz="1100" kern="1200"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High</a:t>
                      </a:r>
                      <a:r>
                        <a:rPr lang="en-US" altLang="zh-CN" sz="1100" kern="1200" baseline="0"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Lumi</a:t>
                      </a:r>
                      <a:endParaRPr lang="en-US" altLang="zh-CN" sz="1100" b="1" kern="1200" dirty="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marL="91422" marR="91422" marT="45701" marB="45701" anchor="ctr"/>
                </a:tc>
                <a:tc>
                  <a:txBody>
                    <a:bodyPr/>
                    <a:lstStyle/>
                    <a:p>
                      <a:pPr algn="ctr"/>
                      <a:r>
                        <a:rPr lang="en-US" altLang="zh-CN" sz="1400" kern="1200"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W</a:t>
                      </a:r>
                      <a:endParaRPr lang="en-US" altLang="zh-CN" sz="1400" b="1" kern="1200" dirty="0">
                        <a:solidFill>
                          <a:schemeClr val="lt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marL="91422" marR="91422" marT="45701" marB="45701" anchor="ctr"/>
                </a:tc>
                <a:tc>
                  <a:txBody>
                    <a:bodyPr/>
                    <a:lstStyle/>
                    <a:p>
                      <a:pPr algn="ctr"/>
                      <a:r>
                        <a:rPr lang="en-US" altLang="zh-CN" sz="1400" kern="1200"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Z</a:t>
                      </a:r>
                    </a:p>
                  </a:txBody>
                  <a:tcPr marL="91422" marR="91422" marT="45701" marB="45701" anchor="ctr"/>
                </a:tc>
                <a:tc>
                  <a:txBody>
                    <a:bodyPr/>
                    <a:lstStyle/>
                    <a:p>
                      <a:pPr algn="ctr"/>
                      <a:r>
                        <a:rPr lang="en-US" altLang="zh-CN" sz="1400" kern="1200"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Z</a:t>
                      </a:r>
                    </a:p>
                    <a:p>
                      <a:pPr marL="0" algn="ctr" defTabSz="685800" rtl="0" eaLnBrk="1" latinLnBrk="0" hangingPunct="1"/>
                      <a:r>
                        <a:rPr lang="en-US" altLang="zh-CN" sz="1100" b="1" kern="1200" dirty="0">
                          <a:solidFill>
                            <a:schemeClr val="lt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1-cell</a:t>
                      </a:r>
                    </a:p>
                  </a:txBody>
                  <a:tcPr marL="91422" marR="91422" marT="45701" marB="45701" anchor="ctr"/>
                </a:tc>
                <a:extLst>
                  <a:ext uri="{0D108BD9-81ED-4DB2-BD59-A6C34878D82A}">
                    <a16:rowId xmlns:a16="http://schemas.microsoft.com/office/drawing/2014/main" val="10000"/>
                  </a:ext>
                </a:extLst>
              </a:tr>
              <a:tr h="36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0" dirty="0">
                          <a:solidFill>
                            <a:schemeClr val="tx1"/>
                          </a:solidFill>
                          <a:latin typeface="Arial" panose="020B0604020202020204" pitchFamily="34" charset="0"/>
                          <a:ea typeface="+mn-ea"/>
                          <a:cs typeface="Arial" panose="020B0604020202020204" pitchFamily="34" charset="0"/>
                        </a:rPr>
                        <a:t>Bunch charge</a:t>
                      </a:r>
                      <a:r>
                        <a:rPr lang="en-US" altLang="zh-CN" sz="1400" b="0" baseline="0" dirty="0">
                          <a:solidFill>
                            <a:schemeClr val="tx1"/>
                          </a:solidFill>
                          <a:latin typeface="Arial" panose="020B0604020202020204" pitchFamily="34" charset="0"/>
                          <a:ea typeface="+mn-ea"/>
                          <a:cs typeface="Arial" panose="020B0604020202020204" pitchFamily="34" charset="0"/>
                        </a:rPr>
                        <a:t> (</a:t>
                      </a:r>
                      <a:r>
                        <a:rPr lang="en-US" altLang="zh-CN" sz="1400" b="0" baseline="0" dirty="0" err="1">
                          <a:solidFill>
                            <a:schemeClr val="tx1"/>
                          </a:solidFill>
                          <a:latin typeface="Arial" panose="020B0604020202020204" pitchFamily="34" charset="0"/>
                          <a:ea typeface="+mn-ea"/>
                          <a:cs typeface="Arial" panose="020B0604020202020204" pitchFamily="34" charset="0"/>
                        </a:rPr>
                        <a:t>nC</a:t>
                      </a:r>
                      <a:r>
                        <a:rPr lang="en-US" altLang="zh-CN" sz="1400" b="0" baseline="0" dirty="0">
                          <a:solidFill>
                            <a:schemeClr val="tx1"/>
                          </a:solidFill>
                          <a:latin typeface="Arial" panose="020B0604020202020204" pitchFamily="34" charset="0"/>
                          <a:ea typeface="+mn-ea"/>
                          <a:cs typeface="Arial" panose="020B0604020202020204" pitchFamily="34" charset="0"/>
                        </a:rPr>
                        <a:t>)</a:t>
                      </a:r>
                      <a:endParaRPr lang="zh-CN" altLang="en-US" sz="1400" b="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a:r>
                        <a:rPr lang="en-US" altLang="zh-CN" sz="1400" dirty="0">
                          <a:latin typeface="Arial" panose="020B0604020202020204" pitchFamily="34" charset="0"/>
                          <a:ea typeface="+mn-ea"/>
                          <a:cs typeface="Arial" panose="020B0604020202020204" pitchFamily="34" charset="0"/>
                        </a:rPr>
                        <a:t>32</a:t>
                      </a:r>
                      <a:endParaRPr lang="zh-CN" altLang="en-US" sz="1400" b="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kern="1200" dirty="0">
                          <a:latin typeface="Arial" panose="020B0604020202020204" pitchFamily="34" charset="0"/>
                          <a:ea typeface="+mn-ea"/>
                          <a:cs typeface="Arial" panose="020B0604020202020204" pitchFamily="34" charset="0"/>
                        </a:rPr>
                        <a:t>32</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kern="1200" dirty="0">
                          <a:latin typeface="Arial" panose="020B0604020202020204" pitchFamily="34" charset="0"/>
                          <a:ea typeface="+mn-ea"/>
                          <a:cs typeface="Arial" panose="020B0604020202020204" pitchFamily="34" charset="0"/>
                        </a:rPr>
                        <a:t>18.6</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kern="1200" dirty="0">
                          <a:latin typeface="Arial" panose="020B0604020202020204" pitchFamily="34" charset="0"/>
                          <a:ea typeface="+mn-ea"/>
                          <a:cs typeface="Arial" panose="020B0604020202020204" pitchFamily="34" charset="0"/>
                        </a:rPr>
                        <a:t>12.5</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tx1"/>
                          </a:solidFill>
                          <a:latin typeface="Arial" panose="020B0604020202020204" pitchFamily="34" charset="0"/>
                          <a:ea typeface="+mn-ea"/>
                          <a:cs typeface="Arial" panose="020B0604020202020204" pitchFamily="34" charset="0"/>
                        </a:rPr>
                        <a:t>12.5</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extLst>
                  <a:ext uri="{0D108BD9-81ED-4DB2-BD59-A6C34878D82A}">
                    <a16:rowId xmlns:a16="http://schemas.microsoft.com/office/drawing/2014/main" val="4205915625"/>
                  </a:ext>
                </a:extLst>
              </a:tr>
              <a:tr h="36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0" dirty="0">
                          <a:solidFill>
                            <a:schemeClr val="tx1"/>
                          </a:solidFill>
                          <a:latin typeface="Arial" panose="020B0604020202020204" pitchFamily="34" charset="0"/>
                          <a:ea typeface="+mn-ea"/>
                          <a:cs typeface="Arial" panose="020B0604020202020204" pitchFamily="34" charset="0"/>
                        </a:rPr>
                        <a:t>Bunch number</a:t>
                      </a:r>
                      <a:r>
                        <a:rPr lang="en-US" altLang="zh-CN" sz="1400" b="0" baseline="0" dirty="0">
                          <a:solidFill>
                            <a:schemeClr val="tx1"/>
                          </a:solidFill>
                          <a:latin typeface="Arial" panose="020B0604020202020204" pitchFamily="34" charset="0"/>
                          <a:ea typeface="+mn-ea"/>
                          <a:cs typeface="Arial" panose="020B0604020202020204" pitchFamily="34" charset="0"/>
                        </a:rPr>
                        <a:t> (one beam)</a:t>
                      </a:r>
                      <a:endParaRPr lang="zh-CN" altLang="en-US" sz="1400" b="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a:r>
                        <a:rPr lang="en-US" altLang="zh-CN" sz="1400" dirty="0">
                          <a:latin typeface="Arial" panose="020B0604020202020204" pitchFamily="34" charset="0"/>
                          <a:ea typeface="+mn-ea"/>
                          <a:cs typeface="Arial" panose="020B0604020202020204" pitchFamily="34" charset="0"/>
                        </a:rPr>
                        <a:t>70</a:t>
                      </a:r>
                      <a:endParaRPr lang="zh-CN" altLang="en-US" sz="1400" b="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kern="1200" dirty="0">
                          <a:latin typeface="Arial" panose="020B0604020202020204" pitchFamily="34" charset="0"/>
                          <a:ea typeface="+mn-ea"/>
                          <a:cs typeface="Arial" panose="020B0604020202020204" pitchFamily="34" charset="0"/>
                        </a:rPr>
                        <a:t>107</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kern="1200" dirty="0">
                          <a:latin typeface="Arial" panose="020B0604020202020204" pitchFamily="34" charset="0"/>
                          <a:ea typeface="+mn-ea"/>
                          <a:cs typeface="Arial" panose="020B0604020202020204" pitchFamily="34" charset="0"/>
                        </a:rPr>
                        <a:t>400</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kern="1200" dirty="0">
                          <a:latin typeface="Arial" panose="020B0604020202020204" pitchFamily="34" charset="0"/>
                          <a:ea typeface="+mn-ea"/>
                          <a:cs typeface="Arial" panose="020B0604020202020204" pitchFamily="34" charset="0"/>
                        </a:rPr>
                        <a:t>1100</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tx1"/>
                          </a:solidFill>
                          <a:latin typeface="Arial" panose="020B0604020202020204" pitchFamily="34" charset="0"/>
                          <a:ea typeface="+mn-ea"/>
                          <a:cs typeface="Arial" panose="020B0604020202020204" pitchFamily="34" charset="0"/>
                        </a:rPr>
                        <a:t>1100</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extLst>
                  <a:ext uri="{0D108BD9-81ED-4DB2-BD59-A6C34878D82A}">
                    <a16:rowId xmlns:a16="http://schemas.microsoft.com/office/drawing/2014/main" val="1826576281"/>
                  </a:ext>
                </a:extLst>
              </a:tr>
              <a:tr h="36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0" dirty="0">
                          <a:solidFill>
                            <a:schemeClr val="tx1"/>
                          </a:solidFill>
                          <a:latin typeface="Arial" panose="020B0604020202020204" pitchFamily="34" charset="0"/>
                          <a:ea typeface="+mn-ea"/>
                          <a:cs typeface="Arial" panose="020B0604020202020204" pitchFamily="34" charset="0"/>
                        </a:rPr>
                        <a:t>Bunch spacing </a:t>
                      </a:r>
                      <a:r>
                        <a:rPr lang="en-US" altLang="zh-CN" sz="1400" b="0" baseline="0" dirty="0">
                          <a:solidFill>
                            <a:schemeClr val="tx1"/>
                          </a:solidFill>
                          <a:latin typeface="Arial" panose="020B0604020202020204" pitchFamily="34" charset="0"/>
                          <a:ea typeface="+mn-ea"/>
                          <a:cs typeface="Arial" panose="020B0604020202020204" pitchFamily="34" charset="0"/>
                        </a:rPr>
                        <a:t>(ns)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0" baseline="0" dirty="0">
                          <a:solidFill>
                            <a:schemeClr val="tx1"/>
                          </a:solidFill>
                          <a:latin typeface="Arial" panose="020B0604020202020204" pitchFamily="34" charset="0"/>
                          <a:ea typeface="+mn-ea"/>
                          <a:cs typeface="Arial" panose="020B0604020202020204" pitchFamily="34" charset="0"/>
                        </a:rPr>
                        <a:t> [bunch train length &lt; 3.2 km]</a:t>
                      </a:r>
                      <a:endParaRPr lang="zh-CN" altLang="en-US" sz="1400" b="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baseline="0" dirty="0">
                          <a:latin typeface="Arial" panose="020B0604020202020204" pitchFamily="34" charset="0"/>
                          <a:ea typeface="+mn-ea"/>
                          <a:cs typeface="Arial" panose="020B0604020202020204" pitchFamily="34" charset="0"/>
                        </a:rPr>
                        <a:t>152.3</a:t>
                      </a:r>
                      <a:endParaRPr lang="en-US" altLang="zh-CN" sz="1400" b="0" baseline="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baseline="0" dirty="0">
                          <a:latin typeface="Arial" panose="020B0604020202020204" pitchFamily="34" charset="0"/>
                          <a:ea typeface="+mn-ea"/>
                          <a:cs typeface="Arial" panose="020B0604020202020204" pitchFamily="34" charset="0"/>
                        </a:rPr>
                        <a:t>98.5</a:t>
                      </a:r>
                      <a:endParaRPr lang="en-US" altLang="zh-CN" sz="1400" b="0" baseline="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baseline="0" dirty="0">
                          <a:latin typeface="Arial" panose="020B0604020202020204" pitchFamily="34" charset="0"/>
                          <a:ea typeface="+mn-ea"/>
                          <a:cs typeface="Arial" panose="020B0604020202020204" pitchFamily="34" charset="0"/>
                        </a:rPr>
                        <a:t>26.2</a:t>
                      </a:r>
                      <a:endParaRPr lang="en-US" altLang="zh-CN" sz="1400" b="0" baseline="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baseline="0" dirty="0">
                          <a:latin typeface="Arial" panose="020B0604020202020204" pitchFamily="34" charset="0"/>
                          <a:ea typeface="+mn-ea"/>
                          <a:cs typeface="Arial" panose="020B0604020202020204" pitchFamily="34" charset="0"/>
                        </a:rPr>
                        <a:t>9.2</a:t>
                      </a:r>
                      <a:endParaRPr lang="en-US" altLang="zh-CN" sz="1400" b="0" baseline="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b="0" baseline="0" dirty="0">
                          <a:solidFill>
                            <a:schemeClr val="tx1"/>
                          </a:solidFill>
                          <a:latin typeface="Arial" panose="020B0604020202020204" pitchFamily="34" charset="0"/>
                          <a:ea typeface="+mn-ea"/>
                          <a:cs typeface="Arial" panose="020B0604020202020204" pitchFamily="34" charset="0"/>
                        </a:rPr>
                        <a:t>9.2</a:t>
                      </a:r>
                    </a:p>
                  </a:txBody>
                  <a:tcPr marL="91422" marR="91422" marT="45701" marB="45701" anchor="ctr"/>
                </a:tc>
                <a:extLst>
                  <a:ext uri="{0D108BD9-81ED-4DB2-BD59-A6C34878D82A}">
                    <a16:rowId xmlns:a16="http://schemas.microsoft.com/office/drawing/2014/main" val="3506707219"/>
                  </a:ext>
                </a:extLst>
              </a:tr>
              <a:tr h="36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0" dirty="0">
                          <a:solidFill>
                            <a:schemeClr val="tx1"/>
                          </a:solidFill>
                          <a:latin typeface="Arial" panose="020B0604020202020204" pitchFamily="34" charset="0"/>
                          <a:ea typeface="+mn-ea"/>
                          <a:cs typeface="Arial" panose="020B0604020202020204" pitchFamily="34" charset="0"/>
                        </a:rPr>
                        <a:t>Cavity voltage </a:t>
                      </a:r>
                      <a:r>
                        <a:rPr lang="en-US" altLang="zh-CN" sz="1400" b="0" baseline="0" dirty="0">
                          <a:solidFill>
                            <a:schemeClr val="tx1"/>
                          </a:solidFill>
                          <a:latin typeface="Arial" panose="020B0604020202020204" pitchFamily="34" charset="0"/>
                          <a:ea typeface="+mn-ea"/>
                          <a:cs typeface="Arial" panose="020B0604020202020204" pitchFamily="34" charset="0"/>
                        </a:rPr>
                        <a:t>(MV)</a:t>
                      </a:r>
                      <a:endParaRPr lang="zh-CN" altLang="en-US" sz="1400" b="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ea typeface="+mn-ea"/>
                          <a:cs typeface="Arial" panose="020B0604020202020204" pitchFamily="34" charset="0"/>
                        </a:rPr>
                        <a:t>7.4</a:t>
                      </a:r>
                      <a:endParaRPr lang="en-US" altLang="zh-CN" sz="1400" b="0" baseline="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ea typeface="+mn-ea"/>
                          <a:cs typeface="Arial" panose="020B0604020202020204" pitchFamily="34" charset="0"/>
                        </a:rPr>
                        <a:t>7.3</a:t>
                      </a:r>
                      <a:endParaRPr lang="en-US" altLang="zh-CN" sz="1400" b="0" baseline="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ea typeface="+mn-ea"/>
                          <a:cs typeface="Arial" panose="020B0604020202020204" pitchFamily="34" charset="0"/>
                        </a:rPr>
                        <a:t>3.9</a:t>
                      </a:r>
                      <a:endParaRPr lang="en-US" altLang="zh-CN" sz="1400" b="0" baseline="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ea typeface="+mn-ea"/>
                          <a:cs typeface="Arial" panose="020B0604020202020204" pitchFamily="34" charset="0"/>
                        </a:rPr>
                        <a:t>3.7</a:t>
                      </a:r>
                      <a:endParaRPr lang="en-US" altLang="zh-CN" sz="1400" b="0" baseline="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baseline="0" dirty="0">
                          <a:solidFill>
                            <a:schemeClr val="tx1"/>
                          </a:solidFill>
                          <a:latin typeface="Arial" panose="020B0604020202020204" pitchFamily="34" charset="0"/>
                          <a:ea typeface="+mn-ea"/>
                          <a:cs typeface="Arial" panose="020B0604020202020204" pitchFamily="34" charset="0"/>
                        </a:rPr>
                        <a:t>3.7</a:t>
                      </a:r>
                      <a:endParaRPr lang="en-US" altLang="zh-CN" sz="1400" b="0" baseline="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extLst>
                  <a:ext uri="{0D108BD9-81ED-4DB2-BD59-A6C34878D82A}">
                    <a16:rowId xmlns:a16="http://schemas.microsoft.com/office/drawing/2014/main" val="4108441163"/>
                  </a:ext>
                </a:extLst>
              </a:tr>
              <a:tr h="36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0" dirty="0">
                          <a:solidFill>
                            <a:schemeClr val="tx1"/>
                          </a:solidFill>
                          <a:latin typeface="Arial" panose="020B0604020202020204" pitchFamily="34" charset="0"/>
                          <a:ea typeface="+mn-ea"/>
                          <a:cs typeface="Arial" panose="020B0604020202020204" pitchFamily="34" charset="0"/>
                        </a:rPr>
                        <a:t>Synchrotron phase (</a:t>
                      </a:r>
                      <a:r>
                        <a:rPr lang="en-US" altLang="zh-CN" sz="1400" b="0" dirty="0" err="1">
                          <a:solidFill>
                            <a:schemeClr val="tx1"/>
                          </a:solidFill>
                          <a:latin typeface="Arial" panose="020B0604020202020204" pitchFamily="34" charset="0"/>
                          <a:ea typeface="+mn-ea"/>
                          <a:cs typeface="Arial" panose="020B0604020202020204" pitchFamily="34" charset="0"/>
                        </a:rPr>
                        <a:t>deg</a:t>
                      </a:r>
                      <a:r>
                        <a:rPr lang="en-US" altLang="zh-CN" sz="1400" b="0" dirty="0">
                          <a:solidFill>
                            <a:schemeClr val="tx1"/>
                          </a:solidFill>
                          <a:latin typeface="Arial" panose="020B0604020202020204" pitchFamily="34" charset="0"/>
                          <a:ea typeface="+mn-ea"/>
                          <a:cs typeface="Arial" panose="020B0604020202020204" pitchFamily="34" charset="0"/>
                        </a:rPr>
                        <a:t>)</a:t>
                      </a:r>
                      <a:endParaRPr lang="zh-CN" altLang="en-US" sz="1400" b="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a:r>
                        <a:rPr lang="en-US" altLang="zh-CN" sz="1400" dirty="0">
                          <a:latin typeface="Arial" panose="020B0604020202020204" pitchFamily="34" charset="0"/>
                          <a:ea typeface="+mn-ea"/>
                          <a:cs typeface="Arial" panose="020B0604020202020204" pitchFamily="34" charset="0"/>
                        </a:rPr>
                        <a:t>123</a:t>
                      </a:r>
                      <a:endParaRPr lang="zh-CN" altLang="en-US" sz="1400" b="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kern="1200" dirty="0">
                          <a:latin typeface="Arial" panose="020B0604020202020204" pitchFamily="34" charset="0"/>
                          <a:ea typeface="+mn-ea"/>
                          <a:cs typeface="Arial" panose="020B0604020202020204" pitchFamily="34" charset="0"/>
                        </a:rPr>
                        <a:t>122</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kern="1200" dirty="0">
                          <a:latin typeface="Arial" panose="020B0604020202020204" pitchFamily="34" charset="0"/>
                          <a:ea typeface="+mn-ea"/>
                          <a:cs typeface="Arial" panose="020B0604020202020204" pitchFamily="34" charset="0"/>
                        </a:rPr>
                        <a:t>128</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kern="1200" dirty="0">
                          <a:latin typeface="Arial" panose="020B0604020202020204" pitchFamily="34" charset="0"/>
                          <a:ea typeface="+mn-ea"/>
                          <a:cs typeface="Arial" panose="020B0604020202020204" pitchFamily="34" charset="0"/>
                        </a:rPr>
                        <a:t>146</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tx1"/>
                          </a:solidFill>
                          <a:latin typeface="Arial" panose="020B0604020202020204" pitchFamily="34" charset="0"/>
                          <a:ea typeface="+mn-ea"/>
                          <a:cs typeface="Arial" panose="020B0604020202020204" pitchFamily="34" charset="0"/>
                        </a:rPr>
                        <a:t>146</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extLst>
                  <a:ext uri="{0D108BD9-81ED-4DB2-BD59-A6C34878D82A}">
                    <a16:rowId xmlns:a16="http://schemas.microsoft.com/office/drawing/2014/main" val="10002"/>
                  </a:ext>
                </a:extLst>
              </a:tr>
              <a:tr h="36000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400" b="0" dirty="0">
                          <a:solidFill>
                            <a:schemeClr val="tx1"/>
                          </a:solidFill>
                          <a:latin typeface="Arial" panose="020B0604020202020204" pitchFamily="34" charset="0"/>
                          <a:ea typeface="+mn-ea"/>
                          <a:cs typeface="Arial" panose="020B0604020202020204" pitchFamily="34" charset="0"/>
                        </a:rPr>
                        <a:t>PDR 1+1 max voltage drop</a:t>
                      </a:r>
                      <a:endParaRPr lang="zh-CN" altLang="en-US" sz="1400" b="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kern="1200" dirty="0">
                          <a:latin typeface="Arial" panose="020B0604020202020204" pitchFamily="34" charset="0"/>
                          <a:ea typeface="+mn-ea"/>
                          <a:cs typeface="Arial" panose="020B0604020202020204" pitchFamily="34" charset="0"/>
                        </a:rPr>
                        <a:t>11 %</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b="0" kern="1200" dirty="0">
                          <a:solidFill>
                            <a:schemeClr val="tx1"/>
                          </a:solidFill>
                          <a:latin typeface="Arial" panose="020B0604020202020204" pitchFamily="34" charset="0"/>
                          <a:ea typeface="+mn-ea"/>
                          <a:cs typeface="Arial" panose="020B0604020202020204" pitchFamily="34" charset="0"/>
                        </a:rPr>
                        <a:t>18 %</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kern="1200" dirty="0">
                          <a:latin typeface="Arial" panose="020B0604020202020204" pitchFamily="34" charset="0"/>
                          <a:ea typeface="+mn-ea"/>
                          <a:cs typeface="Arial" panose="020B0604020202020204" pitchFamily="34" charset="0"/>
                        </a:rPr>
                        <a:t>72 %</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kern="1200" dirty="0">
                          <a:solidFill>
                            <a:srgbClr val="FF0000"/>
                          </a:solidFill>
                          <a:latin typeface="Arial" panose="020B0604020202020204" pitchFamily="34" charset="0"/>
                          <a:ea typeface="+mn-ea"/>
                          <a:cs typeface="Arial" panose="020B0604020202020204" pitchFamily="34" charset="0"/>
                        </a:rPr>
                        <a:t>140 %</a:t>
                      </a:r>
                      <a:endParaRPr lang="zh-CN" altLang="en-US" sz="1400" b="0" kern="1200" dirty="0">
                        <a:solidFill>
                          <a:srgbClr val="FF0000"/>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b="0" kern="1200" dirty="0">
                          <a:solidFill>
                            <a:schemeClr val="tx1"/>
                          </a:solidFill>
                          <a:latin typeface="Arial" panose="020B0604020202020204" pitchFamily="34" charset="0"/>
                          <a:ea typeface="+mn-ea"/>
                          <a:cs typeface="Arial" panose="020B0604020202020204" pitchFamily="34" charset="0"/>
                        </a:rPr>
                        <a:t>70 %</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extLst>
                  <a:ext uri="{0D108BD9-81ED-4DB2-BD59-A6C34878D82A}">
                    <a16:rowId xmlns:a16="http://schemas.microsoft.com/office/drawing/2014/main" val="604947100"/>
                  </a:ext>
                </a:extLst>
              </a:tr>
              <a:tr h="360000">
                <a:tc>
                  <a:txBody>
                    <a:bodyPr/>
                    <a:lstStyle/>
                    <a:p>
                      <a:pPr marL="0" algn="l"/>
                      <a:r>
                        <a:rPr lang="en-US" altLang="zh-CN" sz="1400" b="0" dirty="0">
                          <a:solidFill>
                            <a:schemeClr val="tx1"/>
                          </a:solidFill>
                          <a:latin typeface="Arial" panose="020B0604020202020204" pitchFamily="34" charset="0"/>
                          <a:ea typeface="+mn-ea"/>
                          <a:cs typeface="Arial" panose="020B0604020202020204" pitchFamily="34" charset="0"/>
                        </a:rPr>
                        <a:t>PDR 1+1 max phase shift (</a:t>
                      </a:r>
                      <a:r>
                        <a:rPr lang="en-US" altLang="zh-CN" sz="1400" b="0" dirty="0" err="1">
                          <a:solidFill>
                            <a:schemeClr val="tx1"/>
                          </a:solidFill>
                          <a:latin typeface="Arial" panose="020B0604020202020204" pitchFamily="34" charset="0"/>
                          <a:ea typeface="+mn-ea"/>
                          <a:cs typeface="Arial" panose="020B0604020202020204" pitchFamily="34" charset="0"/>
                        </a:rPr>
                        <a:t>deg</a:t>
                      </a:r>
                      <a:r>
                        <a:rPr lang="en-US" altLang="zh-CN" sz="1400" b="0" dirty="0">
                          <a:solidFill>
                            <a:schemeClr val="tx1"/>
                          </a:solidFill>
                          <a:latin typeface="Arial" panose="020B0604020202020204" pitchFamily="34" charset="0"/>
                          <a:ea typeface="+mn-ea"/>
                          <a:cs typeface="Arial" panose="020B0604020202020204" pitchFamily="34" charset="0"/>
                        </a:rPr>
                        <a:t>)</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kern="1200" dirty="0">
                          <a:latin typeface="Arial" panose="020B0604020202020204" pitchFamily="34" charset="0"/>
                          <a:ea typeface="+mn-ea"/>
                          <a:cs typeface="Arial" panose="020B0604020202020204" pitchFamily="34" charset="0"/>
                        </a:rPr>
                        <a:t>12</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b="0" kern="1200" dirty="0">
                          <a:solidFill>
                            <a:schemeClr val="tx1"/>
                          </a:solidFill>
                          <a:latin typeface="Arial" panose="020B0604020202020204" pitchFamily="34" charset="0"/>
                          <a:ea typeface="+mn-ea"/>
                          <a:cs typeface="Arial" panose="020B0604020202020204" pitchFamily="34" charset="0"/>
                        </a:rPr>
                        <a:t>19</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kern="1200" dirty="0">
                          <a:latin typeface="Arial" panose="020B0604020202020204" pitchFamily="34" charset="0"/>
                          <a:ea typeface="+mn-ea"/>
                          <a:cs typeface="Arial" panose="020B0604020202020204" pitchFamily="34" charset="0"/>
                        </a:rPr>
                        <a:t>67</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b="0" kern="1200" dirty="0">
                          <a:solidFill>
                            <a:schemeClr val="tx1"/>
                          </a:solidFill>
                          <a:latin typeface="Arial" panose="020B0604020202020204" pitchFamily="34" charset="0"/>
                          <a:ea typeface="+mn-ea"/>
                          <a:cs typeface="Arial" panose="020B0604020202020204" pitchFamily="34" charset="0"/>
                        </a:rPr>
                        <a:t>/</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b="0" kern="1200" dirty="0">
                          <a:solidFill>
                            <a:schemeClr val="tx1"/>
                          </a:solidFill>
                          <a:latin typeface="Arial" panose="020B0604020202020204" pitchFamily="34" charset="0"/>
                          <a:ea typeface="+mn-ea"/>
                          <a:cs typeface="Arial" panose="020B0604020202020204" pitchFamily="34" charset="0"/>
                        </a:rPr>
                        <a:t>49</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extLst>
                  <a:ext uri="{0D108BD9-81ED-4DB2-BD59-A6C34878D82A}">
                    <a16:rowId xmlns:a16="http://schemas.microsoft.com/office/drawing/2014/main" val="10003"/>
                  </a:ext>
                </a:extLst>
              </a:tr>
              <a:tr h="36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1" dirty="0">
                          <a:solidFill>
                            <a:schemeClr val="tx1"/>
                          </a:solidFill>
                          <a:latin typeface="Arial" panose="020B0604020202020204" pitchFamily="34" charset="0"/>
                          <a:ea typeface="+mn-ea"/>
                          <a:cs typeface="Arial" panose="020B0604020202020204" pitchFamily="34" charset="0"/>
                        </a:rPr>
                        <a:t>PDR</a:t>
                      </a:r>
                      <a:r>
                        <a:rPr lang="zh-CN" altLang="en-US" sz="1400" b="1" dirty="0">
                          <a:solidFill>
                            <a:schemeClr val="tx1"/>
                          </a:solidFill>
                          <a:latin typeface="Arial" panose="020B0604020202020204" pitchFamily="34" charset="0"/>
                          <a:ea typeface="+mn-ea"/>
                          <a:cs typeface="Arial" panose="020B0604020202020204" pitchFamily="34" charset="0"/>
                        </a:rPr>
                        <a:t> </a:t>
                      </a:r>
                      <a:r>
                        <a:rPr lang="en-US" altLang="zh-CN" sz="1400" b="1" dirty="0">
                          <a:solidFill>
                            <a:schemeClr val="tx1"/>
                          </a:solidFill>
                          <a:latin typeface="Arial" panose="020B0604020202020204" pitchFamily="34" charset="0"/>
                          <a:ea typeface="+mn-ea"/>
                          <a:cs typeface="Arial" panose="020B0604020202020204" pitchFamily="34" charset="0"/>
                        </a:rPr>
                        <a:t>3rd order beat cavity#</a:t>
                      </a:r>
                      <a:r>
                        <a:rPr lang="zh-CN" altLang="en-US" sz="1400" b="1" dirty="0">
                          <a:solidFill>
                            <a:schemeClr val="tx1"/>
                          </a:solidFill>
                          <a:latin typeface="Arial" panose="020B0604020202020204" pitchFamily="34" charset="0"/>
                          <a:ea typeface="+mn-ea"/>
                          <a:cs typeface="Arial" panose="020B0604020202020204" pitchFamily="34" charset="0"/>
                        </a:rPr>
                        <a:t> </a:t>
                      </a:r>
                      <a:r>
                        <a:rPr lang="en-US" altLang="zh-CN" sz="1400" b="1" dirty="0">
                          <a:solidFill>
                            <a:schemeClr val="tx1"/>
                          </a:solidFill>
                          <a:latin typeface="Arial" panose="020B0604020202020204" pitchFamily="34" charset="0"/>
                          <a:ea typeface="+mn-ea"/>
                          <a:cs typeface="Arial" panose="020B0604020202020204" pitchFamily="34" charset="0"/>
                        </a:rPr>
                        <a:t>(29 kHz)</a:t>
                      </a:r>
                      <a:endParaRPr lang="zh-CN" altLang="en-US" sz="1400" b="1"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a:r>
                        <a:rPr lang="en-US" altLang="zh-CN" sz="1400" dirty="0">
                          <a:solidFill>
                            <a:srgbClr val="0070C0"/>
                          </a:solidFill>
                          <a:latin typeface="Arial" panose="020B0604020202020204" pitchFamily="34" charset="0"/>
                          <a:ea typeface="+mn-ea"/>
                          <a:cs typeface="Arial" panose="020B0604020202020204" pitchFamily="34" charset="0"/>
                        </a:rPr>
                        <a:t>33</a:t>
                      </a:r>
                      <a:endParaRPr lang="zh-CN" altLang="en-US" sz="1400" b="0" dirty="0">
                        <a:solidFill>
                          <a:srgbClr val="0070C0"/>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b="0" kern="1200" dirty="0">
                          <a:solidFill>
                            <a:schemeClr val="tx1"/>
                          </a:solidFill>
                          <a:latin typeface="Arial" panose="020B0604020202020204" pitchFamily="34" charset="0"/>
                          <a:ea typeface="+mn-ea"/>
                          <a:cs typeface="Arial" panose="020B0604020202020204" pitchFamily="34" charset="0"/>
                        </a:rPr>
                        <a:t>51</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kern="1200" dirty="0">
                          <a:latin typeface="Arial" panose="020B0604020202020204" pitchFamily="34" charset="0"/>
                          <a:ea typeface="+mn-ea"/>
                          <a:cs typeface="Arial" panose="020B0604020202020204" pitchFamily="34" charset="0"/>
                        </a:rPr>
                        <a:t>83</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kern="1200" dirty="0">
                          <a:latin typeface="Arial" panose="020B0604020202020204" pitchFamily="34" charset="0"/>
                          <a:ea typeface="+mn-ea"/>
                          <a:cs typeface="Arial" panose="020B0604020202020204" pitchFamily="34" charset="0"/>
                        </a:rPr>
                        <a:t>28</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b="0" kern="1200" dirty="0">
                          <a:solidFill>
                            <a:schemeClr val="tx1"/>
                          </a:solidFill>
                          <a:latin typeface="Arial" panose="020B0604020202020204" pitchFamily="34" charset="0"/>
                          <a:ea typeface="+mn-ea"/>
                          <a:cs typeface="Arial" panose="020B0604020202020204" pitchFamily="34" charset="0"/>
                        </a:rPr>
                        <a:t>14</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extLst>
                  <a:ext uri="{0D108BD9-81ED-4DB2-BD59-A6C34878D82A}">
                    <a16:rowId xmlns:a16="http://schemas.microsoft.com/office/drawing/2014/main" val="10004"/>
                  </a:ext>
                </a:extLst>
              </a:tr>
              <a:tr h="36000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400" b="0" dirty="0">
                          <a:solidFill>
                            <a:schemeClr val="tx1"/>
                          </a:solidFill>
                          <a:latin typeface="Arial" panose="020B0604020202020204" pitchFamily="34" charset="0"/>
                          <a:ea typeface="+mn-ea"/>
                          <a:cs typeface="Arial" panose="020B0604020202020204" pitchFamily="34" charset="0"/>
                        </a:rPr>
                        <a:t>APDR 4+4 max voltage drop</a:t>
                      </a:r>
                      <a:endParaRPr lang="zh-CN" altLang="en-US" sz="1400" b="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a:r>
                        <a:rPr lang="en-US" altLang="zh-CN" sz="1400" dirty="0">
                          <a:latin typeface="Arial" panose="020B0604020202020204" pitchFamily="34" charset="0"/>
                          <a:ea typeface="+mn-ea"/>
                          <a:cs typeface="Arial" panose="020B0604020202020204" pitchFamily="34" charset="0"/>
                        </a:rPr>
                        <a:t>3 %</a:t>
                      </a:r>
                      <a:endParaRPr lang="zh-CN" altLang="en-US" sz="1400" b="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ea typeface="+mn-ea"/>
                          <a:cs typeface="Arial" panose="020B0604020202020204" pitchFamily="34" charset="0"/>
                        </a:rPr>
                        <a:t>4 %</a:t>
                      </a:r>
                      <a:endParaRPr lang="zh-CN" altLang="en-US" sz="1400" b="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kern="1200" dirty="0">
                          <a:latin typeface="Arial" panose="020B0604020202020204" pitchFamily="34" charset="0"/>
                          <a:ea typeface="+mn-ea"/>
                          <a:cs typeface="Arial" panose="020B0604020202020204" pitchFamily="34" charset="0"/>
                        </a:rPr>
                        <a:t>18 %</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kern="1200" dirty="0">
                          <a:latin typeface="Arial" panose="020B0604020202020204" pitchFamily="34" charset="0"/>
                          <a:ea typeface="+mn-ea"/>
                          <a:cs typeface="Arial" panose="020B0604020202020204" pitchFamily="34" charset="0"/>
                        </a:rPr>
                        <a:t>35 %</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b="0" kern="1200" dirty="0">
                          <a:solidFill>
                            <a:schemeClr val="tx1"/>
                          </a:solidFill>
                          <a:latin typeface="Arial" panose="020B0604020202020204" pitchFamily="34" charset="0"/>
                          <a:ea typeface="+mn-ea"/>
                          <a:cs typeface="Arial" panose="020B0604020202020204" pitchFamily="34" charset="0"/>
                        </a:rPr>
                        <a:t>18 %</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extLst>
                  <a:ext uri="{0D108BD9-81ED-4DB2-BD59-A6C34878D82A}">
                    <a16:rowId xmlns:a16="http://schemas.microsoft.com/office/drawing/2014/main" val="10012"/>
                  </a:ext>
                </a:extLst>
              </a:tr>
              <a:tr h="358792">
                <a:tc>
                  <a:txBody>
                    <a:bodyPr/>
                    <a:lstStyle/>
                    <a:p>
                      <a:pPr marL="0" algn="l"/>
                      <a:r>
                        <a:rPr lang="en-US" altLang="zh-CN" sz="1400" b="0" dirty="0">
                          <a:solidFill>
                            <a:schemeClr val="tx1"/>
                          </a:solidFill>
                          <a:latin typeface="Arial" panose="020B0604020202020204" pitchFamily="34" charset="0"/>
                          <a:ea typeface="+mn-ea"/>
                          <a:cs typeface="Arial" panose="020B0604020202020204" pitchFamily="34" charset="0"/>
                        </a:rPr>
                        <a:t>APDR 4+4 max phase shift (</a:t>
                      </a:r>
                      <a:r>
                        <a:rPr lang="en-US" altLang="zh-CN" sz="1400" b="0" dirty="0" err="1">
                          <a:solidFill>
                            <a:schemeClr val="tx1"/>
                          </a:solidFill>
                          <a:latin typeface="Arial" panose="020B0604020202020204" pitchFamily="34" charset="0"/>
                          <a:ea typeface="+mn-ea"/>
                          <a:cs typeface="Arial" panose="020B0604020202020204" pitchFamily="34" charset="0"/>
                        </a:rPr>
                        <a:t>deg</a:t>
                      </a:r>
                      <a:r>
                        <a:rPr lang="en-US" altLang="zh-CN" sz="1400" b="0" dirty="0">
                          <a:solidFill>
                            <a:schemeClr val="tx1"/>
                          </a:solidFill>
                          <a:latin typeface="Arial" panose="020B0604020202020204" pitchFamily="34" charset="0"/>
                          <a:ea typeface="+mn-ea"/>
                          <a:cs typeface="Arial" panose="020B0604020202020204" pitchFamily="34" charset="0"/>
                        </a:rPr>
                        <a:t>)</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kern="1200" dirty="0">
                          <a:latin typeface="Arial" panose="020B0604020202020204" pitchFamily="34" charset="0"/>
                          <a:ea typeface="+mn-ea"/>
                          <a:cs typeface="Arial" panose="020B0604020202020204" pitchFamily="34" charset="0"/>
                        </a:rPr>
                        <a:t>3</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b="0" kern="1200" dirty="0">
                          <a:solidFill>
                            <a:schemeClr val="tx1"/>
                          </a:solidFill>
                          <a:latin typeface="Arial" panose="020B0604020202020204" pitchFamily="34" charset="0"/>
                          <a:ea typeface="+mn-ea"/>
                          <a:cs typeface="Arial" panose="020B0604020202020204" pitchFamily="34" charset="0"/>
                        </a:rPr>
                        <a:t>4.8</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kern="1200" dirty="0">
                          <a:latin typeface="Arial" panose="020B0604020202020204" pitchFamily="34" charset="0"/>
                          <a:ea typeface="+mn-ea"/>
                          <a:cs typeface="Arial" panose="020B0604020202020204" pitchFamily="34" charset="0"/>
                        </a:rPr>
                        <a:t>16.7</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kern="1200" dirty="0">
                          <a:latin typeface="Arial" panose="020B0604020202020204" pitchFamily="34" charset="0"/>
                          <a:ea typeface="+mn-ea"/>
                          <a:cs typeface="Arial" panose="020B0604020202020204" pitchFamily="34" charset="0"/>
                        </a:rPr>
                        <a:t>24.2</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b="0" kern="1200" dirty="0">
                          <a:solidFill>
                            <a:schemeClr val="tx1"/>
                          </a:solidFill>
                          <a:latin typeface="Arial" panose="020B0604020202020204" pitchFamily="34" charset="0"/>
                          <a:ea typeface="+mn-ea"/>
                          <a:cs typeface="Arial" panose="020B0604020202020204" pitchFamily="34" charset="0"/>
                        </a:rPr>
                        <a:t>12.1</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extLst>
                  <a:ext uri="{0D108BD9-81ED-4DB2-BD59-A6C34878D82A}">
                    <a16:rowId xmlns:a16="http://schemas.microsoft.com/office/drawing/2014/main" val="10013"/>
                  </a:ext>
                </a:extLst>
              </a:tr>
              <a:tr h="358792">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400" b="1" dirty="0">
                          <a:solidFill>
                            <a:schemeClr val="tx1"/>
                          </a:solidFill>
                          <a:latin typeface="Arial" panose="020B0604020202020204" pitchFamily="34" charset="0"/>
                          <a:ea typeface="+mn-ea"/>
                          <a:cs typeface="Arial" panose="020B0604020202020204" pitchFamily="34" charset="0"/>
                        </a:rPr>
                        <a:t>APDR 2nd order beat cavity#</a:t>
                      </a:r>
                      <a:r>
                        <a:rPr lang="zh-CN" altLang="en-US" sz="1400" b="1" dirty="0">
                          <a:solidFill>
                            <a:schemeClr val="tx1"/>
                          </a:solidFill>
                          <a:latin typeface="Arial" panose="020B0604020202020204" pitchFamily="34" charset="0"/>
                          <a:ea typeface="+mn-ea"/>
                          <a:cs typeface="Arial" panose="020B0604020202020204" pitchFamily="34" charset="0"/>
                        </a:rPr>
                        <a:t>  </a:t>
                      </a:r>
                      <a:r>
                        <a:rPr lang="en-US" altLang="zh-CN" sz="1400" b="1" dirty="0">
                          <a:solidFill>
                            <a:schemeClr val="tx1"/>
                          </a:solidFill>
                          <a:latin typeface="Arial" panose="020B0604020202020204" pitchFamily="34" charset="0"/>
                          <a:ea typeface="+mn-ea"/>
                          <a:cs typeface="Arial" panose="020B0604020202020204" pitchFamily="34" charset="0"/>
                        </a:rPr>
                        <a:t>(79 kHz)</a:t>
                      </a:r>
                      <a:endParaRPr lang="zh-CN" altLang="en-US" sz="1400" b="1"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b="0" kern="1200" dirty="0">
                          <a:solidFill>
                            <a:schemeClr val="tx1"/>
                          </a:solidFill>
                          <a:latin typeface="Arial" panose="020B0604020202020204" pitchFamily="34" charset="0"/>
                          <a:ea typeface="+mn-ea"/>
                          <a:cs typeface="Arial" panose="020B0604020202020204" pitchFamily="34" charset="0"/>
                        </a:rPr>
                        <a:t>10</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b="0" kern="1200" dirty="0">
                          <a:solidFill>
                            <a:schemeClr val="tx1"/>
                          </a:solidFill>
                          <a:latin typeface="Arial" panose="020B0604020202020204" pitchFamily="34" charset="0"/>
                          <a:ea typeface="+mn-ea"/>
                          <a:cs typeface="Arial" panose="020B0604020202020204" pitchFamily="34" charset="0"/>
                        </a:rPr>
                        <a:t>16</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b="0" kern="1200" dirty="0">
                          <a:solidFill>
                            <a:schemeClr val="tx1"/>
                          </a:solidFill>
                          <a:latin typeface="Arial" panose="020B0604020202020204" pitchFamily="34" charset="0"/>
                          <a:ea typeface="+mn-ea"/>
                          <a:cs typeface="Arial" panose="020B0604020202020204" pitchFamily="34" charset="0"/>
                        </a:rPr>
                        <a:t>27</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b="0" kern="1200" dirty="0">
                          <a:solidFill>
                            <a:schemeClr val="tx1"/>
                          </a:solidFill>
                          <a:latin typeface="Arial" panose="020B0604020202020204" pitchFamily="34" charset="0"/>
                          <a:ea typeface="+mn-ea"/>
                          <a:cs typeface="Arial" panose="020B0604020202020204" pitchFamily="34" charset="0"/>
                        </a:rPr>
                        <a:t>9</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b="0" kern="1200" dirty="0">
                          <a:solidFill>
                            <a:schemeClr val="tx1"/>
                          </a:solidFill>
                          <a:latin typeface="Arial" panose="020B0604020202020204" pitchFamily="34" charset="0"/>
                          <a:ea typeface="+mn-ea"/>
                          <a:cs typeface="Arial" panose="020B0604020202020204" pitchFamily="34" charset="0"/>
                        </a:rPr>
                        <a:t>4</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extLst>
                  <a:ext uri="{0D108BD9-81ED-4DB2-BD59-A6C34878D82A}">
                    <a16:rowId xmlns:a16="http://schemas.microsoft.com/office/drawing/2014/main" val="2702482958"/>
                  </a:ext>
                </a:extLst>
              </a:tr>
            </a:tbl>
          </a:graphicData>
        </a:graphic>
      </p:graphicFrame>
      <p:sp>
        <p:nvSpPr>
          <p:cNvPr id="3" name="灯片编号占位符 2"/>
          <p:cNvSpPr>
            <a:spLocks noGrp="1"/>
          </p:cNvSpPr>
          <p:nvPr>
            <p:ph type="sldNum" sz="quarter" idx="12"/>
          </p:nvPr>
        </p:nvSpPr>
        <p:spPr/>
        <p:txBody>
          <a:bodyPr/>
          <a:lstStyle/>
          <a:p>
            <a:pPr defTabSz="914400">
              <a:defRPr/>
            </a:pPr>
            <a:fld id="{F2357ACE-CC3F-4EB8-8897-299C2E1B55B1}" type="slidenum">
              <a:rPr lang="zh-CN" altLang="en-US" sz="900">
                <a:solidFill>
                  <a:prstClr val="black">
                    <a:tint val="75000"/>
                  </a:prstClr>
                </a:solidFill>
                <a:latin typeface="等线" panose="020F0502020204030204"/>
                <a:ea typeface="等线" panose="02010600030101010101" pitchFamily="2" charset="-122"/>
              </a:rPr>
              <a:pPr defTabSz="914400">
                <a:defRPr/>
              </a:pPr>
              <a:t>29</a:t>
            </a:fld>
            <a:endParaRPr lang="zh-CN" altLang="en-US" sz="900">
              <a:solidFill>
                <a:prstClr val="black">
                  <a:tint val="75000"/>
                </a:prstClr>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0635872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11003" y="1586549"/>
            <a:ext cx="8602662" cy="50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nvSpPr>
        <p:spPr>
          <a:xfrm>
            <a:off x="3633829" y="452868"/>
            <a:ext cx="4957010" cy="707886"/>
          </a:xfrm>
          <a:prstGeom prst="rect">
            <a:avLst/>
          </a:prstGeom>
          <a:noFill/>
        </p:spPr>
        <p:txBody>
          <a:bodyPr wrap="square" rtlCol="0">
            <a:spAutoFit/>
          </a:bodyPr>
          <a:lstStyle/>
          <a:p>
            <a:pPr algn="ctr"/>
            <a:r>
              <a:rPr lang="en-US" altLang="zh-CN" sz="4000" dirty="0">
                <a:latin typeface="Arial Unicode MS" panose="020B0604020202020204" pitchFamily="34" charset="-122"/>
                <a:ea typeface="Arial Unicode MS" panose="020B0604020202020204" pitchFamily="34" charset="-122"/>
                <a:cs typeface="Arial Unicode MS" panose="020B0604020202020204" pitchFamily="34" charset="-122"/>
              </a:rPr>
              <a:t>CEPC-SPPC Project</a:t>
            </a:r>
            <a:endParaRPr lang="zh-CN" altLang="en-US" sz="40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 name="文本框 3"/>
          <p:cNvSpPr txBox="1"/>
          <p:nvPr/>
        </p:nvSpPr>
        <p:spPr>
          <a:xfrm>
            <a:off x="4271340" y="3761923"/>
            <a:ext cx="4507476" cy="1323439"/>
          </a:xfrm>
          <a:prstGeom prst="rect">
            <a:avLst/>
          </a:prstGeom>
          <a:noFill/>
        </p:spPr>
        <p:txBody>
          <a:bodyPr wrap="square" rtlCol="0">
            <a:spAutoFit/>
          </a:bodyPr>
          <a:lstStyle/>
          <a:p>
            <a:r>
              <a:rPr lang="en-US" altLang="zh-CN" sz="2000" dirty="0">
                <a:latin typeface="Arial Unicode MS" panose="020B0604020202020204" pitchFamily="34" charset="-122"/>
                <a:ea typeface="Arial Unicode MS" panose="020B0604020202020204" pitchFamily="34" charset="-122"/>
                <a:cs typeface="Arial Unicode MS" panose="020B0604020202020204" pitchFamily="34" charset="-122"/>
              </a:rPr>
              <a:t>Circumference: 100</a:t>
            </a:r>
            <a:r>
              <a:rPr lang="zh-CN" altLang="en-US" sz="2000"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000" dirty="0">
                <a:latin typeface="Arial Unicode MS" panose="020B0604020202020204" pitchFamily="34" charset="-122"/>
                <a:ea typeface="Arial Unicode MS" panose="020B0604020202020204" pitchFamily="34" charset="-122"/>
                <a:cs typeface="Arial Unicode MS" panose="020B0604020202020204" pitchFamily="34" charset="-122"/>
              </a:rPr>
              <a:t>km</a:t>
            </a:r>
          </a:p>
          <a:p>
            <a:r>
              <a:rPr lang="en-US" altLang="zh-CN" sz="2000" dirty="0">
                <a:latin typeface="Arial Unicode MS" panose="020B0604020202020204" pitchFamily="34" charset="-122"/>
                <a:ea typeface="Arial Unicode MS" panose="020B0604020202020204" pitchFamily="34" charset="-122"/>
                <a:cs typeface="Arial Unicode MS" panose="020B0604020202020204" pitchFamily="34" charset="-122"/>
              </a:rPr>
              <a:t>CEPC Beam Energy: 45.5 – 120 GeV</a:t>
            </a:r>
          </a:p>
          <a:p>
            <a:r>
              <a:rPr lang="en-US" altLang="zh-CN" sz="2000" dirty="0">
                <a:latin typeface="Arial Unicode MS" panose="020B0604020202020204" pitchFamily="34" charset="-122"/>
                <a:ea typeface="Arial Unicode MS" panose="020B0604020202020204" pitchFamily="34" charset="-122"/>
                <a:cs typeface="Arial Unicode MS" panose="020B0604020202020204" pitchFamily="34" charset="-122"/>
              </a:rPr>
              <a:t>SPPC Beam Energy: 35 - 50 TeV</a:t>
            </a:r>
          </a:p>
          <a:p>
            <a:r>
              <a:rPr lang="en-US" altLang="zh-CN" sz="2000" dirty="0">
                <a:latin typeface="Arial Unicode MS" panose="020B0604020202020204" pitchFamily="34" charset="-122"/>
                <a:ea typeface="Arial Unicode MS" panose="020B0604020202020204" pitchFamily="34" charset="-122"/>
                <a:cs typeface="Arial Unicode MS" panose="020B0604020202020204" pitchFamily="34" charset="-122"/>
              </a:rPr>
              <a:t>CEPC SR Power &lt; 100 MW</a:t>
            </a:r>
          </a:p>
        </p:txBody>
      </p:sp>
      <p:sp>
        <p:nvSpPr>
          <p:cNvPr id="5" name="灯片编号占位符 4"/>
          <p:cNvSpPr>
            <a:spLocks noGrp="1"/>
          </p:cNvSpPr>
          <p:nvPr>
            <p:ph type="sldNum" sz="quarter" idx="12"/>
          </p:nvPr>
        </p:nvSpPr>
        <p:spPr/>
        <p:txBody>
          <a:bodyPr/>
          <a:lstStyle/>
          <a:p>
            <a:fld id="{67F55CBC-1738-4DFD-9BA1-DB4197931948}" type="slidenum">
              <a:rPr lang="zh-CN" altLang="en-US" smtClean="0"/>
              <a:t>3</a:t>
            </a:fld>
            <a:endParaRPr lang="zh-CN" altLang="en-US"/>
          </a:p>
        </p:txBody>
      </p:sp>
    </p:spTree>
    <p:extLst>
      <p:ext uri="{BB962C8B-B14F-4D97-AF65-F5344CB8AC3E}">
        <p14:creationId xmlns:p14="http://schemas.microsoft.com/office/powerpoint/2010/main" val="15671228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66248" y="175998"/>
            <a:ext cx="9144000" cy="1325563"/>
          </a:xfrm>
        </p:spPr>
        <p:txBody>
          <a:bodyPr>
            <a:normAutofit/>
          </a:bodyPr>
          <a:lstStyle/>
          <a:p>
            <a:pPr algn="ctr"/>
            <a:r>
              <a:rPr lang="en-US" altLang="zh-CN" sz="4000" dirty="0">
                <a:ea typeface="等线" panose="02010600030101010101" pitchFamily="2" charset="-122"/>
              </a:rPr>
              <a:t>Pulsed Power Correction</a:t>
            </a:r>
            <a:endParaRPr lang="zh-CN" altLang="en-US" sz="4000" dirty="0">
              <a:ea typeface="等线" panose="02010600030101010101" pitchFamily="2" charset="-122"/>
            </a:endParaRPr>
          </a:p>
        </p:txBody>
      </p:sp>
      <p:sp>
        <p:nvSpPr>
          <p:cNvPr id="8" name="Rectangle 2"/>
          <p:cNvSpPr>
            <a:spLocks noChangeArrowheads="1"/>
          </p:cNvSpPr>
          <p:nvPr/>
        </p:nvSpPr>
        <p:spPr bwMode="auto">
          <a:xfrm>
            <a:off x="-297099" y="304430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defRPr/>
            </a:pPr>
            <a:endParaRPr lang="zh-CN" altLang="en-US">
              <a:solidFill>
                <a:prstClr val="black"/>
              </a:solidFill>
              <a:latin typeface="Arial" panose="020B0604020202020204" pitchFamily="34" charset="0"/>
              <a:ea typeface="等线" panose="02010600030101010101" pitchFamily="2" charset="-122"/>
              <a:cs typeface="Arial" panose="020B0604020202020204" pitchFamily="34" charset="0"/>
            </a:endParaRPr>
          </a:p>
        </p:txBody>
      </p:sp>
      <p:pic>
        <p:nvPicPr>
          <p:cNvPr id="1025" name="图片 5"/>
          <p:cNvPicPr>
            <a:picLocks noChangeAspect="1" noChangeArrowheads="1"/>
          </p:cNvPicPr>
          <p:nvPr/>
        </p:nvPicPr>
        <p:blipFill>
          <a:blip r:embed="rId2">
            <a:extLst>
              <a:ext uri="{28A0092B-C50C-407E-A947-70E740481C1C}">
                <a14:useLocalDpi xmlns:a14="http://schemas.microsoft.com/office/drawing/2010/main" val="0"/>
              </a:ext>
            </a:extLst>
          </a:blip>
          <a:srcRect b="40340"/>
          <a:stretch>
            <a:fillRect/>
          </a:stretch>
        </p:blipFill>
        <p:spPr bwMode="auto">
          <a:xfrm>
            <a:off x="59517" y="2497455"/>
            <a:ext cx="5931331" cy="416864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a:spLocks noChangeArrowheads="1"/>
          </p:cNvSpPr>
          <p:nvPr/>
        </p:nvSpPr>
        <p:spPr bwMode="auto">
          <a:xfrm>
            <a:off x="-297100" y="5703501"/>
            <a:ext cx="29206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defRPr/>
            </a:pPr>
            <a:r>
              <a:rPr lang="en-US" altLang="zh-CN" sz="120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600">
                <a:solidFill>
                  <a:prstClr val="black"/>
                </a:solidFill>
                <a:latin typeface="Arial" panose="020B0604020202020204" pitchFamily="34" charset="0"/>
                <a:ea typeface="等线" panose="02010600030101010101" pitchFamily="2" charset="-122"/>
                <a:cs typeface="Arial" panose="020B0604020202020204" pitchFamily="34" charset="0"/>
              </a:rPr>
              <a:t> </a:t>
            </a:r>
            <a:endParaRPr lang="en-US" altLang="zh-CN">
              <a:solidFill>
                <a:prstClr val="black"/>
              </a:solidFill>
              <a:latin typeface="Arial" panose="020B0604020202020204" pitchFamily="34" charset="0"/>
              <a:ea typeface="等线" panose="02010600030101010101" pitchFamily="2" charset="-122"/>
              <a:cs typeface="Arial" panose="020B0604020202020204" pitchFamily="34" charset="0"/>
            </a:endParaRPr>
          </a:p>
        </p:txBody>
      </p:sp>
      <p:pic>
        <p:nvPicPr>
          <p:cNvPr id="11" name="图片 10"/>
          <p:cNvPicPr/>
          <p:nvPr/>
        </p:nvPicPr>
        <p:blipFill rotWithShape="1">
          <a:blip r:embed="rId3"/>
          <a:srcRect b="11849"/>
          <a:stretch/>
        </p:blipFill>
        <p:spPr>
          <a:xfrm>
            <a:off x="6154408" y="3144579"/>
            <a:ext cx="1667764" cy="3350767"/>
          </a:xfrm>
          <a:prstGeom prst="rect">
            <a:avLst/>
          </a:prstGeom>
        </p:spPr>
      </p:pic>
      <p:sp>
        <p:nvSpPr>
          <p:cNvPr id="3" name="矩形 2"/>
          <p:cNvSpPr/>
          <p:nvPr/>
        </p:nvSpPr>
        <p:spPr>
          <a:xfrm>
            <a:off x="300186" y="1662405"/>
            <a:ext cx="6528044" cy="584775"/>
          </a:xfrm>
          <a:prstGeom prst="rect">
            <a:avLst/>
          </a:prstGeom>
        </p:spPr>
        <p:txBody>
          <a:bodyPr wrap="square">
            <a:spAutoFit/>
          </a:bodyPr>
          <a:lstStyle/>
          <a:p>
            <a:pPr defTabSz="914400">
              <a:defRPr/>
            </a:pPr>
            <a:r>
              <a:rPr lang="en-US" altLang="zh-CN" sz="1600" dirty="0">
                <a:solidFill>
                  <a:prstClr val="black"/>
                </a:solidFill>
                <a:latin typeface="Arial" panose="020B0604020202020204" pitchFamily="34" charset="0"/>
                <a:ea typeface="等线" panose="02010600030101010101" pitchFamily="2" charset="-122"/>
                <a:cs typeface="Arial" panose="020B0604020202020204" pitchFamily="34" charset="0"/>
              </a:rPr>
              <a:t>Constant amplitude and phase</a:t>
            </a:r>
            <a:r>
              <a:rPr lang="zh-CN" altLang="en-US" sz="160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1600" dirty="0">
                <a:solidFill>
                  <a:prstClr val="black"/>
                </a:solidFill>
                <a:latin typeface="Arial" panose="020B0604020202020204" pitchFamily="34" charset="0"/>
                <a:ea typeface="等线" panose="02010600030101010101" pitchFamily="2" charset="-122"/>
                <a:cs typeface="Arial" panose="020B0604020202020204" pitchFamily="34" charset="0"/>
              </a:rPr>
              <a:t>of the cavity voltage.</a:t>
            </a:r>
          </a:p>
          <a:p>
            <a:pPr defTabSz="914400">
              <a:defRPr/>
            </a:pPr>
            <a:r>
              <a:rPr lang="en-US" altLang="zh-CN" sz="1600" dirty="0">
                <a:solidFill>
                  <a:prstClr val="black"/>
                </a:solidFill>
                <a:latin typeface="Arial" panose="020B0604020202020204" pitchFamily="34" charset="0"/>
                <a:ea typeface="等线" panose="02010600030101010101" pitchFamily="2" charset="-122"/>
                <a:cs typeface="Arial" panose="020B0604020202020204" pitchFamily="34" charset="0"/>
              </a:rPr>
              <a:t>To avoid complicated Lorentz force detuning correction in ring. </a:t>
            </a:r>
            <a:endParaRPr lang="zh-CN" altLang="en-US" sz="1600" dirty="0">
              <a:solidFill>
                <a:prstClr val="black"/>
              </a:solidFill>
              <a:latin typeface="Arial" panose="020B0604020202020204" pitchFamily="34" charset="0"/>
              <a:ea typeface="等线" panose="02010600030101010101" pitchFamily="2" charset="-122"/>
              <a:cs typeface="Arial" panose="020B0604020202020204" pitchFamily="34" charset="0"/>
            </a:endParaRPr>
          </a:p>
        </p:txBody>
      </p:sp>
      <p:pic>
        <p:nvPicPr>
          <p:cNvPr id="6" name="图片 5"/>
          <p:cNvPicPr>
            <a:picLocks noChangeAspect="1"/>
          </p:cNvPicPr>
          <p:nvPr/>
        </p:nvPicPr>
        <p:blipFill rotWithShape="1">
          <a:blip r:embed="rId4"/>
          <a:srcRect l="39323" r="37458"/>
          <a:stretch/>
        </p:blipFill>
        <p:spPr>
          <a:xfrm>
            <a:off x="1092788" y="5418909"/>
            <a:ext cx="1300600" cy="423090"/>
          </a:xfrm>
          <a:prstGeom prst="rect">
            <a:avLst/>
          </a:prstGeom>
        </p:spPr>
      </p:pic>
      <p:pic>
        <p:nvPicPr>
          <p:cNvPr id="10" name="图片 9"/>
          <p:cNvPicPr>
            <a:picLocks noChangeAspect="1"/>
          </p:cNvPicPr>
          <p:nvPr/>
        </p:nvPicPr>
        <p:blipFill rotWithShape="1">
          <a:blip r:embed="rId5"/>
          <a:srcRect l="41557" r="39599"/>
          <a:stretch/>
        </p:blipFill>
        <p:spPr>
          <a:xfrm>
            <a:off x="2411318" y="5379891"/>
            <a:ext cx="1152890" cy="462109"/>
          </a:xfrm>
          <a:prstGeom prst="rect">
            <a:avLst/>
          </a:prstGeom>
        </p:spPr>
      </p:pic>
      <p:pic>
        <p:nvPicPr>
          <p:cNvPr id="13" name="图片 12"/>
          <p:cNvPicPr>
            <a:picLocks noChangeAspect="1"/>
          </p:cNvPicPr>
          <p:nvPr/>
        </p:nvPicPr>
        <p:blipFill rotWithShape="1">
          <a:blip r:embed="rId6"/>
          <a:srcRect l="30294" r="28874"/>
          <a:stretch/>
        </p:blipFill>
        <p:spPr>
          <a:xfrm>
            <a:off x="2531444" y="4012032"/>
            <a:ext cx="2395728" cy="662217"/>
          </a:xfrm>
          <a:prstGeom prst="rect">
            <a:avLst/>
          </a:prstGeom>
        </p:spPr>
      </p:pic>
      <p:pic>
        <p:nvPicPr>
          <p:cNvPr id="15" name="图片 14"/>
          <p:cNvPicPr>
            <a:picLocks noChangeAspect="1"/>
          </p:cNvPicPr>
          <p:nvPr/>
        </p:nvPicPr>
        <p:blipFill rotWithShape="1">
          <a:blip r:embed="rId7"/>
          <a:srcRect l="37616" r="36540"/>
          <a:stretch/>
        </p:blipFill>
        <p:spPr>
          <a:xfrm>
            <a:off x="3177620" y="4606720"/>
            <a:ext cx="1591416" cy="465116"/>
          </a:xfrm>
          <a:prstGeom prst="rect">
            <a:avLst/>
          </a:prstGeom>
        </p:spPr>
      </p:pic>
      <p:pic>
        <p:nvPicPr>
          <p:cNvPr id="17" name="图片 16"/>
          <p:cNvPicPr>
            <a:picLocks noChangeAspect="1"/>
          </p:cNvPicPr>
          <p:nvPr/>
        </p:nvPicPr>
        <p:blipFill rotWithShape="1">
          <a:blip r:embed="rId8"/>
          <a:srcRect l="36058" r="33013"/>
          <a:stretch/>
        </p:blipFill>
        <p:spPr>
          <a:xfrm>
            <a:off x="6162733" y="1748441"/>
            <a:ext cx="1631576" cy="595387"/>
          </a:xfrm>
          <a:prstGeom prst="rect">
            <a:avLst/>
          </a:prstGeom>
        </p:spPr>
      </p:pic>
      <p:pic>
        <p:nvPicPr>
          <p:cNvPr id="19" name="图片 18"/>
          <p:cNvPicPr>
            <a:picLocks noChangeAspect="1"/>
          </p:cNvPicPr>
          <p:nvPr/>
        </p:nvPicPr>
        <p:blipFill rotWithShape="1">
          <a:blip r:embed="rId9"/>
          <a:srcRect l="36738" r="32673"/>
          <a:stretch/>
        </p:blipFill>
        <p:spPr>
          <a:xfrm>
            <a:off x="6198592" y="2414738"/>
            <a:ext cx="1613647" cy="595387"/>
          </a:xfrm>
          <a:prstGeom prst="rect">
            <a:avLst/>
          </a:prstGeom>
        </p:spPr>
      </p:pic>
      <p:pic>
        <p:nvPicPr>
          <p:cNvPr id="16" name="内容占位符 3"/>
          <p:cNvPicPr>
            <a:picLocks noGrp="1" noChangeAspect="1"/>
          </p:cNvPicPr>
          <p:nvPr>
            <p:ph idx="1"/>
          </p:nvPr>
        </p:nvPicPr>
        <p:blipFill rotWithShape="1">
          <a:blip r:embed="rId10"/>
          <a:srcRect r="12690"/>
          <a:stretch/>
        </p:blipFill>
        <p:spPr>
          <a:xfrm>
            <a:off x="7822172" y="1829330"/>
            <a:ext cx="4138862" cy="2429955"/>
          </a:xfrm>
          <a:prstGeom prst="rect">
            <a:avLst/>
          </a:prstGeom>
        </p:spPr>
      </p:pic>
      <p:pic>
        <p:nvPicPr>
          <p:cNvPr id="5" name="图片 4"/>
          <p:cNvPicPr>
            <a:picLocks noChangeAspect="1"/>
          </p:cNvPicPr>
          <p:nvPr/>
        </p:nvPicPr>
        <p:blipFill>
          <a:blip r:embed="rId11"/>
          <a:stretch>
            <a:fillRect/>
          </a:stretch>
        </p:blipFill>
        <p:spPr>
          <a:xfrm>
            <a:off x="7985732" y="4343140"/>
            <a:ext cx="4135598" cy="1899717"/>
          </a:xfrm>
          <a:prstGeom prst="rect">
            <a:avLst/>
          </a:prstGeom>
        </p:spPr>
      </p:pic>
    </p:spTree>
    <p:extLst>
      <p:ext uri="{BB962C8B-B14F-4D97-AF65-F5344CB8AC3E}">
        <p14:creationId xmlns:p14="http://schemas.microsoft.com/office/powerpoint/2010/main" val="10736951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27864"/>
            <a:ext cx="10515600" cy="1325563"/>
          </a:xfrm>
        </p:spPr>
        <p:txBody>
          <a:bodyPr>
            <a:normAutofit/>
          </a:bodyPr>
          <a:lstStyle/>
          <a:p>
            <a:pPr algn="ctr"/>
            <a:r>
              <a:rPr lang="en-US" altLang="zh-CN" sz="4000" dirty="0">
                <a:latin typeface="Arial" panose="020B0604020202020204" pitchFamily="34" charset="0"/>
                <a:cs typeface="Arial" panose="020B0604020202020204" pitchFamily="34" charset="0"/>
              </a:rPr>
              <a:t>Robinson Stability (CEPC DR Z mode)</a:t>
            </a:r>
            <a:endParaRPr lang="zh-CN" altLang="en-US" sz="4000" dirty="0">
              <a:latin typeface="Arial" panose="020B0604020202020204" pitchFamily="34" charset="0"/>
              <a:cs typeface="Arial" panose="020B0604020202020204" pitchFamily="34" charset="0"/>
            </a:endParaRPr>
          </a:p>
        </p:txBody>
      </p:sp>
      <p:pic>
        <p:nvPicPr>
          <p:cNvPr id="5" name="内容占位符 4"/>
          <p:cNvPicPr>
            <a:picLocks noGrp="1" noChangeAspect="1"/>
          </p:cNvPicPr>
          <p:nvPr>
            <p:ph idx="1"/>
          </p:nvPr>
        </p:nvPicPr>
        <p:blipFill rotWithShape="1">
          <a:blip r:embed="rId2"/>
          <a:srcRect l="6410" t="14894" r="44814" b="9898"/>
          <a:stretch/>
        </p:blipFill>
        <p:spPr>
          <a:xfrm>
            <a:off x="0" y="1189792"/>
            <a:ext cx="5447902" cy="4725220"/>
          </a:xfrm>
          <a:prstGeom prst="rect">
            <a:avLst/>
          </a:prstGeom>
        </p:spPr>
      </p:pic>
      <p:sp>
        <p:nvSpPr>
          <p:cNvPr id="4" name="灯片编号占位符 3"/>
          <p:cNvSpPr>
            <a:spLocks noGrp="1"/>
          </p:cNvSpPr>
          <p:nvPr>
            <p:ph type="sldNum" sz="quarter" idx="12"/>
          </p:nvPr>
        </p:nvSpPr>
        <p:spPr/>
        <p:txBody>
          <a:bodyPr/>
          <a:lstStyle/>
          <a:p>
            <a:fld id="{BFDD5B1F-11BD-4256-B750-CF9380C3E0A4}" type="slidenum">
              <a:rPr lang="zh-CN" altLang="en-US" smtClean="0"/>
              <a:t>31</a:t>
            </a:fld>
            <a:endParaRPr lang="zh-CN" altLang="en-US"/>
          </a:p>
        </p:txBody>
      </p:sp>
      <p:sp>
        <p:nvSpPr>
          <p:cNvPr id="6" name="文本框 5"/>
          <p:cNvSpPr txBox="1"/>
          <p:nvPr/>
        </p:nvSpPr>
        <p:spPr>
          <a:xfrm>
            <a:off x="495847" y="5934012"/>
            <a:ext cx="11575986" cy="784830"/>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Fast direct feedback (group delay 2 us, loop gain 22).</a:t>
            </a:r>
          </a:p>
          <a:p>
            <a:pPr marL="342900" indent="-342900">
              <a:spcBef>
                <a:spcPts val="600"/>
              </a:spcBef>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 10 % more power to have Robinson stable operation of high current Z-pole.</a:t>
            </a:r>
            <a:endParaRPr lang="zh-CN" altLang="en-US" sz="2000" dirty="0">
              <a:latin typeface="Arial" panose="020B0604020202020204" pitchFamily="34" charset="0"/>
              <a:cs typeface="Arial" panose="020B0604020202020204" pitchFamily="34" charset="0"/>
            </a:endParaRPr>
          </a:p>
        </p:txBody>
      </p:sp>
      <p:pic>
        <p:nvPicPr>
          <p:cNvPr id="8" name="图片 7"/>
          <p:cNvPicPr>
            <a:picLocks noChangeAspect="1"/>
          </p:cNvPicPr>
          <p:nvPr/>
        </p:nvPicPr>
        <p:blipFill rotWithShape="1">
          <a:blip r:embed="rId3"/>
          <a:srcRect l="4421" t="16000" r="47974" b="8632"/>
          <a:stretch/>
        </p:blipFill>
        <p:spPr>
          <a:xfrm>
            <a:off x="5447902" y="1121418"/>
            <a:ext cx="5459529" cy="4861969"/>
          </a:xfrm>
          <a:prstGeom prst="rect">
            <a:avLst/>
          </a:prstGeom>
        </p:spPr>
      </p:pic>
      <p:sp>
        <p:nvSpPr>
          <p:cNvPr id="10" name="矩形 9"/>
          <p:cNvSpPr/>
          <p:nvPr/>
        </p:nvSpPr>
        <p:spPr>
          <a:xfrm>
            <a:off x="8023160" y="5601172"/>
            <a:ext cx="3685689" cy="369332"/>
          </a:xfrm>
          <a:prstGeom prst="rect">
            <a:avLst/>
          </a:prstGeom>
        </p:spPr>
        <p:txBody>
          <a:bodyPr wrap="none">
            <a:spAutoFit/>
          </a:bodyPr>
          <a:lstStyle/>
          <a:p>
            <a:r>
              <a:rPr lang="en-US" altLang="zh-CN" dirty="0">
                <a:latin typeface="Arial" panose="020B0604020202020204" pitchFamily="34" charset="0"/>
                <a:cs typeface="Arial" panose="020B0604020202020204" pitchFamily="34" charset="0"/>
              </a:rPr>
              <a:t>by </a:t>
            </a:r>
            <a:r>
              <a:rPr lang="en-US" altLang="zh-CN" dirty="0" err="1">
                <a:latin typeface="Arial" panose="020B0604020202020204" pitchFamily="34" charset="0"/>
                <a:cs typeface="Arial" panose="020B0604020202020204" pitchFamily="34" charset="0"/>
              </a:rPr>
              <a:t>Haipeng</a:t>
            </a:r>
            <a:r>
              <a:rPr lang="en-US" altLang="zh-CN" dirty="0">
                <a:latin typeface="Arial" panose="020B0604020202020204" pitchFamily="34" charset="0"/>
                <a:cs typeface="Arial" panose="020B0604020202020204" pitchFamily="34" charset="0"/>
              </a:rPr>
              <a:t> Wang’s Mathcad code</a:t>
            </a:r>
            <a:endParaRPr lang="zh-CN" altLang="en-US" dirty="0"/>
          </a:p>
        </p:txBody>
      </p:sp>
    </p:spTree>
    <p:extLst>
      <p:ext uri="{BB962C8B-B14F-4D97-AF65-F5344CB8AC3E}">
        <p14:creationId xmlns:p14="http://schemas.microsoft.com/office/powerpoint/2010/main" val="4154171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589526" y="1823519"/>
            <a:ext cx="11533343" cy="1477328"/>
          </a:xfrm>
          <a:prstGeom prst="rect">
            <a:avLst/>
          </a:prstGeom>
          <a:noFill/>
        </p:spPr>
        <p:txBody>
          <a:bodyPr wrap="square" rtlCol="0">
            <a:spAutoFit/>
          </a:bodyPr>
          <a:lstStyle/>
          <a:p>
            <a:r>
              <a:rPr lang="en-US" altLang="zh-CN" sz="2000" dirty="0">
                <a:solidFill>
                  <a:srgbClr val="FF0000"/>
                </a:solidFill>
                <a:latin typeface="Arial" panose="020B0604020202020204" pitchFamily="34" charset="0"/>
                <a:ea typeface="Arial Unicode MS" panose="020B0604020202020204" pitchFamily="34" charset="-122"/>
                <a:cs typeface="Arial" panose="020B0604020202020204" pitchFamily="34" charset="0"/>
              </a:rPr>
              <a:t>Fundamental mode CBI of Z-pole due to large circumference (small revolution frequency, low RF voltage) and high current (large cavity bandwidth and detuning, input coupler power limit).</a:t>
            </a:r>
          </a:p>
          <a:p>
            <a:pPr>
              <a:spcBef>
                <a:spcPts val="1200"/>
              </a:spcBef>
            </a:pPr>
            <a:r>
              <a:rPr lang="en-US" altLang="zh-CN" sz="2000" dirty="0">
                <a:latin typeface="Arial" panose="020B0604020202020204" pitchFamily="34" charset="0"/>
                <a:ea typeface="Arial Unicode MS" panose="020B0604020202020204" pitchFamily="34" charset="-122"/>
                <a:cs typeface="Arial" panose="020B0604020202020204" pitchFamily="34" charset="0"/>
              </a:rPr>
              <a:t>For M bunches, there are M coupled-bunch modes, the phase shift between adjacent bunches for mode number n:</a:t>
            </a:r>
            <a:endParaRPr lang="zh-CN" altLang="en-US" sz="2000" dirty="0">
              <a:latin typeface="Arial" panose="020B0604020202020204" pitchFamily="34" charset="0"/>
              <a:ea typeface="Arial Unicode MS" panose="020B0604020202020204" pitchFamily="34" charset="-122"/>
              <a:cs typeface="Arial" panose="020B0604020202020204" pitchFamily="34" charset="0"/>
            </a:endParaRPr>
          </a:p>
        </p:txBody>
      </p:sp>
      <p:pic>
        <p:nvPicPr>
          <p:cNvPr id="8" name="图片 7"/>
          <p:cNvPicPr>
            <a:picLocks noChangeAspect="1"/>
          </p:cNvPicPr>
          <p:nvPr/>
        </p:nvPicPr>
        <p:blipFill>
          <a:blip r:embed="rId3"/>
          <a:stretch>
            <a:fillRect/>
          </a:stretch>
        </p:blipFill>
        <p:spPr>
          <a:xfrm>
            <a:off x="4119050" y="3136622"/>
            <a:ext cx="1505065" cy="804432"/>
          </a:xfrm>
          <a:prstGeom prst="rect">
            <a:avLst/>
          </a:prstGeom>
        </p:spPr>
      </p:pic>
      <p:sp>
        <p:nvSpPr>
          <p:cNvPr id="2" name="文本框 1"/>
          <p:cNvSpPr txBox="1"/>
          <p:nvPr/>
        </p:nvSpPr>
        <p:spPr>
          <a:xfrm>
            <a:off x="589527" y="3760188"/>
            <a:ext cx="2175596" cy="400110"/>
          </a:xfrm>
          <a:prstGeom prst="rect">
            <a:avLst/>
          </a:prstGeom>
          <a:noFill/>
        </p:spPr>
        <p:txBody>
          <a:bodyPr wrap="none" rtlCol="0">
            <a:spAutoFit/>
          </a:bodyPr>
          <a:lstStyle/>
          <a:p>
            <a:r>
              <a:rPr lang="en-US" altLang="zh-CN" sz="2000" dirty="0">
                <a:latin typeface="Arial" panose="020B0604020202020204" pitchFamily="34" charset="0"/>
                <a:cs typeface="Arial" panose="020B0604020202020204" pitchFamily="34" charset="0"/>
              </a:rPr>
              <a:t>CBI growth rate : </a:t>
            </a:r>
            <a:endParaRPr lang="zh-CN" altLang="en-US" sz="2000" dirty="0">
              <a:latin typeface="Arial" panose="020B0604020202020204" pitchFamily="34" charset="0"/>
              <a:cs typeface="Arial" panose="020B0604020202020204" pitchFamily="34" charset="0"/>
            </a:endParaRPr>
          </a:p>
        </p:txBody>
      </p:sp>
      <p:sp>
        <p:nvSpPr>
          <p:cNvPr id="3" name="矩形 2"/>
          <p:cNvSpPr/>
          <p:nvPr/>
        </p:nvSpPr>
        <p:spPr>
          <a:xfrm>
            <a:off x="6178852" y="3307530"/>
            <a:ext cx="2409634" cy="461665"/>
          </a:xfrm>
          <a:prstGeom prst="rect">
            <a:avLst/>
          </a:prstGeom>
        </p:spPr>
        <p:txBody>
          <a:bodyPr wrap="none">
            <a:spAutoFit/>
          </a:bodyPr>
          <a:lstStyle/>
          <a:p>
            <a:r>
              <a:rPr kumimoji="1" lang="en-US" altLang="zh-CN" sz="2400" i="1" dirty="0">
                <a:latin typeface="Times New Roman" panose="02020603050405020304" pitchFamily="18" charset="0"/>
                <a:cs typeface="Times New Roman" panose="02020603050405020304" pitchFamily="18" charset="0"/>
              </a:rPr>
              <a:t>n </a:t>
            </a:r>
            <a:r>
              <a:rPr kumimoji="1" lang="en-US" altLang="zh-CN" sz="2400" dirty="0">
                <a:latin typeface="Times New Roman" panose="02020603050405020304" pitchFamily="18" charset="0"/>
                <a:cs typeface="Times New Roman" panose="02020603050405020304" pitchFamily="18" charset="0"/>
              </a:rPr>
              <a:t>= 0, 1, 2, ... </a:t>
            </a:r>
            <a:r>
              <a:rPr kumimoji="1" lang="en-US" altLang="zh-CN" sz="2400" i="1" dirty="0">
                <a:latin typeface="Times New Roman" panose="02020603050405020304" pitchFamily="18" charset="0"/>
                <a:cs typeface="Times New Roman" panose="02020603050405020304" pitchFamily="18" charset="0"/>
              </a:rPr>
              <a:t>M</a:t>
            </a:r>
            <a:r>
              <a:rPr kumimoji="1" lang="en-US" altLang="zh-CN" sz="2400" dirty="0">
                <a:latin typeface="Times New Roman" panose="02020603050405020304" pitchFamily="18" charset="0"/>
                <a:cs typeface="Times New Roman" panose="02020603050405020304" pitchFamily="18" charset="0"/>
              </a:rPr>
              <a:t>-1</a:t>
            </a:r>
            <a:endParaRPr kumimoji="1" lang="zh-CN" altLang="en-US" sz="2400" dirty="0">
              <a:latin typeface="Times New Roman" panose="02020603050405020304" pitchFamily="18" charset="0"/>
              <a:cs typeface="Times New Roman" panose="02020603050405020304" pitchFamily="18" charset="0"/>
            </a:endParaRPr>
          </a:p>
        </p:txBody>
      </p:sp>
      <p:graphicFrame>
        <p:nvGraphicFramePr>
          <p:cNvPr id="9" name="对象 8"/>
          <p:cNvGraphicFramePr>
            <a:graphicFrameLocks noChangeAspect="1"/>
          </p:cNvGraphicFramePr>
          <p:nvPr>
            <p:extLst>
              <p:ext uri="{D42A27DB-BD31-4B8C-83A1-F6EECF244321}">
                <p14:modId xmlns:p14="http://schemas.microsoft.com/office/powerpoint/2010/main" val="1075230536"/>
              </p:ext>
            </p:extLst>
          </p:nvPr>
        </p:nvGraphicFramePr>
        <p:xfrm>
          <a:off x="2262355" y="4283242"/>
          <a:ext cx="6326131" cy="861821"/>
        </p:xfrm>
        <a:graphic>
          <a:graphicData uri="http://schemas.openxmlformats.org/presentationml/2006/ole">
            <mc:AlternateContent xmlns:mc="http://schemas.openxmlformats.org/markup-compatibility/2006">
              <mc:Choice xmlns:v="urn:schemas-microsoft-com:vml" Requires="v">
                <p:oleObj spid="_x0000_s1473" name="Equation" r:id="rId4" imgW="3288960" imgH="444240" progId="Equation.DSMT4">
                  <p:embed/>
                </p:oleObj>
              </mc:Choice>
              <mc:Fallback>
                <p:oleObj name="Equation" r:id="rId4" imgW="3288960" imgH="444240" progId="Equation.DSMT4">
                  <p:embed/>
                  <p:pic>
                    <p:nvPicPr>
                      <p:cNvPr id="9" name="对象 8"/>
                      <p:cNvPicPr>
                        <a:picLocks noChangeAspect="1" noChangeArrowheads="1"/>
                      </p:cNvPicPr>
                      <p:nvPr/>
                    </p:nvPicPr>
                    <p:blipFill>
                      <a:blip r:embed="rId5"/>
                      <a:srcRect/>
                      <a:stretch>
                        <a:fillRect/>
                      </a:stretch>
                    </p:blipFill>
                    <p:spPr bwMode="auto">
                      <a:xfrm>
                        <a:off x="2262355" y="4283242"/>
                        <a:ext cx="6326131" cy="861821"/>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14" name="矩形 13"/>
              <p:cNvSpPr/>
              <p:nvPr/>
            </p:nvSpPr>
            <p:spPr>
              <a:xfrm>
                <a:off x="3859729" y="5287870"/>
                <a:ext cx="3975234" cy="1147365"/>
              </a:xfrm>
              <a:prstGeom prst="rect">
                <a:avLst/>
              </a:prstGeom>
            </p:spPr>
            <p:txBody>
              <a:bodyPr wrap="square">
                <a:spAutoFit/>
              </a:bodyPr>
              <a:lstStyle/>
              <a:p>
                <a:pPr>
                  <a:spcBef>
                    <a:spcPts val="600"/>
                  </a:spcBef>
                </a:pPr>
                <a14:m>
                  <m:oMathPara xmlns:m="http://schemas.openxmlformats.org/officeDocument/2006/math">
                    <m:oMathParaPr>
                      <m:jc m:val="left"/>
                    </m:oMathParaPr>
                    <m:oMath xmlns:m="http://schemas.openxmlformats.org/officeDocument/2006/math">
                      <m:m>
                        <m:mPr>
                          <m:mcs>
                            <m:mc>
                              <m:mcPr>
                                <m:count m:val="1"/>
                                <m:mcJc m:val="center"/>
                              </m:mcPr>
                            </m:mc>
                          </m:mcs>
                          <m:ctrlPr>
                            <a:rPr lang="zh-CN" altLang="en-US" sz="2200" i="1">
                              <a:latin typeface="Cambria Math" panose="02040503050406030204" pitchFamily="18" charset="0"/>
                            </a:rPr>
                          </m:ctrlPr>
                        </m:mPr>
                        <m:mr>
                          <m:e>
                            <m:sSubSup>
                              <m:sSubSupPr>
                                <m:ctrlPr>
                                  <a:rPr lang="zh-CN" altLang="en-US" sz="2200" i="1">
                                    <a:latin typeface="Cambria Math" panose="02040503050406030204" pitchFamily="18" charset="0"/>
                                  </a:rPr>
                                </m:ctrlPr>
                              </m:sSubSupPr>
                              <m:e>
                                <m:r>
                                  <m:rPr>
                                    <m:nor/>
                                  </m:rPr>
                                  <a:rPr lang="zh-CN" altLang="en-US" sz="2200" i="1">
                                    <a:latin typeface="Times New Roman" panose="02020603050405020304" pitchFamily="18" charset="0"/>
                                    <a:cs typeface="Times New Roman" panose="02020603050405020304" pitchFamily="18" charset="0"/>
                                  </a:rPr>
                                  <m:t>f</m:t>
                                </m:r>
                              </m:e>
                              <m:sub>
                                <m:r>
                                  <m:rPr>
                                    <m:nor/>
                                  </m:rPr>
                                  <a:rPr lang="en-US" altLang="zh-CN" sz="2200">
                                    <a:latin typeface="Cambria Math" panose="02040503050406030204" pitchFamily="18" charset="0"/>
                                  </a:rPr>
                                  <m:t> </m:t>
                                </m:r>
                                <m:r>
                                  <m:rPr>
                                    <m:nor/>
                                  </m:rPr>
                                  <a:rPr lang="zh-CN" altLang="en-US" sz="2200" i="1">
                                    <a:latin typeface="Times New Roman" panose="02020603050405020304" pitchFamily="18" charset="0"/>
                                    <a:cs typeface="Times New Roman" panose="02020603050405020304" pitchFamily="18" charset="0"/>
                                  </a:rPr>
                                  <m:t>p</m:t>
                                </m:r>
                              </m:sub>
                              <m:sup>
                                <m:r>
                                  <m:rPr>
                                    <m:nor/>
                                  </m:rPr>
                                  <a:rPr lang="en-US" altLang="zh-CN" sz="2200" i="1">
                                    <a:latin typeface="Cambria Math" panose="02040503050406030204" pitchFamily="18" charset="0"/>
                                  </a:rPr>
                                  <m:t>  </m:t>
                                </m:r>
                                <m:r>
                                  <m:rPr>
                                    <m:nor/>
                                  </m:rPr>
                                  <a:rPr lang="zh-CN" altLang="en-US" sz="2200" i="1">
                                    <a:latin typeface="Times New Roman" panose="02020603050405020304" pitchFamily="18" charset="0"/>
                                    <a:cs typeface="Times New Roman" panose="02020603050405020304" pitchFamily="18" charset="0"/>
                                  </a:rPr>
                                  <m:t>μ</m:t>
                                </m:r>
                                <m:r>
                                  <m:rPr>
                                    <m:nor/>
                                  </m:rPr>
                                  <a:rPr lang="zh-CN" altLang="en-US" sz="2200">
                                    <a:latin typeface="Times New Roman" panose="02020603050405020304" pitchFamily="18" charset="0"/>
                                    <a:cs typeface="Times New Roman" panose="02020603050405020304" pitchFamily="18" charset="0"/>
                                  </a:rPr>
                                  <m:t>+</m:t>
                                </m:r>
                              </m:sup>
                            </m:sSubSup>
                            <m:r>
                              <m:rPr>
                                <m:nor/>
                              </m:rPr>
                              <a:rPr lang="zh-CN" altLang="en-US" sz="2200">
                                <a:latin typeface="Times New Roman" panose="02020603050405020304" pitchFamily="18" charset="0"/>
                                <a:cs typeface="Times New Roman" panose="02020603050405020304" pitchFamily="18" charset="0"/>
                              </a:rPr>
                              <m:t>=</m:t>
                            </m:r>
                            <m:r>
                              <m:rPr>
                                <m:nor/>
                              </m:rPr>
                              <a:rPr lang="en-US" altLang="zh-CN" sz="2200">
                                <a:latin typeface="Times New Roman" panose="02020603050405020304" pitchFamily="18" charset="0"/>
                                <a:cs typeface="Times New Roman" panose="02020603050405020304" pitchFamily="18" charset="0"/>
                              </a:rPr>
                              <m:t> </m:t>
                            </m:r>
                            <m:r>
                              <m:rPr>
                                <m:nor/>
                              </m:rPr>
                              <a:rPr lang="zh-CN" altLang="en-US" sz="2200">
                                <a:latin typeface="Times New Roman" panose="02020603050405020304" pitchFamily="18" charset="0"/>
                                <a:cs typeface="Times New Roman" panose="02020603050405020304" pitchFamily="18" charset="0"/>
                              </a:rPr>
                              <m:t>(</m:t>
                            </m:r>
                            <m:r>
                              <m:rPr>
                                <m:nor/>
                              </m:rPr>
                              <a:rPr lang="zh-CN" altLang="en-US" sz="2200" i="1">
                                <a:latin typeface="Times New Roman" panose="02020603050405020304" pitchFamily="18" charset="0"/>
                                <a:cs typeface="Times New Roman" panose="02020603050405020304" pitchFamily="18" charset="0"/>
                              </a:rPr>
                              <m:t>pM</m:t>
                            </m:r>
                            <m:r>
                              <m:rPr>
                                <m:nor/>
                              </m:rPr>
                              <a:rPr lang="en-US" altLang="zh-CN" sz="2200">
                                <a:latin typeface="Times New Roman" panose="02020603050405020304" pitchFamily="18" charset="0"/>
                                <a:cs typeface="Times New Roman" panose="02020603050405020304" pitchFamily="18" charset="0"/>
                              </a:rPr>
                              <m:t> </m:t>
                            </m:r>
                            <m:r>
                              <m:rPr>
                                <m:nor/>
                              </m:rPr>
                              <a:rPr lang="zh-CN" altLang="en-US" sz="2200">
                                <a:latin typeface="Times New Roman" panose="02020603050405020304" pitchFamily="18" charset="0"/>
                                <a:cs typeface="Times New Roman" panose="02020603050405020304" pitchFamily="18" charset="0"/>
                              </a:rPr>
                              <m:t>+</m:t>
                            </m:r>
                            <m:r>
                              <m:rPr>
                                <m:nor/>
                              </m:rPr>
                              <a:rPr lang="en-US" altLang="zh-CN" sz="2200">
                                <a:latin typeface="Times New Roman" panose="02020603050405020304" pitchFamily="18" charset="0"/>
                                <a:cs typeface="Times New Roman" panose="02020603050405020304" pitchFamily="18" charset="0"/>
                              </a:rPr>
                              <m:t> </m:t>
                            </m:r>
                            <m:r>
                              <m:rPr>
                                <m:nor/>
                              </m:rPr>
                              <a:rPr lang="zh-CN" altLang="en-US" sz="2200" i="1">
                                <a:latin typeface="Times New Roman" panose="02020603050405020304" pitchFamily="18" charset="0"/>
                                <a:cs typeface="Times New Roman" panose="02020603050405020304" pitchFamily="18" charset="0"/>
                              </a:rPr>
                              <m:t>μ</m:t>
                            </m:r>
                            <m:r>
                              <m:rPr>
                                <m:nor/>
                              </m:rPr>
                              <a:rPr lang="zh-CN" altLang="en-US" sz="2200">
                                <a:latin typeface="Times New Roman" panose="02020603050405020304" pitchFamily="18" charset="0"/>
                                <a:cs typeface="Times New Roman" panose="02020603050405020304" pitchFamily="18" charset="0"/>
                              </a:rPr>
                              <m:t>)</m:t>
                            </m:r>
                            <m:r>
                              <m:rPr>
                                <m:nor/>
                              </m:rPr>
                              <a:rPr lang="en-US" altLang="zh-CN" sz="2200">
                                <a:latin typeface="Times New Roman" panose="02020603050405020304" pitchFamily="18" charset="0"/>
                                <a:cs typeface="Times New Roman" panose="02020603050405020304" pitchFamily="18" charset="0"/>
                              </a:rPr>
                              <m:t> </m:t>
                            </m:r>
                            <m:sSub>
                              <m:sSubPr>
                                <m:ctrlPr>
                                  <a:rPr lang="zh-CN" altLang="en-US" sz="2200" i="1">
                                    <a:latin typeface="Cambria Math" panose="02040503050406030204" pitchFamily="18" charset="0"/>
                                  </a:rPr>
                                </m:ctrlPr>
                              </m:sSubPr>
                              <m:e>
                                <m:r>
                                  <m:rPr>
                                    <m:nor/>
                                  </m:rPr>
                                  <a:rPr lang="zh-CN" altLang="en-US" sz="2200" i="1">
                                    <a:latin typeface="Times New Roman" panose="02020603050405020304" pitchFamily="18" charset="0"/>
                                    <a:cs typeface="Times New Roman" panose="02020603050405020304" pitchFamily="18" charset="0"/>
                                  </a:rPr>
                                  <m:t>f</m:t>
                                </m:r>
                              </m:e>
                              <m:sub>
                                <m:r>
                                  <m:rPr>
                                    <m:nor/>
                                  </m:rPr>
                                  <a:rPr lang="zh-CN" altLang="en-US" sz="2200" baseline="-25000">
                                    <a:latin typeface="Times New Roman" panose="02020603050405020304" pitchFamily="18" charset="0"/>
                                    <a:cs typeface="Times New Roman" panose="02020603050405020304" pitchFamily="18" charset="0"/>
                                  </a:rPr>
                                  <m:t>0</m:t>
                                </m:r>
                              </m:sub>
                            </m:sSub>
                            <m:r>
                              <m:rPr>
                                <m:nor/>
                              </m:rPr>
                              <a:rPr lang="en-US" altLang="zh-CN" sz="2200">
                                <a:latin typeface="Cambria Math" panose="02040503050406030204" pitchFamily="18" charset="0"/>
                              </a:rPr>
                              <m:t> </m:t>
                            </m:r>
                            <m:r>
                              <m:rPr>
                                <m:nor/>
                              </m:rPr>
                              <a:rPr lang="zh-CN" altLang="en-US" sz="2200">
                                <a:latin typeface="Times New Roman" panose="02020603050405020304" pitchFamily="18" charset="0"/>
                                <a:cs typeface="Times New Roman" panose="02020603050405020304" pitchFamily="18" charset="0"/>
                              </a:rPr>
                              <m:t>+</m:t>
                            </m:r>
                            <m:r>
                              <m:rPr>
                                <m:nor/>
                              </m:rPr>
                              <a:rPr lang="en-US" altLang="zh-CN" sz="2200">
                                <a:latin typeface="Times New Roman" panose="02020603050405020304" pitchFamily="18" charset="0"/>
                                <a:cs typeface="Times New Roman" panose="02020603050405020304" pitchFamily="18" charset="0"/>
                              </a:rPr>
                              <m:t> </m:t>
                            </m:r>
                            <m:sSub>
                              <m:sSubPr>
                                <m:ctrlPr>
                                  <a:rPr lang="zh-CN" altLang="en-US" sz="2200" i="1">
                                    <a:latin typeface="Cambria Math" panose="02040503050406030204" pitchFamily="18" charset="0"/>
                                  </a:rPr>
                                </m:ctrlPr>
                              </m:sSubPr>
                              <m:e>
                                <m:r>
                                  <m:rPr>
                                    <m:nor/>
                                  </m:rPr>
                                  <a:rPr lang="zh-CN" altLang="en-US" sz="2200" i="1">
                                    <a:latin typeface="Times New Roman" panose="02020603050405020304" pitchFamily="18" charset="0"/>
                                    <a:cs typeface="Times New Roman" panose="02020603050405020304" pitchFamily="18" charset="0"/>
                                  </a:rPr>
                                  <m:t>f</m:t>
                                </m:r>
                              </m:e>
                              <m:sub>
                                <m:r>
                                  <m:rPr>
                                    <m:nor/>
                                  </m:rPr>
                                  <a:rPr lang="zh-CN" altLang="en-US" sz="2200" baseline="-25000">
                                    <a:latin typeface="Times New Roman" panose="02020603050405020304" pitchFamily="18" charset="0"/>
                                    <a:cs typeface="Times New Roman" panose="02020603050405020304" pitchFamily="18" charset="0"/>
                                  </a:rPr>
                                  <m:t>s</m:t>
                                </m:r>
                              </m:sub>
                            </m:sSub>
                          </m:e>
                        </m:mr>
                        <m:mr>
                          <m:e>
                            <m:sSubSup>
                              <m:sSubSupPr>
                                <m:ctrlPr>
                                  <a:rPr lang="zh-CN" altLang="en-US" sz="2200" i="1">
                                    <a:latin typeface="Cambria Math" panose="02040503050406030204" pitchFamily="18" charset="0"/>
                                  </a:rPr>
                                </m:ctrlPr>
                              </m:sSubSupPr>
                              <m:e>
                                <m:r>
                                  <m:rPr>
                                    <m:nor/>
                                  </m:rPr>
                                  <a:rPr lang="zh-CN" altLang="en-US" sz="2200" i="1">
                                    <a:latin typeface="Times New Roman" panose="02020603050405020304" pitchFamily="18" charset="0"/>
                                    <a:cs typeface="Times New Roman" panose="02020603050405020304" pitchFamily="18" charset="0"/>
                                  </a:rPr>
                                  <m:t>f</m:t>
                                </m:r>
                              </m:e>
                              <m:sub>
                                <m:r>
                                  <m:rPr>
                                    <m:nor/>
                                  </m:rPr>
                                  <a:rPr lang="en-US" altLang="zh-CN" sz="2200">
                                    <a:latin typeface="Cambria Math" panose="02040503050406030204" pitchFamily="18" charset="0"/>
                                  </a:rPr>
                                  <m:t> </m:t>
                                </m:r>
                                <m:r>
                                  <m:rPr>
                                    <m:nor/>
                                  </m:rPr>
                                  <a:rPr lang="zh-CN" altLang="en-US" sz="2200" i="1">
                                    <a:latin typeface="Times New Roman" panose="02020603050405020304" pitchFamily="18" charset="0"/>
                                    <a:cs typeface="Times New Roman" panose="02020603050405020304" pitchFamily="18" charset="0"/>
                                  </a:rPr>
                                  <m:t>p</m:t>
                                </m:r>
                              </m:sub>
                              <m:sup>
                                <m:r>
                                  <m:rPr>
                                    <m:nor/>
                                  </m:rPr>
                                  <a:rPr lang="en-US" altLang="zh-CN" sz="2200">
                                    <a:latin typeface="Cambria Math" panose="02040503050406030204" pitchFamily="18" charset="0"/>
                                  </a:rPr>
                                  <m:t> </m:t>
                                </m:r>
                                <m:r>
                                  <m:rPr>
                                    <m:nor/>
                                  </m:rPr>
                                  <a:rPr lang="en-US" altLang="zh-CN" sz="2200" i="1">
                                    <a:latin typeface="Cambria Math" panose="02040503050406030204" pitchFamily="18" charset="0"/>
                                  </a:rPr>
                                  <m:t> </m:t>
                                </m:r>
                                <m:r>
                                  <m:rPr>
                                    <m:nor/>
                                  </m:rPr>
                                  <a:rPr lang="zh-CN" altLang="en-US" sz="2200" i="1">
                                    <a:latin typeface="Times New Roman" panose="02020603050405020304" pitchFamily="18" charset="0"/>
                                    <a:cs typeface="Times New Roman" panose="02020603050405020304" pitchFamily="18" charset="0"/>
                                  </a:rPr>
                                  <m:t>μ</m:t>
                                </m:r>
                                <m:r>
                                  <m:rPr>
                                    <m:nor/>
                                  </m:rPr>
                                  <a:rPr lang="zh-CN" altLang="en-US" sz="2200">
                                    <a:latin typeface="Times New Roman" panose="02020603050405020304" pitchFamily="18" charset="0"/>
                                    <a:cs typeface="Times New Roman" panose="02020603050405020304" pitchFamily="18" charset="0"/>
                                  </a:rPr>
                                  <m:t>−</m:t>
                                </m:r>
                              </m:sup>
                            </m:sSubSup>
                            <m:r>
                              <m:rPr>
                                <m:nor/>
                              </m:rPr>
                              <a:rPr lang="zh-CN" altLang="en-US" sz="2200">
                                <a:latin typeface="Times New Roman" panose="02020603050405020304" pitchFamily="18" charset="0"/>
                                <a:cs typeface="Times New Roman" panose="02020603050405020304" pitchFamily="18" charset="0"/>
                              </a:rPr>
                              <m:t>=</m:t>
                            </m:r>
                            <m:r>
                              <m:rPr>
                                <m:nor/>
                              </m:rPr>
                              <a:rPr lang="en-US" altLang="zh-CN" sz="2200">
                                <a:latin typeface="Times New Roman" panose="02020603050405020304" pitchFamily="18" charset="0"/>
                                <a:cs typeface="Times New Roman" panose="02020603050405020304" pitchFamily="18" charset="0"/>
                              </a:rPr>
                              <m:t> </m:t>
                            </m:r>
                            <m:r>
                              <m:rPr>
                                <m:nor/>
                              </m:rPr>
                              <a:rPr lang="zh-CN" altLang="en-US" sz="2200">
                                <a:latin typeface="Times New Roman" panose="02020603050405020304" pitchFamily="18" charset="0"/>
                                <a:cs typeface="Times New Roman" panose="02020603050405020304" pitchFamily="18" charset="0"/>
                              </a:rPr>
                              <m:t>[(</m:t>
                            </m:r>
                            <m:r>
                              <m:rPr>
                                <m:nor/>
                              </m:rPr>
                              <a:rPr lang="zh-CN" altLang="en-US" sz="2200" i="1">
                                <a:latin typeface="Times New Roman" panose="02020603050405020304" pitchFamily="18" charset="0"/>
                                <a:cs typeface="Times New Roman" panose="02020603050405020304" pitchFamily="18" charset="0"/>
                              </a:rPr>
                              <m:t>p</m:t>
                            </m:r>
                            <m:r>
                              <m:rPr>
                                <m:nor/>
                              </m:rPr>
                              <a:rPr lang="zh-CN" altLang="en-US" sz="2200">
                                <a:latin typeface="Times New Roman" panose="02020603050405020304" pitchFamily="18" charset="0"/>
                                <a:cs typeface="Times New Roman" panose="02020603050405020304" pitchFamily="18" charset="0"/>
                              </a:rPr>
                              <m:t>+1)</m:t>
                            </m:r>
                            <m:r>
                              <m:rPr>
                                <m:nor/>
                              </m:rPr>
                              <a:rPr lang="zh-CN" altLang="en-US" sz="2200" i="1">
                                <a:latin typeface="Times New Roman" panose="02020603050405020304" pitchFamily="18" charset="0"/>
                                <a:cs typeface="Times New Roman" panose="02020603050405020304" pitchFamily="18" charset="0"/>
                              </a:rPr>
                              <m:t>M</m:t>
                            </m:r>
                            <m:r>
                              <m:rPr>
                                <m:nor/>
                              </m:rPr>
                              <a:rPr lang="en-US" altLang="zh-CN" sz="2200">
                                <a:latin typeface="Times New Roman" panose="02020603050405020304" pitchFamily="18" charset="0"/>
                                <a:cs typeface="Times New Roman" panose="02020603050405020304" pitchFamily="18" charset="0"/>
                              </a:rPr>
                              <m:t> </m:t>
                            </m:r>
                            <m:r>
                              <m:rPr>
                                <m:nor/>
                              </m:rPr>
                              <a:rPr lang="zh-CN" altLang="en-US" sz="2200">
                                <a:latin typeface="Times New Roman" panose="02020603050405020304" pitchFamily="18" charset="0"/>
                                <a:cs typeface="Times New Roman" panose="02020603050405020304" pitchFamily="18" charset="0"/>
                              </a:rPr>
                              <m:t>−</m:t>
                            </m:r>
                            <m:r>
                              <m:rPr>
                                <m:nor/>
                              </m:rPr>
                              <a:rPr lang="en-US" altLang="zh-CN" sz="2200">
                                <a:latin typeface="Times New Roman" panose="02020603050405020304" pitchFamily="18" charset="0"/>
                                <a:cs typeface="Times New Roman" panose="02020603050405020304" pitchFamily="18" charset="0"/>
                              </a:rPr>
                              <m:t> </m:t>
                            </m:r>
                            <m:r>
                              <m:rPr>
                                <m:nor/>
                              </m:rPr>
                              <a:rPr lang="zh-CN" altLang="en-US" sz="2200" i="1">
                                <a:latin typeface="Times New Roman" panose="02020603050405020304" pitchFamily="18" charset="0"/>
                                <a:cs typeface="Times New Roman" panose="02020603050405020304" pitchFamily="18" charset="0"/>
                              </a:rPr>
                              <m:t>μ</m:t>
                            </m:r>
                            <m:r>
                              <m:rPr>
                                <m:nor/>
                              </m:rPr>
                              <a:rPr lang="zh-CN" altLang="en-US" sz="2200">
                                <a:latin typeface="Times New Roman" panose="02020603050405020304" pitchFamily="18" charset="0"/>
                                <a:cs typeface="Times New Roman" panose="02020603050405020304" pitchFamily="18" charset="0"/>
                              </a:rPr>
                              <m:t>]</m:t>
                            </m:r>
                            <m:r>
                              <m:rPr>
                                <m:nor/>
                              </m:rPr>
                              <a:rPr lang="en-US" altLang="zh-CN" sz="2200">
                                <a:latin typeface="Times New Roman" panose="02020603050405020304" pitchFamily="18" charset="0"/>
                                <a:cs typeface="Times New Roman" panose="02020603050405020304" pitchFamily="18" charset="0"/>
                              </a:rPr>
                              <m:t> </m:t>
                            </m:r>
                            <m:sSub>
                              <m:sSubPr>
                                <m:ctrlPr>
                                  <a:rPr lang="zh-CN" altLang="en-US" sz="2200" i="1">
                                    <a:latin typeface="Cambria Math" panose="02040503050406030204" pitchFamily="18" charset="0"/>
                                  </a:rPr>
                                </m:ctrlPr>
                              </m:sSubPr>
                              <m:e>
                                <m:r>
                                  <m:rPr>
                                    <m:nor/>
                                  </m:rPr>
                                  <a:rPr lang="zh-CN" altLang="en-US" sz="2200" i="1">
                                    <a:latin typeface="Times New Roman" panose="02020603050405020304" pitchFamily="18" charset="0"/>
                                    <a:cs typeface="Times New Roman" panose="02020603050405020304" pitchFamily="18" charset="0"/>
                                  </a:rPr>
                                  <m:t>f</m:t>
                                </m:r>
                              </m:e>
                              <m:sub>
                                <m:r>
                                  <m:rPr>
                                    <m:nor/>
                                  </m:rPr>
                                  <a:rPr lang="zh-CN" altLang="en-US" sz="2200" baseline="-25000">
                                    <a:latin typeface="Times New Roman" panose="02020603050405020304" pitchFamily="18" charset="0"/>
                                    <a:cs typeface="Times New Roman" panose="02020603050405020304" pitchFamily="18" charset="0"/>
                                  </a:rPr>
                                  <m:t>0</m:t>
                                </m:r>
                              </m:sub>
                            </m:sSub>
                            <m:r>
                              <m:rPr>
                                <m:nor/>
                              </m:rPr>
                              <a:rPr lang="zh-CN" altLang="en-US" sz="2200">
                                <a:latin typeface="Times New Roman" panose="02020603050405020304" pitchFamily="18" charset="0"/>
                                <a:cs typeface="Times New Roman" panose="02020603050405020304" pitchFamily="18" charset="0"/>
                              </a:rPr>
                              <m:t>+</m:t>
                            </m:r>
                            <m:r>
                              <m:rPr>
                                <m:nor/>
                              </m:rPr>
                              <a:rPr lang="en-US" altLang="zh-CN" sz="2200">
                                <a:latin typeface="Times New Roman" panose="02020603050405020304" pitchFamily="18" charset="0"/>
                                <a:cs typeface="Times New Roman" panose="02020603050405020304" pitchFamily="18" charset="0"/>
                              </a:rPr>
                              <m:t> </m:t>
                            </m:r>
                            <m:sSub>
                              <m:sSubPr>
                                <m:ctrlPr>
                                  <a:rPr lang="zh-CN" altLang="en-US" sz="2200" i="1">
                                    <a:latin typeface="Cambria Math" panose="02040503050406030204" pitchFamily="18" charset="0"/>
                                  </a:rPr>
                                </m:ctrlPr>
                              </m:sSubPr>
                              <m:e>
                                <m:r>
                                  <m:rPr>
                                    <m:nor/>
                                  </m:rPr>
                                  <a:rPr lang="zh-CN" altLang="en-US" sz="2200" i="1">
                                    <a:latin typeface="Times New Roman" panose="02020603050405020304" pitchFamily="18" charset="0"/>
                                    <a:cs typeface="Times New Roman" panose="02020603050405020304" pitchFamily="18" charset="0"/>
                                  </a:rPr>
                                  <m:t>f</m:t>
                                </m:r>
                              </m:e>
                              <m:sub>
                                <m:r>
                                  <m:rPr>
                                    <m:nor/>
                                  </m:rPr>
                                  <a:rPr lang="zh-CN" altLang="en-US" sz="2200" baseline="-25000">
                                    <a:latin typeface="Times New Roman" panose="02020603050405020304" pitchFamily="18" charset="0"/>
                                    <a:cs typeface="Times New Roman" panose="02020603050405020304" pitchFamily="18" charset="0"/>
                                  </a:rPr>
                                  <m:t>s</m:t>
                                </m:r>
                              </m:sub>
                            </m:sSub>
                          </m:e>
                        </m:mr>
                      </m:m>
                    </m:oMath>
                  </m:oMathPara>
                </a14:m>
                <a:endParaRPr lang="zh-CN" altLang="en-US" sz="2200" dirty="0">
                  <a:latin typeface="Times New Roman" panose="02020603050405020304" pitchFamily="18"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3859729" y="5287870"/>
                <a:ext cx="3975234" cy="1147365"/>
              </a:xfrm>
              <a:prstGeom prst="rect">
                <a:avLst/>
              </a:prstGeom>
              <a:blipFill>
                <a:blip r:embed="rId6"/>
                <a:stretch>
                  <a:fillRect/>
                </a:stretch>
              </a:blipFill>
            </p:spPr>
            <p:txBody>
              <a:bodyPr/>
              <a:lstStyle/>
              <a:p>
                <a:r>
                  <a:rPr lang="zh-CN" altLang="en-US">
                    <a:noFill/>
                  </a:rPr>
                  <a:t> </a:t>
                </a:r>
              </a:p>
            </p:txBody>
          </p:sp>
        </mc:Fallback>
      </mc:AlternateContent>
      <p:sp>
        <p:nvSpPr>
          <p:cNvPr id="12" name="标题 1"/>
          <p:cNvSpPr txBox="1">
            <a:spLocks/>
          </p:cNvSpPr>
          <p:nvPr/>
        </p:nvSpPr>
        <p:spPr>
          <a:xfrm>
            <a:off x="970962" y="59602"/>
            <a:ext cx="10322350" cy="1220558"/>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altLang="zh-CN" sz="4000" dirty="0">
                <a:latin typeface="Arial" panose="020B0604020202020204" pitchFamily="34" charset="0"/>
                <a:cs typeface="Arial" panose="020B0604020202020204" pitchFamily="34" charset="0"/>
              </a:rPr>
              <a:t>Fundamental Mode Instability of Z-pole</a:t>
            </a:r>
            <a:endParaRPr lang="zh-CN" altLang="en-US" sz="4000" dirty="0">
              <a:latin typeface="Arial" panose="020B0604020202020204" pitchFamily="34" charset="0"/>
              <a:cs typeface="Arial" panose="020B0604020202020204" pitchFamily="34" charset="0"/>
            </a:endParaRPr>
          </a:p>
        </p:txBody>
      </p:sp>
      <p:sp>
        <p:nvSpPr>
          <p:cNvPr id="10" name="文本框 9"/>
          <p:cNvSpPr txBox="1"/>
          <p:nvPr/>
        </p:nvSpPr>
        <p:spPr>
          <a:xfrm>
            <a:off x="8606557" y="6010262"/>
            <a:ext cx="3067636" cy="30777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ltLang="zh-CN" sz="1400" dirty="0">
                <a:latin typeface="Arial" panose="020B0604020202020204" pitchFamily="34" charset="0"/>
                <a:cs typeface="Arial" panose="020B0604020202020204" pitchFamily="34" charset="0"/>
              </a:rPr>
              <a:t>Kouki </a:t>
            </a:r>
            <a:r>
              <a:rPr lang="en-US" altLang="zh-CN" sz="1400" dirty="0" err="1">
                <a:latin typeface="Arial" panose="020B0604020202020204" pitchFamily="34" charset="0"/>
                <a:cs typeface="Arial" panose="020B0604020202020204" pitchFamily="34" charset="0"/>
              </a:rPr>
              <a:t>Hirosawa</a:t>
            </a:r>
            <a:r>
              <a:rPr lang="en-US" altLang="zh-CN" sz="1400" dirty="0">
                <a:latin typeface="Arial" panose="020B0604020202020204" pitchFamily="34" charset="0"/>
                <a:cs typeface="Arial" panose="020B0604020202020204" pitchFamily="34" charset="0"/>
              </a:rPr>
              <a:t>. PASJ2016 TPU012</a:t>
            </a:r>
            <a:endParaRPr lang="zh-CN"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71569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矩形 3"/>
              <p:cNvSpPr/>
              <p:nvPr/>
            </p:nvSpPr>
            <p:spPr>
              <a:xfrm>
                <a:off x="1015277" y="1574498"/>
                <a:ext cx="3412344" cy="91198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zh-CN" altLang="en-US" i="1">
                              <a:latin typeface="Cambria Math" panose="02040503050406030204" pitchFamily="18" charset="0"/>
                            </a:rPr>
                          </m:ctrlPr>
                        </m:sSupPr>
                        <m:e>
                          <m:r>
                            <a:rPr lang="zh-CN" altLang="en-US" i="1">
                              <a:latin typeface="Cambria Math" panose="02040503050406030204" pitchFamily="18" charset="0"/>
                            </a:rPr>
                            <m:t>𝑍</m:t>
                          </m:r>
                        </m:e>
                        <m:sup>
                          <m:r>
                            <a:rPr lang="zh-CN" altLang="en-US">
                              <a:latin typeface="Cambria Math" panose="02040503050406030204" pitchFamily="18" charset="0"/>
                            </a:rPr>
                            <m:t>||</m:t>
                          </m:r>
                        </m:sup>
                      </m:sSup>
                      <m:r>
                        <a:rPr lang="zh-CN" altLang="en-US">
                          <a:latin typeface="Cambria Math" panose="02040503050406030204" pitchFamily="18" charset="0"/>
                        </a:rPr>
                        <m:t>(</m:t>
                      </m:r>
                      <m:r>
                        <a:rPr lang="zh-CN" altLang="en-US" i="1">
                          <a:latin typeface="Cambria Math" panose="02040503050406030204" pitchFamily="18" charset="0"/>
                        </a:rPr>
                        <m:t>𝑓</m:t>
                      </m:r>
                      <m:r>
                        <a:rPr lang="zh-CN" altLang="en-US">
                          <a:latin typeface="Cambria Math" panose="02040503050406030204" pitchFamily="18" charset="0"/>
                        </a:rPr>
                        <m:t>)=</m:t>
                      </m:r>
                      <m:f>
                        <m:fPr>
                          <m:ctrlPr>
                            <a:rPr lang="zh-CN" altLang="en-US" i="1">
                              <a:latin typeface="Cambria Math" panose="02040503050406030204" pitchFamily="18" charset="0"/>
                            </a:rPr>
                          </m:ctrlPr>
                        </m:fPr>
                        <m:num>
                          <m:r>
                            <a:rPr lang="zh-CN" altLang="en-US">
                              <a:latin typeface="Cambria Math" panose="02040503050406030204" pitchFamily="18" charset="0"/>
                            </a:rPr>
                            <m:t>1</m:t>
                          </m:r>
                        </m:num>
                        <m:den>
                          <m:r>
                            <a:rPr lang="zh-CN" altLang="en-US" i="1">
                              <a:latin typeface="Cambria Math" panose="02040503050406030204" pitchFamily="18" charset="0"/>
                            </a:rPr>
                            <m:t>𝛽</m:t>
                          </m:r>
                        </m:den>
                      </m:f>
                      <m:f>
                        <m:fPr>
                          <m:ctrlPr>
                            <a:rPr lang="zh-CN" altLang="en-US" i="1">
                              <a:latin typeface="Cambria Math" panose="02040503050406030204" pitchFamily="18" charset="0"/>
                            </a:rPr>
                          </m:ctrlPr>
                        </m:fPr>
                        <m:num>
                          <m:f>
                            <m:fPr>
                              <m:type m:val="lin"/>
                              <m:ctrlPr>
                                <a:rPr lang="zh-CN" altLang="en-US" i="1">
                                  <a:latin typeface="Cambria Math" panose="02040503050406030204" pitchFamily="18" charset="0"/>
                                </a:rPr>
                              </m:ctrlPr>
                            </m:fPr>
                            <m:num>
                              <m:sSub>
                                <m:sSubPr>
                                  <m:ctrlPr>
                                    <a:rPr lang="zh-CN" altLang="en-US" i="1">
                                      <a:latin typeface="Cambria Math" panose="02040503050406030204" pitchFamily="18" charset="0"/>
                                    </a:rPr>
                                  </m:ctrlPr>
                                </m:sSubPr>
                                <m:e>
                                  <m:r>
                                    <a:rPr lang="zh-CN" altLang="en-US" i="1">
                                      <a:latin typeface="Cambria Math" panose="02040503050406030204" pitchFamily="18" charset="0"/>
                                    </a:rPr>
                                    <m:t>𝑅</m:t>
                                  </m:r>
                                </m:e>
                                <m:sub>
                                  <m:r>
                                    <a:rPr lang="zh-CN" altLang="en-US" i="1">
                                      <a:latin typeface="Cambria Math" panose="02040503050406030204" pitchFamily="18" charset="0"/>
                                    </a:rPr>
                                    <m:t>𝑠h</m:t>
                                  </m:r>
                                </m:sub>
                              </m:sSub>
                            </m:num>
                            <m:den>
                              <m:r>
                                <a:rPr lang="zh-CN" altLang="en-US">
                                  <a:latin typeface="Cambria Math" panose="02040503050406030204" pitchFamily="18" charset="0"/>
                                </a:rPr>
                                <m:t>2</m:t>
                              </m:r>
                            </m:den>
                          </m:f>
                        </m:num>
                        <m:den>
                          <m:d>
                            <m:dPr>
                              <m:begChr m:val=""/>
                              <m:ctrlPr>
                                <a:rPr lang="zh-CN" altLang="en-US" i="1">
                                  <a:latin typeface="Cambria Math" panose="02040503050406030204" pitchFamily="18" charset="0"/>
                                </a:rPr>
                              </m:ctrlPr>
                            </m:dPr>
                            <m:e>
                              <m:r>
                                <a:rPr lang="zh-CN" altLang="en-US">
                                  <a:latin typeface="Cambria Math" panose="02040503050406030204" pitchFamily="18" charset="0"/>
                                </a:rPr>
                                <m:t>1+</m:t>
                              </m:r>
                              <m:r>
                                <a:rPr lang="zh-CN" altLang="en-US" i="1">
                                  <a:latin typeface="Cambria Math" panose="02040503050406030204" pitchFamily="18" charset="0"/>
                                </a:rPr>
                                <m:t>𝑖</m:t>
                              </m:r>
                              <m:sSub>
                                <m:sSubPr>
                                  <m:ctrlPr>
                                    <a:rPr lang="zh-CN" altLang="en-US" i="1">
                                      <a:latin typeface="Cambria Math" panose="02040503050406030204" pitchFamily="18" charset="0"/>
                                    </a:rPr>
                                  </m:ctrlPr>
                                </m:sSubPr>
                                <m:e>
                                  <m:r>
                                    <a:rPr lang="zh-CN" altLang="en-US" i="1">
                                      <a:latin typeface="Cambria Math" panose="02040503050406030204" pitchFamily="18" charset="0"/>
                                    </a:rPr>
                                    <m:t>𝑄</m:t>
                                  </m:r>
                                </m:e>
                                <m:sub>
                                  <m:r>
                                    <a:rPr lang="zh-CN" altLang="en-US" i="1">
                                      <a:latin typeface="Cambria Math" panose="02040503050406030204" pitchFamily="18" charset="0"/>
                                    </a:rPr>
                                    <m:t>𝐿</m:t>
                                  </m:r>
                                </m:sub>
                              </m:sSub>
                              <m:r>
                                <a:rPr lang="zh-CN" altLang="en-US">
                                  <a:latin typeface="Cambria Math" panose="02040503050406030204" pitchFamily="18" charset="0"/>
                                </a:rPr>
                                <m:t>(</m:t>
                              </m:r>
                              <m:f>
                                <m:fPr>
                                  <m:ctrlPr>
                                    <a:rPr lang="zh-CN" altLang="en-US" i="1">
                                      <a:latin typeface="Cambria Math" panose="02040503050406030204" pitchFamily="18" charset="0"/>
                                    </a:rPr>
                                  </m:ctrlPr>
                                </m:fPr>
                                <m:num>
                                  <m:r>
                                    <a:rPr lang="zh-CN" altLang="en-US" i="1">
                                      <a:latin typeface="Cambria Math" panose="02040503050406030204" pitchFamily="18" charset="0"/>
                                    </a:rPr>
                                    <m:t>𝑓</m:t>
                                  </m:r>
                                </m:num>
                                <m:den>
                                  <m:sSub>
                                    <m:sSubPr>
                                      <m:ctrlPr>
                                        <a:rPr lang="zh-CN" altLang="en-US" i="1">
                                          <a:latin typeface="Cambria Math" panose="02040503050406030204" pitchFamily="18" charset="0"/>
                                        </a:rPr>
                                      </m:ctrlPr>
                                    </m:sSubPr>
                                    <m:e>
                                      <m:r>
                                        <a:rPr lang="zh-CN" altLang="en-US" i="1">
                                          <a:latin typeface="Cambria Math" panose="02040503050406030204" pitchFamily="18" charset="0"/>
                                        </a:rPr>
                                        <m:t>𝑓</m:t>
                                      </m:r>
                                    </m:e>
                                    <m:sub>
                                      <m:r>
                                        <a:rPr lang="zh-CN" altLang="en-US" i="1">
                                          <a:latin typeface="Cambria Math" panose="02040503050406030204" pitchFamily="18" charset="0"/>
                                        </a:rPr>
                                        <m:t>𝑟𝑒𝑠</m:t>
                                      </m:r>
                                    </m:sub>
                                  </m:sSub>
                                </m:den>
                              </m:f>
                              <m:r>
                                <a:rPr lang="zh-CN" altLang="en-US">
                                  <a:latin typeface="Cambria Math" panose="02040503050406030204" pitchFamily="18" charset="0"/>
                                </a:rPr>
                                <m:t>−</m:t>
                              </m:r>
                              <m:f>
                                <m:fPr>
                                  <m:ctrlPr>
                                    <a:rPr lang="zh-CN" altLang="en-US" i="1">
                                      <a:latin typeface="Cambria Math" panose="02040503050406030204" pitchFamily="18" charset="0"/>
                                    </a:rPr>
                                  </m:ctrlPr>
                                </m:fPr>
                                <m:num>
                                  <m:sSub>
                                    <m:sSubPr>
                                      <m:ctrlPr>
                                        <a:rPr lang="zh-CN" altLang="en-US" i="1">
                                          <a:latin typeface="Cambria Math" panose="02040503050406030204" pitchFamily="18" charset="0"/>
                                        </a:rPr>
                                      </m:ctrlPr>
                                    </m:sSubPr>
                                    <m:e>
                                      <m:r>
                                        <a:rPr lang="zh-CN" altLang="en-US" i="1">
                                          <a:latin typeface="Cambria Math" panose="02040503050406030204" pitchFamily="18" charset="0"/>
                                        </a:rPr>
                                        <m:t>𝑓</m:t>
                                      </m:r>
                                    </m:e>
                                    <m:sub>
                                      <m:r>
                                        <a:rPr lang="zh-CN" altLang="en-US" i="1">
                                          <a:latin typeface="Cambria Math" panose="02040503050406030204" pitchFamily="18" charset="0"/>
                                        </a:rPr>
                                        <m:t>𝑟𝑒𝑠</m:t>
                                      </m:r>
                                    </m:sub>
                                  </m:sSub>
                                </m:num>
                                <m:den>
                                  <m:r>
                                    <a:rPr lang="zh-CN" altLang="en-US" i="1">
                                      <a:latin typeface="Cambria Math" panose="02040503050406030204" pitchFamily="18" charset="0"/>
                                    </a:rPr>
                                    <m:t>𝑓</m:t>
                                  </m:r>
                                </m:den>
                              </m:f>
                            </m:e>
                          </m:d>
                        </m:den>
                      </m:f>
                    </m:oMath>
                  </m:oMathPara>
                </a14:m>
                <a:endParaRPr lang="zh-CN" altLang="en-US" dirty="0">
                  <a:latin typeface="Arial" panose="020B0604020202020204" pitchFamily="34" charset="0"/>
                  <a:ea typeface="Arial Unicode MS" panose="020B0604020202020204" pitchFamily="34" charset="-122"/>
                  <a:cs typeface="Arial" panose="020B0604020202020204" pitchFamily="34"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1015277" y="1574498"/>
                <a:ext cx="3412344" cy="911981"/>
              </a:xfrm>
              <a:prstGeom prst="rect">
                <a:avLst/>
              </a:prstGeom>
              <a:blipFill>
                <a:blip r:embed="rId3"/>
                <a:stretch>
                  <a:fillRect/>
                </a:stretch>
              </a:blipFill>
            </p:spPr>
            <p:txBody>
              <a:bodyPr/>
              <a:lstStyle/>
              <a:p>
                <a:r>
                  <a:rPr lang="zh-CN" altLang="en-US">
                    <a:noFill/>
                  </a:rPr>
                  <a:t> </a:t>
                </a:r>
              </a:p>
            </p:txBody>
          </p:sp>
        </mc:Fallback>
      </mc:AlternateContent>
      <p:sp>
        <p:nvSpPr>
          <p:cNvPr id="5" name="文本框 4"/>
          <p:cNvSpPr txBox="1"/>
          <p:nvPr/>
        </p:nvSpPr>
        <p:spPr>
          <a:xfrm>
            <a:off x="772558" y="1062000"/>
            <a:ext cx="3937296" cy="400110"/>
          </a:xfrm>
          <a:prstGeom prst="rect">
            <a:avLst/>
          </a:prstGeom>
          <a:noFill/>
        </p:spPr>
        <p:txBody>
          <a:bodyPr wrap="none" rtlCol="0">
            <a:spAutoFit/>
          </a:bodyPr>
          <a:lstStyle/>
          <a:p>
            <a:r>
              <a:rPr lang="en-US" altLang="zh-CN" sz="2000" dirty="0">
                <a:latin typeface="Arial" panose="020B0604020202020204" pitchFamily="34" charset="0"/>
                <a:ea typeface="Arial Unicode MS" panose="020B0604020202020204" pitchFamily="34" charset="-122"/>
                <a:cs typeface="Arial" panose="020B0604020202020204" pitchFamily="34" charset="0"/>
              </a:rPr>
              <a:t>Longitudinal coupling-impedance</a:t>
            </a:r>
            <a:endParaRPr lang="zh-CN" altLang="en-US" sz="2000" dirty="0">
              <a:latin typeface="Arial" panose="020B0604020202020204" pitchFamily="34" charset="0"/>
              <a:ea typeface="Arial Unicode MS" panose="020B0604020202020204" pitchFamily="34" charset="-122"/>
              <a:cs typeface="Arial" panose="020B0604020202020204" pitchFamily="34" charset="0"/>
            </a:endParaRPr>
          </a:p>
        </p:txBody>
      </p:sp>
      <p:sp>
        <p:nvSpPr>
          <p:cNvPr id="6" name="文本框 5"/>
          <p:cNvSpPr txBox="1"/>
          <p:nvPr/>
        </p:nvSpPr>
        <p:spPr>
          <a:xfrm>
            <a:off x="1029963" y="6298433"/>
            <a:ext cx="4024167" cy="584775"/>
          </a:xfrm>
          <a:prstGeom prst="rect">
            <a:avLst/>
          </a:prstGeom>
          <a:noFill/>
        </p:spPr>
        <p:txBody>
          <a:bodyPr wrap="square" rtlCol="0">
            <a:spAutoFit/>
          </a:bodyPr>
          <a:lstStyle/>
          <a:p>
            <a:pPr algn="ctr"/>
            <a:r>
              <a:rPr lang="en-US" altLang="zh-CN" sz="1600" dirty="0">
                <a:latin typeface="Arial" panose="020B0604020202020204" pitchFamily="34" charset="0"/>
                <a:cs typeface="Arial" panose="020B0604020202020204" pitchFamily="34" charset="0"/>
              </a:rPr>
              <a:t>Cavity acceleration mode impedance and beam spectrum of CEPC Z-pole mode</a:t>
            </a:r>
            <a:endParaRPr lang="zh-CN" altLang="en-US" sz="1600" dirty="0">
              <a:latin typeface="Arial" panose="020B0604020202020204" pitchFamily="34" charset="0"/>
              <a:cs typeface="Arial" panose="020B0604020202020204" pitchFamily="34" charset="0"/>
            </a:endParaRPr>
          </a:p>
        </p:txBody>
      </p:sp>
      <p:sp>
        <p:nvSpPr>
          <p:cNvPr id="8" name="文本框 7"/>
          <p:cNvSpPr txBox="1"/>
          <p:nvPr/>
        </p:nvSpPr>
        <p:spPr>
          <a:xfrm>
            <a:off x="6317374" y="6258340"/>
            <a:ext cx="4421479" cy="584775"/>
          </a:xfrm>
          <a:prstGeom prst="rect">
            <a:avLst/>
          </a:prstGeom>
          <a:noFill/>
        </p:spPr>
        <p:txBody>
          <a:bodyPr wrap="square" rtlCol="0">
            <a:spAutoFit/>
          </a:bodyPr>
          <a:lstStyle/>
          <a:p>
            <a:pPr algn="ctr"/>
            <a:r>
              <a:rPr lang="en-US" altLang="zh-CN" sz="1600" dirty="0">
                <a:latin typeface="Arial" panose="020B0604020202020204" pitchFamily="34" charset="0"/>
                <a:cs typeface="Arial" panose="020B0604020202020204" pitchFamily="34" charset="0"/>
              </a:rPr>
              <a:t>Growth time of CBI due to acceleration mode of CEPC Z operation (10 modes to be damped)</a:t>
            </a:r>
            <a:endParaRPr lang="zh-CN" altLang="en-US" sz="1600" dirty="0">
              <a:latin typeface="Arial" panose="020B0604020202020204" pitchFamily="34" charset="0"/>
              <a:cs typeface="Arial" panose="020B0604020202020204" pitchFamily="34" charset="0"/>
            </a:endParaRPr>
          </a:p>
        </p:txBody>
      </p:sp>
      <p:pic>
        <p:nvPicPr>
          <p:cNvPr id="9" name="图片 8"/>
          <p:cNvPicPr>
            <a:picLocks noChangeAspect="1"/>
          </p:cNvPicPr>
          <p:nvPr/>
        </p:nvPicPr>
        <p:blipFill>
          <a:blip r:embed="rId4"/>
          <a:stretch>
            <a:fillRect/>
          </a:stretch>
        </p:blipFill>
        <p:spPr>
          <a:xfrm>
            <a:off x="8440418" y="1464824"/>
            <a:ext cx="2368753" cy="1067008"/>
          </a:xfrm>
          <a:prstGeom prst="rect">
            <a:avLst/>
          </a:prstGeom>
        </p:spPr>
      </p:pic>
      <p:graphicFrame>
        <p:nvGraphicFramePr>
          <p:cNvPr id="11" name="对象 10"/>
          <p:cNvGraphicFramePr>
            <a:graphicFrameLocks noChangeAspect="1"/>
          </p:cNvGraphicFramePr>
          <p:nvPr>
            <p:extLst>
              <p:ext uri="{D42A27DB-BD31-4B8C-83A1-F6EECF244321}">
                <p14:modId xmlns:p14="http://schemas.microsoft.com/office/powerpoint/2010/main" val="2963582231"/>
              </p:ext>
            </p:extLst>
          </p:nvPr>
        </p:nvGraphicFramePr>
        <p:xfrm>
          <a:off x="6216918" y="1905802"/>
          <a:ext cx="1658864" cy="445931"/>
        </p:xfrm>
        <a:graphic>
          <a:graphicData uri="http://schemas.openxmlformats.org/presentationml/2006/ole">
            <mc:AlternateContent xmlns:mc="http://schemas.openxmlformats.org/markup-compatibility/2006">
              <mc:Choice xmlns:v="urn:schemas-microsoft-com:vml" Requires="v">
                <p:oleObj spid="_x0000_s2497" name="Equation" r:id="rId5" imgW="888614" imgH="241195" progId="Equation.DSMT4">
                  <p:embed/>
                </p:oleObj>
              </mc:Choice>
              <mc:Fallback>
                <p:oleObj name="Equation" r:id="rId5" imgW="888614" imgH="241195" progId="Equation.DSMT4">
                  <p:embed/>
                  <p:pic>
                    <p:nvPicPr>
                      <p:cNvPr id="11" name="对象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6918" y="1905802"/>
                        <a:ext cx="1658864" cy="445931"/>
                      </a:xfrm>
                      <a:prstGeom prst="rect">
                        <a:avLst/>
                      </a:prstGeom>
                      <a:noFill/>
                    </p:spPr>
                  </p:pic>
                </p:oleObj>
              </mc:Fallback>
            </mc:AlternateContent>
          </a:graphicData>
        </a:graphic>
      </p:graphicFrame>
      <p:sp>
        <p:nvSpPr>
          <p:cNvPr id="12" name="文本框 11"/>
          <p:cNvSpPr txBox="1"/>
          <p:nvPr/>
        </p:nvSpPr>
        <p:spPr>
          <a:xfrm>
            <a:off x="6084572" y="1045869"/>
            <a:ext cx="3361818" cy="400110"/>
          </a:xfrm>
          <a:prstGeom prst="rect">
            <a:avLst/>
          </a:prstGeom>
          <a:noFill/>
        </p:spPr>
        <p:txBody>
          <a:bodyPr wrap="none" rtlCol="0">
            <a:spAutoFit/>
          </a:bodyPr>
          <a:lstStyle/>
          <a:p>
            <a:r>
              <a:rPr lang="en-US" altLang="zh-CN" sz="2000" dirty="0">
                <a:latin typeface="Arial" panose="020B0604020202020204" pitchFamily="34" charset="0"/>
                <a:cs typeface="Arial" panose="020B0604020202020204" pitchFamily="34" charset="0"/>
              </a:rPr>
              <a:t>Cavity resonance frequency</a:t>
            </a:r>
            <a:endParaRPr lang="zh-CN" altLang="en-US" sz="2000" dirty="0">
              <a:latin typeface="Arial" panose="020B0604020202020204" pitchFamily="34" charset="0"/>
              <a:cs typeface="Arial" panose="020B0604020202020204" pitchFamily="34" charset="0"/>
            </a:endParaRPr>
          </a:p>
        </p:txBody>
      </p:sp>
      <p:pic>
        <p:nvPicPr>
          <p:cNvPr id="13" name="图片 12"/>
          <p:cNvPicPr>
            <a:picLocks noChangeAspect="1"/>
          </p:cNvPicPr>
          <p:nvPr/>
        </p:nvPicPr>
        <p:blipFill>
          <a:blip r:embed="rId7"/>
          <a:stretch>
            <a:fillRect/>
          </a:stretch>
        </p:blipFill>
        <p:spPr>
          <a:xfrm>
            <a:off x="772558" y="2719657"/>
            <a:ext cx="4867585" cy="3482739"/>
          </a:xfrm>
          <a:prstGeom prst="rect">
            <a:avLst/>
          </a:prstGeom>
        </p:spPr>
      </p:pic>
      <p:pic>
        <p:nvPicPr>
          <p:cNvPr id="15" name="图片 14"/>
          <p:cNvPicPr>
            <a:picLocks noChangeAspect="1"/>
          </p:cNvPicPr>
          <p:nvPr/>
        </p:nvPicPr>
        <p:blipFill>
          <a:blip r:embed="rId8"/>
          <a:stretch>
            <a:fillRect/>
          </a:stretch>
        </p:blipFill>
        <p:spPr>
          <a:xfrm>
            <a:off x="6035906" y="2719657"/>
            <a:ext cx="5172514" cy="3492071"/>
          </a:xfrm>
          <a:prstGeom prst="rect">
            <a:avLst/>
          </a:prstGeom>
        </p:spPr>
      </p:pic>
      <p:sp>
        <p:nvSpPr>
          <p:cNvPr id="2" name="椭圆 1"/>
          <p:cNvSpPr/>
          <p:nvPr/>
        </p:nvSpPr>
        <p:spPr>
          <a:xfrm>
            <a:off x="3042046" y="2850357"/>
            <a:ext cx="653956" cy="2868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latin typeface="Arial" panose="020B0604020202020204" pitchFamily="34" charset="0"/>
              <a:cs typeface="Arial" panose="020B0604020202020204" pitchFamily="34" charset="0"/>
            </a:endParaRPr>
          </a:p>
        </p:txBody>
      </p:sp>
      <p:cxnSp>
        <p:nvCxnSpPr>
          <p:cNvPr id="7" name="直接箭头连接符 6"/>
          <p:cNvCxnSpPr/>
          <p:nvPr/>
        </p:nvCxnSpPr>
        <p:spPr>
          <a:xfrm flipV="1">
            <a:off x="3628720" y="2701954"/>
            <a:ext cx="326979" cy="1965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3894278" y="2531832"/>
            <a:ext cx="1927411" cy="307777"/>
          </a:xfrm>
          <a:prstGeom prst="rect">
            <a:avLst/>
          </a:prstGeom>
          <a:noFill/>
        </p:spPr>
        <p:txBody>
          <a:bodyPr wrap="square" rtlCol="0">
            <a:spAutoFit/>
          </a:bodyPr>
          <a:lstStyle/>
          <a:p>
            <a:r>
              <a:rPr lang="en-US" altLang="zh-CN" sz="1400" dirty="0">
                <a:solidFill>
                  <a:srgbClr val="C00000"/>
                </a:solidFill>
                <a:latin typeface="Arial" panose="020B0604020202020204" pitchFamily="34" charset="0"/>
                <a:cs typeface="Arial" panose="020B0604020202020204" pitchFamily="34" charset="0"/>
              </a:rPr>
              <a:t>Optimal detuning</a:t>
            </a:r>
            <a:endParaRPr lang="zh-CN" altLang="en-US" sz="1400" dirty="0">
              <a:solidFill>
                <a:srgbClr val="C00000"/>
              </a:solidFill>
              <a:latin typeface="Arial" panose="020B0604020202020204" pitchFamily="34" charset="0"/>
              <a:cs typeface="Arial" panose="020B0604020202020204" pitchFamily="34" charset="0"/>
            </a:endParaRPr>
          </a:p>
        </p:txBody>
      </p:sp>
      <p:sp>
        <p:nvSpPr>
          <p:cNvPr id="17" name="标题 1"/>
          <p:cNvSpPr>
            <a:spLocks noGrp="1"/>
          </p:cNvSpPr>
          <p:nvPr>
            <p:ph type="title"/>
          </p:nvPr>
        </p:nvSpPr>
        <p:spPr>
          <a:xfrm>
            <a:off x="772558" y="173500"/>
            <a:ext cx="10690436" cy="872369"/>
          </a:xfrm>
        </p:spPr>
        <p:txBody>
          <a:bodyPr>
            <a:noAutofit/>
          </a:bodyPr>
          <a:lstStyle/>
          <a:p>
            <a:pPr algn="ctr"/>
            <a:r>
              <a:rPr lang="en-US" altLang="zh-CN" dirty="0">
                <a:latin typeface="Arial" panose="020B0604020202020204" pitchFamily="34" charset="0"/>
                <a:cs typeface="Arial" panose="020B0604020202020204" pitchFamily="34" charset="0"/>
              </a:rPr>
              <a:t>Fundamental Mode Instability of Z-pole</a:t>
            </a:r>
            <a:endParaRPr lang="zh-CN" altLang="en-US" dirty="0">
              <a:latin typeface="Arial" panose="020B0604020202020204" pitchFamily="34" charset="0"/>
              <a:cs typeface="Arial" panose="020B0604020202020204" pitchFamily="34" charset="0"/>
            </a:endParaRPr>
          </a:p>
        </p:txBody>
      </p:sp>
      <p:sp>
        <p:nvSpPr>
          <p:cNvPr id="3" name="灯片编号占位符 2"/>
          <p:cNvSpPr>
            <a:spLocks noGrp="1"/>
          </p:cNvSpPr>
          <p:nvPr>
            <p:ph type="sldNum" sz="quarter" idx="12"/>
          </p:nvPr>
        </p:nvSpPr>
        <p:spPr/>
        <p:txBody>
          <a:bodyPr/>
          <a:lstStyle/>
          <a:p>
            <a:fld id="{672E488A-81DB-4A5F-B4BA-D0957D335647}" type="slidenum">
              <a:rPr lang="zh-CN" altLang="en-US" smtClean="0"/>
              <a:t>33</a:t>
            </a:fld>
            <a:endParaRPr lang="zh-CN" altLang="en-US"/>
          </a:p>
        </p:txBody>
      </p:sp>
    </p:spTree>
    <p:extLst>
      <p:ext uri="{BB962C8B-B14F-4D97-AF65-F5344CB8AC3E}">
        <p14:creationId xmlns:p14="http://schemas.microsoft.com/office/powerpoint/2010/main" val="24741639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1679451" y="1804931"/>
            <a:ext cx="5322435" cy="1637075"/>
          </a:xfrm>
          <a:prstGeom prst="rect">
            <a:avLst/>
          </a:prstGeom>
        </p:spPr>
      </p:pic>
      <p:sp>
        <p:nvSpPr>
          <p:cNvPr id="8" name="文本框 7"/>
          <p:cNvSpPr txBox="1"/>
          <p:nvPr/>
        </p:nvSpPr>
        <p:spPr>
          <a:xfrm>
            <a:off x="8334793" y="5168306"/>
            <a:ext cx="3119269" cy="95410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altLang="zh-CN" sz="1400" dirty="0">
                <a:latin typeface="Arial" panose="020B0604020202020204" pitchFamily="34" charset="0"/>
                <a:cs typeface="Arial" panose="020B0604020202020204" pitchFamily="34" charset="0"/>
              </a:rPr>
              <a:t>Kouki </a:t>
            </a:r>
            <a:r>
              <a:rPr lang="en-US" altLang="zh-CN" sz="1400" dirty="0" err="1">
                <a:latin typeface="Arial" panose="020B0604020202020204" pitchFamily="34" charset="0"/>
                <a:cs typeface="Arial" panose="020B0604020202020204" pitchFamily="34" charset="0"/>
              </a:rPr>
              <a:t>Hirosawa</a:t>
            </a:r>
            <a:r>
              <a:rPr lang="en-US" altLang="zh-CN" sz="1400" dirty="0">
                <a:latin typeface="Arial" panose="020B0604020202020204" pitchFamily="34" charset="0"/>
                <a:cs typeface="Arial" panose="020B0604020202020204" pitchFamily="34" charset="0"/>
              </a:rPr>
              <a:t>. Development of a coupled bunch instability damper caused by the acceleration mode for </a:t>
            </a:r>
            <a:r>
              <a:rPr lang="en-US" altLang="zh-CN" sz="1400" dirty="0" err="1">
                <a:latin typeface="Arial" panose="020B0604020202020204" pitchFamily="34" charset="0"/>
                <a:cs typeface="Arial" panose="020B0604020202020204" pitchFamily="34" charset="0"/>
              </a:rPr>
              <a:t>SuperKEKB</a:t>
            </a:r>
            <a:r>
              <a:rPr lang="en-US" altLang="zh-CN" sz="1400" dirty="0">
                <a:latin typeface="Arial" panose="020B0604020202020204" pitchFamily="34" charset="0"/>
                <a:cs typeface="Arial" panose="020B0604020202020204" pitchFamily="34" charset="0"/>
              </a:rPr>
              <a:t>. PASJ2016 TPU012</a:t>
            </a:r>
            <a:endParaRPr lang="zh-CN" altLang="en-US" sz="1400" dirty="0">
              <a:latin typeface="Arial" panose="020B0604020202020204" pitchFamily="34" charset="0"/>
              <a:cs typeface="Arial" panose="020B0604020202020204" pitchFamily="34" charset="0"/>
            </a:endParaRPr>
          </a:p>
        </p:txBody>
      </p:sp>
      <p:sp>
        <p:nvSpPr>
          <p:cNvPr id="9" name="文本框 8"/>
          <p:cNvSpPr txBox="1"/>
          <p:nvPr/>
        </p:nvSpPr>
        <p:spPr>
          <a:xfrm>
            <a:off x="2782658" y="3424670"/>
            <a:ext cx="3127779" cy="338554"/>
          </a:xfrm>
          <a:prstGeom prst="rect">
            <a:avLst/>
          </a:prstGeom>
          <a:noFill/>
        </p:spPr>
        <p:txBody>
          <a:bodyPr wrap="none" rtlCol="0">
            <a:spAutoFit/>
          </a:bodyPr>
          <a:lstStyle/>
          <a:p>
            <a:r>
              <a:rPr lang="en-US" altLang="zh-CN" sz="1600" dirty="0">
                <a:latin typeface="Arial" panose="020B0604020202020204" pitchFamily="34" charset="0"/>
                <a:cs typeface="Arial" panose="020B0604020202020204" pitchFamily="34" charset="0"/>
              </a:rPr>
              <a:t>Damper system for </a:t>
            </a:r>
            <a:r>
              <a:rPr lang="en-US" altLang="zh-CN" sz="1600" dirty="0" err="1">
                <a:latin typeface="Arial" panose="020B0604020202020204" pitchFamily="34" charset="0"/>
                <a:cs typeface="Arial" panose="020B0604020202020204" pitchFamily="34" charset="0"/>
              </a:rPr>
              <a:t>SuperKEKB</a:t>
            </a:r>
            <a:r>
              <a:rPr lang="en-US" altLang="zh-CN" sz="1600" dirty="0">
                <a:latin typeface="Arial" panose="020B0604020202020204" pitchFamily="34" charset="0"/>
                <a:cs typeface="Arial" panose="020B0604020202020204" pitchFamily="34" charset="0"/>
              </a:rPr>
              <a:t>:</a:t>
            </a:r>
            <a:endParaRPr lang="zh-CN" altLang="en-US" sz="1600" dirty="0">
              <a:latin typeface="Arial" panose="020B0604020202020204" pitchFamily="34" charset="0"/>
              <a:cs typeface="Arial" panose="020B0604020202020204" pitchFamily="34" charset="0"/>
            </a:endParaRPr>
          </a:p>
        </p:txBody>
      </p:sp>
      <p:pic>
        <p:nvPicPr>
          <p:cNvPr id="11" name="图片 10"/>
          <p:cNvPicPr>
            <a:picLocks noChangeAspect="1"/>
          </p:cNvPicPr>
          <p:nvPr/>
        </p:nvPicPr>
        <p:blipFill>
          <a:blip r:embed="rId3"/>
          <a:stretch>
            <a:fillRect/>
          </a:stretch>
        </p:blipFill>
        <p:spPr>
          <a:xfrm>
            <a:off x="2002241" y="3933701"/>
            <a:ext cx="4337673" cy="2256089"/>
          </a:xfrm>
          <a:prstGeom prst="rect">
            <a:avLst/>
          </a:prstGeom>
        </p:spPr>
      </p:pic>
      <p:sp>
        <p:nvSpPr>
          <p:cNvPr id="12" name="矩形 11"/>
          <p:cNvSpPr/>
          <p:nvPr/>
        </p:nvSpPr>
        <p:spPr>
          <a:xfrm>
            <a:off x="1837441" y="6342930"/>
            <a:ext cx="5836673" cy="338554"/>
          </a:xfrm>
          <a:prstGeom prst="rect">
            <a:avLst/>
          </a:prstGeom>
        </p:spPr>
        <p:txBody>
          <a:bodyPr wrap="square">
            <a:spAutoFit/>
          </a:bodyPr>
          <a:lstStyle/>
          <a:p>
            <a:r>
              <a:rPr lang="en-US" altLang="zh-CN" sz="1600" dirty="0">
                <a:latin typeface="Arial" panose="020B0604020202020204" pitchFamily="34" charset="0"/>
                <a:cs typeface="Arial" panose="020B0604020202020204" pitchFamily="34" charset="0"/>
              </a:rPr>
              <a:t>Functional block diagram of digital filter for </a:t>
            </a:r>
            <a:r>
              <a:rPr lang="en-US" altLang="zh-CN" sz="1600" dirty="0" err="1">
                <a:latin typeface="Arial" panose="020B0604020202020204" pitchFamily="34" charset="0"/>
                <a:cs typeface="Arial" panose="020B0604020202020204" pitchFamily="34" charset="0"/>
              </a:rPr>
              <a:t>SuperKEKB</a:t>
            </a:r>
            <a:endParaRPr lang="zh-CN" altLang="en-US" sz="1600" dirty="0">
              <a:latin typeface="Arial" panose="020B0604020202020204" pitchFamily="34" charset="0"/>
              <a:cs typeface="Arial" panose="020B0604020202020204" pitchFamily="34" charset="0"/>
            </a:endParaRPr>
          </a:p>
        </p:txBody>
      </p:sp>
      <p:sp>
        <p:nvSpPr>
          <p:cNvPr id="2" name="矩形 1"/>
          <p:cNvSpPr/>
          <p:nvPr/>
        </p:nvSpPr>
        <p:spPr>
          <a:xfrm>
            <a:off x="7077633" y="2326275"/>
            <a:ext cx="4530434" cy="646331"/>
          </a:xfrm>
          <a:prstGeom prst="rect">
            <a:avLst/>
          </a:prstGeom>
        </p:spPr>
        <p:txBody>
          <a:bodyPr wrap="square">
            <a:spAutoFit/>
          </a:bodyPr>
          <a:lstStyle/>
          <a:p>
            <a:r>
              <a:rPr lang="en-US" altLang="zh-CN" dirty="0">
                <a:solidFill>
                  <a:srgbClr val="C00000"/>
                </a:solidFill>
                <a:latin typeface="Arial" panose="020B0604020202020204" pitchFamily="34" charset="0"/>
                <a:cs typeface="Arial" panose="020B0604020202020204" pitchFamily="34" charset="0"/>
              </a:rPr>
              <a:t>Use the mode by mode damper system with digital filters to suppress (</a:t>
            </a:r>
            <a:r>
              <a:rPr lang="en-US" altLang="zh-CN" dirty="0" err="1">
                <a:solidFill>
                  <a:srgbClr val="C00000"/>
                </a:solidFill>
                <a:latin typeface="Arial" panose="020B0604020202020204" pitchFamily="34" charset="0"/>
                <a:cs typeface="Arial" panose="020B0604020202020204" pitchFamily="34" charset="0"/>
              </a:rPr>
              <a:t>SuperKEKB</a:t>
            </a:r>
            <a:r>
              <a:rPr lang="en-US" altLang="zh-CN" dirty="0">
                <a:solidFill>
                  <a:srgbClr val="C00000"/>
                </a:solidFill>
                <a:latin typeface="Arial" panose="020B0604020202020204" pitchFamily="34" charset="0"/>
                <a:cs typeface="Arial" panose="020B0604020202020204" pitchFamily="34" charset="0"/>
              </a:rPr>
              <a:t>)</a:t>
            </a:r>
            <a:endParaRPr lang="zh-CN" altLang="en-US" dirty="0">
              <a:solidFill>
                <a:srgbClr val="C00000"/>
              </a:solidFill>
              <a:latin typeface="Arial" panose="020B0604020202020204" pitchFamily="34" charset="0"/>
              <a:cs typeface="Arial" panose="020B0604020202020204" pitchFamily="34" charset="0"/>
            </a:endParaRPr>
          </a:p>
        </p:txBody>
      </p:sp>
      <p:sp>
        <p:nvSpPr>
          <p:cNvPr id="4" name="矩形 3"/>
          <p:cNvSpPr/>
          <p:nvPr/>
        </p:nvSpPr>
        <p:spPr>
          <a:xfrm>
            <a:off x="0" y="519158"/>
            <a:ext cx="12191999" cy="707886"/>
          </a:xfrm>
          <a:prstGeom prst="rect">
            <a:avLst/>
          </a:prstGeom>
        </p:spPr>
        <p:txBody>
          <a:bodyPr wrap="square">
            <a:spAutoFit/>
          </a:bodyPr>
          <a:lstStyle/>
          <a:p>
            <a:pPr algn="ctr"/>
            <a:r>
              <a:rPr lang="en-US" altLang="zh-CN" sz="4000" dirty="0">
                <a:solidFill>
                  <a:prstClr val="black"/>
                </a:solidFill>
                <a:latin typeface="Arial" panose="020B0604020202020204" pitchFamily="34" charset="0"/>
                <a:ea typeface="等线 Light" panose="02010600030101010101" pitchFamily="2" charset="-122"/>
                <a:cs typeface="Arial" panose="020B0604020202020204" pitchFamily="34" charset="0"/>
              </a:rPr>
              <a:t>Fundamental Mode Instability of Z-pole</a:t>
            </a:r>
            <a:endParaRPr lang="zh-CN" altLang="en-US" sz="1400" dirty="0"/>
          </a:p>
        </p:txBody>
      </p:sp>
      <p:sp>
        <p:nvSpPr>
          <p:cNvPr id="3" name="灯片编号占位符 2"/>
          <p:cNvSpPr>
            <a:spLocks noGrp="1"/>
          </p:cNvSpPr>
          <p:nvPr>
            <p:ph type="sldNum" sz="quarter" idx="12"/>
          </p:nvPr>
        </p:nvSpPr>
        <p:spPr/>
        <p:txBody>
          <a:bodyPr/>
          <a:lstStyle/>
          <a:p>
            <a:fld id="{672E488A-81DB-4A5F-B4BA-D0957D335647}" type="slidenum">
              <a:rPr lang="zh-CN" altLang="en-US" smtClean="0"/>
              <a:t>34</a:t>
            </a:fld>
            <a:endParaRPr lang="zh-CN" altLang="en-US"/>
          </a:p>
        </p:txBody>
      </p:sp>
    </p:spTree>
    <p:extLst>
      <p:ext uri="{BB962C8B-B14F-4D97-AF65-F5344CB8AC3E}">
        <p14:creationId xmlns:p14="http://schemas.microsoft.com/office/powerpoint/2010/main" val="26807646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2751919458"/>
              </p:ext>
            </p:extLst>
          </p:nvPr>
        </p:nvGraphicFramePr>
        <p:xfrm>
          <a:off x="234264" y="1074667"/>
          <a:ext cx="8195092" cy="5561802"/>
        </p:xfrm>
        <a:graphic>
          <a:graphicData uri="http://schemas.openxmlformats.org/drawingml/2006/table">
            <a:tbl>
              <a:tblPr firstRow="1" bandRow="1">
                <a:tableStyleId>{5940675A-B579-460E-94D1-54222C63F5DA}</a:tableStyleId>
              </a:tblPr>
              <a:tblGrid>
                <a:gridCol w="5712823">
                  <a:extLst>
                    <a:ext uri="{9D8B030D-6E8A-4147-A177-3AD203B41FA5}">
                      <a16:colId xmlns:a16="http://schemas.microsoft.com/office/drawing/2014/main" val="20000"/>
                    </a:ext>
                  </a:extLst>
                </a:gridCol>
                <a:gridCol w="827423">
                  <a:extLst>
                    <a:ext uri="{9D8B030D-6E8A-4147-A177-3AD203B41FA5}">
                      <a16:colId xmlns:a16="http://schemas.microsoft.com/office/drawing/2014/main" val="20001"/>
                    </a:ext>
                  </a:extLst>
                </a:gridCol>
                <a:gridCol w="827423">
                  <a:extLst>
                    <a:ext uri="{9D8B030D-6E8A-4147-A177-3AD203B41FA5}">
                      <a16:colId xmlns:a16="http://schemas.microsoft.com/office/drawing/2014/main" val="20002"/>
                    </a:ext>
                  </a:extLst>
                </a:gridCol>
                <a:gridCol w="827423">
                  <a:extLst>
                    <a:ext uri="{9D8B030D-6E8A-4147-A177-3AD203B41FA5}">
                      <a16:colId xmlns:a16="http://schemas.microsoft.com/office/drawing/2014/main" val="20003"/>
                    </a:ext>
                  </a:extLst>
                </a:gridCol>
              </a:tblGrid>
              <a:tr h="308989">
                <a:tc>
                  <a:txBody>
                    <a:bodyPr/>
                    <a:lstStyle/>
                    <a:p>
                      <a:pPr algn="l"/>
                      <a:r>
                        <a:rPr lang="en-US" altLang="zh-CN" sz="1100" dirty="0">
                          <a:latin typeface="Arial" panose="020B0604020202020204" pitchFamily="34" charset="0"/>
                          <a:ea typeface="微软雅黑" panose="020B0503020204020204" pitchFamily="34" charset="-122"/>
                          <a:cs typeface="+mn-ea"/>
                          <a:sym typeface="Arial" panose="020B0604020202020204" pitchFamily="34" charset="0"/>
                        </a:rPr>
                        <a:t>Machine parameter: wangdou20170222</a:t>
                      </a:r>
                      <a:endParaRPr lang="zh-CN" altLang="en-US" sz="1100"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tc>
                <a:tc>
                  <a:txBody>
                    <a:bodyPr/>
                    <a:lstStyle/>
                    <a:p>
                      <a:pPr algn="ctr"/>
                      <a:r>
                        <a:rPr lang="en-US" altLang="zh-CN" sz="1100" dirty="0">
                          <a:latin typeface="Arial" panose="020B0604020202020204" pitchFamily="34" charset="0"/>
                          <a:ea typeface="微软雅黑" panose="020B0503020204020204" pitchFamily="34" charset="-122"/>
                          <a:cs typeface="+mn-ea"/>
                          <a:sym typeface="Arial" panose="020B0604020202020204" pitchFamily="34" charset="0"/>
                        </a:rPr>
                        <a:t>H</a:t>
                      </a:r>
                      <a:endParaRPr lang="zh-CN" altLang="en-US" sz="1100"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tc>
                <a:tc>
                  <a:txBody>
                    <a:bodyPr/>
                    <a:lstStyle/>
                    <a:p>
                      <a:pPr algn="ctr"/>
                      <a:r>
                        <a:rPr lang="en-US" altLang="zh-CN" sz="1100" dirty="0">
                          <a:latin typeface="Arial" panose="020B0604020202020204" pitchFamily="34" charset="0"/>
                          <a:ea typeface="微软雅黑" panose="020B0503020204020204" pitchFamily="34" charset="-122"/>
                          <a:cs typeface="+mn-ea"/>
                          <a:sym typeface="Arial" panose="020B0604020202020204" pitchFamily="34" charset="0"/>
                        </a:rPr>
                        <a:t>W</a:t>
                      </a:r>
                      <a:endParaRPr lang="zh-CN" altLang="en-US" sz="1100"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tc>
                <a:tc>
                  <a:txBody>
                    <a:bodyPr/>
                    <a:lstStyle/>
                    <a:p>
                      <a:pPr algn="ctr"/>
                      <a:r>
                        <a:rPr lang="en-US" altLang="zh-CN" sz="1100" dirty="0">
                          <a:latin typeface="Arial" panose="020B0604020202020204" pitchFamily="34" charset="0"/>
                          <a:ea typeface="微软雅黑" panose="020B0503020204020204" pitchFamily="34" charset="-122"/>
                          <a:cs typeface="+mn-ea"/>
                          <a:sym typeface="Arial" panose="020B0604020202020204" pitchFamily="34" charset="0"/>
                        </a:rPr>
                        <a:t>Z</a:t>
                      </a:r>
                      <a:endParaRPr lang="zh-CN" altLang="en-US" sz="1100"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tc>
                <a:extLst>
                  <a:ext uri="{0D108BD9-81ED-4DB2-BD59-A6C34878D82A}">
                    <a16:rowId xmlns:a16="http://schemas.microsoft.com/office/drawing/2014/main" val="10000"/>
                  </a:ext>
                </a:extLst>
              </a:tr>
              <a:tr h="308989">
                <a:tc>
                  <a:txBody>
                    <a:bodyPr/>
                    <a:lstStyle/>
                    <a:p>
                      <a:r>
                        <a:rPr lang="en-US" altLang="zh-CN" sz="1100" dirty="0">
                          <a:latin typeface="Arial" panose="020B0604020202020204" pitchFamily="34" charset="0"/>
                          <a:ea typeface="微软雅黑" panose="020B0503020204020204" pitchFamily="34" charset="-122"/>
                          <a:cs typeface="+mn-ea"/>
                          <a:sym typeface="Arial" panose="020B0604020202020204" pitchFamily="34" charset="0"/>
                        </a:rPr>
                        <a:t>Cavity number (total)</a:t>
                      </a:r>
                      <a:endParaRPr lang="zh-CN" altLang="en-US" sz="1100"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tc>
                <a:tc>
                  <a:txBody>
                    <a:bodyPr/>
                    <a:lstStyle/>
                    <a:p>
                      <a:pPr algn="ctr"/>
                      <a:r>
                        <a:rPr lang="en-US" altLang="zh-CN" sz="1100" dirty="0">
                          <a:latin typeface="Arial" panose="020B0604020202020204" pitchFamily="34" charset="0"/>
                          <a:ea typeface="微软雅黑" panose="020B0503020204020204" pitchFamily="34" charset="-122"/>
                          <a:cs typeface="+mn-ea"/>
                          <a:sym typeface="Arial" panose="020B0604020202020204" pitchFamily="34" charset="0"/>
                        </a:rPr>
                        <a:t>336</a:t>
                      </a:r>
                      <a:endParaRPr lang="zh-CN" altLang="en-US" sz="1100"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tc>
                <a:tc>
                  <a:txBody>
                    <a:bodyPr/>
                    <a:lstStyle/>
                    <a:p>
                      <a:pPr algn="ctr"/>
                      <a:r>
                        <a:rPr lang="en-US" altLang="zh-CN" sz="1100" dirty="0">
                          <a:latin typeface="Arial" panose="020B0604020202020204" pitchFamily="34" charset="0"/>
                          <a:ea typeface="微软雅黑" panose="020B0503020204020204" pitchFamily="34" charset="-122"/>
                          <a:cs typeface="+mn-ea"/>
                          <a:sym typeface="Arial" panose="020B0604020202020204" pitchFamily="34" charset="0"/>
                        </a:rPr>
                        <a:t>240</a:t>
                      </a:r>
                      <a:endParaRPr lang="zh-CN" altLang="en-US" sz="1100"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tc>
                <a:tc>
                  <a:txBody>
                    <a:bodyPr/>
                    <a:lstStyle/>
                    <a:p>
                      <a:pPr algn="ctr"/>
                      <a:r>
                        <a:rPr lang="en-US" altLang="zh-CN" sz="1100" dirty="0">
                          <a:latin typeface="Arial" panose="020B0604020202020204" pitchFamily="34" charset="0"/>
                          <a:ea typeface="微软雅黑" panose="020B0503020204020204" pitchFamily="34" charset="-122"/>
                          <a:cs typeface="+mn-ea"/>
                          <a:sym typeface="Arial" panose="020B0604020202020204" pitchFamily="34" charset="0"/>
                        </a:rPr>
                        <a:t>96</a:t>
                      </a:r>
                      <a:endParaRPr lang="zh-CN" altLang="en-US" sz="1100"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tc>
                <a:extLst>
                  <a:ext uri="{0D108BD9-81ED-4DB2-BD59-A6C34878D82A}">
                    <a16:rowId xmlns:a16="http://schemas.microsoft.com/office/drawing/2014/main" val="10001"/>
                  </a:ext>
                </a:extLst>
              </a:tr>
              <a:tr h="308989">
                <a:tc>
                  <a:txBody>
                    <a:bodyPr/>
                    <a:lstStyle/>
                    <a:p>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Beam feedback time [</a:t>
                      </a:r>
                      <a:r>
                        <a:rPr lang="en-US" altLang="zh-CN" sz="1100" b="1" dirty="0" err="1">
                          <a:latin typeface="Arial" panose="020B0604020202020204" pitchFamily="34" charset="0"/>
                          <a:ea typeface="微软雅黑" panose="020B0503020204020204" pitchFamily="34" charset="-122"/>
                          <a:cs typeface="+mn-ea"/>
                          <a:sym typeface="Arial" panose="020B0604020202020204" pitchFamily="34" charset="0"/>
                        </a:rPr>
                        <a:t>ms</a:t>
                      </a: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a:t>
                      </a:r>
                      <a:endParaRPr lang="zh-CN" altLang="en-US" sz="1100" b="1"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tc>
                <a:tc>
                  <a:txBody>
                    <a:bodyPr/>
                    <a:lstStyle/>
                    <a:p>
                      <a:pPr algn="ct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3.3</a:t>
                      </a:r>
                      <a:endParaRPr lang="zh-CN" altLang="en-US" sz="1100" b="1"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tc>
                <a:tc>
                  <a:txBody>
                    <a:bodyPr/>
                    <a:lstStyle/>
                    <a:p>
                      <a:pPr algn="ct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3.3</a:t>
                      </a:r>
                      <a:endParaRPr lang="zh-CN" altLang="en-US" sz="1100" b="1"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tc>
                <a:tc>
                  <a:txBody>
                    <a:bodyPr/>
                    <a:lstStyle/>
                    <a:p>
                      <a:pPr algn="ct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3.3</a:t>
                      </a:r>
                      <a:endParaRPr lang="zh-CN" altLang="en-US" sz="1100" b="1"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tc>
                <a:extLst>
                  <a:ext uri="{0D108BD9-81ED-4DB2-BD59-A6C34878D82A}">
                    <a16:rowId xmlns:a16="http://schemas.microsoft.com/office/drawing/2014/main" val="10002"/>
                  </a:ext>
                </a:extLst>
              </a:tr>
              <a:tr h="308989">
                <a:tc>
                  <a:txBody>
                    <a:bodyPr/>
                    <a:lstStyle/>
                    <a:p>
                      <a:r>
                        <a:rPr lang="en-US" altLang="zh-CN" sz="1100" dirty="0">
                          <a:latin typeface="Arial" panose="020B0604020202020204" pitchFamily="34" charset="0"/>
                          <a:ea typeface="微软雅黑" panose="020B0503020204020204" pitchFamily="34" charset="-122"/>
                          <a:cs typeface="+mn-ea"/>
                          <a:sym typeface="Arial" panose="020B0604020202020204" pitchFamily="34" charset="0"/>
                        </a:rPr>
                        <a:t>Average </a:t>
                      </a:r>
                      <a:r>
                        <a:rPr lang="en-US" altLang="zh-CN" sz="1100" dirty="0" err="1">
                          <a:latin typeface="Arial" panose="020B0604020202020204" pitchFamily="34" charset="0"/>
                          <a:ea typeface="微软雅黑" panose="020B0503020204020204" pitchFamily="34" charset="-122"/>
                          <a:cs typeface="+mn-ea"/>
                          <a:sym typeface="Arial" panose="020B0604020202020204" pitchFamily="34" charset="0"/>
                        </a:rPr>
                        <a:t>beta_x,y</a:t>
                      </a:r>
                      <a:r>
                        <a:rPr lang="en-US" altLang="zh-CN" sz="1100" dirty="0">
                          <a:latin typeface="Arial" panose="020B0604020202020204" pitchFamily="34" charset="0"/>
                          <a:ea typeface="微软雅黑" panose="020B0503020204020204" pitchFamily="34" charset="-122"/>
                          <a:cs typeface="+mn-ea"/>
                          <a:sym typeface="Arial" panose="020B0604020202020204" pitchFamily="34" charset="0"/>
                        </a:rPr>
                        <a:t> in RF cavity [m]</a:t>
                      </a:r>
                      <a:endParaRPr lang="zh-CN" altLang="en-US" sz="1100"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tc>
                <a:tc>
                  <a:txBody>
                    <a:bodyPr/>
                    <a:lstStyle/>
                    <a:p>
                      <a:pPr algn="ctr"/>
                      <a:r>
                        <a:rPr lang="en-US" altLang="zh-CN" sz="1100" dirty="0">
                          <a:latin typeface="Arial" panose="020B0604020202020204" pitchFamily="34" charset="0"/>
                          <a:ea typeface="微软雅黑" panose="020B0503020204020204" pitchFamily="34" charset="-122"/>
                          <a:cs typeface="+mn-ea"/>
                          <a:sym typeface="Arial" panose="020B0604020202020204" pitchFamily="34" charset="0"/>
                        </a:rPr>
                        <a:t>30</a:t>
                      </a:r>
                      <a:endParaRPr lang="zh-CN" altLang="en-US" sz="1100"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tc>
                <a:tc>
                  <a:txBody>
                    <a:bodyPr/>
                    <a:lstStyle/>
                    <a:p>
                      <a:pPr algn="ctr"/>
                      <a:r>
                        <a:rPr lang="en-US" altLang="zh-CN" sz="1100" dirty="0">
                          <a:latin typeface="Arial" panose="020B0604020202020204" pitchFamily="34" charset="0"/>
                          <a:ea typeface="微软雅黑" panose="020B0503020204020204" pitchFamily="34" charset="-122"/>
                          <a:cs typeface="+mn-ea"/>
                          <a:sym typeface="Arial" panose="020B0604020202020204" pitchFamily="34" charset="0"/>
                        </a:rPr>
                        <a:t>30</a:t>
                      </a:r>
                      <a:endParaRPr lang="zh-CN" altLang="en-US" sz="1100"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tc>
                <a:tc>
                  <a:txBody>
                    <a:bodyPr/>
                    <a:lstStyle/>
                    <a:p>
                      <a:pPr algn="ctr"/>
                      <a:r>
                        <a:rPr lang="en-US" altLang="zh-CN" sz="1100" dirty="0">
                          <a:latin typeface="Arial" panose="020B0604020202020204" pitchFamily="34" charset="0"/>
                          <a:ea typeface="微软雅黑" panose="020B0503020204020204" pitchFamily="34" charset="-122"/>
                          <a:cs typeface="+mn-ea"/>
                          <a:sym typeface="Arial" panose="020B0604020202020204" pitchFamily="34" charset="0"/>
                        </a:rPr>
                        <a:t>30</a:t>
                      </a:r>
                      <a:endParaRPr lang="zh-CN" altLang="en-US" sz="1100"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tc>
                <a:extLst>
                  <a:ext uri="{0D108BD9-81ED-4DB2-BD59-A6C34878D82A}">
                    <a16:rowId xmlns:a16="http://schemas.microsoft.com/office/drawing/2014/main" val="10003"/>
                  </a:ext>
                </a:extLst>
              </a:tr>
              <a:tr h="308989">
                <a:tc>
                  <a:txBody>
                    <a:bodyPr/>
                    <a:lstStyle/>
                    <a:p>
                      <a:r>
                        <a:rPr lang="en-US" altLang="zh-CN" sz="1100" b="1" i="1" dirty="0" err="1">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Q</a:t>
                      </a:r>
                      <a:r>
                        <a:rPr lang="en-US" altLang="zh-CN" sz="1100" b="1" dirty="0" err="1">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e</a:t>
                      </a:r>
                      <a:r>
                        <a:rPr lang="en-US" altLang="zh-CN" sz="1100"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 limit</a:t>
                      </a:r>
                      <a:endParaRPr lang="zh-CN" altLang="en-US" sz="1100"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1×10</a:t>
                      </a:r>
                      <a:r>
                        <a:rPr lang="en-US" altLang="zh-CN" sz="1100" b="1" baseline="30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4</a:t>
                      </a:r>
                      <a:endParaRPr lang="zh-CN" altLang="en-US" sz="1100" b="1" baseline="30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1×10</a:t>
                      </a:r>
                      <a:r>
                        <a:rPr lang="en-US" altLang="zh-CN" sz="1100" b="1" baseline="30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4</a:t>
                      </a:r>
                      <a:endParaRPr lang="zh-CN" altLang="en-US" sz="1100" b="1" baseline="30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1×10</a:t>
                      </a:r>
                      <a:r>
                        <a:rPr lang="en-US" altLang="zh-CN" sz="1100" b="1" baseline="30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4</a:t>
                      </a:r>
                      <a:endParaRPr lang="zh-CN" altLang="en-US" sz="1100" b="1" baseline="30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a:txBody>
                  <a:tcPr anchor="ctr"/>
                </a:tc>
                <a:extLst>
                  <a:ext uri="{0D108BD9-81ED-4DB2-BD59-A6C34878D82A}">
                    <a16:rowId xmlns:a16="http://schemas.microsoft.com/office/drawing/2014/main" val="10004"/>
                  </a:ext>
                </a:extLst>
              </a:tr>
              <a:tr h="308989">
                <a:tc>
                  <a:txBody>
                    <a:bodyPr/>
                    <a:lstStyle/>
                    <a:p>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H cavity 336,</a:t>
                      </a:r>
                      <a:r>
                        <a:rPr lang="en-US" altLang="zh-CN" sz="1100" b="1" baseline="0" dirty="0">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W&amp;Z</a:t>
                      </a:r>
                      <a:r>
                        <a:rPr lang="en-US" altLang="zh-CN" sz="1100" b="1" baseline="0" dirty="0">
                          <a:latin typeface="Arial" panose="020B0604020202020204" pitchFamily="34" charset="0"/>
                          <a:ea typeface="微软雅黑" panose="020B0503020204020204" pitchFamily="34" charset="-122"/>
                          <a:cs typeface="+mn-ea"/>
                          <a:sym typeface="Arial" panose="020B0604020202020204" pitchFamily="34" charset="0"/>
                        </a:rPr>
                        <a:t> cavity </a:t>
                      </a: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168, with feedback,</a:t>
                      </a:r>
                      <a:r>
                        <a:rPr lang="en-US" altLang="zh-CN" sz="1100" b="1" baseline="0" dirty="0">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100" b="1" dirty="0" err="1">
                          <a:latin typeface="Arial" panose="020B0604020202020204" pitchFamily="34" charset="0"/>
                          <a:ea typeface="微软雅黑" panose="020B0503020204020204" pitchFamily="34" charset="-122"/>
                          <a:cs typeface="+mn-ea"/>
                          <a:sym typeface="Arial" panose="020B0604020202020204" pitchFamily="34" charset="0"/>
                        </a:rPr>
                        <a:t>Ib</a:t>
                      </a: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 limit [mA]</a:t>
                      </a:r>
                      <a:endParaRPr lang="zh-CN" altLang="en-US" sz="1100" b="1"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solidFill>
                      <a:schemeClr val="accent1">
                        <a:lumMod val="20000"/>
                        <a:lumOff val="80000"/>
                      </a:schemeClr>
                    </a:solidFill>
                  </a:tcPr>
                </a:tc>
                <a:tc>
                  <a:txBody>
                    <a:bodyPr/>
                    <a:lstStyle/>
                    <a:p>
                      <a:pPr algn="ct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580.14</a:t>
                      </a:r>
                      <a:endParaRPr lang="zh-CN" altLang="en-US" sz="1100" b="1"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solidFill>
                      <a:schemeClr val="accent1">
                        <a:lumMod val="20000"/>
                        <a:lumOff val="80000"/>
                      </a:schemeClr>
                    </a:solidFill>
                  </a:tcPr>
                </a:tc>
                <a:tc>
                  <a:txBody>
                    <a:bodyPr/>
                    <a:lstStyle/>
                    <a:p>
                      <a:pPr algn="ct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1547.05</a:t>
                      </a:r>
                      <a:endParaRPr lang="zh-CN" altLang="en-US" sz="1100" b="1"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solidFill>
                      <a:schemeClr val="accent1">
                        <a:lumMod val="20000"/>
                        <a:lumOff val="80000"/>
                      </a:schemeClr>
                    </a:solidFill>
                  </a:tcPr>
                </a:tc>
                <a:tc>
                  <a:txBody>
                    <a:bodyPr/>
                    <a:lstStyle/>
                    <a:p>
                      <a:pPr algn="ct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673.07</a:t>
                      </a:r>
                      <a:endParaRPr lang="zh-CN" altLang="en-US" sz="1100" b="1"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solidFill>
                      <a:schemeClr val="accent1">
                        <a:lumMod val="20000"/>
                        <a:lumOff val="80000"/>
                      </a:schemeClr>
                    </a:solidFill>
                  </a:tcPr>
                </a:tc>
                <a:extLst>
                  <a:ext uri="{0D108BD9-81ED-4DB2-BD59-A6C34878D82A}">
                    <a16:rowId xmlns:a16="http://schemas.microsoft.com/office/drawing/2014/main" val="10005"/>
                  </a:ext>
                </a:extLst>
              </a:tr>
              <a:tr h="3089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100" b="1" dirty="0" err="1">
                          <a:latin typeface="Arial" panose="020B0604020202020204" pitchFamily="34" charset="0"/>
                          <a:ea typeface="微软雅黑" panose="020B0503020204020204" pitchFamily="34" charset="-122"/>
                          <a:cs typeface="+mn-ea"/>
                          <a:sym typeface="Arial" panose="020B0604020202020204" pitchFamily="34" charset="0"/>
                        </a:rPr>
                        <a:t>Lmax</a:t>
                      </a: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 / IP [10</a:t>
                      </a:r>
                      <a:r>
                        <a:rPr lang="en-US" altLang="zh-CN" sz="1100" b="1" baseline="30000" dirty="0">
                          <a:latin typeface="Arial" panose="020B0604020202020204" pitchFamily="34" charset="0"/>
                          <a:ea typeface="微软雅黑" panose="020B0503020204020204" pitchFamily="34" charset="-122"/>
                          <a:cs typeface="+mn-ea"/>
                          <a:sym typeface="Arial" panose="020B0604020202020204" pitchFamily="34" charset="0"/>
                        </a:rPr>
                        <a:t>34</a:t>
                      </a: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 cm</a:t>
                      </a:r>
                      <a:r>
                        <a:rPr lang="en-US" altLang="zh-CN" sz="1100" b="1" baseline="30000" dirty="0">
                          <a:latin typeface="Arial" panose="020B0604020202020204" pitchFamily="34" charset="0"/>
                          <a:ea typeface="微软雅黑" panose="020B0503020204020204" pitchFamily="34" charset="-122"/>
                          <a:cs typeface="+mn-ea"/>
                          <a:sym typeface="Arial" panose="020B0604020202020204" pitchFamily="34" charset="0"/>
                        </a:rPr>
                        <a:t>-2</a:t>
                      </a: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s</a:t>
                      </a:r>
                      <a:r>
                        <a:rPr lang="en-US" altLang="zh-CN" sz="1100" b="1" baseline="30000" dirty="0">
                          <a:latin typeface="Arial" panose="020B0604020202020204" pitchFamily="34" charset="0"/>
                          <a:ea typeface="微软雅黑" panose="020B0503020204020204" pitchFamily="34" charset="-122"/>
                          <a:cs typeface="+mn-ea"/>
                          <a:sym typeface="Arial" panose="020B0604020202020204" pitchFamily="34" charset="0"/>
                        </a:rPr>
                        <a:t>-1</a:t>
                      </a:r>
                      <a:r>
                        <a:rPr lang="en-US" altLang="zh-CN" sz="1100" b="1" baseline="0" dirty="0">
                          <a:latin typeface="Arial" panose="020B0604020202020204" pitchFamily="34" charset="0"/>
                          <a:ea typeface="微软雅黑" panose="020B0503020204020204" pitchFamily="34" charset="-122"/>
                          <a:cs typeface="+mn-ea"/>
                          <a:sym typeface="Arial" panose="020B0604020202020204" pitchFamily="34" charset="0"/>
                        </a:rPr>
                        <a:t>]</a:t>
                      </a:r>
                      <a:endParaRPr lang="en-US" altLang="zh-CN" sz="1100" b="1"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solidFill>
                      <a:schemeClr val="accent4">
                        <a:lumMod val="20000"/>
                        <a:lumOff val="80000"/>
                      </a:schemeClr>
                    </a:solidFill>
                  </a:tcPr>
                </a:tc>
                <a:tc>
                  <a:txBody>
                    <a:bodyPr/>
                    <a:lstStyle/>
                    <a:p>
                      <a:pPr algn="ct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60.19</a:t>
                      </a:r>
                      <a:endParaRPr lang="zh-CN" altLang="en-US" sz="1100" b="1"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solidFill>
                      <a:schemeClr val="accent4">
                        <a:lumMod val="20000"/>
                        <a:lumOff val="80000"/>
                      </a:schemeClr>
                    </a:solidFill>
                  </a:tcPr>
                </a:tc>
                <a:tc>
                  <a:txBody>
                    <a:bodyPr/>
                    <a:lstStyle/>
                    <a:p>
                      <a:pPr algn="ct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81.59</a:t>
                      </a:r>
                      <a:endParaRPr lang="zh-CN" altLang="en-US" sz="1100" b="1"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solidFill>
                      <a:schemeClr val="accent4">
                        <a:lumMod val="20000"/>
                        <a:lumOff val="80000"/>
                      </a:schemeClr>
                    </a:solidFill>
                  </a:tcPr>
                </a:tc>
                <a:tc>
                  <a:txBody>
                    <a:bodyPr/>
                    <a:lstStyle/>
                    <a:p>
                      <a:pPr algn="ct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17.23</a:t>
                      </a:r>
                      <a:endParaRPr lang="zh-CN" altLang="en-US" sz="1100" b="1"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solidFill>
                      <a:schemeClr val="accent4">
                        <a:lumMod val="20000"/>
                        <a:lumOff val="80000"/>
                      </a:schemeClr>
                    </a:solidFill>
                  </a:tcPr>
                </a:tc>
                <a:extLst>
                  <a:ext uri="{0D108BD9-81ED-4DB2-BD59-A6C34878D82A}">
                    <a16:rowId xmlns:a16="http://schemas.microsoft.com/office/drawing/2014/main" val="10006"/>
                  </a:ext>
                </a:extLst>
              </a:tr>
              <a:tr h="3089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Unused</a:t>
                      </a:r>
                      <a:r>
                        <a:rPr lang="en-US" altLang="zh-CN" sz="1100" b="1" baseline="0" dirty="0">
                          <a:latin typeface="Arial" panose="020B0604020202020204" pitchFamily="34" charset="0"/>
                          <a:ea typeface="微软雅黑" panose="020B0503020204020204" pitchFamily="34" charset="-122"/>
                          <a:cs typeface="+mn-ea"/>
                          <a:sym typeface="Arial" panose="020B0604020202020204" pitchFamily="34" charset="0"/>
                        </a:rPr>
                        <a:t> cavity off-line for W&amp;Z, </a:t>
                      </a: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with</a:t>
                      </a:r>
                      <a:r>
                        <a:rPr lang="en-US" altLang="zh-CN" sz="1100" b="1" baseline="0" dirty="0">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feedback,</a:t>
                      </a:r>
                      <a:r>
                        <a:rPr lang="en-US" altLang="zh-CN" sz="1100" b="1" baseline="0" dirty="0">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100" b="1" dirty="0" err="1">
                          <a:latin typeface="Arial" panose="020B0604020202020204" pitchFamily="34" charset="0"/>
                          <a:ea typeface="微软雅黑" panose="020B0503020204020204" pitchFamily="34" charset="-122"/>
                          <a:cs typeface="+mn-ea"/>
                          <a:sym typeface="Arial" panose="020B0604020202020204" pitchFamily="34" charset="0"/>
                        </a:rPr>
                        <a:t>Ib</a:t>
                      </a: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 limit [mA]</a:t>
                      </a:r>
                      <a:endParaRPr lang="zh-CN" altLang="en-US" sz="1100" b="1"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solidFill>
                      <a:schemeClr val="accent1">
                        <a:lumMod val="20000"/>
                        <a:lumOff val="80000"/>
                      </a:schemeClr>
                    </a:solidFill>
                  </a:tcPr>
                </a:tc>
                <a:tc>
                  <a:txBody>
                    <a:bodyPr/>
                    <a:lstStyle/>
                    <a:p>
                      <a:pPr algn="ctr"/>
                      <a:r>
                        <a:rPr lang="en-US" altLang="zh-CN" sz="1100" dirty="0">
                          <a:latin typeface="Arial" panose="020B0604020202020204" pitchFamily="34" charset="0"/>
                          <a:ea typeface="微软雅黑" panose="020B0503020204020204" pitchFamily="34" charset="-122"/>
                          <a:cs typeface="+mn-ea"/>
                          <a:sym typeface="Arial" panose="020B0604020202020204" pitchFamily="34" charset="0"/>
                        </a:rPr>
                        <a:t>580.14</a:t>
                      </a:r>
                      <a:endParaRPr lang="zh-CN" altLang="en-US" sz="1100"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solidFill>
                      <a:schemeClr val="accent1">
                        <a:lumMod val="20000"/>
                        <a:lumOff val="80000"/>
                      </a:schemeClr>
                    </a:solidFill>
                  </a:tcPr>
                </a:tc>
                <a:tc>
                  <a:txBody>
                    <a:bodyPr/>
                    <a:lstStyle/>
                    <a:p>
                      <a:pPr algn="ctr"/>
                      <a:r>
                        <a:rPr lang="en-US" altLang="zh-CN" sz="1100" dirty="0">
                          <a:latin typeface="Arial" panose="020B0604020202020204" pitchFamily="34" charset="0"/>
                          <a:ea typeface="微软雅黑" panose="020B0503020204020204" pitchFamily="34" charset="-122"/>
                          <a:cs typeface="+mn-ea"/>
                          <a:sym typeface="Arial" panose="020B0604020202020204" pitchFamily="34" charset="0"/>
                        </a:rPr>
                        <a:t>2165.87</a:t>
                      </a:r>
                      <a:endParaRPr lang="zh-CN" altLang="en-US" sz="1100"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solidFill>
                      <a:schemeClr val="accent1">
                        <a:lumMod val="20000"/>
                        <a:lumOff val="80000"/>
                      </a:schemeClr>
                    </a:solidFill>
                  </a:tcPr>
                </a:tc>
                <a:tc>
                  <a:txBody>
                    <a:bodyPr/>
                    <a:lstStyle/>
                    <a:p>
                      <a:pPr algn="ctr"/>
                      <a:r>
                        <a:rPr lang="en-US" altLang="zh-CN" sz="1100" dirty="0">
                          <a:latin typeface="Arial" panose="020B0604020202020204" pitchFamily="34" charset="0"/>
                          <a:ea typeface="微软雅黑" panose="020B0503020204020204" pitchFamily="34" charset="-122"/>
                          <a:cs typeface="+mn-ea"/>
                          <a:sym typeface="Arial" panose="020B0604020202020204" pitchFamily="34" charset="0"/>
                        </a:rPr>
                        <a:t>2355.75</a:t>
                      </a:r>
                      <a:endParaRPr lang="zh-CN" altLang="en-US" sz="1100"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solidFill>
                      <a:schemeClr val="accent1">
                        <a:lumMod val="20000"/>
                        <a:lumOff val="80000"/>
                      </a:schemeClr>
                    </a:solidFill>
                  </a:tcPr>
                </a:tc>
                <a:extLst>
                  <a:ext uri="{0D108BD9-81ED-4DB2-BD59-A6C34878D82A}">
                    <a16:rowId xmlns:a16="http://schemas.microsoft.com/office/drawing/2014/main" val="10007"/>
                  </a:ext>
                </a:extLst>
              </a:tr>
              <a:tr h="308989">
                <a:tc>
                  <a:txBody>
                    <a:bodyPr/>
                    <a:lstStyle/>
                    <a:p>
                      <a:r>
                        <a:rPr lang="en-US" altLang="zh-CN" sz="1100" b="1" dirty="0" err="1">
                          <a:latin typeface="Arial" panose="020B0604020202020204" pitchFamily="34" charset="0"/>
                          <a:ea typeface="微软雅黑" panose="020B0503020204020204" pitchFamily="34" charset="-122"/>
                          <a:cs typeface="+mn-ea"/>
                          <a:sym typeface="Arial" panose="020B0604020202020204" pitchFamily="34" charset="0"/>
                        </a:rPr>
                        <a:t>Lmax</a:t>
                      </a: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 / IP [10</a:t>
                      </a:r>
                      <a:r>
                        <a:rPr lang="en-US" altLang="zh-CN" sz="1100" b="1" baseline="30000" dirty="0">
                          <a:latin typeface="Arial" panose="020B0604020202020204" pitchFamily="34" charset="0"/>
                          <a:ea typeface="微软雅黑" panose="020B0503020204020204" pitchFamily="34" charset="-122"/>
                          <a:cs typeface="+mn-ea"/>
                          <a:sym typeface="Arial" panose="020B0604020202020204" pitchFamily="34" charset="0"/>
                        </a:rPr>
                        <a:t>34</a:t>
                      </a: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 cm</a:t>
                      </a:r>
                      <a:r>
                        <a:rPr lang="en-US" altLang="zh-CN" sz="1100" b="1" baseline="30000" dirty="0">
                          <a:latin typeface="Arial" panose="020B0604020202020204" pitchFamily="34" charset="0"/>
                          <a:ea typeface="微软雅黑" panose="020B0503020204020204" pitchFamily="34" charset="-122"/>
                          <a:cs typeface="+mn-ea"/>
                          <a:sym typeface="Arial" panose="020B0604020202020204" pitchFamily="34" charset="0"/>
                        </a:rPr>
                        <a:t>-2</a:t>
                      </a: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s</a:t>
                      </a:r>
                      <a:r>
                        <a:rPr lang="en-US" altLang="zh-CN" sz="1100" b="1" baseline="30000" dirty="0">
                          <a:latin typeface="Arial" panose="020B0604020202020204" pitchFamily="34" charset="0"/>
                          <a:ea typeface="微软雅黑" panose="020B0503020204020204" pitchFamily="34" charset="-122"/>
                          <a:cs typeface="+mn-ea"/>
                          <a:sym typeface="Arial" panose="020B0604020202020204" pitchFamily="34" charset="0"/>
                        </a:rPr>
                        <a:t>-1</a:t>
                      </a:r>
                      <a:r>
                        <a:rPr lang="en-US" altLang="zh-CN" sz="1100" b="1" baseline="0" dirty="0">
                          <a:latin typeface="Arial" panose="020B0604020202020204" pitchFamily="34" charset="0"/>
                          <a:ea typeface="微软雅黑" panose="020B0503020204020204" pitchFamily="34" charset="-122"/>
                          <a:cs typeface="+mn-ea"/>
                          <a:sym typeface="Arial" panose="020B0604020202020204" pitchFamily="34" charset="0"/>
                        </a:rPr>
                        <a:t>]</a:t>
                      </a:r>
                      <a:endParaRPr lang="en-US" altLang="zh-CN" sz="1100" b="1"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solidFill>
                      <a:schemeClr val="accent4">
                        <a:lumMod val="20000"/>
                        <a:lumOff val="80000"/>
                      </a:schemeClr>
                    </a:solidFill>
                  </a:tcPr>
                </a:tc>
                <a:tc>
                  <a:txBody>
                    <a:bodyPr/>
                    <a:lstStyle/>
                    <a:p>
                      <a:pPr algn="ct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60.19</a:t>
                      </a:r>
                      <a:endParaRPr lang="zh-CN" altLang="en-US" sz="1100" b="1"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solidFill>
                      <a:schemeClr val="accent4">
                        <a:lumMod val="20000"/>
                        <a:lumOff val="80000"/>
                      </a:schemeClr>
                    </a:solidFill>
                  </a:tcPr>
                </a:tc>
                <a:tc>
                  <a:txBody>
                    <a:bodyPr/>
                    <a:lstStyle/>
                    <a:p>
                      <a:pPr algn="ct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114.23</a:t>
                      </a:r>
                      <a:endParaRPr lang="zh-CN" altLang="en-US" sz="1100" b="1"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solidFill>
                      <a:schemeClr val="accent4">
                        <a:lumMod val="20000"/>
                        <a:lumOff val="80000"/>
                      </a:schemeClr>
                    </a:solidFill>
                  </a:tcPr>
                </a:tc>
                <a:tc>
                  <a:txBody>
                    <a:bodyPr/>
                    <a:lstStyle/>
                    <a:p>
                      <a:pPr algn="ct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60.29</a:t>
                      </a:r>
                      <a:endParaRPr lang="zh-CN" altLang="en-US" sz="1100" b="1"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solidFill>
                      <a:schemeClr val="accent4">
                        <a:lumMod val="20000"/>
                        <a:lumOff val="80000"/>
                      </a:schemeClr>
                    </a:solidFill>
                  </a:tcPr>
                </a:tc>
                <a:extLst>
                  <a:ext uri="{0D108BD9-81ED-4DB2-BD59-A6C34878D82A}">
                    <a16:rowId xmlns:a16="http://schemas.microsoft.com/office/drawing/2014/main" val="10008"/>
                  </a:ext>
                </a:extLst>
              </a:tr>
              <a:tr h="3089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H,</a:t>
                      </a:r>
                      <a:r>
                        <a:rPr lang="en-US" altLang="zh-CN" sz="1100" b="1" baseline="0" dirty="0">
                          <a:latin typeface="Arial" panose="020B0604020202020204" pitchFamily="34" charset="0"/>
                          <a:ea typeface="微软雅黑" panose="020B0503020204020204" pitchFamily="34" charset="-122"/>
                          <a:cs typeface="+mn-ea"/>
                          <a:sym typeface="Arial" panose="020B0604020202020204" pitchFamily="34" charset="0"/>
                        </a:rPr>
                        <a:t> W, Z all </a:t>
                      </a: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336</a:t>
                      </a:r>
                      <a:r>
                        <a:rPr lang="en-US" altLang="zh-CN" sz="1100" b="1" baseline="0" dirty="0">
                          <a:latin typeface="Arial" panose="020B0604020202020204" pitchFamily="34" charset="0"/>
                          <a:ea typeface="微软雅黑" panose="020B0503020204020204" pitchFamily="34" charset="-122"/>
                          <a:cs typeface="+mn-ea"/>
                          <a:sym typeface="Arial" panose="020B0604020202020204" pitchFamily="34" charset="0"/>
                        </a:rPr>
                        <a:t> cavities, with </a:t>
                      </a: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feedback,</a:t>
                      </a:r>
                      <a:r>
                        <a:rPr lang="en-US" altLang="zh-CN" sz="1100" b="1" baseline="0" dirty="0">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100" b="1" dirty="0" err="1">
                          <a:latin typeface="Arial" panose="020B0604020202020204" pitchFamily="34" charset="0"/>
                          <a:ea typeface="微软雅黑" panose="020B0503020204020204" pitchFamily="34" charset="-122"/>
                          <a:cs typeface="+mn-ea"/>
                          <a:sym typeface="Arial" panose="020B0604020202020204" pitchFamily="34" charset="0"/>
                        </a:rPr>
                        <a:t>Ib</a:t>
                      </a: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 limit [mA]</a:t>
                      </a:r>
                      <a:endParaRPr lang="zh-CN" altLang="en-US" sz="1100" b="1"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solidFill>
                      <a:schemeClr val="accent1">
                        <a:lumMod val="20000"/>
                        <a:lumOff val="80000"/>
                      </a:schemeClr>
                    </a:solidFill>
                  </a:tcPr>
                </a:tc>
                <a:tc>
                  <a:txBody>
                    <a:bodyPr/>
                    <a:lstStyle/>
                    <a:p>
                      <a:pPr algn="ctr"/>
                      <a:r>
                        <a:rPr lang="en-US" altLang="zh-CN" sz="1100" dirty="0">
                          <a:latin typeface="Arial" panose="020B0604020202020204" pitchFamily="34" charset="0"/>
                          <a:ea typeface="微软雅黑" panose="020B0503020204020204" pitchFamily="34" charset="-122"/>
                          <a:cs typeface="+mn-ea"/>
                          <a:sym typeface="Arial" panose="020B0604020202020204" pitchFamily="34" charset="0"/>
                        </a:rPr>
                        <a:t>580.14</a:t>
                      </a:r>
                      <a:endParaRPr lang="zh-CN" altLang="en-US" sz="1100"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solidFill>
                      <a:schemeClr val="accent1">
                        <a:lumMod val="20000"/>
                        <a:lumOff val="80000"/>
                      </a:schemeClr>
                    </a:solidFill>
                  </a:tcPr>
                </a:tc>
                <a:tc>
                  <a:txBody>
                    <a:bodyPr/>
                    <a:lstStyle/>
                    <a:p>
                      <a:pPr algn="ctr"/>
                      <a:r>
                        <a:rPr lang="en-US" altLang="zh-CN" sz="1100" dirty="0">
                          <a:latin typeface="Arial" panose="020B0604020202020204" pitchFamily="34" charset="0"/>
                          <a:ea typeface="微软雅黑" panose="020B0503020204020204" pitchFamily="34" charset="-122"/>
                          <a:cs typeface="+mn-ea"/>
                          <a:sym typeface="Arial" panose="020B0604020202020204" pitchFamily="34" charset="0"/>
                        </a:rPr>
                        <a:t>386.76</a:t>
                      </a:r>
                      <a:endParaRPr lang="zh-CN" altLang="en-US" sz="1100"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solidFill>
                      <a:schemeClr val="accent1">
                        <a:lumMod val="20000"/>
                        <a:lumOff val="80000"/>
                      </a:schemeClr>
                    </a:solidFill>
                  </a:tcPr>
                </a:tc>
                <a:tc>
                  <a:txBody>
                    <a:bodyPr/>
                    <a:lstStyle/>
                    <a:p>
                      <a:pPr algn="ctr"/>
                      <a:r>
                        <a:rPr lang="en-US" altLang="zh-CN" sz="1100" dirty="0">
                          <a:latin typeface="Arial" panose="020B0604020202020204" pitchFamily="34" charset="0"/>
                          <a:ea typeface="微软雅黑" panose="020B0503020204020204" pitchFamily="34" charset="-122"/>
                          <a:cs typeface="+mn-ea"/>
                          <a:sym typeface="Arial" panose="020B0604020202020204" pitchFamily="34" charset="0"/>
                        </a:rPr>
                        <a:t>168.27</a:t>
                      </a:r>
                      <a:endParaRPr lang="zh-CN" altLang="en-US" sz="1100"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solidFill>
                      <a:schemeClr val="accent1">
                        <a:lumMod val="20000"/>
                        <a:lumOff val="80000"/>
                      </a:schemeClr>
                    </a:solidFill>
                  </a:tcPr>
                </a:tc>
                <a:extLst>
                  <a:ext uri="{0D108BD9-81ED-4DB2-BD59-A6C34878D82A}">
                    <a16:rowId xmlns:a16="http://schemas.microsoft.com/office/drawing/2014/main" val="10009"/>
                  </a:ext>
                </a:extLst>
              </a:tr>
              <a:tr h="3089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100" b="0" dirty="0" err="1">
                          <a:latin typeface="Arial" panose="020B0604020202020204" pitchFamily="34" charset="0"/>
                          <a:ea typeface="微软雅黑" panose="020B0503020204020204" pitchFamily="34" charset="-122"/>
                          <a:cs typeface="+mn-ea"/>
                          <a:sym typeface="Arial" panose="020B0604020202020204" pitchFamily="34" charset="0"/>
                        </a:rPr>
                        <a:t>Lmax</a:t>
                      </a:r>
                      <a:r>
                        <a:rPr lang="en-US" altLang="zh-CN" sz="1100" b="0" dirty="0">
                          <a:latin typeface="Arial" panose="020B0604020202020204" pitchFamily="34" charset="0"/>
                          <a:ea typeface="微软雅黑" panose="020B0503020204020204" pitchFamily="34" charset="-122"/>
                          <a:cs typeface="+mn-ea"/>
                          <a:sym typeface="Arial" panose="020B0604020202020204" pitchFamily="34" charset="0"/>
                        </a:rPr>
                        <a:t> / IP [10</a:t>
                      </a:r>
                      <a:r>
                        <a:rPr lang="en-US" altLang="zh-CN" sz="1100" b="0" baseline="30000" dirty="0">
                          <a:latin typeface="Arial" panose="020B0604020202020204" pitchFamily="34" charset="0"/>
                          <a:ea typeface="微软雅黑" panose="020B0503020204020204" pitchFamily="34" charset="-122"/>
                          <a:cs typeface="+mn-ea"/>
                          <a:sym typeface="Arial" panose="020B0604020202020204" pitchFamily="34" charset="0"/>
                        </a:rPr>
                        <a:t>34</a:t>
                      </a:r>
                      <a:r>
                        <a:rPr lang="en-US" altLang="zh-CN" sz="1100" b="0" dirty="0">
                          <a:latin typeface="Arial" panose="020B0604020202020204" pitchFamily="34" charset="0"/>
                          <a:ea typeface="微软雅黑" panose="020B0503020204020204" pitchFamily="34" charset="-122"/>
                          <a:cs typeface="+mn-ea"/>
                          <a:sym typeface="Arial" panose="020B0604020202020204" pitchFamily="34" charset="0"/>
                        </a:rPr>
                        <a:t> cm</a:t>
                      </a:r>
                      <a:r>
                        <a:rPr lang="en-US" altLang="zh-CN" sz="1100" b="0" baseline="30000" dirty="0">
                          <a:latin typeface="Arial" panose="020B0604020202020204" pitchFamily="34" charset="0"/>
                          <a:ea typeface="微软雅黑" panose="020B0503020204020204" pitchFamily="34" charset="-122"/>
                          <a:cs typeface="+mn-ea"/>
                          <a:sym typeface="Arial" panose="020B0604020202020204" pitchFamily="34" charset="0"/>
                        </a:rPr>
                        <a:t>-2</a:t>
                      </a:r>
                      <a:r>
                        <a:rPr lang="en-US" altLang="zh-CN" sz="1100" b="0" dirty="0">
                          <a:latin typeface="Arial" panose="020B0604020202020204" pitchFamily="34" charset="0"/>
                          <a:ea typeface="微软雅黑" panose="020B0503020204020204" pitchFamily="34" charset="-122"/>
                          <a:cs typeface="+mn-ea"/>
                          <a:sym typeface="Arial" panose="020B0604020202020204" pitchFamily="34" charset="0"/>
                        </a:rPr>
                        <a:t>s</a:t>
                      </a:r>
                      <a:r>
                        <a:rPr lang="en-US" altLang="zh-CN" sz="1100" b="0" baseline="30000" dirty="0">
                          <a:latin typeface="Arial" panose="020B0604020202020204" pitchFamily="34" charset="0"/>
                          <a:ea typeface="微软雅黑" panose="020B0503020204020204" pitchFamily="34" charset="-122"/>
                          <a:cs typeface="+mn-ea"/>
                          <a:sym typeface="Arial" panose="020B0604020202020204" pitchFamily="34" charset="0"/>
                        </a:rPr>
                        <a:t>-1</a:t>
                      </a:r>
                      <a:r>
                        <a:rPr lang="en-US" altLang="zh-CN" sz="1100" b="0" baseline="0" dirty="0">
                          <a:latin typeface="Arial" panose="020B0604020202020204" pitchFamily="34" charset="0"/>
                          <a:ea typeface="微软雅黑" panose="020B0503020204020204" pitchFamily="34" charset="-122"/>
                          <a:cs typeface="+mn-ea"/>
                          <a:sym typeface="Arial" panose="020B0604020202020204" pitchFamily="34" charset="0"/>
                        </a:rPr>
                        <a:t>]</a:t>
                      </a:r>
                      <a:endParaRPr lang="en-US" altLang="zh-CN" sz="1100" b="0"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solidFill>
                      <a:schemeClr val="accent4">
                        <a:lumMod val="20000"/>
                        <a:lumOff val="80000"/>
                      </a:schemeClr>
                    </a:solidFill>
                  </a:tcPr>
                </a:tc>
                <a:tc>
                  <a:txBody>
                    <a:bodyPr/>
                    <a:lstStyle/>
                    <a:p>
                      <a:pPr algn="ctr"/>
                      <a:r>
                        <a:rPr lang="en-US" altLang="zh-CN" sz="1100" dirty="0">
                          <a:latin typeface="Arial" panose="020B0604020202020204" pitchFamily="34" charset="0"/>
                          <a:ea typeface="微软雅黑" panose="020B0503020204020204" pitchFamily="34" charset="-122"/>
                          <a:cs typeface="+mn-ea"/>
                          <a:sym typeface="Arial" panose="020B0604020202020204" pitchFamily="34" charset="0"/>
                        </a:rPr>
                        <a:t>60.19</a:t>
                      </a:r>
                      <a:endParaRPr lang="zh-CN" altLang="en-US" sz="1100"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solidFill>
                      <a:schemeClr val="accent4">
                        <a:lumMod val="20000"/>
                        <a:lumOff val="80000"/>
                      </a:schemeClr>
                    </a:solidFill>
                  </a:tcPr>
                </a:tc>
                <a:tc>
                  <a:txBody>
                    <a:bodyPr/>
                    <a:lstStyle/>
                    <a:p>
                      <a:pPr algn="ctr"/>
                      <a:r>
                        <a:rPr lang="en-US" altLang="zh-CN" sz="1100" dirty="0">
                          <a:latin typeface="Arial" panose="020B0604020202020204" pitchFamily="34" charset="0"/>
                          <a:ea typeface="微软雅黑" panose="020B0503020204020204" pitchFamily="34" charset="-122"/>
                          <a:cs typeface="+mn-ea"/>
                          <a:sym typeface="Arial" panose="020B0604020202020204" pitchFamily="34" charset="0"/>
                        </a:rPr>
                        <a:t>20.40</a:t>
                      </a:r>
                      <a:endParaRPr lang="zh-CN" altLang="en-US" sz="1100"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solidFill>
                      <a:schemeClr val="accent4">
                        <a:lumMod val="20000"/>
                        <a:lumOff val="80000"/>
                      </a:schemeClr>
                    </a:solidFill>
                  </a:tcPr>
                </a:tc>
                <a:tc>
                  <a:txBody>
                    <a:bodyPr/>
                    <a:lstStyle/>
                    <a:p>
                      <a:pPr algn="ctr"/>
                      <a:r>
                        <a:rPr lang="en-US" altLang="zh-CN" sz="1100" dirty="0">
                          <a:latin typeface="Arial" panose="020B0604020202020204" pitchFamily="34" charset="0"/>
                          <a:ea typeface="微软雅黑" panose="020B0503020204020204" pitchFamily="34" charset="-122"/>
                          <a:cs typeface="+mn-ea"/>
                          <a:sym typeface="Arial" panose="020B0604020202020204" pitchFamily="34" charset="0"/>
                        </a:rPr>
                        <a:t>4.31</a:t>
                      </a:r>
                      <a:endParaRPr lang="zh-CN" altLang="en-US" sz="1100"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solidFill>
                      <a:schemeClr val="accent4">
                        <a:lumMod val="20000"/>
                        <a:lumOff val="80000"/>
                      </a:schemeClr>
                    </a:solidFill>
                  </a:tcPr>
                </a:tc>
                <a:extLst>
                  <a:ext uri="{0D108BD9-81ED-4DB2-BD59-A6C34878D82A}">
                    <a16:rowId xmlns:a16="http://schemas.microsoft.com/office/drawing/2014/main" val="10010"/>
                  </a:ext>
                </a:extLst>
              </a:tr>
              <a:tr h="308989">
                <a:tc>
                  <a:txBody>
                    <a:bodyPr/>
                    <a:lstStyle/>
                    <a:p>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H cavity 336,</a:t>
                      </a:r>
                      <a:r>
                        <a:rPr lang="en-US" altLang="zh-CN" sz="1100" b="1" baseline="0" dirty="0">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W&amp;Z</a:t>
                      </a:r>
                      <a:r>
                        <a:rPr lang="en-US" altLang="zh-CN" sz="1100" b="1" baseline="0" dirty="0">
                          <a:latin typeface="Arial" panose="020B0604020202020204" pitchFamily="34" charset="0"/>
                          <a:ea typeface="微软雅黑" panose="020B0503020204020204" pitchFamily="34" charset="-122"/>
                          <a:cs typeface="+mn-ea"/>
                          <a:sym typeface="Arial" panose="020B0604020202020204" pitchFamily="34" charset="0"/>
                        </a:rPr>
                        <a:t> cavity </a:t>
                      </a: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168, without feedback,</a:t>
                      </a:r>
                      <a:r>
                        <a:rPr lang="en-US" altLang="zh-CN" sz="1100" b="1" baseline="0" dirty="0">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100" b="1" dirty="0" err="1">
                          <a:latin typeface="Arial" panose="020B0604020202020204" pitchFamily="34" charset="0"/>
                          <a:ea typeface="微软雅黑" panose="020B0503020204020204" pitchFamily="34" charset="-122"/>
                          <a:cs typeface="+mn-ea"/>
                          <a:sym typeface="Arial" panose="020B0604020202020204" pitchFamily="34" charset="0"/>
                        </a:rPr>
                        <a:t>Ib</a:t>
                      </a: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 limit [mA]</a:t>
                      </a:r>
                      <a:endParaRPr lang="zh-CN" altLang="en-US" sz="1100" b="1"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solidFill>
                      <a:schemeClr val="accent1">
                        <a:lumMod val="20000"/>
                        <a:lumOff val="80000"/>
                      </a:schemeClr>
                    </a:solidFill>
                  </a:tcPr>
                </a:tc>
                <a:tc>
                  <a:txBody>
                    <a:bodyPr/>
                    <a:lstStyle/>
                    <a:p>
                      <a:pPr algn="ct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39.94</a:t>
                      </a:r>
                      <a:endParaRPr lang="zh-CN" altLang="en-US" sz="1100" b="1"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solidFill>
                      <a:schemeClr val="accent1">
                        <a:lumMod val="20000"/>
                        <a:lumOff val="80000"/>
                      </a:schemeClr>
                    </a:solidFill>
                  </a:tcPr>
                </a:tc>
                <a:tc>
                  <a:txBody>
                    <a:bodyPr/>
                    <a:lstStyle/>
                    <a:p>
                      <a:pPr algn="ct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31.57</a:t>
                      </a:r>
                      <a:endParaRPr lang="zh-CN" altLang="en-US" sz="1100" b="1"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solidFill>
                      <a:schemeClr val="accent1">
                        <a:lumMod val="20000"/>
                        <a:lumOff val="80000"/>
                      </a:schemeClr>
                    </a:solidFill>
                  </a:tcPr>
                </a:tc>
                <a:tc>
                  <a:txBody>
                    <a:bodyPr/>
                    <a:lstStyle/>
                    <a:p>
                      <a:pPr algn="ct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3.25</a:t>
                      </a:r>
                      <a:endParaRPr lang="zh-CN" altLang="en-US" sz="1100" b="1"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solidFill>
                      <a:schemeClr val="accent1">
                        <a:lumMod val="20000"/>
                        <a:lumOff val="80000"/>
                      </a:schemeClr>
                    </a:solidFill>
                  </a:tcPr>
                </a:tc>
                <a:extLst>
                  <a:ext uri="{0D108BD9-81ED-4DB2-BD59-A6C34878D82A}">
                    <a16:rowId xmlns:a16="http://schemas.microsoft.com/office/drawing/2014/main" val="10011"/>
                  </a:ext>
                </a:extLst>
              </a:tr>
              <a:tr h="3089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100" b="1" dirty="0" err="1">
                          <a:latin typeface="Arial" panose="020B0604020202020204" pitchFamily="34" charset="0"/>
                          <a:ea typeface="微软雅黑" panose="020B0503020204020204" pitchFamily="34" charset="-122"/>
                          <a:cs typeface="+mn-ea"/>
                          <a:sym typeface="Arial" panose="020B0604020202020204" pitchFamily="34" charset="0"/>
                        </a:rPr>
                        <a:t>Lmax</a:t>
                      </a: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 / IP [10</a:t>
                      </a:r>
                      <a:r>
                        <a:rPr lang="en-US" altLang="zh-CN" sz="1100" b="1" baseline="30000" dirty="0">
                          <a:latin typeface="Arial" panose="020B0604020202020204" pitchFamily="34" charset="0"/>
                          <a:ea typeface="微软雅黑" panose="020B0503020204020204" pitchFamily="34" charset="-122"/>
                          <a:cs typeface="+mn-ea"/>
                          <a:sym typeface="Arial" panose="020B0604020202020204" pitchFamily="34" charset="0"/>
                        </a:rPr>
                        <a:t>34</a:t>
                      </a: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 cm</a:t>
                      </a:r>
                      <a:r>
                        <a:rPr lang="en-US" altLang="zh-CN" sz="1100" b="1" baseline="30000" dirty="0">
                          <a:latin typeface="Arial" panose="020B0604020202020204" pitchFamily="34" charset="0"/>
                          <a:ea typeface="微软雅黑" panose="020B0503020204020204" pitchFamily="34" charset="-122"/>
                          <a:cs typeface="+mn-ea"/>
                          <a:sym typeface="Arial" panose="020B0604020202020204" pitchFamily="34" charset="0"/>
                        </a:rPr>
                        <a:t>-2</a:t>
                      </a: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s</a:t>
                      </a:r>
                      <a:r>
                        <a:rPr lang="en-US" altLang="zh-CN" sz="1100" b="1" baseline="30000" dirty="0">
                          <a:latin typeface="Arial" panose="020B0604020202020204" pitchFamily="34" charset="0"/>
                          <a:ea typeface="微软雅黑" panose="020B0503020204020204" pitchFamily="34" charset="-122"/>
                          <a:cs typeface="+mn-ea"/>
                          <a:sym typeface="Arial" panose="020B0604020202020204" pitchFamily="34" charset="0"/>
                        </a:rPr>
                        <a:t>-1</a:t>
                      </a:r>
                      <a:r>
                        <a:rPr lang="en-US" altLang="zh-CN" sz="1100" b="1" baseline="0" dirty="0">
                          <a:latin typeface="Arial" panose="020B0604020202020204" pitchFamily="34" charset="0"/>
                          <a:ea typeface="微软雅黑" panose="020B0503020204020204" pitchFamily="34" charset="-122"/>
                          <a:cs typeface="+mn-ea"/>
                          <a:sym typeface="Arial" panose="020B0604020202020204" pitchFamily="34" charset="0"/>
                        </a:rPr>
                        <a:t>]</a:t>
                      </a:r>
                      <a:endParaRPr lang="en-US" altLang="zh-CN" sz="1100" b="1"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solidFill>
                      <a:schemeClr val="accent4">
                        <a:lumMod val="20000"/>
                        <a:lumOff val="80000"/>
                      </a:schemeClr>
                    </a:solidFill>
                  </a:tcPr>
                </a:tc>
                <a:tc>
                  <a:txBody>
                    <a:bodyPr/>
                    <a:lstStyle/>
                    <a:p>
                      <a:pPr algn="ct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4.14</a:t>
                      </a:r>
                      <a:endParaRPr lang="zh-CN" altLang="en-US" sz="1100" b="1"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solidFill>
                      <a:schemeClr val="accent4">
                        <a:lumMod val="20000"/>
                        <a:lumOff val="80000"/>
                      </a:schemeClr>
                    </a:solidFill>
                  </a:tcPr>
                </a:tc>
                <a:tc>
                  <a:txBody>
                    <a:bodyPr/>
                    <a:lstStyle/>
                    <a:p>
                      <a:pPr algn="ct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1.66</a:t>
                      </a:r>
                      <a:endParaRPr lang="zh-CN" altLang="en-US" sz="1100" b="1"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solidFill>
                      <a:schemeClr val="accent4">
                        <a:lumMod val="20000"/>
                        <a:lumOff val="80000"/>
                      </a:schemeClr>
                    </a:solidFill>
                  </a:tcPr>
                </a:tc>
                <a:tc>
                  <a:txBody>
                    <a:bodyPr/>
                    <a:lstStyle/>
                    <a:p>
                      <a:pPr algn="ct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0.08</a:t>
                      </a:r>
                      <a:endParaRPr lang="zh-CN" altLang="en-US" sz="1100" b="1"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solidFill>
                      <a:schemeClr val="accent4">
                        <a:lumMod val="20000"/>
                        <a:lumOff val="80000"/>
                      </a:schemeClr>
                    </a:solidFill>
                  </a:tcPr>
                </a:tc>
                <a:extLst>
                  <a:ext uri="{0D108BD9-81ED-4DB2-BD59-A6C34878D82A}">
                    <a16:rowId xmlns:a16="http://schemas.microsoft.com/office/drawing/2014/main" val="10012"/>
                  </a:ext>
                </a:extLst>
              </a:tr>
              <a:tr h="3089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Unused</a:t>
                      </a:r>
                      <a:r>
                        <a:rPr lang="en-US" altLang="zh-CN" sz="1100" b="1" baseline="0" dirty="0">
                          <a:latin typeface="Arial" panose="020B0604020202020204" pitchFamily="34" charset="0"/>
                          <a:ea typeface="微软雅黑" panose="020B0503020204020204" pitchFamily="34" charset="-122"/>
                          <a:cs typeface="+mn-ea"/>
                          <a:sym typeface="Arial" panose="020B0604020202020204" pitchFamily="34" charset="0"/>
                        </a:rPr>
                        <a:t> cavity off-line for W&amp;Z, </a:t>
                      </a: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without</a:t>
                      </a:r>
                      <a:r>
                        <a:rPr lang="en-US" altLang="zh-CN" sz="1100" b="1" baseline="0" dirty="0">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feedback,</a:t>
                      </a:r>
                      <a:r>
                        <a:rPr lang="en-US" altLang="zh-CN" sz="1100" b="1" baseline="0" dirty="0">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100" b="1" dirty="0" err="1">
                          <a:latin typeface="Arial" panose="020B0604020202020204" pitchFamily="34" charset="0"/>
                          <a:ea typeface="微软雅黑" panose="020B0503020204020204" pitchFamily="34" charset="-122"/>
                          <a:cs typeface="+mn-ea"/>
                          <a:sym typeface="Arial" panose="020B0604020202020204" pitchFamily="34" charset="0"/>
                        </a:rPr>
                        <a:t>Ib</a:t>
                      </a: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 limit [mA]</a:t>
                      </a:r>
                      <a:endParaRPr lang="zh-CN" altLang="en-US" sz="1100" b="1"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solidFill>
                      <a:schemeClr val="accent1">
                        <a:lumMod val="20000"/>
                        <a:lumOff val="80000"/>
                      </a:schemeClr>
                    </a:solidFill>
                  </a:tcPr>
                </a:tc>
                <a:tc>
                  <a:txBody>
                    <a:bodyPr/>
                    <a:lstStyle/>
                    <a:p>
                      <a:pPr algn="ctr"/>
                      <a:r>
                        <a:rPr lang="en-US" altLang="zh-CN" sz="1100" dirty="0">
                          <a:latin typeface="Arial" panose="020B0604020202020204" pitchFamily="34" charset="0"/>
                          <a:ea typeface="微软雅黑" panose="020B0503020204020204" pitchFamily="34" charset="-122"/>
                          <a:cs typeface="+mn-ea"/>
                          <a:sym typeface="Arial" panose="020B0604020202020204" pitchFamily="34" charset="0"/>
                        </a:rPr>
                        <a:t>39.94</a:t>
                      </a:r>
                      <a:endParaRPr lang="zh-CN" altLang="en-US" sz="1100"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solidFill>
                      <a:schemeClr val="accent1">
                        <a:lumMod val="20000"/>
                        <a:lumOff val="80000"/>
                      </a:schemeClr>
                    </a:solidFill>
                  </a:tcPr>
                </a:tc>
                <a:tc>
                  <a:txBody>
                    <a:bodyPr/>
                    <a:lstStyle/>
                    <a:p>
                      <a:pPr algn="ctr"/>
                      <a:r>
                        <a:rPr lang="en-US" altLang="zh-CN" sz="1100" dirty="0">
                          <a:latin typeface="Arial" panose="020B0604020202020204" pitchFamily="34" charset="0"/>
                          <a:ea typeface="微软雅黑" panose="020B0503020204020204" pitchFamily="34" charset="-122"/>
                          <a:cs typeface="+mn-ea"/>
                          <a:sym typeface="Arial" panose="020B0604020202020204" pitchFamily="34" charset="0"/>
                        </a:rPr>
                        <a:t>44.19</a:t>
                      </a:r>
                      <a:endParaRPr lang="zh-CN" altLang="en-US" sz="1100"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solidFill>
                      <a:schemeClr val="accent1">
                        <a:lumMod val="20000"/>
                        <a:lumOff val="80000"/>
                      </a:schemeClr>
                    </a:solidFill>
                  </a:tcPr>
                </a:tc>
                <a:tc>
                  <a:txBody>
                    <a:bodyPr/>
                    <a:lstStyle/>
                    <a:p>
                      <a:pPr algn="ctr"/>
                      <a:r>
                        <a:rPr lang="en-US" altLang="zh-CN" sz="1100" dirty="0">
                          <a:latin typeface="Arial" panose="020B0604020202020204" pitchFamily="34" charset="0"/>
                          <a:ea typeface="微软雅黑" panose="020B0503020204020204" pitchFamily="34" charset="-122"/>
                          <a:cs typeface="+mn-ea"/>
                          <a:sym typeface="Arial" panose="020B0604020202020204" pitchFamily="34" charset="0"/>
                        </a:rPr>
                        <a:t>11.38</a:t>
                      </a:r>
                      <a:endParaRPr lang="zh-CN" altLang="en-US" sz="1100"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solidFill>
                      <a:schemeClr val="accent1">
                        <a:lumMod val="20000"/>
                        <a:lumOff val="80000"/>
                      </a:schemeClr>
                    </a:solidFill>
                  </a:tcPr>
                </a:tc>
                <a:extLst>
                  <a:ext uri="{0D108BD9-81ED-4DB2-BD59-A6C34878D82A}">
                    <a16:rowId xmlns:a16="http://schemas.microsoft.com/office/drawing/2014/main" val="10013"/>
                  </a:ext>
                </a:extLst>
              </a:tr>
              <a:tr h="3089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100" b="1" dirty="0" err="1">
                          <a:latin typeface="Arial" panose="020B0604020202020204" pitchFamily="34" charset="0"/>
                          <a:ea typeface="微软雅黑" panose="020B0503020204020204" pitchFamily="34" charset="-122"/>
                          <a:cs typeface="+mn-ea"/>
                          <a:sym typeface="Arial" panose="020B0604020202020204" pitchFamily="34" charset="0"/>
                        </a:rPr>
                        <a:t>Lmax</a:t>
                      </a: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 / IP [10</a:t>
                      </a:r>
                      <a:r>
                        <a:rPr lang="en-US" altLang="zh-CN" sz="1100" b="1" baseline="30000" dirty="0">
                          <a:latin typeface="Arial" panose="020B0604020202020204" pitchFamily="34" charset="0"/>
                          <a:ea typeface="微软雅黑" panose="020B0503020204020204" pitchFamily="34" charset="-122"/>
                          <a:cs typeface="+mn-ea"/>
                          <a:sym typeface="Arial" panose="020B0604020202020204" pitchFamily="34" charset="0"/>
                        </a:rPr>
                        <a:t>34</a:t>
                      </a: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 cm</a:t>
                      </a:r>
                      <a:r>
                        <a:rPr lang="en-US" altLang="zh-CN" sz="1100" b="1" baseline="30000" dirty="0">
                          <a:latin typeface="Arial" panose="020B0604020202020204" pitchFamily="34" charset="0"/>
                          <a:ea typeface="微软雅黑" panose="020B0503020204020204" pitchFamily="34" charset="-122"/>
                          <a:cs typeface="+mn-ea"/>
                          <a:sym typeface="Arial" panose="020B0604020202020204" pitchFamily="34" charset="0"/>
                        </a:rPr>
                        <a:t>-2</a:t>
                      </a:r>
                      <a:r>
                        <a:rPr lang="en-US" altLang="zh-CN" sz="1100" b="1" dirty="0">
                          <a:latin typeface="Arial" panose="020B0604020202020204" pitchFamily="34" charset="0"/>
                          <a:ea typeface="微软雅黑" panose="020B0503020204020204" pitchFamily="34" charset="-122"/>
                          <a:cs typeface="+mn-ea"/>
                          <a:sym typeface="Arial" panose="020B0604020202020204" pitchFamily="34" charset="0"/>
                        </a:rPr>
                        <a:t>s</a:t>
                      </a:r>
                      <a:r>
                        <a:rPr lang="en-US" altLang="zh-CN" sz="1100" b="1" baseline="30000" dirty="0">
                          <a:latin typeface="Arial" panose="020B0604020202020204" pitchFamily="34" charset="0"/>
                          <a:ea typeface="微软雅黑" panose="020B0503020204020204" pitchFamily="34" charset="-122"/>
                          <a:cs typeface="+mn-ea"/>
                          <a:sym typeface="Arial" panose="020B0604020202020204" pitchFamily="34" charset="0"/>
                        </a:rPr>
                        <a:t>-1</a:t>
                      </a:r>
                      <a:r>
                        <a:rPr lang="en-US" altLang="zh-CN" sz="1100" b="1" baseline="0" dirty="0">
                          <a:latin typeface="Arial" panose="020B0604020202020204" pitchFamily="34" charset="0"/>
                          <a:ea typeface="微软雅黑" panose="020B0503020204020204" pitchFamily="34" charset="-122"/>
                          <a:cs typeface="+mn-ea"/>
                          <a:sym typeface="Arial" panose="020B0604020202020204" pitchFamily="34" charset="0"/>
                        </a:rPr>
                        <a:t>]</a:t>
                      </a:r>
                      <a:endParaRPr lang="en-US" altLang="zh-CN" sz="1100" b="1"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solidFill>
                      <a:schemeClr val="accent4">
                        <a:lumMod val="20000"/>
                        <a:lumOff val="80000"/>
                      </a:schemeClr>
                    </a:solidFill>
                  </a:tcPr>
                </a:tc>
                <a:tc>
                  <a:txBody>
                    <a:bodyPr/>
                    <a:lstStyle/>
                    <a:p>
                      <a:pPr algn="ctr"/>
                      <a:r>
                        <a:rPr lang="en-US" altLang="zh-CN" sz="1100" dirty="0">
                          <a:latin typeface="Arial" panose="020B0604020202020204" pitchFamily="34" charset="0"/>
                          <a:ea typeface="微软雅黑" panose="020B0503020204020204" pitchFamily="34" charset="-122"/>
                          <a:cs typeface="+mn-ea"/>
                          <a:sym typeface="Arial" panose="020B0604020202020204" pitchFamily="34" charset="0"/>
                        </a:rPr>
                        <a:t>4.14</a:t>
                      </a:r>
                      <a:endParaRPr lang="zh-CN" altLang="en-US" sz="1100"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solidFill>
                      <a:schemeClr val="accent4">
                        <a:lumMod val="20000"/>
                        <a:lumOff val="80000"/>
                      </a:schemeClr>
                    </a:solidFill>
                  </a:tcPr>
                </a:tc>
                <a:tc>
                  <a:txBody>
                    <a:bodyPr/>
                    <a:lstStyle/>
                    <a:p>
                      <a:pPr algn="ctr"/>
                      <a:r>
                        <a:rPr lang="en-US" altLang="zh-CN" sz="1100" dirty="0">
                          <a:latin typeface="Arial" panose="020B0604020202020204" pitchFamily="34" charset="0"/>
                          <a:ea typeface="微软雅黑" panose="020B0503020204020204" pitchFamily="34" charset="-122"/>
                          <a:cs typeface="+mn-ea"/>
                          <a:sym typeface="Arial" panose="020B0604020202020204" pitchFamily="34" charset="0"/>
                        </a:rPr>
                        <a:t>2.33</a:t>
                      </a:r>
                      <a:endParaRPr lang="zh-CN" altLang="en-US" sz="1100"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solidFill>
                      <a:schemeClr val="accent4">
                        <a:lumMod val="20000"/>
                        <a:lumOff val="80000"/>
                      </a:schemeClr>
                    </a:solidFill>
                  </a:tcPr>
                </a:tc>
                <a:tc>
                  <a:txBody>
                    <a:bodyPr/>
                    <a:lstStyle/>
                    <a:p>
                      <a:pPr algn="ctr"/>
                      <a:r>
                        <a:rPr lang="en-US" altLang="zh-CN" sz="1100" dirty="0">
                          <a:latin typeface="Arial" panose="020B0604020202020204" pitchFamily="34" charset="0"/>
                          <a:ea typeface="微软雅黑" panose="020B0503020204020204" pitchFamily="34" charset="-122"/>
                          <a:cs typeface="+mn-ea"/>
                          <a:sym typeface="Arial" panose="020B0604020202020204" pitchFamily="34" charset="0"/>
                        </a:rPr>
                        <a:t>0.29</a:t>
                      </a:r>
                      <a:endParaRPr lang="zh-CN" altLang="en-US" sz="1100" dirty="0">
                        <a:latin typeface="Arial" panose="020B0604020202020204" pitchFamily="34" charset="0"/>
                        <a:ea typeface="微软雅黑" panose="020B0503020204020204" pitchFamily="34" charset="-122"/>
                        <a:cs typeface="+mn-ea"/>
                        <a:sym typeface="Arial" panose="020B0604020202020204" pitchFamily="34" charset="0"/>
                      </a:endParaRPr>
                    </a:p>
                  </a:txBody>
                  <a:tcPr anchor="ctr">
                    <a:solidFill>
                      <a:schemeClr val="accent4">
                        <a:lumMod val="20000"/>
                        <a:lumOff val="80000"/>
                      </a:schemeClr>
                    </a:solidFill>
                  </a:tcPr>
                </a:tc>
                <a:extLst>
                  <a:ext uri="{0D108BD9-81ED-4DB2-BD59-A6C34878D82A}">
                    <a16:rowId xmlns:a16="http://schemas.microsoft.com/office/drawing/2014/main" val="10014"/>
                  </a:ext>
                </a:extLst>
              </a:tr>
              <a:tr h="3089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1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SR power limit [MW]</a:t>
                      </a:r>
                    </a:p>
                  </a:txBody>
                  <a:tcPr anchor="ctr">
                    <a:noFill/>
                  </a:tcPr>
                </a:tc>
                <a:tc>
                  <a:txBody>
                    <a:bodyPr/>
                    <a:lstStyle/>
                    <a:p>
                      <a:pPr algn="ctr"/>
                      <a:r>
                        <a:rPr lang="en-US" altLang="zh-CN" sz="11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50</a:t>
                      </a:r>
                      <a:endParaRPr lang="zh-CN" altLang="en-US" sz="11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endParaRPr>
                    </a:p>
                  </a:txBody>
                  <a:tcPr anchor="ctr">
                    <a:noFill/>
                  </a:tcPr>
                </a:tc>
                <a:tc>
                  <a:txBody>
                    <a:bodyPr/>
                    <a:lstStyle/>
                    <a:p>
                      <a:pPr algn="ctr"/>
                      <a:r>
                        <a:rPr lang="en-US" altLang="zh-CN" sz="11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50</a:t>
                      </a:r>
                      <a:endParaRPr lang="zh-CN" altLang="en-US" sz="11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endParaRPr>
                    </a:p>
                  </a:txBody>
                  <a:tcPr anchor="ctr">
                    <a:noFill/>
                  </a:tcPr>
                </a:tc>
                <a:tc>
                  <a:txBody>
                    <a:bodyPr/>
                    <a:lstStyle/>
                    <a:p>
                      <a:pPr algn="ctr"/>
                      <a:r>
                        <a:rPr lang="en-US" altLang="zh-CN" sz="11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50</a:t>
                      </a:r>
                      <a:endParaRPr lang="zh-CN" altLang="en-US" sz="11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endParaRPr>
                    </a:p>
                  </a:txBody>
                  <a:tcPr anchor="ctr">
                    <a:noFill/>
                  </a:tcPr>
                </a:tc>
                <a:extLst>
                  <a:ext uri="{0D108BD9-81ED-4DB2-BD59-A6C34878D82A}">
                    <a16:rowId xmlns:a16="http://schemas.microsoft.com/office/drawing/2014/main" val="10015"/>
                  </a:ext>
                </a:extLst>
              </a:tr>
              <a:tr h="3089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100" b="1" dirty="0" err="1">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Ib</a:t>
                      </a:r>
                      <a:r>
                        <a:rPr lang="en-US" altLang="zh-CN" sz="11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 limit</a:t>
                      </a:r>
                      <a:r>
                        <a:rPr lang="en-US" altLang="zh-CN" sz="1100" b="1" baseline="0"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 from SR power limit [mA]</a:t>
                      </a:r>
                      <a:endParaRPr lang="en-US" altLang="zh-CN" sz="11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endParaRPr>
                    </a:p>
                  </a:txBody>
                  <a:tcPr anchor="ctr">
                    <a:noFill/>
                  </a:tcPr>
                </a:tc>
                <a:tc>
                  <a:txBody>
                    <a:bodyPr/>
                    <a:lstStyle/>
                    <a:p>
                      <a:pPr algn="ctr"/>
                      <a:r>
                        <a:rPr lang="en-US" altLang="zh-CN" sz="1100" b="1" dirty="0">
                          <a:solidFill>
                            <a:srgbClr val="C00000"/>
                          </a:solidFill>
                          <a:latin typeface="Arial" panose="020B0604020202020204" pitchFamily="34" charset="0"/>
                          <a:cs typeface="Arial" panose="020B0604020202020204" pitchFamily="34" charset="0"/>
                        </a:rPr>
                        <a:t>29.9</a:t>
                      </a:r>
                      <a:endParaRPr lang="zh-CN" altLang="en-US" sz="1100" b="1" dirty="0">
                        <a:solidFill>
                          <a:srgbClr val="C00000"/>
                        </a:solidFill>
                        <a:latin typeface="Arial" panose="020B0604020202020204" pitchFamily="34" charset="0"/>
                        <a:cs typeface="Arial" panose="020B0604020202020204" pitchFamily="34" charset="0"/>
                      </a:endParaRPr>
                    </a:p>
                  </a:txBody>
                  <a:tcPr anchor="ctr">
                    <a:noFill/>
                  </a:tcPr>
                </a:tc>
                <a:tc>
                  <a:txBody>
                    <a:bodyPr/>
                    <a:lstStyle/>
                    <a:p>
                      <a:pPr algn="ctr"/>
                      <a:r>
                        <a:rPr lang="en-US" altLang="zh-CN" sz="1100" b="1" dirty="0">
                          <a:solidFill>
                            <a:srgbClr val="C00000"/>
                          </a:solidFill>
                          <a:latin typeface="Arial" panose="020B0604020202020204" pitchFamily="34" charset="0"/>
                          <a:cs typeface="Arial" panose="020B0604020202020204" pitchFamily="34" charset="0"/>
                        </a:rPr>
                        <a:t>151.1</a:t>
                      </a:r>
                      <a:endParaRPr lang="zh-CN" altLang="en-US" sz="1100" b="1" dirty="0">
                        <a:solidFill>
                          <a:srgbClr val="C00000"/>
                        </a:solidFill>
                        <a:latin typeface="Arial" panose="020B0604020202020204" pitchFamily="34" charset="0"/>
                        <a:cs typeface="Arial" panose="020B0604020202020204" pitchFamily="34" charset="0"/>
                      </a:endParaRPr>
                    </a:p>
                  </a:txBody>
                  <a:tcPr anchor="ctr">
                    <a:noFill/>
                  </a:tcPr>
                </a:tc>
                <a:tc>
                  <a:txBody>
                    <a:bodyPr/>
                    <a:lstStyle/>
                    <a:p>
                      <a:pPr algn="ctr"/>
                      <a:r>
                        <a:rPr lang="en-US" altLang="zh-CN" sz="1100" b="1" dirty="0">
                          <a:solidFill>
                            <a:srgbClr val="C00000"/>
                          </a:solidFill>
                          <a:latin typeface="Arial" panose="020B0604020202020204" pitchFamily="34" charset="0"/>
                          <a:cs typeface="Arial" panose="020B0604020202020204" pitchFamily="34" charset="0"/>
                        </a:rPr>
                        <a:t>1470.6</a:t>
                      </a:r>
                      <a:endParaRPr lang="zh-CN" altLang="en-US" sz="1100" b="1" dirty="0">
                        <a:solidFill>
                          <a:srgbClr val="C00000"/>
                        </a:solidFill>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val="10016"/>
                  </a:ext>
                </a:extLst>
              </a:tr>
              <a:tr h="3089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100" b="1" dirty="0" err="1">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Lmax</a:t>
                      </a:r>
                      <a:r>
                        <a:rPr lang="en-US" altLang="zh-CN" sz="11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/IP limit from </a:t>
                      </a:r>
                      <a:r>
                        <a:rPr lang="en-US" altLang="zh-CN" sz="1100" b="1" baseline="0"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SR power limit </a:t>
                      </a:r>
                      <a:r>
                        <a:rPr lang="en-US" altLang="zh-CN" sz="11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[10</a:t>
                      </a:r>
                      <a:r>
                        <a:rPr lang="en-US" altLang="zh-CN" sz="1100" b="1" baseline="30000"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34</a:t>
                      </a:r>
                      <a:r>
                        <a:rPr lang="en-US" altLang="zh-CN" sz="11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 cm</a:t>
                      </a:r>
                      <a:r>
                        <a:rPr lang="en-US" altLang="zh-CN" sz="1100" b="1" baseline="30000"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-2</a:t>
                      </a:r>
                      <a:r>
                        <a:rPr lang="en-US" altLang="zh-CN" sz="11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s</a:t>
                      </a:r>
                      <a:r>
                        <a:rPr lang="en-US" altLang="zh-CN" sz="1100" b="1" baseline="30000"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-1</a:t>
                      </a:r>
                      <a:r>
                        <a:rPr lang="en-US" altLang="zh-CN" sz="1100" b="1" baseline="0"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a:t>
                      </a:r>
                      <a:endParaRPr lang="en-US" altLang="zh-CN" sz="11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endParaRPr>
                    </a:p>
                  </a:txBody>
                  <a:tcPr anchor="ctr">
                    <a:noFill/>
                  </a:tcPr>
                </a:tc>
                <a:tc>
                  <a:txBody>
                    <a:bodyPr/>
                    <a:lstStyle/>
                    <a:p>
                      <a:pPr algn="ctr"/>
                      <a:r>
                        <a:rPr lang="en-US" altLang="zh-CN" sz="1100" b="1" dirty="0">
                          <a:solidFill>
                            <a:srgbClr val="C00000"/>
                          </a:solidFill>
                          <a:latin typeface="Arial" panose="020B0604020202020204" pitchFamily="34" charset="0"/>
                          <a:cs typeface="Arial" panose="020B0604020202020204" pitchFamily="34" charset="0"/>
                        </a:rPr>
                        <a:t>3.1</a:t>
                      </a:r>
                      <a:endParaRPr lang="zh-CN" altLang="en-US" sz="1100" b="1" dirty="0">
                        <a:solidFill>
                          <a:srgbClr val="C00000"/>
                        </a:solidFill>
                        <a:latin typeface="Arial" panose="020B0604020202020204" pitchFamily="34" charset="0"/>
                        <a:cs typeface="Arial" panose="020B0604020202020204" pitchFamily="34" charset="0"/>
                      </a:endParaRPr>
                    </a:p>
                  </a:txBody>
                  <a:tcPr anchor="ctr">
                    <a:noFill/>
                  </a:tcPr>
                </a:tc>
                <a:tc>
                  <a:txBody>
                    <a:bodyPr/>
                    <a:lstStyle/>
                    <a:p>
                      <a:pPr algn="ctr"/>
                      <a:r>
                        <a:rPr lang="en-US" altLang="zh-CN" sz="1100" b="1" dirty="0">
                          <a:solidFill>
                            <a:srgbClr val="C00000"/>
                          </a:solidFill>
                          <a:latin typeface="Arial" panose="020B0604020202020204" pitchFamily="34" charset="0"/>
                          <a:cs typeface="Arial" panose="020B0604020202020204" pitchFamily="34" charset="0"/>
                        </a:rPr>
                        <a:t>8</a:t>
                      </a:r>
                      <a:endParaRPr lang="zh-CN" altLang="en-US" sz="1100" b="1" dirty="0">
                        <a:solidFill>
                          <a:srgbClr val="C00000"/>
                        </a:solidFill>
                        <a:latin typeface="Arial" panose="020B0604020202020204" pitchFamily="34" charset="0"/>
                        <a:cs typeface="Arial" panose="020B0604020202020204" pitchFamily="34" charset="0"/>
                      </a:endParaRPr>
                    </a:p>
                  </a:txBody>
                  <a:tcPr anchor="ctr">
                    <a:noFill/>
                  </a:tcPr>
                </a:tc>
                <a:tc>
                  <a:txBody>
                    <a:bodyPr/>
                    <a:lstStyle/>
                    <a:p>
                      <a:pPr algn="ctr"/>
                      <a:r>
                        <a:rPr lang="en-US" altLang="zh-CN" sz="1100" b="1" dirty="0">
                          <a:solidFill>
                            <a:srgbClr val="C00000"/>
                          </a:solidFill>
                          <a:latin typeface="Arial" panose="020B0604020202020204" pitchFamily="34" charset="0"/>
                          <a:cs typeface="Arial" panose="020B0604020202020204" pitchFamily="34" charset="0"/>
                        </a:rPr>
                        <a:t>37.6</a:t>
                      </a:r>
                      <a:endParaRPr lang="zh-CN" altLang="en-US" sz="1100" b="1" dirty="0">
                        <a:solidFill>
                          <a:srgbClr val="C00000"/>
                        </a:solidFill>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val="10017"/>
                  </a:ext>
                </a:extLst>
              </a:tr>
            </a:tbl>
          </a:graphicData>
        </a:graphic>
      </p:graphicFrame>
      <p:sp>
        <p:nvSpPr>
          <p:cNvPr id="2" name="标题 1"/>
          <p:cNvSpPr>
            <a:spLocks noGrp="1"/>
          </p:cNvSpPr>
          <p:nvPr>
            <p:ph type="title"/>
          </p:nvPr>
        </p:nvSpPr>
        <p:spPr>
          <a:xfrm>
            <a:off x="1640541" y="232929"/>
            <a:ext cx="8848167" cy="618567"/>
          </a:xfrm>
        </p:spPr>
        <p:txBody>
          <a:bodyPr>
            <a:noAutofit/>
          </a:bodyPr>
          <a:lstStyle/>
          <a:p>
            <a:pPr algn="ctr"/>
            <a:r>
              <a:rPr lang="en-US" altLang="zh-CN" dirty="0">
                <a:latin typeface="Arial" panose="020B0604020202020204" pitchFamily="34" charset="0"/>
                <a:cs typeface="Arial" panose="020B0604020202020204" pitchFamily="34" charset="0"/>
              </a:rPr>
              <a:t>Main Ring HOM CBI and Feedback</a:t>
            </a:r>
            <a:endParaRPr lang="zh-CN" altLang="en-US" dirty="0">
              <a:latin typeface="Arial" panose="020B0604020202020204" pitchFamily="34" charset="0"/>
              <a:cs typeface="Arial" panose="020B0604020202020204" pitchFamily="34" charset="0"/>
            </a:endParaRPr>
          </a:p>
        </p:txBody>
      </p:sp>
      <p:sp>
        <p:nvSpPr>
          <p:cNvPr id="6" name="矩形 5"/>
          <p:cNvSpPr/>
          <p:nvPr/>
        </p:nvSpPr>
        <p:spPr>
          <a:xfrm>
            <a:off x="8521798" y="1369539"/>
            <a:ext cx="3480906" cy="2696379"/>
          </a:xfrm>
          <a:prstGeom prst="rect">
            <a:avLst/>
          </a:prstGeom>
        </p:spPr>
        <p:txBody>
          <a:bodyPr wrap="square">
            <a:spAutoFit/>
          </a:bodyPr>
          <a:lstStyle/>
          <a:p>
            <a:pPr marL="171446" indent="-171446">
              <a:lnSpc>
                <a:spcPct val="120000"/>
              </a:lnSpc>
              <a:spcBef>
                <a:spcPts val="1200"/>
              </a:spcBef>
              <a:buFont typeface="Arial" panose="020B0604020202020204" pitchFamily="34" charset="0"/>
              <a:buChar char="•"/>
            </a:pPr>
            <a:r>
              <a:rPr lang="en-US" altLang="zh-CN" dirty="0">
                <a:latin typeface="Arial" panose="020B0604020202020204" pitchFamily="34" charset="0"/>
                <a:ea typeface="微软雅黑" panose="020B0503020204020204" pitchFamily="34" charset="-122"/>
                <a:cs typeface="+mn-ea"/>
                <a:sym typeface="Arial" panose="020B0604020202020204" pitchFamily="34" charset="0"/>
              </a:rPr>
              <a:t>HOM </a:t>
            </a:r>
            <a:r>
              <a:rPr lang="en-US" altLang="zh-CN" i="1" dirty="0" err="1">
                <a:latin typeface="Arial" panose="020B0604020202020204" pitchFamily="34" charset="0"/>
                <a:ea typeface="微软雅黑" panose="020B0503020204020204" pitchFamily="34" charset="-122"/>
                <a:cs typeface="+mn-ea"/>
                <a:sym typeface="Arial" panose="020B0604020202020204" pitchFamily="34" charset="0"/>
              </a:rPr>
              <a:t>Q</a:t>
            </a:r>
            <a:r>
              <a:rPr lang="en-US" altLang="zh-CN" dirty="0" err="1">
                <a:latin typeface="Arial" panose="020B0604020202020204" pitchFamily="34" charset="0"/>
                <a:ea typeface="微软雅黑" panose="020B0503020204020204" pitchFamily="34" charset="-122"/>
                <a:cs typeface="+mn-ea"/>
                <a:sym typeface="Arial" panose="020B0604020202020204" pitchFamily="34" charset="0"/>
              </a:rPr>
              <a:t>e</a:t>
            </a:r>
            <a:r>
              <a:rPr lang="en-US" altLang="zh-CN" dirty="0">
                <a:latin typeface="Arial" panose="020B0604020202020204" pitchFamily="34" charset="0"/>
                <a:ea typeface="微软雅黑" panose="020B0503020204020204" pitchFamily="34" charset="-122"/>
                <a:cs typeface="+mn-ea"/>
                <a:sym typeface="Arial" panose="020B0604020202020204" pitchFamily="34" charset="0"/>
              </a:rPr>
              <a:t> limit ~ </a:t>
            </a:r>
            <a:r>
              <a:rPr lang="en-US" altLang="zh-CN"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1×10</a:t>
            </a:r>
            <a:r>
              <a:rPr lang="en-US" altLang="zh-CN" b="1" baseline="30000"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4 </a:t>
            </a:r>
            <a:r>
              <a:rPr lang="en-US" altLang="zh-CN" dirty="0">
                <a:latin typeface="Arial" panose="020B0604020202020204" pitchFamily="34" charset="0"/>
                <a:ea typeface="微软雅黑" panose="020B0503020204020204" pitchFamily="34" charset="-122"/>
                <a:cs typeface="+mn-ea"/>
                <a:sym typeface="Arial" panose="020B0604020202020204" pitchFamily="34" charset="0"/>
              </a:rPr>
              <a:t>(including frequency spread)</a:t>
            </a:r>
            <a:endParaRPr lang="zh-CN" altLang="en-US" baseline="30000" dirty="0">
              <a:latin typeface="Arial" panose="020B0604020202020204" pitchFamily="34" charset="0"/>
              <a:ea typeface="微软雅黑" panose="020B0503020204020204" pitchFamily="34" charset="-122"/>
              <a:cs typeface="+mn-ea"/>
              <a:sym typeface="Arial" panose="020B0604020202020204" pitchFamily="34" charset="0"/>
            </a:endParaRPr>
          </a:p>
          <a:p>
            <a:pPr marL="171446" indent="-171446">
              <a:lnSpc>
                <a:spcPct val="120000"/>
              </a:lnSpc>
              <a:spcBef>
                <a:spcPts val="1200"/>
              </a:spcBef>
              <a:buFont typeface="Arial" panose="020B0604020202020204" pitchFamily="34" charset="0"/>
              <a:buChar char="•"/>
            </a:pPr>
            <a:r>
              <a:rPr lang="en-US" altLang="zh-CN" dirty="0">
                <a:latin typeface="Arial" panose="020B0604020202020204" pitchFamily="34" charset="0"/>
                <a:ea typeface="微软雅黑" panose="020B0503020204020204" pitchFamily="34" charset="-122"/>
                <a:cs typeface="+mn-ea"/>
                <a:sym typeface="Arial" panose="020B0604020202020204" pitchFamily="34" charset="0"/>
              </a:rPr>
              <a:t>Beam feedback time ~ </a:t>
            </a:r>
            <a:r>
              <a:rPr lang="en-US" altLang="zh-CN"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3.3 ms </a:t>
            </a:r>
            <a:r>
              <a:rPr lang="en-US" altLang="zh-CN" dirty="0">
                <a:latin typeface="Arial" panose="020B0604020202020204" pitchFamily="34" charset="0"/>
                <a:ea typeface="微软雅黑" panose="020B0503020204020204" pitchFamily="34" charset="-122"/>
                <a:cs typeface="+mn-ea"/>
                <a:sym typeface="Arial" panose="020B0604020202020204" pitchFamily="34" charset="0"/>
              </a:rPr>
              <a:t>(damping time: 5 turns and margin)</a:t>
            </a:r>
          </a:p>
          <a:p>
            <a:pPr marL="171446" indent="-171446">
              <a:lnSpc>
                <a:spcPct val="120000"/>
              </a:lnSpc>
              <a:spcBef>
                <a:spcPts val="1200"/>
              </a:spcBef>
              <a:buFont typeface="Arial" panose="020B0604020202020204" pitchFamily="34" charset="0"/>
              <a:buChar char="•"/>
            </a:pPr>
            <a:r>
              <a:rPr lang="en-US" altLang="zh-CN" dirty="0">
                <a:latin typeface="Arial" panose="020B0604020202020204" pitchFamily="34" charset="0"/>
                <a:ea typeface="微软雅黑" panose="020B0503020204020204" pitchFamily="34" charset="-122"/>
                <a:cs typeface="+mn-ea"/>
                <a:sym typeface="Arial" panose="020B0604020202020204" pitchFamily="34" charset="0"/>
              </a:rPr>
              <a:t>Average </a:t>
            </a:r>
            <a:r>
              <a:rPr lang="en-US" altLang="zh-CN" dirty="0" err="1">
                <a:latin typeface="Arial" panose="020B0604020202020204" pitchFamily="34" charset="0"/>
                <a:ea typeface="微软雅黑" panose="020B0503020204020204" pitchFamily="34" charset="-122"/>
                <a:cs typeface="+mn-ea"/>
                <a:sym typeface="Arial" panose="020B0604020202020204" pitchFamily="34" charset="0"/>
              </a:rPr>
              <a:t>beta_x,y</a:t>
            </a:r>
            <a:r>
              <a:rPr lang="en-US" altLang="zh-CN" dirty="0">
                <a:latin typeface="Arial" panose="020B0604020202020204" pitchFamily="34" charset="0"/>
                <a:ea typeface="微软雅黑" panose="020B0503020204020204" pitchFamily="34" charset="-122"/>
                <a:cs typeface="+mn-ea"/>
                <a:sym typeface="Arial" panose="020B0604020202020204" pitchFamily="34" charset="0"/>
              </a:rPr>
              <a:t> in RF cavity ~ </a:t>
            </a:r>
            <a:r>
              <a:rPr lang="en-US" altLang="zh-CN"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30 m</a:t>
            </a:r>
          </a:p>
        </p:txBody>
      </p:sp>
      <p:graphicFrame>
        <p:nvGraphicFramePr>
          <p:cNvPr id="7" name="对象 6"/>
          <p:cNvGraphicFramePr>
            <a:graphicFrameLocks noChangeAspect="1"/>
          </p:cNvGraphicFramePr>
          <p:nvPr>
            <p:extLst>
              <p:ext uri="{D42A27DB-BD31-4B8C-83A1-F6EECF244321}">
                <p14:modId xmlns:p14="http://schemas.microsoft.com/office/powerpoint/2010/main" val="3367802460"/>
              </p:ext>
            </p:extLst>
          </p:nvPr>
        </p:nvGraphicFramePr>
        <p:xfrm>
          <a:off x="9145046" y="5037262"/>
          <a:ext cx="2053997" cy="764279"/>
        </p:xfrm>
        <a:graphic>
          <a:graphicData uri="http://schemas.openxmlformats.org/presentationml/2006/ole">
            <mc:AlternateContent xmlns:mc="http://schemas.openxmlformats.org/markup-compatibility/2006">
              <mc:Choice xmlns:v="urn:schemas-microsoft-com:vml" Requires="v">
                <p:oleObj spid="_x0000_s7534" name="Equation" r:id="rId3" imgW="1091880" imgH="406080" progId="Equation.DSMT4">
                  <p:embed/>
                </p:oleObj>
              </mc:Choice>
              <mc:Fallback>
                <p:oleObj name="Equation" r:id="rId3" imgW="1091880" imgH="406080" progId="Equation.DSMT4">
                  <p:embed/>
                  <p:pic>
                    <p:nvPicPr>
                      <p:cNvPr id="7" name="对象 6"/>
                      <p:cNvPicPr/>
                      <p:nvPr/>
                    </p:nvPicPr>
                    <p:blipFill>
                      <a:blip r:embed="rId4"/>
                      <a:stretch>
                        <a:fillRect/>
                      </a:stretch>
                    </p:blipFill>
                    <p:spPr>
                      <a:xfrm>
                        <a:off x="9145046" y="5037262"/>
                        <a:ext cx="2053997" cy="764279"/>
                      </a:xfrm>
                      <a:prstGeom prst="rect">
                        <a:avLst/>
                      </a:prstGeom>
                    </p:spPr>
                  </p:pic>
                </p:oleObj>
              </mc:Fallback>
            </mc:AlternateContent>
          </a:graphicData>
        </a:graphic>
      </p:graphicFrame>
      <p:sp>
        <p:nvSpPr>
          <p:cNvPr id="3" name="灯片编号占位符 2"/>
          <p:cNvSpPr>
            <a:spLocks noGrp="1"/>
          </p:cNvSpPr>
          <p:nvPr>
            <p:ph type="sldNum" sz="quarter" idx="12"/>
          </p:nvPr>
        </p:nvSpPr>
        <p:spPr/>
        <p:txBody>
          <a:bodyPr/>
          <a:lstStyle/>
          <a:p>
            <a:fld id="{672E488A-81DB-4A5F-B4BA-D0957D335647}" type="slidenum">
              <a:rPr lang="zh-CN" altLang="en-US" smtClean="0"/>
              <a:t>35</a:t>
            </a:fld>
            <a:endParaRPr lang="zh-CN" altLang="en-US"/>
          </a:p>
        </p:txBody>
      </p:sp>
    </p:spTree>
    <p:extLst>
      <p:ext uri="{BB962C8B-B14F-4D97-AF65-F5344CB8AC3E}">
        <p14:creationId xmlns:p14="http://schemas.microsoft.com/office/powerpoint/2010/main" val="20336704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1039527" y="1687399"/>
            <a:ext cx="10568539" cy="37990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Cavity fabrication and tuning will make small HOM frequency spread, this will result in an “effective” quality factor Q.</a:t>
            </a:r>
            <a:endParaRPr kumimoji="0" lang="zh-CN" altLang="en-US" sz="2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228600" marR="0" lvl="0" indent="-228600" algn="just"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endParaRPr kumimoji="0" lang="zh-CN" altLang="en-US" sz="2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pic>
        <p:nvPicPr>
          <p:cNvPr id="8" name="图片 7"/>
          <p:cNvPicPr>
            <a:picLocks noChangeAspect="1"/>
          </p:cNvPicPr>
          <p:nvPr/>
        </p:nvPicPr>
        <p:blipFill>
          <a:blip r:embed="rId2"/>
          <a:stretch>
            <a:fillRect/>
          </a:stretch>
        </p:blipFill>
        <p:spPr>
          <a:xfrm>
            <a:off x="3641673" y="2779238"/>
            <a:ext cx="4900628" cy="2945610"/>
          </a:xfrm>
          <a:prstGeom prst="rect">
            <a:avLst/>
          </a:prstGeom>
        </p:spPr>
      </p:pic>
      <p:sp>
        <p:nvSpPr>
          <p:cNvPr id="9" name="矩形 7"/>
          <p:cNvSpPr>
            <a:spLocks noChangeArrowheads="1"/>
          </p:cNvSpPr>
          <p:nvPr/>
        </p:nvSpPr>
        <p:spPr bwMode="auto">
          <a:xfrm>
            <a:off x="4166050" y="3165739"/>
            <a:ext cx="1603324" cy="584775"/>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2400">
                <a:solidFill>
                  <a:srgbClr val="0000FF"/>
                </a:solidFill>
                <a:latin typeface="Arial" panose="020B0604020202020204" pitchFamily="34" charset="0"/>
                <a:ea typeface="宋体" panose="02010600030101010101" pitchFamily="2" charset="-122"/>
              </a:defRPr>
            </a:lvl1pPr>
            <a:lvl2pPr marL="742950" indent="-285750">
              <a:spcBef>
                <a:spcPct val="20000"/>
              </a:spcBef>
              <a:buChar char="–"/>
              <a:defRPr kumimoji="1" sz="20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a:solidFill>
                  <a:srgbClr val="990033"/>
                </a:solidFill>
                <a:latin typeface="Arial" panose="020B0604020202020204" pitchFamily="34" charset="0"/>
                <a:ea typeface="宋体" panose="02010600030101010101" pitchFamily="2" charset="-122"/>
              </a:defRPr>
            </a:lvl3pPr>
            <a:lvl4pPr marL="1600200" indent="-228600">
              <a:spcBef>
                <a:spcPct val="20000"/>
              </a:spcBef>
              <a:buChar char="–"/>
              <a:defRPr kumimoji="1" sz="16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zh-CN" sz="16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Red: </a:t>
            </a:r>
            <a:r>
              <a:rPr kumimoji="0" lang="en-US" altLang="zh-CN" sz="1600" b="0" i="1"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σ</a:t>
            </a:r>
            <a:r>
              <a:rPr kumimoji="0" lang="en-US" altLang="zh-CN" sz="1600" b="0" i="1" u="none" strike="noStrike" kern="0" cap="none" spc="0" normalizeH="0" baseline="-2500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f</a:t>
            </a:r>
            <a:r>
              <a:rPr kumimoji="0" lang="en-US" altLang="zh-CN" sz="1600" b="0" i="0" u="none" strike="noStrike" kern="0" cap="none" spc="0" normalizeH="0" baseline="-5000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R</a:t>
            </a:r>
            <a:r>
              <a:rPr kumimoji="0" lang="en-US" altLang="zh-CN" sz="16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=0</a:t>
            </a:r>
          </a:p>
          <a:p>
            <a:pPr marL="0" marR="0" lvl="0" indent="0" defTabSz="914400" eaLnBrk="1" fontAlgn="auto" latinLnBrk="0" hangingPunct="1">
              <a:lnSpc>
                <a:spcPct val="100000"/>
              </a:lnSpc>
              <a:spcBef>
                <a:spcPct val="0"/>
              </a:spcBef>
              <a:spcAft>
                <a:spcPts val="0"/>
              </a:spcAft>
              <a:buClrTx/>
              <a:buSzTx/>
              <a:buFontTx/>
              <a:buNone/>
              <a:tabLst/>
              <a:defRPr/>
            </a:pPr>
            <a:r>
              <a:rPr kumimoji="0" lang="en-US" altLang="zh-CN" sz="16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Blue: </a:t>
            </a:r>
            <a:r>
              <a:rPr kumimoji="0" lang="en-US" altLang="zh-CN" sz="1600" b="0" i="1"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σ</a:t>
            </a:r>
            <a:r>
              <a:rPr kumimoji="0" lang="en-US" altLang="zh-CN" sz="1600" b="0" i="1" u="none" strike="noStrike" kern="0" cap="none" spc="0" normalizeH="0" baseline="-2500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f</a:t>
            </a:r>
            <a:r>
              <a:rPr kumimoji="0" lang="en-US" altLang="zh-CN" sz="1600" b="0" i="0" u="none" strike="noStrike" kern="0" cap="none" spc="0" normalizeH="0" baseline="-5000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R</a:t>
            </a:r>
            <a:r>
              <a:rPr kumimoji="0" lang="en-US" altLang="zh-CN" sz="16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 MHz</a:t>
            </a:r>
            <a:endParaRPr kumimoji="0" lang="zh-CN" altLang="en-US" sz="16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矩形 1"/>
          <p:cNvSpPr>
            <a:spLocks noChangeArrowheads="1"/>
          </p:cNvSpPr>
          <p:nvPr/>
        </p:nvSpPr>
        <p:spPr bwMode="auto">
          <a:xfrm>
            <a:off x="3641673" y="5987018"/>
            <a:ext cx="5375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2400">
                <a:solidFill>
                  <a:srgbClr val="0000FF"/>
                </a:solidFill>
                <a:latin typeface="Arial" panose="020B0604020202020204" pitchFamily="34" charset="0"/>
                <a:ea typeface="宋体" panose="02010600030101010101" pitchFamily="2" charset="-122"/>
              </a:defRPr>
            </a:lvl1pPr>
            <a:lvl2pPr marL="742950" indent="-285750">
              <a:spcBef>
                <a:spcPct val="20000"/>
              </a:spcBef>
              <a:buChar char="–"/>
              <a:defRPr kumimoji="1" sz="20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a:solidFill>
                  <a:srgbClr val="990033"/>
                </a:solidFill>
                <a:latin typeface="Arial" panose="020B0604020202020204" pitchFamily="34" charset="0"/>
                <a:ea typeface="宋体" panose="02010600030101010101" pitchFamily="2" charset="-122"/>
              </a:defRPr>
            </a:lvl3pPr>
            <a:lvl4pPr marL="1600200" indent="-228600">
              <a:spcBef>
                <a:spcPct val="20000"/>
              </a:spcBef>
              <a:buChar char="–"/>
              <a:defRPr kumimoji="1" sz="16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zh-CN" sz="1800" b="0" i="1" u="none" strike="noStrike" kern="0" cap="none" spc="0" normalizeH="0" baseline="0" noProof="0" dirty="0" err="1">
                <a:ln>
                  <a:noFill/>
                </a:ln>
                <a:solidFill>
                  <a:srgbClr val="990033"/>
                </a:solidFill>
                <a:effectLst/>
                <a:uLnTx/>
                <a:uFillTx/>
                <a:latin typeface="Arial" panose="020B0604020202020204" pitchFamily="34" charset="0"/>
                <a:ea typeface="宋体" panose="02010600030101010101" pitchFamily="2" charset="-122"/>
                <a:cs typeface="Arial" panose="020B0604020202020204" pitchFamily="34" charset="0"/>
              </a:rPr>
              <a:t>f</a:t>
            </a:r>
            <a:r>
              <a:rPr kumimoji="0" lang="en-US" altLang="zh-CN" sz="1800" b="0" i="1" u="none" strike="noStrike" kern="0" cap="none" spc="0" normalizeH="0" baseline="-25000" noProof="0" dirty="0" err="1">
                <a:ln>
                  <a:noFill/>
                </a:ln>
                <a:solidFill>
                  <a:srgbClr val="990033"/>
                </a:solidFill>
                <a:effectLst/>
                <a:uLnTx/>
                <a:uFillTx/>
                <a:latin typeface="Arial" panose="020B0604020202020204" pitchFamily="34" charset="0"/>
                <a:ea typeface="宋体" panose="02010600030101010101" pitchFamily="2" charset="-122"/>
                <a:cs typeface="Arial" panose="020B0604020202020204" pitchFamily="34" charset="0"/>
              </a:rPr>
              <a:t>R</a:t>
            </a:r>
            <a:r>
              <a:rPr kumimoji="0" lang="en-US" altLang="zh-CN" sz="1800" b="0" i="1" u="none" strike="noStrike" kern="0" cap="none" spc="0" normalizeH="0" baseline="-25000" noProof="0" dirty="0">
                <a:ln>
                  <a:noFill/>
                </a:ln>
                <a:solidFill>
                  <a:srgbClr val="990033"/>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1800" b="0" i="0" u="none" strike="noStrike" kern="0" cap="none" spc="0" normalizeH="0" baseline="0" noProof="0" dirty="0">
                <a:ln>
                  <a:noFill/>
                </a:ln>
                <a:solidFill>
                  <a:srgbClr val="990033"/>
                </a:solidFill>
                <a:effectLst/>
                <a:uLnTx/>
                <a:uFillTx/>
                <a:latin typeface="Arial" panose="020B0604020202020204" pitchFamily="34" charset="0"/>
                <a:ea typeface="宋体" panose="02010600030101010101" pitchFamily="2" charset="-122"/>
                <a:cs typeface="Arial" panose="020B0604020202020204" pitchFamily="34" charset="0"/>
              </a:rPr>
              <a:t>= 1.16554 GHz, </a:t>
            </a:r>
            <a:r>
              <a:rPr kumimoji="0" lang="en-US" altLang="zh-CN" sz="1800" b="0" i="1" u="none" strike="noStrike" kern="0" cap="none" spc="0" normalizeH="0" baseline="0" noProof="0" dirty="0">
                <a:ln>
                  <a:noFill/>
                </a:ln>
                <a:solidFill>
                  <a:srgbClr val="990033"/>
                </a:solidFill>
                <a:effectLst/>
                <a:uLnTx/>
                <a:uFillTx/>
                <a:latin typeface="Arial" panose="020B0604020202020204" pitchFamily="34" charset="0"/>
                <a:ea typeface="宋体" panose="02010600030101010101" pitchFamily="2" charset="-122"/>
                <a:cs typeface="Arial" panose="020B0604020202020204" pitchFamily="34" charset="0"/>
              </a:rPr>
              <a:t>Q </a:t>
            </a:r>
            <a:r>
              <a:rPr kumimoji="0" lang="en-US" altLang="zh-CN" sz="1800" b="0" i="0" u="none" strike="noStrike" kern="0" cap="none" spc="0" normalizeH="0" baseline="0" noProof="0" dirty="0">
                <a:ln>
                  <a:noFill/>
                </a:ln>
                <a:solidFill>
                  <a:srgbClr val="990033"/>
                </a:solidFill>
                <a:effectLst/>
                <a:uLnTx/>
                <a:uFillTx/>
                <a:latin typeface="Arial" panose="020B0604020202020204" pitchFamily="34" charset="0"/>
                <a:ea typeface="宋体" panose="02010600030101010101" pitchFamily="2" charset="-122"/>
                <a:cs typeface="Arial" panose="020B0604020202020204" pitchFamily="34" charset="0"/>
              </a:rPr>
              <a:t>= 1.10×10</a:t>
            </a:r>
            <a:r>
              <a:rPr kumimoji="0" lang="en-US" altLang="zh-CN" sz="1800" b="0" i="0" u="none" strike="noStrike" kern="0" cap="none" spc="0" normalizeH="0" baseline="30000" noProof="0" dirty="0">
                <a:ln>
                  <a:noFill/>
                </a:ln>
                <a:solidFill>
                  <a:srgbClr val="990033"/>
                </a:solidFill>
                <a:effectLst/>
                <a:uLnTx/>
                <a:uFillTx/>
                <a:latin typeface="Arial" panose="020B0604020202020204" pitchFamily="34" charset="0"/>
                <a:ea typeface="宋体" panose="02010600030101010101" pitchFamily="2" charset="-122"/>
                <a:cs typeface="Arial" panose="020B0604020202020204" pitchFamily="34" charset="0"/>
              </a:rPr>
              <a:t>5</a:t>
            </a:r>
            <a:r>
              <a:rPr kumimoji="0" lang="en-US" altLang="zh-CN" sz="1800" b="0" i="0" u="none" strike="noStrike" kern="0" cap="none" spc="0" normalizeH="0" baseline="0" noProof="0" dirty="0">
                <a:ln>
                  <a:noFill/>
                </a:ln>
                <a:solidFill>
                  <a:srgbClr val="990033"/>
                </a:solidFill>
                <a:effectLst/>
                <a:uLnTx/>
                <a:uFillTx/>
                <a:latin typeface="Arial" panose="020B0604020202020204" pitchFamily="34" charset="0"/>
                <a:ea typeface="宋体" panose="02010600030101010101" pitchFamily="2" charset="-122"/>
                <a:cs typeface="Arial" panose="020B0604020202020204" pitchFamily="34" charset="0"/>
              </a:rPr>
              <a:t>, 336 RF cavities</a:t>
            </a:r>
            <a:endParaRPr kumimoji="0" lang="zh-CN" altLang="en-US" sz="1800" b="0" i="0" u="none" strike="noStrike" kern="0" cap="none" spc="0" normalizeH="0" baseline="0" noProof="0" dirty="0">
              <a:ln>
                <a:noFill/>
              </a:ln>
              <a:solidFill>
                <a:srgbClr val="990033"/>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 name="标题 1"/>
          <p:cNvSpPr>
            <a:spLocks noGrp="1"/>
          </p:cNvSpPr>
          <p:nvPr>
            <p:ph type="title"/>
          </p:nvPr>
        </p:nvSpPr>
        <p:spPr>
          <a:xfrm>
            <a:off x="2070100" y="381471"/>
            <a:ext cx="7886700" cy="809156"/>
          </a:xfrm>
        </p:spPr>
        <p:txBody>
          <a:bodyPr>
            <a:normAutofit/>
          </a:bodyPr>
          <a:lstStyle/>
          <a:p>
            <a:pPr algn="ctr"/>
            <a:r>
              <a:rPr lang="en-US" altLang="zh-CN" dirty="0">
                <a:latin typeface="Arial" panose="020B0604020202020204" pitchFamily="34" charset="0"/>
                <a:cs typeface="Arial" panose="020B0604020202020204" pitchFamily="34" charset="0"/>
              </a:rPr>
              <a:t>Cavity HOM Frequency Spread</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45992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0" y="324410"/>
            <a:ext cx="12147733" cy="714850"/>
          </a:xfrm>
        </p:spPr>
        <p:txBody>
          <a:bodyPr>
            <a:normAutofit/>
          </a:bodyPr>
          <a:lstStyle/>
          <a:p>
            <a:r>
              <a:rPr lang="en-US" altLang="zh-CN" dirty="0">
                <a:latin typeface="Arial" panose="020B0604020202020204" pitchFamily="34" charset="0"/>
                <a:cs typeface="Arial" panose="020B0604020202020204" pitchFamily="34" charset="0"/>
              </a:rPr>
              <a:t>Main Ring </a:t>
            </a:r>
            <a:r>
              <a:rPr lang="en-US" altLang="zh-CN" dirty="0">
                <a:latin typeface="Arial" panose="020B0604020202020204" pitchFamily="34" charset="0"/>
                <a:ea typeface="微软雅黑" panose="020B0503020204020204" pitchFamily="34" charset="-122"/>
                <a:cs typeface="Arial" panose="020B0604020202020204" pitchFamily="34" charset="0"/>
              </a:rPr>
              <a:t>Cavity Impedance </a:t>
            </a:r>
            <a:endParaRPr lang="zh-CN" altLang="en-US" dirty="0">
              <a:latin typeface="Arial" panose="020B0604020202020204" pitchFamily="34" charset="0"/>
              <a:cs typeface="Arial" panose="020B0604020202020204" pitchFamily="34" charset="0"/>
            </a:endParaRPr>
          </a:p>
        </p:txBody>
      </p:sp>
      <p:graphicFrame>
        <p:nvGraphicFramePr>
          <p:cNvPr id="5" name="对象 4"/>
          <p:cNvGraphicFramePr>
            <a:graphicFrameLocks noChangeAspect="1"/>
          </p:cNvGraphicFramePr>
          <p:nvPr>
            <p:extLst>
              <p:ext uri="{D42A27DB-BD31-4B8C-83A1-F6EECF244321}">
                <p14:modId xmlns:p14="http://schemas.microsoft.com/office/powerpoint/2010/main" val="4217029679"/>
              </p:ext>
            </p:extLst>
          </p:nvPr>
        </p:nvGraphicFramePr>
        <p:xfrm>
          <a:off x="1078776" y="1225110"/>
          <a:ext cx="4885555" cy="3738340"/>
        </p:xfrm>
        <a:graphic>
          <a:graphicData uri="http://schemas.openxmlformats.org/presentationml/2006/ole">
            <mc:AlternateContent xmlns:mc="http://schemas.openxmlformats.org/markup-compatibility/2006">
              <mc:Choice xmlns:v="urn:schemas-microsoft-com:vml" Requires="v">
                <p:oleObj spid="_x0000_s12754" name="Graph" r:id="rId3" imgW="3920760" imgH="3000960" progId="Origin50.Graph">
                  <p:embed/>
                </p:oleObj>
              </mc:Choice>
              <mc:Fallback>
                <p:oleObj name="Graph" r:id="rId3" imgW="3920760" imgH="3000960" progId="Origin50.Graph">
                  <p:embed/>
                  <p:pic>
                    <p:nvPicPr>
                      <p:cNvPr id="5" name="对象 4"/>
                      <p:cNvPicPr/>
                      <p:nvPr/>
                    </p:nvPicPr>
                    <p:blipFill>
                      <a:blip r:embed="rId4"/>
                      <a:stretch>
                        <a:fillRect/>
                      </a:stretch>
                    </p:blipFill>
                    <p:spPr>
                      <a:xfrm>
                        <a:off x="1078776" y="1225110"/>
                        <a:ext cx="4885555" cy="3738340"/>
                      </a:xfrm>
                      <a:prstGeom prst="rect">
                        <a:avLst/>
                      </a:prstGeom>
                    </p:spPr>
                  </p:pic>
                </p:oleObj>
              </mc:Fallback>
            </mc:AlternateContent>
          </a:graphicData>
        </a:graphic>
      </p:graphicFrame>
      <p:graphicFrame>
        <p:nvGraphicFramePr>
          <p:cNvPr id="6" name="对象 5"/>
          <p:cNvGraphicFramePr>
            <a:graphicFrameLocks noChangeAspect="1"/>
          </p:cNvGraphicFramePr>
          <p:nvPr>
            <p:extLst>
              <p:ext uri="{D42A27DB-BD31-4B8C-83A1-F6EECF244321}">
                <p14:modId xmlns:p14="http://schemas.microsoft.com/office/powerpoint/2010/main" val="5512102"/>
              </p:ext>
            </p:extLst>
          </p:nvPr>
        </p:nvGraphicFramePr>
        <p:xfrm>
          <a:off x="6102974" y="1225641"/>
          <a:ext cx="4914848" cy="3760754"/>
        </p:xfrm>
        <a:graphic>
          <a:graphicData uri="http://schemas.openxmlformats.org/presentationml/2006/ole">
            <mc:AlternateContent xmlns:mc="http://schemas.openxmlformats.org/markup-compatibility/2006">
              <mc:Choice xmlns:v="urn:schemas-microsoft-com:vml" Requires="v">
                <p:oleObj spid="_x0000_s12755" name="Graph" r:id="rId5" imgW="3920760" imgH="3000960" progId="Origin50.Graph">
                  <p:embed/>
                </p:oleObj>
              </mc:Choice>
              <mc:Fallback>
                <p:oleObj name="Graph" r:id="rId5" imgW="3920760" imgH="3000960" progId="Origin50.Graph">
                  <p:embed/>
                  <p:pic>
                    <p:nvPicPr>
                      <p:cNvPr id="6" name="对象 5"/>
                      <p:cNvPicPr/>
                      <p:nvPr/>
                    </p:nvPicPr>
                    <p:blipFill>
                      <a:blip r:embed="rId6"/>
                      <a:stretch>
                        <a:fillRect/>
                      </a:stretch>
                    </p:blipFill>
                    <p:spPr>
                      <a:xfrm>
                        <a:off x="6102974" y="1225641"/>
                        <a:ext cx="4914848" cy="3760754"/>
                      </a:xfrm>
                      <a:prstGeom prst="rect">
                        <a:avLst/>
                      </a:prstGeom>
                    </p:spPr>
                  </p:pic>
                </p:oleObj>
              </mc:Fallback>
            </mc:AlternateContent>
          </a:graphicData>
        </a:graphic>
      </p:graphicFrame>
      <p:sp>
        <p:nvSpPr>
          <p:cNvPr id="7" name="文本框 6"/>
          <p:cNvSpPr txBox="1"/>
          <p:nvPr/>
        </p:nvSpPr>
        <p:spPr>
          <a:xfrm>
            <a:off x="1260908" y="4932004"/>
            <a:ext cx="9942897" cy="1569660"/>
          </a:xfrm>
          <a:prstGeom prst="rect">
            <a:avLst/>
          </a:prstGeom>
          <a:noFill/>
          <a:ln>
            <a:noFill/>
          </a:ln>
        </p:spPr>
        <p:txBody>
          <a:bodyPr wrap="square" rtlCol="0">
            <a:spAutoFit/>
          </a:bodyPr>
          <a:lstStyle/>
          <a:p>
            <a:pPr marL="285750" marR="0" lvl="0" indent="-285750" defTabSz="91440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altLang="zh-CN" sz="2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panose="020B0604020202020204" pitchFamily="34" charset="-122"/>
                <a:cs typeface="Arial" panose="020B0604020202020204" pitchFamily="34" charset="0"/>
              </a:rPr>
              <a:t>H: 336 cavity, W &amp; Z: 168 cavity</a:t>
            </a:r>
          </a:p>
          <a:p>
            <a:pPr marL="285750" marR="0" lvl="0" indent="-285750" defTabSz="91440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altLang="zh-CN" sz="2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panose="020B0604020202020204" pitchFamily="34" charset="-122"/>
                <a:cs typeface="Arial" panose="020B0604020202020204" pitchFamily="34" charset="0"/>
              </a:rPr>
              <a:t>Feedback: 3.3 </a:t>
            </a:r>
            <a:r>
              <a:rPr kumimoji="0" lang="en-US" altLang="zh-CN" sz="2000" b="0" i="0" u="none" strike="noStrike" kern="0" cap="none" spc="0" normalizeH="0" baseline="0" noProof="0" dirty="0" err="1">
                <a:ln>
                  <a:noFill/>
                </a:ln>
                <a:solidFill>
                  <a:sysClr val="windowText" lastClr="000000"/>
                </a:solidFill>
                <a:effectLst/>
                <a:uLnTx/>
                <a:uFillTx/>
                <a:latin typeface="Arial" panose="020B0604020202020204" pitchFamily="34" charset="0"/>
                <a:ea typeface="Arial Unicode MS" panose="020B0604020202020204" pitchFamily="34" charset="-122"/>
                <a:cs typeface="Arial" panose="020B0604020202020204" pitchFamily="34" charset="0"/>
              </a:rPr>
              <a:t>ms</a:t>
            </a:r>
            <a:r>
              <a:rPr kumimoji="0" lang="en-US" altLang="zh-CN" sz="2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panose="020B0604020202020204" pitchFamily="34" charset="-122"/>
                <a:cs typeface="Arial" panose="020B0604020202020204" pitchFamily="34" charset="0"/>
              </a:rPr>
              <a:t>, Transverse beta: 30 m</a:t>
            </a:r>
          </a:p>
          <a:p>
            <a:pPr marL="285750" marR="0" lvl="0" indent="-285750" defTabSz="91440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altLang="zh-CN" sz="2000" b="0" i="0" u="none" strike="noStrike" kern="0" cap="none" spc="0" normalizeH="0" baseline="0" noProof="0" dirty="0">
                <a:ln>
                  <a:noFill/>
                </a:ln>
                <a:solidFill>
                  <a:srgbClr val="FF0000"/>
                </a:solidFill>
                <a:effectLst/>
                <a:uLnTx/>
                <a:uFillTx/>
                <a:latin typeface="Arial" panose="020B0604020202020204" pitchFamily="34" charset="0"/>
                <a:ea typeface="Arial Unicode MS" panose="020B0604020202020204" pitchFamily="34" charset="-122"/>
                <a:cs typeface="Arial" panose="020B0604020202020204" pitchFamily="34" charset="0"/>
              </a:rPr>
              <a:t>Impedance of all the modes below the threshold if HOM frequency spread included </a:t>
            </a:r>
          </a:p>
          <a:p>
            <a:pPr marL="285750" marR="0" lvl="0" indent="-285750" defTabSz="91440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altLang="zh-CN" sz="2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panose="020B0604020202020204" pitchFamily="34" charset="-122"/>
                <a:cs typeface="Arial" panose="020B0604020202020204" pitchFamily="34" charset="0"/>
              </a:rPr>
              <a:t>Further optimize coupler RF design</a:t>
            </a:r>
          </a:p>
        </p:txBody>
      </p:sp>
      <p:sp>
        <p:nvSpPr>
          <p:cNvPr id="11" name="文本框 10"/>
          <p:cNvSpPr txBox="1"/>
          <p:nvPr/>
        </p:nvSpPr>
        <p:spPr>
          <a:xfrm>
            <a:off x="3195324" y="2917415"/>
            <a:ext cx="11052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TM011</a:t>
            </a:r>
            <a:endParaRPr kumimoji="0" lang="zh-CN" altLang="en-US" sz="14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12" name="文本框 11"/>
          <p:cNvSpPr txBox="1"/>
          <p:nvPr/>
        </p:nvSpPr>
        <p:spPr>
          <a:xfrm>
            <a:off x="3538645" y="3656318"/>
            <a:ext cx="782707"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TM020</a:t>
            </a:r>
            <a:endParaRPr kumimoji="0" lang="zh-CN" altLang="en-US" sz="14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13" name="文本框 12"/>
          <p:cNvSpPr txBox="1"/>
          <p:nvPr/>
        </p:nvSpPr>
        <p:spPr>
          <a:xfrm>
            <a:off x="7811175" y="3845742"/>
            <a:ext cx="82597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TE111/TM110</a:t>
            </a:r>
          </a:p>
        </p:txBody>
      </p:sp>
      <p:sp>
        <p:nvSpPr>
          <p:cNvPr id="16" name="文本框 15"/>
          <p:cNvSpPr txBox="1"/>
          <p:nvPr/>
        </p:nvSpPr>
        <p:spPr>
          <a:xfrm>
            <a:off x="8722425" y="3765341"/>
            <a:ext cx="81295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TM111/TE121</a:t>
            </a:r>
          </a:p>
        </p:txBody>
      </p:sp>
      <p:sp>
        <p:nvSpPr>
          <p:cNvPr id="17" name="文本框 16"/>
          <p:cNvSpPr txBox="1"/>
          <p:nvPr/>
        </p:nvSpPr>
        <p:spPr>
          <a:xfrm>
            <a:off x="4082398" y="3422850"/>
            <a:ext cx="782707"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TM021</a:t>
            </a:r>
            <a:endParaRPr kumimoji="0" lang="zh-CN" altLang="en-US" sz="14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18" name="文本框 17"/>
          <p:cNvSpPr txBox="1"/>
          <p:nvPr/>
        </p:nvSpPr>
        <p:spPr>
          <a:xfrm>
            <a:off x="4437152" y="3892042"/>
            <a:ext cx="782707"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TM012</a:t>
            </a:r>
            <a:endParaRPr kumimoji="0" lang="zh-CN" altLang="en-US" sz="14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19" name="文本框 18"/>
          <p:cNvSpPr txBox="1"/>
          <p:nvPr/>
        </p:nvSpPr>
        <p:spPr>
          <a:xfrm>
            <a:off x="9281300" y="3349842"/>
            <a:ext cx="81295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TM120/hybrid</a:t>
            </a:r>
          </a:p>
        </p:txBody>
      </p:sp>
      <p:sp>
        <p:nvSpPr>
          <p:cNvPr id="3" name="椭圆 2"/>
          <p:cNvSpPr/>
          <p:nvPr/>
        </p:nvSpPr>
        <p:spPr>
          <a:xfrm>
            <a:off x="3453088" y="2552184"/>
            <a:ext cx="367645" cy="365231"/>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cxnSp>
        <p:nvCxnSpPr>
          <p:cNvPr id="9" name="直接连接符 8"/>
          <p:cNvCxnSpPr/>
          <p:nvPr/>
        </p:nvCxnSpPr>
        <p:spPr>
          <a:xfrm flipV="1">
            <a:off x="8560398" y="1963574"/>
            <a:ext cx="0" cy="2330842"/>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14" name="文本框 13"/>
          <p:cNvSpPr txBox="1"/>
          <p:nvPr/>
        </p:nvSpPr>
        <p:spPr>
          <a:xfrm>
            <a:off x="8160800" y="1594242"/>
            <a:ext cx="115949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Cut</a:t>
            </a:r>
            <a:r>
              <a:rPr kumimoji="0" lang="zh-CN" alt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altLang="zh-CN"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off</a:t>
            </a:r>
            <a:endParaRPr kumimoji="0" lang="zh-CN" alt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cxnSp>
        <p:nvCxnSpPr>
          <p:cNvPr id="24" name="直接连接符 23"/>
          <p:cNvCxnSpPr/>
          <p:nvPr/>
        </p:nvCxnSpPr>
        <p:spPr>
          <a:xfrm flipV="1">
            <a:off x="4074441" y="1962990"/>
            <a:ext cx="0" cy="2330842"/>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5" name="文本框 24"/>
          <p:cNvSpPr txBox="1"/>
          <p:nvPr/>
        </p:nvSpPr>
        <p:spPr>
          <a:xfrm>
            <a:off x="3674843" y="1593658"/>
            <a:ext cx="115949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Cut</a:t>
            </a:r>
            <a:r>
              <a:rPr kumimoji="0" lang="zh-CN" alt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altLang="zh-CN"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off</a:t>
            </a:r>
            <a:endParaRPr kumimoji="0" lang="zh-CN" alt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47848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282865"/>
            <a:ext cx="12192000" cy="1080922"/>
          </a:xfrm>
        </p:spPr>
        <p:txBody>
          <a:bodyPr>
            <a:noAutofit/>
          </a:bodyPr>
          <a:lstStyle/>
          <a:p>
            <a:pPr algn="ctr"/>
            <a:r>
              <a:rPr lang="en-US" altLang="zh-CN" dirty="0">
                <a:latin typeface="Arial" panose="020B0604020202020204" pitchFamily="34" charset="0"/>
                <a:cs typeface="Arial" panose="020B0604020202020204" pitchFamily="34" charset="0"/>
              </a:rPr>
              <a:t>CEPC Booster HOM CBI Instability and Feedback</a:t>
            </a:r>
            <a:endParaRPr lang="zh-CN" altLang="en-US" dirty="0">
              <a:latin typeface="Arial" panose="020B0604020202020204" pitchFamily="34" charset="0"/>
              <a:cs typeface="Arial" panose="020B0604020202020204" pitchFamily="34" charset="0"/>
            </a:endParaRPr>
          </a:p>
        </p:txBody>
      </p:sp>
      <p:graphicFrame>
        <p:nvGraphicFramePr>
          <p:cNvPr id="4" name="内容占位符 3"/>
          <p:cNvGraphicFramePr>
            <a:graphicFrameLocks noGrp="1"/>
          </p:cNvGraphicFramePr>
          <p:nvPr>
            <p:ph idx="1"/>
            <p:extLst/>
          </p:nvPr>
        </p:nvGraphicFramePr>
        <p:xfrm>
          <a:off x="453394" y="1642331"/>
          <a:ext cx="8306295" cy="4800600"/>
        </p:xfrm>
        <a:graphic>
          <a:graphicData uri="http://schemas.openxmlformats.org/drawingml/2006/table">
            <a:tbl>
              <a:tblPr>
                <a:tableStyleId>{5C22544A-7EE6-4342-B048-85BDC9FD1C3A}</a:tableStyleId>
              </a:tblPr>
              <a:tblGrid>
                <a:gridCol w="864000">
                  <a:extLst>
                    <a:ext uri="{9D8B030D-6E8A-4147-A177-3AD203B41FA5}">
                      <a16:colId xmlns:a16="http://schemas.microsoft.com/office/drawing/2014/main" val="1486638398"/>
                    </a:ext>
                  </a:extLst>
                </a:gridCol>
                <a:gridCol w="949519">
                  <a:extLst>
                    <a:ext uri="{9D8B030D-6E8A-4147-A177-3AD203B41FA5}">
                      <a16:colId xmlns:a16="http://schemas.microsoft.com/office/drawing/2014/main" val="2299781100"/>
                    </a:ext>
                  </a:extLst>
                </a:gridCol>
                <a:gridCol w="949519">
                  <a:extLst>
                    <a:ext uri="{9D8B030D-6E8A-4147-A177-3AD203B41FA5}">
                      <a16:colId xmlns:a16="http://schemas.microsoft.com/office/drawing/2014/main" val="2570860638"/>
                    </a:ext>
                  </a:extLst>
                </a:gridCol>
                <a:gridCol w="1044000">
                  <a:extLst>
                    <a:ext uri="{9D8B030D-6E8A-4147-A177-3AD203B41FA5}">
                      <a16:colId xmlns:a16="http://schemas.microsoft.com/office/drawing/2014/main" val="3145838346"/>
                    </a:ext>
                  </a:extLst>
                </a:gridCol>
                <a:gridCol w="1490013">
                  <a:extLst>
                    <a:ext uri="{9D8B030D-6E8A-4147-A177-3AD203B41FA5}">
                      <a16:colId xmlns:a16="http://schemas.microsoft.com/office/drawing/2014/main" val="3649705192"/>
                    </a:ext>
                  </a:extLst>
                </a:gridCol>
                <a:gridCol w="1533839">
                  <a:extLst>
                    <a:ext uri="{9D8B030D-6E8A-4147-A177-3AD203B41FA5}">
                      <a16:colId xmlns:a16="http://schemas.microsoft.com/office/drawing/2014/main" val="3790557444"/>
                    </a:ext>
                  </a:extLst>
                </a:gridCol>
                <a:gridCol w="1475405">
                  <a:extLst>
                    <a:ext uri="{9D8B030D-6E8A-4147-A177-3AD203B41FA5}">
                      <a16:colId xmlns:a16="http://schemas.microsoft.com/office/drawing/2014/main" val="3195723701"/>
                    </a:ext>
                  </a:extLst>
                </a:gridCol>
              </a:tblGrid>
              <a:tr h="288000">
                <a:tc rowSpan="2">
                  <a:txBody>
                    <a:bodyPr/>
                    <a:lstStyle/>
                    <a:p>
                      <a:pPr algn="l" fontAlgn="ctr"/>
                      <a:r>
                        <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Modes</a:t>
                      </a:r>
                      <a:endParaRPr lang="zh-CN" alt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fontAlgn="ctr"/>
                      <a:r>
                        <a:rPr lang="en-US" sz="1500" i="1" u="none" strike="noStrike" dirty="0">
                          <a:effectLst/>
                          <a:latin typeface="Arial" panose="020B0604020202020204" pitchFamily="34" charset="0"/>
                          <a:cs typeface="Arial" panose="020B0604020202020204" pitchFamily="34" charset="0"/>
                        </a:rPr>
                        <a:t>f</a:t>
                      </a:r>
                      <a:r>
                        <a:rPr lang="en-US" sz="1500" u="none" strike="noStrike" dirty="0">
                          <a:effectLst/>
                          <a:latin typeface="Arial" panose="020B0604020202020204" pitchFamily="34" charset="0"/>
                          <a:cs typeface="Arial" panose="020B0604020202020204" pitchFamily="34" charset="0"/>
                        </a:rPr>
                        <a:t> (GHz)</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fontAlgn="ctr"/>
                      <a:r>
                        <a:rPr lang="en-US" sz="1500" u="none" strike="noStrike" dirty="0">
                          <a:effectLst/>
                          <a:latin typeface="Arial" panose="020B0604020202020204" pitchFamily="34" charset="0"/>
                          <a:cs typeface="Arial" panose="020B0604020202020204" pitchFamily="34" charset="0"/>
                        </a:rPr>
                        <a:t>R/Q (</a:t>
                      </a:r>
                      <a:r>
                        <a:rPr lang="el-GR" sz="1500" u="none" strike="noStrike" dirty="0">
                          <a:effectLst/>
                          <a:latin typeface="Arial" panose="020B0604020202020204" pitchFamily="34" charset="0"/>
                          <a:cs typeface="Arial" panose="020B0604020202020204" pitchFamily="34" charset="0"/>
                        </a:rPr>
                        <a:t>Ω)</a:t>
                      </a:r>
                      <a:endParaRPr lang="el-GR"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fontAlgn="ctr"/>
                      <a:r>
                        <a:rPr lang="en-US" sz="1500" u="none" strike="noStrike" dirty="0" err="1">
                          <a:effectLst/>
                          <a:latin typeface="Arial" panose="020B0604020202020204" pitchFamily="34" charset="0"/>
                          <a:cs typeface="Arial" panose="020B0604020202020204" pitchFamily="34" charset="0"/>
                        </a:rPr>
                        <a:t>Q</a:t>
                      </a:r>
                      <a:r>
                        <a:rPr lang="en-US" sz="1500" u="none" strike="noStrike" baseline="-25000" dirty="0" err="1">
                          <a:effectLst/>
                          <a:latin typeface="Arial" panose="020B0604020202020204" pitchFamily="34" charset="0"/>
                          <a:cs typeface="Arial" panose="020B0604020202020204" pitchFamily="34" charset="0"/>
                        </a:rPr>
                        <a:t>ext</a:t>
                      </a:r>
                      <a:endParaRPr lang="en-US" sz="1500" u="none" strike="noStrike" baseline="-25000" dirty="0">
                        <a:effectLst/>
                        <a:latin typeface="Arial" panose="020B0604020202020204" pitchFamily="34" charset="0"/>
                        <a:cs typeface="Arial" panose="020B0604020202020204" pitchFamily="34" charset="0"/>
                      </a:endParaRPr>
                    </a:p>
                    <a:p>
                      <a:pPr algn="ctr" fontAlgn="ctr"/>
                      <a:r>
                        <a:rPr lang="en-US"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measured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fontAlgn="ctr"/>
                      <a:r>
                        <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CBI Growth</a:t>
                      </a:r>
                      <a:r>
                        <a:rPr lang="en-US" sz="1500" b="0" i="0" u="none" strike="noStrike" baseline="0" dirty="0">
                          <a:solidFill>
                            <a:srgbClr val="000000"/>
                          </a:solidFill>
                          <a:effectLst/>
                          <a:latin typeface="Arial" panose="020B0604020202020204" pitchFamily="34" charset="0"/>
                          <a:ea typeface="等线" panose="02010600030101010101" pitchFamily="2" charset="-122"/>
                          <a:cs typeface="Arial" panose="020B0604020202020204" pitchFamily="34" charset="0"/>
                        </a:rPr>
                        <a:t> Time (ms)</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fontAlgn="ctr"/>
                      <a:endParaRPr lang="en-US"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hMerge="1">
                  <a:txBody>
                    <a:bodyPr/>
                    <a:lstStyle/>
                    <a:p>
                      <a:pPr algn="l" fontAlgn="ctr"/>
                      <a:endParaRPr lang="en-US"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extLst>
                  <a:ext uri="{0D108BD9-81ED-4DB2-BD59-A6C34878D82A}">
                    <a16:rowId xmlns:a16="http://schemas.microsoft.com/office/drawing/2014/main" val="912853809"/>
                  </a:ext>
                </a:extLst>
              </a:tr>
              <a:tr h="288000">
                <a:tc vMerge="1">
                  <a:txBody>
                    <a:bodyPr/>
                    <a:lstStyle/>
                    <a:p>
                      <a:pPr algn="l" fontAlgn="ctr"/>
                      <a:endParaRPr lang="zh-CN" altLang="en-US"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vMerge="1">
                  <a:txBody>
                    <a:bodyPr/>
                    <a:lstStyle/>
                    <a:p>
                      <a:pPr algn="ctr" fontAlgn="ctr"/>
                      <a:endParaRPr lang="en-US"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vMerge="1">
                  <a:txBody>
                    <a:bodyPr/>
                    <a:lstStyle/>
                    <a:p>
                      <a:pPr algn="ctr" fontAlgn="ctr"/>
                      <a:endParaRPr lang="el-GR"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vMerge="1">
                  <a:txBody>
                    <a:bodyPr/>
                    <a:lstStyle/>
                    <a:p>
                      <a:pPr algn="ctr" fontAlgn="ctr"/>
                      <a:endParaRPr lang="en-US"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fontAlgn="ctr"/>
                      <a:r>
                        <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H-extraction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W-extraction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Z-extraction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6067197"/>
                  </a:ext>
                </a:extLst>
              </a:tr>
              <a:tr h="288000">
                <a:tc>
                  <a:txBody>
                    <a:bodyPr/>
                    <a:lstStyle/>
                    <a:p>
                      <a:pPr algn="l" fontAlgn="ctr"/>
                      <a:r>
                        <a:rPr lang="en-US" sz="1500" u="none" strike="noStrike" dirty="0">
                          <a:effectLst/>
                          <a:latin typeface="Arial" panose="020B0604020202020204" pitchFamily="34" charset="0"/>
                          <a:cs typeface="Arial" panose="020B0604020202020204" pitchFamily="34" charset="0"/>
                        </a:rPr>
                        <a:t>TM011</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500" u="none" strike="noStrike">
                          <a:effectLst/>
                          <a:latin typeface="Arial" panose="020B0604020202020204" pitchFamily="34" charset="0"/>
                          <a:cs typeface="Arial" panose="020B0604020202020204" pitchFamily="34" charset="0"/>
                        </a:rPr>
                        <a:t>2.45</a:t>
                      </a:r>
                      <a:endParaRPr lang="en-US" altLang="zh-CN" sz="15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500" u="none" strike="noStrike" dirty="0">
                          <a:effectLst/>
                          <a:latin typeface="Arial" panose="020B0604020202020204" pitchFamily="34" charset="0"/>
                          <a:cs typeface="Arial" panose="020B0604020202020204" pitchFamily="34" charset="0"/>
                        </a:rPr>
                        <a:t>156</a:t>
                      </a:r>
                      <a:endPar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effectLst/>
                          <a:latin typeface="Arial" panose="020B0604020202020204" pitchFamily="34" charset="0"/>
                          <a:cs typeface="Arial" panose="020B0604020202020204" pitchFamily="34" charset="0"/>
                        </a:rPr>
                        <a:t>5.90E+04</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3758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2157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363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3216130"/>
                  </a:ext>
                </a:extLst>
              </a:tr>
              <a:tr h="288000">
                <a:tc>
                  <a:txBody>
                    <a:bodyPr/>
                    <a:lstStyle/>
                    <a:p>
                      <a:pPr algn="l" fontAlgn="ctr"/>
                      <a:r>
                        <a:rPr lang="en-US" sz="1500" u="none" strike="noStrike" dirty="0">
                          <a:effectLst/>
                          <a:latin typeface="Arial" panose="020B0604020202020204" pitchFamily="34" charset="0"/>
                          <a:cs typeface="Arial" panose="020B0604020202020204" pitchFamily="34" charset="0"/>
                        </a:rPr>
                        <a:t>TM012</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500" u="none" strike="noStrike" dirty="0">
                          <a:effectLst/>
                          <a:latin typeface="Arial" panose="020B0604020202020204" pitchFamily="34" charset="0"/>
                          <a:cs typeface="Arial" panose="020B0604020202020204" pitchFamily="34" charset="0"/>
                        </a:rPr>
                        <a:t>3.845</a:t>
                      </a:r>
                      <a:endPar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500" u="none" strike="noStrike" dirty="0">
                          <a:effectLst/>
                          <a:latin typeface="Arial" panose="020B0604020202020204" pitchFamily="34" charset="0"/>
                          <a:cs typeface="Arial" panose="020B0604020202020204" pitchFamily="34" charset="0"/>
                        </a:rPr>
                        <a:t>44</a:t>
                      </a:r>
                      <a:endPar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effectLst/>
                          <a:latin typeface="Arial" panose="020B0604020202020204" pitchFamily="34" charset="0"/>
                          <a:cs typeface="Arial" panose="020B0604020202020204" pitchFamily="34" charset="0"/>
                        </a:rPr>
                        <a:t>2.40E+05</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2087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1198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5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202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4867988"/>
                  </a:ext>
                </a:extLst>
              </a:tr>
              <a:tr h="288000">
                <a:tc>
                  <a:txBody>
                    <a:bodyPr/>
                    <a:lstStyle/>
                    <a:p>
                      <a:pPr algn="l" fontAlgn="ctr"/>
                      <a:r>
                        <a:rPr lang="en-US" sz="1500" u="none" strike="noStrike" dirty="0">
                          <a:effectLst/>
                          <a:latin typeface="Arial" panose="020B0604020202020204" pitchFamily="34" charset="0"/>
                          <a:cs typeface="Arial" panose="020B0604020202020204" pitchFamily="34" charset="0"/>
                        </a:rPr>
                        <a:t>TE111</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500" u="none" strike="noStrike">
                          <a:effectLst/>
                          <a:latin typeface="Arial" panose="020B0604020202020204" pitchFamily="34" charset="0"/>
                          <a:cs typeface="Arial" panose="020B0604020202020204" pitchFamily="34" charset="0"/>
                        </a:rPr>
                        <a:t>1.739</a:t>
                      </a:r>
                      <a:endParaRPr lang="en-US" altLang="zh-CN" sz="15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500" u="none" strike="noStrike" dirty="0">
                          <a:effectLst/>
                          <a:latin typeface="Arial" panose="020B0604020202020204" pitchFamily="34" charset="0"/>
                          <a:cs typeface="Arial" panose="020B0604020202020204" pitchFamily="34" charset="0"/>
                        </a:rPr>
                        <a:t>4283</a:t>
                      </a:r>
                      <a:endPar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effectLst/>
                          <a:latin typeface="Arial" panose="020B0604020202020204" pitchFamily="34" charset="0"/>
                          <a:cs typeface="Arial" panose="020B0604020202020204" pitchFamily="34" charset="0"/>
                        </a:rPr>
                        <a:t>3.40E+03</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6159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4594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906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616390"/>
                  </a:ext>
                </a:extLst>
              </a:tr>
              <a:tr h="288000">
                <a:tc>
                  <a:txBody>
                    <a:bodyPr/>
                    <a:lstStyle/>
                    <a:p>
                      <a:pPr algn="l" fontAlgn="ctr"/>
                      <a:r>
                        <a:rPr lang="en-US" sz="1500" u="none" strike="noStrike" dirty="0">
                          <a:effectLst/>
                          <a:latin typeface="Arial" panose="020B0604020202020204" pitchFamily="34" charset="0"/>
                          <a:cs typeface="Arial" panose="020B0604020202020204" pitchFamily="34" charset="0"/>
                        </a:rPr>
                        <a:t>TM110</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500" u="none" strike="noStrike">
                          <a:effectLst/>
                          <a:latin typeface="Arial" panose="020B0604020202020204" pitchFamily="34" charset="0"/>
                          <a:cs typeface="Arial" panose="020B0604020202020204" pitchFamily="34" charset="0"/>
                        </a:rPr>
                        <a:t>1.874</a:t>
                      </a:r>
                      <a:endParaRPr lang="en-US" altLang="zh-CN" sz="15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500" u="none" strike="noStrike" dirty="0">
                          <a:effectLst/>
                          <a:latin typeface="Arial" panose="020B0604020202020204" pitchFamily="34" charset="0"/>
                          <a:cs typeface="Arial" panose="020B0604020202020204" pitchFamily="34" charset="0"/>
                        </a:rPr>
                        <a:t>2293</a:t>
                      </a:r>
                      <a:endPar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a:effectLst/>
                          <a:latin typeface="Arial" panose="020B0604020202020204" pitchFamily="34" charset="0"/>
                          <a:cs typeface="Arial" panose="020B0604020202020204" pitchFamily="34" charset="0"/>
                        </a:rPr>
                        <a:t>5.00E+04</a:t>
                      </a:r>
                      <a:endParaRPr lang="en-US" sz="15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782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583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7084103"/>
                  </a:ext>
                </a:extLst>
              </a:tr>
              <a:tr h="288000">
                <a:tc>
                  <a:txBody>
                    <a:bodyPr/>
                    <a:lstStyle/>
                    <a:p>
                      <a:pPr algn="l" fontAlgn="ctr"/>
                      <a:r>
                        <a:rPr lang="en-US" sz="1500" u="none" strike="noStrike" dirty="0">
                          <a:effectLst/>
                          <a:latin typeface="Arial" panose="020B0604020202020204" pitchFamily="34" charset="0"/>
                          <a:cs typeface="Arial" panose="020B0604020202020204" pitchFamily="34" charset="0"/>
                        </a:rPr>
                        <a:t>TM111</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500" u="none" strike="noStrike" dirty="0">
                          <a:effectLst/>
                          <a:latin typeface="Arial" panose="020B0604020202020204" pitchFamily="34" charset="0"/>
                          <a:cs typeface="Arial" panose="020B0604020202020204" pitchFamily="34" charset="0"/>
                        </a:rPr>
                        <a:t>2.577</a:t>
                      </a:r>
                      <a:endPar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500" u="none" strike="noStrike" dirty="0">
                          <a:effectLst/>
                          <a:latin typeface="Arial" panose="020B0604020202020204" pitchFamily="34" charset="0"/>
                          <a:cs typeface="Arial" panose="020B0604020202020204" pitchFamily="34" charset="0"/>
                        </a:rPr>
                        <a:t>4336</a:t>
                      </a:r>
                      <a:endPar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effectLst/>
                          <a:latin typeface="Arial" panose="020B0604020202020204" pitchFamily="34" charset="0"/>
                          <a:cs typeface="Arial" panose="020B0604020202020204" pitchFamily="34" charset="0"/>
                        </a:rPr>
                        <a:t>5.00E+04</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414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309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500" b="0" i="0" u="none" strike="noStrike" dirty="0">
                          <a:solidFill>
                            <a:srgbClr val="FF0000"/>
                          </a:solidFill>
                          <a:effectLst/>
                          <a:latin typeface="Arial" panose="020B0604020202020204" pitchFamily="34" charset="0"/>
                          <a:ea typeface="等线" panose="02010600030101010101" pitchFamily="2" charset="-122"/>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4083748"/>
                  </a:ext>
                </a:extLst>
              </a:tr>
              <a:tr h="288000">
                <a:tc>
                  <a:txBody>
                    <a:bodyPr/>
                    <a:lstStyle/>
                    <a:p>
                      <a:pPr algn="l" fontAlgn="ctr"/>
                      <a:r>
                        <a:rPr lang="en-US" sz="1500" u="none" strike="noStrike" dirty="0">
                          <a:effectLst/>
                          <a:latin typeface="Arial" panose="020B0604020202020204" pitchFamily="34" charset="0"/>
                          <a:cs typeface="Arial" panose="020B0604020202020204" pitchFamily="34" charset="0"/>
                        </a:rPr>
                        <a:t>TE121</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500" u="none" strike="noStrike" dirty="0">
                          <a:effectLst/>
                          <a:latin typeface="Arial" panose="020B0604020202020204" pitchFamily="34" charset="0"/>
                          <a:cs typeface="Arial" panose="020B0604020202020204" pitchFamily="34" charset="0"/>
                        </a:rPr>
                        <a:t>3.087</a:t>
                      </a:r>
                      <a:endPar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500" u="none" strike="noStrike" dirty="0">
                          <a:effectLst/>
                          <a:latin typeface="Arial" panose="020B0604020202020204" pitchFamily="34" charset="0"/>
                          <a:cs typeface="Arial" panose="020B0604020202020204" pitchFamily="34" charset="0"/>
                        </a:rPr>
                        <a:t>196</a:t>
                      </a:r>
                      <a:endPar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effectLst/>
                          <a:latin typeface="Arial" panose="020B0604020202020204" pitchFamily="34" charset="0"/>
                          <a:cs typeface="Arial" panose="020B0604020202020204" pitchFamily="34" charset="0"/>
                        </a:rPr>
                        <a:t>4.40E+04</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10400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7757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1530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5830918"/>
                  </a:ext>
                </a:extLst>
              </a:tr>
              <a:tr h="288000">
                <a:tc>
                  <a:txBody>
                    <a:bodyPr/>
                    <a:lstStyle/>
                    <a:p>
                      <a:pPr algn="l" fontAlgn="ctr"/>
                      <a:endParaRPr lang="zh-CN" alt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zh-CN" altLang="en-US" sz="15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zh-CN" altLang="en-US" sz="15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zh-CN" alt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H-injection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W-injection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Z-injection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8422514"/>
                  </a:ext>
                </a:extLst>
              </a:tr>
              <a:tr h="288000">
                <a:tc>
                  <a:txBody>
                    <a:bodyPr/>
                    <a:lstStyle/>
                    <a:p>
                      <a:pPr algn="l" fontAlgn="ctr"/>
                      <a:r>
                        <a:rPr lang="en-US" sz="1500" u="none" strike="noStrike" dirty="0">
                          <a:effectLst/>
                          <a:latin typeface="Arial" panose="020B0604020202020204" pitchFamily="34" charset="0"/>
                          <a:cs typeface="Arial" panose="020B0604020202020204" pitchFamily="34" charset="0"/>
                        </a:rPr>
                        <a:t>TM011</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500" u="none" strike="noStrike">
                          <a:effectLst/>
                          <a:latin typeface="Arial" panose="020B0604020202020204" pitchFamily="34" charset="0"/>
                          <a:cs typeface="Arial" panose="020B0604020202020204" pitchFamily="34" charset="0"/>
                        </a:rPr>
                        <a:t>2.45</a:t>
                      </a:r>
                      <a:endParaRPr lang="en-US" altLang="zh-CN" sz="15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500" u="none" strike="noStrike" dirty="0">
                          <a:effectLst/>
                          <a:latin typeface="Arial" panose="020B0604020202020204" pitchFamily="34" charset="0"/>
                          <a:cs typeface="Arial" panose="020B0604020202020204" pitchFamily="34" charset="0"/>
                        </a:rPr>
                        <a:t>156</a:t>
                      </a:r>
                      <a:endPar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effectLst/>
                          <a:latin typeface="Arial" panose="020B0604020202020204" pitchFamily="34" charset="0"/>
                          <a:cs typeface="Arial" panose="020B0604020202020204" pitchFamily="34" charset="0"/>
                        </a:rPr>
                        <a:t>5.90E+04</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313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270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6532931"/>
                  </a:ext>
                </a:extLst>
              </a:tr>
              <a:tr h="288000">
                <a:tc>
                  <a:txBody>
                    <a:bodyPr/>
                    <a:lstStyle/>
                    <a:p>
                      <a:pPr algn="l" fontAlgn="ctr"/>
                      <a:r>
                        <a:rPr lang="en-US" sz="1500" u="none" strike="noStrike" dirty="0">
                          <a:effectLst/>
                          <a:latin typeface="Arial" panose="020B0604020202020204" pitchFamily="34" charset="0"/>
                          <a:cs typeface="Arial" panose="020B0604020202020204" pitchFamily="34" charset="0"/>
                        </a:rPr>
                        <a:t>TM012</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500" u="none" strike="noStrike" dirty="0">
                          <a:effectLst/>
                          <a:latin typeface="Arial" panose="020B0604020202020204" pitchFamily="34" charset="0"/>
                          <a:cs typeface="Arial" panose="020B0604020202020204" pitchFamily="34" charset="0"/>
                        </a:rPr>
                        <a:t>3.845</a:t>
                      </a:r>
                      <a:endPar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500" u="none" strike="noStrike" dirty="0">
                          <a:effectLst/>
                          <a:latin typeface="Arial" panose="020B0604020202020204" pitchFamily="34" charset="0"/>
                          <a:cs typeface="Arial" panose="020B0604020202020204" pitchFamily="34" charset="0"/>
                        </a:rPr>
                        <a:t>44</a:t>
                      </a:r>
                      <a:endPar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effectLst/>
                          <a:latin typeface="Arial" panose="020B0604020202020204" pitchFamily="34" charset="0"/>
                          <a:cs typeface="Arial" panose="020B0604020202020204" pitchFamily="34" charset="0"/>
                        </a:rPr>
                        <a:t>2.40E+05</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174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5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9117781"/>
                  </a:ext>
                </a:extLst>
              </a:tr>
              <a:tr h="288000">
                <a:tc>
                  <a:txBody>
                    <a:bodyPr/>
                    <a:lstStyle/>
                    <a:p>
                      <a:pPr algn="l" fontAlgn="ctr"/>
                      <a:r>
                        <a:rPr lang="en-US" sz="1500" u="none" strike="noStrike" dirty="0">
                          <a:effectLst/>
                          <a:latin typeface="Arial" panose="020B0604020202020204" pitchFamily="34" charset="0"/>
                          <a:cs typeface="Arial" panose="020B0604020202020204" pitchFamily="34" charset="0"/>
                        </a:rPr>
                        <a:t>TE111</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500" u="none" strike="noStrike">
                          <a:effectLst/>
                          <a:latin typeface="Arial" panose="020B0604020202020204" pitchFamily="34" charset="0"/>
                          <a:cs typeface="Arial" panose="020B0604020202020204" pitchFamily="34" charset="0"/>
                        </a:rPr>
                        <a:t>1.739</a:t>
                      </a:r>
                      <a:endParaRPr lang="en-US" altLang="zh-CN" sz="15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500" u="none" strike="noStrike" dirty="0">
                          <a:effectLst/>
                          <a:latin typeface="Arial" panose="020B0604020202020204" pitchFamily="34" charset="0"/>
                          <a:cs typeface="Arial" panose="020B0604020202020204" pitchFamily="34" charset="0"/>
                        </a:rPr>
                        <a:t>4283</a:t>
                      </a:r>
                      <a:endPar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effectLst/>
                          <a:latin typeface="Arial" panose="020B0604020202020204" pitchFamily="34" charset="0"/>
                          <a:cs typeface="Arial" panose="020B0604020202020204" pitchFamily="34" charset="0"/>
                        </a:rPr>
                        <a:t>3.40E+03</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513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574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199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9939307"/>
                  </a:ext>
                </a:extLst>
              </a:tr>
              <a:tr h="288000">
                <a:tc>
                  <a:txBody>
                    <a:bodyPr/>
                    <a:lstStyle/>
                    <a:p>
                      <a:pPr algn="l" fontAlgn="ctr"/>
                      <a:r>
                        <a:rPr lang="en-US" sz="1500" u="none" strike="noStrike" dirty="0">
                          <a:effectLst/>
                          <a:latin typeface="Arial" panose="020B0604020202020204" pitchFamily="34" charset="0"/>
                          <a:cs typeface="Arial" panose="020B0604020202020204" pitchFamily="34" charset="0"/>
                        </a:rPr>
                        <a:t>TM110</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500" u="none" strike="noStrike">
                          <a:effectLst/>
                          <a:latin typeface="Arial" panose="020B0604020202020204" pitchFamily="34" charset="0"/>
                          <a:cs typeface="Arial" panose="020B0604020202020204" pitchFamily="34" charset="0"/>
                        </a:rPr>
                        <a:t>1.874</a:t>
                      </a:r>
                      <a:endParaRPr lang="en-US" altLang="zh-CN" sz="15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500" u="none" strike="noStrike" dirty="0">
                          <a:effectLst/>
                          <a:latin typeface="Arial" panose="020B0604020202020204" pitchFamily="34" charset="0"/>
                          <a:cs typeface="Arial" panose="020B0604020202020204" pitchFamily="34" charset="0"/>
                        </a:rPr>
                        <a:t>2293</a:t>
                      </a:r>
                      <a:endPar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effectLst/>
                          <a:latin typeface="Arial" panose="020B0604020202020204" pitchFamily="34" charset="0"/>
                          <a:cs typeface="Arial" panose="020B0604020202020204" pitchFamily="34" charset="0"/>
                        </a:rPr>
                        <a:t>5.00E+04</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086544"/>
                  </a:ext>
                </a:extLst>
              </a:tr>
              <a:tr h="288000">
                <a:tc>
                  <a:txBody>
                    <a:bodyPr/>
                    <a:lstStyle/>
                    <a:p>
                      <a:pPr algn="l" fontAlgn="ctr"/>
                      <a:r>
                        <a:rPr lang="en-US" sz="1500" u="none" strike="noStrike" dirty="0">
                          <a:effectLst/>
                          <a:latin typeface="Arial" panose="020B0604020202020204" pitchFamily="34" charset="0"/>
                          <a:cs typeface="Arial" panose="020B0604020202020204" pitchFamily="34" charset="0"/>
                        </a:rPr>
                        <a:t>TM111</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500" u="none" strike="noStrike" dirty="0">
                          <a:effectLst/>
                          <a:latin typeface="Arial" panose="020B0604020202020204" pitchFamily="34" charset="0"/>
                          <a:cs typeface="Arial" panose="020B0604020202020204" pitchFamily="34" charset="0"/>
                        </a:rPr>
                        <a:t>2.577</a:t>
                      </a:r>
                      <a:endPar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500" u="none" strike="noStrike" dirty="0">
                          <a:effectLst/>
                          <a:latin typeface="Arial" panose="020B0604020202020204" pitchFamily="34" charset="0"/>
                          <a:cs typeface="Arial" panose="020B0604020202020204" pitchFamily="34" charset="0"/>
                        </a:rPr>
                        <a:t>4336</a:t>
                      </a:r>
                      <a:endPar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effectLst/>
                          <a:latin typeface="Arial" panose="020B0604020202020204" pitchFamily="34" charset="0"/>
                          <a:cs typeface="Arial" panose="020B0604020202020204" pitchFamily="34" charset="0"/>
                        </a:rPr>
                        <a:t>5.00E+04</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500" b="0" i="0" u="none" strike="noStrike" dirty="0">
                          <a:solidFill>
                            <a:srgbClr val="FF0000"/>
                          </a:solidFill>
                          <a:effectLst/>
                          <a:latin typeface="Arial" panose="020B0604020202020204" pitchFamily="34" charset="0"/>
                          <a:ea typeface="等线" panose="02010600030101010101" pitchFamily="2" charset="-122"/>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6288903"/>
                  </a:ext>
                </a:extLst>
              </a:tr>
              <a:tr h="288000">
                <a:tc>
                  <a:txBody>
                    <a:bodyPr/>
                    <a:lstStyle/>
                    <a:p>
                      <a:pPr algn="l" fontAlgn="ctr"/>
                      <a:r>
                        <a:rPr lang="en-US" sz="1500" u="none" strike="noStrike" dirty="0">
                          <a:effectLst/>
                          <a:latin typeface="Arial" panose="020B0604020202020204" pitchFamily="34" charset="0"/>
                          <a:cs typeface="Arial" panose="020B0604020202020204" pitchFamily="34" charset="0"/>
                        </a:rPr>
                        <a:t>TE121</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500" u="none" strike="noStrike" dirty="0">
                          <a:effectLst/>
                          <a:latin typeface="Arial" panose="020B0604020202020204" pitchFamily="34" charset="0"/>
                          <a:cs typeface="Arial" panose="020B0604020202020204" pitchFamily="34" charset="0"/>
                        </a:rPr>
                        <a:t>3.087</a:t>
                      </a:r>
                      <a:endPar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500" u="none" strike="noStrike" dirty="0">
                          <a:effectLst/>
                          <a:latin typeface="Arial" panose="020B0604020202020204" pitchFamily="34" charset="0"/>
                          <a:cs typeface="Arial" panose="020B0604020202020204" pitchFamily="34" charset="0"/>
                        </a:rPr>
                        <a:t>196</a:t>
                      </a:r>
                      <a:endPar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effectLst/>
                          <a:latin typeface="Arial" panose="020B0604020202020204" pitchFamily="34" charset="0"/>
                          <a:cs typeface="Arial" panose="020B0604020202020204" pitchFamily="34" charset="0"/>
                        </a:rPr>
                        <a:t>4.40E+04</a:t>
                      </a:r>
                      <a:endParaRPr lang="en-US"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867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970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5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336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6456415"/>
                  </a:ext>
                </a:extLst>
              </a:tr>
            </a:tbl>
          </a:graphicData>
        </a:graphic>
      </p:graphicFrame>
      <p:sp>
        <p:nvSpPr>
          <p:cNvPr id="6" name="矩形 5"/>
          <p:cNvSpPr/>
          <p:nvPr/>
        </p:nvSpPr>
        <p:spPr>
          <a:xfrm>
            <a:off x="9029267" y="3554827"/>
            <a:ext cx="2844800" cy="2874890"/>
          </a:xfrm>
          <a:prstGeom prst="rect">
            <a:avLst/>
          </a:prstGeom>
        </p:spPr>
        <p:txBody>
          <a:bodyPr wrap="square">
            <a:spAutoFit/>
          </a:bodyPr>
          <a:lstStyle/>
          <a:p>
            <a:pPr marL="171446" indent="-171446">
              <a:lnSpc>
                <a:spcPct val="120000"/>
              </a:lnSpc>
              <a:spcBef>
                <a:spcPts val="600"/>
              </a:spcBef>
              <a:buFont typeface="Arial" panose="020B0604020202020204" pitchFamily="34" charset="0"/>
              <a:buChar char="•"/>
            </a:pPr>
            <a:r>
              <a:rPr lang="en-US" altLang="zh-CN" dirty="0">
                <a:latin typeface="Arial" panose="020B0604020202020204" pitchFamily="34" charset="0"/>
                <a:ea typeface="微软雅黑" panose="020B0503020204020204" pitchFamily="34" charset="-122"/>
                <a:cs typeface="+mn-ea"/>
                <a:sym typeface="Arial" panose="020B0604020202020204" pitchFamily="34" charset="0"/>
              </a:rPr>
              <a:t>All larger than beam feedback time limit ~ </a:t>
            </a:r>
            <a:r>
              <a:rPr lang="en-US" altLang="zh-CN"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3.3 ms </a:t>
            </a:r>
            <a:r>
              <a:rPr lang="en-US" altLang="zh-CN" dirty="0">
                <a:latin typeface="Arial" panose="020B0604020202020204" pitchFamily="34" charset="0"/>
                <a:ea typeface="微软雅黑" panose="020B0503020204020204" pitchFamily="34" charset="-122"/>
                <a:cs typeface="+mn-ea"/>
                <a:sym typeface="Arial" panose="020B0604020202020204" pitchFamily="34" charset="0"/>
              </a:rPr>
              <a:t>(5 turns and margin)</a:t>
            </a:r>
          </a:p>
          <a:p>
            <a:pPr marL="171446" indent="-171446">
              <a:lnSpc>
                <a:spcPct val="120000"/>
              </a:lnSpc>
              <a:spcBef>
                <a:spcPts val="600"/>
              </a:spcBef>
              <a:buFont typeface="Arial" panose="020B0604020202020204" pitchFamily="34" charset="0"/>
              <a:buChar char="•"/>
            </a:pPr>
            <a:r>
              <a:rPr lang="en-US" altLang="zh-CN" dirty="0">
                <a:latin typeface="Arial" panose="020B0604020202020204" pitchFamily="34" charset="0"/>
                <a:ea typeface="微软雅黑" panose="020B0503020204020204" pitchFamily="34" charset="-122"/>
                <a:cs typeface="+mn-ea"/>
                <a:sym typeface="Arial" panose="020B0604020202020204" pitchFamily="34" charset="0"/>
              </a:rPr>
              <a:t>Cavity HOM frequency spread will have more margin</a:t>
            </a:r>
          </a:p>
          <a:p>
            <a:pPr marL="171446" indent="-171446">
              <a:lnSpc>
                <a:spcPct val="120000"/>
              </a:lnSpc>
              <a:spcBef>
                <a:spcPts val="600"/>
              </a:spcBef>
              <a:buFont typeface="Arial" panose="020B0604020202020204" pitchFamily="34" charset="0"/>
              <a:buChar char="•"/>
            </a:pPr>
            <a:r>
              <a:rPr lang="en-US" altLang="zh-CN" dirty="0">
                <a:latin typeface="Arial" panose="020B0604020202020204" pitchFamily="34" charset="0"/>
                <a:ea typeface="微软雅黑" panose="020B0503020204020204" pitchFamily="34" charset="-122"/>
                <a:cs typeface="+mn-ea"/>
                <a:sym typeface="Arial" panose="020B0604020202020204" pitchFamily="34" charset="0"/>
              </a:rPr>
              <a:t>Average </a:t>
            </a:r>
            <a:r>
              <a:rPr lang="en-US" altLang="zh-CN" dirty="0" err="1">
                <a:latin typeface="Arial" panose="020B0604020202020204" pitchFamily="34" charset="0"/>
                <a:ea typeface="微软雅黑" panose="020B0503020204020204" pitchFamily="34" charset="-122"/>
                <a:cs typeface="+mn-ea"/>
                <a:sym typeface="Arial" panose="020B0604020202020204" pitchFamily="34" charset="0"/>
              </a:rPr>
              <a:t>beta_x,y</a:t>
            </a:r>
            <a:r>
              <a:rPr lang="en-US" altLang="zh-CN" dirty="0">
                <a:latin typeface="Arial" panose="020B0604020202020204" pitchFamily="34" charset="0"/>
                <a:ea typeface="微软雅黑" panose="020B0503020204020204" pitchFamily="34" charset="-122"/>
                <a:cs typeface="+mn-ea"/>
                <a:sym typeface="Arial" panose="020B0604020202020204" pitchFamily="34" charset="0"/>
              </a:rPr>
              <a:t> in RF cavity ~ </a:t>
            </a:r>
            <a:r>
              <a:rPr lang="en-US" altLang="zh-CN"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30 m</a:t>
            </a:r>
          </a:p>
        </p:txBody>
      </p:sp>
      <p:sp>
        <p:nvSpPr>
          <p:cNvPr id="3" name="灯片编号占位符 2"/>
          <p:cNvSpPr>
            <a:spLocks noGrp="1"/>
          </p:cNvSpPr>
          <p:nvPr>
            <p:ph type="sldNum" sz="quarter" idx="12"/>
          </p:nvPr>
        </p:nvSpPr>
        <p:spPr/>
        <p:txBody>
          <a:bodyPr/>
          <a:lstStyle/>
          <a:p>
            <a:fld id="{672E488A-81DB-4A5F-B4BA-D0957D335647}" type="slidenum">
              <a:rPr lang="zh-CN" altLang="en-US" smtClean="0"/>
              <a:t>38</a:t>
            </a:fld>
            <a:endParaRPr lang="zh-CN" altLang="en-US"/>
          </a:p>
        </p:txBody>
      </p:sp>
    </p:spTree>
    <p:extLst>
      <p:ext uri="{BB962C8B-B14F-4D97-AF65-F5344CB8AC3E}">
        <p14:creationId xmlns:p14="http://schemas.microsoft.com/office/powerpoint/2010/main" val="22166195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27125" y="374555"/>
            <a:ext cx="11360075" cy="1325563"/>
          </a:xfrm>
        </p:spPr>
        <p:txBody>
          <a:bodyPr>
            <a:normAutofit/>
          </a:bodyPr>
          <a:lstStyle/>
          <a:p>
            <a:r>
              <a:rPr lang="en-US" altLang="zh-CN" sz="4000" dirty="0">
                <a:latin typeface="Arial" panose="020B0604020202020204" pitchFamily="34" charset="0"/>
                <a:cs typeface="Arial" panose="020B0604020202020204" pitchFamily="34" charset="0"/>
              </a:rPr>
              <a:t>Outline</a:t>
            </a:r>
            <a:endParaRPr lang="zh-CN" altLang="en-US" sz="4000"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527125" y="1899597"/>
            <a:ext cx="7886700" cy="4351339"/>
          </a:xfrm>
        </p:spPr>
        <p:txBody>
          <a:bodyPr>
            <a:normAutofit/>
          </a:bodyPr>
          <a:lstStyle/>
          <a:p>
            <a:pPr>
              <a:lnSpc>
                <a:spcPct val="120000"/>
              </a:lnSpc>
            </a:pPr>
            <a:r>
              <a:rPr lang="en-US" altLang="zh-CN" dirty="0">
                <a:latin typeface="Arial" panose="020B0604020202020204" pitchFamily="34" charset="0"/>
                <a:cs typeface="Arial" panose="020B0604020202020204" pitchFamily="34" charset="0"/>
              </a:rPr>
              <a:t> CEPC introduction</a:t>
            </a:r>
          </a:p>
          <a:p>
            <a:pPr>
              <a:lnSpc>
                <a:spcPct val="120000"/>
              </a:lnSpc>
            </a:pPr>
            <a:r>
              <a:rPr lang="en-US" altLang="zh-CN" dirty="0">
                <a:latin typeface="Arial" panose="020B0604020202020204" pitchFamily="34" charset="0"/>
                <a:cs typeface="Arial" panose="020B0604020202020204" pitchFamily="34" charset="0"/>
              </a:rPr>
              <a:t> RF system design and parameters</a:t>
            </a:r>
          </a:p>
          <a:p>
            <a:pPr>
              <a:lnSpc>
                <a:spcPct val="120000"/>
              </a:lnSpc>
            </a:pPr>
            <a:r>
              <a:rPr lang="en-US" altLang="zh-CN" dirty="0">
                <a:latin typeface="Arial" panose="020B0604020202020204" pitchFamily="34" charset="0"/>
                <a:cs typeface="Arial" panose="020B0604020202020204" pitchFamily="34" charset="0"/>
              </a:rPr>
              <a:t> RF transient and instability </a:t>
            </a:r>
          </a:p>
          <a:p>
            <a:pPr>
              <a:lnSpc>
                <a:spcPct val="120000"/>
              </a:lnSpc>
            </a:pPr>
            <a:r>
              <a:rPr lang="en-US" altLang="zh-CN" dirty="0">
                <a:solidFill>
                  <a:srgbClr val="FF0000"/>
                </a:solidFill>
                <a:latin typeface="Arial" panose="020B0604020202020204" pitchFamily="34" charset="0"/>
                <a:cs typeface="Arial" panose="020B0604020202020204" pitchFamily="34" charset="0"/>
              </a:rPr>
              <a:t> R&amp;D plan and status</a:t>
            </a:r>
          </a:p>
        </p:txBody>
      </p:sp>
      <p:sp>
        <p:nvSpPr>
          <p:cNvPr id="4" name="灯片编号占位符 3"/>
          <p:cNvSpPr>
            <a:spLocks noGrp="1"/>
          </p:cNvSpPr>
          <p:nvPr>
            <p:ph type="sldNum" sz="quarter" idx="12"/>
          </p:nvPr>
        </p:nvSpPr>
        <p:spPr/>
        <p:txBody>
          <a:bodyPr/>
          <a:lstStyle/>
          <a:p>
            <a:fld id="{672E488A-81DB-4A5F-B4BA-D0957D335647}" type="slidenum">
              <a:rPr lang="zh-CN" altLang="en-US" smtClean="0"/>
              <a:t>39</a:t>
            </a:fld>
            <a:endParaRPr lang="zh-CN" altLang="en-US"/>
          </a:p>
        </p:txBody>
      </p:sp>
    </p:spTree>
    <p:extLst>
      <p:ext uri="{BB962C8B-B14F-4D97-AF65-F5344CB8AC3E}">
        <p14:creationId xmlns:p14="http://schemas.microsoft.com/office/powerpoint/2010/main" val="8701978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1"/>
          <p:cNvSpPr>
            <a:spLocks noChangeArrowheads="1"/>
          </p:cNvSpPr>
          <p:nvPr/>
        </p:nvSpPr>
        <p:spPr bwMode="auto">
          <a:xfrm>
            <a:off x="3426017" y="480675"/>
            <a:ext cx="5458546" cy="70788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defTabSz="914400" fontAlgn="base">
              <a:spcBef>
                <a:spcPct val="0"/>
              </a:spcBef>
              <a:spcAft>
                <a:spcPct val="0"/>
              </a:spcAft>
            </a:pPr>
            <a:r>
              <a:rPr lang="en-US" altLang="zh-CN" sz="4000" dirty="0">
                <a:latin typeface="Arial" panose="020B0604020202020204" pitchFamily="34" charset="0"/>
                <a:ea typeface="宋体" pitchFamily="2" charset="-122"/>
                <a:cs typeface="Arial" panose="020B0604020202020204" pitchFamily="34" charset="0"/>
              </a:rPr>
              <a:t>CEPC Schedule (ideal)</a:t>
            </a:r>
            <a:endParaRPr lang="zh-CN" altLang="en-US" sz="4800" dirty="0">
              <a:latin typeface="Arial" panose="020B0604020202020204" pitchFamily="34" charset="0"/>
              <a:ea typeface="宋体" pitchFamily="2" charset="-122"/>
              <a:cs typeface="Arial" panose="020B0604020202020204" pitchFamily="34" charset="0"/>
            </a:endParaRPr>
          </a:p>
        </p:txBody>
      </p:sp>
      <p:pic>
        <p:nvPicPr>
          <p:cNvPr id="275459" name="Picture 3"/>
          <p:cNvPicPr>
            <a:picLocks noChangeAspect="1" noChangeArrowheads="1"/>
          </p:cNvPicPr>
          <p:nvPr/>
        </p:nvPicPr>
        <p:blipFill>
          <a:blip r:embed="rId2" cstate="print"/>
          <a:srcRect/>
          <a:stretch>
            <a:fillRect/>
          </a:stretch>
        </p:blipFill>
        <p:spPr bwMode="auto">
          <a:xfrm>
            <a:off x="923545" y="1686560"/>
            <a:ext cx="10210219" cy="2072640"/>
          </a:xfrm>
          <a:prstGeom prst="rect">
            <a:avLst/>
          </a:prstGeom>
          <a:noFill/>
          <a:ln w="9525">
            <a:noFill/>
            <a:miter lim="800000"/>
            <a:headEnd/>
            <a:tailEnd/>
          </a:ln>
        </p:spPr>
      </p:pic>
      <p:pic>
        <p:nvPicPr>
          <p:cNvPr id="275460" name="Picture 4"/>
          <p:cNvPicPr>
            <a:picLocks noChangeAspect="1" noChangeArrowheads="1"/>
          </p:cNvPicPr>
          <p:nvPr/>
        </p:nvPicPr>
        <p:blipFill>
          <a:blip r:embed="rId3" cstate="print"/>
          <a:srcRect/>
          <a:stretch>
            <a:fillRect/>
          </a:stretch>
        </p:blipFill>
        <p:spPr bwMode="auto">
          <a:xfrm>
            <a:off x="1021079" y="3987801"/>
            <a:ext cx="9736765" cy="1005840"/>
          </a:xfrm>
          <a:prstGeom prst="rect">
            <a:avLst/>
          </a:prstGeom>
          <a:noFill/>
          <a:ln w="9525">
            <a:noFill/>
            <a:miter lim="800000"/>
            <a:headEnd/>
            <a:tailEnd/>
          </a:ln>
        </p:spPr>
      </p:pic>
      <p:sp>
        <p:nvSpPr>
          <p:cNvPr id="12" name="TextBox 11"/>
          <p:cNvSpPr txBox="1"/>
          <p:nvPr/>
        </p:nvSpPr>
        <p:spPr>
          <a:xfrm>
            <a:off x="923545" y="5222242"/>
            <a:ext cx="9583414" cy="1169551"/>
          </a:xfrm>
          <a:prstGeom prst="rect">
            <a:avLst/>
          </a:prstGeom>
          <a:noFill/>
        </p:spPr>
        <p:txBody>
          <a:bodyPr wrap="square" rtlCol="0">
            <a:spAutoFit/>
          </a:bodyPr>
          <a:lstStyle/>
          <a:p>
            <a:pPr defTabSz="914400">
              <a:spcBef>
                <a:spcPts val="600"/>
              </a:spcBef>
              <a:buFont typeface="Arial" pitchFamily="34" charset="0"/>
              <a:buChar char="•"/>
            </a:pPr>
            <a:r>
              <a:rPr lang="en-US" altLang="zh-CN" sz="2000" b="1" dirty="0">
                <a:solidFill>
                  <a:srgbClr val="7030A0"/>
                </a:solidFill>
                <a:latin typeface="Arial" panose="020B0604020202020204" pitchFamily="34" charset="0"/>
                <a:ea typeface="宋体" panose="02010600030101010101" pitchFamily="2" charset="-122"/>
                <a:cs typeface="Arial" panose="020B0604020202020204" pitchFamily="34" charset="0"/>
              </a:rPr>
              <a:t>  CEPC data-taking starts before the LHC program ends around 2035</a:t>
            </a:r>
          </a:p>
          <a:p>
            <a:pPr defTabSz="914400">
              <a:spcBef>
                <a:spcPts val="600"/>
              </a:spcBef>
              <a:buFont typeface="Arial" pitchFamily="34" charset="0"/>
              <a:buChar char="•"/>
            </a:pPr>
            <a:r>
              <a:rPr lang="en-US" altLang="zh-CN" sz="2000" b="1" dirty="0">
                <a:solidFill>
                  <a:srgbClr val="7030A0"/>
                </a:solidFill>
                <a:latin typeface="Arial" panose="020B0604020202020204" pitchFamily="34" charset="0"/>
                <a:ea typeface="宋体" panose="02010600030101010101" pitchFamily="2" charset="-122"/>
                <a:cs typeface="Arial" panose="020B0604020202020204" pitchFamily="34" charset="0"/>
              </a:rPr>
              <a:t>  Earlier than the FCC-</a:t>
            </a:r>
            <a:r>
              <a:rPr lang="en-US" altLang="zh-CN" sz="2000" b="1" dirty="0" err="1">
                <a:solidFill>
                  <a:srgbClr val="7030A0"/>
                </a:solidFill>
                <a:latin typeface="Arial" panose="020B0604020202020204" pitchFamily="34" charset="0"/>
                <a:ea typeface="宋体" panose="02010600030101010101" pitchFamily="2" charset="-122"/>
                <a:cs typeface="Arial" panose="020B0604020202020204" pitchFamily="34" charset="0"/>
              </a:rPr>
              <a:t>ee</a:t>
            </a:r>
            <a:endParaRPr lang="en-US" altLang="zh-CN" sz="2000" b="1" dirty="0">
              <a:solidFill>
                <a:srgbClr val="7030A0"/>
              </a:solidFill>
              <a:latin typeface="Arial" panose="020B0604020202020204" pitchFamily="34" charset="0"/>
              <a:ea typeface="宋体" panose="02010600030101010101" pitchFamily="2" charset="-122"/>
              <a:cs typeface="Arial" panose="020B0604020202020204" pitchFamily="34" charset="0"/>
            </a:endParaRPr>
          </a:p>
          <a:p>
            <a:pPr defTabSz="914400">
              <a:spcBef>
                <a:spcPts val="600"/>
              </a:spcBef>
              <a:buFont typeface="Arial" pitchFamily="34" charset="0"/>
              <a:buChar char="•"/>
            </a:pPr>
            <a:r>
              <a:rPr lang="en-US" altLang="zh-CN" sz="2000" b="1" dirty="0">
                <a:solidFill>
                  <a:srgbClr val="7030A0"/>
                </a:solidFill>
                <a:latin typeface="Arial" panose="020B0604020202020204" pitchFamily="34" charset="0"/>
                <a:ea typeface="宋体" panose="02010600030101010101" pitchFamily="2" charset="-122"/>
                <a:cs typeface="Arial" panose="020B0604020202020204" pitchFamily="34" charset="0"/>
              </a:rPr>
              <a:t>  possibly concurrent, but advantageous and complimentary to the ILC</a:t>
            </a:r>
            <a:endParaRPr lang="zh-CN" altLang="en-US" sz="2000" b="1" dirty="0">
              <a:solidFill>
                <a:srgbClr val="7030A0"/>
              </a:solidFill>
              <a:latin typeface="Arial" panose="020B060402020202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35202690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02909" y="536622"/>
            <a:ext cx="8766935" cy="840859"/>
          </a:xfrm>
        </p:spPr>
        <p:txBody>
          <a:bodyPr>
            <a:normAutofit/>
          </a:bodyPr>
          <a:lstStyle/>
          <a:p>
            <a:r>
              <a:rPr lang="en-US" altLang="zh-CN" dirty="0">
                <a:latin typeface="Arial" panose="020B0604020202020204" pitchFamily="34" charset="0"/>
                <a:ea typeface="微软雅黑" panose="020B0503020204020204" pitchFamily="34" charset="-122"/>
                <a:cs typeface="Arial" panose="020B0604020202020204" pitchFamily="34" charset="0"/>
              </a:rPr>
              <a:t>CEPC</a:t>
            </a:r>
            <a:r>
              <a:rPr lang="zh-CN" altLang="en-US" dirty="0">
                <a:latin typeface="Arial" panose="020B0604020202020204" pitchFamily="34" charset="0"/>
                <a:ea typeface="微软雅黑" panose="020B0503020204020204" pitchFamily="34" charset="-122"/>
                <a:cs typeface="Arial" panose="020B0604020202020204" pitchFamily="34" charset="0"/>
              </a:rPr>
              <a:t> </a:t>
            </a:r>
            <a:r>
              <a:rPr lang="en-US" altLang="zh-CN" dirty="0">
                <a:latin typeface="Arial" panose="020B0604020202020204" pitchFamily="34" charset="0"/>
                <a:ea typeface="微软雅黑" panose="020B0503020204020204" pitchFamily="34" charset="-122"/>
                <a:cs typeface="Arial" panose="020B0604020202020204" pitchFamily="34" charset="0"/>
              </a:rPr>
              <a:t>SRF R&amp;D Plan (2017-2022)</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
        <p:nvSpPr>
          <p:cNvPr id="3" name="内容占位符 2"/>
          <p:cNvSpPr>
            <a:spLocks noGrp="1"/>
          </p:cNvSpPr>
          <p:nvPr>
            <p:ph idx="1"/>
          </p:nvPr>
        </p:nvSpPr>
        <p:spPr>
          <a:xfrm>
            <a:off x="240632" y="1774307"/>
            <a:ext cx="11944507" cy="5083694"/>
          </a:xfrm>
        </p:spPr>
        <p:txBody>
          <a:bodyPr>
            <a:noAutofit/>
          </a:bodyPr>
          <a:lstStyle/>
          <a:p>
            <a:pPr>
              <a:lnSpc>
                <a:spcPct val="100000"/>
              </a:lnSpc>
              <a:spcBef>
                <a:spcPts val="600"/>
              </a:spcBef>
            </a:pPr>
            <a:r>
              <a:rPr lang="en-US" altLang="zh-CN" b="1" dirty="0">
                <a:latin typeface="Arial" panose="020B0604020202020204" pitchFamily="34" charset="0"/>
                <a:ea typeface="微软雅黑" panose="020B0503020204020204" pitchFamily="34" charset="-122"/>
                <a:cs typeface="Arial" panose="020B0604020202020204" pitchFamily="34" charset="0"/>
              </a:rPr>
              <a:t>Two small Test Cryomodules </a:t>
            </a:r>
            <a:r>
              <a:rPr lang="en-US" altLang="zh-CN" dirty="0">
                <a:latin typeface="Arial" panose="020B0604020202020204" pitchFamily="34" charset="0"/>
                <a:ea typeface="微软雅黑" panose="020B0503020204020204" pitchFamily="34" charset="-122"/>
                <a:cs typeface="Arial" panose="020B0604020202020204" pitchFamily="34" charset="0"/>
              </a:rPr>
              <a:t>(650 MHz 2 x 2-cell, 1.3 GHz 2 x 9-cell)</a:t>
            </a:r>
          </a:p>
          <a:p>
            <a:pPr>
              <a:lnSpc>
                <a:spcPct val="100000"/>
              </a:lnSpc>
              <a:spcBef>
                <a:spcPts val="600"/>
              </a:spcBef>
            </a:pPr>
            <a:r>
              <a:rPr lang="en-US" altLang="zh-CN" b="1" dirty="0">
                <a:latin typeface="Arial" panose="020B0604020202020204" pitchFamily="34" charset="0"/>
                <a:ea typeface="微软雅黑" panose="020B0503020204020204" pitchFamily="34" charset="-122"/>
                <a:cs typeface="Arial" panose="020B0604020202020204" pitchFamily="34" charset="0"/>
              </a:rPr>
              <a:t>Two full scale Prototype Cryomodules</a:t>
            </a:r>
            <a:r>
              <a:rPr lang="zh-CN" altLang="en-US" dirty="0">
                <a:latin typeface="Arial" panose="020B0604020202020204" pitchFamily="34" charset="0"/>
                <a:ea typeface="微软雅黑" panose="020B0503020204020204" pitchFamily="34" charset="-122"/>
                <a:cs typeface="Arial" panose="020B0604020202020204" pitchFamily="34" charset="0"/>
              </a:rPr>
              <a:t> </a:t>
            </a:r>
            <a:r>
              <a:rPr lang="en-US" altLang="zh-CN" dirty="0">
                <a:latin typeface="Arial" panose="020B0604020202020204" pitchFamily="34" charset="0"/>
                <a:ea typeface="微软雅黑" panose="020B0503020204020204" pitchFamily="34" charset="-122"/>
                <a:cs typeface="Arial" panose="020B0604020202020204" pitchFamily="34" charset="0"/>
              </a:rPr>
              <a:t>(650 MHz 6 x 2-cell, 1.3 GHz 8 x 9-cell)</a:t>
            </a:r>
          </a:p>
          <a:p>
            <a:pPr>
              <a:lnSpc>
                <a:spcPct val="100000"/>
              </a:lnSpc>
              <a:spcBef>
                <a:spcPts val="600"/>
              </a:spcBef>
            </a:pPr>
            <a:r>
              <a:rPr lang="en-US" altLang="zh-CN" b="1" dirty="0">
                <a:latin typeface="Arial" panose="020B0604020202020204" pitchFamily="34" charset="0"/>
                <a:ea typeface="微软雅黑" panose="020B0503020204020204" pitchFamily="34" charset="-122"/>
                <a:cs typeface="Arial" panose="020B0604020202020204" pitchFamily="34" charset="0"/>
              </a:rPr>
              <a:t>Schedule</a:t>
            </a:r>
          </a:p>
          <a:p>
            <a:pPr lvl="1">
              <a:lnSpc>
                <a:spcPct val="110000"/>
              </a:lnSpc>
              <a:spcBef>
                <a:spcPts val="600"/>
              </a:spcBef>
            </a:pPr>
            <a:r>
              <a:rPr lang="en-US" altLang="zh-CN" dirty="0">
                <a:solidFill>
                  <a:srgbClr val="0070C0"/>
                </a:solidFill>
                <a:latin typeface="Arial" panose="020B0604020202020204" pitchFamily="34" charset="0"/>
                <a:ea typeface="微软雅黑" panose="020B0503020204020204" pitchFamily="34" charset="-122"/>
                <a:cs typeface="Arial" panose="020B0604020202020204" pitchFamily="34" charset="0"/>
              </a:rPr>
              <a:t>2017-2018</a:t>
            </a:r>
            <a:r>
              <a:rPr lang="zh-CN" altLang="en-US" dirty="0">
                <a:solidFill>
                  <a:srgbClr val="0070C0"/>
                </a:solidFill>
                <a:latin typeface="Arial" panose="020B0604020202020204" pitchFamily="34" charset="0"/>
                <a:ea typeface="微软雅黑" panose="020B0503020204020204" pitchFamily="34" charset="-122"/>
                <a:cs typeface="Arial" panose="020B0604020202020204" pitchFamily="34" charset="0"/>
              </a:rPr>
              <a:t> </a:t>
            </a:r>
            <a:r>
              <a:rPr lang="en-US" altLang="zh-CN" dirty="0">
                <a:solidFill>
                  <a:srgbClr val="0070C0"/>
                </a:solidFill>
                <a:latin typeface="Arial" panose="020B0604020202020204" pitchFamily="34" charset="0"/>
                <a:ea typeface="微软雅黑" panose="020B0503020204020204" pitchFamily="34" charset="-122"/>
                <a:cs typeface="Arial" panose="020B0604020202020204" pitchFamily="34" charset="0"/>
              </a:rPr>
              <a:t>(key components, IHEP Campus)</a:t>
            </a:r>
          </a:p>
          <a:p>
            <a:pPr marL="914377" lvl="2" indent="-285744">
              <a:lnSpc>
                <a:spcPct val="110000"/>
              </a:lnSpc>
              <a:spcBef>
                <a:spcPts val="600"/>
              </a:spcBef>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high Q 650 MHz</a:t>
            </a:r>
            <a:r>
              <a:rPr lang="zh-CN" altLang="en-US" sz="2000" dirty="0">
                <a:latin typeface="Arial" panose="020B0604020202020204" pitchFamily="34" charset="0"/>
                <a:ea typeface="微软雅黑" panose="020B0503020204020204" pitchFamily="34" charset="-122"/>
                <a:cs typeface="Arial" panose="020B0604020202020204" pitchFamily="34" charset="0"/>
              </a:rPr>
              <a:t> </a:t>
            </a:r>
            <a:r>
              <a:rPr lang="en-US" altLang="zh-CN" sz="2000" dirty="0">
                <a:latin typeface="Arial" panose="020B0604020202020204" pitchFamily="34" charset="0"/>
                <a:ea typeface="微软雅黑" panose="020B0503020204020204" pitchFamily="34" charset="-122"/>
                <a:cs typeface="Arial" panose="020B0604020202020204" pitchFamily="34" charset="0"/>
              </a:rPr>
              <a:t>and 1.3 GHz cavities, N-doping + EP</a:t>
            </a:r>
          </a:p>
          <a:p>
            <a:pPr marL="914377" lvl="2" indent="-285744">
              <a:lnSpc>
                <a:spcPct val="110000"/>
              </a:lnSpc>
              <a:spcBef>
                <a:spcPts val="600"/>
              </a:spcBef>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650 MHz variable couplers</a:t>
            </a:r>
            <a:r>
              <a:rPr lang="zh-CN" altLang="en-US" sz="2000" dirty="0">
                <a:latin typeface="Arial" panose="020B0604020202020204" pitchFamily="34" charset="0"/>
                <a:ea typeface="微软雅黑" panose="020B0503020204020204" pitchFamily="34" charset="-122"/>
                <a:cs typeface="Arial" panose="020B0604020202020204" pitchFamily="34" charset="0"/>
              </a:rPr>
              <a:t> </a:t>
            </a:r>
            <a:r>
              <a:rPr lang="en-US" altLang="zh-CN" sz="2000" dirty="0">
                <a:latin typeface="Arial" panose="020B0604020202020204" pitchFamily="34" charset="0"/>
                <a:ea typeface="微软雅黑" panose="020B0503020204020204" pitchFamily="34" charset="-122"/>
                <a:cs typeface="Arial" panose="020B0604020202020204" pitchFamily="34" charset="0"/>
              </a:rPr>
              <a:t>(300 kW)</a:t>
            </a:r>
            <a:r>
              <a:rPr lang="zh-CN" altLang="en-US" sz="2000" dirty="0">
                <a:latin typeface="Arial" panose="020B0604020202020204" pitchFamily="34" charset="0"/>
                <a:ea typeface="微软雅黑" panose="020B0503020204020204" pitchFamily="34" charset="-122"/>
                <a:cs typeface="Arial" panose="020B0604020202020204" pitchFamily="34" charset="0"/>
              </a:rPr>
              <a:t>，</a:t>
            </a:r>
            <a:r>
              <a:rPr lang="en-US" altLang="zh-CN" sz="2000" dirty="0">
                <a:latin typeface="Arial" panose="020B0604020202020204" pitchFamily="34" charset="0"/>
                <a:ea typeface="微软雅黑" panose="020B0503020204020204" pitchFamily="34" charset="-122"/>
                <a:cs typeface="Arial" panose="020B0604020202020204" pitchFamily="34" charset="0"/>
              </a:rPr>
              <a:t>1.3 GHz variable couplers</a:t>
            </a:r>
            <a:r>
              <a:rPr lang="zh-CN" altLang="en-US" sz="2000" dirty="0">
                <a:latin typeface="Arial" panose="020B0604020202020204" pitchFamily="34" charset="0"/>
                <a:ea typeface="微软雅黑" panose="020B0503020204020204" pitchFamily="34" charset="-122"/>
                <a:cs typeface="Arial" panose="020B0604020202020204" pitchFamily="34" charset="0"/>
              </a:rPr>
              <a:t> </a:t>
            </a:r>
            <a:r>
              <a:rPr lang="en-US" altLang="zh-CN" sz="2000" dirty="0">
                <a:latin typeface="Arial" panose="020B0604020202020204" pitchFamily="34" charset="0"/>
                <a:ea typeface="微软雅黑" panose="020B0503020204020204" pitchFamily="34" charset="-122"/>
                <a:cs typeface="Arial" panose="020B0604020202020204" pitchFamily="34" charset="0"/>
              </a:rPr>
              <a:t>(10 kW)</a:t>
            </a:r>
          </a:p>
          <a:p>
            <a:pPr marL="914377" lvl="2" indent="-285744">
              <a:lnSpc>
                <a:spcPct val="110000"/>
              </a:lnSpc>
              <a:spcBef>
                <a:spcPts val="600"/>
              </a:spcBef>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high power HOM coupler and damper, fast-cool-down and low magnetic module, reliable tuner</a:t>
            </a:r>
          </a:p>
          <a:p>
            <a:pPr lvl="1">
              <a:lnSpc>
                <a:spcPct val="110000"/>
              </a:lnSpc>
              <a:spcBef>
                <a:spcPts val="600"/>
              </a:spcBef>
            </a:pPr>
            <a:r>
              <a:rPr lang="en-US" altLang="zh-CN" dirty="0">
                <a:solidFill>
                  <a:srgbClr val="0070C0"/>
                </a:solidFill>
                <a:latin typeface="Arial" panose="020B0604020202020204" pitchFamily="34" charset="0"/>
                <a:ea typeface="微软雅黑" panose="020B0503020204020204" pitchFamily="34" charset="-122"/>
                <a:cs typeface="Arial" panose="020B0604020202020204" pitchFamily="34" charset="0"/>
              </a:rPr>
              <a:t>2019-2020 (test modules integration, </a:t>
            </a:r>
            <a:r>
              <a:rPr lang="en-US" altLang="zh-CN" dirty="0" err="1">
                <a:solidFill>
                  <a:srgbClr val="0070C0"/>
                </a:solidFill>
                <a:latin typeface="Arial" panose="020B0604020202020204" pitchFamily="34" charset="0"/>
                <a:ea typeface="微软雅黑" panose="020B0503020204020204" pitchFamily="34" charset="-122"/>
                <a:cs typeface="Arial" panose="020B0604020202020204" pitchFamily="34" charset="0"/>
              </a:rPr>
              <a:t>Huairou</a:t>
            </a:r>
            <a:r>
              <a:rPr lang="en-US" altLang="zh-CN" dirty="0">
                <a:solidFill>
                  <a:srgbClr val="0070C0"/>
                </a:solidFill>
                <a:latin typeface="Arial" panose="020B0604020202020204" pitchFamily="34" charset="0"/>
                <a:ea typeface="微软雅黑" panose="020B0503020204020204" pitchFamily="34" charset="-122"/>
                <a:cs typeface="Arial" panose="020B0604020202020204" pitchFamily="34" charset="0"/>
              </a:rPr>
              <a:t> PAPS)</a:t>
            </a:r>
          </a:p>
          <a:p>
            <a:pPr marL="914377" lvl="2" indent="-285744">
              <a:lnSpc>
                <a:spcPct val="110000"/>
              </a:lnSpc>
              <a:spcBef>
                <a:spcPts val="600"/>
              </a:spcBef>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Horizontal test 16 MV/m, Q</a:t>
            </a:r>
            <a:r>
              <a:rPr lang="en-US" altLang="zh-CN" sz="2000" baseline="-25000" dirty="0">
                <a:latin typeface="Arial" panose="020B0604020202020204" pitchFamily="34" charset="0"/>
                <a:ea typeface="微软雅黑" panose="020B0503020204020204" pitchFamily="34" charset="-122"/>
                <a:cs typeface="Arial" panose="020B0604020202020204" pitchFamily="34" charset="0"/>
              </a:rPr>
              <a:t>0</a:t>
            </a:r>
            <a:r>
              <a:rPr lang="en-US" altLang="zh-CN" sz="2000" dirty="0">
                <a:latin typeface="Arial" panose="020B0604020202020204" pitchFamily="34" charset="0"/>
                <a:ea typeface="微软雅黑" panose="020B0503020204020204" pitchFamily="34" charset="-122"/>
                <a:cs typeface="Arial" panose="020B0604020202020204" pitchFamily="34" charset="0"/>
              </a:rPr>
              <a:t> &gt; 2E10</a:t>
            </a:r>
          </a:p>
          <a:p>
            <a:pPr marL="914377" lvl="2" indent="-285744">
              <a:lnSpc>
                <a:spcPct val="110000"/>
              </a:lnSpc>
              <a:spcBef>
                <a:spcPts val="600"/>
              </a:spcBef>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beam test</a:t>
            </a:r>
            <a:r>
              <a:rPr lang="zh-CN" altLang="en-US" sz="2000" dirty="0">
                <a:latin typeface="Arial" panose="020B0604020202020204" pitchFamily="34" charset="0"/>
                <a:ea typeface="微软雅黑" panose="020B0503020204020204" pitchFamily="34" charset="-122"/>
                <a:cs typeface="Arial" panose="020B0604020202020204" pitchFamily="34" charset="0"/>
              </a:rPr>
              <a:t> </a:t>
            </a:r>
            <a:r>
              <a:rPr lang="en-US" altLang="zh-CN" sz="2000" dirty="0">
                <a:latin typeface="Arial" panose="020B0604020202020204" pitchFamily="34" charset="0"/>
                <a:ea typeface="微软雅黑" panose="020B0503020204020204" pitchFamily="34" charset="-122"/>
                <a:cs typeface="Arial" panose="020B0604020202020204" pitchFamily="34" charset="0"/>
              </a:rPr>
              <a:t>1~10 mA</a:t>
            </a:r>
          </a:p>
          <a:p>
            <a:pPr lvl="1">
              <a:lnSpc>
                <a:spcPct val="110000"/>
              </a:lnSpc>
              <a:spcBef>
                <a:spcPts val="600"/>
              </a:spcBef>
            </a:pPr>
            <a:r>
              <a:rPr lang="en-US" altLang="zh-CN" dirty="0">
                <a:solidFill>
                  <a:srgbClr val="0070C0"/>
                </a:solidFill>
                <a:latin typeface="Arial" panose="020B0604020202020204" pitchFamily="34" charset="0"/>
                <a:ea typeface="微软雅黑" panose="020B0503020204020204" pitchFamily="34" charset="-122"/>
                <a:cs typeface="Arial" panose="020B0604020202020204" pitchFamily="34" charset="0"/>
              </a:rPr>
              <a:t>2021-2022</a:t>
            </a:r>
            <a:r>
              <a:rPr lang="zh-CN" altLang="en-US" dirty="0">
                <a:solidFill>
                  <a:srgbClr val="0070C0"/>
                </a:solidFill>
                <a:latin typeface="Arial" panose="020B0604020202020204" pitchFamily="34" charset="0"/>
                <a:ea typeface="微软雅黑" panose="020B0503020204020204" pitchFamily="34" charset="-122"/>
                <a:cs typeface="Arial" panose="020B0604020202020204" pitchFamily="34" charset="0"/>
              </a:rPr>
              <a:t> </a:t>
            </a:r>
            <a:r>
              <a:rPr lang="en-US" altLang="zh-CN" dirty="0">
                <a:solidFill>
                  <a:srgbClr val="0070C0"/>
                </a:solidFill>
                <a:latin typeface="Arial" panose="020B0604020202020204" pitchFamily="34" charset="0"/>
                <a:ea typeface="微软雅黑" panose="020B0503020204020204" pitchFamily="34" charset="-122"/>
                <a:cs typeface="Arial" panose="020B0604020202020204" pitchFamily="34" charset="0"/>
              </a:rPr>
              <a:t>(prototype modules assembly and test, </a:t>
            </a:r>
            <a:r>
              <a:rPr lang="en-US" altLang="zh-CN" dirty="0" err="1">
                <a:solidFill>
                  <a:srgbClr val="0070C0"/>
                </a:solidFill>
                <a:latin typeface="Arial" panose="020B0604020202020204" pitchFamily="34" charset="0"/>
                <a:ea typeface="微软雅黑" panose="020B0503020204020204" pitchFamily="34" charset="-122"/>
                <a:cs typeface="Arial" panose="020B0604020202020204" pitchFamily="34" charset="0"/>
              </a:rPr>
              <a:t>Huairou</a:t>
            </a:r>
            <a:r>
              <a:rPr lang="en-US" altLang="zh-CN" dirty="0">
                <a:solidFill>
                  <a:srgbClr val="0070C0"/>
                </a:solidFill>
                <a:latin typeface="Arial" panose="020B0604020202020204" pitchFamily="34" charset="0"/>
                <a:ea typeface="微软雅黑" panose="020B0503020204020204" pitchFamily="34" charset="-122"/>
                <a:cs typeface="Arial" panose="020B0604020202020204" pitchFamily="34" charset="0"/>
              </a:rPr>
              <a:t> PAPS)</a:t>
            </a:r>
          </a:p>
        </p:txBody>
      </p:sp>
      <p:sp>
        <p:nvSpPr>
          <p:cNvPr id="4" name="灯片编号占位符 3"/>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40</a:t>
            </a:fld>
            <a:endParaRPr lang="zh-CN" altLang="en-US">
              <a:solidFill>
                <a:prstClr val="black">
                  <a:tint val="75000"/>
                </a:prstClr>
              </a:solidFill>
            </a:endParaRPr>
          </a:p>
        </p:txBody>
      </p:sp>
    </p:spTree>
    <p:extLst>
      <p:ext uri="{BB962C8B-B14F-4D97-AF65-F5344CB8AC3E}">
        <p14:creationId xmlns:p14="http://schemas.microsoft.com/office/powerpoint/2010/main" val="21108334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Hardware Specification</a:t>
            </a:r>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latin typeface="Arial" panose="020B0604020202020204" pitchFamily="34" charset="0"/>
                <a:cs typeface="Arial" panose="020B0604020202020204" pitchFamily="34" charset="0"/>
              </a:rPr>
              <a:pPr>
                <a:defRPr/>
              </a:pPr>
              <a:t>41</a:t>
            </a:fld>
            <a:endParaRPr lang="zh-CN" altLang="en-US">
              <a:solidFill>
                <a:prstClr val="black">
                  <a:tint val="75000"/>
                </a:prstClr>
              </a:solidFill>
              <a:latin typeface="Arial" panose="020B0604020202020204" pitchFamily="34" charset="0"/>
              <a:cs typeface="Arial" panose="020B0604020202020204" pitchFamily="34" charset="0"/>
            </a:endParaRPr>
          </a:p>
        </p:txBody>
      </p:sp>
      <p:graphicFrame>
        <p:nvGraphicFramePr>
          <p:cNvPr id="5" name="内容占位符 4"/>
          <p:cNvGraphicFramePr>
            <a:graphicFrameLocks noGrp="1"/>
          </p:cNvGraphicFramePr>
          <p:nvPr>
            <p:ph idx="1"/>
            <p:extLst>
              <p:ext uri="{D42A27DB-BD31-4B8C-83A1-F6EECF244321}">
                <p14:modId xmlns:p14="http://schemas.microsoft.com/office/powerpoint/2010/main" val="2095655422"/>
              </p:ext>
            </p:extLst>
          </p:nvPr>
        </p:nvGraphicFramePr>
        <p:xfrm>
          <a:off x="845127" y="1401128"/>
          <a:ext cx="10462895" cy="4999672"/>
        </p:xfrm>
        <a:graphic>
          <a:graphicData uri="http://schemas.openxmlformats.org/drawingml/2006/table">
            <a:tbl>
              <a:tblPr firstRow="1" bandRow="1">
                <a:tableStyleId>{5C22544A-7EE6-4342-B048-85BDC9FD1C3A}</a:tableStyleId>
              </a:tblPr>
              <a:tblGrid>
                <a:gridCol w="2701630">
                  <a:extLst>
                    <a:ext uri="{9D8B030D-6E8A-4147-A177-3AD203B41FA5}">
                      <a16:colId xmlns:a16="http://schemas.microsoft.com/office/drawing/2014/main" val="20000"/>
                    </a:ext>
                  </a:extLst>
                </a:gridCol>
                <a:gridCol w="2529817">
                  <a:extLst>
                    <a:ext uri="{9D8B030D-6E8A-4147-A177-3AD203B41FA5}">
                      <a16:colId xmlns:a16="http://schemas.microsoft.com/office/drawing/2014/main" val="20001"/>
                    </a:ext>
                  </a:extLst>
                </a:gridCol>
                <a:gridCol w="2615724">
                  <a:extLst>
                    <a:ext uri="{9D8B030D-6E8A-4147-A177-3AD203B41FA5}">
                      <a16:colId xmlns:a16="http://schemas.microsoft.com/office/drawing/2014/main" val="20002"/>
                    </a:ext>
                  </a:extLst>
                </a:gridCol>
                <a:gridCol w="2615724">
                  <a:extLst>
                    <a:ext uri="{9D8B030D-6E8A-4147-A177-3AD203B41FA5}">
                      <a16:colId xmlns:a16="http://schemas.microsoft.com/office/drawing/2014/main" val="20003"/>
                    </a:ext>
                  </a:extLst>
                </a:gridCol>
              </a:tblGrid>
              <a:tr h="486927">
                <a:tc>
                  <a:txBody>
                    <a:bodyPr/>
                    <a:lstStyle/>
                    <a:p>
                      <a:pPr algn="ctr"/>
                      <a:r>
                        <a:rPr lang="en-US" altLang="zh-CN" sz="1600" dirty="0">
                          <a:latin typeface="Arial" panose="020B0604020202020204" pitchFamily="34" charset="0"/>
                          <a:ea typeface="+mn-ea"/>
                          <a:cs typeface="Arial" panose="020B0604020202020204" pitchFamily="34" charset="0"/>
                        </a:rPr>
                        <a:t>Hardware</a:t>
                      </a:r>
                      <a:endParaRPr lang="zh-CN" altLang="en-US" sz="1600" dirty="0">
                        <a:latin typeface="Arial" panose="020B0604020202020204" pitchFamily="34" charset="0"/>
                        <a:ea typeface="+mn-ea"/>
                        <a:cs typeface="Arial" panose="020B0604020202020204" pitchFamily="34" charset="0"/>
                      </a:endParaRPr>
                    </a:p>
                  </a:txBody>
                  <a:tcPr anchor="ctr"/>
                </a:tc>
                <a:tc>
                  <a:txBody>
                    <a:bodyPr/>
                    <a:lstStyle/>
                    <a:p>
                      <a:pPr algn="ctr"/>
                      <a:r>
                        <a:rPr lang="en-US" altLang="zh-CN" sz="1600" dirty="0">
                          <a:latin typeface="Arial" panose="020B0604020202020204" pitchFamily="34" charset="0"/>
                          <a:ea typeface="+mn-ea"/>
                          <a:cs typeface="Arial" panose="020B0604020202020204" pitchFamily="34" charset="0"/>
                        </a:rPr>
                        <a:t>Qualification</a:t>
                      </a:r>
                      <a:endParaRPr lang="zh-CN" altLang="en-US" sz="1600" dirty="0">
                        <a:latin typeface="Arial" panose="020B0604020202020204" pitchFamily="34" charset="0"/>
                        <a:ea typeface="+mn-ea"/>
                        <a:cs typeface="Arial" panose="020B0604020202020204" pitchFamily="34" charset="0"/>
                      </a:endParaRPr>
                    </a:p>
                  </a:txBody>
                  <a:tcPr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600" dirty="0">
                          <a:latin typeface="Arial" panose="020B0604020202020204" pitchFamily="34" charset="0"/>
                          <a:ea typeface="+mn-ea"/>
                          <a:cs typeface="Arial" panose="020B0604020202020204" pitchFamily="34" charset="0"/>
                        </a:rPr>
                        <a:t>Normal Operation</a:t>
                      </a:r>
                      <a:endParaRPr lang="zh-CN" altLang="en-US" sz="1600" dirty="0">
                        <a:latin typeface="Arial" panose="020B0604020202020204" pitchFamily="34" charset="0"/>
                        <a:ea typeface="+mn-ea"/>
                        <a:cs typeface="Arial" panose="020B0604020202020204" pitchFamily="34" charset="0"/>
                      </a:endParaRPr>
                    </a:p>
                  </a:txBody>
                  <a:tcPr anchor="ctr"/>
                </a:tc>
                <a:tc>
                  <a:txBody>
                    <a:bodyPr/>
                    <a:lstStyle/>
                    <a:p>
                      <a:pPr algn="ctr"/>
                      <a:r>
                        <a:rPr lang="en-US" altLang="zh-CN" sz="1600" dirty="0">
                          <a:latin typeface="Arial" panose="020B0604020202020204" pitchFamily="34" charset="0"/>
                          <a:ea typeface="+mn-ea"/>
                          <a:cs typeface="Arial" panose="020B0604020202020204" pitchFamily="34" charset="0"/>
                        </a:rPr>
                        <a:t>Max. Operation</a:t>
                      </a:r>
                      <a:endParaRPr lang="zh-CN" altLang="en-US" sz="1600" dirty="0">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0000"/>
                  </a:ext>
                </a:extLst>
              </a:tr>
              <a:tr h="660352">
                <a:tc>
                  <a:txBody>
                    <a:bodyPr/>
                    <a:lstStyle/>
                    <a:p>
                      <a:r>
                        <a:rPr lang="en-US" altLang="zh-CN" dirty="0">
                          <a:latin typeface="Arial" panose="020B0604020202020204" pitchFamily="34" charset="0"/>
                          <a:ea typeface="+mn-ea"/>
                          <a:cs typeface="Arial" panose="020B0604020202020204" pitchFamily="34" charset="0"/>
                        </a:rPr>
                        <a:t>650 MHz 2-cell Cavity</a:t>
                      </a:r>
                      <a:endParaRPr lang="zh-CN" altLang="en-US" dirty="0">
                        <a:latin typeface="Arial" panose="020B0604020202020204" pitchFamily="34" charset="0"/>
                        <a:ea typeface="+mn-ea"/>
                        <a:cs typeface="Arial" panose="020B0604020202020204" pitchFamily="34" charset="0"/>
                      </a:endParaRPr>
                    </a:p>
                  </a:txBody>
                  <a:tcPr anchor="ctr"/>
                </a:tc>
                <a:tc>
                  <a:txBody>
                    <a:bodyPr/>
                    <a:lstStyle/>
                    <a:p>
                      <a:r>
                        <a:rPr lang="en-US" altLang="zh-CN" dirty="0">
                          <a:latin typeface="Arial" panose="020B0604020202020204" pitchFamily="34" charset="0"/>
                          <a:ea typeface="+mn-ea"/>
                          <a:cs typeface="Arial" panose="020B0604020202020204" pitchFamily="34" charset="0"/>
                        </a:rPr>
                        <a:t>VT 4E10 @ 22 MV/m</a:t>
                      </a:r>
                    </a:p>
                    <a:p>
                      <a:r>
                        <a:rPr lang="en-US" altLang="zh-CN" dirty="0">
                          <a:latin typeface="Arial" panose="020B0604020202020204" pitchFamily="34" charset="0"/>
                          <a:ea typeface="+mn-ea"/>
                          <a:cs typeface="Arial" panose="020B0604020202020204" pitchFamily="34" charset="0"/>
                        </a:rPr>
                        <a:t>HT 2E10 @ 20 MV/m</a:t>
                      </a:r>
                      <a:endParaRPr lang="zh-CN" altLang="en-US" dirty="0">
                        <a:latin typeface="Arial" panose="020B0604020202020204" pitchFamily="34" charset="0"/>
                        <a:ea typeface="+mn-ea"/>
                        <a:cs typeface="Arial" panose="020B0604020202020204" pitchFamily="34" charset="0"/>
                      </a:endParaRPr>
                    </a:p>
                  </a:txBody>
                  <a:tcPr anchor="ctr"/>
                </a:tc>
                <a:tc>
                  <a:txBody>
                    <a:bodyPr/>
                    <a:lstStyle/>
                    <a:p>
                      <a:pPr algn="l"/>
                      <a:r>
                        <a:rPr lang="en-US" altLang="zh-CN" dirty="0" smtClean="0">
                          <a:latin typeface="Arial" panose="020B0604020202020204" pitchFamily="34" charset="0"/>
                          <a:ea typeface="+mn-ea"/>
                          <a:cs typeface="Arial" panose="020B0604020202020204" pitchFamily="34" charset="0"/>
                        </a:rPr>
                        <a:t>1E10 </a:t>
                      </a:r>
                      <a:r>
                        <a:rPr lang="en-US" altLang="zh-CN" dirty="0">
                          <a:latin typeface="Arial" panose="020B0604020202020204" pitchFamily="34" charset="0"/>
                          <a:ea typeface="+mn-ea"/>
                          <a:cs typeface="Arial" panose="020B0604020202020204" pitchFamily="34" charset="0"/>
                        </a:rPr>
                        <a:t>@ 16 </a:t>
                      </a:r>
                      <a:r>
                        <a:rPr lang="en-US" altLang="zh-CN" dirty="0" smtClean="0">
                          <a:latin typeface="Arial" panose="020B0604020202020204" pitchFamily="34" charset="0"/>
                          <a:ea typeface="+mn-ea"/>
                          <a:cs typeface="Arial" panose="020B0604020202020204" pitchFamily="34" charset="0"/>
                        </a:rPr>
                        <a:t>MV/m (long</a:t>
                      </a:r>
                      <a:r>
                        <a:rPr lang="en-US" altLang="zh-CN" baseline="0" dirty="0" smtClean="0">
                          <a:latin typeface="Arial" panose="020B0604020202020204" pitchFamily="34" charset="0"/>
                          <a:ea typeface="+mn-ea"/>
                          <a:cs typeface="Arial" panose="020B0604020202020204" pitchFamily="34" charset="0"/>
                        </a:rPr>
                        <a:t> term)</a:t>
                      </a:r>
                      <a:endParaRPr lang="zh-CN" altLang="en-US" dirty="0">
                        <a:latin typeface="Arial" panose="020B0604020202020204" pitchFamily="34" charset="0"/>
                        <a:ea typeface="+mn-ea"/>
                        <a:cs typeface="Arial" panose="020B0604020202020204" pitchFamily="34" charset="0"/>
                      </a:endParaRPr>
                    </a:p>
                  </a:txBody>
                  <a:tcPr anchor="ctr"/>
                </a:tc>
                <a:tc>
                  <a:txBody>
                    <a:bodyPr/>
                    <a:lstStyle/>
                    <a:p>
                      <a:pPr algn="l"/>
                      <a:r>
                        <a:rPr lang="en-US" altLang="zh-CN" dirty="0">
                          <a:latin typeface="Arial" panose="020B0604020202020204" pitchFamily="34" charset="0"/>
                          <a:ea typeface="+mn-ea"/>
                          <a:cs typeface="Arial" panose="020B0604020202020204" pitchFamily="34" charset="0"/>
                        </a:rPr>
                        <a:t>2E10 @ 20 MV/m</a:t>
                      </a:r>
                      <a:endParaRPr lang="zh-CN" altLang="en-US" dirty="0">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0001"/>
                  </a:ext>
                </a:extLst>
              </a:tr>
              <a:tr h="390208">
                <a:tc>
                  <a:txBody>
                    <a:bodyPr/>
                    <a:lstStyle/>
                    <a:p>
                      <a:r>
                        <a:rPr lang="en-US" altLang="zh-CN" dirty="0">
                          <a:latin typeface="Arial" panose="020B0604020202020204" pitchFamily="34" charset="0"/>
                          <a:ea typeface="+mn-ea"/>
                          <a:cs typeface="Arial" panose="020B0604020202020204" pitchFamily="34" charset="0"/>
                        </a:rPr>
                        <a:t>1.3 GHz 9-cell Cavity</a:t>
                      </a:r>
                      <a:endParaRPr lang="zh-CN" altLang="en-US" dirty="0">
                        <a:latin typeface="Arial" panose="020B0604020202020204" pitchFamily="34" charset="0"/>
                        <a:ea typeface="+mn-ea"/>
                        <a:cs typeface="Arial" panose="020B0604020202020204" pitchFamily="34" charset="0"/>
                      </a:endParaRPr>
                    </a:p>
                  </a:txBody>
                  <a:tcPr anchor="ctr"/>
                </a:tc>
                <a:tc>
                  <a:txBody>
                    <a:bodyPr/>
                    <a:lstStyle/>
                    <a:p>
                      <a:r>
                        <a:rPr lang="en-US" altLang="zh-CN" dirty="0">
                          <a:latin typeface="Arial" panose="020B0604020202020204" pitchFamily="34" charset="0"/>
                          <a:ea typeface="+mn-ea"/>
                          <a:cs typeface="Arial" panose="020B0604020202020204" pitchFamily="34" charset="0"/>
                        </a:rPr>
                        <a:t>VT 3E10 @ 25 MV/m</a:t>
                      </a:r>
                    </a:p>
                  </a:txBody>
                  <a:tcPr anchor="ctr"/>
                </a:tc>
                <a:tc>
                  <a:txBody>
                    <a:bodyPr/>
                    <a:lstStyle/>
                    <a:p>
                      <a:pPr algn="l"/>
                      <a:r>
                        <a:rPr lang="en-US" altLang="zh-CN" dirty="0">
                          <a:latin typeface="Arial" panose="020B0604020202020204" pitchFamily="34" charset="0"/>
                          <a:ea typeface="+mn-ea"/>
                          <a:cs typeface="Arial" panose="020B0604020202020204" pitchFamily="34" charset="0"/>
                        </a:rPr>
                        <a:t>2E10 @ 20 MV/m</a:t>
                      </a:r>
                      <a:endParaRPr lang="zh-CN" altLang="en-US" dirty="0">
                        <a:latin typeface="Arial" panose="020B0604020202020204" pitchFamily="34" charset="0"/>
                        <a:ea typeface="+mn-ea"/>
                        <a:cs typeface="Arial" panose="020B0604020202020204" pitchFamily="34" charset="0"/>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mn-ea"/>
                          <a:cs typeface="Arial" panose="020B0604020202020204" pitchFamily="34" charset="0"/>
                        </a:rPr>
                        <a:t>2E10 @ 23 MV/m</a:t>
                      </a:r>
                      <a:endParaRPr lang="zh-CN" altLang="en-US" dirty="0">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0002"/>
                  </a:ext>
                </a:extLst>
              </a:tr>
              <a:tr h="390208">
                <a:tc>
                  <a:txBody>
                    <a:bodyPr/>
                    <a:lstStyle/>
                    <a:p>
                      <a:r>
                        <a:rPr lang="en-US" altLang="zh-CN" dirty="0">
                          <a:latin typeface="Arial" panose="020B0604020202020204" pitchFamily="34" charset="0"/>
                          <a:ea typeface="+mn-ea"/>
                          <a:cs typeface="Arial" panose="020B0604020202020204" pitchFamily="34" charset="0"/>
                        </a:rPr>
                        <a:t>650 MHz</a:t>
                      </a:r>
                      <a:r>
                        <a:rPr lang="en-US" altLang="zh-CN" baseline="0" dirty="0">
                          <a:latin typeface="Arial" panose="020B0604020202020204" pitchFamily="34" charset="0"/>
                          <a:ea typeface="+mn-ea"/>
                          <a:cs typeface="Arial" panose="020B0604020202020204" pitchFamily="34" charset="0"/>
                        </a:rPr>
                        <a:t> Input Coupler</a:t>
                      </a:r>
                      <a:endParaRPr lang="zh-CN" altLang="en-US" dirty="0">
                        <a:latin typeface="Arial" panose="020B0604020202020204" pitchFamily="34" charset="0"/>
                        <a:ea typeface="+mn-ea"/>
                        <a:cs typeface="Arial" panose="020B0604020202020204" pitchFamily="34" charset="0"/>
                      </a:endParaRPr>
                    </a:p>
                  </a:txBody>
                  <a:tcPr anchor="ctr"/>
                </a:tc>
                <a:tc>
                  <a:txBody>
                    <a:bodyPr/>
                    <a:lstStyle/>
                    <a:p>
                      <a:r>
                        <a:rPr lang="en-US" altLang="zh-CN" dirty="0">
                          <a:latin typeface="Arial" panose="020B0604020202020204" pitchFamily="34" charset="0"/>
                          <a:ea typeface="+mn-ea"/>
                          <a:cs typeface="Arial" panose="020B0604020202020204" pitchFamily="34" charset="0"/>
                        </a:rPr>
                        <a:t>HPT</a:t>
                      </a:r>
                      <a:r>
                        <a:rPr lang="en-US" altLang="zh-CN" baseline="0" dirty="0">
                          <a:latin typeface="Arial" panose="020B0604020202020204" pitchFamily="34" charset="0"/>
                          <a:ea typeface="+mn-ea"/>
                          <a:cs typeface="Arial" panose="020B0604020202020204" pitchFamily="34" charset="0"/>
                        </a:rPr>
                        <a:t> </a:t>
                      </a:r>
                      <a:r>
                        <a:rPr lang="en-US" altLang="zh-CN" baseline="0" dirty="0" smtClean="0">
                          <a:latin typeface="Arial" panose="020B0604020202020204" pitchFamily="34" charset="0"/>
                          <a:ea typeface="+mn-ea"/>
                          <a:cs typeface="Arial" panose="020B0604020202020204" pitchFamily="34" charset="0"/>
                        </a:rPr>
                        <a:t>400 </a:t>
                      </a:r>
                      <a:r>
                        <a:rPr lang="en-US" altLang="zh-CN" baseline="0" dirty="0">
                          <a:latin typeface="Arial" panose="020B0604020202020204" pitchFamily="34" charset="0"/>
                          <a:ea typeface="+mn-ea"/>
                          <a:cs typeface="Arial" panose="020B0604020202020204" pitchFamily="34" charset="0"/>
                        </a:rPr>
                        <a:t>kW </a:t>
                      </a:r>
                      <a:r>
                        <a:rPr lang="en-US" altLang="zh-CN" baseline="0" dirty="0" err="1">
                          <a:latin typeface="Arial" panose="020B0604020202020204" pitchFamily="34" charset="0"/>
                          <a:ea typeface="+mn-ea"/>
                          <a:cs typeface="Arial" panose="020B0604020202020204" pitchFamily="34" charset="0"/>
                        </a:rPr>
                        <a:t>sw</a:t>
                      </a:r>
                      <a:endParaRPr lang="zh-CN" altLang="en-US" dirty="0">
                        <a:latin typeface="Arial" panose="020B0604020202020204" pitchFamily="34" charset="0"/>
                        <a:ea typeface="+mn-ea"/>
                        <a:cs typeface="Arial" panose="020B0604020202020204" pitchFamily="34" charset="0"/>
                      </a:endParaRPr>
                    </a:p>
                  </a:txBody>
                  <a:tcPr anchor="ctr"/>
                </a:tc>
                <a:tc>
                  <a:txBody>
                    <a:bodyPr/>
                    <a:lstStyle/>
                    <a:p>
                      <a:pPr algn="l"/>
                      <a:r>
                        <a:rPr lang="en-US" altLang="zh-CN" dirty="0" smtClean="0">
                          <a:latin typeface="Arial" panose="020B0604020202020204" pitchFamily="34" charset="0"/>
                          <a:ea typeface="+mn-ea"/>
                          <a:cs typeface="Arial" panose="020B0604020202020204" pitchFamily="34" charset="0"/>
                        </a:rPr>
                        <a:t>300 </a:t>
                      </a:r>
                      <a:r>
                        <a:rPr lang="en-US" altLang="zh-CN" dirty="0">
                          <a:latin typeface="Arial" panose="020B0604020202020204" pitchFamily="34" charset="0"/>
                          <a:ea typeface="+mn-ea"/>
                          <a:cs typeface="Arial" panose="020B0604020202020204" pitchFamily="34" charset="0"/>
                        </a:rPr>
                        <a:t>kW</a:t>
                      </a:r>
                      <a:endParaRPr lang="zh-CN" altLang="en-US" dirty="0">
                        <a:latin typeface="Arial" panose="020B0604020202020204" pitchFamily="34" charset="0"/>
                        <a:ea typeface="+mn-ea"/>
                        <a:cs typeface="Arial" panose="020B0604020202020204" pitchFamily="34" charset="0"/>
                      </a:endParaRPr>
                    </a:p>
                  </a:txBody>
                  <a:tcPr anchor="ctr"/>
                </a:tc>
                <a:tc>
                  <a:txBody>
                    <a:bodyPr/>
                    <a:lstStyle/>
                    <a:p>
                      <a:pPr algn="l"/>
                      <a:r>
                        <a:rPr lang="en-US" altLang="zh-CN" dirty="0" smtClean="0">
                          <a:latin typeface="Arial" panose="020B0604020202020204" pitchFamily="34" charset="0"/>
                          <a:ea typeface="+mn-ea"/>
                          <a:cs typeface="Arial" panose="020B0604020202020204" pitchFamily="34" charset="0"/>
                        </a:rPr>
                        <a:t>400 </a:t>
                      </a:r>
                      <a:r>
                        <a:rPr lang="en-US" altLang="zh-CN" dirty="0">
                          <a:latin typeface="Arial" panose="020B0604020202020204" pitchFamily="34" charset="0"/>
                          <a:ea typeface="+mn-ea"/>
                          <a:cs typeface="Arial" panose="020B0604020202020204" pitchFamily="34" charset="0"/>
                        </a:rPr>
                        <a:t>kW</a:t>
                      </a:r>
                      <a:endParaRPr lang="zh-CN" altLang="en-US" dirty="0">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0003"/>
                  </a:ext>
                </a:extLst>
              </a:tr>
              <a:tr h="534786">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mn-ea"/>
                          <a:cs typeface="Arial" panose="020B0604020202020204" pitchFamily="34" charset="0"/>
                        </a:rPr>
                        <a:t>1.3 GHz</a:t>
                      </a:r>
                      <a:r>
                        <a:rPr lang="en-US" altLang="zh-CN" baseline="0" dirty="0">
                          <a:latin typeface="Arial" panose="020B0604020202020204" pitchFamily="34" charset="0"/>
                          <a:ea typeface="+mn-ea"/>
                          <a:cs typeface="Arial" panose="020B0604020202020204" pitchFamily="34" charset="0"/>
                        </a:rPr>
                        <a:t> Input Coupler</a:t>
                      </a:r>
                      <a:endParaRPr lang="zh-CN" altLang="en-US" dirty="0">
                        <a:latin typeface="Arial" panose="020B0604020202020204" pitchFamily="34" charset="0"/>
                        <a:ea typeface="+mn-ea"/>
                        <a:cs typeface="Arial" panose="020B0604020202020204" pitchFamily="34" charset="0"/>
                      </a:endParaRPr>
                    </a:p>
                  </a:txBody>
                  <a:tcPr anchor="ctr"/>
                </a:tc>
                <a:tc>
                  <a:txBody>
                    <a:bodyPr/>
                    <a:lstStyle/>
                    <a:p>
                      <a:r>
                        <a:rPr lang="en-US" altLang="zh-CN" dirty="0">
                          <a:latin typeface="Arial" panose="020B0604020202020204" pitchFamily="34" charset="0"/>
                          <a:ea typeface="+mn-ea"/>
                          <a:cs typeface="Arial" panose="020B0604020202020204" pitchFamily="34" charset="0"/>
                        </a:rPr>
                        <a:t>HPT 20</a:t>
                      </a:r>
                      <a:r>
                        <a:rPr lang="en-US" altLang="zh-CN" baseline="0" dirty="0">
                          <a:latin typeface="Arial" panose="020B0604020202020204" pitchFamily="34" charset="0"/>
                          <a:ea typeface="+mn-ea"/>
                          <a:cs typeface="Arial" panose="020B0604020202020204" pitchFamily="34" charset="0"/>
                        </a:rPr>
                        <a:t> kW peak, </a:t>
                      </a:r>
                    </a:p>
                    <a:p>
                      <a:r>
                        <a:rPr lang="en-US" altLang="zh-CN" baseline="0" dirty="0">
                          <a:latin typeface="Arial" panose="020B0604020202020204" pitchFamily="34" charset="0"/>
                          <a:ea typeface="+mn-ea"/>
                          <a:cs typeface="Arial" panose="020B0604020202020204" pitchFamily="34" charset="0"/>
                        </a:rPr>
                        <a:t>4 kW </a:t>
                      </a:r>
                      <a:r>
                        <a:rPr lang="en-US" altLang="zh-CN" baseline="0" dirty="0" err="1">
                          <a:latin typeface="Arial" panose="020B0604020202020204" pitchFamily="34" charset="0"/>
                          <a:ea typeface="+mn-ea"/>
                          <a:cs typeface="Arial" panose="020B0604020202020204" pitchFamily="34" charset="0"/>
                        </a:rPr>
                        <a:t>avr</a:t>
                      </a:r>
                      <a:r>
                        <a:rPr lang="en-US" altLang="zh-CN" baseline="0" dirty="0">
                          <a:latin typeface="Arial" panose="020B0604020202020204" pitchFamily="34" charset="0"/>
                          <a:ea typeface="+mn-ea"/>
                          <a:cs typeface="Arial" panose="020B0604020202020204" pitchFamily="34" charset="0"/>
                        </a:rPr>
                        <a:t>.</a:t>
                      </a:r>
                      <a:endParaRPr lang="zh-CN" altLang="en-US" dirty="0">
                        <a:latin typeface="Arial" panose="020B0604020202020204" pitchFamily="34" charset="0"/>
                        <a:ea typeface="+mn-ea"/>
                        <a:cs typeface="Arial" panose="020B0604020202020204" pitchFamily="34" charset="0"/>
                      </a:endParaRPr>
                    </a:p>
                  </a:txBody>
                  <a:tcPr anchor="ctr"/>
                </a:tc>
                <a:tc>
                  <a:txBody>
                    <a:bodyPr/>
                    <a:lstStyle/>
                    <a:p>
                      <a:pPr algn="l"/>
                      <a:r>
                        <a:rPr lang="en-US" altLang="zh-CN" dirty="0">
                          <a:latin typeface="Arial" panose="020B0604020202020204" pitchFamily="34" charset="0"/>
                          <a:ea typeface="+mn-ea"/>
                          <a:cs typeface="Arial" panose="020B0604020202020204" pitchFamily="34" charset="0"/>
                        </a:rPr>
                        <a:t>&lt; 15</a:t>
                      </a:r>
                      <a:r>
                        <a:rPr lang="en-US" altLang="zh-CN" baseline="0" dirty="0">
                          <a:latin typeface="Arial" panose="020B0604020202020204" pitchFamily="34" charset="0"/>
                          <a:ea typeface="+mn-ea"/>
                          <a:cs typeface="Arial" panose="020B0604020202020204" pitchFamily="34" charset="0"/>
                        </a:rPr>
                        <a:t> kW peak</a:t>
                      </a:r>
                      <a:endParaRPr lang="zh-CN" altLang="en-US" dirty="0">
                        <a:latin typeface="Arial" panose="020B0604020202020204" pitchFamily="34" charset="0"/>
                        <a:ea typeface="+mn-ea"/>
                        <a:cs typeface="Arial" panose="020B0604020202020204" pitchFamily="34" charset="0"/>
                      </a:endParaRPr>
                    </a:p>
                  </a:txBody>
                  <a:tcPr anchor="ctr"/>
                </a:tc>
                <a:tc>
                  <a:txBody>
                    <a:bodyPr/>
                    <a:lstStyle/>
                    <a:p>
                      <a:pPr algn="l"/>
                      <a:r>
                        <a:rPr lang="en-US" altLang="zh-CN" dirty="0">
                          <a:latin typeface="Arial" panose="020B0604020202020204" pitchFamily="34" charset="0"/>
                          <a:ea typeface="+mn-ea"/>
                          <a:cs typeface="Arial" panose="020B0604020202020204" pitchFamily="34" charset="0"/>
                        </a:rPr>
                        <a:t>18 kW peak</a:t>
                      </a:r>
                      <a:endParaRPr lang="zh-CN" altLang="en-US" dirty="0">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0004"/>
                  </a:ext>
                </a:extLst>
              </a:tr>
              <a:tr h="47347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mn-ea"/>
                          <a:cs typeface="Arial" panose="020B0604020202020204" pitchFamily="34" charset="0"/>
                        </a:rPr>
                        <a:t>650 MHz HOM Coupler</a:t>
                      </a:r>
                      <a:endParaRPr lang="zh-CN" altLang="en-US" dirty="0">
                        <a:latin typeface="Arial" panose="020B0604020202020204" pitchFamily="34" charset="0"/>
                        <a:ea typeface="+mn-ea"/>
                        <a:cs typeface="Arial" panose="020B0604020202020204" pitchFamily="34" charset="0"/>
                      </a:endParaRPr>
                    </a:p>
                  </a:txBody>
                  <a:tcPr anchor="ctr"/>
                </a:tc>
                <a:tc>
                  <a:txBody>
                    <a:bodyPr/>
                    <a:lstStyle/>
                    <a:p>
                      <a:pPr algn="l"/>
                      <a:r>
                        <a:rPr lang="en-US" altLang="zh-CN" dirty="0">
                          <a:latin typeface="Arial" panose="020B0604020202020204" pitchFamily="34" charset="0"/>
                          <a:ea typeface="+mn-ea"/>
                          <a:cs typeface="Arial" panose="020B0604020202020204" pitchFamily="34" charset="0"/>
                        </a:rPr>
                        <a:t>HPT 1 kW</a:t>
                      </a:r>
                      <a:endParaRPr lang="zh-CN" altLang="en-US" dirty="0">
                        <a:latin typeface="Arial" panose="020B0604020202020204" pitchFamily="34" charset="0"/>
                        <a:ea typeface="+mn-ea"/>
                        <a:cs typeface="Arial" panose="020B0604020202020204" pitchFamily="34" charset="0"/>
                      </a:endParaRPr>
                    </a:p>
                  </a:txBody>
                  <a:tcPr anchor="ctr"/>
                </a:tc>
                <a:tc>
                  <a:txBody>
                    <a:bodyPr/>
                    <a:lstStyle/>
                    <a:p>
                      <a:pPr algn="l"/>
                      <a:r>
                        <a:rPr lang="en-US" altLang="zh-CN" dirty="0">
                          <a:latin typeface="Arial" panose="020B0604020202020204" pitchFamily="34" charset="0"/>
                          <a:ea typeface="+mn-ea"/>
                          <a:cs typeface="Arial" panose="020B0604020202020204" pitchFamily="34" charset="0"/>
                        </a:rPr>
                        <a:t>&lt; 0.2</a:t>
                      </a:r>
                      <a:r>
                        <a:rPr lang="en-US" altLang="zh-CN" baseline="0" dirty="0">
                          <a:latin typeface="Arial" panose="020B0604020202020204" pitchFamily="34" charset="0"/>
                          <a:ea typeface="+mn-ea"/>
                          <a:cs typeface="Arial" panose="020B0604020202020204" pitchFamily="34" charset="0"/>
                        </a:rPr>
                        <a:t> kW</a:t>
                      </a:r>
                      <a:endParaRPr lang="zh-CN" altLang="en-US" dirty="0">
                        <a:latin typeface="Arial" panose="020B0604020202020204" pitchFamily="34" charset="0"/>
                        <a:ea typeface="+mn-ea"/>
                        <a:cs typeface="Arial" panose="020B0604020202020204" pitchFamily="34" charset="0"/>
                      </a:endParaRPr>
                    </a:p>
                  </a:txBody>
                  <a:tcPr anchor="ctr"/>
                </a:tc>
                <a:tc>
                  <a:txBody>
                    <a:bodyPr/>
                    <a:lstStyle/>
                    <a:p>
                      <a:pPr algn="l"/>
                      <a:r>
                        <a:rPr lang="en-US" altLang="zh-CN" dirty="0">
                          <a:latin typeface="Arial" panose="020B0604020202020204" pitchFamily="34" charset="0"/>
                          <a:ea typeface="+mn-ea"/>
                          <a:cs typeface="Arial" panose="020B0604020202020204" pitchFamily="34" charset="0"/>
                        </a:rPr>
                        <a:t>1 kW</a:t>
                      </a:r>
                      <a:endParaRPr lang="zh-CN" altLang="en-US" dirty="0">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0005"/>
                  </a:ext>
                </a:extLst>
              </a:tr>
              <a:tr h="50469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mn-ea"/>
                          <a:cs typeface="Arial" panose="020B0604020202020204" pitchFamily="34" charset="0"/>
                        </a:rPr>
                        <a:t>650 MHz HOM Absorber</a:t>
                      </a:r>
                      <a:endParaRPr lang="zh-CN" altLang="en-US" dirty="0">
                        <a:latin typeface="Arial" panose="020B0604020202020204" pitchFamily="34" charset="0"/>
                        <a:ea typeface="+mn-ea"/>
                        <a:cs typeface="Arial" panose="020B0604020202020204" pitchFamily="34" charset="0"/>
                      </a:endParaRPr>
                    </a:p>
                  </a:txBody>
                  <a:tcPr anchor="ctr"/>
                </a:tc>
                <a:tc>
                  <a:txBody>
                    <a:bodyPr/>
                    <a:lstStyle/>
                    <a:p>
                      <a:pPr algn="l"/>
                      <a:r>
                        <a:rPr lang="en-US" altLang="zh-CN" dirty="0">
                          <a:latin typeface="Arial" panose="020B0604020202020204" pitchFamily="34" charset="0"/>
                          <a:ea typeface="+mn-ea"/>
                          <a:cs typeface="Arial" panose="020B0604020202020204" pitchFamily="34" charset="0"/>
                        </a:rPr>
                        <a:t>HPT 5 kW</a:t>
                      </a:r>
                      <a:endParaRPr lang="zh-CN" altLang="en-US" dirty="0">
                        <a:latin typeface="Arial" panose="020B0604020202020204" pitchFamily="34" charset="0"/>
                        <a:ea typeface="+mn-ea"/>
                        <a:cs typeface="Arial" panose="020B0604020202020204" pitchFamily="34" charset="0"/>
                      </a:endParaRPr>
                    </a:p>
                  </a:txBody>
                  <a:tcPr anchor="ctr"/>
                </a:tc>
                <a:tc>
                  <a:txBody>
                    <a:bodyPr/>
                    <a:lstStyle/>
                    <a:p>
                      <a:pPr algn="l"/>
                      <a:r>
                        <a:rPr lang="en-US" altLang="zh-CN" dirty="0">
                          <a:latin typeface="Arial" panose="020B0604020202020204" pitchFamily="34" charset="0"/>
                          <a:ea typeface="+mn-ea"/>
                          <a:cs typeface="Arial" panose="020B0604020202020204" pitchFamily="34" charset="0"/>
                        </a:rPr>
                        <a:t>&lt; 2 kW</a:t>
                      </a:r>
                      <a:endParaRPr lang="zh-CN" altLang="en-US" dirty="0">
                        <a:latin typeface="Arial" panose="020B0604020202020204" pitchFamily="34" charset="0"/>
                        <a:ea typeface="+mn-ea"/>
                        <a:cs typeface="Arial" panose="020B0604020202020204" pitchFamily="34" charset="0"/>
                      </a:endParaRPr>
                    </a:p>
                  </a:txBody>
                  <a:tcPr anchor="ctr"/>
                </a:tc>
                <a:tc>
                  <a:txBody>
                    <a:bodyPr/>
                    <a:lstStyle/>
                    <a:p>
                      <a:pPr algn="l"/>
                      <a:r>
                        <a:rPr lang="en-US" altLang="zh-CN" dirty="0">
                          <a:latin typeface="Arial" panose="020B0604020202020204" pitchFamily="34" charset="0"/>
                          <a:ea typeface="+mn-ea"/>
                          <a:cs typeface="Arial" panose="020B0604020202020204" pitchFamily="34" charset="0"/>
                        </a:rPr>
                        <a:t>5 kW</a:t>
                      </a:r>
                      <a:endParaRPr lang="zh-CN" altLang="en-US" dirty="0">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0006"/>
                  </a:ext>
                </a:extLst>
              </a:tr>
              <a:tr h="519677">
                <a:tc>
                  <a:txBody>
                    <a:bodyPr/>
                    <a:lstStyle/>
                    <a:p>
                      <a:r>
                        <a:rPr lang="en-US" altLang="zh-CN" dirty="0">
                          <a:latin typeface="Arial" panose="020B0604020202020204" pitchFamily="34" charset="0"/>
                          <a:ea typeface="+mn-ea"/>
                          <a:cs typeface="Arial" panose="020B0604020202020204" pitchFamily="34" charset="0"/>
                        </a:rPr>
                        <a:t>650 MHz Cryomodule</a:t>
                      </a:r>
                    </a:p>
                    <a:p>
                      <a:r>
                        <a:rPr lang="en-US" altLang="zh-CN" dirty="0">
                          <a:latin typeface="Arial" panose="020B0604020202020204" pitchFamily="34" charset="0"/>
                          <a:ea typeface="+mn-ea"/>
                          <a:cs typeface="Arial" panose="020B0604020202020204" pitchFamily="34" charset="0"/>
                        </a:rPr>
                        <a:t>(six</a:t>
                      </a:r>
                      <a:r>
                        <a:rPr lang="en-US" altLang="zh-CN" baseline="0" dirty="0">
                          <a:latin typeface="Arial" panose="020B0604020202020204" pitchFamily="34" charset="0"/>
                          <a:ea typeface="+mn-ea"/>
                          <a:cs typeface="Arial" panose="020B0604020202020204" pitchFamily="34" charset="0"/>
                        </a:rPr>
                        <a:t> 2-cell cavities)</a:t>
                      </a:r>
                      <a:endParaRPr lang="zh-CN" altLang="en-US" dirty="0">
                        <a:latin typeface="Arial" panose="020B0604020202020204" pitchFamily="34" charset="0"/>
                        <a:ea typeface="+mn-ea"/>
                        <a:cs typeface="Arial" panose="020B0604020202020204" pitchFamily="34" charset="0"/>
                      </a:endParaRPr>
                    </a:p>
                  </a:txBody>
                  <a:tcPr anchor="ctr"/>
                </a:tc>
                <a:tc>
                  <a:txBody>
                    <a:bodyPr/>
                    <a:lstStyle/>
                    <a:p>
                      <a:r>
                        <a:rPr lang="en-US" altLang="zh-CN" dirty="0">
                          <a:latin typeface="Arial" panose="020B0604020202020204" pitchFamily="34" charset="0"/>
                          <a:ea typeface="+mn-ea"/>
                          <a:cs typeface="Arial" panose="020B0604020202020204" pitchFamily="34" charset="0"/>
                        </a:rPr>
                        <a:t>static loss 5 W @ 2 K</a:t>
                      </a:r>
                      <a:endParaRPr lang="zh-CN" altLang="en-US" dirty="0">
                        <a:latin typeface="Arial" panose="020B0604020202020204" pitchFamily="34" charset="0"/>
                        <a:ea typeface="+mn-ea"/>
                        <a:cs typeface="Arial" panose="020B0604020202020204" pitchFamily="34" charset="0"/>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mn-ea"/>
                          <a:cs typeface="Arial" panose="020B0604020202020204" pitchFamily="34" charset="0"/>
                        </a:rPr>
                        <a:t>static loss 8 W @ 2 K</a:t>
                      </a:r>
                      <a:endParaRPr lang="zh-CN" altLang="en-US" dirty="0">
                        <a:latin typeface="Arial" panose="020B0604020202020204" pitchFamily="34" charset="0"/>
                        <a:ea typeface="+mn-ea"/>
                        <a:cs typeface="Arial" panose="020B0604020202020204" pitchFamily="34" charset="0"/>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mn-ea"/>
                          <a:cs typeface="Arial" panose="020B0604020202020204" pitchFamily="34" charset="0"/>
                        </a:rPr>
                        <a:t>static loss 10 W @ 2 K</a:t>
                      </a:r>
                      <a:endParaRPr lang="zh-CN" altLang="en-US" dirty="0">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0007"/>
                  </a:ext>
                </a:extLst>
              </a:tr>
              <a:tr h="519677">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mn-ea"/>
                          <a:cs typeface="Arial" panose="020B0604020202020204" pitchFamily="34" charset="0"/>
                        </a:rPr>
                        <a:t>Tuner (MR &amp; Booster)</a:t>
                      </a:r>
                      <a:endParaRPr lang="zh-CN" altLang="en-US" dirty="0">
                        <a:latin typeface="Arial" panose="020B0604020202020204" pitchFamily="34" charset="0"/>
                        <a:ea typeface="+mn-ea"/>
                        <a:cs typeface="Arial" panose="020B0604020202020204" pitchFamily="34" charset="0"/>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mn-ea"/>
                          <a:cs typeface="Arial" panose="020B0604020202020204" pitchFamily="34" charset="0"/>
                        </a:rPr>
                        <a:t>tuning range </a:t>
                      </a:r>
                      <a:r>
                        <a:rPr lang="en-US" altLang="zh-CN" baseline="0" dirty="0">
                          <a:latin typeface="Arial" panose="020B0604020202020204" pitchFamily="34" charset="0"/>
                          <a:ea typeface="+mn-ea"/>
                          <a:cs typeface="Arial" panose="020B0604020202020204" pitchFamily="34" charset="0"/>
                        </a:rPr>
                        <a:t>and </a:t>
                      </a:r>
                      <a:r>
                        <a:rPr lang="en-US" altLang="zh-CN" dirty="0">
                          <a:latin typeface="Arial" panose="020B0604020202020204" pitchFamily="34" charset="0"/>
                          <a:ea typeface="+mn-ea"/>
                          <a:cs typeface="Arial" panose="020B0604020202020204" pitchFamily="34" charset="0"/>
                        </a:rPr>
                        <a:t>resolution 400kHz/1Hz</a:t>
                      </a:r>
                      <a:endParaRPr lang="zh-CN" altLang="en-US" dirty="0">
                        <a:latin typeface="Arial" panose="020B0604020202020204" pitchFamily="34" charset="0"/>
                        <a:ea typeface="+mn-ea"/>
                        <a:cs typeface="Arial" panose="020B0604020202020204" pitchFamily="34" charset="0"/>
                      </a:endParaRPr>
                    </a:p>
                  </a:txBody>
                  <a:tcPr anchor="ctr"/>
                </a:tc>
                <a:tc>
                  <a:txBody>
                    <a:bodyPr/>
                    <a:lstStyle/>
                    <a:p>
                      <a:pPr algn="l"/>
                      <a:r>
                        <a:rPr lang="en-US" altLang="zh-CN" dirty="0">
                          <a:latin typeface="Arial" panose="020B0604020202020204" pitchFamily="34" charset="0"/>
                          <a:ea typeface="+mn-ea"/>
                          <a:cs typeface="Arial" panose="020B0604020202020204" pitchFamily="34" charset="0"/>
                        </a:rPr>
                        <a:t>200 kHz / 1 Hz</a:t>
                      </a:r>
                      <a:endParaRPr lang="zh-CN" altLang="en-US" dirty="0">
                        <a:latin typeface="Arial" panose="020B0604020202020204" pitchFamily="34" charset="0"/>
                        <a:ea typeface="+mn-ea"/>
                        <a:cs typeface="Arial" panose="020B0604020202020204" pitchFamily="34" charset="0"/>
                      </a:endParaRPr>
                    </a:p>
                  </a:txBody>
                  <a:tcPr anchor="ctr"/>
                </a:tc>
                <a:tc>
                  <a:txBody>
                    <a:bodyPr/>
                    <a:lstStyle/>
                    <a:p>
                      <a:pPr algn="l"/>
                      <a:r>
                        <a:rPr lang="en-US" altLang="zh-CN" dirty="0">
                          <a:latin typeface="Arial" panose="020B0604020202020204" pitchFamily="34" charset="0"/>
                          <a:ea typeface="+mn-ea"/>
                          <a:cs typeface="Arial" panose="020B0604020202020204" pitchFamily="34" charset="0"/>
                        </a:rPr>
                        <a:t>400 kHz / 1 Hz</a:t>
                      </a:r>
                      <a:endParaRPr lang="zh-CN" altLang="en-US" dirty="0">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0008"/>
                  </a:ext>
                </a:extLst>
              </a:tr>
              <a:tr h="519677">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mn-ea"/>
                          <a:cs typeface="Arial" panose="020B0604020202020204" pitchFamily="34" charset="0"/>
                        </a:rPr>
                        <a:t>LLRF (MR &amp; Booster)</a:t>
                      </a:r>
                      <a:endParaRPr lang="zh-CN" altLang="en-US" dirty="0">
                        <a:latin typeface="Arial" panose="020B0604020202020204" pitchFamily="34" charset="0"/>
                        <a:ea typeface="+mn-ea"/>
                        <a:cs typeface="Arial" panose="020B0604020202020204" pitchFamily="34" charset="0"/>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mn-ea"/>
                          <a:cs typeface="Arial" panose="020B0604020202020204" pitchFamily="34" charset="0"/>
                        </a:rPr>
                        <a:t>amp</a:t>
                      </a:r>
                      <a:r>
                        <a:rPr lang="en-US" altLang="zh-CN" baseline="0" dirty="0">
                          <a:latin typeface="Arial" panose="020B0604020202020204" pitchFamily="34" charset="0"/>
                          <a:ea typeface="+mn-ea"/>
                          <a:cs typeface="Arial" panose="020B0604020202020204" pitchFamily="34" charset="0"/>
                        </a:rPr>
                        <a:t> &amp; phase stability</a:t>
                      </a:r>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a:latin typeface="Arial" panose="020B0604020202020204" pitchFamily="34" charset="0"/>
                          <a:ea typeface="+mn-ea"/>
                          <a:cs typeface="Arial" panose="020B0604020202020204" pitchFamily="34" charset="0"/>
                        </a:rPr>
                        <a:t>0.1%, 0.1 </a:t>
                      </a:r>
                      <a:r>
                        <a:rPr lang="en-US" altLang="zh-CN" baseline="0" dirty="0" err="1">
                          <a:latin typeface="Arial" panose="020B0604020202020204" pitchFamily="34" charset="0"/>
                          <a:ea typeface="+mn-ea"/>
                          <a:cs typeface="Arial" panose="020B0604020202020204" pitchFamily="34" charset="0"/>
                        </a:rPr>
                        <a:t>deg</a:t>
                      </a:r>
                      <a:endParaRPr lang="zh-CN" altLang="en-US" dirty="0">
                        <a:latin typeface="Arial" panose="020B0604020202020204" pitchFamily="34" charset="0"/>
                        <a:ea typeface="+mn-ea"/>
                        <a:cs typeface="Arial" panose="020B0604020202020204" pitchFamily="34" charset="0"/>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mn-ea"/>
                          <a:cs typeface="Arial" panose="020B0604020202020204" pitchFamily="34" charset="0"/>
                        </a:rPr>
                        <a:t>amp</a:t>
                      </a:r>
                      <a:r>
                        <a:rPr lang="en-US" altLang="zh-CN" baseline="0" dirty="0">
                          <a:latin typeface="Arial" panose="020B0604020202020204" pitchFamily="34" charset="0"/>
                          <a:ea typeface="+mn-ea"/>
                          <a:cs typeface="Arial" panose="020B0604020202020204" pitchFamily="34" charset="0"/>
                        </a:rPr>
                        <a:t> &amp; phase stability</a:t>
                      </a:r>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a:latin typeface="Arial" panose="020B0604020202020204" pitchFamily="34" charset="0"/>
                          <a:ea typeface="+mn-ea"/>
                          <a:cs typeface="Arial" panose="020B0604020202020204" pitchFamily="34" charset="0"/>
                        </a:rPr>
                        <a:t>1%, 1 </a:t>
                      </a:r>
                      <a:r>
                        <a:rPr lang="en-US" altLang="zh-CN" baseline="0" dirty="0" err="1">
                          <a:latin typeface="Arial" panose="020B0604020202020204" pitchFamily="34" charset="0"/>
                          <a:ea typeface="+mn-ea"/>
                          <a:cs typeface="Arial" panose="020B0604020202020204" pitchFamily="34" charset="0"/>
                        </a:rPr>
                        <a:t>deg</a:t>
                      </a:r>
                      <a:endParaRPr lang="zh-CN" altLang="en-US" dirty="0">
                        <a:latin typeface="Arial" panose="020B0604020202020204" pitchFamily="34" charset="0"/>
                        <a:ea typeface="+mn-ea"/>
                        <a:cs typeface="Arial" panose="020B0604020202020204" pitchFamily="34" charset="0"/>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mn-ea"/>
                          <a:cs typeface="Arial" panose="020B0604020202020204" pitchFamily="34" charset="0"/>
                        </a:rPr>
                        <a:t>amp</a:t>
                      </a:r>
                      <a:r>
                        <a:rPr lang="en-US" altLang="zh-CN" baseline="0" dirty="0">
                          <a:latin typeface="Arial" panose="020B0604020202020204" pitchFamily="34" charset="0"/>
                          <a:ea typeface="+mn-ea"/>
                          <a:cs typeface="Arial" panose="020B0604020202020204" pitchFamily="34" charset="0"/>
                        </a:rPr>
                        <a:t> &amp; phase stability</a:t>
                      </a:r>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a:latin typeface="Arial" panose="020B0604020202020204" pitchFamily="34" charset="0"/>
                          <a:ea typeface="+mn-ea"/>
                          <a:cs typeface="Arial" panose="020B0604020202020204" pitchFamily="34" charset="0"/>
                        </a:rPr>
                        <a:t>0.1%, 0.1 </a:t>
                      </a:r>
                      <a:r>
                        <a:rPr lang="en-US" altLang="zh-CN" baseline="0" dirty="0" err="1">
                          <a:latin typeface="Arial" panose="020B0604020202020204" pitchFamily="34" charset="0"/>
                          <a:ea typeface="+mn-ea"/>
                          <a:cs typeface="Arial" panose="020B0604020202020204" pitchFamily="34" charset="0"/>
                        </a:rPr>
                        <a:t>deg</a:t>
                      </a:r>
                      <a:endParaRPr lang="zh-CN" altLang="en-US" dirty="0">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381577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Key Components</a:t>
            </a:r>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42</a:t>
            </a:fld>
            <a:endParaRPr lang="zh-CN" altLang="en-US">
              <a:solidFill>
                <a:prstClr val="black">
                  <a:tint val="75000"/>
                </a:prstClr>
              </a:solidFill>
            </a:endParaRPr>
          </a:p>
        </p:txBody>
      </p:sp>
      <p:pic>
        <p:nvPicPr>
          <p:cNvPr id="5" name="Picture 7" descr="3"/>
          <p:cNvPicPr>
            <a:picLocks noChangeAspect="1" noChangeArrowheads="1"/>
          </p:cNvPicPr>
          <p:nvPr/>
        </p:nvPicPr>
        <p:blipFill>
          <a:blip r:embed="rId2" cstate="print">
            <a:extLst>
              <a:ext uri="{28A0092B-C50C-407E-A947-70E740481C1C}">
                <a14:useLocalDpi xmlns:a14="http://schemas.microsoft.com/office/drawing/2010/main" val="0"/>
              </a:ext>
            </a:extLst>
          </a:blip>
          <a:srcRect t="4686" b="3778"/>
          <a:stretch>
            <a:fillRect/>
          </a:stretch>
        </p:blipFill>
        <p:spPr bwMode="auto">
          <a:xfrm>
            <a:off x="8562860" y="1514343"/>
            <a:ext cx="1234639" cy="183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p:nvPr/>
        </p:nvPicPr>
        <p:blipFill rotWithShape="1">
          <a:blip r:embed="rId3" cstate="print">
            <a:extLst>
              <a:ext uri="{28A0092B-C50C-407E-A947-70E740481C1C}">
                <a14:useLocalDpi xmlns:a14="http://schemas.microsoft.com/office/drawing/2010/main" val="0"/>
              </a:ext>
            </a:extLst>
          </a:blip>
          <a:srcRect l="11958" r="13992" b="31912"/>
          <a:stretch/>
        </p:blipFill>
        <p:spPr>
          <a:xfrm>
            <a:off x="1340703" y="3459480"/>
            <a:ext cx="1306556" cy="1414290"/>
          </a:xfrm>
          <a:prstGeom prst="rect">
            <a:avLst/>
          </a:prstGeom>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6976" y="3403726"/>
            <a:ext cx="1015683" cy="1414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755923" y="1855042"/>
            <a:ext cx="1619236" cy="1101198"/>
          </a:xfrm>
          <a:prstGeom prst="rect">
            <a:avLst/>
          </a:prstGeom>
        </p:spPr>
      </p:pic>
      <p:sp>
        <p:nvSpPr>
          <p:cNvPr id="9" name="文本框 8"/>
          <p:cNvSpPr txBox="1"/>
          <p:nvPr/>
        </p:nvSpPr>
        <p:spPr>
          <a:xfrm>
            <a:off x="9789358" y="2639020"/>
            <a:ext cx="1570502" cy="738664"/>
          </a:xfrm>
          <a:prstGeom prst="rect">
            <a:avLst/>
          </a:prstGeom>
          <a:noFill/>
        </p:spPr>
        <p:txBody>
          <a:bodyPr wrap="square" rtlCol="0">
            <a:spAutoFit/>
          </a:bodyPr>
          <a:lstStyle/>
          <a:p>
            <a:r>
              <a:rPr lang="en-US" altLang="zh-CN" sz="1400" u="sng" dirty="0">
                <a:latin typeface="Arial" panose="020B0604020202020204" pitchFamily="34" charset="0"/>
                <a:cs typeface="Arial" panose="020B0604020202020204" pitchFamily="34" charset="0"/>
              </a:rPr>
              <a:t>650 MHz</a:t>
            </a:r>
          </a:p>
          <a:p>
            <a:r>
              <a:rPr lang="en-US" altLang="zh-CN" sz="1400" u="sng" dirty="0">
                <a:latin typeface="Arial" panose="020B0604020202020204" pitchFamily="34" charset="0"/>
                <a:cs typeface="Arial" panose="020B0604020202020204" pitchFamily="34" charset="0"/>
              </a:rPr>
              <a:t>variable coupler</a:t>
            </a:r>
          </a:p>
          <a:p>
            <a:r>
              <a:rPr lang="en-US" altLang="zh-CN" sz="1400" dirty="0">
                <a:latin typeface="Arial" panose="020B0604020202020204" pitchFamily="34" charset="0"/>
                <a:cs typeface="Arial" panose="020B0604020202020204" pitchFamily="34" charset="0"/>
              </a:rPr>
              <a:t>300 kW</a:t>
            </a:r>
          </a:p>
        </p:txBody>
      </p:sp>
      <p:sp>
        <p:nvSpPr>
          <p:cNvPr id="10" name="文本框 9"/>
          <p:cNvSpPr txBox="1"/>
          <p:nvPr/>
        </p:nvSpPr>
        <p:spPr>
          <a:xfrm>
            <a:off x="4522376" y="3423589"/>
            <a:ext cx="1570502" cy="523220"/>
          </a:xfrm>
          <a:prstGeom prst="rect">
            <a:avLst/>
          </a:prstGeom>
          <a:noFill/>
        </p:spPr>
        <p:txBody>
          <a:bodyPr wrap="square" rtlCol="0">
            <a:spAutoFit/>
          </a:bodyPr>
          <a:lstStyle/>
          <a:p>
            <a:r>
              <a:rPr lang="en-US" altLang="zh-CN" sz="1400" u="sng" dirty="0">
                <a:latin typeface="Arial" panose="020B0604020202020204" pitchFamily="34" charset="0"/>
                <a:cs typeface="Arial" panose="020B0604020202020204" pitchFamily="34" charset="0"/>
              </a:rPr>
              <a:t>HOM coupler</a:t>
            </a:r>
          </a:p>
          <a:p>
            <a:r>
              <a:rPr lang="en-US" altLang="zh-CN" sz="1400" dirty="0">
                <a:latin typeface="Arial" panose="020B0604020202020204" pitchFamily="34" charset="0"/>
                <a:cs typeface="Arial" panose="020B0604020202020204" pitchFamily="34" charset="0"/>
              </a:rPr>
              <a:t>1 kW</a:t>
            </a:r>
          </a:p>
        </p:txBody>
      </p:sp>
      <p:sp>
        <p:nvSpPr>
          <p:cNvPr id="11" name="文本框 10"/>
          <p:cNvSpPr txBox="1"/>
          <p:nvPr/>
        </p:nvSpPr>
        <p:spPr>
          <a:xfrm>
            <a:off x="5764008" y="2002133"/>
            <a:ext cx="1975221" cy="954107"/>
          </a:xfrm>
          <a:prstGeom prst="rect">
            <a:avLst/>
          </a:prstGeom>
          <a:noFill/>
        </p:spPr>
        <p:txBody>
          <a:bodyPr wrap="square" rtlCol="0">
            <a:spAutoFit/>
          </a:bodyPr>
          <a:lstStyle/>
          <a:p>
            <a:r>
              <a:rPr lang="en-US" altLang="zh-CN" sz="1400" u="sng" dirty="0">
                <a:latin typeface="Arial" panose="020B0604020202020204" pitchFamily="34" charset="0"/>
                <a:cs typeface="Arial" panose="020B0604020202020204" pitchFamily="34" charset="0"/>
              </a:rPr>
              <a:t>650 MHz</a:t>
            </a:r>
          </a:p>
          <a:p>
            <a:r>
              <a:rPr lang="en-US" altLang="zh-CN" sz="1400" u="sng" dirty="0">
                <a:latin typeface="Arial" panose="020B0604020202020204" pitchFamily="34" charset="0"/>
                <a:cs typeface="Arial" panose="020B0604020202020204" pitchFamily="34" charset="0"/>
              </a:rPr>
              <a:t>2-cell cavity &amp; tuner</a:t>
            </a:r>
          </a:p>
          <a:p>
            <a:r>
              <a:rPr lang="en-US" altLang="zh-CN" sz="1400" u="sng" dirty="0">
                <a:latin typeface="Arial" panose="020B0604020202020204" pitchFamily="34" charset="0"/>
                <a:cs typeface="Arial" panose="020B0604020202020204" pitchFamily="34" charset="0"/>
              </a:rPr>
              <a:t>5-cell cavity</a:t>
            </a:r>
          </a:p>
          <a:p>
            <a:r>
              <a:rPr lang="en-US" altLang="zh-CN" sz="1400" dirty="0">
                <a:latin typeface="Arial" panose="020B0604020202020204" pitchFamily="34" charset="0"/>
                <a:cs typeface="Arial" panose="020B0604020202020204" pitchFamily="34" charset="0"/>
              </a:rPr>
              <a:t>Q &gt; 2E10 @ 20 MV/m</a:t>
            </a:r>
          </a:p>
        </p:txBody>
      </p:sp>
      <p:sp>
        <p:nvSpPr>
          <p:cNvPr id="12" name="文本框 11"/>
          <p:cNvSpPr txBox="1"/>
          <p:nvPr/>
        </p:nvSpPr>
        <p:spPr>
          <a:xfrm>
            <a:off x="4522376" y="4334522"/>
            <a:ext cx="1570502" cy="523220"/>
          </a:xfrm>
          <a:prstGeom prst="rect">
            <a:avLst/>
          </a:prstGeom>
          <a:noFill/>
        </p:spPr>
        <p:txBody>
          <a:bodyPr wrap="square" rtlCol="0">
            <a:spAutoFit/>
          </a:bodyPr>
          <a:lstStyle/>
          <a:p>
            <a:r>
              <a:rPr lang="en-US" altLang="zh-CN" sz="1400" u="sng" dirty="0">
                <a:latin typeface="Arial" panose="020B0604020202020204" pitchFamily="34" charset="0"/>
                <a:cs typeface="Arial" panose="020B0604020202020204" pitchFamily="34" charset="0"/>
              </a:rPr>
              <a:t>HOM absorber</a:t>
            </a:r>
          </a:p>
          <a:p>
            <a:r>
              <a:rPr lang="en-US" altLang="zh-CN" sz="1400" dirty="0">
                <a:latin typeface="Arial" panose="020B0604020202020204" pitchFamily="34" charset="0"/>
                <a:cs typeface="Arial" panose="020B0604020202020204" pitchFamily="34" charset="0"/>
              </a:rPr>
              <a:t>5 kW</a:t>
            </a:r>
          </a:p>
        </p:txBody>
      </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l="5930" t="16698" r="5117" b="9975"/>
          <a:stretch/>
        </p:blipFill>
        <p:spPr>
          <a:xfrm>
            <a:off x="6975380" y="3548565"/>
            <a:ext cx="2805837" cy="1410264"/>
          </a:xfrm>
          <a:prstGeom prst="rect">
            <a:avLst/>
          </a:prstGeom>
        </p:spPr>
      </p:pic>
      <p:sp>
        <p:nvSpPr>
          <p:cNvPr id="14" name="文本框 13"/>
          <p:cNvSpPr txBox="1"/>
          <p:nvPr/>
        </p:nvSpPr>
        <p:spPr>
          <a:xfrm>
            <a:off x="9789358" y="4205798"/>
            <a:ext cx="1570502" cy="738664"/>
          </a:xfrm>
          <a:prstGeom prst="rect">
            <a:avLst/>
          </a:prstGeom>
          <a:noFill/>
        </p:spPr>
        <p:txBody>
          <a:bodyPr wrap="square" rtlCol="0">
            <a:spAutoFit/>
          </a:bodyPr>
          <a:lstStyle/>
          <a:p>
            <a:r>
              <a:rPr lang="en-US" altLang="zh-CN" sz="1400" u="sng" dirty="0">
                <a:latin typeface="Arial" panose="020B0604020202020204" pitchFamily="34" charset="0"/>
                <a:cs typeface="Arial" panose="020B0604020202020204" pitchFamily="34" charset="0"/>
              </a:rPr>
              <a:t>650 MHz &amp; 1.3 GHz cryomodule</a:t>
            </a:r>
          </a:p>
          <a:p>
            <a:r>
              <a:rPr lang="en-US" altLang="zh-CN" sz="1400" dirty="0">
                <a:latin typeface="Arial" panose="020B0604020202020204" pitchFamily="34" charset="0"/>
                <a:cs typeface="Arial" panose="020B0604020202020204" pitchFamily="34" charset="0"/>
              </a:rPr>
              <a:t>&lt; 5 W @ 2K</a:t>
            </a:r>
          </a:p>
        </p:txBody>
      </p:sp>
      <p:pic>
        <p:nvPicPr>
          <p:cNvPr id="15" name="Picture 89" descr="M:\CEPC\tuner + cavity.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20130" y="1852359"/>
            <a:ext cx="2018913" cy="110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内容占位符 4"/>
          <p:cNvPicPr>
            <a:picLocks noChangeAspect="1"/>
          </p:cNvPicPr>
          <p:nvPr/>
        </p:nvPicPr>
        <p:blipFill>
          <a:blip r:embed="rId8"/>
          <a:stretch>
            <a:fillRect/>
          </a:stretch>
        </p:blipFill>
        <p:spPr>
          <a:xfrm rot="5400000">
            <a:off x="7445747" y="4756512"/>
            <a:ext cx="1136313" cy="2045932"/>
          </a:xfrm>
          <a:prstGeom prst="rect">
            <a:avLst/>
          </a:prstGeom>
        </p:spPr>
      </p:pic>
      <p:sp>
        <p:nvSpPr>
          <p:cNvPr id="17" name="文本框 16"/>
          <p:cNvSpPr txBox="1"/>
          <p:nvPr/>
        </p:nvSpPr>
        <p:spPr>
          <a:xfrm>
            <a:off x="9045011" y="5608970"/>
            <a:ext cx="1570502" cy="738664"/>
          </a:xfrm>
          <a:prstGeom prst="rect">
            <a:avLst/>
          </a:prstGeom>
          <a:noFill/>
        </p:spPr>
        <p:txBody>
          <a:bodyPr wrap="square" rtlCol="0">
            <a:spAutoFit/>
          </a:bodyPr>
          <a:lstStyle/>
          <a:p>
            <a:r>
              <a:rPr lang="en-US" altLang="zh-CN" sz="1400" u="sng" dirty="0">
                <a:latin typeface="Arial" panose="020B0604020202020204" pitchFamily="34" charset="0"/>
                <a:cs typeface="Arial" panose="020B0604020202020204" pitchFamily="34" charset="0"/>
              </a:rPr>
              <a:t>1.3 GHz</a:t>
            </a:r>
          </a:p>
          <a:p>
            <a:r>
              <a:rPr lang="en-US" altLang="zh-CN" sz="1400" u="sng" dirty="0">
                <a:latin typeface="Arial" panose="020B0604020202020204" pitchFamily="34" charset="0"/>
                <a:cs typeface="Arial" panose="020B0604020202020204" pitchFamily="34" charset="0"/>
              </a:rPr>
              <a:t>variable coupler</a:t>
            </a:r>
          </a:p>
          <a:p>
            <a:r>
              <a:rPr lang="en-US" altLang="zh-CN" sz="1400" dirty="0">
                <a:latin typeface="Arial" panose="020B0604020202020204" pitchFamily="34" charset="0"/>
                <a:cs typeface="Arial" panose="020B0604020202020204" pitchFamily="34" charset="0"/>
              </a:rPr>
              <a:t>20 kW</a:t>
            </a:r>
          </a:p>
        </p:txBody>
      </p:sp>
      <p:pic>
        <p:nvPicPr>
          <p:cNvPr id="18" name="图片 17"/>
          <p:cNvPicPr>
            <a:picLocks noChangeAspect="1"/>
          </p:cNvPicPr>
          <p:nvPr/>
        </p:nvPicPr>
        <p:blipFill rotWithShape="1">
          <a:blip r:embed="rId9" cstate="print">
            <a:extLst>
              <a:ext uri="{28A0092B-C50C-407E-A947-70E740481C1C}">
                <a14:useLocalDpi xmlns:a14="http://schemas.microsoft.com/office/drawing/2010/main" val="0"/>
              </a:ext>
            </a:extLst>
          </a:blip>
          <a:srcRect l="14580" t="34039" r="16916" b="35159"/>
          <a:stretch/>
        </p:blipFill>
        <p:spPr>
          <a:xfrm>
            <a:off x="1435865" y="5285365"/>
            <a:ext cx="3566106" cy="734629"/>
          </a:xfrm>
          <a:prstGeom prst="rect">
            <a:avLst/>
          </a:prstGeom>
        </p:spPr>
      </p:pic>
      <p:sp>
        <p:nvSpPr>
          <p:cNvPr id="19" name="文本框 18"/>
          <p:cNvSpPr txBox="1"/>
          <p:nvPr/>
        </p:nvSpPr>
        <p:spPr>
          <a:xfrm>
            <a:off x="1277342" y="6039857"/>
            <a:ext cx="4187554" cy="307777"/>
          </a:xfrm>
          <a:prstGeom prst="rect">
            <a:avLst/>
          </a:prstGeom>
          <a:noFill/>
        </p:spPr>
        <p:txBody>
          <a:bodyPr wrap="square" rtlCol="0">
            <a:spAutoFit/>
          </a:bodyPr>
          <a:lstStyle/>
          <a:p>
            <a:r>
              <a:rPr lang="en-US" altLang="zh-CN" sz="1400" u="sng" dirty="0">
                <a:latin typeface="Arial" panose="020B0604020202020204" pitchFamily="34" charset="0"/>
                <a:cs typeface="Arial" panose="020B0604020202020204" pitchFamily="34" charset="0"/>
              </a:rPr>
              <a:t>1.3 GHz TESLA cavity (high Q high gradient study) </a:t>
            </a:r>
          </a:p>
        </p:txBody>
      </p:sp>
    </p:spTree>
    <p:extLst>
      <p:ext uri="{BB962C8B-B14F-4D97-AF65-F5344CB8AC3E}">
        <p14:creationId xmlns:p14="http://schemas.microsoft.com/office/powerpoint/2010/main" val="4220146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0054" y="483314"/>
            <a:ext cx="783336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CN"/>
            </a:defPPr>
            <a:lvl1pPr marL="685800" indent="-685800" algn="ctr" fontAlgn="base">
              <a:lnSpc>
                <a:spcPct val="90000"/>
              </a:lnSpc>
              <a:spcBef>
                <a:spcPct val="0"/>
              </a:spcBef>
              <a:spcAft>
                <a:spcPct val="0"/>
              </a:spcAft>
              <a:defRPr sz="3200">
                <a:latin typeface="Arial" panose="020B0604020202020204" pitchFamily="34" charset="0"/>
                <a:ea typeface="+mj-ea"/>
                <a:cs typeface="Arial" panose="020B0604020202020204" pitchFamily="34" charset="0"/>
              </a:defRPr>
            </a:lvl1pPr>
            <a:lvl2pPr marL="685800" indent="-685800" fontAlgn="base">
              <a:lnSpc>
                <a:spcPct val="90000"/>
              </a:lnSpc>
              <a:spcBef>
                <a:spcPct val="0"/>
              </a:spcBef>
              <a:spcAft>
                <a:spcPct val="0"/>
              </a:spcAft>
              <a:defRPr sz="3300">
                <a:latin typeface="Calibri Light" panose="020F0302020204030204" pitchFamily="34" charset="0"/>
                <a:ea typeface="宋体" panose="02010600030101010101" pitchFamily="2" charset="-122"/>
              </a:defRPr>
            </a:lvl2pPr>
            <a:lvl3pPr marL="685800" indent="-685800" fontAlgn="base">
              <a:lnSpc>
                <a:spcPct val="90000"/>
              </a:lnSpc>
              <a:spcBef>
                <a:spcPct val="0"/>
              </a:spcBef>
              <a:spcAft>
                <a:spcPct val="0"/>
              </a:spcAft>
              <a:defRPr sz="3300">
                <a:latin typeface="Calibri Light" panose="020F0302020204030204" pitchFamily="34" charset="0"/>
                <a:ea typeface="宋体" panose="02010600030101010101" pitchFamily="2" charset="-122"/>
              </a:defRPr>
            </a:lvl3pPr>
            <a:lvl4pPr marL="685800" indent="-685800" fontAlgn="base">
              <a:lnSpc>
                <a:spcPct val="90000"/>
              </a:lnSpc>
              <a:spcBef>
                <a:spcPct val="0"/>
              </a:spcBef>
              <a:spcAft>
                <a:spcPct val="0"/>
              </a:spcAft>
              <a:defRPr sz="3300">
                <a:latin typeface="Calibri Light" panose="020F0302020204030204" pitchFamily="34" charset="0"/>
                <a:ea typeface="宋体" panose="02010600030101010101" pitchFamily="2" charset="-122"/>
              </a:defRPr>
            </a:lvl4pPr>
            <a:lvl5pPr marL="685800" indent="-685800" fontAlgn="base">
              <a:lnSpc>
                <a:spcPct val="90000"/>
              </a:lnSpc>
              <a:spcBef>
                <a:spcPct val="0"/>
              </a:spcBef>
              <a:spcAft>
                <a:spcPct val="0"/>
              </a:spcAft>
              <a:defRPr sz="3300">
                <a:latin typeface="Calibri Light" panose="020F0302020204030204" pitchFamily="34" charset="0"/>
                <a:ea typeface="宋体" panose="02010600030101010101" pitchFamily="2" charset="-122"/>
              </a:defRPr>
            </a:lvl5pPr>
            <a:lvl6pPr marL="1028700" indent="-685800" fontAlgn="base">
              <a:lnSpc>
                <a:spcPct val="90000"/>
              </a:lnSpc>
              <a:spcBef>
                <a:spcPct val="0"/>
              </a:spcBef>
              <a:spcAft>
                <a:spcPct val="0"/>
              </a:spcAft>
              <a:defRPr sz="3300">
                <a:latin typeface="Calibri Light" panose="020F0302020204030204" pitchFamily="34" charset="0"/>
                <a:ea typeface="宋体" panose="02010600030101010101" pitchFamily="2" charset="-122"/>
              </a:defRPr>
            </a:lvl6pPr>
            <a:lvl7pPr marL="1371600" indent="-685800" fontAlgn="base">
              <a:lnSpc>
                <a:spcPct val="90000"/>
              </a:lnSpc>
              <a:spcBef>
                <a:spcPct val="0"/>
              </a:spcBef>
              <a:spcAft>
                <a:spcPct val="0"/>
              </a:spcAft>
              <a:defRPr sz="3300">
                <a:latin typeface="Calibri Light" panose="020F0302020204030204" pitchFamily="34" charset="0"/>
                <a:ea typeface="宋体" panose="02010600030101010101" pitchFamily="2" charset="-122"/>
              </a:defRPr>
            </a:lvl7pPr>
            <a:lvl8pPr marL="1714500" indent="-685800" fontAlgn="base">
              <a:lnSpc>
                <a:spcPct val="90000"/>
              </a:lnSpc>
              <a:spcBef>
                <a:spcPct val="0"/>
              </a:spcBef>
              <a:spcAft>
                <a:spcPct val="0"/>
              </a:spcAft>
              <a:defRPr sz="3300">
                <a:latin typeface="Calibri Light" panose="020F0302020204030204" pitchFamily="34" charset="0"/>
                <a:ea typeface="宋体" panose="02010600030101010101" pitchFamily="2" charset="-122"/>
              </a:defRPr>
            </a:lvl8pPr>
            <a:lvl9pPr marL="2057400" indent="-685800" fontAlgn="base">
              <a:lnSpc>
                <a:spcPct val="90000"/>
              </a:lnSpc>
              <a:spcBef>
                <a:spcPct val="0"/>
              </a:spcBef>
              <a:spcAft>
                <a:spcPct val="0"/>
              </a:spcAft>
              <a:defRPr sz="3300">
                <a:latin typeface="Calibri Light" panose="020F0302020204030204" pitchFamily="34" charset="0"/>
                <a:ea typeface="宋体" panose="02010600030101010101" pitchFamily="2" charset="-122"/>
              </a:defRPr>
            </a:lvl9pPr>
          </a:lstStyle>
          <a:p>
            <a:r>
              <a:rPr lang="en-US" altLang="zh-CN" sz="4000" dirty="0"/>
              <a:t>CEPC MR 650 MHz Cryomodule</a:t>
            </a:r>
            <a:endParaRPr lang="zh-CN" altLang="en-US" sz="4000" dirty="0"/>
          </a:p>
        </p:txBody>
      </p:sp>
      <p:sp>
        <p:nvSpPr>
          <p:cNvPr id="3" name="矩形 2"/>
          <p:cNvSpPr/>
          <p:nvPr/>
        </p:nvSpPr>
        <p:spPr>
          <a:xfrm>
            <a:off x="304138" y="1541343"/>
            <a:ext cx="11785192" cy="1277273"/>
          </a:xfrm>
          <a:prstGeom prst="rect">
            <a:avLst/>
          </a:prstGeom>
        </p:spPr>
        <p:txBody>
          <a:bodyPr wrap="square">
            <a:spAutoFit/>
          </a:bodyPr>
          <a:lstStyle/>
          <a:p>
            <a:pPr marL="285744" indent="-285744" algn="just">
              <a:spcBef>
                <a:spcPts val="251"/>
              </a:spcBef>
              <a:buFont typeface="Arial" panose="020B0604020202020204" pitchFamily="34" charset="0"/>
              <a:buChar char="•"/>
              <a:defRPr/>
            </a:pPr>
            <a:r>
              <a:rPr lang="en-US" altLang="zh-CN" kern="0" dirty="0">
                <a:solidFill>
                  <a:prstClr val="black"/>
                </a:solidFill>
                <a:latin typeface="Arial" panose="020B0604020202020204" pitchFamily="34" charset="0"/>
                <a:ea typeface="楷体" panose="02010609060101010101" pitchFamily="49" charset="-122"/>
                <a:cs typeface="Arial" panose="020B0604020202020204" pitchFamily="34" charset="0"/>
              </a:rPr>
              <a:t>O</a:t>
            </a:r>
            <a:r>
              <a:rPr lang="en-US" altLang="zh-CN" kern="0" dirty="0" err="1">
                <a:solidFill>
                  <a:prstClr val="black"/>
                </a:solidFill>
                <a:latin typeface="Arial" panose="020B0604020202020204" pitchFamily="34" charset="0"/>
                <a:ea typeface="楷体" panose="02010609060101010101" pitchFamily="49" charset="-122"/>
                <a:cs typeface="Arial" panose="020B0604020202020204" pitchFamily="34" charset="0"/>
              </a:rPr>
              <a:t>perating</a:t>
            </a:r>
            <a:r>
              <a:rPr lang="en-US" altLang="zh-CN" kern="0" dirty="0">
                <a:solidFill>
                  <a:prstClr val="black"/>
                </a:solidFill>
                <a:latin typeface="Arial" panose="020B0604020202020204" pitchFamily="34" charset="0"/>
                <a:ea typeface="楷体" panose="02010609060101010101" pitchFamily="49" charset="-122"/>
                <a:cs typeface="Arial" panose="020B0604020202020204" pitchFamily="34" charset="0"/>
              </a:rPr>
              <a:t> at 2 Kelvin of superfluid helium. </a:t>
            </a:r>
          </a:p>
          <a:p>
            <a:pPr marL="285744" indent="-285744" algn="just">
              <a:spcBef>
                <a:spcPts val="251"/>
              </a:spcBef>
              <a:buFont typeface="Arial" panose="020B0604020202020204" pitchFamily="34" charset="0"/>
              <a:buChar char="•"/>
              <a:defRPr/>
            </a:pPr>
            <a:r>
              <a:rPr lang="en-US" altLang="zh-CN" kern="0" dirty="0">
                <a:solidFill>
                  <a:prstClr val="black"/>
                </a:solidFill>
                <a:latin typeface="Arial" panose="020B0604020202020204" pitchFamily="34" charset="0"/>
                <a:ea typeface="楷体" panose="02010609060101010101" pitchFamily="49" charset="-122"/>
                <a:cs typeface="Arial" panose="020B0604020202020204" pitchFamily="34" charset="0"/>
              </a:rPr>
              <a:t>Six 2-cell 650 MHz superconducting cavities, six high power couplers, six mechanical tuner and two RT HOM absorbers, et al. </a:t>
            </a:r>
          </a:p>
          <a:p>
            <a:pPr marL="285744" indent="-285744" algn="just">
              <a:spcBef>
                <a:spcPts val="251"/>
              </a:spcBef>
              <a:buFont typeface="Arial" panose="020B0604020202020204" pitchFamily="34" charset="0"/>
              <a:buChar char="•"/>
              <a:defRPr/>
            </a:pPr>
            <a:r>
              <a:rPr lang="en-US" altLang="zh-CN" kern="0" dirty="0">
                <a:latin typeface="Arial" panose="020B0604020202020204" pitchFamily="34" charset="0"/>
                <a:ea typeface="楷体" panose="02010609060101010101" pitchFamily="49" charset="-122"/>
                <a:cs typeface="Arial" panose="020B0604020202020204" pitchFamily="34" charset="0"/>
              </a:rPr>
              <a:t>Fast cool-down capability. Static heat load budget </a:t>
            </a:r>
            <a:r>
              <a:rPr lang="en-US" altLang="zh-CN" kern="0" dirty="0">
                <a:solidFill>
                  <a:prstClr val="black"/>
                </a:solidFill>
                <a:latin typeface="Arial" panose="020B0604020202020204" pitchFamily="34" charset="0"/>
                <a:ea typeface="楷体" panose="02010609060101010101" pitchFamily="49" charset="-122"/>
                <a:cs typeface="Arial" panose="020B0604020202020204" pitchFamily="34" charset="0"/>
              </a:rPr>
              <a:t>of whole </a:t>
            </a:r>
            <a:r>
              <a:rPr lang="en-US" altLang="zh-CN" kern="0" dirty="0">
                <a:latin typeface="Arial" panose="020B0604020202020204" pitchFamily="34" charset="0"/>
                <a:ea typeface="楷体" panose="02010609060101010101" pitchFamily="49" charset="-122"/>
                <a:cs typeface="Arial" panose="020B0604020202020204" pitchFamily="34" charset="0"/>
              </a:rPr>
              <a:t>cryomodule is 5 W at 2 K</a:t>
            </a:r>
            <a:r>
              <a:rPr lang="en-US" altLang="zh-CN" kern="100" dirty="0">
                <a:latin typeface="Arial" panose="020B0604020202020204" pitchFamily="34" charset="0"/>
                <a:ea typeface="楷体" panose="02010609060101010101" pitchFamily="49" charset="-122"/>
                <a:cs typeface="Arial" panose="020B0604020202020204" pitchFamily="34" charset="0"/>
              </a:rPr>
              <a:t>.</a:t>
            </a:r>
            <a:endParaRPr lang="zh-CN" altLang="zh-CN" sz="2400" kern="100" dirty="0">
              <a:latin typeface="Arial" panose="020B0604020202020204" pitchFamily="34" charset="0"/>
              <a:ea typeface="楷体" panose="02010609060101010101" pitchFamily="49" charset="-122"/>
              <a:cs typeface="Arial" panose="020B0604020202020204" pitchFamily="34" charset="0"/>
            </a:endParaRPr>
          </a:p>
        </p:txBody>
      </p:sp>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2903" r="4297"/>
          <a:stretch/>
        </p:blipFill>
        <p:spPr>
          <a:xfrm>
            <a:off x="7414260" y="3157069"/>
            <a:ext cx="2804160" cy="3225953"/>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23578"/>
          <a:stretch/>
        </p:blipFill>
        <p:spPr>
          <a:xfrm>
            <a:off x="1865821" y="5049520"/>
            <a:ext cx="5334151" cy="134112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t="17822" b="6471"/>
          <a:stretch/>
        </p:blipFill>
        <p:spPr>
          <a:xfrm>
            <a:off x="1865819" y="3164690"/>
            <a:ext cx="5334151" cy="1772503"/>
          </a:xfrm>
          <a:prstGeom prst="rect">
            <a:avLst/>
          </a:prstGeom>
        </p:spPr>
      </p:pic>
      <p:sp>
        <p:nvSpPr>
          <p:cNvPr id="7" name="灯片编号占位符 6"/>
          <p:cNvSpPr>
            <a:spLocks noGrp="1"/>
          </p:cNvSpPr>
          <p:nvPr>
            <p:ph type="sldNum" sz="quarter" idx="12"/>
          </p:nvPr>
        </p:nvSpPr>
        <p:spPr/>
        <p:txBody>
          <a:bodyPr/>
          <a:lstStyle/>
          <a:p>
            <a:pPr>
              <a:defRPr/>
            </a:pPr>
            <a:fld id="{6C0BE0E6-0ABA-4271-9D30-913BD5224E70}" type="slidenum">
              <a:rPr lang="zh-CN" altLang="en-US" smtClean="0">
                <a:solidFill>
                  <a:prstClr val="black">
                    <a:tint val="75000"/>
                  </a:prstClr>
                </a:solidFill>
              </a:rPr>
              <a:pPr>
                <a:defRPr/>
              </a:pPr>
              <a:t>43</a:t>
            </a:fld>
            <a:endParaRPr lang="zh-CN" altLang="en-US">
              <a:solidFill>
                <a:prstClr val="black">
                  <a:tint val="75000"/>
                </a:prstClr>
              </a:solidFill>
            </a:endParaRPr>
          </a:p>
        </p:txBody>
      </p:sp>
    </p:spTree>
    <p:extLst>
      <p:ext uri="{BB962C8B-B14F-4D97-AF65-F5344CB8AC3E}">
        <p14:creationId xmlns:p14="http://schemas.microsoft.com/office/powerpoint/2010/main" val="17953635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
          <p:cNvSpPr txBox="1"/>
          <p:nvPr/>
        </p:nvSpPr>
        <p:spPr>
          <a:xfrm>
            <a:off x="2274571" y="522624"/>
            <a:ext cx="783336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CN"/>
            </a:defPPr>
            <a:lvl1pPr marL="685800" indent="-685800" algn="ctr" fontAlgn="base">
              <a:lnSpc>
                <a:spcPct val="90000"/>
              </a:lnSpc>
              <a:spcBef>
                <a:spcPct val="0"/>
              </a:spcBef>
              <a:spcAft>
                <a:spcPct val="0"/>
              </a:spcAft>
              <a:defRPr sz="3200">
                <a:latin typeface="Arial" panose="020B0604020202020204" pitchFamily="34" charset="0"/>
                <a:ea typeface="+mj-ea"/>
                <a:cs typeface="Arial" panose="020B0604020202020204" pitchFamily="34" charset="0"/>
              </a:defRPr>
            </a:lvl1pPr>
            <a:lvl2pPr marL="685800" indent="-685800" fontAlgn="base">
              <a:lnSpc>
                <a:spcPct val="90000"/>
              </a:lnSpc>
              <a:spcBef>
                <a:spcPct val="0"/>
              </a:spcBef>
              <a:spcAft>
                <a:spcPct val="0"/>
              </a:spcAft>
              <a:defRPr sz="3300">
                <a:latin typeface="Calibri Light" panose="020F0302020204030204" pitchFamily="34" charset="0"/>
                <a:ea typeface="宋体" panose="02010600030101010101" pitchFamily="2" charset="-122"/>
              </a:defRPr>
            </a:lvl2pPr>
            <a:lvl3pPr marL="685800" indent="-685800" fontAlgn="base">
              <a:lnSpc>
                <a:spcPct val="90000"/>
              </a:lnSpc>
              <a:spcBef>
                <a:spcPct val="0"/>
              </a:spcBef>
              <a:spcAft>
                <a:spcPct val="0"/>
              </a:spcAft>
              <a:defRPr sz="3300">
                <a:latin typeface="Calibri Light" panose="020F0302020204030204" pitchFamily="34" charset="0"/>
                <a:ea typeface="宋体" panose="02010600030101010101" pitchFamily="2" charset="-122"/>
              </a:defRPr>
            </a:lvl3pPr>
            <a:lvl4pPr marL="685800" indent="-685800" fontAlgn="base">
              <a:lnSpc>
                <a:spcPct val="90000"/>
              </a:lnSpc>
              <a:spcBef>
                <a:spcPct val="0"/>
              </a:spcBef>
              <a:spcAft>
                <a:spcPct val="0"/>
              </a:spcAft>
              <a:defRPr sz="3300">
                <a:latin typeface="Calibri Light" panose="020F0302020204030204" pitchFamily="34" charset="0"/>
                <a:ea typeface="宋体" panose="02010600030101010101" pitchFamily="2" charset="-122"/>
              </a:defRPr>
            </a:lvl4pPr>
            <a:lvl5pPr marL="685800" indent="-685800" fontAlgn="base">
              <a:lnSpc>
                <a:spcPct val="90000"/>
              </a:lnSpc>
              <a:spcBef>
                <a:spcPct val="0"/>
              </a:spcBef>
              <a:spcAft>
                <a:spcPct val="0"/>
              </a:spcAft>
              <a:defRPr sz="3300">
                <a:latin typeface="Calibri Light" panose="020F0302020204030204" pitchFamily="34" charset="0"/>
                <a:ea typeface="宋体" panose="02010600030101010101" pitchFamily="2" charset="-122"/>
              </a:defRPr>
            </a:lvl5pPr>
            <a:lvl6pPr marL="1028700" indent="-685800" fontAlgn="base">
              <a:lnSpc>
                <a:spcPct val="90000"/>
              </a:lnSpc>
              <a:spcBef>
                <a:spcPct val="0"/>
              </a:spcBef>
              <a:spcAft>
                <a:spcPct val="0"/>
              </a:spcAft>
              <a:defRPr sz="3300">
                <a:latin typeface="Calibri Light" panose="020F0302020204030204" pitchFamily="34" charset="0"/>
                <a:ea typeface="宋体" panose="02010600030101010101" pitchFamily="2" charset="-122"/>
              </a:defRPr>
            </a:lvl6pPr>
            <a:lvl7pPr marL="1371600" indent="-685800" fontAlgn="base">
              <a:lnSpc>
                <a:spcPct val="90000"/>
              </a:lnSpc>
              <a:spcBef>
                <a:spcPct val="0"/>
              </a:spcBef>
              <a:spcAft>
                <a:spcPct val="0"/>
              </a:spcAft>
              <a:defRPr sz="3300">
                <a:latin typeface="Calibri Light" panose="020F0302020204030204" pitchFamily="34" charset="0"/>
                <a:ea typeface="宋体" panose="02010600030101010101" pitchFamily="2" charset="-122"/>
              </a:defRPr>
            </a:lvl7pPr>
            <a:lvl8pPr marL="1714500" indent="-685800" fontAlgn="base">
              <a:lnSpc>
                <a:spcPct val="90000"/>
              </a:lnSpc>
              <a:spcBef>
                <a:spcPct val="0"/>
              </a:spcBef>
              <a:spcAft>
                <a:spcPct val="0"/>
              </a:spcAft>
              <a:defRPr sz="3300">
                <a:latin typeface="Calibri Light" panose="020F0302020204030204" pitchFamily="34" charset="0"/>
                <a:ea typeface="宋体" panose="02010600030101010101" pitchFamily="2" charset="-122"/>
              </a:defRPr>
            </a:lvl8pPr>
            <a:lvl9pPr marL="2057400" indent="-685800" fontAlgn="base">
              <a:lnSpc>
                <a:spcPct val="90000"/>
              </a:lnSpc>
              <a:spcBef>
                <a:spcPct val="0"/>
              </a:spcBef>
              <a:spcAft>
                <a:spcPct val="0"/>
              </a:spcAft>
              <a:defRPr sz="3300">
                <a:latin typeface="Calibri Light" panose="020F0302020204030204" pitchFamily="34" charset="0"/>
                <a:ea typeface="宋体" panose="02010600030101010101" pitchFamily="2" charset="-122"/>
              </a:defRPr>
            </a:lvl9pPr>
          </a:lstStyle>
          <a:p>
            <a:r>
              <a:rPr lang="en-US" altLang="zh-CN" sz="4000" dirty="0"/>
              <a:t>CEPC MR 650 MHz Cryomodule</a:t>
            </a:r>
            <a:endParaRPr lang="zh-CN" altLang="en-US" sz="4000" dirty="0"/>
          </a:p>
        </p:txBody>
      </p:sp>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17092" t="2300" b="9868"/>
          <a:stretch/>
        </p:blipFill>
        <p:spPr>
          <a:xfrm>
            <a:off x="1114827" y="1562101"/>
            <a:ext cx="3600673" cy="2797463"/>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826" y="4655617"/>
            <a:ext cx="3600673" cy="1883295"/>
          </a:xfrm>
          <a:prstGeom prst="rect">
            <a:avLst/>
          </a:prstGeom>
        </p:spPr>
      </p:pic>
      <p:graphicFrame>
        <p:nvGraphicFramePr>
          <p:cNvPr id="12" name="表格 11"/>
          <p:cNvGraphicFramePr>
            <a:graphicFrameLocks noGrp="1"/>
          </p:cNvGraphicFramePr>
          <p:nvPr>
            <p:extLst>
              <p:ext uri="{D42A27DB-BD31-4B8C-83A1-F6EECF244321}">
                <p14:modId xmlns:p14="http://schemas.microsoft.com/office/powerpoint/2010/main" val="345112821"/>
              </p:ext>
            </p:extLst>
          </p:nvPr>
        </p:nvGraphicFramePr>
        <p:xfrm>
          <a:off x="5520146" y="1562101"/>
          <a:ext cx="5150040" cy="5048876"/>
        </p:xfrm>
        <a:graphic>
          <a:graphicData uri="http://schemas.openxmlformats.org/drawingml/2006/table">
            <a:tbl>
              <a:tblPr firstRow="1" bandRow="1">
                <a:tableStyleId>{3B4B98B0-60AC-42C2-AFA5-B58CD77FA1E5}</a:tableStyleId>
              </a:tblPr>
              <a:tblGrid>
                <a:gridCol w="4068000">
                  <a:extLst>
                    <a:ext uri="{9D8B030D-6E8A-4147-A177-3AD203B41FA5}">
                      <a16:colId xmlns:a16="http://schemas.microsoft.com/office/drawing/2014/main" val="20000"/>
                    </a:ext>
                  </a:extLst>
                </a:gridCol>
                <a:gridCol w="1082040">
                  <a:extLst>
                    <a:ext uri="{9D8B030D-6E8A-4147-A177-3AD203B41FA5}">
                      <a16:colId xmlns:a16="http://schemas.microsoft.com/office/drawing/2014/main" val="20001"/>
                    </a:ext>
                  </a:extLst>
                </a:gridCol>
              </a:tblGrid>
              <a:tr h="3606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500" b="0" dirty="0">
                          <a:latin typeface="Arial" panose="020B0604020202020204" pitchFamily="34" charset="0"/>
                          <a:cs typeface="Arial" panose="020B0604020202020204" pitchFamily="34" charset="0"/>
                        </a:rPr>
                        <a:t>Overall</a:t>
                      </a:r>
                      <a:r>
                        <a:rPr lang="en-US" altLang="zh-CN" sz="1500" b="0" baseline="0" dirty="0">
                          <a:latin typeface="Arial" panose="020B0604020202020204" pitchFamily="34" charset="0"/>
                          <a:cs typeface="Arial" panose="020B0604020202020204" pitchFamily="34" charset="0"/>
                        </a:rPr>
                        <a:t> length (flange to flange, m)</a:t>
                      </a:r>
                      <a:endParaRPr lang="zh-CN" altLang="en-US" sz="1500" b="0" dirty="0">
                        <a:latin typeface="Arial" panose="020B0604020202020204" pitchFamily="34" charset="0"/>
                        <a:cs typeface="Arial" panose="020B0604020202020204" pitchFamily="34" charset="0"/>
                      </a:endParaRPr>
                    </a:p>
                  </a:txBody>
                  <a:tcPr marL="91451" marR="91451" marT="45737" marB="45737" anchor="ctr"/>
                </a:tc>
                <a:tc>
                  <a:txBody>
                    <a:bodyPr/>
                    <a:lstStyle/>
                    <a:p>
                      <a:pPr algn="ctr"/>
                      <a:r>
                        <a:rPr lang="en-US" altLang="zh-CN" sz="1500" b="0" dirty="0">
                          <a:latin typeface="Arial" panose="020B0604020202020204" pitchFamily="34" charset="0"/>
                          <a:cs typeface="Arial" panose="020B0604020202020204" pitchFamily="34" charset="0"/>
                        </a:rPr>
                        <a:t>9.5</a:t>
                      </a:r>
                      <a:endParaRPr lang="zh-CN" altLang="en-US" sz="1500" b="0" dirty="0">
                        <a:latin typeface="Arial" panose="020B0604020202020204" pitchFamily="34" charset="0"/>
                        <a:cs typeface="Arial" panose="020B0604020202020204" pitchFamily="34" charset="0"/>
                      </a:endParaRPr>
                    </a:p>
                  </a:txBody>
                  <a:tcPr marL="91451" marR="91451" marT="45737" marB="45737" anchor="ctr"/>
                </a:tc>
                <a:extLst>
                  <a:ext uri="{0D108BD9-81ED-4DB2-BD59-A6C34878D82A}">
                    <a16:rowId xmlns:a16="http://schemas.microsoft.com/office/drawing/2014/main" val="10001"/>
                  </a:ext>
                </a:extLst>
              </a:tr>
              <a:tr h="360634">
                <a:tc>
                  <a:txBody>
                    <a:bodyPr/>
                    <a:lstStyle/>
                    <a:p>
                      <a:r>
                        <a:rPr lang="en-US" altLang="zh-CN" sz="1500" dirty="0">
                          <a:latin typeface="Arial" panose="020B0604020202020204" pitchFamily="34" charset="0"/>
                          <a:cs typeface="Arial" panose="020B0604020202020204" pitchFamily="34" charset="0"/>
                        </a:rPr>
                        <a:t>Inner diameter of vacuum</a:t>
                      </a:r>
                      <a:r>
                        <a:rPr lang="en-US" altLang="zh-CN" sz="1500" baseline="0" dirty="0">
                          <a:latin typeface="Arial" panose="020B0604020202020204" pitchFamily="34" charset="0"/>
                          <a:cs typeface="Arial" panose="020B0604020202020204" pitchFamily="34" charset="0"/>
                        </a:rPr>
                        <a:t> vessel (m)</a:t>
                      </a:r>
                      <a:endParaRPr lang="en-US" altLang="zh-CN" sz="1500" dirty="0">
                        <a:latin typeface="Arial" panose="020B0604020202020204" pitchFamily="34" charset="0"/>
                        <a:cs typeface="Arial" panose="020B0604020202020204" pitchFamily="34" charset="0"/>
                      </a:endParaRPr>
                    </a:p>
                  </a:txBody>
                  <a:tcPr marL="91451" marR="91451" marT="45737" marB="45737" anchor="ctr"/>
                </a:tc>
                <a:tc>
                  <a:txBody>
                    <a:bodyPr/>
                    <a:lstStyle/>
                    <a:p>
                      <a:pPr algn="ctr"/>
                      <a:r>
                        <a:rPr lang="en-US" altLang="zh-CN" sz="1500" dirty="0">
                          <a:latin typeface="Arial" panose="020B0604020202020204" pitchFamily="34" charset="0"/>
                          <a:cs typeface="Arial" panose="020B0604020202020204" pitchFamily="34" charset="0"/>
                        </a:rPr>
                        <a:t>1.3</a:t>
                      </a:r>
                      <a:endParaRPr lang="zh-CN" altLang="en-US" sz="1500" dirty="0">
                        <a:latin typeface="Arial" panose="020B0604020202020204" pitchFamily="34" charset="0"/>
                        <a:cs typeface="Arial" panose="020B0604020202020204" pitchFamily="34" charset="0"/>
                      </a:endParaRPr>
                    </a:p>
                  </a:txBody>
                  <a:tcPr marL="91451" marR="91451" marT="45737" marB="45737" anchor="ctr"/>
                </a:tc>
                <a:extLst>
                  <a:ext uri="{0D108BD9-81ED-4DB2-BD59-A6C34878D82A}">
                    <a16:rowId xmlns:a16="http://schemas.microsoft.com/office/drawing/2014/main" val="10002"/>
                  </a:ext>
                </a:extLst>
              </a:tr>
              <a:tr h="360634">
                <a:tc>
                  <a:txBody>
                    <a:bodyPr/>
                    <a:lstStyle/>
                    <a:p>
                      <a:r>
                        <a:rPr lang="en-US" altLang="zh-CN" sz="1500" dirty="0">
                          <a:latin typeface="Arial" panose="020B0604020202020204" pitchFamily="34" charset="0"/>
                          <a:cs typeface="Arial" panose="020B0604020202020204" pitchFamily="34" charset="0"/>
                        </a:rPr>
                        <a:t>Beamline height</a:t>
                      </a:r>
                      <a:r>
                        <a:rPr lang="en-US" altLang="zh-CN" sz="1500" baseline="0" dirty="0">
                          <a:latin typeface="Arial" panose="020B0604020202020204" pitchFamily="34" charset="0"/>
                          <a:cs typeface="Arial" panose="020B0604020202020204" pitchFamily="34" charset="0"/>
                        </a:rPr>
                        <a:t> from floor (m)</a:t>
                      </a:r>
                      <a:endParaRPr lang="zh-CN" altLang="en-US" sz="1500" dirty="0">
                        <a:latin typeface="Arial" panose="020B0604020202020204" pitchFamily="34" charset="0"/>
                        <a:cs typeface="Arial" panose="020B0604020202020204" pitchFamily="34" charset="0"/>
                      </a:endParaRPr>
                    </a:p>
                  </a:txBody>
                  <a:tcPr marL="91451" marR="91451" marT="45737" marB="45737" anchor="ctr"/>
                </a:tc>
                <a:tc>
                  <a:txBody>
                    <a:bodyPr/>
                    <a:lstStyle/>
                    <a:p>
                      <a:pPr algn="ctr"/>
                      <a:r>
                        <a:rPr lang="en-US" altLang="zh-CN" sz="1500" dirty="0">
                          <a:latin typeface="Arial" panose="020B0604020202020204" pitchFamily="34" charset="0"/>
                          <a:cs typeface="Arial" panose="020B0604020202020204" pitchFamily="34" charset="0"/>
                        </a:rPr>
                        <a:t>1.5</a:t>
                      </a:r>
                      <a:endParaRPr lang="zh-CN" altLang="en-US" sz="1500" dirty="0">
                        <a:latin typeface="Arial" panose="020B0604020202020204" pitchFamily="34" charset="0"/>
                        <a:cs typeface="Arial" panose="020B0604020202020204" pitchFamily="34" charset="0"/>
                      </a:endParaRPr>
                    </a:p>
                  </a:txBody>
                  <a:tcPr marL="91451" marR="91451" marT="45737" marB="45737" anchor="ctr"/>
                </a:tc>
                <a:extLst>
                  <a:ext uri="{0D108BD9-81ED-4DB2-BD59-A6C34878D82A}">
                    <a16:rowId xmlns:a16="http://schemas.microsoft.com/office/drawing/2014/main" val="10003"/>
                  </a:ext>
                </a:extLst>
              </a:tr>
              <a:tr h="3606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500" dirty="0">
                          <a:latin typeface="Arial" panose="020B0604020202020204" pitchFamily="34" charset="0"/>
                          <a:cs typeface="Arial" panose="020B0604020202020204" pitchFamily="34" charset="0"/>
                        </a:rPr>
                        <a:t>Overall</a:t>
                      </a:r>
                      <a:r>
                        <a:rPr lang="en-US" altLang="zh-CN" sz="1500" baseline="0" dirty="0">
                          <a:latin typeface="Arial" panose="020B0604020202020204" pitchFamily="34" charset="0"/>
                          <a:cs typeface="Arial" panose="020B0604020202020204" pitchFamily="34" charset="0"/>
                        </a:rPr>
                        <a:t> weight (t)</a:t>
                      </a:r>
                      <a:endParaRPr lang="zh-CN" altLang="en-US" sz="1500" dirty="0">
                        <a:latin typeface="Arial" panose="020B0604020202020204" pitchFamily="34" charset="0"/>
                        <a:cs typeface="Arial" panose="020B0604020202020204" pitchFamily="34" charset="0"/>
                      </a:endParaRPr>
                    </a:p>
                  </a:txBody>
                  <a:tcPr marL="91451" marR="91451" marT="45737" marB="45737" anchor="ctr"/>
                </a:tc>
                <a:tc>
                  <a:txBody>
                    <a:bodyPr/>
                    <a:lstStyle/>
                    <a:p>
                      <a:pPr algn="ctr"/>
                      <a:r>
                        <a:rPr lang="en-US" altLang="zh-CN" sz="1500" dirty="0">
                          <a:latin typeface="Arial" panose="020B0604020202020204" pitchFamily="34" charset="0"/>
                          <a:cs typeface="Arial" panose="020B0604020202020204" pitchFamily="34" charset="0"/>
                        </a:rPr>
                        <a:t>16</a:t>
                      </a:r>
                      <a:endParaRPr lang="zh-CN" altLang="en-US" sz="1500" dirty="0">
                        <a:latin typeface="Arial" panose="020B0604020202020204" pitchFamily="34" charset="0"/>
                        <a:cs typeface="Arial" panose="020B0604020202020204" pitchFamily="34" charset="0"/>
                      </a:endParaRPr>
                    </a:p>
                  </a:txBody>
                  <a:tcPr marL="91451" marR="91451" marT="45737" marB="45737" anchor="ctr"/>
                </a:tc>
                <a:extLst>
                  <a:ext uri="{0D108BD9-81ED-4DB2-BD59-A6C34878D82A}">
                    <a16:rowId xmlns:a16="http://schemas.microsoft.com/office/drawing/2014/main" val="10004"/>
                  </a:ext>
                </a:extLst>
              </a:tr>
              <a:tr h="360634">
                <a:tc>
                  <a:txBody>
                    <a:bodyPr/>
                    <a:lstStyle/>
                    <a:p>
                      <a:r>
                        <a:rPr lang="en-US" altLang="zh-CN" sz="1500" dirty="0">
                          <a:latin typeface="Arial" panose="020B0604020202020204" pitchFamily="34" charset="0"/>
                          <a:cs typeface="Arial" panose="020B0604020202020204" pitchFamily="34" charset="0"/>
                        </a:rPr>
                        <a:t>Cryo-system working pressure (mbar)</a:t>
                      </a:r>
                      <a:endParaRPr lang="zh-CN" altLang="en-US" sz="1500" dirty="0">
                        <a:latin typeface="Arial" panose="020B0604020202020204" pitchFamily="34" charset="0"/>
                        <a:cs typeface="Arial" panose="020B0604020202020204" pitchFamily="34" charset="0"/>
                      </a:endParaRPr>
                    </a:p>
                  </a:txBody>
                  <a:tcPr marL="91451" marR="91451" marT="45737" marB="45737" anchor="ctr"/>
                </a:tc>
                <a:tc>
                  <a:txBody>
                    <a:bodyPr/>
                    <a:lstStyle/>
                    <a:p>
                      <a:pPr algn="ctr"/>
                      <a:r>
                        <a:rPr lang="en-US" altLang="zh-CN" sz="1500" dirty="0">
                          <a:latin typeface="Arial" panose="020B0604020202020204" pitchFamily="34" charset="0"/>
                          <a:cs typeface="Arial" panose="020B0604020202020204" pitchFamily="34" charset="0"/>
                        </a:rPr>
                        <a:t>31</a:t>
                      </a:r>
                      <a:endParaRPr lang="zh-CN" altLang="en-US" sz="1500" dirty="0">
                        <a:latin typeface="Arial" panose="020B0604020202020204" pitchFamily="34" charset="0"/>
                        <a:cs typeface="Arial" panose="020B0604020202020204" pitchFamily="34" charset="0"/>
                      </a:endParaRPr>
                    </a:p>
                  </a:txBody>
                  <a:tcPr marL="91451" marR="91451" marT="45737" marB="45737" anchor="ctr"/>
                </a:tc>
                <a:extLst>
                  <a:ext uri="{0D108BD9-81ED-4DB2-BD59-A6C34878D82A}">
                    <a16:rowId xmlns:a16="http://schemas.microsoft.com/office/drawing/2014/main" val="10005"/>
                  </a:ext>
                </a:extLst>
              </a:tr>
              <a:tr h="3606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500" dirty="0">
                          <a:latin typeface="Arial" panose="020B0604020202020204" pitchFamily="34" charset="0"/>
                          <a:cs typeface="Arial" panose="020B0604020202020204" pitchFamily="34" charset="0"/>
                        </a:rPr>
                        <a:t>Cryo-system working temperature (K)</a:t>
                      </a:r>
                      <a:endParaRPr lang="zh-CN" altLang="en-US" sz="1500" dirty="0">
                        <a:latin typeface="Arial" panose="020B0604020202020204" pitchFamily="34" charset="0"/>
                        <a:cs typeface="Arial" panose="020B0604020202020204" pitchFamily="34" charset="0"/>
                      </a:endParaRPr>
                    </a:p>
                  </a:txBody>
                  <a:tcPr marL="91451" marR="91451" marT="45737" marB="45737" anchor="ctr"/>
                </a:tc>
                <a:tc>
                  <a:txBody>
                    <a:bodyPr/>
                    <a:lstStyle/>
                    <a:p>
                      <a:pPr algn="ctr"/>
                      <a:r>
                        <a:rPr lang="en-US" altLang="zh-CN" sz="1500" dirty="0">
                          <a:latin typeface="Arial" panose="020B0604020202020204" pitchFamily="34" charset="0"/>
                          <a:cs typeface="Arial" panose="020B0604020202020204" pitchFamily="34" charset="0"/>
                        </a:rPr>
                        <a:t>2</a:t>
                      </a:r>
                      <a:endParaRPr lang="zh-CN" altLang="en-US" sz="1500" dirty="0">
                        <a:latin typeface="Arial" panose="020B0604020202020204" pitchFamily="34" charset="0"/>
                        <a:cs typeface="Arial" panose="020B0604020202020204" pitchFamily="34" charset="0"/>
                      </a:endParaRPr>
                    </a:p>
                  </a:txBody>
                  <a:tcPr marL="91451" marR="91451" marT="45737" marB="45737" anchor="ctr"/>
                </a:tc>
                <a:extLst>
                  <a:ext uri="{0D108BD9-81ED-4DB2-BD59-A6C34878D82A}">
                    <a16:rowId xmlns:a16="http://schemas.microsoft.com/office/drawing/2014/main" val="10006"/>
                  </a:ext>
                </a:extLst>
              </a:tr>
              <a:tr h="3606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500" dirty="0">
                          <a:latin typeface="Arial" panose="020B0604020202020204" pitchFamily="34" charset="0"/>
                          <a:cs typeface="Arial" panose="020B0604020202020204" pitchFamily="34" charset="0"/>
                        </a:rPr>
                        <a:t>Cryo-system pressure</a:t>
                      </a:r>
                      <a:r>
                        <a:rPr lang="en-US" altLang="zh-CN" sz="1500" baseline="0" dirty="0">
                          <a:latin typeface="Arial" panose="020B0604020202020204" pitchFamily="34" charset="0"/>
                          <a:cs typeface="Arial" panose="020B0604020202020204" pitchFamily="34" charset="0"/>
                        </a:rPr>
                        <a:t> stability at 2 K (mbar)</a:t>
                      </a:r>
                      <a:endParaRPr lang="zh-CN" altLang="en-US" sz="1500" dirty="0">
                        <a:latin typeface="Arial" panose="020B0604020202020204" pitchFamily="34" charset="0"/>
                        <a:cs typeface="Arial" panose="020B0604020202020204" pitchFamily="34" charset="0"/>
                      </a:endParaRPr>
                    </a:p>
                  </a:txBody>
                  <a:tcPr marL="91451" marR="91451" marT="45737" marB="45737" anchor="ctr"/>
                </a:tc>
                <a:tc>
                  <a:txBody>
                    <a:bodyPr/>
                    <a:lstStyle/>
                    <a:p>
                      <a:pPr algn="ctr"/>
                      <a:r>
                        <a:rPr lang="en-US" altLang="zh-CN" sz="1500" dirty="0">
                          <a:latin typeface="Arial" panose="020B0604020202020204" pitchFamily="34" charset="0"/>
                          <a:cs typeface="Arial" panose="020B0604020202020204" pitchFamily="34" charset="0"/>
                        </a:rPr>
                        <a:t>0.1</a:t>
                      </a:r>
                      <a:endParaRPr lang="zh-CN" altLang="en-US" sz="1500" dirty="0">
                        <a:latin typeface="Arial" panose="020B0604020202020204" pitchFamily="34" charset="0"/>
                        <a:cs typeface="Arial" panose="020B0604020202020204" pitchFamily="34" charset="0"/>
                      </a:endParaRPr>
                    </a:p>
                  </a:txBody>
                  <a:tcPr marL="91451" marR="91451" marT="45737" marB="45737" anchor="ctr"/>
                </a:tc>
                <a:extLst>
                  <a:ext uri="{0D108BD9-81ED-4DB2-BD59-A6C34878D82A}">
                    <a16:rowId xmlns:a16="http://schemas.microsoft.com/office/drawing/2014/main" val="10007"/>
                  </a:ext>
                </a:extLst>
              </a:tr>
              <a:tr h="3606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500" dirty="0">
                          <a:latin typeface="Arial" panose="020B0604020202020204" pitchFamily="34" charset="0"/>
                          <a:cs typeface="Arial" panose="020B0604020202020204" pitchFamily="34" charset="0"/>
                        </a:rPr>
                        <a:t>Diameter</a:t>
                      </a:r>
                      <a:r>
                        <a:rPr lang="en-US" altLang="zh-CN" sz="1500" baseline="0" dirty="0">
                          <a:latin typeface="Arial" panose="020B0604020202020204" pitchFamily="34" charset="0"/>
                          <a:cs typeface="Arial" panose="020B0604020202020204" pitchFamily="34" charset="0"/>
                        </a:rPr>
                        <a:t> of 2-phase pipe, mm</a:t>
                      </a:r>
                      <a:endParaRPr lang="zh-CN" altLang="en-US" sz="1500" dirty="0">
                        <a:latin typeface="Arial" panose="020B0604020202020204" pitchFamily="34" charset="0"/>
                        <a:cs typeface="Arial" panose="020B0604020202020204" pitchFamily="34" charset="0"/>
                      </a:endParaRPr>
                    </a:p>
                  </a:txBody>
                  <a:tcPr marL="91451" marR="91451" marT="45737" marB="45737" anchor="ctr"/>
                </a:tc>
                <a:tc>
                  <a:txBody>
                    <a:bodyPr/>
                    <a:lstStyle/>
                    <a:p>
                      <a:pPr algn="ctr"/>
                      <a:r>
                        <a:rPr lang="en-US" altLang="zh-CN" sz="1500" dirty="0">
                          <a:latin typeface="Arial" panose="020B0604020202020204" pitchFamily="34" charset="0"/>
                          <a:cs typeface="Arial" panose="020B0604020202020204" pitchFamily="34" charset="0"/>
                        </a:rPr>
                        <a:t>114</a:t>
                      </a:r>
                      <a:endParaRPr lang="zh-CN" altLang="en-US" sz="1500" dirty="0">
                        <a:latin typeface="Arial" panose="020B0604020202020204" pitchFamily="34" charset="0"/>
                        <a:cs typeface="Arial" panose="020B0604020202020204" pitchFamily="34" charset="0"/>
                      </a:endParaRPr>
                    </a:p>
                  </a:txBody>
                  <a:tcPr marL="91451" marR="91451" marT="45737" marB="45737" anchor="ctr"/>
                </a:tc>
                <a:extLst>
                  <a:ext uri="{0D108BD9-81ED-4DB2-BD59-A6C34878D82A}">
                    <a16:rowId xmlns:a16="http://schemas.microsoft.com/office/drawing/2014/main" val="10008"/>
                  </a:ext>
                </a:extLst>
              </a:tr>
              <a:tr h="360634">
                <a:tc>
                  <a:txBody>
                    <a:bodyPr/>
                    <a:lstStyle/>
                    <a:p>
                      <a:r>
                        <a:rPr lang="en-US" altLang="zh-CN" sz="1500" dirty="0">
                          <a:latin typeface="Arial" panose="020B0604020202020204" pitchFamily="34" charset="0"/>
                          <a:cs typeface="Arial" panose="020B0604020202020204" pitchFamily="34" charset="0"/>
                        </a:rPr>
                        <a:t>2 K</a:t>
                      </a:r>
                      <a:r>
                        <a:rPr lang="en-US" altLang="zh-CN" sz="1500" baseline="0" dirty="0">
                          <a:latin typeface="Arial" panose="020B0604020202020204" pitchFamily="34" charset="0"/>
                          <a:cs typeface="Arial" panose="020B0604020202020204" pitchFamily="34" charset="0"/>
                        </a:rPr>
                        <a:t> heat exchange</a:t>
                      </a:r>
                      <a:endParaRPr lang="zh-CN" altLang="en-US" sz="1500" dirty="0">
                        <a:latin typeface="Arial" panose="020B0604020202020204" pitchFamily="34" charset="0"/>
                        <a:cs typeface="Arial" panose="020B0604020202020204" pitchFamily="34" charset="0"/>
                      </a:endParaRPr>
                    </a:p>
                  </a:txBody>
                  <a:tcPr marL="91451" marR="91451" marT="45737" marB="45737" anchor="ctr"/>
                </a:tc>
                <a:tc>
                  <a:txBody>
                    <a:bodyPr/>
                    <a:lstStyle/>
                    <a:p>
                      <a:pPr algn="ctr"/>
                      <a:r>
                        <a:rPr lang="en-US" altLang="zh-CN" sz="1500" dirty="0">
                          <a:latin typeface="Arial" panose="020B0604020202020204" pitchFamily="34" charset="0"/>
                          <a:cs typeface="Arial" panose="020B0604020202020204" pitchFamily="34" charset="0"/>
                        </a:rPr>
                        <a:t>1</a:t>
                      </a:r>
                      <a:endParaRPr lang="zh-CN" altLang="en-US" sz="1500" dirty="0">
                        <a:latin typeface="Arial" panose="020B0604020202020204" pitchFamily="34" charset="0"/>
                        <a:cs typeface="Arial" panose="020B0604020202020204" pitchFamily="34" charset="0"/>
                      </a:endParaRPr>
                    </a:p>
                  </a:txBody>
                  <a:tcPr marL="91451" marR="91451" marT="45737" marB="45737" anchor="ctr"/>
                </a:tc>
                <a:extLst>
                  <a:ext uri="{0D108BD9-81ED-4DB2-BD59-A6C34878D82A}">
                    <a16:rowId xmlns:a16="http://schemas.microsoft.com/office/drawing/2014/main" val="10009"/>
                  </a:ext>
                </a:extLst>
              </a:tr>
              <a:tr h="360634">
                <a:tc>
                  <a:txBody>
                    <a:bodyPr/>
                    <a:lstStyle/>
                    <a:p>
                      <a:r>
                        <a:rPr lang="en-US" altLang="zh-CN" sz="1500" dirty="0">
                          <a:latin typeface="Arial" panose="020B0604020202020204" pitchFamily="34" charset="0"/>
                          <a:cs typeface="Arial" panose="020B0604020202020204" pitchFamily="34" charset="0"/>
                        </a:rPr>
                        <a:t>Number of JT valve</a:t>
                      </a:r>
                      <a:endParaRPr lang="zh-CN" altLang="en-US" sz="1500" dirty="0">
                        <a:latin typeface="Arial" panose="020B0604020202020204" pitchFamily="34" charset="0"/>
                        <a:cs typeface="Arial" panose="020B0604020202020204" pitchFamily="34" charset="0"/>
                      </a:endParaRPr>
                    </a:p>
                  </a:txBody>
                  <a:tcPr marL="91451" marR="91451" marT="45737" marB="45737" anchor="ctr"/>
                </a:tc>
                <a:tc>
                  <a:txBody>
                    <a:bodyPr/>
                    <a:lstStyle/>
                    <a:p>
                      <a:pPr algn="ctr"/>
                      <a:r>
                        <a:rPr lang="en-US" altLang="zh-CN" sz="1500" dirty="0">
                          <a:latin typeface="Arial" panose="020B0604020202020204" pitchFamily="34" charset="0"/>
                          <a:cs typeface="Arial" panose="020B0604020202020204" pitchFamily="34" charset="0"/>
                        </a:rPr>
                        <a:t>1</a:t>
                      </a:r>
                      <a:endParaRPr lang="zh-CN" altLang="en-US" sz="1500" dirty="0">
                        <a:latin typeface="Arial" panose="020B0604020202020204" pitchFamily="34" charset="0"/>
                        <a:cs typeface="Arial" panose="020B0604020202020204" pitchFamily="34" charset="0"/>
                      </a:endParaRPr>
                    </a:p>
                  </a:txBody>
                  <a:tcPr marL="91451" marR="91451" marT="45737" marB="45737" anchor="ctr"/>
                </a:tc>
                <a:extLst>
                  <a:ext uri="{0D108BD9-81ED-4DB2-BD59-A6C34878D82A}">
                    <a16:rowId xmlns:a16="http://schemas.microsoft.com/office/drawing/2014/main" val="10010"/>
                  </a:ext>
                </a:extLst>
              </a:tr>
              <a:tr h="360634">
                <a:tc>
                  <a:txBody>
                    <a:bodyPr/>
                    <a:lstStyle/>
                    <a:p>
                      <a:r>
                        <a:rPr lang="en-US" altLang="zh-CN" sz="1500" dirty="0">
                          <a:latin typeface="Arial" panose="020B0604020202020204" pitchFamily="34" charset="0"/>
                          <a:cs typeface="Arial" panose="020B0604020202020204" pitchFamily="34" charset="0"/>
                        </a:rPr>
                        <a:t>Number of cavities</a:t>
                      </a:r>
                      <a:endParaRPr lang="zh-CN" altLang="en-US" sz="1500" dirty="0">
                        <a:latin typeface="Arial" panose="020B0604020202020204" pitchFamily="34" charset="0"/>
                        <a:cs typeface="Arial" panose="020B0604020202020204" pitchFamily="34" charset="0"/>
                      </a:endParaRPr>
                    </a:p>
                  </a:txBody>
                  <a:tcPr marL="91451" marR="91451" marT="45737" marB="45737" anchor="ctr"/>
                </a:tc>
                <a:tc>
                  <a:txBody>
                    <a:bodyPr/>
                    <a:lstStyle/>
                    <a:p>
                      <a:pPr algn="ctr"/>
                      <a:r>
                        <a:rPr lang="en-US" altLang="zh-CN" sz="1500" dirty="0">
                          <a:latin typeface="Arial" panose="020B0604020202020204" pitchFamily="34" charset="0"/>
                          <a:cs typeface="Arial" panose="020B0604020202020204" pitchFamily="34" charset="0"/>
                        </a:rPr>
                        <a:t>6</a:t>
                      </a:r>
                      <a:endParaRPr lang="zh-CN" altLang="en-US" sz="1500" dirty="0">
                        <a:latin typeface="Arial" panose="020B0604020202020204" pitchFamily="34" charset="0"/>
                        <a:cs typeface="Arial" panose="020B0604020202020204" pitchFamily="34" charset="0"/>
                      </a:endParaRPr>
                    </a:p>
                  </a:txBody>
                  <a:tcPr marL="91451" marR="91451" marT="45737" marB="45737" anchor="ctr"/>
                </a:tc>
                <a:extLst>
                  <a:ext uri="{0D108BD9-81ED-4DB2-BD59-A6C34878D82A}">
                    <a16:rowId xmlns:a16="http://schemas.microsoft.com/office/drawing/2014/main" val="10011"/>
                  </a:ext>
                </a:extLst>
              </a:tr>
              <a:tr h="360634">
                <a:tc>
                  <a:txBody>
                    <a:bodyPr/>
                    <a:lstStyle/>
                    <a:p>
                      <a:r>
                        <a:rPr lang="en-US" altLang="zh-CN" sz="1500" dirty="0">
                          <a:latin typeface="Arial" panose="020B0604020202020204" pitchFamily="34" charset="0"/>
                          <a:cs typeface="Arial" panose="020B0604020202020204" pitchFamily="34" charset="0"/>
                        </a:rPr>
                        <a:t>Number of coupler</a:t>
                      </a:r>
                      <a:endParaRPr lang="zh-CN" altLang="en-US" sz="1500" dirty="0">
                        <a:latin typeface="Arial" panose="020B0604020202020204" pitchFamily="34" charset="0"/>
                        <a:cs typeface="Arial" panose="020B0604020202020204" pitchFamily="34" charset="0"/>
                      </a:endParaRPr>
                    </a:p>
                  </a:txBody>
                  <a:tcPr marL="91451" marR="91451" marT="45737" marB="45737" anchor="ctr"/>
                </a:tc>
                <a:tc>
                  <a:txBody>
                    <a:bodyPr/>
                    <a:lstStyle/>
                    <a:p>
                      <a:pPr algn="ctr"/>
                      <a:r>
                        <a:rPr lang="en-US" altLang="zh-CN" sz="1500" dirty="0">
                          <a:latin typeface="Arial" panose="020B0604020202020204" pitchFamily="34" charset="0"/>
                          <a:cs typeface="Arial" panose="020B0604020202020204" pitchFamily="34" charset="0"/>
                        </a:rPr>
                        <a:t>6</a:t>
                      </a:r>
                      <a:endParaRPr lang="zh-CN" altLang="en-US" sz="1500" dirty="0">
                        <a:latin typeface="Arial" panose="020B0604020202020204" pitchFamily="34" charset="0"/>
                        <a:cs typeface="Arial" panose="020B0604020202020204" pitchFamily="34" charset="0"/>
                      </a:endParaRPr>
                    </a:p>
                  </a:txBody>
                  <a:tcPr marL="91451" marR="91451" marT="45737" marB="45737" anchor="ctr"/>
                </a:tc>
                <a:extLst>
                  <a:ext uri="{0D108BD9-81ED-4DB2-BD59-A6C34878D82A}">
                    <a16:rowId xmlns:a16="http://schemas.microsoft.com/office/drawing/2014/main" val="10012"/>
                  </a:ext>
                </a:extLst>
              </a:tr>
              <a:tr h="3606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500" kern="0" dirty="0">
                          <a:latin typeface="Arial" panose="020B0604020202020204" pitchFamily="34" charset="0"/>
                          <a:cs typeface="Arial" panose="020B0604020202020204" pitchFamily="34" charset="0"/>
                        </a:rPr>
                        <a:t>HOM absorber</a:t>
                      </a:r>
                      <a:endParaRPr lang="zh-CN" altLang="en-US" sz="1500" dirty="0">
                        <a:latin typeface="Arial" panose="020B0604020202020204" pitchFamily="34" charset="0"/>
                        <a:cs typeface="Arial" panose="020B0604020202020204" pitchFamily="34" charset="0"/>
                      </a:endParaRPr>
                    </a:p>
                  </a:txBody>
                  <a:tcPr marL="91451" marR="91451" marT="45737" marB="45737" anchor="ctr"/>
                </a:tc>
                <a:tc>
                  <a:txBody>
                    <a:bodyPr/>
                    <a:lstStyle/>
                    <a:p>
                      <a:pPr algn="ctr"/>
                      <a:r>
                        <a:rPr lang="en-US" altLang="zh-CN" sz="1500" dirty="0">
                          <a:latin typeface="Arial" panose="020B0604020202020204" pitchFamily="34" charset="0"/>
                          <a:cs typeface="Arial" panose="020B0604020202020204" pitchFamily="34" charset="0"/>
                        </a:rPr>
                        <a:t>2</a:t>
                      </a:r>
                      <a:endParaRPr lang="zh-CN" altLang="en-US" sz="1500" dirty="0">
                        <a:latin typeface="Arial" panose="020B0604020202020204" pitchFamily="34" charset="0"/>
                        <a:cs typeface="Arial" panose="020B0604020202020204" pitchFamily="34" charset="0"/>
                      </a:endParaRPr>
                    </a:p>
                  </a:txBody>
                  <a:tcPr marL="91451" marR="91451" marT="45737" marB="45737" anchor="ctr"/>
                </a:tc>
                <a:extLst>
                  <a:ext uri="{0D108BD9-81ED-4DB2-BD59-A6C34878D82A}">
                    <a16:rowId xmlns:a16="http://schemas.microsoft.com/office/drawing/2014/main" val="10013"/>
                  </a:ext>
                </a:extLst>
              </a:tr>
              <a:tr h="3606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500" dirty="0">
                          <a:latin typeface="Arial" panose="020B0604020202020204" pitchFamily="34" charset="0"/>
                          <a:cs typeface="Arial" panose="020B0604020202020204" pitchFamily="34" charset="0"/>
                        </a:rPr>
                        <a:t>Number of 200-POST</a:t>
                      </a:r>
                      <a:endParaRPr lang="zh-CN" altLang="en-US" sz="1500" dirty="0">
                        <a:latin typeface="Arial" panose="020B0604020202020204" pitchFamily="34" charset="0"/>
                        <a:cs typeface="Arial" panose="020B0604020202020204" pitchFamily="34" charset="0"/>
                      </a:endParaRPr>
                    </a:p>
                  </a:txBody>
                  <a:tcPr marL="91451" marR="91451" marT="45737" marB="45737" anchor="ctr"/>
                </a:tc>
                <a:tc>
                  <a:txBody>
                    <a:bodyPr/>
                    <a:lstStyle/>
                    <a:p>
                      <a:pPr algn="ctr"/>
                      <a:r>
                        <a:rPr lang="en-US" altLang="zh-CN" sz="1500" dirty="0">
                          <a:latin typeface="Arial" panose="020B0604020202020204" pitchFamily="34" charset="0"/>
                          <a:cs typeface="Arial" panose="020B0604020202020204" pitchFamily="34" charset="0"/>
                        </a:rPr>
                        <a:t>6</a:t>
                      </a:r>
                      <a:endParaRPr lang="zh-CN" altLang="en-US" sz="1500" dirty="0">
                        <a:latin typeface="Arial" panose="020B0604020202020204" pitchFamily="34" charset="0"/>
                        <a:cs typeface="Arial" panose="020B0604020202020204" pitchFamily="34" charset="0"/>
                      </a:endParaRPr>
                    </a:p>
                  </a:txBody>
                  <a:tcPr marL="91451" marR="91451" marT="45737" marB="45737" anchor="ctr"/>
                </a:tc>
                <a:extLst>
                  <a:ext uri="{0D108BD9-81ED-4DB2-BD59-A6C34878D82A}">
                    <a16:rowId xmlns:a16="http://schemas.microsoft.com/office/drawing/2014/main" val="10014"/>
                  </a:ext>
                </a:extLst>
              </a:tr>
            </a:tbl>
          </a:graphicData>
        </a:graphic>
      </p:graphicFrame>
      <p:sp>
        <p:nvSpPr>
          <p:cNvPr id="2" name="灯片编号占位符 1"/>
          <p:cNvSpPr>
            <a:spLocks noGrp="1"/>
          </p:cNvSpPr>
          <p:nvPr>
            <p:ph type="sldNum" sz="quarter" idx="12"/>
          </p:nvPr>
        </p:nvSpPr>
        <p:spPr/>
        <p:txBody>
          <a:bodyPr/>
          <a:lstStyle/>
          <a:p>
            <a:pPr>
              <a:defRPr/>
            </a:pPr>
            <a:fld id="{6C0BE0E6-0ABA-4271-9D30-913BD5224E70}" type="slidenum">
              <a:rPr lang="zh-CN" altLang="en-US" smtClean="0">
                <a:solidFill>
                  <a:prstClr val="black">
                    <a:tint val="75000"/>
                  </a:prstClr>
                </a:solidFill>
              </a:rPr>
              <a:pPr>
                <a:defRPr/>
              </a:pPr>
              <a:t>44</a:t>
            </a:fld>
            <a:endParaRPr lang="zh-CN" altLang="en-US">
              <a:solidFill>
                <a:prstClr val="black">
                  <a:tint val="75000"/>
                </a:prstClr>
              </a:solidFill>
            </a:endParaRPr>
          </a:p>
        </p:txBody>
      </p:sp>
    </p:spTree>
    <p:extLst>
      <p:ext uri="{BB962C8B-B14F-4D97-AF65-F5344CB8AC3E}">
        <p14:creationId xmlns:p14="http://schemas.microsoft.com/office/powerpoint/2010/main" val="32566908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25777" y="263895"/>
            <a:ext cx="7886700" cy="862977"/>
          </a:xfrm>
        </p:spPr>
        <p:txBody>
          <a:bodyPr>
            <a:normAutofit/>
          </a:bodyPr>
          <a:lstStyle/>
          <a:p>
            <a:r>
              <a:rPr lang="en-US" altLang="zh-CN" dirty="0">
                <a:latin typeface="Arial" panose="020B0604020202020204" pitchFamily="34" charset="0"/>
                <a:ea typeface="微软雅黑" panose="020B0503020204020204" pitchFamily="34" charset="-122"/>
                <a:cs typeface="Arial" panose="020B0604020202020204" pitchFamily="34" charset="0"/>
              </a:rPr>
              <a:t>IHEP New SRF Facility</a:t>
            </a:r>
            <a:endParaRPr lang="zh-CN" altLang="en-US" sz="2000" dirty="0">
              <a:latin typeface="Arial" panose="020B0604020202020204" pitchFamily="34" charset="0"/>
              <a:ea typeface="微软雅黑" panose="020B0503020204020204" pitchFamily="34" charset="-122"/>
              <a:cs typeface="Arial" panose="020B0604020202020204" pitchFamily="34" charset="0"/>
            </a:endParaRPr>
          </a:p>
        </p:txBody>
      </p:sp>
      <p:pic>
        <p:nvPicPr>
          <p:cNvPr id="11" name="内容占位符 10"/>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061" r="8456"/>
          <a:stretch/>
        </p:blipFill>
        <p:spPr>
          <a:xfrm>
            <a:off x="7480811" y="2533268"/>
            <a:ext cx="4348638" cy="3206228"/>
          </a:xfrm>
        </p:spPr>
      </p:pic>
      <p:grpSp>
        <p:nvGrpSpPr>
          <p:cNvPr id="3" name="组合 2"/>
          <p:cNvGrpSpPr/>
          <p:nvPr/>
        </p:nvGrpSpPr>
        <p:grpSpPr>
          <a:xfrm>
            <a:off x="421638" y="2479231"/>
            <a:ext cx="3135091" cy="4025361"/>
            <a:chOff x="2066710" y="2267124"/>
            <a:chExt cx="3135091" cy="4025361"/>
          </a:xfrm>
        </p:grpSpPr>
        <p:pic>
          <p:nvPicPr>
            <p:cNvPr id="20"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710" y="2267124"/>
              <a:ext cx="3135091" cy="4025361"/>
            </a:xfrm>
            <a:prstGeom prst="rect">
              <a:avLst/>
            </a:prstGeom>
          </p:spPr>
        </p:pic>
        <p:sp>
          <p:nvSpPr>
            <p:cNvPr id="13" name="文本框 12"/>
            <p:cNvSpPr txBox="1"/>
            <p:nvPr/>
          </p:nvSpPr>
          <p:spPr>
            <a:xfrm>
              <a:off x="2844431" y="5635762"/>
              <a:ext cx="526299" cy="261610"/>
            </a:xfrm>
            <a:prstGeom prst="rect">
              <a:avLst/>
            </a:prstGeom>
            <a:ln/>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altLang="zh-CN" sz="1100" dirty="0">
                  <a:latin typeface="Arial" panose="020B0604020202020204" pitchFamily="34" charset="0"/>
                  <a:cs typeface="Arial" panose="020B0604020202020204" pitchFamily="34" charset="0"/>
                </a:rPr>
                <a:t>IHEP</a:t>
              </a:r>
              <a:endParaRPr lang="zh-CN" altLang="en-US" sz="1100" dirty="0">
                <a:latin typeface="Arial" panose="020B0604020202020204" pitchFamily="34" charset="0"/>
                <a:cs typeface="Arial" panose="020B0604020202020204" pitchFamily="34" charset="0"/>
              </a:endParaRPr>
            </a:p>
          </p:txBody>
        </p:sp>
        <p:sp>
          <p:nvSpPr>
            <p:cNvPr id="22" name="文本框 21"/>
            <p:cNvSpPr txBox="1"/>
            <p:nvPr/>
          </p:nvSpPr>
          <p:spPr>
            <a:xfrm>
              <a:off x="4428567" y="2310258"/>
              <a:ext cx="598749" cy="261610"/>
            </a:xfrm>
            <a:prstGeom prst="rect">
              <a:avLst/>
            </a:prstGeom>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altLang="zh-CN" sz="1100" dirty="0">
                  <a:latin typeface="Arial" panose="020B0604020202020204" pitchFamily="34" charset="0"/>
                  <a:cs typeface="Arial" panose="020B0604020202020204" pitchFamily="34" charset="0"/>
                </a:rPr>
                <a:t>PAPS</a:t>
              </a:r>
              <a:endParaRPr lang="zh-CN" altLang="en-US" sz="1100" dirty="0">
                <a:latin typeface="Arial" panose="020B0604020202020204" pitchFamily="34" charset="0"/>
                <a:cs typeface="Arial" panose="020B0604020202020204" pitchFamily="34" charset="0"/>
              </a:endParaRPr>
            </a:p>
          </p:txBody>
        </p:sp>
      </p:grpSp>
      <p:sp>
        <p:nvSpPr>
          <p:cNvPr id="14" name="矩形 13"/>
          <p:cNvSpPr/>
          <p:nvPr/>
        </p:nvSpPr>
        <p:spPr>
          <a:xfrm>
            <a:off x="286887" y="1360743"/>
            <a:ext cx="6903186" cy="1077218"/>
          </a:xfrm>
          <a:prstGeom prst="rect">
            <a:avLst/>
          </a:prstGeom>
        </p:spPr>
        <p:txBody>
          <a:bodyPr wrap="square">
            <a:spAutoFit/>
          </a:bodyPr>
          <a:lstStyle/>
          <a:p>
            <a:pPr algn="dist"/>
            <a:r>
              <a:rPr lang="en-US" altLang="zh-CN" sz="2400" b="1" dirty="0">
                <a:latin typeface="Arial" panose="020B0604020202020204" pitchFamily="34" charset="0"/>
                <a:cs typeface="Arial" panose="020B0604020202020204" pitchFamily="34" charset="0"/>
              </a:rPr>
              <a:t>P</a:t>
            </a:r>
            <a:r>
              <a:rPr lang="en-US" altLang="zh-CN" sz="2400" dirty="0">
                <a:latin typeface="Arial" panose="020B0604020202020204" pitchFamily="34" charset="0"/>
                <a:cs typeface="Arial" panose="020B0604020202020204" pitchFamily="34" charset="0"/>
              </a:rPr>
              <a:t>latform of </a:t>
            </a:r>
            <a:r>
              <a:rPr lang="en-US" altLang="zh-CN" sz="2400" b="1" dirty="0">
                <a:latin typeface="Arial" panose="020B0604020202020204" pitchFamily="34" charset="0"/>
                <a:cs typeface="Arial" panose="020B0604020202020204" pitchFamily="34" charset="0"/>
              </a:rPr>
              <a:t>A</a:t>
            </a:r>
            <a:r>
              <a:rPr lang="en-US" altLang="zh-CN" sz="2400" dirty="0">
                <a:latin typeface="Arial" panose="020B0604020202020204" pitchFamily="34" charset="0"/>
                <a:cs typeface="Arial" panose="020B0604020202020204" pitchFamily="34" charset="0"/>
              </a:rPr>
              <a:t>dvanced </a:t>
            </a:r>
            <a:r>
              <a:rPr lang="en-US" altLang="zh-CN" sz="2400" b="1" dirty="0">
                <a:latin typeface="Arial" panose="020B0604020202020204" pitchFamily="34" charset="0"/>
                <a:cs typeface="Arial" panose="020B0604020202020204" pitchFamily="34" charset="0"/>
              </a:rPr>
              <a:t>P</a:t>
            </a:r>
            <a:r>
              <a:rPr lang="en-US" altLang="zh-CN" sz="2400" dirty="0">
                <a:latin typeface="Arial" panose="020B0604020202020204" pitchFamily="34" charset="0"/>
                <a:cs typeface="Arial" panose="020B0604020202020204" pitchFamily="34" charset="0"/>
              </a:rPr>
              <a:t>hoton </a:t>
            </a:r>
            <a:r>
              <a:rPr lang="en-US" altLang="zh-CN" sz="2400" b="1" dirty="0">
                <a:latin typeface="Arial" panose="020B0604020202020204" pitchFamily="34" charset="0"/>
                <a:cs typeface="Arial" panose="020B0604020202020204" pitchFamily="34" charset="0"/>
              </a:rPr>
              <a:t>S</a:t>
            </a:r>
            <a:r>
              <a:rPr lang="en-US" altLang="zh-CN" sz="2400" dirty="0">
                <a:latin typeface="Arial" panose="020B0604020202020204" pitchFamily="34" charset="0"/>
                <a:cs typeface="Arial" panose="020B0604020202020204" pitchFamily="34" charset="0"/>
              </a:rPr>
              <a:t>ource Technology R&amp;D, Huairou Science Park, Huairou, Beijing</a:t>
            </a:r>
          </a:p>
          <a:p>
            <a:endParaRPr lang="zh-CN" altLang="en-US" sz="1600" dirty="0">
              <a:latin typeface="Arial" panose="020B0604020202020204" pitchFamily="34" charset="0"/>
              <a:cs typeface="Arial" panose="020B0604020202020204" pitchFamily="34" charset="0"/>
            </a:endParaRPr>
          </a:p>
        </p:txBody>
      </p:sp>
      <p:sp>
        <p:nvSpPr>
          <p:cNvPr id="18" name="文本框 17"/>
          <p:cNvSpPr txBox="1"/>
          <p:nvPr/>
        </p:nvSpPr>
        <p:spPr>
          <a:xfrm>
            <a:off x="7484970" y="1437655"/>
            <a:ext cx="4344479" cy="78483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spcBef>
                <a:spcPts val="600"/>
              </a:spcBef>
            </a:pPr>
            <a:r>
              <a:rPr lang="en-US" altLang="zh-CN" sz="2000" b="1" dirty="0">
                <a:latin typeface="Arial" panose="020B0604020202020204" pitchFamily="34" charset="0"/>
                <a:cs typeface="Arial" panose="020B0604020202020204" pitchFamily="34" charset="0"/>
              </a:rPr>
              <a:t>Construction: 2017 - 2019</a:t>
            </a:r>
          </a:p>
          <a:p>
            <a:pPr algn="ctr">
              <a:spcBef>
                <a:spcPts val="600"/>
              </a:spcBef>
            </a:pPr>
            <a:r>
              <a:rPr lang="en-US" altLang="zh-CN" sz="2000" b="1" dirty="0">
                <a:latin typeface="Arial" panose="020B0604020202020204" pitchFamily="34" charset="0"/>
                <a:cs typeface="Arial" panose="020B0604020202020204" pitchFamily="34" charset="0"/>
              </a:rPr>
              <a:t>Ground Breaking: May 31, 2017</a:t>
            </a:r>
          </a:p>
        </p:txBody>
      </p:sp>
      <p:grpSp>
        <p:nvGrpSpPr>
          <p:cNvPr id="4" name="组合 3"/>
          <p:cNvGrpSpPr/>
          <p:nvPr/>
        </p:nvGrpSpPr>
        <p:grpSpPr>
          <a:xfrm>
            <a:off x="3942959" y="4564977"/>
            <a:ext cx="3151622" cy="1950518"/>
            <a:chOff x="3796031" y="4564977"/>
            <a:chExt cx="3151622" cy="1950518"/>
          </a:xfrm>
        </p:grpSpPr>
        <p:pic>
          <p:nvPicPr>
            <p:cNvPr id="19" name="内容占位符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6031" y="4564977"/>
              <a:ext cx="3151622" cy="1950518"/>
            </a:xfrm>
            <a:prstGeom prst="rect">
              <a:avLst/>
            </a:prstGeom>
          </p:spPr>
        </p:pic>
        <p:sp>
          <p:nvSpPr>
            <p:cNvPr id="23" name="椭圆 22"/>
            <p:cNvSpPr/>
            <p:nvPr/>
          </p:nvSpPr>
          <p:spPr>
            <a:xfrm>
              <a:off x="4302883" y="5032718"/>
              <a:ext cx="1335741" cy="80021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grpSp>
      <p:sp>
        <p:nvSpPr>
          <p:cNvPr id="28" name="椭圆 27"/>
          <p:cNvSpPr/>
          <p:nvPr/>
        </p:nvSpPr>
        <p:spPr>
          <a:xfrm>
            <a:off x="9655130" y="3318908"/>
            <a:ext cx="926451" cy="107399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15" name="内容占位符 5" descr="yx-16111901wxy-nkg(1).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bwMode="auto">
          <a:xfrm>
            <a:off x="3942959" y="2490134"/>
            <a:ext cx="3151622" cy="19027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5" name="矩形 4"/>
          <p:cNvSpPr/>
          <p:nvPr/>
        </p:nvSpPr>
        <p:spPr>
          <a:xfrm>
            <a:off x="8381758" y="6012684"/>
            <a:ext cx="2687295" cy="400110"/>
          </a:xfrm>
          <a:prstGeom prst="rect">
            <a:avLst/>
          </a:prstGeom>
        </p:spPr>
        <p:txBody>
          <a:bodyPr wrap="square">
            <a:spAutoFit/>
          </a:bodyPr>
          <a:lstStyle/>
          <a:p>
            <a:r>
              <a:rPr lang="en-US" altLang="zh-CN" sz="2000" b="1" dirty="0">
                <a:solidFill>
                  <a:srgbClr val="FF0000"/>
                </a:solidFill>
                <a:latin typeface="Arial" panose="020B0604020202020204" pitchFamily="34" charset="0"/>
                <a:cs typeface="Arial" panose="020B0604020202020204" pitchFamily="34" charset="0"/>
              </a:rPr>
              <a:t>4500 m</a:t>
            </a:r>
            <a:r>
              <a:rPr lang="en-US" altLang="zh-CN" sz="2000" b="1" baseline="30000" dirty="0">
                <a:solidFill>
                  <a:srgbClr val="FF0000"/>
                </a:solidFill>
                <a:latin typeface="Arial" panose="020B0604020202020204" pitchFamily="34" charset="0"/>
                <a:cs typeface="Arial" panose="020B0604020202020204" pitchFamily="34" charset="0"/>
              </a:rPr>
              <a:t>2 </a:t>
            </a:r>
            <a:r>
              <a:rPr lang="en-US" altLang="zh-CN" sz="2000" b="1" dirty="0">
                <a:solidFill>
                  <a:srgbClr val="FF0000"/>
                </a:solidFill>
                <a:latin typeface="Arial" panose="020B0604020202020204" pitchFamily="34" charset="0"/>
                <a:cs typeface="Arial" panose="020B0604020202020204" pitchFamily="34" charset="0"/>
              </a:rPr>
              <a:t>SRF lab</a:t>
            </a:r>
          </a:p>
        </p:txBody>
      </p:sp>
      <p:sp>
        <p:nvSpPr>
          <p:cNvPr id="6" name="文本框 5"/>
          <p:cNvSpPr txBox="1"/>
          <p:nvPr/>
        </p:nvSpPr>
        <p:spPr>
          <a:xfrm>
            <a:off x="3964290" y="3586347"/>
            <a:ext cx="3108960" cy="830997"/>
          </a:xfrm>
          <a:prstGeom prst="rect">
            <a:avLst/>
          </a:prstGeom>
          <a:noFill/>
        </p:spPr>
        <p:txBody>
          <a:bodyPr wrap="square" rtlCol="0">
            <a:spAutoFit/>
          </a:bodyPr>
          <a:lstStyle/>
          <a:p>
            <a:pPr algn="ctr"/>
            <a:r>
              <a:rPr lang="en-US" altLang="zh-CN" sz="1600" b="1" dirty="0">
                <a:solidFill>
                  <a:schemeClr val="bg1"/>
                </a:solidFill>
                <a:latin typeface="Arial" panose="020B0604020202020204" pitchFamily="34" charset="0"/>
                <a:cs typeface="Arial" panose="020B0604020202020204" pitchFamily="34" charset="0"/>
              </a:rPr>
              <a:t>High Energy Photon Source (HEPS)</a:t>
            </a:r>
          </a:p>
          <a:p>
            <a:pPr algn="ctr"/>
            <a:r>
              <a:rPr lang="en-US" altLang="zh-CN" sz="1600" b="1" dirty="0">
                <a:solidFill>
                  <a:schemeClr val="bg1"/>
                </a:solidFill>
                <a:latin typeface="Arial" panose="020B0604020202020204" pitchFamily="34" charset="0"/>
                <a:cs typeface="Arial" panose="020B0604020202020204" pitchFamily="34" charset="0"/>
              </a:rPr>
              <a:t>2018 - 2024</a:t>
            </a:r>
            <a:endParaRPr lang="zh-CN" altLang="en-US" sz="1600" b="1" dirty="0">
              <a:solidFill>
                <a:schemeClr val="bg1"/>
              </a:solidFill>
              <a:latin typeface="Arial" panose="020B0604020202020204" pitchFamily="34" charset="0"/>
              <a:cs typeface="Arial" panose="020B0604020202020204" pitchFamily="34" charset="0"/>
            </a:endParaRPr>
          </a:p>
        </p:txBody>
      </p:sp>
      <p:sp>
        <p:nvSpPr>
          <p:cNvPr id="17" name="文本框 16"/>
          <p:cNvSpPr txBox="1"/>
          <p:nvPr/>
        </p:nvSpPr>
        <p:spPr>
          <a:xfrm>
            <a:off x="4843906" y="5881828"/>
            <a:ext cx="3108960" cy="584775"/>
          </a:xfrm>
          <a:prstGeom prst="rect">
            <a:avLst/>
          </a:prstGeom>
          <a:noFill/>
        </p:spPr>
        <p:txBody>
          <a:bodyPr wrap="square" rtlCol="0">
            <a:spAutoFit/>
          </a:bodyPr>
          <a:lstStyle/>
          <a:p>
            <a:pPr algn="ctr"/>
            <a:r>
              <a:rPr lang="en-US" altLang="zh-CN" sz="1600" b="1" dirty="0">
                <a:solidFill>
                  <a:schemeClr val="bg1"/>
                </a:solidFill>
                <a:latin typeface="Arial" panose="020B0604020202020204" pitchFamily="34" charset="0"/>
                <a:cs typeface="Arial" panose="020B0604020202020204" pitchFamily="34" charset="0"/>
              </a:rPr>
              <a:t>PAPS </a:t>
            </a:r>
          </a:p>
          <a:p>
            <a:pPr algn="ctr"/>
            <a:r>
              <a:rPr lang="en-US" altLang="zh-CN" sz="1600" b="1" dirty="0">
                <a:solidFill>
                  <a:schemeClr val="bg1"/>
                </a:solidFill>
                <a:latin typeface="Arial" panose="020B0604020202020204" pitchFamily="34" charset="0"/>
                <a:cs typeface="Arial" panose="020B0604020202020204" pitchFamily="34" charset="0"/>
              </a:rPr>
              <a:t>2017 - 2019</a:t>
            </a:r>
            <a:endParaRPr lang="zh-CN" altLang="en-US" sz="1600" b="1" dirty="0">
              <a:solidFill>
                <a:schemeClr val="bg1"/>
              </a:solidFill>
              <a:latin typeface="Arial" panose="020B0604020202020204" pitchFamily="34" charset="0"/>
              <a:cs typeface="Arial" panose="020B0604020202020204" pitchFamily="34" charset="0"/>
            </a:endParaRPr>
          </a:p>
        </p:txBody>
      </p:sp>
      <p:sp>
        <p:nvSpPr>
          <p:cNvPr id="7" name="灯片编号占位符 6"/>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45</a:t>
            </a:fld>
            <a:endParaRPr lang="zh-CN" altLang="en-US">
              <a:solidFill>
                <a:prstClr val="black">
                  <a:tint val="75000"/>
                </a:prstClr>
              </a:solidFill>
            </a:endParaRPr>
          </a:p>
        </p:txBody>
      </p:sp>
    </p:spTree>
    <p:extLst>
      <p:ext uri="{BB962C8B-B14F-4D97-AF65-F5344CB8AC3E}">
        <p14:creationId xmlns:p14="http://schemas.microsoft.com/office/powerpoint/2010/main" val="5350601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20263" y="1772403"/>
            <a:ext cx="5618142" cy="4296506"/>
          </a:xfrm>
          <a:prstGeom prst="rect">
            <a:avLst/>
          </a:prstGeom>
        </p:spPr>
      </p:pic>
      <p:sp>
        <p:nvSpPr>
          <p:cNvPr id="2" name="标题 1"/>
          <p:cNvSpPr>
            <a:spLocks noGrp="1"/>
          </p:cNvSpPr>
          <p:nvPr>
            <p:ph type="title"/>
          </p:nvPr>
        </p:nvSpPr>
        <p:spPr>
          <a:xfrm>
            <a:off x="2176319" y="145783"/>
            <a:ext cx="7886700" cy="1079864"/>
          </a:xfrm>
        </p:spPr>
        <p:txBody>
          <a:bodyPr>
            <a:normAutofit/>
          </a:bodyPr>
          <a:lstStyle/>
          <a:p>
            <a:r>
              <a:rPr lang="en-US" altLang="zh-CN" dirty="0">
                <a:latin typeface="Arial" panose="020B0604020202020204" pitchFamily="34" charset="0"/>
                <a:ea typeface="微软雅黑" panose="020B0503020204020204" pitchFamily="34" charset="-122"/>
                <a:cs typeface="Arial" panose="020B0604020202020204" pitchFamily="34" charset="0"/>
              </a:rPr>
              <a:t>PAPS Beam Test System</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
        <p:nvSpPr>
          <p:cNvPr id="3" name="内容占位符 2"/>
          <p:cNvSpPr>
            <a:spLocks noGrp="1"/>
          </p:cNvSpPr>
          <p:nvPr>
            <p:ph idx="1"/>
          </p:nvPr>
        </p:nvSpPr>
        <p:spPr>
          <a:xfrm>
            <a:off x="529389" y="1470988"/>
            <a:ext cx="5341697" cy="4821279"/>
          </a:xfrm>
        </p:spPr>
        <p:txBody>
          <a:bodyPr>
            <a:normAutofit/>
          </a:bodyPr>
          <a:lstStyle/>
          <a:p>
            <a:r>
              <a:rPr lang="en-US" altLang="zh-CN" sz="2200" dirty="0">
                <a:latin typeface="Arial" panose="020B0604020202020204" pitchFamily="34" charset="0"/>
                <a:ea typeface="微软雅黑" panose="020B0503020204020204" pitchFamily="34" charset="-122"/>
                <a:cs typeface="Arial" panose="020B0604020202020204" pitchFamily="34" charset="0"/>
              </a:rPr>
              <a:t>CW 1 ~ 10 mA</a:t>
            </a:r>
          </a:p>
          <a:p>
            <a:r>
              <a:rPr lang="en-US" altLang="zh-CN" sz="2200" dirty="0">
                <a:latin typeface="Arial" panose="020B0604020202020204" pitchFamily="34" charset="0"/>
                <a:ea typeface="微软雅黑" panose="020B0503020204020204" pitchFamily="34" charset="-122"/>
                <a:cs typeface="Arial" panose="020B0604020202020204" pitchFamily="34" charset="0"/>
              </a:rPr>
              <a:t>15 ~ 30 MeV</a:t>
            </a:r>
          </a:p>
        </p:txBody>
      </p:sp>
      <p:sp>
        <p:nvSpPr>
          <p:cNvPr id="6" name="文本框 5"/>
          <p:cNvSpPr txBox="1"/>
          <p:nvPr/>
        </p:nvSpPr>
        <p:spPr>
          <a:xfrm>
            <a:off x="4132208" y="4144468"/>
            <a:ext cx="2701601" cy="338554"/>
          </a:xfrm>
          <a:prstGeom prst="rect">
            <a:avLst/>
          </a:prstGeom>
          <a:noFill/>
        </p:spPr>
        <p:txBody>
          <a:bodyPr wrap="square" rtlCol="0">
            <a:spAutoFit/>
          </a:bodyPr>
          <a:lstStyle/>
          <a:p>
            <a:pPr>
              <a:defRPr/>
            </a:pPr>
            <a:r>
              <a:rPr lang="en-US" altLang="zh-CN" sz="1600" b="1" dirty="0">
                <a:solidFill>
                  <a:srgbClr val="C00000"/>
                </a:solidFill>
                <a:latin typeface="Arial" panose="020B0604020202020204" pitchFamily="34" charset="0"/>
                <a:ea typeface="微软雅黑" panose="020B0503020204020204" pitchFamily="34" charset="-122"/>
                <a:cs typeface="Arial" panose="020B0604020202020204" pitchFamily="34" charset="0"/>
              </a:rPr>
              <a:t>650 MHz test module</a:t>
            </a:r>
            <a:endParaRPr lang="zh-CN" altLang="en-US" sz="1600" b="1"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文本框 6"/>
          <p:cNvSpPr txBox="1"/>
          <p:nvPr/>
        </p:nvSpPr>
        <p:spPr>
          <a:xfrm>
            <a:off x="2362149" y="2500949"/>
            <a:ext cx="2863458" cy="338554"/>
          </a:xfrm>
          <a:prstGeom prst="rect">
            <a:avLst/>
          </a:prstGeom>
          <a:noFill/>
        </p:spPr>
        <p:txBody>
          <a:bodyPr wrap="square" rtlCol="0">
            <a:spAutoFit/>
          </a:bodyPr>
          <a:lstStyle/>
          <a:p>
            <a:pPr>
              <a:defRPr/>
            </a:pPr>
            <a:r>
              <a:rPr lang="en-US" altLang="zh-CN" sz="1600" b="1" dirty="0">
                <a:solidFill>
                  <a:srgbClr val="C00000"/>
                </a:solidFill>
                <a:latin typeface="Arial" panose="020B0604020202020204" pitchFamily="34" charset="0"/>
                <a:ea typeface="微软雅黑" panose="020B0503020204020204" pitchFamily="34" charset="-122"/>
                <a:cs typeface="Arial" panose="020B0604020202020204" pitchFamily="34" charset="0"/>
              </a:rPr>
              <a:t>DC photo cathode gun</a:t>
            </a:r>
            <a:endParaRPr lang="zh-CN" altLang="en-US" sz="1600" b="1"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15" name="文本框 14"/>
          <p:cNvSpPr txBox="1"/>
          <p:nvPr/>
        </p:nvSpPr>
        <p:spPr>
          <a:xfrm>
            <a:off x="427678" y="3946375"/>
            <a:ext cx="2503945" cy="338554"/>
          </a:xfrm>
          <a:prstGeom prst="rect">
            <a:avLst/>
          </a:prstGeom>
          <a:noFill/>
        </p:spPr>
        <p:txBody>
          <a:bodyPr wrap="square" rtlCol="0">
            <a:spAutoFit/>
          </a:bodyPr>
          <a:lstStyle/>
          <a:p>
            <a:pPr>
              <a:defRPr/>
            </a:pPr>
            <a:r>
              <a:rPr lang="en-US" altLang="zh-CN" sz="1600" b="1" dirty="0">
                <a:solidFill>
                  <a:srgbClr val="C00000"/>
                </a:solidFill>
                <a:latin typeface="Arial" panose="020B0604020202020204" pitchFamily="34" charset="0"/>
                <a:ea typeface="微软雅黑" panose="020B0503020204020204" pitchFamily="34" charset="-122"/>
                <a:cs typeface="Arial" panose="020B0604020202020204" pitchFamily="34" charset="0"/>
              </a:rPr>
              <a:t>1.3 GHz test module</a:t>
            </a:r>
            <a:endParaRPr lang="zh-CN" altLang="en-US" sz="1600" b="1"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5" name="图片 4"/>
          <p:cNvPicPr>
            <a:picLocks noChangeAspect="1"/>
          </p:cNvPicPr>
          <p:nvPr/>
        </p:nvPicPr>
        <p:blipFill>
          <a:blip r:embed="rId3"/>
          <a:stretch>
            <a:fillRect/>
          </a:stretch>
        </p:blipFill>
        <p:spPr>
          <a:xfrm>
            <a:off x="7681448" y="1339603"/>
            <a:ext cx="3303932" cy="5162107"/>
          </a:xfrm>
          <a:prstGeom prst="rect">
            <a:avLst/>
          </a:prstGeom>
        </p:spPr>
      </p:pic>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t="24434" b="7902"/>
          <a:stretch/>
        </p:blipFill>
        <p:spPr>
          <a:xfrm>
            <a:off x="3681208" y="4717188"/>
            <a:ext cx="3432516" cy="1770265"/>
          </a:xfrm>
          <a:prstGeom prst="rect">
            <a:avLst/>
          </a:prstGeom>
        </p:spPr>
      </p:pic>
      <p:sp>
        <p:nvSpPr>
          <p:cNvPr id="8" name="灯片编号占位符 7"/>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46</a:t>
            </a:fld>
            <a:endParaRPr lang="zh-CN" altLang="en-US">
              <a:solidFill>
                <a:prstClr val="black">
                  <a:tint val="75000"/>
                </a:prstClr>
              </a:solidFill>
            </a:endParaRPr>
          </a:p>
        </p:txBody>
      </p:sp>
    </p:spTree>
    <p:extLst>
      <p:ext uri="{BB962C8B-B14F-4D97-AF65-F5344CB8AC3E}">
        <p14:creationId xmlns:p14="http://schemas.microsoft.com/office/powerpoint/2010/main" val="10677575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0" y="219657"/>
            <a:ext cx="12191999" cy="1325563"/>
          </a:xfrm>
        </p:spPr>
        <p:txBody>
          <a:bodyPr vert="horz" lIns="91440" tIns="45720" rIns="91440" bIns="45720" rtlCol="0" anchor="ctr">
            <a:noAutofit/>
          </a:bodyPr>
          <a:lstStyle/>
          <a:p>
            <a:pPr algn="ctr"/>
            <a:r>
              <a:rPr lang="en-US" altLang="zh-CN" sz="4000" dirty="0"/>
              <a:t>Chinese SRF Industry and Opportunities</a:t>
            </a:r>
            <a:endParaRPr lang="zh-CN" altLang="en-US" sz="4000" dirty="0"/>
          </a:p>
        </p:txBody>
      </p:sp>
      <p:pic>
        <p:nvPicPr>
          <p:cNvPr id="6" name="内容占位符 5" descr="C:\Users\zhai\Desktop\FullSizeRender.jpg"/>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b="5443"/>
          <a:stretch/>
        </p:blipFill>
        <p:spPr>
          <a:xfrm>
            <a:off x="142922" y="1802786"/>
            <a:ext cx="6941272" cy="2092067"/>
          </a:xfrm>
          <a:prstGeom prst="rect">
            <a:avLst/>
          </a:prstGeom>
          <a:noFill/>
          <a:ln>
            <a:noFill/>
          </a:ln>
        </p:spPr>
      </p:pic>
      <p:pic>
        <p:nvPicPr>
          <p:cNvPr id="8" name="内容占位符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345" y="1886926"/>
            <a:ext cx="1243083" cy="308931"/>
          </a:xfrm>
          <a:prstGeom prst="rect">
            <a:avLst/>
          </a:prstGeom>
          <a:ln w="3175">
            <a:noFill/>
          </a:ln>
        </p:spPr>
      </p:pic>
      <p:sp>
        <p:nvSpPr>
          <p:cNvPr id="11" name="矩形 10"/>
          <p:cNvSpPr/>
          <p:nvPr/>
        </p:nvSpPr>
        <p:spPr>
          <a:xfrm>
            <a:off x="142922" y="4159494"/>
            <a:ext cx="11734851" cy="1554272"/>
          </a:xfrm>
          <a:prstGeom prst="rect">
            <a:avLst/>
          </a:prstGeom>
        </p:spPr>
        <p:txBody>
          <a:bodyPr wrap="square">
            <a:spAutoFit/>
          </a:bodyPr>
          <a:lstStyle/>
          <a:p>
            <a:pPr marL="342900" lvl="1" indent="-342900" defTabSz="914400">
              <a:spcBef>
                <a:spcPts val="600"/>
              </a:spcBef>
              <a:buFont typeface="Arial" panose="020B0604020202020204" pitchFamily="34" charset="0"/>
              <a:buChar char="•"/>
            </a:pPr>
            <a:r>
              <a:rPr lang="en-US" altLang="zh-CN" sz="2000" b="1" kern="0" dirty="0">
                <a:solidFill>
                  <a:sysClr val="windowText" lastClr="000000"/>
                </a:solidFill>
                <a:latin typeface="Arial" panose="020B0604020202020204" pitchFamily="34" charset="0"/>
                <a:cs typeface="Arial" panose="020B0604020202020204" pitchFamily="34" charset="0"/>
              </a:rPr>
              <a:t>Niobium</a:t>
            </a:r>
            <a:r>
              <a:rPr lang="en-US" altLang="zh-CN" sz="2000" kern="0" dirty="0">
                <a:solidFill>
                  <a:sysClr val="windowText" lastClr="000000"/>
                </a:solidFill>
                <a:latin typeface="Arial" panose="020B0604020202020204" pitchFamily="34" charset="0"/>
                <a:cs typeface="Arial" panose="020B0604020202020204" pitchFamily="34" charset="0"/>
              </a:rPr>
              <a:t>: OTIC (EXFEL 35% 7 t, FRIB 50% 5 t, LCLS-II 50% 5.6 t …)</a:t>
            </a:r>
          </a:p>
          <a:p>
            <a:pPr marL="342900" lvl="1" indent="-342900" defTabSz="914400">
              <a:spcBef>
                <a:spcPts val="600"/>
              </a:spcBef>
              <a:buFont typeface="Arial" panose="020B0604020202020204" pitchFamily="34" charset="0"/>
              <a:buChar char="•"/>
            </a:pPr>
            <a:r>
              <a:rPr lang="en-US" altLang="zh-CN" sz="2000" b="1" kern="0" dirty="0">
                <a:solidFill>
                  <a:sysClr val="windowText" lastClr="000000"/>
                </a:solidFill>
                <a:latin typeface="Arial" panose="020B0604020202020204" pitchFamily="34" charset="0"/>
                <a:cs typeface="Arial" panose="020B0604020202020204" pitchFamily="34" charset="0"/>
              </a:rPr>
              <a:t>Cavity</a:t>
            </a:r>
            <a:r>
              <a:rPr lang="en-US" altLang="zh-CN" sz="2000" kern="0" dirty="0">
                <a:solidFill>
                  <a:sysClr val="windowText" lastClr="000000"/>
                </a:solidFill>
                <a:latin typeface="Arial" panose="020B0604020202020204" pitchFamily="34" charset="0"/>
                <a:cs typeface="Arial" panose="020B0604020202020204" pitchFamily="34" charset="0"/>
              </a:rPr>
              <a:t>: </a:t>
            </a:r>
            <a:r>
              <a:rPr lang="en-US" altLang="zh-CN" sz="2000" kern="0" dirty="0">
                <a:solidFill>
                  <a:srgbClr val="FF0000"/>
                </a:solidFill>
                <a:latin typeface="Arial" panose="020B0604020202020204" pitchFamily="34" charset="0"/>
                <a:cs typeface="Arial" panose="020B0604020202020204" pitchFamily="34" charset="0"/>
              </a:rPr>
              <a:t>OTIC</a:t>
            </a:r>
            <a:r>
              <a:rPr lang="en-US" altLang="zh-CN" sz="2000" kern="0" dirty="0">
                <a:solidFill>
                  <a:sysClr val="windowText" lastClr="000000"/>
                </a:solidFill>
                <a:latin typeface="Arial" panose="020B0604020202020204" pitchFamily="34" charset="0"/>
                <a:cs typeface="Arial" panose="020B0604020202020204" pitchFamily="34" charset="0"/>
              </a:rPr>
              <a:t>, </a:t>
            </a:r>
            <a:r>
              <a:rPr lang="en-US" altLang="zh-CN" sz="2000" kern="0" dirty="0">
                <a:solidFill>
                  <a:srgbClr val="FF0000"/>
                </a:solidFill>
                <a:latin typeface="Arial" panose="020B0604020202020204" pitchFamily="34" charset="0"/>
                <a:cs typeface="Arial" panose="020B0604020202020204" pitchFamily="34" charset="0"/>
              </a:rPr>
              <a:t>HERT</a:t>
            </a:r>
            <a:r>
              <a:rPr lang="en-US" altLang="zh-CN" sz="2000" kern="0" dirty="0">
                <a:solidFill>
                  <a:sysClr val="windowText" lastClr="000000"/>
                </a:solidFill>
                <a:latin typeface="Arial" panose="020B0604020202020204" pitchFamily="34" charset="0"/>
                <a:cs typeface="Arial" panose="020B0604020202020204" pitchFamily="34" charset="0"/>
              </a:rPr>
              <a:t>, HIT, BIAM… </a:t>
            </a:r>
          </a:p>
          <a:p>
            <a:pPr marL="342900" indent="-342900" defTabSz="914400">
              <a:spcBef>
                <a:spcPts val="600"/>
              </a:spcBef>
              <a:buFont typeface="Arial" panose="020B0604020202020204" pitchFamily="34" charset="0"/>
              <a:buChar char="•"/>
            </a:pPr>
            <a:r>
              <a:rPr lang="en-US" altLang="zh-CN" sz="2000" b="1" kern="0" dirty="0">
                <a:solidFill>
                  <a:sysClr val="windowText" lastClr="000000"/>
                </a:solidFill>
                <a:latin typeface="Arial" panose="020B0604020202020204" pitchFamily="34" charset="0"/>
                <a:cs typeface="Arial" panose="020B0604020202020204" pitchFamily="34" charset="0"/>
              </a:rPr>
              <a:t>Coupler</a:t>
            </a:r>
            <a:r>
              <a:rPr lang="en-US" altLang="zh-CN" sz="2000" kern="0" dirty="0">
                <a:solidFill>
                  <a:sysClr val="windowText" lastClr="000000"/>
                </a:solidFill>
                <a:latin typeface="Arial" panose="020B0604020202020204" pitchFamily="34" charset="0"/>
                <a:cs typeface="Arial" panose="020B0604020202020204" pitchFamily="34" charset="0"/>
              </a:rPr>
              <a:t>: </a:t>
            </a:r>
            <a:r>
              <a:rPr lang="en-US" altLang="zh-CN" sz="2000" kern="0" dirty="0">
                <a:solidFill>
                  <a:srgbClr val="FF0000"/>
                </a:solidFill>
                <a:latin typeface="Arial" panose="020B0604020202020204" pitchFamily="34" charset="0"/>
                <a:cs typeface="Arial" panose="020B0604020202020204" pitchFamily="34" charset="0"/>
              </a:rPr>
              <a:t>HERT</a:t>
            </a:r>
            <a:r>
              <a:rPr lang="en-US" altLang="zh-CN" sz="2000" kern="0" dirty="0">
                <a:solidFill>
                  <a:sysClr val="windowText" lastClr="000000"/>
                </a:solidFill>
                <a:latin typeface="Arial" panose="020B0604020202020204" pitchFamily="34" charset="0"/>
                <a:cs typeface="Arial" panose="020B0604020202020204" pitchFamily="34" charset="0"/>
              </a:rPr>
              <a:t> (ILC, CADS, RISP …), JNT …</a:t>
            </a:r>
          </a:p>
          <a:p>
            <a:pPr marL="342900" indent="-342900" defTabSz="914400">
              <a:spcBef>
                <a:spcPts val="600"/>
              </a:spcBef>
              <a:buFont typeface="Arial" panose="020B0604020202020204" pitchFamily="34" charset="0"/>
              <a:buChar char="•"/>
            </a:pPr>
            <a:r>
              <a:rPr lang="en-US" altLang="zh-CN" sz="2000" b="1" kern="0" dirty="0">
                <a:solidFill>
                  <a:sysClr val="windowText" lastClr="000000"/>
                </a:solidFill>
                <a:latin typeface="Arial" panose="020B0604020202020204" pitchFamily="34" charset="0"/>
                <a:cs typeface="Arial" panose="020B0604020202020204" pitchFamily="34" charset="0"/>
              </a:rPr>
              <a:t>Cryomodule</a:t>
            </a:r>
            <a:r>
              <a:rPr lang="en-US" altLang="zh-CN" sz="2000" kern="0" dirty="0">
                <a:solidFill>
                  <a:sysClr val="windowText" lastClr="000000"/>
                </a:solidFill>
                <a:latin typeface="Arial" panose="020B0604020202020204" pitchFamily="34" charset="0"/>
                <a:cs typeface="Arial" panose="020B0604020202020204" pitchFamily="34" charset="0"/>
              </a:rPr>
              <a:t>: </a:t>
            </a:r>
            <a:r>
              <a:rPr lang="en-US" altLang="zh-CN" sz="2000" kern="0" dirty="0">
                <a:solidFill>
                  <a:srgbClr val="FF0000"/>
                </a:solidFill>
                <a:latin typeface="Arial" panose="020B0604020202020204" pitchFamily="34" charset="0"/>
                <a:cs typeface="Arial" panose="020B0604020202020204" pitchFamily="34" charset="0"/>
              </a:rPr>
              <a:t>WXCX</a:t>
            </a:r>
            <a:r>
              <a:rPr lang="en-US" altLang="zh-CN" sz="2000" kern="0" dirty="0">
                <a:solidFill>
                  <a:sysClr val="windowText" lastClr="000000"/>
                </a:solidFill>
                <a:latin typeface="Arial" panose="020B0604020202020204" pitchFamily="34" charset="0"/>
                <a:cs typeface="Arial" panose="020B0604020202020204" pitchFamily="34" charset="0"/>
              </a:rPr>
              <a:t> (EXFEL</a:t>
            </a:r>
            <a:r>
              <a:rPr lang="zh-CN" altLang="en-US" sz="2000" kern="0" dirty="0">
                <a:solidFill>
                  <a:sysClr val="windowText" lastClr="000000"/>
                </a:solidFill>
                <a:latin typeface="Arial" panose="020B0604020202020204" pitchFamily="34" charset="0"/>
                <a:cs typeface="Arial" panose="020B0604020202020204" pitchFamily="34" charset="0"/>
              </a:rPr>
              <a:t> </a:t>
            </a:r>
            <a:r>
              <a:rPr lang="en-US" altLang="zh-CN" sz="2000" kern="0" dirty="0">
                <a:solidFill>
                  <a:sysClr val="windowText" lastClr="000000"/>
                </a:solidFill>
                <a:latin typeface="Arial" panose="020B0604020202020204" pitchFamily="34" charset="0"/>
                <a:cs typeface="Arial" panose="020B0604020202020204" pitchFamily="34" charset="0"/>
              </a:rPr>
              <a:t>60% 60, LCLS-II 100% 33, FRIB), HFJN …</a:t>
            </a:r>
          </a:p>
        </p:txBody>
      </p:sp>
      <p:sp>
        <p:nvSpPr>
          <p:cNvPr id="2" name="灯片编号占位符 1"/>
          <p:cNvSpPr>
            <a:spLocks noGrp="1"/>
          </p:cNvSpPr>
          <p:nvPr>
            <p:ph type="sldNum" sz="quarter" idx="12"/>
          </p:nvPr>
        </p:nvSpPr>
        <p:spPr/>
        <p:txBody>
          <a:bodyPr/>
          <a:lstStyle/>
          <a:p>
            <a:pPr defTabSz="914400"/>
            <a:fld id="{9AE44F4C-A01D-4C37-BF07-A3DEDCA0EFDE}" type="slidenum">
              <a:rPr lang="zh-CN" altLang="en-US" sz="1800" kern="0">
                <a:solidFill>
                  <a:sysClr val="windowText" lastClr="000000"/>
                </a:solidFill>
              </a:rPr>
              <a:pPr defTabSz="914400"/>
              <a:t>47</a:t>
            </a:fld>
            <a:endParaRPr lang="zh-CN" altLang="en-US" sz="1800" kern="0">
              <a:solidFill>
                <a:sysClr val="windowText" lastClr="000000"/>
              </a:solidFill>
            </a:endParaRPr>
          </a:p>
        </p:txBody>
      </p:sp>
      <p:pic>
        <p:nvPicPr>
          <p:cNvPr id="1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39773" y="1802786"/>
            <a:ext cx="4882180" cy="2097529"/>
          </a:xfrm>
          <a:prstGeom prst="rect">
            <a:avLst/>
          </a:prstGeom>
          <a:ln>
            <a:noFill/>
          </a:ln>
        </p:spPr>
      </p:pic>
      <p:pic>
        <p:nvPicPr>
          <p:cNvPr id="12" name="图片 26" descr="C:\Documents and Settings\servicer\Application Data\Tencent\Users\896495004\QQ\WinTemp\RichOle\]}WFTMHG%[6GYY45AJ30MIR.jpg"/>
          <p:cNvPicPr preferRelativeResize="0">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66975" y="1886926"/>
            <a:ext cx="867266" cy="330159"/>
          </a:xfrm>
          <a:prstGeom prst="rect">
            <a:avLst/>
          </a:prstGeom>
        </p:spPr>
      </p:pic>
      <p:sp>
        <p:nvSpPr>
          <p:cNvPr id="3" name="矩形 2"/>
          <p:cNvSpPr/>
          <p:nvPr/>
        </p:nvSpPr>
        <p:spPr>
          <a:xfrm>
            <a:off x="379948" y="5955881"/>
            <a:ext cx="11642005" cy="36933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US" altLang="zh-CN" b="1" dirty="0">
                <a:solidFill>
                  <a:srgbClr val="4C0EB2"/>
                </a:solidFill>
                <a:latin typeface="Arial" panose="020B0604020202020204" pitchFamily="34" charset="0"/>
                <a:cs typeface="Arial" panose="020B0604020202020204" pitchFamily="34" charset="0"/>
              </a:rPr>
              <a:t>CIADS, HIAF, SCLF, HEPS </a:t>
            </a:r>
            <a:r>
              <a:rPr lang="en-US" altLang="zh-CN" b="1" dirty="0">
                <a:latin typeface="Arial" panose="020B0604020202020204" pitchFamily="34" charset="0"/>
                <a:cs typeface="Arial" panose="020B0604020202020204" pitchFamily="34" charset="0"/>
              </a:rPr>
              <a:t>… more than </a:t>
            </a:r>
            <a:r>
              <a:rPr lang="en-US" altLang="zh-CN" b="1" dirty="0">
                <a:solidFill>
                  <a:srgbClr val="FF0000"/>
                </a:solidFill>
                <a:latin typeface="Arial" panose="020B0604020202020204" pitchFamily="34" charset="0"/>
                <a:cs typeface="Arial" panose="020B0604020202020204" pitchFamily="34" charset="0"/>
              </a:rPr>
              <a:t>1000 cavities </a:t>
            </a:r>
            <a:r>
              <a:rPr lang="en-US" altLang="zh-CN" b="1" dirty="0">
                <a:latin typeface="Arial" panose="020B0604020202020204" pitchFamily="34" charset="0"/>
                <a:cs typeface="Arial" panose="020B0604020202020204" pitchFamily="34" charset="0"/>
              </a:rPr>
              <a:t>needed in next 5 years for China</a:t>
            </a:r>
            <a:endParaRPr lang="zh-CN" altLang="en-US" b="1" dirty="0"/>
          </a:p>
        </p:txBody>
      </p:sp>
    </p:spTree>
    <p:extLst>
      <p:ext uri="{BB962C8B-B14F-4D97-AF65-F5344CB8AC3E}">
        <p14:creationId xmlns:p14="http://schemas.microsoft.com/office/powerpoint/2010/main" val="36949008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39917" y="498570"/>
            <a:ext cx="7886700" cy="1079864"/>
          </a:xfrm>
        </p:spPr>
        <p:txBody>
          <a:bodyPr/>
          <a:lstStyle/>
          <a:p>
            <a:r>
              <a:rPr lang="en-US" altLang="zh-CN" dirty="0">
                <a:latin typeface="Arial" panose="020B0604020202020204" pitchFamily="34" charset="0"/>
                <a:cs typeface="Arial" panose="020B0604020202020204" pitchFamily="34" charset="0"/>
              </a:rPr>
              <a:t>Summary and Outlook</a:t>
            </a:r>
            <a:endParaRPr lang="zh-CN" altLang="en-US"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386498" y="1913642"/>
            <a:ext cx="11312165" cy="4081805"/>
          </a:xfrm>
        </p:spPr>
        <p:txBody>
          <a:bodyPr>
            <a:normAutofit/>
          </a:bodyPr>
          <a:lstStyle/>
          <a:p>
            <a:pPr>
              <a:spcBef>
                <a:spcPts val="1200"/>
              </a:spcBef>
            </a:pPr>
            <a:r>
              <a:rPr lang="en-US" altLang="zh-CN" sz="2200" dirty="0">
                <a:latin typeface="Arial" panose="020B0604020202020204" pitchFamily="34" charset="0"/>
                <a:cs typeface="Arial" panose="020B0604020202020204" pitchFamily="34" charset="0"/>
              </a:rPr>
              <a:t>Baseline layout and parameters for CEPC RF system established (~ 500 cavities in total: 336 main ring 650 MHz 2-cell cavities and 160 booster 1.3 GHz 9-cell cavities). Complete CDR in the end of 2017.</a:t>
            </a:r>
          </a:p>
          <a:p>
            <a:pPr>
              <a:spcBef>
                <a:spcPts val="1200"/>
              </a:spcBef>
            </a:pPr>
            <a:r>
              <a:rPr lang="en-US" altLang="zh-CN" sz="2200" dirty="0">
                <a:latin typeface="Arial" panose="020B0604020202020204" pitchFamily="34" charset="0"/>
                <a:cs typeface="Arial" panose="020B0604020202020204" pitchFamily="34" charset="0"/>
              </a:rPr>
              <a:t>Key physics issues and component design progressing well. Prototype demonstration next year. Extensive CEPC SRF technology R&amp;D planned and launched, with support of large PAPS SRF facility. </a:t>
            </a:r>
          </a:p>
          <a:p>
            <a:pPr>
              <a:spcBef>
                <a:spcPts val="1200"/>
              </a:spcBef>
            </a:pPr>
            <a:r>
              <a:rPr lang="en-US" altLang="zh-CN" sz="2200" dirty="0">
                <a:latin typeface="Arial" panose="020B0604020202020204" pitchFamily="34" charset="0"/>
                <a:cs typeface="Arial" panose="020B0604020202020204" pitchFamily="34" charset="0"/>
              </a:rPr>
              <a:t>Ramp up CEPC SRF industrialization and international collaboration.</a:t>
            </a:r>
            <a:endParaRPr lang="zh-CN" altLang="en-US" sz="220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48</a:t>
            </a:fld>
            <a:endParaRPr lang="zh-CN" altLang="en-US">
              <a:solidFill>
                <a:prstClr val="black">
                  <a:tint val="75000"/>
                </a:prstClr>
              </a:solidFill>
            </a:endParaRPr>
          </a:p>
        </p:txBody>
      </p:sp>
    </p:spTree>
    <p:extLst>
      <p:ext uri="{BB962C8B-B14F-4D97-AF65-F5344CB8AC3E}">
        <p14:creationId xmlns:p14="http://schemas.microsoft.com/office/powerpoint/2010/main" val="2281885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副标题 4"/>
          <p:cNvSpPr>
            <a:spLocks noGrp="1"/>
          </p:cNvSpPr>
          <p:nvPr>
            <p:ph type="subTitle" idx="1"/>
          </p:nvPr>
        </p:nvSpPr>
        <p:spPr>
          <a:xfrm>
            <a:off x="756100" y="4924753"/>
            <a:ext cx="6886359" cy="1243946"/>
          </a:xfrm>
        </p:spPr>
        <p:txBody>
          <a:bodyPr anchor="t">
            <a:noAutofit/>
          </a:bodyPr>
          <a:lstStyle/>
          <a:p>
            <a:pPr algn="l" defTabSz="685800"/>
            <a:r>
              <a:rPr lang="en-US" altLang="zh-CN" sz="2000" dirty="0">
                <a:latin typeface="Arial" panose="020B0604020202020204" pitchFamily="34" charset="0"/>
                <a:cs typeface="Arial" panose="020B0604020202020204" pitchFamily="34" charset="0"/>
                <a:sym typeface="Arial" panose="020B0604020202020204" pitchFamily="34" charset="0"/>
              </a:rPr>
              <a:t>1) </a:t>
            </a:r>
            <a:r>
              <a:rPr lang="en-US" altLang="zh-CN" sz="2000" dirty="0" err="1">
                <a:latin typeface="Arial" panose="020B0604020202020204" pitchFamily="34" charset="0"/>
                <a:cs typeface="Arial" panose="020B0604020202020204" pitchFamily="34" charset="0"/>
                <a:sym typeface="Arial" panose="020B0604020202020204" pitchFamily="34" charset="0"/>
              </a:rPr>
              <a:t>QingHuangDao</a:t>
            </a:r>
            <a:r>
              <a:rPr lang="en-US" altLang="zh-CN" sz="2000" dirty="0">
                <a:latin typeface="Arial" panose="020B0604020202020204" pitchFamily="34" charset="0"/>
                <a:cs typeface="Arial" panose="020B0604020202020204" pitchFamily="34" charset="0"/>
                <a:sym typeface="Arial" panose="020B0604020202020204" pitchFamily="34" charset="0"/>
              </a:rPr>
              <a:t>, </a:t>
            </a:r>
            <a:r>
              <a:rPr lang="en-US" altLang="zh-CN" sz="2000" dirty="0" err="1">
                <a:latin typeface="Arial" panose="020B0604020202020204" pitchFamily="34" charset="0"/>
                <a:cs typeface="Arial" panose="020B0604020202020204" pitchFamily="34" charset="0"/>
                <a:sym typeface="Arial" panose="020B0604020202020204" pitchFamily="34" charset="0"/>
              </a:rPr>
              <a:t>Hebei</a:t>
            </a:r>
            <a:r>
              <a:rPr lang="zh-CN" altLang="en-US" sz="2000" dirty="0">
                <a:latin typeface="Arial" panose="020B0604020202020204" pitchFamily="34" charset="0"/>
                <a:cs typeface="Arial" panose="020B0604020202020204" pitchFamily="34" charset="0"/>
                <a:sym typeface="Arial" panose="020B0604020202020204" pitchFamily="34" charset="0"/>
              </a:rPr>
              <a:t>（</a:t>
            </a:r>
            <a:r>
              <a:rPr lang="en-US" altLang="zh-CN" sz="2000" dirty="0">
                <a:latin typeface="Arial" panose="020B0604020202020204" pitchFamily="34" charset="0"/>
                <a:cs typeface="Arial" panose="020B0604020202020204" pitchFamily="34" charset="0"/>
                <a:sym typeface="Arial" panose="020B0604020202020204" pitchFamily="34" charset="0"/>
              </a:rPr>
              <a:t>completed </a:t>
            </a:r>
            <a:r>
              <a:rPr lang="en-US" altLang="zh-CN" sz="2000" dirty="0" err="1">
                <a:latin typeface="Arial" panose="020B0604020202020204" pitchFamily="34" charset="0"/>
                <a:cs typeface="Arial" panose="020B0604020202020204" pitchFamily="34" charset="0"/>
                <a:sym typeface="Arial" panose="020B0604020202020204" pitchFamily="34" charset="0"/>
              </a:rPr>
              <a:t>preCDR</a:t>
            </a:r>
            <a:r>
              <a:rPr lang="zh-CN" altLang="en-US" sz="2000" dirty="0">
                <a:latin typeface="Arial" panose="020B0604020202020204" pitchFamily="34" charset="0"/>
                <a:cs typeface="Arial" panose="020B0604020202020204" pitchFamily="34" charset="0"/>
                <a:sym typeface="Arial" panose="020B0604020202020204" pitchFamily="34" charset="0"/>
              </a:rPr>
              <a:t>）</a:t>
            </a:r>
          </a:p>
          <a:p>
            <a:pPr algn="l" defTabSz="685800"/>
            <a:r>
              <a:rPr lang="en-US" altLang="zh-CN" sz="2000" dirty="0">
                <a:latin typeface="Arial" panose="020B0604020202020204" pitchFamily="34" charset="0"/>
                <a:cs typeface="Arial" panose="020B0604020202020204" pitchFamily="34" charset="0"/>
                <a:sym typeface="Arial" panose="020B0604020202020204" pitchFamily="34" charset="0"/>
              </a:rPr>
              <a:t>2)</a:t>
            </a:r>
            <a:r>
              <a:rPr lang="zh-CN" altLang="en-US" sz="2000" dirty="0">
                <a:latin typeface="Arial" panose="020B0604020202020204" pitchFamily="34" charset="0"/>
                <a:cs typeface="Arial" panose="020B0604020202020204" pitchFamily="34" charset="0"/>
                <a:sym typeface="Arial" panose="020B0604020202020204" pitchFamily="34" charset="0"/>
              </a:rPr>
              <a:t> </a:t>
            </a:r>
            <a:r>
              <a:rPr lang="en-US" altLang="zh-CN" sz="2000" dirty="0" err="1">
                <a:latin typeface="Arial" panose="020B0604020202020204" pitchFamily="34" charset="0"/>
                <a:cs typeface="Arial" panose="020B0604020202020204" pitchFamily="34" charset="0"/>
                <a:sym typeface="Arial" panose="020B0604020202020204" pitchFamily="34" charset="0"/>
              </a:rPr>
              <a:t>Huangling</a:t>
            </a:r>
            <a:r>
              <a:rPr lang="en-US" altLang="zh-CN" sz="2000" dirty="0">
                <a:latin typeface="Arial" panose="020B0604020202020204" pitchFamily="34" charset="0"/>
                <a:cs typeface="Arial" panose="020B0604020202020204" pitchFamily="34" charset="0"/>
                <a:sym typeface="Arial" panose="020B0604020202020204" pitchFamily="34" charset="0"/>
              </a:rPr>
              <a:t>, Shaanxi</a:t>
            </a:r>
            <a:r>
              <a:rPr lang="zh-CN" altLang="en-US" sz="2000" dirty="0">
                <a:latin typeface="Arial" panose="020B0604020202020204" pitchFamily="34" charset="0"/>
                <a:cs typeface="Arial" panose="020B0604020202020204" pitchFamily="34" charset="0"/>
                <a:sym typeface="Arial" panose="020B0604020202020204" pitchFamily="34" charset="0"/>
              </a:rPr>
              <a:t>（</a:t>
            </a:r>
            <a:r>
              <a:rPr lang="en-US" altLang="zh-CN" sz="2000" dirty="0">
                <a:latin typeface="Arial" panose="020B0604020202020204" pitchFamily="34" charset="0"/>
                <a:cs typeface="Arial" panose="020B0604020202020204" pitchFamily="34" charset="0"/>
                <a:sym typeface="Arial" panose="020B0604020202020204" pitchFamily="34" charset="0"/>
              </a:rPr>
              <a:t>2017.1 signed contract to exp.</a:t>
            </a:r>
            <a:r>
              <a:rPr lang="zh-CN" altLang="en-US" sz="2000" dirty="0">
                <a:latin typeface="Arial" panose="020B0604020202020204" pitchFamily="34" charset="0"/>
                <a:cs typeface="Arial" panose="020B0604020202020204" pitchFamily="34" charset="0"/>
                <a:sym typeface="Arial" panose="020B0604020202020204" pitchFamily="34" charset="0"/>
              </a:rPr>
              <a:t>）</a:t>
            </a:r>
          </a:p>
          <a:p>
            <a:pPr algn="l" defTabSz="685800"/>
            <a:r>
              <a:rPr lang="en-US" altLang="zh-CN" sz="2000" dirty="0">
                <a:latin typeface="Arial" panose="020B0604020202020204" pitchFamily="34" charset="0"/>
                <a:cs typeface="Arial" panose="020B0604020202020204" pitchFamily="34" charset="0"/>
                <a:sym typeface="Arial" panose="020B0604020202020204" pitchFamily="34" charset="0"/>
              </a:rPr>
              <a:t>3) </a:t>
            </a:r>
            <a:r>
              <a:rPr lang="en-US" altLang="zh-CN" sz="2000" dirty="0" err="1">
                <a:latin typeface="Arial" panose="020B0604020202020204" pitchFamily="34" charset="0"/>
                <a:cs typeface="Arial" panose="020B0604020202020204" pitchFamily="34" charset="0"/>
                <a:sym typeface="Arial" panose="020B0604020202020204" pitchFamily="34" charset="0"/>
              </a:rPr>
              <a:t>ShenShan</a:t>
            </a:r>
            <a:r>
              <a:rPr lang="en-US" altLang="zh-CN" sz="2000" dirty="0">
                <a:latin typeface="Arial" panose="020B0604020202020204" pitchFamily="34" charset="0"/>
                <a:cs typeface="Arial" panose="020B0604020202020204" pitchFamily="34" charset="0"/>
                <a:sym typeface="Arial" panose="020B0604020202020204" pitchFamily="34" charset="0"/>
              </a:rPr>
              <a:t>, Guangdong, </a:t>
            </a:r>
            <a:r>
              <a:rPr lang="zh-CN" altLang="en-US" sz="2000" dirty="0">
                <a:latin typeface="Arial" panose="020B0604020202020204" pitchFamily="34" charset="0"/>
                <a:cs typeface="Arial" panose="020B0604020202020204" pitchFamily="34" charset="0"/>
                <a:sym typeface="Arial" panose="020B0604020202020204" pitchFamily="34" charset="0"/>
              </a:rPr>
              <a:t>（</a:t>
            </a:r>
            <a:r>
              <a:rPr lang="en-US" altLang="zh-CN" sz="2000" dirty="0">
                <a:latin typeface="Arial" panose="020B0604020202020204" pitchFamily="34" charset="0"/>
                <a:cs typeface="Arial" panose="020B0604020202020204" pitchFamily="34" charset="0"/>
                <a:sym typeface="Arial" panose="020B0604020202020204" pitchFamily="34" charset="0"/>
              </a:rPr>
              <a:t>completed in August, 2016)</a:t>
            </a:r>
            <a:endParaRPr lang="zh-CN" altLang="en-US" sz="2000" dirty="0">
              <a:latin typeface="Arial" panose="020B0604020202020204" pitchFamily="34" charset="0"/>
              <a:cs typeface="Arial" panose="020B0604020202020204" pitchFamily="34" charset="0"/>
              <a:sym typeface="Arial" panose="020B0604020202020204" pitchFamily="34" charset="0"/>
            </a:endParaRPr>
          </a:p>
        </p:txBody>
      </p:sp>
      <p:pic>
        <p:nvPicPr>
          <p:cNvPr id="7" name="图片 1"/>
          <p:cNvPicPr>
            <a:picLocks noChangeAspect="1"/>
          </p:cNvPicPr>
          <p:nvPr/>
        </p:nvPicPr>
        <p:blipFill>
          <a:blip r:embed="rId2" cstate="print"/>
          <a:stretch>
            <a:fillRect/>
          </a:stretch>
        </p:blipFill>
        <p:spPr>
          <a:xfrm>
            <a:off x="8048625" y="1211263"/>
            <a:ext cx="2395538" cy="1536700"/>
          </a:xfrm>
          <a:prstGeom prst="rect">
            <a:avLst/>
          </a:prstGeom>
          <a:noFill/>
          <a:ln w="9525">
            <a:noFill/>
          </a:ln>
        </p:spPr>
      </p:pic>
      <p:pic>
        <p:nvPicPr>
          <p:cNvPr id="8" name="图片 2"/>
          <p:cNvPicPr>
            <a:picLocks noChangeAspect="1"/>
          </p:cNvPicPr>
          <p:nvPr/>
        </p:nvPicPr>
        <p:blipFill>
          <a:blip r:embed="rId3" cstate="print"/>
          <a:stretch>
            <a:fillRect/>
          </a:stretch>
        </p:blipFill>
        <p:spPr>
          <a:xfrm>
            <a:off x="8034339" y="2924175"/>
            <a:ext cx="2439987" cy="1651000"/>
          </a:xfrm>
          <a:prstGeom prst="rect">
            <a:avLst/>
          </a:prstGeom>
          <a:noFill/>
          <a:ln w="9525">
            <a:noFill/>
          </a:ln>
        </p:spPr>
      </p:pic>
      <p:pic>
        <p:nvPicPr>
          <p:cNvPr id="9" name="图片 5" descr="32YZYHB2012618"/>
          <p:cNvPicPr>
            <a:picLocks noChangeAspect="1"/>
          </p:cNvPicPr>
          <p:nvPr/>
        </p:nvPicPr>
        <p:blipFill>
          <a:blip r:embed="rId4" cstate="print"/>
          <a:stretch>
            <a:fillRect/>
          </a:stretch>
        </p:blipFill>
        <p:spPr>
          <a:xfrm>
            <a:off x="8031163" y="4886326"/>
            <a:ext cx="2436812" cy="1624013"/>
          </a:xfrm>
          <a:prstGeom prst="rect">
            <a:avLst/>
          </a:prstGeom>
          <a:noFill/>
          <a:ln w="9525">
            <a:noFill/>
          </a:ln>
        </p:spPr>
      </p:pic>
      <p:pic>
        <p:nvPicPr>
          <p:cNvPr id="10" name="图片 1" descr="China"/>
          <p:cNvPicPr>
            <a:picLocks noChangeAspect="1"/>
          </p:cNvPicPr>
          <p:nvPr/>
        </p:nvPicPr>
        <p:blipFill>
          <a:blip r:embed="rId5" cstate="print"/>
          <a:stretch>
            <a:fillRect/>
          </a:stretch>
        </p:blipFill>
        <p:spPr>
          <a:xfrm>
            <a:off x="3368675" y="1360488"/>
            <a:ext cx="3149600" cy="2654300"/>
          </a:xfrm>
          <a:prstGeom prst="rect">
            <a:avLst/>
          </a:prstGeom>
          <a:noFill/>
          <a:ln w="9525">
            <a:noFill/>
          </a:ln>
        </p:spPr>
      </p:pic>
      <p:cxnSp>
        <p:nvCxnSpPr>
          <p:cNvPr id="11" name="直接箭头连接符 2"/>
          <p:cNvCxnSpPr/>
          <p:nvPr/>
        </p:nvCxnSpPr>
        <p:spPr>
          <a:xfrm flipV="1">
            <a:off x="5835651" y="2133600"/>
            <a:ext cx="2092325" cy="222250"/>
          </a:xfrm>
          <a:prstGeom prst="straightConnector1">
            <a:avLst/>
          </a:prstGeom>
          <a:ln w="9525" cap="flat" cmpd="sng">
            <a:solidFill>
              <a:schemeClr val="tx1"/>
            </a:solidFill>
            <a:prstDash val="solid"/>
            <a:round/>
            <a:headEnd type="none" w="med" len="med"/>
            <a:tailEnd type="arrow" w="med" len="med"/>
          </a:ln>
        </p:spPr>
      </p:cxnSp>
      <p:cxnSp>
        <p:nvCxnSpPr>
          <p:cNvPr id="12" name="直接箭头连接符 3"/>
          <p:cNvCxnSpPr/>
          <p:nvPr/>
        </p:nvCxnSpPr>
        <p:spPr>
          <a:xfrm>
            <a:off x="5319714" y="2892426"/>
            <a:ext cx="2587625" cy="766763"/>
          </a:xfrm>
          <a:prstGeom prst="straightConnector1">
            <a:avLst/>
          </a:prstGeom>
          <a:ln w="9525" cap="flat" cmpd="sng">
            <a:solidFill>
              <a:schemeClr val="tx1"/>
            </a:solidFill>
            <a:prstDash val="solid"/>
            <a:round/>
            <a:headEnd type="none" w="med" len="med"/>
            <a:tailEnd type="arrow" w="med" len="med"/>
          </a:ln>
        </p:spPr>
      </p:cxnSp>
      <p:cxnSp>
        <p:nvCxnSpPr>
          <p:cNvPr id="13" name="直接箭头连接符 4"/>
          <p:cNvCxnSpPr/>
          <p:nvPr/>
        </p:nvCxnSpPr>
        <p:spPr>
          <a:xfrm>
            <a:off x="5697538" y="3690938"/>
            <a:ext cx="2303462" cy="2146300"/>
          </a:xfrm>
          <a:prstGeom prst="straightConnector1">
            <a:avLst/>
          </a:prstGeom>
          <a:ln w="9525" cap="flat" cmpd="sng">
            <a:solidFill>
              <a:schemeClr val="tx1"/>
            </a:solidFill>
            <a:prstDash val="solid"/>
            <a:round/>
            <a:headEnd type="none" w="med" len="med"/>
            <a:tailEnd type="arrow" w="med" len="med"/>
          </a:ln>
        </p:spPr>
      </p:cxnSp>
      <p:sp>
        <p:nvSpPr>
          <p:cNvPr id="3" name="矩形 2"/>
          <p:cNvSpPr/>
          <p:nvPr/>
        </p:nvSpPr>
        <p:spPr>
          <a:xfrm>
            <a:off x="3164086" y="272535"/>
            <a:ext cx="5343129" cy="707886"/>
          </a:xfrm>
          <a:prstGeom prst="rect">
            <a:avLst/>
          </a:prstGeom>
        </p:spPr>
        <p:txBody>
          <a:bodyPr wrap="none">
            <a:spAutoFit/>
          </a:bodyPr>
          <a:lstStyle/>
          <a:p>
            <a:pPr algn="ctr"/>
            <a:r>
              <a:rPr lang="en-US" altLang="zh-CN" sz="4000" dirty="0">
                <a:latin typeface="Arial" panose="020B0604020202020204" pitchFamily="34" charset="0"/>
                <a:cs typeface="Arial" panose="020B0604020202020204" pitchFamily="34" charset="0"/>
              </a:rPr>
              <a:t>CEPC Site Exploration</a:t>
            </a:r>
          </a:p>
        </p:txBody>
      </p:sp>
    </p:spTree>
    <p:extLst>
      <p:ext uri="{BB962C8B-B14F-4D97-AF65-F5344CB8AC3E}">
        <p14:creationId xmlns:p14="http://schemas.microsoft.com/office/powerpoint/2010/main" val="986688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标题 1"/>
          <p:cNvSpPr>
            <a:spLocks noGrp="1"/>
          </p:cNvSpPr>
          <p:nvPr>
            <p:ph type="title"/>
          </p:nvPr>
        </p:nvSpPr>
        <p:spPr>
          <a:xfrm>
            <a:off x="1898968" y="450159"/>
            <a:ext cx="8327231" cy="792162"/>
          </a:xfrm>
        </p:spPr>
        <p:txBody>
          <a:bodyPr anchor="ctr">
            <a:normAutofit/>
          </a:bodyPr>
          <a:lstStyle/>
          <a:p>
            <a:pPr eaLnBrk="1" hangingPunct="1"/>
            <a:r>
              <a:rPr lang="en-US" altLang="zh-CN" sz="4000" dirty="0">
                <a:latin typeface="Arial" panose="020B0604020202020204" pitchFamily="34" charset="0"/>
                <a:cs typeface="Arial" panose="020B0604020202020204" pitchFamily="34" charset="0"/>
              </a:rPr>
              <a:t>Physics Goals of CEPC</a:t>
            </a:r>
          </a:p>
        </p:txBody>
      </p:sp>
      <p:sp>
        <p:nvSpPr>
          <p:cNvPr id="16386" name="内容占位符 2"/>
          <p:cNvSpPr>
            <a:spLocks noGrp="1"/>
          </p:cNvSpPr>
          <p:nvPr>
            <p:ph idx="1"/>
          </p:nvPr>
        </p:nvSpPr>
        <p:spPr>
          <a:xfrm>
            <a:off x="863600" y="1706880"/>
            <a:ext cx="10835236" cy="4795480"/>
          </a:xfrm>
        </p:spPr>
        <p:txBody>
          <a:bodyPr anchor="t">
            <a:normAutofit/>
          </a:bodyPr>
          <a:lstStyle/>
          <a:p>
            <a:pPr marL="0" indent="0">
              <a:spcAft>
                <a:spcPts val="1200"/>
              </a:spcAft>
              <a:buNone/>
            </a:pPr>
            <a:r>
              <a:rPr lang="en-US" altLang="zh-CN" sz="2800" dirty="0">
                <a:latin typeface="Arial" panose="020B0604020202020204" pitchFamily="34" charset="0"/>
                <a:cs typeface="Arial" panose="020B0604020202020204" pitchFamily="34" charset="0"/>
              </a:rPr>
              <a:t>Electron-positron collider (45.5, 80, 120 GeV)</a:t>
            </a:r>
          </a:p>
          <a:p>
            <a:pPr lvl="1" eaLnBrk="1" hangingPunct="1">
              <a:spcBef>
                <a:spcPct val="0"/>
              </a:spcBef>
            </a:pPr>
            <a:r>
              <a:rPr lang="en-US" altLang="zh-CN" sz="2400" b="1" dirty="0">
                <a:latin typeface="Arial" panose="020B0604020202020204" pitchFamily="34" charset="0"/>
                <a:cs typeface="Arial" panose="020B0604020202020204" pitchFamily="34" charset="0"/>
              </a:rPr>
              <a:t>Higgs Factory</a:t>
            </a:r>
          </a:p>
          <a:p>
            <a:pPr lvl="2">
              <a:spcBef>
                <a:spcPts val="600"/>
              </a:spcBef>
            </a:pPr>
            <a:r>
              <a:rPr lang="en-US" altLang="zh-CN" sz="2000" dirty="0">
                <a:latin typeface="Arial" panose="020B0604020202020204" pitchFamily="34" charset="0"/>
                <a:cs typeface="Arial" panose="020B0604020202020204" pitchFamily="34" charset="0"/>
              </a:rPr>
              <a:t>Precision study of Higgs (m</a:t>
            </a:r>
            <a:r>
              <a:rPr lang="en-US" altLang="zh-CN" sz="2000" baseline="-25000" dirty="0">
                <a:latin typeface="Arial" panose="020B0604020202020204" pitchFamily="34" charset="0"/>
                <a:cs typeface="Arial" panose="020B0604020202020204" pitchFamily="34" charset="0"/>
              </a:rPr>
              <a:t>H</a:t>
            </a:r>
            <a:r>
              <a:rPr lang="en-US" altLang="zh-CN" sz="2000" dirty="0">
                <a:latin typeface="Arial" panose="020B0604020202020204" pitchFamily="34" charset="0"/>
                <a:cs typeface="Arial" panose="020B0604020202020204" pitchFamily="34" charset="0"/>
              </a:rPr>
              <a:t>, J</a:t>
            </a:r>
            <a:r>
              <a:rPr lang="en-US" altLang="zh-CN" sz="2000" baseline="30000" dirty="0">
                <a:latin typeface="Arial" panose="020B0604020202020204" pitchFamily="34" charset="0"/>
                <a:cs typeface="Arial" panose="020B0604020202020204" pitchFamily="34" charset="0"/>
              </a:rPr>
              <a:t>PC</a:t>
            </a:r>
            <a:r>
              <a:rPr lang="en-US" altLang="zh-CN" sz="2000" dirty="0">
                <a:latin typeface="Arial" panose="020B0604020202020204" pitchFamily="34" charset="0"/>
                <a:cs typeface="Arial" panose="020B0604020202020204" pitchFamily="34" charset="0"/>
              </a:rPr>
              <a:t>, couplings)</a:t>
            </a:r>
          </a:p>
          <a:p>
            <a:pPr lvl="2">
              <a:spcBef>
                <a:spcPts val="600"/>
              </a:spcBef>
            </a:pPr>
            <a:r>
              <a:rPr lang="en-US" altLang="zh-CN" sz="2000" dirty="0">
                <a:latin typeface="Arial" panose="020B0604020202020204" pitchFamily="34" charset="0"/>
                <a:cs typeface="Arial" panose="020B0604020202020204" pitchFamily="34" charset="0"/>
              </a:rPr>
              <a:t>Looking for hints of new physics</a:t>
            </a:r>
          </a:p>
          <a:p>
            <a:pPr lvl="2">
              <a:spcBef>
                <a:spcPts val="600"/>
              </a:spcBef>
            </a:pPr>
            <a:r>
              <a:rPr lang="en-US" altLang="zh-CN" sz="2000" dirty="0">
                <a:solidFill>
                  <a:srgbClr val="FF0000"/>
                </a:solidFill>
                <a:latin typeface="Arial" panose="020B0604020202020204" pitchFamily="34" charset="0"/>
                <a:cs typeface="Arial" panose="020B0604020202020204" pitchFamily="34" charset="0"/>
              </a:rPr>
              <a:t>Luminosity &gt; 2.0×10</a:t>
            </a:r>
            <a:r>
              <a:rPr lang="en-US" altLang="zh-CN" sz="2000" baseline="30000" dirty="0">
                <a:solidFill>
                  <a:srgbClr val="FF0000"/>
                </a:solidFill>
                <a:latin typeface="Arial" panose="020B0604020202020204" pitchFamily="34" charset="0"/>
                <a:cs typeface="Arial" panose="020B0604020202020204" pitchFamily="34" charset="0"/>
              </a:rPr>
              <a:t>34 </a:t>
            </a:r>
            <a:r>
              <a:rPr lang="en-US" altLang="zh-CN" sz="2000" dirty="0">
                <a:solidFill>
                  <a:srgbClr val="FF0000"/>
                </a:solidFill>
                <a:latin typeface="Arial" panose="020B0604020202020204" pitchFamily="34" charset="0"/>
                <a:cs typeface="Arial" panose="020B0604020202020204" pitchFamily="34" charset="0"/>
              </a:rPr>
              <a:t>cm</a:t>
            </a:r>
            <a:r>
              <a:rPr lang="en-US" altLang="zh-CN" sz="2000" baseline="30000" dirty="0">
                <a:solidFill>
                  <a:srgbClr val="FF0000"/>
                </a:solidFill>
                <a:latin typeface="Arial" panose="020B0604020202020204" pitchFamily="34" charset="0"/>
                <a:cs typeface="Arial" panose="020B0604020202020204" pitchFamily="34" charset="0"/>
              </a:rPr>
              <a:t>-2</a:t>
            </a:r>
            <a:r>
              <a:rPr lang="en-US" altLang="zh-CN" sz="2000" dirty="0">
                <a:solidFill>
                  <a:srgbClr val="FF0000"/>
                </a:solidFill>
                <a:latin typeface="Arial" panose="020B0604020202020204" pitchFamily="34" charset="0"/>
                <a:cs typeface="Arial" panose="020B0604020202020204" pitchFamily="34" charset="0"/>
              </a:rPr>
              <a:t>s</a:t>
            </a:r>
            <a:r>
              <a:rPr lang="en-US" altLang="zh-CN" sz="2000" baseline="30000" dirty="0">
                <a:solidFill>
                  <a:srgbClr val="FF0000"/>
                </a:solidFill>
                <a:latin typeface="Arial" panose="020B0604020202020204" pitchFamily="34" charset="0"/>
                <a:cs typeface="Arial" panose="020B0604020202020204" pitchFamily="34" charset="0"/>
              </a:rPr>
              <a:t>-1</a:t>
            </a:r>
          </a:p>
          <a:p>
            <a:pPr lvl="1" eaLnBrk="1" hangingPunct="1">
              <a:spcBef>
                <a:spcPts val="600"/>
              </a:spcBef>
            </a:pPr>
            <a:r>
              <a:rPr lang="en-US" altLang="zh-CN" sz="2400" b="1" dirty="0">
                <a:latin typeface="Arial" panose="020B0604020202020204" pitchFamily="34" charset="0"/>
                <a:cs typeface="Arial" panose="020B0604020202020204" pitchFamily="34" charset="0"/>
              </a:rPr>
              <a:t>Z &amp; W factory</a:t>
            </a:r>
          </a:p>
          <a:p>
            <a:pPr lvl="2">
              <a:spcBef>
                <a:spcPts val="600"/>
              </a:spcBef>
            </a:pPr>
            <a:r>
              <a:rPr lang="en-US" altLang="zh-CN" sz="2000" dirty="0">
                <a:latin typeface="Arial" panose="020B0604020202020204" pitchFamily="34" charset="0"/>
                <a:cs typeface="Arial" panose="020B0604020202020204" pitchFamily="34" charset="0"/>
              </a:rPr>
              <a:t>Precision test of standard model</a:t>
            </a:r>
          </a:p>
          <a:p>
            <a:pPr lvl="2">
              <a:spcBef>
                <a:spcPts val="600"/>
              </a:spcBef>
            </a:pPr>
            <a:r>
              <a:rPr lang="en-US" altLang="zh-CN" sz="2000" dirty="0">
                <a:latin typeface="Arial" panose="020B0604020202020204" pitchFamily="34" charset="0"/>
                <a:cs typeface="Arial" panose="020B0604020202020204" pitchFamily="34" charset="0"/>
              </a:rPr>
              <a:t>Rare decays</a:t>
            </a:r>
          </a:p>
          <a:p>
            <a:pPr lvl="2">
              <a:spcBef>
                <a:spcPts val="600"/>
              </a:spcBef>
            </a:pPr>
            <a:r>
              <a:rPr lang="en-US" altLang="zh-CN" sz="2000" dirty="0">
                <a:solidFill>
                  <a:srgbClr val="FF0000"/>
                </a:solidFill>
                <a:latin typeface="Arial" panose="020B0604020202020204" pitchFamily="34" charset="0"/>
                <a:cs typeface="Arial" panose="020B0604020202020204" pitchFamily="34" charset="0"/>
              </a:rPr>
              <a:t>Luminosity &gt; 1.0×10</a:t>
            </a:r>
            <a:r>
              <a:rPr lang="en-US" altLang="zh-CN" sz="2000" baseline="30000" dirty="0">
                <a:solidFill>
                  <a:srgbClr val="FF0000"/>
                </a:solidFill>
                <a:latin typeface="Arial" panose="020B0604020202020204" pitchFamily="34" charset="0"/>
                <a:cs typeface="Arial" panose="020B0604020202020204" pitchFamily="34" charset="0"/>
              </a:rPr>
              <a:t>34 </a:t>
            </a:r>
            <a:r>
              <a:rPr lang="en-US" altLang="zh-CN" sz="2000" dirty="0">
                <a:solidFill>
                  <a:srgbClr val="FF0000"/>
                </a:solidFill>
                <a:latin typeface="Arial" panose="020B0604020202020204" pitchFamily="34" charset="0"/>
                <a:cs typeface="Arial" panose="020B0604020202020204" pitchFamily="34" charset="0"/>
              </a:rPr>
              <a:t>cm</a:t>
            </a:r>
            <a:r>
              <a:rPr lang="en-US" altLang="zh-CN" sz="2000" baseline="30000" dirty="0">
                <a:solidFill>
                  <a:srgbClr val="FF0000"/>
                </a:solidFill>
                <a:latin typeface="Arial" panose="020B0604020202020204" pitchFamily="34" charset="0"/>
                <a:cs typeface="Arial" panose="020B0604020202020204" pitchFamily="34" charset="0"/>
              </a:rPr>
              <a:t>-2</a:t>
            </a:r>
            <a:r>
              <a:rPr lang="en-US" altLang="zh-CN" sz="2000" dirty="0">
                <a:solidFill>
                  <a:srgbClr val="FF0000"/>
                </a:solidFill>
                <a:latin typeface="Arial" panose="020B0604020202020204" pitchFamily="34" charset="0"/>
                <a:cs typeface="Arial" panose="020B0604020202020204" pitchFamily="34" charset="0"/>
              </a:rPr>
              <a:t>s</a:t>
            </a:r>
            <a:r>
              <a:rPr lang="en-US" altLang="zh-CN" sz="2000" baseline="30000" dirty="0">
                <a:solidFill>
                  <a:srgbClr val="FF0000"/>
                </a:solidFill>
                <a:latin typeface="Arial" panose="020B0604020202020204" pitchFamily="34" charset="0"/>
                <a:cs typeface="Arial" panose="020B0604020202020204" pitchFamily="34" charset="0"/>
              </a:rPr>
              <a:t>-1</a:t>
            </a:r>
            <a:endParaRPr lang="en-US" altLang="zh-CN" sz="2000" dirty="0">
              <a:latin typeface="Arial" panose="020B0604020202020204" pitchFamily="34" charset="0"/>
              <a:cs typeface="Arial" panose="020B0604020202020204" pitchFamily="34" charset="0"/>
            </a:endParaRPr>
          </a:p>
          <a:p>
            <a:pPr lvl="1" eaLnBrk="1" hangingPunct="1">
              <a:spcBef>
                <a:spcPts val="600"/>
              </a:spcBef>
            </a:pPr>
            <a:r>
              <a:rPr lang="en-US" altLang="zh-CN" sz="2400" b="1" dirty="0">
                <a:latin typeface="Arial" panose="020B0604020202020204" pitchFamily="34" charset="0"/>
                <a:cs typeface="Arial" panose="020B0604020202020204" pitchFamily="34" charset="0"/>
              </a:rPr>
              <a:t>Flavor factory: b, c, t and QCD studies</a:t>
            </a:r>
          </a:p>
        </p:txBody>
      </p:sp>
    </p:spTree>
    <p:extLst>
      <p:ext uri="{BB962C8B-B14F-4D97-AF65-F5344CB8AC3E}">
        <p14:creationId xmlns:p14="http://schemas.microsoft.com/office/powerpoint/2010/main" val="1371716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994076" y="100843"/>
            <a:ext cx="8229600" cy="778098"/>
          </a:xfrm>
        </p:spPr>
        <p:txBody>
          <a:bodyPr>
            <a:normAutofit/>
          </a:bodyPr>
          <a:lstStyle/>
          <a:p>
            <a:pPr algn="ctr"/>
            <a:r>
              <a:rPr lang="en-US" altLang="zh-CN" dirty="0">
                <a:latin typeface="Arial" panose="020B0604020202020204" pitchFamily="34" charset="0"/>
                <a:cs typeface="Arial" panose="020B0604020202020204" pitchFamily="34" charset="0"/>
              </a:rPr>
              <a:t>CEPC Organization</a:t>
            </a:r>
            <a:endParaRPr lang="zh-CN" altLang="en-US" dirty="0">
              <a:latin typeface="Arial" panose="020B0604020202020204" pitchFamily="34" charset="0"/>
              <a:cs typeface="Arial" panose="020B0604020202020204" pitchFamily="34" charset="0"/>
            </a:endParaRPr>
          </a:p>
        </p:txBody>
      </p:sp>
      <p:sp>
        <p:nvSpPr>
          <p:cNvPr id="5" name="矩形 4"/>
          <p:cNvSpPr/>
          <p:nvPr/>
        </p:nvSpPr>
        <p:spPr>
          <a:xfrm>
            <a:off x="2641956" y="1009815"/>
            <a:ext cx="1875835" cy="954107"/>
          </a:xfrm>
          <a:prstGeom prst="rect">
            <a:avLst/>
          </a:prstGeom>
          <a:ln w="28575">
            <a:solidFill>
              <a:schemeClr val="tx1"/>
            </a:solidFill>
          </a:ln>
        </p:spPr>
        <p:txBody>
          <a:bodyPr wrap="none">
            <a:spAutoFit/>
          </a:bodyPr>
          <a:lstStyle/>
          <a:p>
            <a:r>
              <a:rPr lang="en-US" altLang="zh-CN" sz="2000" b="1" dirty="0">
                <a:solidFill>
                  <a:prstClr val="black"/>
                </a:solidFill>
                <a:latin typeface="Times New Roman" panose="02020603050405020304" pitchFamily="18" charset="0"/>
                <a:cs typeface="Times New Roman" panose="02020603050405020304" pitchFamily="18" charset="0"/>
              </a:rPr>
              <a:t>Institute Board</a:t>
            </a:r>
          </a:p>
          <a:p>
            <a:r>
              <a:rPr lang="en-US" altLang="zh-CN" b="1" dirty="0">
                <a:solidFill>
                  <a:srgbClr val="0070C0"/>
                </a:solidFill>
                <a:latin typeface="Times New Roman" panose="02020603050405020304" pitchFamily="18" charset="0"/>
                <a:cs typeface="Times New Roman" panose="02020603050405020304" pitchFamily="18" charset="0"/>
              </a:rPr>
              <a:t>Y.N. GAO</a:t>
            </a:r>
          </a:p>
          <a:p>
            <a:r>
              <a:rPr lang="en-US" altLang="zh-CN" b="1" dirty="0">
                <a:solidFill>
                  <a:srgbClr val="0070C0"/>
                </a:solidFill>
                <a:latin typeface="Times New Roman" panose="02020603050405020304" pitchFamily="18" charset="0"/>
                <a:cs typeface="Times New Roman" panose="02020603050405020304" pitchFamily="18" charset="0"/>
              </a:rPr>
              <a:t>J.  GAO</a:t>
            </a:r>
            <a:endParaRPr lang="zh-CN" altLang="en-US" dirty="0">
              <a:solidFill>
                <a:srgbClr val="0070C0"/>
              </a:solidFill>
              <a:latin typeface="Times New Roman" panose="02020603050405020304" pitchFamily="18" charset="0"/>
              <a:cs typeface="Times New Roman" panose="02020603050405020304" pitchFamily="18" charset="0"/>
            </a:endParaRPr>
          </a:p>
        </p:txBody>
      </p:sp>
      <p:sp>
        <p:nvSpPr>
          <p:cNvPr id="6" name="矩形 5"/>
          <p:cNvSpPr/>
          <p:nvPr/>
        </p:nvSpPr>
        <p:spPr>
          <a:xfrm>
            <a:off x="5283201" y="1182960"/>
            <a:ext cx="2382551" cy="677108"/>
          </a:xfrm>
          <a:prstGeom prst="rect">
            <a:avLst/>
          </a:prstGeom>
          <a:ln w="28575">
            <a:solidFill>
              <a:schemeClr val="tx1"/>
            </a:solidFill>
          </a:ln>
        </p:spPr>
        <p:txBody>
          <a:bodyPr wrap="square">
            <a:spAutoFit/>
          </a:bodyPr>
          <a:lstStyle/>
          <a:p>
            <a:r>
              <a:rPr lang="en-US" altLang="zh-CN" sz="2000" b="1" dirty="0">
                <a:solidFill>
                  <a:prstClr val="black"/>
                </a:solidFill>
                <a:latin typeface="Times New Roman" panose="02020603050405020304" pitchFamily="18" charset="0"/>
                <a:cs typeface="Times New Roman" panose="02020603050405020304" pitchFamily="18" charset="0"/>
              </a:rPr>
              <a:t>Steering Committee</a:t>
            </a:r>
            <a:endParaRPr lang="en-US" altLang="zh-CN" sz="1100" b="1" dirty="0">
              <a:solidFill>
                <a:srgbClr val="0070C0"/>
              </a:solidFill>
              <a:latin typeface="Times New Roman" panose="02020603050405020304" pitchFamily="18" charset="0"/>
              <a:cs typeface="Times New Roman" panose="02020603050405020304" pitchFamily="18" charset="0"/>
            </a:endParaRPr>
          </a:p>
          <a:p>
            <a:r>
              <a:rPr lang="en-US" altLang="zh-CN" b="1" dirty="0">
                <a:solidFill>
                  <a:srgbClr val="0070C0"/>
                </a:solidFill>
                <a:latin typeface="Times New Roman" panose="02020603050405020304" pitchFamily="18" charset="0"/>
                <a:cs typeface="Times New Roman" panose="02020603050405020304" pitchFamily="18" charset="0"/>
              </a:rPr>
              <a:t>Y.F.  WANG </a:t>
            </a:r>
            <a:r>
              <a:rPr lang="en-US" altLang="zh-CN" sz="1600" b="1" dirty="0">
                <a:solidFill>
                  <a:srgbClr val="0070C0"/>
                </a:solidFill>
                <a:latin typeface="Times New Roman" panose="02020603050405020304" pitchFamily="18" charset="0"/>
                <a:cs typeface="Times New Roman" panose="02020603050405020304" pitchFamily="18" charset="0"/>
              </a:rPr>
              <a:t>(IHEP),….</a:t>
            </a:r>
          </a:p>
        </p:txBody>
      </p:sp>
      <p:sp>
        <p:nvSpPr>
          <p:cNvPr id="7" name="矩形 6"/>
          <p:cNvSpPr/>
          <p:nvPr/>
        </p:nvSpPr>
        <p:spPr>
          <a:xfrm>
            <a:off x="6843703" y="3041797"/>
            <a:ext cx="2097097" cy="1231106"/>
          </a:xfrm>
          <a:prstGeom prst="rect">
            <a:avLst/>
          </a:prstGeom>
          <a:ln w="28575">
            <a:solidFill>
              <a:schemeClr val="tx1"/>
            </a:solidFill>
          </a:ln>
        </p:spPr>
        <p:txBody>
          <a:bodyPr wrap="square">
            <a:spAutoFit/>
          </a:bodyPr>
          <a:lstStyle/>
          <a:p>
            <a:r>
              <a:rPr lang="en-US" altLang="zh-CN" sz="2000" b="1" dirty="0" err="1">
                <a:solidFill>
                  <a:prstClr val="black"/>
                </a:solidFill>
                <a:latin typeface="Times New Roman" panose="02020603050405020304" pitchFamily="18" charset="0"/>
                <a:cs typeface="Times New Roman" panose="02020603050405020304" pitchFamily="18" charset="0"/>
              </a:rPr>
              <a:t>ProjectDirector</a:t>
            </a:r>
            <a:endParaRPr lang="en-US" altLang="zh-CN" sz="2000" dirty="0">
              <a:solidFill>
                <a:prstClr val="black"/>
              </a:solidFill>
              <a:latin typeface="Times New Roman" panose="02020603050405020304" pitchFamily="18" charset="0"/>
              <a:cs typeface="Times New Roman" panose="02020603050405020304" pitchFamily="18" charset="0"/>
            </a:endParaRPr>
          </a:p>
          <a:p>
            <a:pPr algn="ctr"/>
            <a:r>
              <a:rPr lang="en-US" altLang="zh-CN" b="1" dirty="0">
                <a:solidFill>
                  <a:srgbClr val="0070C0"/>
                </a:solidFill>
                <a:latin typeface="Times New Roman" panose="02020603050405020304" pitchFamily="18" charset="0"/>
                <a:cs typeface="Times New Roman" panose="02020603050405020304" pitchFamily="18" charset="0"/>
              </a:rPr>
              <a:t>XC LOU</a:t>
            </a:r>
          </a:p>
          <a:p>
            <a:pPr algn="ctr"/>
            <a:r>
              <a:rPr lang="en-US" altLang="zh-CN" b="1" dirty="0">
                <a:solidFill>
                  <a:srgbClr val="0070C0"/>
                </a:solidFill>
                <a:latin typeface="Times New Roman" panose="02020603050405020304" pitchFamily="18" charset="0"/>
                <a:cs typeface="Times New Roman" panose="02020603050405020304" pitchFamily="18" charset="0"/>
              </a:rPr>
              <a:t>Q. QIN</a:t>
            </a:r>
          </a:p>
          <a:p>
            <a:pPr algn="ctr"/>
            <a:r>
              <a:rPr lang="en-US" altLang="zh-CN" b="1" dirty="0">
                <a:solidFill>
                  <a:srgbClr val="0070C0"/>
                </a:solidFill>
                <a:latin typeface="Times New Roman" panose="02020603050405020304" pitchFamily="18" charset="0"/>
                <a:cs typeface="Times New Roman" panose="02020603050405020304" pitchFamily="18" charset="0"/>
              </a:rPr>
              <a:t>N. XU</a:t>
            </a:r>
          </a:p>
        </p:txBody>
      </p:sp>
      <p:sp>
        <p:nvSpPr>
          <p:cNvPr id="8" name="矩形 7"/>
          <p:cNvSpPr/>
          <p:nvPr/>
        </p:nvSpPr>
        <p:spPr>
          <a:xfrm>
            <a:off x="8780126" y="5474666"/>
            <a:ext cx="1803699" cy="1231106"/>
          </a:xfrm>
          <a:prstGeom prst="rect">
            <a:avLst/>
          </a:prstGeom>
          <a:ln w="28575">
            <a:solidFill>
              <a:schemeClr val="tx1"/>
            </a:solidFill>
          </a:ln>
        </p:spPr>
        <p:txBody>
          <a:bodyPr wrap="none">
            <a:spAutoFit/>
          </a:bodyPr>
          <a:lstStyle/>
          <a:p>
            <a:r>
              <a:rPr lang="en-US" altLang="zh-CN" sz="2000" b="1" dirty="0">
                <a:solidFill>
                  <a:prstClr val="black"/>
                </a:solidFill>
                <a:latin typeface="Times New Roman" panose="02020603050405020304" pitchFamily="18" charset="0"/>
                <a:cs typeface="Times New Roman" panose="02020603050405020304" pitchFamily="18" charset="0"/>
              </a:rPr>
              <a:t>Detector</a:t>
            </a:r>
          </a:p>
          <a:p>
            <a:r>
              <a:rPr lang="en-US" altLang="zh-CN" b="1" dirty="0" err="1">
                <a:solidFill>
                  <a:srgbClr val="C00000"/>
                </a:solidFill>
                <a:latin typeface="Times New Roman" panose="02020603050405020304" pitchFamily="18" charset="0"/>
                <a:cs typeface="Times New Roman" panose="02020603050405020304" pitchFamily="18" charset="0"/>
              </a:rPr>
              <a:t>JoaoCosta</a:t>
            </a:r>
            <a:r>
              <a:rPr lang="en-US" altLang="zh-CN" b="1" dirty="0">
                <a:solidFill>
                  <a:srgbClr val="0070C0"/>
                </a:solidFill>
                <a:latin typeface="Times New Roman" panose="02020603050405020304" pitchFamily="18" charset="0"/>
                <a:cs typeface="Times New Roman" panose="02020603050405020304" pitchFamily="18" charset="0"/>
              </a:rPr>
              <a:t>(</a:t>
            </a:r>
            <a:r>
              <a:rPr lang="en-US" altLang="zh-CN" sz="1400" b="1" dirty="0">
                <a:solidFill>
                  <a:srgbClr val="0070C0"/>
                </a:solidFill>
                <a:latin typeface="Times New Roman" panose="02020603050405020304" pitchFamily="18" charset="0"/>
                <a:cs typeface="Times New Roman" panose="02020603050405020304" pitchFamily="18" charset="0"/>
              </a:rPr>
              <a:t>IHEP</a:t>
            </a:r>
            <a:r>
              <a:rPr lang="en-US" altLang="zh-CN" b="1" dirty="0">
                <a:solidFill>
                  <a:srgbClr val="0070C0"/>
                </a:solidFill>
                <a:latin typeface="Times New Roman" panose="02020603050405020304" pitchFamily="18" charset="0"/>
                <a:cs typeface="Times New Roman" panose="02020603050405020304" pitchFamily="18" charset="0"/>
              </a:rPr>
              <a:t>)</a:t>
            </a:r>
          </a:p>
          <a:p>
            <a:r>
              <a:rPr lang="en-US" altLang="zh-CN" b="1" dirty="0">
                <a:solidFill>
                  <a:srgbClr val="0070C0"/>
                </a:solidFill>
                <a:latin typeface="Times New Roman" panose="02020603050405020304" pitchFamily="18" charset="0"/>
                <a:cs typeface="Times New Roman" panose="02020603050405020304" pitchFamily="18" charset="0"/>
              </a:rPr>
              <a:t>S. JIN(NJU)</a:t>
            </a:r>
          </a:p>
          <a:p>
            <a:r>
              <a:rPr lang="en-US" altLang="zh-CN" b="1" dirty="0">
                <a:solidFill>
                  <a:srgbClr val="0070C0"/>
                </a:solidFill>
                <a:latin typeface="Times New Roman" panose="02020603050405020304" pitchFamily="18" charset="0"/>
                <a:cs typeface="Times New Roman" panose="02020603050405020304" pitchFamily="18" charset="0"/>
              </a:rPr>
              <a:t>YN GAO(TH)</a:t>
            </a:r>
            <a:endParaRPr lang="en-US" altLang="zh-CN" dirty="0">
              <a:solidFill>
                <a:srgbClr val="0070C0"/>
              </a:solidFill>
              <a:latin typeface="Times New Roman" panose="02020603050405020304" pitchFamily="18" charset="0"/>
              <a:cs typeface="Times New Roman" panose="02020603050405020304" pitchFamily="18" charset="0"/>
            </a:endParaRPr>
          </a:p>
        </p:txBody>
      </p:sp>
      <p:sp>
        <p:nvSpPr>
          <p:cNvPr id="9" name="矩形 8"/>
          <p:cNvSpPr/>
          <p:nvPr/>
        </p:nvSpPr>
        <p:spPr>
          <a:xfrm>
            <a:off x="6992251" y="5474665"/>
            <a:ext cx="1879617" cy="1231106"/>
          </a:xfrm>
          <a:prstGeom prst="rect">
            <a:avLst/>
          </a:prstGeom>
          <a:ln w="28575">
            <a:solidFill>
              <a:schemeClr val="tx1"/>
            </a:solidFill>
          </a:ln>
        </p:spPr>
        <p:txBody>
          <a:bodyPr wrap="none">
            <a:spAutoFit/>
          </a:bodyPr>
          <a:lstStyle/>
          <a:p>
            <a:r>
              <a:rPr lang="en-US" altLang="zh-CN" sz="2000" b="1" dirty="0">
                <a:solidFill>
                  <a:prstClr val="black"/>
                </a:solidFill>
                <a:latin typeface="Times New Roman" panose="02020603050405020304" pitchFamily="18" charset="0"/>
                <a:cs typeface="Times New Roman" panose="02020603050405020304" pitchFamily="18" charset="0"/>
              </a:rPr>
              <a:t>Accelerator</a:t>
            </a:r>
          </a:p>
          <a:p>
            <a:r>
              <a:rPr lang="en-US" altLang="zh-CN" b="1" dirty="0">
                <a:solidFill>
                  <a:srgbClr val="C00000"/>
                </a:solidFill>
                <a:latin typeface="Times New Roman" panose="02020603050405020304" pitchFamily="18" charset="0"/>
                <a:cs typeface="Times New Roman" panose="02020603050405020304" pitchFamily="18" charset="0"/>
              </a:rPr>
              <a:t>J. GAO</a:t>
            </a:r>
            <a:r>
              <a:rPr lang="en-US" altLang="zh-CN" b="1" dirty="0">
                <a:solidFill>
                  <a:srgbClr val="0070C0"/>
                </a:solidFill>
                <a:latin typeface="Times New Roman" panose="02020603050405020304" pitchFamily="18" charset="0"/>
                <a:cs typeface="Times New Roman" panose="02020603050405020304" pitchFamily="18" charset="0"/>
              </a:rPr>
              <a:t>(IHEP)</a:t>
            </a:r>
          </a:p>
          <a:p>
            <a:r>
              <a:rPr lang="en-US" altLang="zh-CN" b="1" dirty="0">
                <a:solidFill>
                  <a:srgbClr val="0070C0"/>
                </a:solidFill>
                <a:latin typeface="Times New Roman" panose="02020603050405020304" pitchFamily="18" charset="0"/>
                <a:cs typeface="Times New Roman" panose="02020603050405020304" pitchFamily="18" charset="0"/>
              </a:rPr>
              <a:t>CY Long(IHEP)</a:t>
            </a:r>
          </a:p>
          <a:p>
            <a:r>
              <a:rPr lang="en-US" altLang="zh-CN" b="1" dirty="0">
                <a:solidFill>
                  <a:srgbClr val="0070C0"/>
                </a:solidFill>
                <a:latin typeface="Times New Roman" panose="02020603050405020304" pitchFamily="18" charset="0"/>
                <a:cs typeface="Times New Roman" panose="02020603050405020304" pitchFamily="18" charset="0"/>
              </a:rPr>
              <a:t>JY TANG(IHEP)</a:t>
            </a:r>
          </a:p>
        </p:txBody>
      </p:sp>
      <p:sp>
        <p:nvSpPr>
          <p:cNvPr id="10" name="矩形 9"/>
          <p:cNvSpPr/>
          <p:nvPr/>
        </p:nvSpPr>
        <p:spPr>
          <a:xfrm>
            <a:off x="5172721" y="5474664"/>
            <a:ext cx="1640193" cy="1231106"/>
          </a:xfrm>
          <a:prstGeom prst="rect">
            <a:avLst/>
          </a:prstGeom>
          <a:ln w="28575">
            <a:solidFill>
              <a:schemeClr val="tx1"/>
            </a:solidFill>
          </a:ln>
        </p:spPr>
        <p:txBody>
          <a:bodyPr wrap="none">
            <a:spAutoFit/>
          </a:bodyPr>
          <a:lstStyle/>
          <a:p>
            <a:r>
              <a:rPr lang="en-US" altLang="zh-CN" sz="2000" b="1" dirty="0">
                <a:solidFill>
                  <a:prstClr val="black"/>
                </a:solidFill>
                <a:latin typeface="Times New Roman" panose="02020603050405020304" pitchFamily="18" charset="0"/>
                <a:cs typeface="Times New Roman" panose="02020603050405020304" pitchFamily="18" charset="0"/>
              </a:rPr>
              <a:t>Theory</a:t>
            </a:r>
            <a:endParaRPr lang="en-US" altLang="zh-CN" sz="2000" dirty="0">
              <a:solidFill>
                <a:prstClr val="black"/>
              </a:solidFill>
              <a:latin typeface="Times New Roman" panose="02020603050405020304" pitchFamily="18" charset="0"/>
              <a:cs typeface="Times New Roman" panose="02020603050405020304" pitchFamily="18" charset="0"/>
            </a:endParaRPr>
          </a:p>
          <a:p>
            <a:r>
              <a:rPr lang="en-US" altLang="zh-CN" b="1" dirty="0">
                <a:solidFill>
                  <a:srgbClr val="0070C0"/>
                </a:solidFill>
                <a:latin typeface="Times New Roman" panose="02020603050405020304" pitchFamily="18" charset="0"/>
                <a:cs typeface="Times New Roman" panose="02020603050405020304" pitchFamily="18" charset="0"/>
              </a:rPr>
              <a:t>HJ HE(TH)</a:t>
            </a:r>
          </a:p>
          <a:p>
            <a:r>
              <a:rPr lang="en-US" altLang="zh-CN" b="1" dirty="0">
                <a:solidFill>
                  <a:srgbClr val="0070C0"/>
                </a:solidFill>
                <a:latin typeface="Times New Roman" panose="02020603050405020304" pitchFamily="18" charset="0"/>
                <a:cs typeface="Times New Roman" panose="02020603050405020304" pitchFamily="18" charset="0"/>
              </a:rPr>
              <a:t>JP MA(ITP)</a:t>
            </a:r>
          </a:p>
          <a:p>
            <a:r>
              <a:rPr lang="en-US" altLang="zh-CN" b="1" dirty="0">
                <a:solidFill>
                  <a:srgbClr val="0070C0"/>
                </a:solidFill>
                <a:latin typeface="Times New Roman" panose="02020603050405020304" pitchFamily="18" charset="0"/>
                <a:cs typeface="Times New Roman" panose="02020603050405020304" pitchFamily="18" charset="0"/>
              </a:rPr>
              <a:t>XG HE(SJTU)</a:t>
            </a:r>
          </a:p>
        </p:txBody>
      </p:sp>
      <p:cxnSp>
        <p:nvCxnSpPr>
          <p:cNvPr id="11" name="直接箭头连接符 10"/>
          <p:cNvCxnSpPr/>
          <p:nvPr/>
        </p:nvCxnSpPr>
        <p:spPr bwMode="auto">
          <a:xfrm>
            <a:off x="4633206" y="1515834"/>
            <a:ext cx="702154" cy="57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2" name="直接连接符 11"/>
          <p:cNvCxnSpPr/>
          <p:nvPr/>
        </p:nvCxnSpPr>
        <p:spPr bwMode="auto">
          <a:xfrm>
            <a:off x="7719292" y="4272904"/>
            <a:ext cx="0" cy="657643"/>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4" name="直接箭头连接符 13"/>
          <p:cNvCxnSpPr/>
          <p:nvPr/>
        </p:nvCxnSpPr>
        <p:spPr bwMode="auto">
          <a:xfrm>
            <a:off x="6036816" y="4963375"/>
            <a:ext cx="0" cy="536109"/>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5" name="直接箭头连接符 14"/>
          <p:cNvCxnSpPr/>
          <p:nvPr/>
        </p:nvCxnSpPr>
        <p:spPr bwMode="auto">
          <a:xfrm>
            <a:off x="7717912" y="4946090"/>
            <a:ext cx="1" cy="510443"/>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6" name="直接箭头连接符 15"/>
          <p:cNvCxnSpPr/>
          <p:nvPr/>
        </p:nvCxnSpPr>
        <p:spPr bwMode="auto">
          <a:xfrm>
            <a:off x="10053987" y="4946091"/>
            <a:ext cx="1" cy="510443"/>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7" name="直接箭头连接符 16"/>
          <p:cNvCxnSpPr/>
          <p:nvPr/>
        </p:nvCxnSpPr>
        <p:spPr bwMode="auto">
          <a:xfrm>
            <a:off x="7416801" y="1868761"/>
            <a:ext cx="1" cy="1205865"/>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3" name="直接连接符 2"/>
          <p:cNvCxnSpPr/>
          <p:nvPr/>
        </p:nvCxnSpPr>
        <p:spPr>
          <a:xfrm>
            <a:off x="6036817" y="4963374"/>
            <a:ext cx="401717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4" descr="http://www.ihep.cas.cn/xwdt/gnxw/2013/201309/W02013092953955457941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6656"/>
          <a:stretch/>
        </p:blipFill>
        <p:spPr bwMode="auto">
          <a:xfrm>
            <a:off x="1354767" y="2224039"/>
            <a:ext cx="5474137" cy="265528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354766" y="1153833"/>
            <a:ext cx="1278620" cy="646331"/>
          </a:xfrm>
          <a:prstGeom prst="rect">
            <a:avLst/>
          </a:prstGeom>
          <a:solidFill>
            <a:schemeClr val="tx2">
              <a:lumMod val="20000"/>
              <a:lumOff val="80000"/>
            </a:schemeClr>
          </a:solidFill>
        </p:spPr>
        <p:txBody>
          <a:bodyPr wrap="none" rtlCol="0">
            <a:spAutoFit/>
          </a:bodyPr>
          <a:lstStyle/>
          <a:p>
            <a:r>
              <a:rPr lang="en-US" altLang="zh-CN" b="1" dirty="0">
                <a:solidFill>
                  <a:srgbClr val="7030A0"/>
                </a:solidFill>
              </a:rPr>
              <a:t>Since Sept. </a:t>
            </a:r>
          </a:p>
          <a:p>
            <a:r>
              <a:rPr lang="en-US" altLang="zh-CN" b="1" dirty="0">
                <a:solidFill>
                  <a:srgbClr val="7030A0"/>
                </a:solidFill>
              </a:rPr>
              <a:t>2013</a:t>
            </a:r>
          </a:p>
        </p:txBody>
      </p:sp>
      <p:sp>
        <p:nvSpPr>
          <p:cNvPr id="22" name="矩形 21"/>
          <p:cNvSpPr/>
          <p:nvPr/>
        </p:nvSpPr>
        <p:spPr>
          <a:xfrm>
            <a:off x="8406374" y="946448"/>
            <a:ext cx="1982226" cy="615553"/>
          </a:xfrm>
          <a:prstGeom prst="rect">
            <a:avLst/>
          </a:prstGeom>
          <a:ln w="28575">
            <a:solidFill>
              <a:schemeClr val="tx1"/>
            </a:solidFill>
          </a:ln>
        </p:spPr>
        <p:txBody>
          <a:bodyPr wrap="square">
            <a:spAutoFit/>
          </a:bodyPr>
          <a:lstStyle/>
          <a:p>
            <a:r>
              <a:rPr lang="en-US" altLang="zh-CN" sz="2000" b="1" dirty="0">
                <a:solidFill>
                  <a:prstClr val="black"/>
                </a:solidFill>
                <a:latin typeface="Times New Roman" panose="02020603050405020304" pitchFamily="18" charset="0"/>
                <a:cs typeface="Times New Roman" panose="02020603050405020304" pitchFamily="18" charset="0"/>
              </a:rPr>
              <a:t>IAC</a:t>
            </a:r>
          </a:p>
          <a:p>
            <a:r>
              <a:rPr lang="en-US" altLang="zh-CN" sz="1400" b="1" kern="0" dirty="0">
                <a:solidFill>
                  <a:srgbClr val="0070C0"/>
                </a:solidFill>
                <a:latin typeface="Times New Roman"/>
              </a:rPr>
              <a:t>Young-</a:t>
            </a:r>
            <a:r>
              <a:rPr lang="en-US" altLang="zh-CN" sz="1400" b="1" kern="0" dirty="0" err="1">
                <a:solidFill>
                  <a:srgbClr val="0070C0"/>
                </a:solidFill>
                <a:latin typeface="Times New Roman"/>
              </a:rPr>
              <a:t>Kee</a:t>
            </a:r>
            <a:r>
              <a:rPr lang="en-US" altLang="zh-CN" sz="1400" b="1" kern="0" dirty="0">
                <a:solidFill>
                  <a:srgbClr val="0070C0"/>
                </a:solidFill>
                <a:latin typeface="Times New Roman"/>
              </a:rPr>
              <a:t> Kim, ….</a:t>
            </a:r>
            <a:endParaRPr lang="en-US" altLang="zh-CN" sz="1400" b="1" dirty="0">
              <a:solidFill>
                <a:srgbClr val="0070C0"/>
              </a:solidFill>
              <a:latin typeface="Times New Roman" panose="02020603050405020304" pitchFamily="18" charset="0"/>
              <a:cs typeface="Times New Roman" panose="02020603050405020304" pitchFamily="18" charset="0"/>
            </a:endParaRPr>
          </a:p>
        </p:txBody>
      </p:sp>
      <p:cxnSp>
        <p:nvCxnSpPr>
          <p:cNvPr id="23" name="直接箭头连接符 22"/>
          <p:cNvCxnSpPr>
            <a:stCxn id="22" idx="1"/>
            <a:endCxn id="6" idx="3"/>
          </p:cNvCxnSpPr>
          <p:nvPr/>
        </p:nvCxnSpPr>
        <p:spPr bwMode="auto">
          <a:xfrm flipH="1">
            <a:off x="7665752" y="1254224"/>
            <a:ext cx="740623" cy="26729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6556" y="1640161"/>
            <a:ext cx="2158244" cy="1438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8649880" y="3087960"/>
            <a:ext cx="1875770" cy="1569660"/>
          </a:xfrm>
          <a:prstGeom prst="rect">
            <a:avLst/>
          </a:prstGeom>
          <a:solidFill>
            <a:schemeClr val="accent3">
              <a:lumMod val="40000"/>
              <a:lumOff val="60000"/>
            </a:schemeClr>
          </a:solidFill>
        </p:spPr>
        <p:txBody>
          <a:bodyPr wrap="none" rtlCol="0">
            <a:spAutoFit/>
          </a:bodyPr>
          <a:lstStyle/>
          <a:p>
            <a:r>
              <a:rPr lang="zh-CN" altLang="en-US" sz="1600" b="1" dirty="0">
                <a:solidFill>
                  <a:srgbClr val="7030A0"/>
                </a:solidFill>
              </a:rPr>
              <a:t>分工：</a:t>
            </a:r>
            <a:endParaRPr lang="en-US" altLang="zh-CN" sz="1600" b="1" dirty="0">
              <a:solidFill>
                <a:srgbClr val="7030A0"/>
              </a:solidFill>
            </a:endParaRPr>
          </a:p>
          <a:p>
            <a:r>
              <a:rPr lang="en-US" altLang="zh-CN" sz="1600" b="1" dirty="0">
                <a:solidFill>
                  <a:srgbClr val="7030A0"/>
                </a:solidFill>
              </a:rPr>
              <a:t>Intl Relation– J GAO</a:t>
            </a:r>
          </a:p>
          <a:p>
            <a:r>
              <a:rPr lang="en-US" altLang="zh-CN" sz="1600" b="1" dirty="0">
                <a:solidFill>
                  <a:srgbClr val="7030A0"/>
                </a:solidFill>
              </a:rPr>
              <a:t>PR</a:t>
            </a:r>
            <a:r>
              <a:rPr lang="zh-CN" altLang="en-US" sz="1600" b="1" dirty="0">
                <a:solidFill>
                  <a:srgbClr val="7030A0"/>
                </a:solidFill>
              </a:rPr>
              <a:t> </a:t>
            </a:r>
            <a:r>
              <a:rPr lang="en-US" altLang="zh-CN" sz="1600" b="1" dirty="0">
                <a:solidFill>
                  <a:srgbClr val="7030A0"/>
                </a:solidFill>
              </a:rPr>
              <a:t>– YN GAO</a:t>
            </a:r>
          </a:p>
          <a:p>
            <a:r>
              <a:rPr lang="en-US" altLang="zh-CN" sz="1600" b="1" dirty="0">
                <a:solidFill>
                  <a:srgbClr val="7030A0"/>
                </a:solidFill>
              </a:rPr>
              <a:t>Conf.</a:t>
            </a:r>
            <a:r>
              <a:rPr lang="zh-CN" altLang="en-US" sz="1600" b="1" dirty="0">
                <a:solidFill>
                  <a:srgbClr val="7030A0"/>
                </a:solidFill>
              </a:rPr>
              <a:t> </a:t>
            </a:r>
            <a:r>
              <a:rPr lang="en-US" altLang="zh-CN" sz="1600" b="1" dirty="0">
                <a:solidFill>
                  <a:srgbClr val="7030A0"/>
                </a:solidFill>
              </a:rPr>
              <a:t>– </a:t>
            </a:r>
            <a:r>
              <a:rPr lang="en-US" altLang="zh-CN" sz="1600" b="1" dirty="0" err="1">
                <a:solidFill>
                  <a:srgbClr val="7030A0"/>
                </a:solidFill>
              </a:rPr>
              <a:t>J.Shan</a:t>
            </a:r>
            <a:endParaRPr lang="en-US" altLang="zh-CN" sz="1600" b="1" dirty="0">
              <a:solidFill>
                <a:srgbClr val="7030A0"/>
              </a:solidFill>
            </a:endParaRPr>
          </a:p>
          <a:p>
            <a:r>
              <a:rPr lang="en-US" altLang="zh-CN" sz="1600" b="1" dirty="0">
                <a:solidFill>
                  <a:srgbClr val="7030A0"/>
                </a:solidFill>
              </a:rPr>
              <a:t>CDR </a:t>
            </a:r>
            <a:r>
              <a:rPr lang="zh-CN" altLang="en-US" sz="1600" b="1" dirty="0">
                <a:solidFill>
                  <a:srgbClr val="7030A0"/>
                </a:solidFill>
              </a:rPr>
              <a:t> </a:t>
            </a:r>
            <a:r>
              <a:rPr lang="en-US" altLang="zh-CN" sz="1600" b="1" dirty="0">
                <a:solidFill>
                  <a:srgbClr val="7030A0"/>
                </a:solidFill>
              </a:rPr>
              <a:t>– XC Lou et al.</a:t>
            </a:r>
          </a:p>
          <a:p>
            <a:r>
              <a:rPr lang="en-US" altLang="zh-CN" sz="1600" b="1" dirty="0">
                <a:solidFill>
                  <a:srgbClr val="7030A0"/>
                </a:solidFill>
              </a:rPr>
              <a:t>……</a:t>
            </a:r>
            <a:endParaRPr lang="zh-CN" altLang="en-US" sz="1600" b="1" dirty="0">
              <a:solidFill>
                <a:srgbClr val="7030A0"/>
              </a:solidFill>
            </a:endParaRPr>
          </a:p>
        </p:txBody>
      </p:sp>
      <p:sp>
        <p:nvSpPr>
          <p:cNvPr id="32" name="TextBox 31"/>
          <p:cNvSpPr txBox="1"/>
          <p:nvPr/>
        </p:nvSpPr>
        <p:spPr>
          <a:xfrm>
            <a:off x="1625601" y="5069160"/>
            <a:ext cx="2826799" cy="1477328"/>
          </a:xfrm>
          <a:prstGeom prst="rect">
            <a:avLst/>
          </a:prstGeom>
          <a:solidFill>
            <a:schemeClr val="accent5">
              <a:lumMod val="20000"/>
              <a:lumOff val="80000"/>
            </a:schemeClr>
          </a:solidFill>
        </p:spPr>
        <p:txBody>
          <a:bodyPr wrap="none" rtlCol="0">
            <a:spAutoFit/>
          </a:bodyPr>
          <a:lstStyle/>
          <a:p>
            <a:r>
              <a:rPr lang="en-US" altLang="zh-CN" b="1" dirty="0">
                <a:solidFill>
                  <a:srgbClr val="C00000"/>
                </a:solidFill>
              </a:rPr>
              <a:t>CDR Editors</a:t>
            </a:r>
          </a:p>
          <a:p>
            <a:r>
              <a:rPr lang="en-US" altLang="zh-CN" b="1" dirty="0">
                <a:solidFill>
                  <a:srgbClr val="000099"/>
                </a:solidFill>
              </a:rPr>
              <a:t>theory</a:t>
            </a:r>
            <a:r>
              <a:rPr lang="en-US" altLang="zh-CN" b="1" dirty="0">
                <a:solidFill>
                  <a:srgbClr val="7030A0"/>
                </a:solidFill>
              </a:rPr>
              <a:t>		LT Wang</a:t>
            </a:r>
            <a:endParaRPr lang="zh-CN" altLang="en-US" b="1" dirty="0">
              <a:solidFill>
                <a:srgbClr val="7030A0"/>
              </a:solidFill>
            </a:endParaRPr>
          </a:p>
          <a:p>
            <a:r>
              <a:rPr lang="en-US" altLang="zh-CN" b="1" dirty="0">
                <a:solidFill>
                  <a:srgbClr val="000099"/>
                </a:solidFill>
              </a:rPr>
              <a:t>accelerator</a:t>
            </a:r>
            <a:r>
              <a:rPr lang="en-US" altLang="zh-CN" b="1" dirty="0">
                <a:solidFill>
                  <a:srgbClr val="7030A0"/>
                </a:solidFill>
              </a:rPr>
              <a:t>	W Chou</a:t>
            </a:r>
          </a:p>
          <a:p>
            <a:r>
              <a:rPr lang="en-US" altLang="zh-CN" b="1" dirty="0">
                <a:solidFill>
                  <a:srgbClr val="000099"/>
                </a:solidFill>
              </a:rPr>
              <a:t>detector-</a:t>
            </a:r>
            <a:r>
              <a:rPr lang="en-US" altLang="zh-CN" b="1" dirty="0" err="1">
                <a:solidFill>
                  <a:srgbClr val="000099"/>
                </a:solidFill>
              </a:rPr>
              <a:t>simu</a:t>
            </a:r>
            <a:r>
              <a:rPr lang="en-US" altLang="zh-CN" b="1" dirty="0">
                <a:solidFill>
                  <a:srgbClr val="7030A0"/>
                </a:solidFill>
              </a:rPr>
              <a:t>	TC Chao</a:t>
            </a:r>
            <a:endParaRPr lang="zh-CN" altLang="en-US" b="1" dirty="0">
              <a:solidFill>
                <a:srgbClr val="7030A0"/>
              </a:solidFill>
            </a:endParaRPr>
          </a:p>
          <a:p>
            <a:endParaRPr lang="zh-CN" altLang="en-US" dirty="0"/>
          </a:p>
        </p:txBody>
      </p:sp>
      <p:sp>
        <p:nvSpPr>
          <p:cNvPr id="33" name="矩形 32"/>
          <p:cNvSpPr/>
          <p:nvPr/>
        </p:nvSpPr>
        <p:spPr>
          <a:xfrm>
            <a:off x="7035801" y="4992960"/>
            <a:ext cx="1970091" cy="369332"/>
          </a:xfrm>
          <a:prstGeom prst="rect">
            <a:avLst/>
          </a:prstGeom>
        </p:spPr>
        <p:txBody>
          <a:bodyPr wrap="none">
            <a:spAutoFit/>
          </a:bodyPr>
          <a:lstStyle/>
          <a:p>
            <a:r>
              <a:rPr lang="en-US" altLang="zh-CN" b="1" dirty="0">
                <a:solidFill>
                  <a:srgbClr val="7030A0"/>
                </a:solidFill>
              </a:rPr>
              <a:t>CH YU (AC Physics)</a:t>
            </a:r>
            <a:endParaRPr lang="zh-CN" altLang="en-US" b="1" dirty="0">
              <a:solidFill>
                <a:srgbClr val="7030A0"/>
              </a:solidFill>
            </a:endParaRPr>
          </a:p>
        </p:txBody>
      </p:sp>
    </p:spTree>
    <p:extLst>
      <p:ext uri="{BB962C8B-B14F-4D97-AF65-F5344CB8AC3E}">
        <p14:creationId xmlns:p14="http://schemas.microsoft.com/office/powerpoint/2010/main" val="92293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bg/>
                                          </p:spTgt>
                                        </p:tgtEl>
                                        <p:attrNameLst>
                                          <p:attrName>style.visibility</p:attrName>
                                        </p:attrNameLst>
                                      </p:cBhvr>
                                      <p:to>
                                        <p:strVal val="visible"/>
                                      </p:to>
                                    </p:set>
                                    <p:anim calcmode="lin" valueType="num">
                                      <p:cBhvr additive="base">
                                        <p:cTn id="7" dur="500" fill="hold"/>
                                        <p:tgtEl>
                                          <p:spTgt spid="2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5">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anim calcmode="lin" valueType="num">
                                      <p:cBhvr additive="base">
                                        <p:cTn id="11"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xEl>
                                              <p:pRg st="1" end="1"/>
                                            </p:txEl>
                                          </p:spTgt>
                                        </p:tgtEl>
                                        <p:attrNameLst>
                                          <p:attrName>style.visibility</p:attrName>
                                        </p:attrNameLst>
                                      </p:cBhvr>
                                      <p:to>
                                        <p:strVal val="visible"/>
                                      </p:to>
                                    </p:set>
                                    <p:anim calcmode="lin" valueType="num">
                                      <p:cBhvr additive="base">
                                        <p:cTn id="15"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5">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xEl>
                                              <p:pRg st="2" end="2"/>
                                            </p:txEl>
                                          </p:spTgt>
                                        </p:tgtEl>
                                        <p:attrNameLst>
                                          <p:attrName>style.visibility</p:attrName>
                                        </p:attrNameLst>
                                      </p:cBhvr>
                                      <p:to>
                                        <p:strVal val="visible"/>
                                      </p:to>
                                    </p:set>
                                    <p:anim calcmode="lin" valueType="num">
                                      <p:cBhvr additive="base">
                                        <p:cTn id="19"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
                                            <p:txEl>
                                              <p:pRg st="3" end="3"/>
                                            </p:txEl>
                                          </p:spTgt>
                                        </p:tgtEl>
                                        <p:attrNameLst>
                                          <p:attrName>style.visibility</p:attrName>
                                        </p:attrNameLst>
                                      </p:cBhvr>
                                      <p:to>
                                        <p:strVal val="visible"/>
                                      </p:to>
                                    </p:set>
                                    <p:anim calcmode="lin" valueType="num">
                                      <p:cBhvr additive="base">
                                        <p:cTn id="23" dur="500" fill="hold"/>
                                        <p:tgtEl>
                                          <p:spTgt spid="25">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5">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5">
                                            <p:txEl>
                                              <p:pRg st="4" end="4"/>
                                            </p:txEl>
                                          </p:spTgt>
                                        </p:tgtEl>
                                        <p:attrNameLst>
                                          <p:attrName>style.visibility</p:attrName>
                                        </p:attrNameLst>
                                      </p:cBhvr>
                                      <p:to>
                                        <p:strVal val="visible"/>
                                      </p:to>
                                    </p:set>
                                    <p:anim calcmode="lin" valueType="num">
                                      <p:cBhvr additive="base">
                                        <p:cTn id="27" dur="500" fill="hold"/>
                                        <p:tgtEl>
                                          <p:spTgt spid="25">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5">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5">
                                            <p:txEl>
                                              <p:pRg st="5" end="5"/>
                                            </p:txEl>
                                          </p:spTgt>
                                        </p:tgtEl>
                                        <p:attrNameLst>
                                          <p:attrName>style.visibility</p:attrName>
                                        </p:attrNameLst>
                                      </p:cBhvr>
                                      <p:to>
                                        <p:strVal val="visible"/>
                                      </p:to>
                                    </p:set>
                                    <p:anim calcmode="lin" valueType="num">
                                      <p:cBhvr additive="base">
                                        <p:cTn id="31" dur="500" fill="hold"/>
                                        <p:tgtEl>
                                          <p:spTgt spid="2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98900"/>
            <a:ext cx="9144000" cy="480767"/>
          </a:xfrm>
        </p:spPr>
        <p:txBody>
          <a:bodyPr>
            <a:noAutofit/>
          </a:bodyPr>
          <a:lstStyle/>
          <a:p>
            <a:pPr algn="ctr"/>
            <a:r>
              <a:rPr lang="en-US" altLang="zh-CN" sz="3600" dirty="0"/>
              <a:t>Machine Parameters of CEPC Main Ring</a:t>
            </a:r>
            <a:endParaRPr lang="zh-CN" altLang="en-US" sz="3600" dirty="0"/>
          </a:p>
        </p:txBody>
      </p:sp>
      <p:sp>
        <p:nvSpPr>
          <p:cNvPr id="4" name="灯片编号占位符 3"/>
          <p:cNvSpPr>
            <a:spLocks noGrp="1"/>
          </p:cNvSpPr>
          <p:nvPr>
            <p:ph type="sldNum" sz="quarter" idx="12"/>
          </p:nvPr>
        </p:nvSpPr>
        <p:spPr/>
        <p:txBody>
          <a:bodyPr/>
          <a:lstStyle/>
          <a:p>
            <a:pPr defTabSz="914400"/>
            <a:fld id="{672E488A-81DB-4A5F-B4BA-D0957D335647}" type="slidenum">
              <a:rPr lang="zh-CN" altLang="en-US">
                <a:solidFill>
                  <a:prstClr val="black">
                    <a:tint val="75000"/>
                  </a:prstClr>
                </a:solidFill>
                <a:ea typeface="等线" panose="02010600030101010101" pitchFamily="2" charset="-122"/>
              </a:rPr>
              <a:pPr defTabSz="914400"/>
              <a:t>8</a:t>
            </a:fld>
            <a:endParaRPr lang="zh-CN" altLang="en-US">
              <a:solidFill>
                <a:prstClr val="black">
                  <a:tint val="75000"/>
                </a:prstClr>
              </a:solidFill>
              <a:ea typeface="等线" panose="02010600030101010101" pitchFamily="2" charset="-122"/>
            </a:endParaRPr>
          </a:p>
        </p:txBody>
      </p:sp>
      <p:graphicFrame>
        <p:nvGraphicFramePr>
          <p:cNvPr id="5" name="表格 4"/>
          <p:cNvGraphicFramePr>
            <a:graphicFrameLocks noGrp="1"/>
          </p:cNvGraphicFramePr>
          <p:nvPr>
            <p:extLst>
              <p:ext uri="{D42A27DB-BD31-4B8C-83A1-F6EECF244321}">
                <p14:modId xmlns:p14="http://schemas.microsoft.com/office/powerpoint/2010/main" val="2038663606"/>
              </p:ext>
            </p:extLst>
          </p:nvPr>
        </p:nvGraphicFramePr>
        <p:xfrm>
          <a:off x="1097280" y="910960"/>
          <a:ext cx="9804399" cy="5672726"/>
        </p:xfrm>
        <a:graphic>
          <a:graphicData uri="http://schemas.openxmlformats.org/drawingml/2006/table">
            <a:tbl>
              <a:tblPr firstRow="1" bandRow="1"/>
              <a:tblGrid>
                <a:gridCol w="2532235">
                  <a:extLst>
                    <a:ext uri="{9D8B030D-6E8A-4147-A177-3AD203B41FA5}">
                      <a16:colId xmlns:a16="http://schemas.microsoft.com/office/drawing/2014/main" val="20000"/>
                    </a:ext>
                  </a:extLst>
                </a:gridCol>
                <a:gridCol w="1862840">
                  <a:extLst>
                    <a:ext uri="{9D8B030D-6E8A-4147-A177-3AD203B41FA5}">
                      <a16:colId xmlns:a16="http://schemas.microsoft.com/office/drawing/2014/main" val="20001"/>
                    </a:ext>
                  </a:extLst>
                </a:gridCol>
                <a:gridCol w="1859454">
                  <a:extLst>
                    <a:ext uri="{9D8B030D-6E8A-4147-A177-3AD203B41FA5}">
                      <a16:colId xmlns:a16="http://schemas.microsoft.com/office/drawing/2014/main" val="20002"/>
                    </a:ext>
                  </a:extLst>
                </a:gridCol>
                <a:gridCol w="1774935">
                  <a:extLst>
                    <a:ext uri="{9D8B030D-6E8A-4147-A177-3AD203B41FA5}">
                      <a16:colId xmlns:a16="http://schemas.microsoft.com/office/drawing/2014/main" val="252764919"/>
                    </a:ext>
                  </a:extLst>
                </a:gridCol>
                <a:gridCol w="1774935">
                  <a:extLst>
                    <a:ext uri="{9D8B030D-6E8A-4147-A177-3AD203B41FA5}">
                      <a16:colId xmlns:a16="http://schemas.microsoft.com/office/drawing/2014/main" val="20003"/>
                    </a:ext>
                  </a:extLst>
                </a:gridCol>
              </a:tblGrid>
              <a:tr h="384724">
                <a:tc>
                  <a:txBody>
                    <a:bodyPr/>
                    <a:lstStyle/>
                    <a:p>
                      <a:pPr marL="29210" algn="l">
                        <a:spcAft>
                          <a:spcPts val="0"/>
                        </a:spcAft>
                      </a:pP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1200" b="1" i="1" kern="100" baseline="0" dirty="0">
                          <a:solidFill>
                            <a:schemeClr val="tx1"/>
                          </a:solidFill>
                          <a:effectLst/>
                          <a:latin typeface="Times New Roman" panose="02020603050405020304" pitchFamily="18" charset="0"/>
                          <a:ea typeface="宋体"/>
                          <a:cs typeface="Times New Roman" panose="02020603050405020304" pitchFamily="18" charset="0"/>
                        </a:rPr>
                        <a:t>Higgs</a:t>
                      </a:r>
                    </a:p>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200" b="0" i="1" kern="100" dirty="0">
                          <a:solidFill>
                            <a:schemeClr val="tx1"/>
                          </a:solidFill>
                          <a:effectLst/>
                          <a:latin typeface="Times New Roman" panose="02020603050405020304" pitchFamily="18" charset="0"/>
                          <a:ea typeface="+mn-ea"/>
                          <a:cs typeface="Times New Roman" panose="02020603050405020304" pitchFamily="18" charset="0"/>
                        </a:rPr>
                        <a:t>Wang</a:t>
                      </a:r>
                      <a:r>
                        <a:rPr lang="en-US" altLang="zh-CN" sz="1200" b="0" i="1" kern="100" baseline="0" dirty="0">
                          <a:solidFill>
                            <a:schemeClr val="tx1"/>
                          </a:solidFill>
                          <a:effectLst/>
                          <a:latin typeface="Times New Roman" panose="02020603050405020304" pitchFamily="18" charset="0"/>
                          <a:ea typeface="+mn-ea"/>
                          <a:cs typeface="Times New Roman" panose="02020603050405020304" pitchFamily="18" charset="0"/>
                        </a:rPr>
                        <a:t> Dou 20170607</a:t>
                      </a:r>
                      <a:endParaRPr lang="zh-CN" altLang="zh-CN" sz="1200" b="0" i="1" kern="100" dirty="0">
                        <a:solidFill>
                          <a:schemeClr val="tx1"/>
                        </a:solidFill>
                        <a:effectLst/>
                        <a:latin typeface="Times New Roman" panose="02020603050405020304" pitchFamily="18" charset="0"/>
                        <a:ea typeface="+mn-ea"/>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1" i="1" kern="100" dirty="0">
                          <a:solidFill>
                            <a:schemeClr val="tx1"/>
                          </a:solidFill>
                          <a:effectLst/>
                          <a:latin typeface="Times New Roman" panose="02020603050405020304" pitchFamily="18" charset="0"/>
                          <a:ea typeface="+mn-ea"/>
                          <a:cs typeface="Times New Roman" panose="02020603050405020304" pitchFamily="18" charset="0"/>
                        </a:rPr>
                        <a:t>W</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0" i="1" kern="100" dirty="0">
                          <a:solidFill>
                            <a:schemeClr val="tx1"/>
                          </a:solidFill>
                          <a:effectLst/>
                          <a:latin typeface="Times New Roman" panose="02020603050405020304" pitchFamily="18" charset="0"/>
                          <a:ea typeface="+mn-ea"/>
                          <a:cs typeface="Times New Roman" panose="02020603050405020304" pitchFamily="18" charset="0"/>
                        </a:rPr>
                        <a:t>Wang</a:t>
                      </a:r>
                      <a:r>
                        <a:rPr lang="en-US" altLang="zh-CN" sz="1200" b="0" i="1" kern="100" baseline="0" dirty="0">
                          <a:solidFill>
                            <a:schemeClr val="tx1"/>
                          </a:solidFill>
                          <a:effectLst/>
                          <a:latin typeface="Times New Roman" panose="02020603050405020304" pitchFamily="18" charset="0"/>
                          <a:ea typeface="+mn-ea"/>
                          <a:cs typeface="Times New Roman" panose="02020603050405020304" pitchFamily="18" charset="0"/>
                        </a:rPr>
                        <a:t> Dou 20170306</a:t>
                      </a:r>
                      <a:endParaRPr lang="zh-CN" altLang="zh-CN" sz="1200" b="0" i="1" kern="100" dirty="0">
                        <a:solidFill>
                          <a:schemeClr val="tx1"/>
                        </a:solidFill>
                        <a:effectLst/>
                        <a:latin typeface="Times New Roman" panose="02020603050405020304" pitchFamily="18" charset="0"/>
                        <a:ea typeface="+mn-ea"/>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1" i="1" kern="100" dirty="0">
                          <a:solidFill>
                            <a:schemeClr val="tx1"/>
                          </a:solidFill>
                          <a:effectLst/>
                          <a:latin typeface="Times New Roman" panose="02020603050405020304" pitchFamily="18" charset="0"/>
                          <a:ea typeface="+mn-ea"/>
                          <a:cs typeface="Times New Roman" panose="02020603050405020304" pitchFamily="18" charset="0"/>
                        </a:rPr>
                        <a:t>Z</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0" i="1" kern="100" dirty="0">
                          <a:solidFill>
                            <a:schemeClr val="tx1"/>
                          </a:solidFill>
                          <a:effectLst/>
                          <a:latin typeface="Times New Roman" panose="02020603050405020304" pitchFamily="18" charset="0"/>
                          <a:ea typeface="+mn-ea"/>
                          <a:cs typeface="Times New Roman" panose="02020603050405020304" pitchFamily="18" charset="0"/>
                        </a:rPr>
                        <a:t>Wang</a:t>
                      </a:r>
                      <a:r>
                        <a:rPr lang="en-US" altLang="zh-CN" sz="1200" b="0" i="1" kern="100" baseline="0" dirty="0">
                          <a:solidFill>
                            <a:schemeClr val="tx1"/>
                          </a:solidFill>
                          <a:effectLst/>
                          <a:latin typeface="Times New Roman" panose="02020603050405020304" pitchFamily="18" charset="0"/>
                          <a:ea typeface="+mn-ea"/>
                          <a:cs typeface="Times New Roman" panose="02020603050405020304" pitchFamily="18" charset="0"/>
                        </a:rPr>
                        <a:t> Dou 20170607</a:t>
                      </a:r>
                      <a:endParaRPr lang="zh-CN" altLang="zh-CN" sz="1200" b="0" i="1" kern="100" dirty="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1" i="1" kern="100" dirty="0">
                          <a:solidFill>
                            <a:schemeClr val="tx1"/>
                          </a:solidFill>
                          <a:effectLst/>
                          <a:latin typeface="Times New Roman" panose="02020603050405020304" pitchFamily="18" charset="0"/>
                          <a:ea typeface="+mn-ea"/>
                          <a:cs typeface="Times New Roman" panose="02020603050405020304" pitchFamily="18" charset="0"/>
                        </a:rPr>
                        <a:t>Z-high </a:t>
                      </a:r>
                      <a:r>
                        <a:rPr lang="en-US" altLang="zh-CN" sz="1200" b="1" i="1" kern="100" dirty="0" err="1">
                          <a:solidFill>
                            <a:schemeClr val="tx1"/>
                          </a:solidFill>
                          <a:effectLst/>
                          <a:latin typeface="Times New Roman" panose="02020603050405020304" pitchFamily="18" charset="0"/>
                          <a:ea typeface="+mn-ea"/>
                          <a:cs typeface="Times New Roman" panose="02020603050405020304" pitchFamily="18" charset="0"/>
                        </a:rPr>
                        <a:t>lumi</a:t>
                      </a:r>
                      <a:endParaRPr lang="en-US" altLang="zh-CN" sz="1200" b="1" i="1" kern="100" dirty="0">
                        <a:solidFill>
                          <a:schemeClr val="tx1"/>
                        </a:solidFill>
                        <a:effectLst/>
                        <a:latin typeface="Times New Roman" panose="02020603050405020304" pitchFamily="18" charset="0"/>
                        <a:ea typeface="+mn-ea"/>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0" i="1" kern="100" dirty="0">
                          <a:solidFill>
                            <a:schemeClr val="tx1"/>
                          </a:solidFill>
                          <a:effectLst/>
                          <a:latin typeface="Times New Roman" panose="02020603050405020304" pitchFamily="18" charset="0"/>
                          <a:ea typeface="+mn-ea"/>
                          <a:cs typeface="Times New Roman" panose="02020603050405020304" pitchFamily="18" charset="0"/>
                        </a:rPr>
                        <a:t>Wang</a:t>
                      </a:r>
                      <a:r>
                        <a:rPr lang="en-US" altLang="zh-CN" sz="1200" b="0" i="1" kern="100" baseline="0" dirty="0">
                          <a:solidFill>
                            <a:schemeClr val="tx1"/>
                          </a:solidFill>
                          <a:effectLst/>
                          <a:latin typeface="Times New Roman" panose="02020603050405020304" pitchFamily="18" charset="0"/>
                          <a:ea typeface="+mn-ea"/>
                          <a:cs typeface="Times New Roman" panose="02020603050405020304" pitchFamily="18" charset="0"/>
                        </a:rPr>
                        <a:t> Dou 20170306</a:t>
                      </a:r>
                      <a:endParaRPr lang="zh-CN" altLang="zh-CN" sz="1200" b="0" i="1" kern="100" dirty="0">
                        <a:solidFill>
                          <a:schemeClr val="tx1"/>
                        </a:solidFill>
                        <a:effectLst/>
                        <a:latin typeface="Times New Roman" panose="02020603050405020304" pitchFamily="18" charset="0"/>
                        <a:ea typeface="+mn-ea"/>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87580">
                <a:tc>
                  <a:txBody>
                    <a:bodyPr/>
                    <a:lstStyle/>
                    <a:p>
                      <a:pPr marL="29210" algn="l">
                        <a:spcAft>
                          <a:spcPts val="0"/>
                        </a:spcAft>
                      </a:pPr>
                      <a:r>
                        <a:rPr lang="en-US" sz="1200" b="0" kern="100" dirty="0">
                          <a:solidFill>
                            <a:schemeClr val="tx1"/>
                          </a:solidFill>
                          <a:effectLst/>
                          <a:latin typeface="Times New Roman" panose="02020603050405020304" pitchFamily="18" charset="0"/>
                          <a:ea typeface="宋体"/>
                          <a:cs typeface="Times New Roman" panose="02020603050405020304" pitchFamily="18" charset="0"/>
                        </a:rPr>
                        <a:t>Number of IPs</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1200" b="0" kern="100" dirty="0">
                          <a:solidFill>
                            <a:schemeClr val="tx1"/>
                          </a:solidFill>
                          <a:effectLst/>
                          <a:latin typeface="Times New Roman" panose="02020603050405020304" pitchFamily="18" charset="0"/>
                          <a:ea typeface="宋体"/>
                          <a:cs typeface="Times New Roman" panose="02020603050405020304" pitchFamily="18" charset="0"/>
                        </a:rPr>
                        <a:t>2</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1200" b="0" kern="100" dirty="0">
                          <a:solidFill>
                            <a:schemeClr val="tx1"/>
                          </a:solidFill>
                          <a:effectLst/>
                          <a:latin typeface="Times New Roman" panose="02020603050405020304" pitchFamily="18" charset="0"/>
                          <a:ea typeface="宋体"/>
                          <a:cs typeface="Times New Roman" panose="02020603050405020304" pitchFamily="18" charset="0"/>
                        </a:rPr>
                        <a:t>2</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1200" b="0" kern="100" dirty="0">
                          <a:solidFill>
                            <a:schemeClr val="tx1"/>
                          </a:solidFill>
                          <a:effectLst/>
                          <a:latin typeface="Times New Roman" panose="02020603050405020304" pitchFamily="18" charset="0"/>
                          <a:ea typeface="宋体"/>
                          <a:cs typeface="Times New Roman" panose="02020603050405020304" pitchFamily="18" charset="0"/>
                        </a:rPr>
                        <a:t>2</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43040" marR="43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1200" b="0" kern="100" dirty="0">
                          <a:solidFill>
                            <a:schemeClr val="tx1"/>
                          </a:solidFill>
                          <a:effectLst/>
                          <a:latin typeface="Times New Roman" panose="02020603050405020304" pitchFamily="18" charset="0"/>
                          <a:ea typeface="宋体"/>
                          <a:cs typeface="Times New Roman" panose="02020603050405020304" pitchFamily="18" charset="0"/>
                        </a:rPr>
                        <a:t>2</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7580">
                <a:tc>
                  <a:txBody>
                    <a:bodyPr/>
                    <a:lstStyle/>
                    <a:p>
                      <a:pPr marL="29210" algn="l">
                        <a:spcAft>
                          <a:spcPts val="0"/>
                        </a:spcAft>
                      </a:pPr>
                      <a:r>
                        <a:rPr lang="en-US" sz="1200" b="0" kern="100" dirty="0">
                          <a:solidFill>
                            <a:schemeClr val="tx1"/>
                          </a:solidFill>
                          <a:effectLst/>
                          <a:latin typeface="Times New Roman" panose="02020603050405020304" pitchFamily="18" charset="0"/>
                          <a:ea typeface="宋体"/>
                          <a:cs typeface="Times New Roman" panose="02020603050405020304" pitchFamily="18" charset="0"/>
                        </a:rPr>
                        <a:t>Energy (</a:t>
                      </a:r>
                      <a:r>
                        <a:rPr lang="en-US" sz="1200" b="0" kern="100" dirty="0" err="1">
                          <a:solidFill>
                            <a:schemeClr val="tx1"/>
                          </a:solidFill>
                          <a:effectLst/>
                          <a:latin typeface="Times New Roman" panose="02020603050405020304" pitchFamily="18" charset="0"/>
                          <a:ea typeface="宋体"/>
                          <a:cs typeface="Times New Roman" panose="02020603050405020304" pitchFamily="18" charset="0"/>
                        </a:rPr>
                        <a:t>GeV</a:t>
                      </a:r>
                      <a:r>
                        <a:rPr lang="en-US" sz="1200" b="0" kern="100" dirty="0">
                          <a:solidFill>
                            <a:schemeClr val="tx1"/>
                          </a:solidFill>
                          <a:effectLst/>
                          <a:latin typeface="Times New Roman" panose="02020603050405020304" pitchFamily="18" charset="0"/>
                          <a:ea typeface="宋体"/>
                          <a:cs typeface="Times New Roman" panose="02020603050405020304" pitchFamily="18" charset="0"/>
                        </a:rPr>
                        <a:t>)</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1200" b="0" kern="100" dirty="0">
                          <a:solidFill>
                            <a:schemeClr val="tx1"/>
                          </a:solidFill>
                          <a:effectLst/>
                          <a:latin typeface="Times New Roman" panose="02020603050405020304" pitchFamily="18" charset="0"/>
                          <a:ea typeface="宋体"/>
                          <a:cs typeface="Times New Roman" panose="02020603050405020304" pitchFamily="18" charset="0"/>
                        </a:rPr>
                        <a:t>120</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1200" b="0" kern="100" dirty="0">
                          <a:solidFill>
                            <a:schemeClr val="tx1"/>
                          </a:solidFill>
                          <a:effectLst/>
                          <a:latin typeface="Times New Roman" panose="02020603050405020304" pitchFamily="18" charset="0"/>
                          <a:ea typeface="宋体"/>
                          <a:cs typeface="Times New Roman" panose="02020603050405020304" pitchFamily="18" charset="0"/>
                        </a:rPr>
                        <a:t>80</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1200" b="0" kern="100" dirty="0">
                          <a:solidFill>
                            <a:schemeClr val="tx1"/>
                          </a:solidFill>
                          <a:effectLst/>
                          <a:latin typeface="Times New Roman" panose="02020603050405020304" pitchFamily="18" charset="0"/>
                          <a:ea typeface="宋体"/>
                          <a:cs typeface="Times New Roman" panose="02020603050405020304" pitchFamily="18" charset="0"/>
                        </a:rPr>
                        <a:t>45.5</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43040" marR="43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1200" b="0" kern="100" dirty="0">
                          <a:solidFill>
                            <a:schemeClr val="tx1"/>
                          </a:solidFill>
                          <a:effectLst/>
                          <a:latin typeface="Times New Roman" panose="02020603050405020304" pitchFamily="18" charset="0"/>
                          <a:ea typeface="宋体"/>
                          <a:cs typeface="Times New Roman" panose="02020603050405020304" pitchFamily="18" charset="0"/>
                        </a:rPr>
                        <a:t>45.5</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7580">
                <a:tc>
                  <a:txBody>
                    <a:bodyPr/>
                    <a:lstStyle/>
                    <a:p>
                      <a:pPr marL="29210" algn="l">
                        <a:spcAft>
                          <a:spcPts val="0"/>
                        </a:spcAft>
                      </a:pPr>
                      <a:r>
                        <a:rPr lang="en-US" sz="1200" b="0" kern="100" dirty="0">
                          <a:solidFill>
                            <a:schemeClr val="tx1"/>
                          </a:solidFill>
                          <a:effectLst/>
                          <a:latin typeface="Times New Roman" panose="02020603050405020304" pitchFamily="18" charset="0"/>
                          <a:ea typeface="宋体"/>
                          <a:cs typeface="Times New Roman" panose="02020603050405020304" pitchFamily="18" charset="0"/>
                        </a:rPr>
                        <a:t>SR loss/turn (</a:t>
                      </a:r>
                      <a:r>
                        <a:rPr lang="en-US" sz="1200" b="0" kern="100" dirty="0" err="1">
                          <a:solidFill>
                            <a:schemeClr val="tx1"/>
                          </a:solidFill>
                          <a:effectLst/>
                          <a:latin typeface="Times New Roman" panose="02020603050405020304" pitchFamily="18" charset="0"/>
                          <a:ea typeface="宋体"/>
                          <a:cs typeface="Times New Roman" panose="02020603050405020304" pitchFamily="18" charset="0"/>
                        </a:rPr>
                        <a:t>GeV</a:t>
                      </a:r>
                      <a:r>
                        <a:rPr lang="en-US" sz="1200" b="0" kern="100" dirty="0">
                          <a:solidFill>
                            <a:schemeClr val="tx1"/>
                          </a:solidFill>
                          <a:effectLst/>
                          <a:latin typeface="Times New Roman" panose="02020603050405020304" pitchFamily="18" charset="0"/>
                          <a:ea typeface="宋体"/>
                          <a:cs typeface="Times New Roman" panose="02020603050405020304" pitchFamily="18" charset="0"/>
                        </a:rPr>
                        <a:t>)</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1.67</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0.33</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0.034</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0.034</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7580">
                <a:tc>
                  <a:txBody>
                    <a:bodyPr/>
                    <a:lstStyle/>
                    <a:p>
                      <a:pPr marL="29210" algn="l">
                        <a:spcAft>
                          <a:spcPts val="0"/>
                        </a:spcAft>
                      </a:pPr>
                      <a:r>
                        <a:rPr lang="en-US" altLang="zh-CN" sz="1200" b="0" kern="100" dirty="0">
                          <a:solidFill>
                            <a:schemeClr val="tx1"/>
                          </a:solidFill>
                          <a:effectLst/>
                          <a:latin typeface="Times New Roman" panose="02020603050405020304" pitchFamily="18" charset="0"/>
                          <a:ea typeface="宋体"/>
                          <a:cs typeface="Times New Roman" panose="02020603050405020304" pitchFamily="18" charset="0"/>
                        </a:rPr>
                        <a:t>Half crossing angle (</a:t>
                      </a:r>
                      <a:r>
                        <a:rPr lang="en-US" altLang="zh-CN" sz="1200" b="0" kern="100" dirty="0" err="1">
                          <a:solidFill>
                            <a:schemeClr val="tx1"/>
                          </a:solidFill>
                          <a:effectLst/>
                          <a:latin typeface="Times New Roman" panose="02020603050405020304" pitchFamily="18" charset="0"/>
                          <a:ea typeface="宋体"/>
                          <a:cs typeface="Times New Roman" panose="02020603050405020304" pitchFamily="18" charset="0"/>
                        </a:rPr>
                        <a:t>mrad</a:t>
                      </a:r>
                      <a:r>
                        <a:rPr lang="en-US" altLang="zh-CN" sz="1200" b="0" kern="100" dirty="0">
                          <a:solidFill>
                            <a:schemeClr val="tx1"/>
                          </a:solidFill>
                          <a:effectLst/>
                          <a:latin typeface="Times New Roman" panose="02020603050405020304" pitchFamily="18" charset="0"/>
                          <a:ea typeface="宋体"/>
                          <a:cs typeface="Times New Roman" panose="02020603050405020304" pitchFamily="18" charset="0"/>
                        </a:rPr>
                        <a:t>)</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16.5</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16.5</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16.5</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16.5</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4"/>
                  </a:ext>
                </a:extLst>
              </a:tr>
              <a:tr h="187580">
                <a:tc>
                  <a:txBody>
                    <a:bodyPr/>
                    <a:lstStyle/>
                    <a:p>
                      <a:pPr marL="29210" algn="l">
                        <a:spcAft>
                          <a:spcPts val="0"/>
                        </a:spcAft>
                      </a:pPr>
                      <a:r>
                        <a:rPr lang="en-US" altLang="zh-CN" sz="1200" b="0" kern="100" dirty="0" err="1">
                          <a:solidFill>
                            <a:schemeClr val="tx1"/>
                          </a:solidFill>
                          <a:effectLst/>
                          <a:latin typeface="Times New Roman" panose="02020603050405020304" pitchFamily="18" charset="0"/>
                          <a:ea typeface="+mn-ea"/>
                          <a:cs typeface="Times New Roman" panose="02020603050405020304" pitchFamily="18" charset="0"/>
                        </a:rPr>
                        <a:t>Piwinski</a:t>
                      </a:r>
                      <a:r>
                        <a:rPr lang="en-US" altLang="zh-CN" sz="1200" b="0" kern="100" dirty="0">
                          <a:solidFill>
                            <a:schemeClr val="tx1"/>
                          </a:solidFill>
                          <a:effectLst/>
                          <a:latin typeface="Times New Roman" panose="02020603050405020304" pitchFamily="18" charset="0"/>
                          <a:ea typeface="+mn-ea"/>
                          <a:cs typeface="Times New Roman" panose="02020603050405020304" pitchFamily="18" charset="0"/>
                        </a:rPr>
                        <a:t> angle</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3.19</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5.69</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11.8</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4.29</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187580">
                <a:tc>
                  <a:txBody>
                    <a:bodyPr/>
                    <a:lstStyle/>
                    <a:p>
                      <a:pPr marL="29210" algn="l">
                        <a:spcAft>
                          <a:spcPts val="0"/>
                        </a:spcAft>
                      </a:pPr>
                      <a:r>
                        <a:rPr lang="en-US" sz="1200" b="0" i="1" kern="100" dirty="0">
                          <a:solidFill>
                            <a:schemeClr val="tx1"/>
                          </a:solidFill>
                          <a:effectLst/>
                          <a:latin typeface="Times New Roman" panose="02020603050405020304" pitchFamily="18" charset="0"/>
                          <a:ea typeface="宋体"/>
                          <a:cs typeface="Times New Roman" panose="02020603050405020304" pitchFamily="18" charset="0"/>
                        </a:rPr>
                        <a:t>N</a:t>
                      </a:r>
                      <a:r>
                        <a:rPr lang="en-US" sz="1200" b="0" i="1" kern="100" baseline="-25000" dirty="0">
                          <a:solidFill>
                            <a:schemeClr val="tx1"/>
                          </a:solidFill>
                          <a:effectLst/>
                          <a:latin typeface="Times New Roman" panose="02020603050405020304" pitchFamily="18" charset="0"/>
                          <a:ea typeface="宋体"/>
                          <a:cs typeface="Times New Roman" panose="02020603050405020304" pitchFamily="18" charset="0"/>
                        </a:rPr>
                        <a:t>e</a:t>
                      </a:r>
                      <a:r>
                        <a:rPr lang="en-US" sz="1200" b="0" kern="100" dirty="0">
                          <a:solidFill>
                            <a:schemeClr val="tx1"/>
                          </a:solidFill>
                          <a:effectLst/>
                          <a:latin typeface="Times New Roman" panose="02020603050405020304" pitchFamily="18" charset="0"/>
                          <a:ea typeface="宋体"/>
                          <a:cs typeface="Times New Roman" panose="02020603050405020304" pitchFamily="18" charset="0"/>
                        </a:rPr>
                        <a:t>/bunch (10</a:t>
                      </a:r>
                      <a:r>
                        <a:rPr lang="en-US" sz="1200" b="0" kern="100" baseline="30000" dirty="0">
                          <a:solidFill>
                            <a:schemeClr val="tx1"/>
                          </a:solidFill>
                          <a:effectLst/>
                          <a:latin typeface="Times New Roman" panose="02020603050405020304" pitchFamily="18" charset="0"/>
                          <a:ea typeface="宋体"/>
                          <a:cs typeface="Times New Roman" panose="02020603050405020304" pitchFamily="18" charset="0"/>
                        </a:rPr>
                        <a:t>11</a:t>
                      </a:r>
                      <a:r>
                        <a:rPr lang="en-US" sz="1200" b="0" kern="100" dirty="0">
                          <a:solidFill>
                            <a:schemeClr val="tx1"/>
                          </a:solidFill>
                          <a:effectLst/>
                          <a:latin typeface="Times New Roman" panose="02020603050405020304" pitchFamily="18" charset="0"/>
                          <a:ea typeface="宋体"/>
                          <a:cs typeface="Times New Roman" panose="02020603050405020304" pitchFamily="18" charset="0"/>
                        </a:rPr>
                        <a:t>)</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1200" b="0" kern="100" dirty="0">
                          <a:solidFill>
                            <a:schemeClr val="tx1"/>
                          </a:solidFill>
                          <a:effectLst/>
                          <a:latin typeface="Times New Roman" panose="02020603050405020304" pitchFamily="18" charset="0"/>
                          <a:ea typeface="宋体"/>
                          <a:cs typeface="Times New Roman" panose="02020603050405020304" pitchFamily="18" charset="0"/>
                        </a:rPr>
                        <a:t>0.968</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altLang="zh-CN" sz="1200" b="0" kern="100" dirty="0">
                          <a:solidFill>
                            <a:schemeClr val="tx1"/>
                          </a:solidFill>
                          <a:effectLst/>
                          <a:latin typeface="Times New Roman" panose="02020603050405020304" pitchFamily="18" charset="0"/>
                          <a:ea typeface="宋体"/>
                          <a:cs typeface="Times New Roman" panose="02020603050405020304" pitchFamily="18" charset="0"/>
                        </a:rPr>
                        <a:t>0.365</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altLang="zh-CN" sz="1200" b="0" kern="100" dirty="0">
                          <a:solidFill>
                            <a:schemeClr val="tx1"/>
                          </a:solidFill>
                          <a:effectLst/>
                          <a:latin typeface="Times New Roman" panose="02020603050405020304" pitchFamily="18" charset="0"/>
                          <a:ea typeface="宋体"/>
                          <a:cs typeface="Times New Roman" panose="02020603050405020304" pitchFamily="18" charset="0"/>
                        </a:rPr>
                        <a:t>0.22</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43040" marR="43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altLang="zh-CN" sz="1200" b="0" kern="100" dirty="0">
                          <a:solidFill>
                            <a:schemeClr val="tx1"/>
                          </a:solidFill>
                          <a:effectLst/>
                          <a:latin typeface="Times New Roman" panose="02020603050405020304" pitchFamily="18" charset="0"/>
                          <a:ea typeface="宋体"/>
                          <a:cs typeface="Times New Roman" panose="02020603050405020304" pitchFamily="18" charset="0"/>
                        </a:rPr>
                        <a:t>0.455</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6"/>
                  </a:ext>
                </a:extLst>
              </a:tr>
              <a:tr h="187580">
                <a:tc>
                  <a:txBody>
                    <a:bodyPr/>
                    <a:lstStyle/>
                    <a:p>
                      <a:pPr marL="29210" algn="l">
                        <a:spcAft>
                          <a:spcPts val="0"/>
                        </a:spcAft>
                      </a:pPr>
                      <a:r>
                        <a:rPr lang="en-US" sz="1200" b="0" kern="100">
                          <a:solidFill>
                            <a:schemeClr val="tx1"/>
                          </a:solidFill>
                          <a:effectLst/>
                          <a:latin typeface="Times New Roman" panose="02020603050405020304" pitchFamily="18" charset="0"/>
                          <a:ea typeface="宋体"/>
                          <a:cs typeface="Times New Roman" panose="02020603050405020304" pitchFamily="18" charset="0"/>
                        </a:rPr>
                        <a:t>Bunch number</a:t>
                      </a:r>
                      <a:endParaRPr lang="zh-CN" sz="1200" b="0" kern="10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0" kern="100" dirty="0">
                          <a:solidFill>
                            <a:schemeClr val="tx1"/>
                          </a:solidFill>
                          <a:effectLst/>
                          <a:latin typeface="Times New Roman" panose="02020603050405020304" pitchFamily="18" charset="0"/>
                          <a:ea typeface="+mn-ea"/>
                          <a:cs typeface="Times New Roman" panose="02020603050405020304" pitchFamily="18" charset="0"/>
                        </a:rPr>
                        <a:t>412</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altLang="zh-CN" sz="1200" b="0" kern="100" dirty="0">
                          <a:solidFill>
                            <a:schemeClr val="tx1"/>
                          </a:solidFill>
                          <a:effectLst/>
                          <a:latin typeface="Times New Roman" panose="02020603050405020304" pitchFamily="18" charset="0"/>
                          <a:ea typeface="宋体"/>
                          <a:cs typeface="Times New Roman" panose="02020603050405020304" pitchFamily="18" charset="0"/>
                        </a:rPr>
                        <a:t>5534</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altLang="zh-CN" sz="1200" b="0" kern="100" dirty="0">
                          <a:solidFill>
                            <a:schemeClr val="tx1"/>
                          </a:solidFill>
                          <a:effectLst/>
                          <a:latin typeface="Times New Roman" panose="02020603050405020304" pitchFamily="18" charset="0"/>
                          <a:ea typeface="宋体"/>
                          <a:cs typeface="Times New Roman" panose="02020603050405020304" pitchFamily="18" charset="0"/>
                        </a:rPr>
                        <a:t>5100</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43040" marR="43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altLang="zh-CN" sz="1200" b="0" kern="100" dirty="0">
                          <a:solidFill>
                            <a:schemeClr val="tx1"/>
                          </a:solidFill>
                          <a:effectLst/>
                          <a:latin typeface="Times New Roman" panose="02020603050405020304" pitchFamily="18" charset="0"/>
                          <a:ea typeface="宋体"/>
                          <a:cs typeface="Times New Roman" panose="02020603050405020304" pitchFamily="18" charset="0"/>
                        </a:rPr>
                        <a:t>21300</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7"/>
                  </a:ext>
                </a:extLst>
              </a:tr>
              <a:tr h="187580">
                <a:tc>
                  <a:txBody>
                    <a:bodyPr/>
                    <a:lstStyle/>
                    <a:p>
                      <a:pPr marL="29210" algn="l">
                        <a:spcAft>
                          <a:spcPts val="0"/>
                        </a:spcAft>
                      </a:pPr>
                      <a:r>
                        <a:rPr lang="en-US" sz="1200" b="0" kern="100" dirty="0">
                          <a:solidFill>
                            <a:schemeClr val="tx1"/>
                          </a:solidFill>
                          <a:effectLst/>
                          <a:latin typeface="Times New Roman" panose="02020603050405020304" pitchFamily="18" charset="0"/>
                          <a:ea typeface="宋体"/>
                          <a:cs typeface="Times New Roman" panose="02020603050405020304" pitchFamily="18" charset="0"/>
                        </a:rPr>
                        <a:t>Beam current (mA)</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0" kern="100" dirty="0">
                          <a:solidFill>
                            <a:schemeClr val="tx1"/>
                          </a:solidFill>
                          <a:effectLst/>
                          <a:latin typeface="Times New Roman" panose="02020603050405020304" pitchFamily="18" charset="0"/>
                          <a:ea typeface="+mn-ea"/>
                          <a:cs typeface="Times New Roman" panose="02020603050405020304" pitchFamily="18" charset="0"/>
                        </a:rPr>
                        <a:t>19.2</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1200" b="0" kern="100" dirty="0">
                          <a:solidFill>
                            <a:schemeClr val="tx1"/>
                          </a:solidFill>
                          <a:effectLst/>
                          <a:latin typeface="Times New Roman" panose="02020603050405020304" pitchFamily="18" charset="0"/>
                          <a:ea typeface="宋体"/>
                          <a:cs typeface="Times New Roman" panose="02020603050405020304" pitchFamily="18" charset="0"/>
                        </a:rPr>
                        <a:t>97.1</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1200" b="0" kern="100" dirty="0">
                          <a:solidFill>
                            <a:schemeClr val="tx1"/>
                          </a:solidFill>
                          <a:effectLst/>
                          <a:latin typeface="Times New Roman" panose="02020603050405020304" pitchFamily="18" charset="0"/>
                          <a:ea typeface="宋体"/>
                          <a:cs typeface="Times New Roman" panose="02020603050405020304" pitchFamily="18" charset="0"/>
                        </a:rPr>
                        <a:t>53.9</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43040" marR="43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1200" b="0" kern="100" dirty="0">
                          <a:solidFill>
                            <a:schemeClr val="tx1"/>
                          </a:solidFill>
                          <a:effectLst/>
                          <a:latin typeface="Times New Roman" panose="02020603050405020304" pitchFamily="18" charset="0"/>
                          <a:ea typeface="宋体"/>
                          <a:cs typeface="Times New Roman" panose="02020603050405020304" pitchFamily="18" charset="0"/>
                        </a:rPr>
                        <a:t>465.8</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87580">
                <a:tc>
                  <a:txBody>
                    <a:bodyPr/>
                    <a:lstStyle/>
                    <a:p>
                      <a:pPr marL="29210" algn="l">
                        <a:spcAft>
                          <a:spcPts val="0"/>
                        </a:spcAft>
                      </a:pPr>
                      <a:r>
                        <a:rPr lang="en-US" sz="1200" b="0" kern="100" dirty="0">
                          <a:solidFill>
                            <a:schemeClr val="tx1"/>
                          </a:solidFill>
                          <a:effectLst/>
                          <a:latin typeface="Times New Roman" panose="02020603050405020304" pitchFamily="18" charset="0"/>
                          <a:ea typeface="宋体"/>
                          <a:cs typeface="Times New Roman" panose="02020603050405020304" pitchFamily="18" charset="0"/>
                        </a:rPr>
                        <a:t>SR power /beam (MW)</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0" kern="100" dirty="0">
                          <a:solidFill>
                            <a:schemeClr val="tx1"/>
                          </a:solidFill>
                          <a:effectLst/>
                          <a:latin typeface="Times New Roman" panose="02020603050405020304" pitchFamily="18" charset="0"/>
                          <a:ea typeface="+mn-ea"/>
                          <a:cs typeface="Times New Roman" panose="02020603050405020304" pitchFamily="18" charset="0"/>
                        </a:rPr>
                        <a:t>32</a:t>
                      </a:r>
                      <a:endParaRPr lang="zh-CN" altLang="en-US"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0" kern="100" dirty="0">
                          <a:solidFill>
                            <a:schemeClr val="tx1"/>
                          </a:solidFill>
                          <a:effectLst/>
                          <a:latin typeface="Times New Roman" panose="02020603050405020304" pitchFamily="18" charset="0"/>
                          <a:ea typeface="+mn-ea"/>
                          <a:cs typeface="Times New Roman" panose="02020603050405020304" pitchFamily="18" charset="0"/>
                        </a:rPr>
                        <a:t>32</a:t>
                      </a:r>
                      <a:endParaRPr lang="zh-CN" altLang="en-US" sz="12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0" kern="100" dirty="0">
                          <a:solidFill>
                            <a:schemeClr val="tx1"/>
                          </a:solidFill>
                          <a:effectLst/>
                          <a:latin typeface="Times New Roman" panose="02020603050405020304" pitchFamily="18" charset="0"/>
                          <a:ea typeface="+mn-ea"/>
                          <a:cs typeface="Times New Roman" panose="02020603050405020304" pitchFamily="18" charset="0"/>
                        </a:rPr>
                        <a:t>1.9</a:t>
                      </a:r>
                      <a:endParaRPr lang="zh-CN" altLang="en-US" sz="12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0" kern="100" dirty="0">
                          <a:solidFill>
                            <a:schemeClr val="tx1"/>
                          </a:solidFill>
                          <a:effectLst/>
                          <a:latin typeface="Times New Roman" panose="02020603050405020304" pitchFamily="18" charset="0"/>
                          <a:ea typeface="+mn-ea"/>
                          <a:cs typeface="Times New Roman" panose="02020603050405020304" pitchFamily="18" charset="0"/>
                        </a:rPr>
                        <a:t>16.1</a:t>
                      </a:r>
                      <a:endParaRPr lang="zh-CN" altLang="en-US" sz="12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9"/>
                  </a:ext>
                </a:extLst>
              </a:tr>
              <a:tr h="187580">
                <a:tc>
                  <a:txBody>
                    <a:bodyPr/>
                    <a:lstStyle/>
                    <a:p>
                      <a:pPr marL="29210" algn="l">
                        <a:spcAft>
                          <a:spcPts val="0"/>
                        </a:spcAft>
                      </a:pPr>
                      <a:r>
                        <a:rPr lang="en-US" sz="1200" b="0" kern="100" dirty="0">
                          <a:solidFill>
                            <a:schemeClr val="tx1"/>
                          </a:solidFill>
                          <a:effectLst/>
                          <a:latin typeface="Times New Roman" panose="02020603050405020304" pitchFamily="18" charset="0"/>
                          <a:ea typeface="宋体"/>
                          <a:cs typeface="Times New Roman" panose="02020603050405020304" pitchFamily="18" charset="0"/>
                        </a:rPr>
                        <a:t>Bending radius (km)</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11</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11</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11</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11</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87580">
                <a:tc>
                  <a:txBody>
                    <a:bodyPr/>
                    <a:lstStyle/>
                    <a:p>
                      <a:pPr marL="29210" algn="l">
                        <a:spcAft>
                          <a:spcPts val="0"/>
                        </a:spcAft>
                      </a:pPr>
                      <a:r>
                        <a:rPr lang="en-US" sz="1200" b="0" kern="100" dirty="0">
                          <a:solidFill>
                            <a:schemeClr val="tx1"/>
                          </a:solidFill>
                          <a:effectLst/>
                          <a:latin typeface="Times New Roman" panose="02020603050405020304" pitchFamily="18" charset="0"/>
                          <a:ea typeface="宋体"/>
                          <a:cs typeface="Times New Roman" panose="02020603050405020304" pitchFamily="18" charset="0"/>
                        </a:rPr>
                        <a:t>Momentum compaction (10</a:t>
                      </a:r>
                      <a:r>
                        <a:rPr lang="en-US" sz="1200" b="0" kern="100" baseline="30000" dirty="0">
                          <a:solidFill>
                            <a:schemeClr val="tx1"/>
                          </a:solidFill>
                          <a:effectLst/>
                          <a:latin typeface="Times New Roman" panose="02020603050405020304" pitchFamily="18" charset="0"/>
                          <a:ea typeface="宋体"/>
                          <a:cs typeface="Times New Roman" panose="02020603050405020304" pitchFamily="18" charset="0"/>
                        </a:rPr>
                        <a:t>-5</a:t>
                      </a:r>
                      <a:r>
                        <a:rPr lang="en-US" sz="1200" b="0" kern="100" dirty="0">
                          <a:solidFill>
                            <a:schemeClr val="tx1"/>
                          </a:solidFill>
                          <a:effectLst/>
                          <a:latin typeface="Times New Roman" panose="02020603050405020304" pitchFamily="18" charset="0"/>
                          <a:ea typeface="宋体"/>
                          <a:cs typeface="Times New Roman" panose="02020603050405020304" pitchFamily="18" charset="0"/>
                        </a:rPr>
                        <a:t>)</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1.14</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1.14</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1.14</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4.49</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87580">
                <a:tc>
                  <a:txBody>
                    <a:bodyPr/>
                    <a:lstStyle/>
                    <a:p>
                      <a:pPr marL="29210" algn="l">
                        <a:spcAft>
                          <a:spcPts val="0"/>
                        </a:spcAft>
                      </a:pPr>
                      <a:r>
                        <a:rPr lang="en-US" sz="1200" b="0" i="1" kern="100" dirty="0">
                          <a:solidFill>
                            <a:schemeClr val="tx1"/>
                          </a:solidFill>
                          <a:effectLst/>
                          <a:latin typeface="Times New Roman" panose="02020603050405020304" pitchFamily="18" charset="0"/>
                          <a:ea typeface="宋体"/>
                          <a:cs typeface="Times New Roman" panose="02020603050405020304" pitchFamily="18" charset="0"/>
                          <a:sym typeface="Symbol"/>
                        </a:rPr>
                        <a:t></a:t>
                      </a:r>
                      <a:r>
                        <a:rPr lang="en-US" sz="1200" b="0" i="1" kern="100" baseline="-25000" dirty="0">
                          <a:solidFill>
                            <a:schemeClr val="tx1"/>
                          </a:solidFill>
                          <a:effectLst/>
                          <a:latin typeface="Times New Roman" panose="02020603050405020304" pitchFamily="18" charset="0"/>
                          <a:ea typeface="宋体"/>
                          <a:cs typeface="Times New Roman" panose="02020603050405020304" pitchFamily="18" charset="0"/>
                        </a:rPr>
                        <a:t>IP</a:t>
                      </a:r>
                      <a:r>
                        <a:rPr lang="en-US" sz="1200" b="0" kern="100" dirty="0">
                          <a:solidFill>
                            <a:schemeClr val="tx1"/>
                          </a:solidFill>
                          <a:effectLst/>
                          <a:latin typeface="Times New Roman" panose="02020603050405020304" pitchFamily="18" charset="0"/>
                          <a:ea typeface="宋体"/>
                          <a:cs typeface="Times New Roman" panose="02020603050405020304" pitchFamily="18" charset="0"/>
                        </a:rPr>
                        <a:t> x/y (m)</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1200" b="0" kern="100" dirty="0">
                          <a:solidFill>
                            <a:schemeClr val="tx1"/>
                          </a:solidFill>
                          <a:effectLst/>
                          <a:latin typeface="Times New Roman" panose="02020603050405020304" pitchFamily="18" charset="0"/>
                          <a:ea typeface="+mn-ea"/>
                          <a:cs typeface="Times New Roman" panose="02020603050405020304" pitchFamily="18" charset="0"/>
                        </a:rPr>
                        <a:t>0.171/0.002</a:t>
                      </a:r>
                      <a:endParaRPr lang="zh-CN" altLang="zh-CN" sz="12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altLang="zh-CN" sz="1200" b="0" kern="100" dirty="0">
                          <a:solidFill>
                            <a:schemeClr val="tx1"/>
                          </a:solidFill>
                          <a:effectLst/>
                          <a:latin typeface="Times New Roman" panose="02020603050405020304" pitchFamily="18" charset="0"/>
                          <a:ea typeface="+mn-ea"/>
                          <a:cs typeface="Times New Roman" panose="02020603050405020304" pitchFamily="18" charset="0"/>
                        </a:rPr>
                        <a:t>0.171 /0.002</a:t>
                      </a:r>
                      <a:endParaRPr lang="zh-CN" altLang="zh-CN" sz="12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0" kern="100" dirty="0">
                          <a:solidFill>
                            <a:schemeClr val="tx1"/>
                          </a:solidFill>
                          <a:effectLst/>
                          <a:latin typeface="Times New Roman" panose="02020603050405020304" pitchFamily="18" charset="0"/>
                          <a:ea typeface="+mn-ea"/>
                          <a:cs typeface="Times New Roman" panose="02020603050405020304" pitchFamily="18" charset="0"/>
                        </a:rPr>
                        <a:t>0.171 /0.002</a:t>
                      </a:r>
                      <a:endParaRPr lang="zh-CN" altLang="zh-CN" sz="12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0" kern="100" dirty="0">
                          <a:solidFill>
                            <a:schemeClr val="tx1"/>
                          </a:solidFill>
                          <a:effectLst/>
                          <a:latin typeface="Times New Roman" panose="02020603050405020304" pitchFamily="18" charset="0"/>
                          <a:ea typeface="+mn-ea"/>
                          <a:cs typeface="Times New Roman" panose="02020603050405020304" pitchFamily="18" charset="0"/>
                        </a:rPr>
                        <a:t>0.16/0.002</a:t>
                      </a:r>
                      <a:endParaRPr lang="zh-CN" altLang="zh-CN" sz="12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2"/>
                  </a:ext>
                </a:extLst>
              </a:tr>
              <a:tr h="187580">
                <a:tc>
                  <a:txBody>
                    <a:bodyPr/>
                    <a:lstStyle/>
                    <a:p>
                      <a:pPr marL="29210" algn="l">
                        <a:spcAft>
                          <a:spcPts val="0"/>
                        </a:spcAft>
                      </a:pPr>
                      <a:r>
                        <a:rPr lang="en-US" sz="1200" b="0" kern="100" dirty="0" err="1">
                          <a:solidFill>
                            <a:schemeClr val="tx1"/>
                          </a:solidFill>
                          <a:effectLst/>
                          <a:latin typeface="Times New Roman" panose="02020603050405020304" pitchFamily="18" charset="0"/>
                          <a:ea typeface="宋体"/>
                          <a:cs typeface="Times New Roman" panose="02020603050405020304" pitchFamily="18" charset="0"/>
                        </a:rPr>
                        <a:t>Emittance</a:t>
                      </a:r>
                      <a:r>
                        <a:rPr lang="en-US" sz="1200" b="0" kern="100" dirty="0">
                          <a:solidFill>
                            <a:schemeClr val="tx1"/>
                          </a:solidFill>
                          <a:effectLst/>
                          <a:latin typeface="Times New Roman" panose="02020603050405020304" pitchFamily="18" charset="0"/>
                          <a:ea typeface="宋体"/>
                          <a:cs typeface="Times New Roman" panose="02020603050405020304" pitchFamily="18" charset="0"/>
                        </a:rPr>
                        <a:t>  x/y (nm)</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0" kern="100" dirty="0">
                          <a:solidFill>
                            <a:schemeClr val="tx1"/>
                          </a:solidFill>
                          <a:effectLst/>
                          <a:latin typeface="Times New Roman" panose="02020603050405020304" pitchFamily="18" charset="0"/>
                          <a:ea typeface="+mn-ea"/>
                          <a:cs typeface="Times New Roman" panose="02020603050405020304" pitchFamily="18" charset="0"/>
                        </a:rPr>
                        <a:t>1.31/0.004</a:t>
                      </a:r>
                      <a:endParaRPr lang="zh-CN" altLang="zh-CN" sz="12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0" kern="100" dirty="0">
                          <a:solidFill>
                            <a:schemeClr val="tx1"/>
                          </a:solidFill>
                          <a:effectLst/>
                          <a:latin typeface="Times New Roman" panose="02020603050405020304" pitchFamily="18" charset="0"/>
                          <a:ea typeface="+mn-ea"/>
                          <a:cs typeface="Times New Roman" panose="02020603050405020304" pitchFamily="18" charset="0"/>
                        </a:rPr>
                        <a:t>0.57/0.0017</a:t>
                      </a:r>
                      <a:endParaRPr lang="zh-CN" altLang="zh-CN" sz="12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0" kern="100" dirty="0">
                          <a:solidFill>
                            <a:schemeClr val="tx1"/>
                          </a:solidFill>
                          <a:effectLst/>
                          <a:latin typeface="Times New Roman" panose="02020603050405020304" pitchFamily="18" charset="0"/>
                          <a:ea typeface="+mn-ea"/>
                          <a:cs typeface="Times New Roman" panose="02020603050405020304" pitchFamily="18" charset="0"/>
                        </a:rPr>
                        <a:t>0.18/0.0037</a:t>
                      </a:r>
                      <a:endParaRPr lang="zh-CN" altLang="zh-CN" sz="12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0" kern="100" dirty="0">
                          <a:solidFill>
                            <a:schemeClr val="tx1"/>
                          </a:solidFill>
                          <a:effectLst/>
                          <a:latin typeface="Times New Roman" panose="02020603050405020304" pitchFamily="18" charset="0"/>
                          <a:ea typeface="+mn-ea"/>
                          <a:cs typeface="Times New Roman" panose="02020603050405020304" pitchFamily="18" charset="0"/>
                        </a:rPr>
                        <a:t>1.48/0.0078</a:t>
                      </a:r>
                      <a:endParaRPr lang="zh-CN" altLang="zh-CN" sz="12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87580">
                <a:tc>
                  <a:txBody>
                    <a:bodyPr/>
                    <a:lstStyle/>
                    <a:p>
                      <a:pPr marL="29210" algn="l">
                        <a:spcAft>
                          <a:spcPts val="0"/>
                        </a:spcAft>
                      </a:pPr>
                      <a:r>
                        <a:rPr lang="en-US" sz="1200" b="0" kern="100" dirty="0">
                          <a:solidFill>
                            <a:schemeClr val="tx1"/>
                          </a:solidFill>
                          <a:effectLst/>
                          <a:latin typeface="Times New Roman" panose="02020603050405020304" pitchFamily="18" charset="0"/>
                          <a:ea typeface="宋体"/>
                          <a:cs typeface="Times New Roman" panose="02020603050405020304" pitchFamily="18" charset="0"/>
                        </a:rPr>
                        <a:t>Transverse  </a:t>
                      </a:r>
                      <a:r>
                        <a:rPr lang="en-US" sz="1200" b="0" i="1" kern="100" dirty="0">
                          <a:solidFill>
                            <a:schemeClr val="tx1"/>
                          </a:solidFill>
                          <a:effectLst/>
                          <a:latin typeface="Times New Roman" panose="02020603050405020304" pitchFamily="18" charset="0"/>
                          <a:ea typeface="宋体"/>
                          <a:cs typeface="Times New Roman" panose="02020603050405020304" pitchFamily="18" charset="0"/>
                          <a:sym typeface="Symbol"/>
                        </a:rPr>
                        <a:t></a:t>
                      </a:r>
                      <a:r>
                        <a:rPr lang="en-US" sz="1200" b="0" i="1" kern="100" baseline="-25000" dirty="0">
                          <a:solidFill>
                            <a:schemeClr val="tx1"/>
                          </a:solidFill>
                          <a:effectLst/>
                          <a:latin typeface="Times New Roman" panose="02020603050405020304" pitchFamily="18" charset="0"/>
                          <a:ea typeface="宋体"/>
                          <a:cs typeface="Times New Roman" panose="02020603050405020304" pitchFamily="18" charset="0"/>
                        </a:rPr>
                        <a:t>IP</a:t>
                      </a:r>
                      <a:r>
                        <a:rPr lang="en-US" sz="1200" b="0" kern="100" dirty="0">
                          <a:solidFill>
                            <a:schemeClr val="tx1"/>
                          </a:solidFill>
                          <a:effectLst/>
                          <a:latin typeface="Times New Roman" panose="02020603050405020304" pitchFamily="18" charset="0"/>
                          <a:ea typeface="宋体"/>
                          <a:cs typeface="Times New Roman" panose="02020603050405020304" pitchFamily="18" charset="0"/>
                        </a:rPr>
                        <a:t> (um)</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0" kern="100" dirty="0">
                          <a:solidFill>
                            <a:schemeClr val="tx1"/>
                          </a:solidFill>
                          <a:effectLst/>
                          <a:latin typeface="Times New Roman" panose="02020603050405020304" pitchFamily="18" charset="0"/>
                          <a:ea typeface="+mn-ea"/>
                          <a:cs typeface="Times New Roman" panose="02020603050405020304" pitchFamily="18" charset="0"/>
                        </a:rPr>
                        <a:t>15.0/0.089</a:t>
                      </a:r>
                      <a:endParaRPr lang="zh-CN" altLang="zh-CN" sz="12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0" kern="100" dirty="0">
                          <a:solidFill>
                            <a:schemeClr val="tx1"/>
                          </a:solidFill>
                          <a:effectLst/>
                          <a:latin typeface="Times New Roman" panose="02020603050405020304" pitchFamily="18" charset="0"/>
                          <a:ea typeface="+mn-ea"/>
                          <a:cs typeface="Times New Roman" panose="02020603050405020304" pitchFamily="18" charset="0"/>
                        </a:rPr>
                        <a:t>9.9/0.059</a:t>
                      </a:r>
                      <a:endParaRPr lang="zh-CN" altLang="zh-CN" sz="12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0" kern="100" dirty="0">
                          <a:solidFill>
                            <a:schemeClr val="tx1"/>
                          </a:solidFill>
                          <a:effectLst/>
                          <a:latin typeface="Times New Roman" panose="02020603050405020304" pitchFamily="18" charset="0"/>
                          <a:ea typeface="+mn-ea"/>
                          <a:cs typeface="Times New Roman" panose="02020603050405020304" pitchFamily="18" charset="0"/>
                        </a:rPr>
                        <a:t>5.6/0.086</a:t>
                      </a:r>
                      <a:endParaRPr lang="zh-CN" altLang="zh-CN" sz="12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0" kern="100" dirty="0">
                          <a:solidFill>
                            <a:schemeClr val="tx1"/>
                          </a:solidFill>
                          <a:effectLst/>
                          <a:latin typeface="Times New Roman" panose="02020603050405020304" pitchFamily="18" charset="0"/>
                          <a:ea typeface="+mn-ea"/>
                          <a:cs typeface="Times New Roman" panose="02020603050405020304" pitchFamily="18" charset="0"/>
                        </a:rPr>
                        <a:t>15.4/0.125</a:t>
                      </a:r>
                      <a:endParaRPr lang="zh-CN" altLang="zh-CN" sz="12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4"/>
                  </a:ext>
                </a:extLst>
              </a:tr>
              <a:tr h="187580">
                <a:tc>
                  <a:txBody>
                    <a:bodyPr/>
                    <a:lstStyle/>
                    <a:p>
                      <a:pPr marL="29210" marR="0" indent="0" algn="l" defTabSz="914400" rtl="0" eaLnBrk="1" fontAlgn="auto" latinLnBrk="0" hangingPunct="1">
                        <a:lnSpc>
                          <a:spcPct val="100000"/>
                        </a:lnSpc>
                        <a:spcBef>
                          <a:spcPts val="0"/>
                        </a:spcBef>
                        <a:spcAft>
                          <a:spcPts val="0"/>
                        </a:spcAft>
                        <a:buClrTx/>
                        <a:buSzTx/>
                        <a:buFontTx/>
                        <a:buNone/>
                        <a:tabLst/>
                        <a:defRPr/>
                      </a:pPr>
                      <a:r>
                        <a:rPr lang="en-US" sz="1200" b="0" i="1" kern="100" dirty="0">
                          <a:solidFill>
                            <a:schemeClr val="tx1"/>
                          </a:solidFill>
                          <a:effectLst/>
                          <a:latin typeface="Times New Roman" panose="02020603050405020304" pitchFamily="18" charset="0"/>
                          <a:ea typeface="宋体"/>
                          <a:cs typeface="Times New Roman" panose="02020603050405020304" pitchFamily="18" charset="0"/>
                          <a:sym typeface="Symbol"/>
                        </a:rPr>
                        <a:t></a:t>
                      </a:r>
                      <a:r>
                        <a:rPr lang="en-US" sz="1200" b="0" i="1" kern="100" baseline="-25000" dirty="0">
                          <a:solidFill>
                            <a:schemeClr val="tx1"/>
                          </a:solidFill>
                          <a:effectLst/>
                          <a:latin typeface="Times New Roman" panose="02020603050405020304" pitchFamily="18" charset="0"/>
                          <a:ea typeface="宋体"/>
                          <a:cs typeface="Times New Roman" panose="02020603050405020304" pitchFamily="18" charset="0"/>
                        </a:rPr>
                        <a:t>x</a:t>
                      </a:r>
                      <a:r>
                        <a:rPr lang="en-US" sz="1200" b="0" i="0" kern="100" baseline="0" dirty="0">
                          <a:solidFill>
                            <a:schemeClr val="tx1"/>
                          </a:solidFill>
                          <a:effectLst/>
                          <a:latin typeface="Times New Roman" panose="02020603050405020304" pitchFamily="18" charset="0"/>
                          <a:ea typeface="宋体"/>
                          <a:cs typeface="Times New Roman" panose="02020603050405020304" pitchFamily="18" charset="0"/>
                        </a:rPr>
                        <a:t>/</a:t>
                      </a:r>
                      <a:r>
                        <a:rPr lang="en-US" altLang="zh-CN" sz="1200" b="0" i="1" kern="100" dirty="0">
                          <a:solidFill>
                            <a:schemeClr val="tx1"/>
                          </a:solidFill>
                          <a:effectLst/>
                          <a:latin typeface="Times New Roman" panose="02020603050405020304" pitchFamily="18" charset="0"/>
                          <a:ea typeface="+mn-ea"/>
                          <a:cs typeface="Times New Roman" panose="02020603050405020304" pitchFamily="18" charset="0"/>
                          <a:sym typeface="Symbol"/>
                        </a:rPr>
                        <a:t></a:t>
                      </a:r>
                      <a:r>
                        <a:rPr lang="en-US" altLang="zh-CN" sz="1200" b="0" i="1" kern="100" baseline="-25000" dirty="0">
                          <a:solidFill>
                            <a:schemeClr val="tx1"/>
                          </a:solidFill>
                          <a:effectLst/>
                          <a:latin typeface="Times New Roman" panose="02020603050405020304" pitchFamily="18" charset="0"/>
                          <a:ea typeface="+mn-ea"/>
                          <a:cs typeface="Times New Roman" panose="02020603050405020304" pitchFamily="18" charset="0"/>
                        </a:rPr>
                        <a:t>y</a:t>
                      </a:r>
                      <a:r>
                        <a:rPr lang="en-US" altLang="zh-CN" sz="1200" b="0" kern="100" dirty="0">
                          <a:solidFill>
                            <a:schemeClr val="tx1"/>
                          </a:solidFill>
                          <a:effectLst/>
                          <a:latin typeface="Times New Roman" panose="02020603050405020304" pitchFamily="18" charset="0"/>
                          <a:ea typeface="+mn-ea"/>
                          <a:cs typeface="Times New Roman" panose="02020603050405020304" pitchFamily="18" charset="0"/>
                        </a:rPr>
                        <a:t>/IP</a:t>
                      </a:r>
                      <a:endParaRPr lang="zh-CN" altLang="zh-CN" sz="12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0" kern="100" dirty="0">
                          <a:solidFill>
                            <a:schemeClr val="tx1"/>
                          </a:solidFill>
                          <a:effectLst/>
                          <a:latin typeface="Times New Roman" panose="02020603050405020304" pitchFamily="18" charset="0"/>
                          <a:ea typeface="+mn-ea"/>
                          <a:cs typeface="Times New Roman" panose="02020603050405020304" pitchFamily="18" charset="0"/>
                        </a:rPr>
                        <a:t>0.013/0.083</a:t>
                      </a:r>
                      <a:endParaRPr lang="zh-CN" altLang="zh-CN" sz="12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0" kern="100" dirty="0">
                          <a:solidFill>
                            <a:schemeClr val="tx1"/>
                          </a:solidFill>
                          <a:effectLst/>
                          <a:latin typeface="Times New Roman" panose="02020603050405020304" pitchFamily="18" charset="0"/>
                          <a:ea typeface="+mn-ea"/>
                          <a:cs typeface="Times New Roman" panose="02020603050405020304" pitchFamily="18" charset="0"/>
                        </a:rPr>
                        <a:t>0.0055/0.062</a:t>
                      </a:r>
                      <a:endParaRPr lang="zh-CN" altLang="zh-CN" sz="12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0" kern="100" dirty="0">
                          <a:solidFill>
                            <a:schemeClr val="tx1"/>
                          </a:solidFill>
                          <a:effectLst/>
                          <a:latin typeface="Times New Roman" panose="02020603050405020304" pitchFamily="18" charset="0"/>
                          <a:ea typeface="+mn-ea"/>
                          <a:cs typeface="Times New Roman" panose="02020603050405020304" pitchFamily="18" charset="0"/>
                        </a:rPr>
                        <a:t>0.004/0.039</a:t>
                      </a:r>
                      <a:endParaRPr lang="zh-CN" altLang="zh-CN" sz="12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0" kern="100" dirty="0">
                          <a:solidFill>
                            <a:schemeClr val="tx1"/>
                          </a:solidFill>
                          <a:effectLst/>
                          <a:latin typeface="Times New Roman" panose="02020603050405020304" pitchFamily="18" charset="0"/>
                          <a:ea typeface="+mn-ea"/>
                          <a:cs typeface="Times New Roman" panose="02020603050405020304" pitchFamily="18" charset="0"/>
                        </a:rPr>
                        <a:t>0.008/0.054</a:t>
                      </a:r>
                      <a:endParaRPr lang="zh-CN" altLang="zh-CN" sz="12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87580">
                <a:tc>
                  <a:txBody>
                    <a:bodyPr/>
                    <a:lstStyle/>
                    <a:p>
                      <a:pPr marL="29210" algn="l">
                        <a:spcAft>
                          <a:spcPts val="0"/>
                        </a:spcAft>
                      </a:pPr>
                      <a:r>
                        <a:rPr lang="en-US" altLang="zh-CN" sz="1200" b="0" kern="100" dirty="0">
                          <a:solidFill>
                            <a:schemeClr val="tx1"/>
                          </a:solidFill>
                          <a:effectLst/>
                          <a:latin typeface="Times New Roman" panose="02020603050405020304" pitchFamily="18" charset="0"/>
                          <a:ea typeface="宋体"/>
                          <a:cs typeface="Times New Roman" panose="02020603050405020304" pitchFamily="18" charset="0"/>
                        </a:rPr>
                        <a:t>RF</a:t>
                      </a:r>
                      <a:r>
                        <a:rPr lang="en-US" altLang="zh-CN" sz="1200" b="0" kern="100" baseline="0" dirty="0">
                          <a:solidFill>
                            <a:schemeClr val="tx1"/>
                          </a:solidFill>
                          <a:effectLst/>
                          <a:latin typeface="Times New Roman" panose="02020603050405020304" pitchFamily="18" charset="0"/>
                          <a:ea typeface="宋体"/>
                          <a:cs typeface="Times New Roman" panose="02020603050405020304" pitchFamily="18" charset="0"/>
                        </a:rPr>
                        <a:t> Phase (degree)</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1200" b="0" kern="100" dirty="0">
                          <a:solidFill>
                            <a:schemeClr val="tx1"/>
                          </a:solidFill>
                          <a:effectLst/>
                          <a:latin typeface="Times New Roman" panose="02020603050405020304" pitchFamily="18" charset="0"/>
                          <a:ea typeface="宋体"/>
                          <a:cs typeface="Times New Roman" panose="02020603050405020304" pitchFamily="18" charset="0"/>
                        </a:rPr>
                        <a:t>128</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1200" b="0" kern="100" dirty="0">
                          <a:solidFill>
                            <a:schemeClr val="tx1"/>
                          </a:solidFill>
                          <a:effectLst/>
                          <a:latin typeface="Times New Roman" panose="02020603050405020304" pitchFamily="18" charset="0"/>
                          <a:ea typeface="宋体"/>
                          <a:cs typeface="Times New Roman" panose="02020603050405020304" pitchFamily="18" charset="0"/>
                        </a:rPr>
                        <a:t>126.9</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1200" b="0" kern="100" dirty="0">
                          <a:solidFill>
                            <a:schemeClr val="tx1"/>
                          </a:solidFill>
                          <a:effectLst/>
                          <a:latin typeface="Times New Roman" panose="02020603050405020304" pitchFamily="18" charset="0"/>
                          <a:ea typeface="宋体"/>
                          <a:cs typeface="Times New Roman" panose="02020603050405020304" pitchFamily="18" charset="0"/>
                        </a:rPr>
                        <a:t>135</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43040" marR="43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1200" b="0" kern="100" dirty="0">
                          <a:solidFill>
                            <a:schemeClr val="tx1"/>
                          </a:solidFill>
                          <a:effectLst/>
                          <a:latin typeface="Times New Roman" panose="02020603050405020304" pitchFamily="18" charset="0"/>
                          <a:ea typeface="宋体"/>
                          <a:cs typeface="Times New Roman" panose="02020603050405020304" pitchFamily="18" charset="0"/>
                        </a:rPr>
                        <a:t>165.3</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87580">
                <a:tc>
                  <a:txBody>
                    <a:bodyPr/>
                    <a:lstStyle/>
                    <a:p>
                      <a:pPr marL="29210" algn="l">
                        <a:spcAft>
                          <a:spcPts val="0"/>
                        </a:spcAft>
                      </a:pPr>
                      <a:r>
                        <a:rPr lang="en-US" sz="1200" b="0" i="1" kern="100" dirty="0">
                          <a:solidFill>
                            <a:schemeClr val="tx1"/>
                          </a:solidFill>
                          <a:effectLst/>
                          <a:latin typeface="Times New Roman" panose="02020603050405020304" pitchFamily="18" charset="0"/>
                          <a:ea typeface="宋体"/>
                          <a:cs typeface="Times New Roman" panose="02020603050405020304" pitchFamily="18" charset="0"/>
                        </a:rPr>
                        <a:t>V</a:t>
                      </a:r>
                      <a:r>
                        <a:rPr lang="en-US" sz="1200" b="0" i="1" kern="100" baseline="-25000" dirty="0">
                          <a:solidFill>
                            <a:schemeClr val="tx1"/>
                          </a:solidFill>
                          <a:effectLst/>
                          <a:latin typeface="Times New Roman" panose="02020603050405020304" pitchFamily="18" charset="0"/>
                          <a:ea typeface="宋体"/>
                          <a:cs typeface="Times New Roman" panose="02020603050405020304" pitchFamily="18" charset="0"/>
                        </a:rPr>
                        <a:t>RF </a:t>
                      </a:r>
                      <a:r>
                        <a:rPr lang="en-US" sz="1200" b="0" kern="100" dirty="0">
                          <a:solidFill>
                            <a:schemeClr val="tx1"/>
                          </a:solidFill>
                          <a:effectLst/>
                          <a:latin typeface="Times New Roman" panose="02020603050405020304" pitchFamily="18" charset="0"/>
                          <a:ea typeface="宋体"/>
                          <a:cs typeface="Times New Roman" panose="02020603050405020304" pitchFamily="18" charset="0"/>
                        </a:rPr>
                        <a:t>(GV)</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2.1</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0.41</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0.049</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0.14</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87580">
                <a:tc>
                  <a:txBody>
                    <a:bodyPr/>
                    <a:lstStyle/>
                    <a:p>
                      <a:pPr marL="29210" algn="l">
                        <a:spcAft>
                          <a:spcPts val="0"/>
                        </a:spcAft>
                      </a:pPr>
                      <a:r>
                        <a:rPr lang="en-US" sz="1200" b="0" i="1" kern="100" dirty="0">
                          <a:solidFill>
                            <a:schemeClr val="tx1"/>
                          </a:solidFill>
                          <a:effectLst/>
                          <a:latin typeface="Times New Roman" panose="02020603050405020304" pitchFamily="18" charset="0"/>
                          <a:ea typeface="宋体"/>
                          <a:cs typeface="Times New Roman" panose="02020603050405020304" pitchFamily="18" charset="0"/>
                        </a:rPr>
                        <a:t>f </a:t>
                      </a:r>
                      <a:r>
                        <a:rPr lang="en-US" sz="1200" b="0" i="1" kern="100" baseline="-25000" dirty="0">
                          <a:solidFill>
                            <a:schemeClr val="tx1"/>
                          </a:solidFill>
                          <a:effectLst/>
                          <a:latin typeface="Times New Roman" panose="02020603050405020304" pitchFamily="18" charset="0"/>
                          <a:ea typeface="宋体"/>
                          <a:cs typeface="Times New Roman" panose="02020603050405020304" pitchFamily="18" charset="0"/>
                        </a:rPr>
                        <a:t>RF</a:t>
                      </a:r>
                      <a:r>
                        <a:rPr lang="en-US" sz="1200" b="0" kern="100" dirty="0">
                          <a:solidFill>
                            <a:schemeClr val="tx1"/>
                          </a:solidFill>
                          <a:effectLst/>
                          <a:latin typeface="Times New Roman" panose="02020603050405020304" pitchFamily="18" charset="0"/>
                          <a:ea typeface="宋体"/>
                          <a:cs typeface="Times New Roman" panose="02020603050405020304" pitchFamily="18" charset="0"/>
                        </a:rPr>
                        <a:t> (MHz)  (harmonic)</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650</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0" dirty="0">
                          <a:solidFill>
                            <a:schemeClr val="tx1"/>
                          </a:solidFill>
                          <a:latin typeface="Times New Roman" panose="02020603050405020304" pitchFamily="18" charset="0"/>
                          <a:cs typeface="Times New Roman" panose="02020603050405020304" pitchFamily="18" charset="0"/>
                        </a:rPr>
                        <a:t>650 (217800)</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0" dirty="0">
                          <a:solidFill>
                            <a:schemeClr val="tx1"/>
                          </a:solidFill>
                          <a:latin typeface="Times New Roman" panose="02020603050405020304" pitchFamily="18" charset="0"/>
                          <a:cs typeface="Times New Roman" panose="02020603050405020304" pitchFamily="18" charset="0"/>
                        </a:rPr>
                        <a:t>650</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0" dirty="0">
                          <a:solidFill>
                            <a:schemeClr val="tx1"/>
                          </a:solidFill>
                          <a:latin typeface="Times New Roman" panose="02020603050405020304" pitchFamily="18" charset="0"/>
                          <a:cs typeface="Times New Roman" panose="02020603050405020304" pitchFamily="18" charset="0"/>
                        </a:rPr>
                        <a:t>650 (217800)</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87580">
                <a:tc>
                  <a:txBody>
                    <a:bodyPr/>
                    <a:lstStyle/>
                    <a:p>
                      <a:pPr marL="29210" algn="l">
                        <a:spcAft>
                          <a:spcPts val="0"/>
                        </a:spcAft>
                      </a:pPr>
                      <a:r>
                        <a:rPr lang="en-US" sz="1200" b="0" i="1" kern="100" dirty="0">
                          <a:solidFill>
                            <a:schemeClr val="tx1"/>
                          </a:solidFill>
                          <a:effectLst/>
                          <a:latin typeface="Times New Roman" panose="02020603050405020304" pitchFamily="18" charset="0"/>
                          <a:ea typeface="宋体"/>
                          <a:cs typeface="Times New Roman" panose="02020603050405020304" pitchFamily="18" charset="0"/>
                          <a:sym typeface="Symbol"/>
                        </a:rPr>
                        <a:t>Nature </a:t>
                      </a:r>
                      <a:r>
                        <a:rPr lang="en-US" sz="1200" b="0" i="1" kern="100" baseline="-25000" dirty="0">
                          <a:solidFill>
                            <a:schemeClr val="tx1"/>
                          </a:solidFill>
                          <a:effectLst/>
                          <a:latin typeface="Times New Roman" panose="02020603050405020304" pitchFamily="18" charset="0"/>
                          <a:ea typeface="宋体"/>
                          <a:cs typeface="Times New Roman" panose="02020603050405020304" pitchFamily="18" charset="0"/>
                        </a:rPr>
                        <a:t>z</a:t>
                      </a:r>
                      <a:r>
                        <a:rPr lang="en-US" sz="1200" b="0" kern="100" dirty="0">
                          <a:solidFill>
                            <a:schemeClr val="tx1"/>
                          </a:solidFill>
                          <a:effectLst/>
                          <a:latin typeface="Times New Roman" panose="02020603050405020304" pitchFamily="18" charset="0"/>
                          <a:ea typeface="宋体"/>
                          <a:cs typeface="Times New Roman" panose="02020603050405020304" pitchFamily="18" charset="0"/>
                        </a:rPr>
                        <a:t> (mm)</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2.72</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3.37</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3.9</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3.97</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9"/>
                  </a:ext>
                </a:extLst>
              </a:tr>
              <a:tr h="187580">
                <a:tc>
                  <a:txBody>
                    <a:bodyPr/>
                    <a:lstStyle/>
                    <a:p>
                      <a:pPr marL="29210" algn="l">
                        <a:spcAft>
                          <a:spcPts val="0"/>
                        </a:spcAft>
                      </a:pPr>
                      <a:r>
                        <a:rPr lang="en-US" altLang="zh-CN" sz="1200" b="0" kern="100" dirty="0">
                          <a:solidFill>
                            <a:schemeClr val="tx1"/>
                          </a:solidFill>
                          <a:effectLst/>
                          <a:latin typeface="Times New Roman" panose="02020603050405020304" pitchFamily="18" charset="0"/>
                          <a:ea typeface="宋体"/>
                          <a:cs typeface="Times New Roman" panose="02020603050405020304" pitchFamily="18" charset="0"/>
                        </a:rPr>
                        <a:t>Total</a:t>
                      </a:r>
                      <a:r>
                        <a:rPr lang="en-US" altLang="zh-CN" sz="1200" b="0" kern="100" baseline="0" dirty="0">
                          <a:solidFill>
                            <a:schemeClr val="tx1"/>
                          </a:solidFill>
                          <a:effectLst/>
                          <a:latin typeface="Times New Roman" panose="02020603050405020304" pitchFamily="18" charset="0"/>
                          <a:ea typeface="宋体"/>
                          <a:cs typeface="Times New Roman" panose="02020603050405020304" pitchFamily="18" charset="0"/>
                        </a:rPr>
                        <a:t>  </a:t>
                      </a:r>
                      <a:r>
                        <a:rPr lang="en-US" altLang="zh-CN" sz="1200" b="0" i="1" kern="100" dirty="0">
                          <a:solidFill>
                            <a:schemeClr val="tx1"/>
                          </a:solidFill>
                          <a:effectLst/>
                          <a:latin typeface="Times New Roman" panose="02020603050405020304" pitchFamily="18" charset="0"/>
                          <a:ea typeface="+mn-ea"/>
                          <a:cs typeface="Times New Roman" panose="02020603050405020304" pitchFamily="18" charset="0"/>
                          <a:sym typeface="Symbol"/>
                        </a:rPr>
                        <a:t></a:t>
                      </a:r>
                      <a:r>
                        <a:rPr lang="en-US" altLang="zh-CN" sz="1200" b="0" i="1" kern="100" baseline="-25000" dirty="0">
                          <a:solidFill>
                            <a:schemeClr val="tx1"/>
                          </a:solidFill>
                          <a:effectLst/>
                          <a:latin typeface="Times New Roman" panose="02020603050405020304" pitchFamily="18" charset="0"/>
                          <a:ea typeface="+mn-ea"/>
                          <a:cs typeface="Times New Roman" panose="02020603050405020304" pitchFamily="18" charset="0"/>
                        </a:rPr>
                        <a:t>z</a:t>
                      </a:r>
                      <a:r>
                        <a:rPr lang="en-US" altLang="zh-CN" sz="1200" b="0" kern="100" dirty="0">
                          <a:solidFill>
                            <a:schemeClr val="tx1"/>
                          </a:solidFill>
                          <a:effectLst/>
                          <a:latin typeface="Times New Roman" panose="02020603050405020304" pitchFamily="18" charset="0"/>
                          <a:ea typeface="+mn-ea"/>
                          <a:cs typeface="Times New Roman" panose="02020603050405020304" pitchFamily="18" charset="0"/>
                        </a:rPr>
                        <a:t> (mm)</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2.9</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3.4</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4.0</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4.0</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87580">
                <a:tc>
                  <a:txBody>
                    <a:bodyPr/>
                    <a:lstStyle/>
                    <a:p>
                      <a:pPr marL="29210" algn="l">
                        <a:spcAft>
                          <a:spcPts val="0"/>
                        </a:spcAft>
                      </a:pPr>
                      <a:r>
                        <a:rPr lang="en-US" altLang="zh-CN" sz="1200" b="0" kern="100" dirty="0">
                          <a:solidFill>
                            <a:schemeClr val="tx1"/>
                          </a:solidFill>
                          <a:effectLst/>
                          <a:latin typeface="Times New Roman" panose="02020603050405020304" pitchFamily="18" charset="0"/>
                          <a:ea typeface="宋体"/>
                          <a:cs typeface="Times New Roman" panose="02020603050405020304" pitchFamily="18" charset="0"/>
                        </a:rPr>
                        <a:t>HOM power</a:t>
                      </a:r>
                      <a:r>
                        <a:rPr lang="en-US" altLang="zh-CN" sz="1200" b="0" kern="100" baseline="0" dirty="0">
                          <a:solidFill>
                            <a:schemeClr val="tx1"/>
                          </a:solidFill>
                          <a:effectLst/>
                          <a:latin typeface="Times New Roman" panose="02020603050405020304" pitchFamily="18" charset="0"/>
                          <a:ea typeface="宋体"/>
                          <a:cs typeface="Times New Roman" panose="02020603050405020304" pitchFamily="18" charset="0"/>
                        </a:rPr>
                        <a:t>/cavity (kw)</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0" dirty="0">
                          <a:solidFill>
                            <a:schemeClr val="tx1"/>
                          </a:solidFill>
                          <a:latin typeface="Times New Roman" panose="02020603050405020304" pitchFamily="18" charset="0"/>
                          <a:cs typeface="Times New Roman" panose="02020603050405020304" pitchFamily="18" charset="0"/>
                        </a:rPr>
                        <a:t>0.41(2cell) </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0" dirty="0">
                          <a:solidFill>
                            <a:schemeClr val="tx1"/>
                          </a:solidFill>
                          <a:latin typeface="Times New Roman" panose="02020603050405020304" pitchFamily="18" charset="0"/>
                          <a:cs typeface="Times New Roman" panose="02020603050405020304" pitchFamily="18" charset="0"/>
                        </a:rPr>
                        <a:t>0.36(2cell)</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0" dirty="0">
                          <a:solidFill>
                            <a:schemeClr val="tx1"/>
                          </a:solidFill>
                          <a:latin typeface="Times New Roman" panose="02020603050405020304" pitchFamily="18" charset="0"/>
                          <a:cs typeface="Times New Roman" panose="02020603050405020304" pitchFamily="18" charset="0"/>
                        </a:rPr>
                        <a:t>0.11(2cell)</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0" dirty="0">
                          <a:solidFill>
                            <a:schemeClr val="tx1"/>
                          </a:solidFill>
                          <a:latin typeface="Times New Roman" panose="02020603050405020304" pitchFamily="18" charset="0"/>
                          <a:cs typeface="Times New Roman" panose="02020603050405020304" pitchFamily="18" charset="0"/>
                        </a:rPr>
                        <a:t>1.99(2cell)</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21"/>
                  </a:ext>
                </a:extLst>
              </a:tr>
              <a:tr h="187580">
                <a:tc>
                  <a:txBody>
                    <a:bodyPr/>
                    <a:lstStyle/>
                    <a:p>
                      <a:pPr marL="29210" algn="l">
                        <a:spcAft>
                          <a:spcPts val="0"/>
                        </a:spcAft>
                      </a:pPr>
                      <a:r>
                        <a:rPr lang="en-US" sz="1200" b="0" kern="100">
                          <a:solidFill>
                            <a:schemeClr val="tx1"/>
                          </a:solidFill>
                          <a:effectLst/>
                          <a:latin typeface="Times New Roman" panose="02020603050405020304" pitchFamily="18" charset="0"/>
                          <a:ea typeface="宋体"/>
                          <a:cs typeface="Times New Roman" panose="02020603050405020304" pitchFamily="18" charset="0"/>
                        </a:rPr>
                        <a:t>Energy spread (%)</a:t>
                      </a:r>
                      <a:endParaRPr lang="zh-CN" sz="1200" b="0" kern="10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0.098</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0.065</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0" dirty="0">
                          <a:solidFill>
                            <a:schemeClr val="tx1"/>
                          </a:solidFill>
                          <a:latin typeface="Times New Roman" panose="02020603050405020304" pitchFamily="18" charset="0"/>
                          <a:cs typeface="Times New Roman" panose="02020603050405020304" pitchFamily="18" charset="0"/>
                        </a:rPr>
                        <a:t>0.037</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0" dirty="0">
                          <a:solidFill>
                            <a:schemeClr val="tx1"/>
                          </a:solidFill>
                          <a:latin typeface="Times New Roman" panose="02020603050405020304" pitchFamily="18" charset="0"/>
                          <a:cs typeface="Times New Roman" panose="02020603050405020304" pitchFamily="18" charset="0"/>
                        </a:rPr>
                        <a:t>0.037</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201671">
                <a:tc>
                  <a:txBody>
                    <a:bodyPr/>
                    <a:lstStyle/>
                    <a:p>
                      <a:pPr marL="29210" algn="l">
                        <a:spcAft>
                          <a:spcPts val="0"/>
                        </a:spcAft>
                      </a:pPr>
                      <a:r>
                        <a:rPr lang="en-US" sz="1200" b="0" kern="100" dirty="0">
                          <a:solidFill>
                            <a:schemeClr val="tx1"/>
                          </a:solidFill>
                          <a:effectLst/>
                          <a:latin typeface="Times New Roman" panose="02020603050405020304" pitchFamily="18" charset="0"/>
                          <a:ea typeface="宋体"/>
                          <a:cs typeface="Times New Roman" panose="02020603050405020304" pitchFamily="18" charset="0"/>
                        </a:rPr>
                        <a:t>Energy acceptance (%)</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1.5</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187580">
                <a:tc>
                  <a:txBody>
                    <a:bodyPr/>
                    <a:lstStyle/>
                    <a:p>
                      <a:pPr marL="29210" marR="0" indent="0" algn="l" defTabSz="914400" rtl="0" eaLnBrk="1" fontAlgn="auto" latinLnBrk="0" hangingPunct="1">
                        <a:lnSpc>
                          <a:spcPct val="100000"/>
                        </a:lnSpc>
                        <a:spcBef>
                          <a:spcPts val="0"/>
                        </a:spcBef>
                        <a:spcAft>
                          <a:spcPts val="0"/>
                        </a:spcAft>
                        <a:buClrTx/>
                        <a:buSzTx/>
                        <a:buFontTx/>
                        <a:buNone/>
                        <a:tabLst/>
                        <a:defRPr/>
                      </a:pPr>
                      <a:r>
                        <a:rPr lang="en-US" altLang="zh-CN" sz="1200" b="0" kern="100" dirty="0">
                          <a:solidFill>
                            <a:schemeClr val="tx1"/>
                          </a:solidFill>
                          <a:effectLst/>
                          <a:latin typeface="Times New Roman" panose="02020603050405020304" pitchFamily="18" charset="0"/>
                          <a:ea typeface="+mn-ea"/>
                          <a:cs typeface="Times New Roman" panose="02020603050405020304" pitchFamily="18" charset="0"/>
                        </a:rPr>
                        <a:t>Energy acceptance  by</a:t>
                      </a:r>
                      <a:r>
                        <a:rPr lang="en-US" altLang="zh-CN" sz="1200" b="0" kern="100" baseline="0" dirty="0">
                          <a:solidFill>
                            <a:schemeClr val="tx1"/>
                          </a:solidFill>
                          <a:effectLst/>
                          <a:latin typeface="Times New Roman" panose="02020603050405020304" pitchFamily="18" charset="0"/>
                          <a:ea typeface="+mn-ea"/>
                          <a:cs typeface="Times New Roman" panose="02020603050405020304" pitchFamily="18" charset="0"/>
                        </a:rPr>
                        <a:t> RF </a:t>
                      </a:r>
                      <a:r>
                        <a:rPr lang="en-US" altLang="zh-CN" sz="1200" b="0" kern="100" dirty="0">
                          <a:solidFill>
                            <a:schemeClr val="tx1"/>
                          </a:solidFill>
                          <a:effectLst/>
                          <a:latin typeface="Times New Roman" panose="02020603050405020304" pitchFamily="18" charset="0"/>
                          <a:ea typeface="+mn-ea"/>
                          <a:cs typeface="Times New Roman" panose="02020603050405020304" pitchFamily="18" charset="0"/>
                        </a:rPr>
                        <a:t>(%)</a:t>
                      </a:r>
                      <a:endParaRPr lang="zh-CN" altLang="zh-CN" sz="12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2.1</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1.1</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0.65</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1.1</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187580">
                <a:tc>
                  <a:txBody>
                    <a:bodyPr/>
                    <a:lstStyle/>
                    <a:p>
                      <a:pPr marL="29210" algn="l">
                        <a:spcAft>
                          <a:spcPts val="0"/>
                        </a:spcAft>
                      </a:pPr>
                      <a:r>
                        <a:rPr lang="en-US" sz="1200" b="0" i="1" kern="100" dirty="0">
                          <a:solidFill>
                            <a:schemeClr val="tx1"/>
                          </a:solidFill>
                          <a:effectLst/>
                          <a:latin typeface="Times New Roman" panose="02020603050405020304" pitchFamily="18" charset="0"/>
                          <a:ea typeface="宋体"/>
                          <a:cs typeface="Times New Roman" panose="02020603050405020304" pitchFamily="18" charset="0"/>
                        </a:rPr>
                        <a:t>n</a:t>
                      </a:r>
                      <a:r>
                        <a:rPr lang="en-US" sz="1200" b="0" i="1" kern="100" baseline="-25000" dirty="0">
                          <a:solidFill>
                            <a:schemeClr val="tx1"/>
                          </a:solidFill>
                          <a:effectLst/>
                          <a:latin typeface="Times New Roman" panose="02020603050405020304" pitchFamily="18" charset="0"/>
                          <a:ea typeface="宋体"/>
                          <a:cs typeface="Times New Roman" panose="02020603050405020304" pitchFamily="18" charset="0"/>
                          <a:sym typeface="Symbol"/>
                        </a:rPr>
                        <a:t></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1200" b="0" kern="100" dirty="0">
                          <a:solidFill>
                            <a:schemeClr val="tx1"/>
                          </a:solidFill>
                          <a:effectLst/>
                          <a:latin typeface="Times New Roman" panose="02020603050405020304" pitchFamily="18" charset="0"/>
                          <a:ea typeface="宋体"/>
                          <a:cs typeface="Times New Roman" panose="02020603050405020304" pitchFamily="18" charset="0"/>
                        </a:rPr>
                        <a:t>0.26</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1200" b="0" kern="100" dirty="0">
                          <a:solidFill>
                            <a:schemeClr val="tx1"/>
                          </a:solidFill>
                          <a:effectLst/>
                          <a:latin typeface="Times New Roman" panose="02020603050405020304" pitchFamily="18" charset="0"/>
                          <a:ea typeface="宋体"/>
                          <a:cs typeface="Times New Roman" panose="02020603050405020304" pitchFamily="18" charset="0"/>
                        </a:rPr>
                        <a:t>0.15</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1200" b="0" kern="100" dirty="0">
                          <a:solidFill>
                            <a:schemeClr val="tx1"/>
                          </a:solidFill>
                          <a:effectLst/>
                          <a:latin typeface="Times New Roman" panose="02020603050405020304" pitchFamily="18" charset="0"/>
                          <a:ea typeface="宋体"/>
                          <a:cs typeface="Times New Roman" panose="02020603050405020304" pitchFamily="18" charset="0"/>
                        </a:rPr>
                        <a:t>0.16</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43040" marR="43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1200" b="0" kern="100" dirty="0">
                          <a:solidFill>
                            <a:schemeClr val="tx1"/>
                          </a:solidFill>
                          <a:effectLst/>
                          <a:latin typeface="Times New Roman" panose="02020603050405020304" pitchFamily="18" charset="0"/>
                          <a:ea typeface="宋体"/>
                          <a:cs typeface="Times New Roman" panose="02020603050405020304" pitchFamily="18" charset="0"/>
                        </a:rPr>
                        <a:t>0.12</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209251">
                <a:tc>
                  <a:txBody>
                    <a:bodyPr/>
                    <a:lstStyle/>
                    <a:p>
                      <a:pPr marL="29210" algn="l">
                        <a:spcAft>
                          <a:spcPts val="0"/>
                        </a:spcAft>
                      </a:pPr>
                      <a:r>
                        <a:rPr lang="en-US" sz="1200" b="0" kern="100" dirty="0">
                          <a:solidFill>
                            <a:schemeClr val="tx1"/>
                          </a:solidFill>
                          <a:effectLst/>
                          <a:latin typeface="Times New Roman" panose="02020603050405020304" pitchFamily="18" charset="0"/>
                          <a:ea typeface="宋体"/>
                          <a:cs typeface="Times New Roman" panose="02020603050405020304" pitchFamily="18" charset="0"/>
                        </a:rPr>
                        <a:t>Life time due to</a:t>
                      </a:r>
                      <a:r>
                        <a:rPr lang="en-US" sz="1200" b="0" kern="100" baseline="0" dirty="0">
                          <a:solidFill>
                            <a:schemeClr val="tx1"/>
                          </a:solidFill>
                          <a:effectLst/>
                          <a:latin typeface="Times New Roman" panose="02020603050405020304" pitchFamily="18" charset="0"/>
                          <a:ea typeface="宋体"/>
                          <a:cs typeface="Times New Roman" panose="02020603050405020304" pitchFamily="18" charset="0"/>
                        </a:rPr>
                        <a:t> </a:t>
                      </a:r>
                      <a:r>
                        <a:rPr lang="en-US" sz="1200" b="0" kern="100" dirty="0" err="1">
                          <a:solidFill>
                            <a:schemeClr val="tx1"/>
                          </a:solidFill>
                          <a:effectLst/>
                          <a:latin typeface="Times New Roman" panose="02020603050405020304" pitchFamily="18" charset="0"/>
                          <a:ea typeface="宋体"/>
                          <a:cs typeface="Times New Roman" panose="02020603050405020304" pitchFamily="18" charset="0"/>
                        </a:rPr>
                        <a:t>beamstrahlung</a:t>
                      </a:r>
                      <a:r>
                        <a:rPr lang="en-US" sz="1200" b="0" kern="100" dirty="0">
                          <a:solidFill>
                            <a:schemeClr val="tx1"/>
                          </a:solidFill>
                          <a:effectLst/>
                          <a:latin typeface="Times New Roman" panose="02020603050405020304" pitchFamily="18" charset="0"/>
                          <a:ea typeface="宋体"/>
                          <a:cs typeface="Times New Roman" panose="02020603050405020304" pitchFamily="18" charset="0"/>
                        </a:rPr>
                        <a:t> (min)</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1200" b="0" kern="100" dirty="0">
                          <a:solidFill>
                            <a:schemeClr val="tx1"/>
                          </a:solidFill>
                          <a:effectLst/>
                          <a:latin typeface="Times New Roman" panose="02020603050405020304" pitchFamily="18" charset="0"/>
                          <a:ea typeface="宋体"/>
                          <a:cs typeface="Times New Roman" panose="02020603050405020304" pitchFamily="18" charset="0"/>
                        </a:rPr>
                        <a:t>52</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1200" b="0" kern="100" dirty="0">
                          <a:solidFill>
                            <a:schemeClr val="tx1"/>
                          </a:solidFill>
                          <a:effectLst/>
                          <a:latin typeface="Times New Roman" panose="02020603050405020304" pitchFamily="18" charset="0"/>
                          <a:ea typeface="宋体"/>
                          <a:cs typeface="Times New Roman" panose="02020603050405020304" pitchFamily="18" charset="0"/>
                        </a:rPr>
                        <a:t>/</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187580">
                <a:tc>
                  <a:txBody>
                    <a:bodyPr/>
                    <a:lstStyle/>
                    <a:p>
                      <a:pPr marL="29210" algn="l">
                        <a:spcAft>
                          <a:spcPts val="0"/>
                        </a:spcAft>
                      </a:pPr>
                      <a:r>
                        <a:rPr lang="en-US" sz="1200" b="0" i="1" kern="100" dirty="0">
                          <a:solidFill>
                            <a:schemeClr val="tx1"/>
                          </a:solidFill>
                          <a:effectLst/>
                          <a:latin typeface="Times New Roman" panose="02020603050405020304" pitchFamily="18" charset="0"/>
                          <a:ea typeface="宋体"/>
                          <a:cs typeface="Times New Roman" panose="02020603050405020304" pitchFamily="18" charset="0"/>
                        </a:rPr>
                        <a:t>F</a:t>
                      </a:r>
                      <a:r>
                        <a:rPr lang="en-US" sz="1200" b="0" kern="100" dirty="0">
                          <a:solidFill>
                            <a:schemeClr val="tx1"/>
                          </a:solidFill>
                          <a:effectLst/>
                          <a:latin typeface="Times New Roman" panose="02020603050405020304" pitchFamily="18" charset="0"/>
                          <a:ea typeface="宋体"/>
                          <a:cs typeface="Times New Roman" panose="02020603050405020304" pitchFamily="18" charset="0"/>
                        </a:rPr>
                        <a:t> (hour glass)</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0.96</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0.98</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0.99</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0.96</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r h="187580">
                <a:tc>
                  <a:txBody>
                    <a:bodyPr/>
                    <a:lstStyle/>
                    <a:p>
                      <a:pPr marL="29210" algn="l">
                        <a:spcAft>
                          <a:spcPts val="0"/>
                        </a:spcAft>
                      </a:pPr>
                      <a:r>
                        <a:rPr lang="en-US" sz="1200" b="0" i="1" kern="100" dirty="0" err="1">
                          <a:solidFill>
                            <a:schemeClr val="tx1"/>
                          </a:solidFill>
                          <a:effectLst/>
                          <a:latin typeface="Times New Roman" panose="02020603050405020304" pitchFamily="18" charset="0"/>
                          <a:ea typeface="宋体"/>
                          <a:cs typeface="Times New Roman" panose="02020603050405020304" pitchFamily="18" charset="0"/>
                        </a:rPr>
                        <a:t>L</a:t>
                      </a:r>
                      <a:r>
                        <a:rPr lang="en-US" sz="1200" b="0" i="1" kern="100" baseline="-25000" dirty="0" err="1">
                          <a:solidFill>
                            <a:schemeClr val="tx1"/>
                          </a:solidFill>
                          <a:effectLst/>
                          <a:latin typeface="Times New Roman" panose="02020603050405020304" pitchFamily="18" charset="0"/>
                          <a:ea typeface="宋体"/>
                          <a:cs typeface="Times New Roman" panose="02020603050405020304" pitchFamily="18" charset="0"/>
                        </a:rPr>
                        <a:t>max</a:t>
                      </a:r>
                      <a:r>
                        <a:rPr lang="en-US" sz="1200" b="0" kern="100" dirty="0">
                          <a:solidFill>
                            <a:schemeClr val="tx1"/>
                          </a:solidFill>
                          <a:effectLst/>
                          <a:latin typeface="Times New Roman" panose="02020603050405020304" pitchFamily="18" charset="0"/>
                          <a:ea typeface="宋体"/>
                          <a:cs typeface="Times New Roman" panose="02020603050405020304" pitchFamily="18" charset="0"/>
                        </a:rPr>
                        <a:t>/IP (10</a:t>
                      </a:r>
                      <a:r>
                        <a:rPr lang="en-US" sz="1200" b="0" kern="100" baseline="30000" dirty="0">
                          <a:solidFill>
                            <a:schemeClr val="tx1"/>
                          </a:solidFill>
                          <a:effectLst/>
                          <a:latin typeface="Times New Roman" panose="02020603050405020304" pitchFamily="18" charset="0"/>
                          <a:ea typeface="宋体"/>
                          <a:cs typeface="Times New Roman" panose="02020603050405020304" pitchFamily="18" charset="0"/>
                        </a:rPr>
                        <a:t>34</a:t>
                      </a:r>
                      <a:r>
                        <a:rPr lang="en-US" sz="1200" b="0" kern="100" dirty="0">
                          <a:solidFill>
                            <a:schemeClr val="tx1"/>
                          </a:solidFill>
                          <a:effectLst/>
                          <a:latin typeface="Times New Roman" panose="02020603050405020304" pitchFamily="18" charset="0"/>
                          <a:ea typeface="宋体"/>
                          <a:cs typeface="Times New Roman" panose="02020603050405020304" pitchFamily="18" charset="0"/>
                        </a:rPr>
                        <a:t>cm</a:t>
                      </a:r>
                      <a:r>
                        <a:rPr lang="en-US" sz="1200" b="0" kern="100" baseline="30000" dirty="0">
                          <a:solidFill>
                            <a:schemeClr val="tx1"/>
                          </a:solidFill>
                          <a:effectLst/>
                          <a:latin typeface="Times New Roman" panose="02020603050405020304" pitchFamily="18" charset="0"/>
                          <a:ea typeface="宋体"/>
                          <a:cs typeface="Times New Roman" panose="02020603050405020304" pitchFamily="18" charset="0"/>
                        </a:rPr>
                        <a:t>-2</a:t>
                      </a:r>
                      <a:r>
                        <a:rPr lang="en-US" sz="1200" b="0" kern="100" dirty="0">
                          <a:solidFill>
                            <a:schemeClr val="tx1"/>
                          </a:solidFill>
                          <a:effectLst/>
                          <a:latin typeface="Times New Roman" panose="02020603050405020304" pitchFamily="18" charset="0"/>
                          <a:ea typeface="宋体"/>
                          <a:cs typeface="Times New Roman" panose="02020603050405020304" pitchFamily="18" charset="0"/>
                        </a:rPr>
                        <a:t>s</a:t>
                      </a:r>
                      <a:r>
                        <a:rPr lang="en-US" sz="1200" b="0" kern="100" baseline="30000" dirty="0">
                          <a:solidFill>
                            <a:schemeClr val="tx1"/>
                          </a:solidFill>
                          <a:effectLst/>
                          <a:latin typeface="Times New Roman" panose="02020603050405020304" pitchFamily="18" charset="0"/>
                          <a:ea typeface="宋体"/>
                          <a:cs typeface="Times New Roman" panose="02020603050405020304" pitchFamily="18" charset="0"/>
                        </a:rPr>
                        <a:t>-1</a:t>
                      </a:r>
                      <a:r>
                        <a:rPr lang="en-US" sz="1200" b="0" kern="100" dirty="0">
                          <a:solidFill>
                            <a:schemeClr val="tx1"/>
                          </a:solidFill>
                          <a:effectLst/>
                          <a:latin typeface="Times New Roman" panose="02020603050405020304" pitchFamily="18" charset="0"/>
                          <a:ea typeface="宋体"/>
                          <a:cs typeface="Times New Roman" panose="02020603050405020304" pitchFamily="18" charset="0"/>
                        </a:rPr>
                        <a:t>)</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0" kern="100" dirty="0">
                          <a:solidFill>
                            <a:schemeClr val="tx1"/>
                          </a:solidFill>
                          <a:effectLst/>
                          <a:latin typeface="Times New Roman" panose="02020603050405020304" pitchFamily="18" charset="0"/>
                          <a:ea typeface="+mn-ea"/>
                          <a:cs typeface="Times New Roman" panose="02020603050405020304" pitchFamily="18" charset="0"/>
                        </a:rPr>
                        <a:t>2.0</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altLang="zh-CN" sz="1200" b="0" kern="100" dirty="0">
                          <a:solidFill>
                            <a:schemeClr val="tx1"/>
                          </a:solidFill>
                          <a:effectLst/>
                          <a:latin typeface="Times New Roman" panose="02020603050405020304" pitchFamily="18" charset="0"/>
                          <a:ea typeface="宋体"/>
                          <a:cs typeface="Times New Roman" panose="02020603050405020304" pitchFamily="18" charset="0"/>
                        </a:rPr>
                        <a:t>5.15</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altLang="zh-CN" sz="1200" b="0" kern="100" dirty="0">
                          <a:solidFill>
                            <a:schemeClr val="tx1"/>
                          </a:solidFill>
                          <a:effectLst/>
                          <a:latin typeface="Times New Roman" panose="02020603050405020304" pitchFamily="18" charset="0"/>
                          <a:ea typeface="宋体"/>
                          <a:cs typeface="Times New Roman" panose="02020603050405020304" pitchFamily="18" charset="0"/>
                        </a:rPr>
                        <a:t>1.03</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43040" marR="43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altLang="zh-CN" sz="1200" b="0" kern="100" dirty="0">
                          <a:solidFill>
                            <a:schemeClr val="tx1"/>
                          </a:solidFill>
                          <a:effectLst/>
                          <a:latin typeface="Times New Roman" panose="02020603050405020304" pitchFamily="18" charset="0"/>
                          <a:ea typeface="宋体"/>
                          <a:cs typeface="Times New Roman" panose="02020603050405020304" pitchFamily="18" charset="0"/>
                        </a:rPr>
                        <a:t>11.9</a:t>
                      </a:r>
                      <a:endParaRPr lang="zh-CN" sz="12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32280" marR="322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28"/>
                  </a:ext>
                </a:extLst>
              </a:tr>
            </a:tbl>
          </a:graphicData>
        </a:graphic>
      </p:graphicFrame>
    </p:spTree>
    <p:extLst>
      <p:ext uri="{BB962C8B-B14F-4D97-AF65-F5344CB8AC3E}">
        <p14:creationId xmlns:p14="http://schemas.microsoft.com/office/powerpoint/2010/main" val="3136325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4000" dirty="0"/>
              <a:t>CEPC Man Ring Layout</a:t>
            </a:r>
            <a:endParaRPr lang="zh-CN" altLang="en-US" sz="4000" dirty="0"/>
          </a:p>
        </p:txBody>
      </p:sp>
      <p:sp>
        <p:nvSpPr>
          <p:cNvPr id="5" name="文本框 4"/>
          <p:cNvSpPr txBox="1"/>
          <p:nvPr/>
        </p:nvSpPr>
        <p:spPr>
          <a:xfrm>
            <a:off x="6781704" y="2816084"/>
            <a:ext cx="4254596" cy="3477875"/>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285744" indent="-285744">
              <a:spcBef>
                <a:spcPts val="600"/>
              </a:spcBef>
              <a:buFont typeface="Arial" panose="020B0604020202020204" pitchFamily="34" charset="0"/>
              <a:buChar char="•"/>
            </a:pPr>
            <a:r>
              <a:rPr lang="en-US" altLang="zh-CN" sz="2000" dirty="0">
                <a:solidFill>
                  <a:schemeClr val="tx1"/>
                </a:solidFill>
                <a:latin typeface="Arial" panose="020B0604020202020204" pitchFamily="34" charset="0"/>
                <a:cs typeface="Arial" panose="020B0604020202020204" pitchFamily="34" charset="0"/>
              </a:rPr>
              <a:t>Double Ring</a:t>
            </a:r>
          </a:p>
          <a:p>
            <a:pPr marL="285744" indent="-285744">
              <a:spcBef>
                <a:spcPts val="600"/>
              </a:spcBef>
              <a:buFont typeface="Arial" panose="020B0604020202020204" pitchFamily="34" charset="0"/>
              <a:buChar char="•"/>
            </a:pPr>
            <a:r>
              <a:rPr lang="en-US" altLang="zh-CN" sz="2000" dirty="0">
                <a:solidFill>
                  <a:schemeClr val="tx1"/>
                </a:solidFill>
                <a:latin typeface="Arial" panose="020B0604020202020204" pitchFamily="34" charset="0"/>
                <a:cs typeface="Arial" panose="020B0604020202020204" pitchFamily="34" charset="0"/>
              </a:rPr>
              <a:t>Common cavities for Higgs</a:t>
            </a:r>
          </a:p>
          <a:p>
            <a:pPr marL="285744" indent="-285744">
              <a:spcBef>
                <a:spcPts val="600"/>
              </a:spcBef>
              <a:buFont typeface="Arial" panose="020B0604020202020204" pitchFamily="34" charset="0"/>
              <a:buChar char="•"/>
            </a:pPr>
            <a:r>
              <a:rPr lang="en-US" altLang="zh-CN" sz="2000" dirty="0">
                <a:solidFill>
                  <a:schemeClr val="tx1"/>
                </a:solidFill>
                <a:latin typeface="Arial" panose="020B0604020202020204" pitchFamily="34" charset="0"/>
                <a:cs typeface="Arial" panose="020B0604020202020204" pitchFamily="34" charset="0"/>
              </a:rPr>
              <a:t>Two RF sections in total</a:t>
            </a:r>
          </a:p>
          <a:p>
            <a:pPr marL="285744" indent="-285744">
              <a:spcBef>
                <a:spcPts val="600"/>
              </a:spcBef>
              <a:buFont typeface="Arial" panose="020B0604020202020204" pitchFamily="34" charset="0"/>
              <a:buChar char="•"/>
            </a:pPr>
            <a:r>
              <a:rPr lang="en-US" altLang="zh-CN" sz="2000" dirty="0">
                <a:solidFill>
                  <a:schemeClr val="tx1"/>
                </a:solidFill>
                <a:latin typeface="Arial" panose="020B0604020202020204" pitchFamily="34" charset="0"/>
                <a:cs typeface="Arial" panose="020B0604020202020204" pitchFamily="34" charset="0"/>
              </a:rPr>
              <a:t>Two RF stations per RF section</a:t>
            </a:r>
          </a:p>
          <a:p>
            <a:pPr marL="285744" indent="-285744">
              <a:spcBef>
                <a:spcPts val="600"/>
              </a:spcBef>
              <a:buFont typeface="Arial" panose="020B0604020202020204" pitchFamily="34" charset="0"/>
              <a:buChar char="•"/>
            </a:pPr>
            <a:r>
              <a:rPr lang="en-US" altLang="zh-CN" sz="2000" dirty="0">
                <a:solidFill>
                  <a:schemeClr val="tx1"/>
                </a:solidFill>
                <a:latin typeface="Arial" panose="020B0604020202020204" pitchFamily="34" charset="0"/>
                <a:cs typeface="Arial" panose="020B0604020202020204" pitchFamily="34" charset="0"/>
              </a:rPr>
              <a:t>14 modules per RF station</a:t>
            </a:r>
          </a:p>
          <a:p>
            <a:pPr marL="285744" indent="-285744">
              <a:spcBef>
                <a:spcPts val="600"/>
              </a:spcBef>
              <a:buFont typeface="Arial" panose="020B0604020202020204" pitchFamily="34" charset="0"/>
              <a:buChar char="•"/>
            </a:pPr>
            <a:r>
              <a:rPr lang="en-US" altLang="zh-CN" sz="2000" dirty="0">
                <a:solidFill>
                  <a:schemeClr val="tx1"/>
                </a:solidFill>
                <a:latin typeface="Arial" panose="020B0604020202020204" pitchFamily="34" charset="0"/>
                <a:cs typeface="Arial" panose="020B0604020202020204" pitchFamily="34" charset="0"/>
              </a:rPr>
              <a:t>28 modules per RF section</a:t>
            </a:r>
          </a:p>
          <a:p>
            <a:pPr marL="285744" indent="-285744">
              <a:spcBef>
                <a:spcPts val="600"/>
              </a:spcBef>
              <a:buFont typeface="Arial" panose="020B0604020202020204" pitchFamily="34" charset="0"/>
              <a:buChar char="•"/>
            </a:pPr>
            <a:r>
              <a:rPr lang="en-US" altLang="zh-CN" sz="2000" dirty="0">
                <a:solidFill>
                  <a:schemeClr val="tx1"/>
                </a:solidFill>
                <a:latin typeface="Arial" panose="020B0604020202020204" pitchFamily="34" charset="0"/>
                <a:cs typeface="Arial" panose="020B0604020202020204" pitchFamily="34" charset="0"/>
              </a:rPr>
              <a:t>56 modules in total</a:t>
            </a:r>
          </a:p>
          <a:p>
            <a:pPr marL="285744" indent="-285744">
              <a:spcBef>
                <a:spcPts val="600"/>
              </a:spcBef>
              <a:buFont typeface="Arial" panose="020B0604020202020204" pitchFamily="34" charset="0"/>
              <a:buChar char="•"/>
            </a:pPr>
            <a:r>
              <a:rPr lang="en-US" altLang="zh-CN" sz="2000" dirty="0">
                <a:solidFill>
                  <a:schemeClr val="tx1"/>
                </a:solidFill>
                <a:latin typeface="Arial" panose="020B0604020202020204" pitchFamily="34" charset="0"/>
                <a:cs typeface="Arial" panose="020B0604020202020204" pitchFamily="34" charset="0"/>
              </a:rPr>
              <a:t>Six 2-cell cavities per module</a:t>
            </a:r>
          </a:p>
          <a:p>
            <a:pPr marL="285744" indent="-285744">
              <a:spcBef>
                <a:spcPts val="600"/>
              </a:spcBef>
              <a:buFont typeface="Arial" panose="020B0604020202020204" pitchFamily="34" charset="0"/>
              <a:buChar char="•"/>
            </a:pPr>
            <a:r>
              <a:rPr lang="en-US" altLang="zh-CN" sz="2000" dirty="0">
                <a:solidFill>
                  <a:schemeClr val="tx1"/>
                </a:solidFill>
                <a:latin typeface="Arial" panose="020B0604020202020204" pitchFamily="34" charset="0"/>
                <a:cs typeface="Arial" panose="020B0604020202020204" pitchFamily="34" charset="0"/>
              </a:rPr>
              <a:t>One klystron for two cavities</a:t>
            </a:r>
            <a:endParaRPr lang="zh-CN" altLang="en-US" sz="2000" dirty="0">
              <a:solidFill>
                <a:schemeClr val="tx1"/>
              </a:solidFill>
              <a:latin typeface="Arial" panose="020B0604020202020204" pitchFamily="34" charset="0"/>
              <a:cs typeface="Arial" panose="020B0604020202020204" pitchFamily="34" charset="0"/>
            </a:endParaRPr>
          </a:p>
        </p:txBody>
      </p:sp>
      <p:pic>
        <p:nvPicPr>
          <p:cNvPr id="7" name="内容占位符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8403"/>
          <a:stretch/>
        </p:blipFill>
        <p:spPr>
          <a:xfrm>
            <a:off x="1292498" y="1938776"/>
            <a:ext cx="4651502" cy="4355183"/>
          </a:xfrm>
          <a:prstGeom prst="rect">
            <a:avLst/>
          </a:prstGeom>
        </p:spPr>
      </p:pic>
    </p:spTree>
    <p:extLst>
      <p:ext uri="{BB962C8B-B14F-4D97-AF65-F5344CB8AC3E}">
        <p14:creationId xmlns:p14="http://schemas.microsoft.com/office/powerpoint/2010/main" val="3945075543"/>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10.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8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9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5666</TotalTime>
  <Words>4273</Words>
  <Application>Microsoft Office PowerPoint</Application>
  <PresentationFormat>宽屏</PresentationFormat>
  <Paragraphs>1095</Paragraphs>
  <Slides>48</Slides>
  <Notes>2</Notes>
  <HiddenSlides>0</HiddenSlides>
  <MMClips>0</MMClips>
  <ScaleCrop>false</ScaleCrop>
  <HeadingPairs>
    <vt:vector size="8" baseType="variant">
      <vt:variant>
        <vt:lpstr>已用的字体</vt:lpstr>
      </vt:variant>
      <vt:variant>
        <vt:i4>15</vt:i4>
      </vt:variant>
      <vt:variant>
        <vt:lpstr>主题</vt:lpstr>
      </vt:variant>
      <vt:variant>
        <vt:i4>15</vt:i4>
      </vt:variant>
      <vt:variant>
        <vt:lpstr>嵌入 OLE 服务器</vt:lpstr>
      </vt:variant>
      <vt:variant>
        <vt:i4>2</vt:i4>
      </vt:variant>
      <vt:variant>
        <vt:lpstr>幻灯片标题</vt:lpstr>
      </vt:variant>
      <vt:variant>
        <vt:i4>48</vt:i4>
      </vt:variant>
    </vt:vector>
  </HeadingPairs>
  <TitlesOfParts>
    <vt:vector size="80" baseType="lpstr">
      <vt:lpstr>Arial Unicode MS</vt:lpstr>
      <vt:lpstr>等线</vt:lpstr>
      <vt:lpstr>等线 Light</vt:lpstr>
      <vt:lpstr>黑体</vt:lpstr>
      <vt:lpstr>楷体</vt:lpstr>
      <vt:lpstr>宋体</vt:lpstr>
      <vt:lpstr>微软雅黑</vt:lpstr>
      <vt:lpstr>Arial</vt:lpstr>
      <vt:lpstr>Calibri</vt:lpstr>
      <vt:lpstr>Calibri Light</vt:lpstr>
      <vt:lpstr>Cambria Math</vt:lpstr>
      <vt:lpstr>Symbol</vt:lpstr>
      <vt:lpstr>Times New Roman</vt:lpstr>
      <vt:lpstr>Wingdings</vt:lpstr>
      <vt:lpstr>Wingdings 2</vt:lpstr>
      <vt:lpstr>HDOfficeLightV0</vt:lpstr>
      <vt:lpstr>Office 主题​​</vt:lpstr>
      <vt:lpstr>1_Office 主题​​</vt:lpstr>
      <vt:lpstr>2_Office 主题</vt:lpstr>
      <vt:lpstr>3_Office 主题</vt:lpstr>
      <vt:lpstr>Office Theme</vt:lpstr>
      <vt:lpstr>3_Office 主题​​</vt:lpstr>
      <vt:lpstr>5_Office 主题</vt:lpstr>
      <vt:lpstr>1_HDOfficeLightV0</vt:lpstr>
      <vt:lpstr>7_Office 主题</vt:lpstr>
      <vt:lpstr>8_Office 主题</vt:lpstr>
      <vt:lpstr>2_Office Theme</vt:lpstr>
      <vt:lpstr>4_Office 主题​​</vt:lpstr>
      <vt:lpstr>5_Office 主题​​</vt:lpstr>
      <vt:lpstr>9_Office 主题</vt:lpstr>
      <vt:lpstr>Equation</vt:lpstr>
      <vt:lpstr>Graph</vt:lpstr>
      <vt:lpstr>CEPC SRF System Design  Jiyuan Zhai  On behalf of CEPC SRF Study Team </vt:lpstr>
      <vt:lpstr>Outline</vt:lpstr>
      <vt:lpstr>PowerPoint 演示文稿</vt:lpstr>
      <vt:lpstr>PowerPoint 演示文稿</vt:lpstr>
      <vt:lpstr>PowerPoint 演示文稿</vt:lpstr>
      <vt:lpstr>Physics Goals of CEPC</vt:lpstr>
      <vt:lpstr>CEPC Organization</vt:lpstr>
      <vt:lpstr>Machine Parameters of CEPC Main Ring</vt:lpstr>
      <vt:lpstr>CEPC Man Ring Layout</vt:lpstr>
      <vt:lpstr>Luminosity Upgrade (RF related)</vt:lpstr>
      <vt:lpstr>From Pre-CDR to CDR</vt:lpstr>
      <vt:lpstr>An Unexpected National Debate on CEPC-SppC</vt:lpstr>
      <vt:lpstr>An Unexpected National-Global Debate on CEPC-SppC</vt:lpstr>
      <vt:lpstr>大型环形正负电子对撞机 </vt:lpstr>
      <vt:lpstr>http://cepc.ihep.ac.cn</vt:lpstr>
      <vt:lpstr>Outline</vt:lpstr>
      <vt:lpstr>PowerPoint 演示文稿</vt:lpstr>
      <vt:lpstr>CEPC Main Ring SRF Parameters</vt:lpstr>
      <vt:lpstr>CEPC Main Ring SRF Parameters (1)</vt:lpstr>
      <vt:lpstr>PowerPoint 演示文稿</vt:lpstr>
      <vt:lpstr>CEPC Booster SRF Parameters (preliminary)</vt:lpstr>
      <vt:lpstr>Outline</vt:lpstr>
      <vt:lpstr>Beam Gap Transient</vt:lpstr>
      <vt:lpstr>PowerPoint 演示文稿</vt:lpstr>
      <vt:lpstr>Transient Simulation with Transfer Functions </vt:lpstr>
      <vt:lpstr>PowerPoint 演示文稿</vt:lpstr>
      <vt:lpstr>PowerPoint 演示文稿</vt:lpstr>
      <vt:lpstr>Phase Compensation with Beat Cavity</vt:lpstr>
      <vt:lpstr>APDR Phase Correction with Beat Cavity </vt:lpstr>
      <vt:lpstr>Pulsed Power Correction</vt:lpstr>
      <vt:lpstr>Robinson Stability (CEPC DR Z mode)</vt:lpstr>
      <vt:lpstr>PowerPoint 演示文稿</vt:lpstr>
      <vt:lpstr>Fundamental Mode Instability of Z-pole</vt:lpstr>
      <vt:lpstr>PowerPoint 演示文稿</vt:lpstr>
      <vt:lpstr>Main Ring HOM CBI and Feedback</vt:lpstr>
      <vt:lpstr>Cavity HOM Frequency Spread</vt:lpstr>
      <vt:lpstr>Main Ring Cavity Impedance </vt:lpstr>
      <vt:lpstr>CEPC Booster HOM CBI Instability and Feedback</vt:lpstr>
      <vt:lpstr>Outline</vt:lpstr>
      <vt:lpstr>CEPC SRF R&amp;D Plan (2017-2022)</vt:lpstr>
      <vt:lpstr>Hardware Specification</vt:lpstr>
      <vt:lpstr>Key Components</vt:lpstr>
      <vt:lpstr>PowerPoint 演示文稿</vt:lpstr>
      <vt:lpstr>PowerPoint 演示文稿</vt:lpstr>
      <vt:lpstr>IHEP New SRF Facility</vt:lpstr>
      <vt:lpstr>PAPS Beam Test System</vt:lpstr>
      <vt:lpstr>Chinese SRF Industry and Opportunities</vt:lpstr>
      <vt:lpstr>Summary and Outlook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翟纪元</dc:creator>
  <cp:lastModifiedBy>翟纪元</cp:lastModifiedBy>
  <cp:revision>629</cp:revision>
  <dcterms:created xsi:type="dcterms:W3CDTF">2017-04-10T08:56:47Z</dcterms:created>
  <dcterms:modified xsi:type="dcterms:W3CDTF">2017-07-13T14:34:00Z</dcterms:modified>
</cp:coreProperties>
</file>