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684" r:id="rId4"/>
    <p:sldMasterId id="2147483689" r:id="rId5"/>
  </p:sldMasterIdLst>
  <p:notesMasterIdLst>
    <p:notesMasterId r:id="rId43"/>
  </p:notesMasterIdLst>
  <p:handoutMasterIdLst>
    <p:handoutMasterId r:id="rId44"/>
  </p:handoutMasterIdLst>
  <p:sldIdLst>
    <p:sldId id="256" r:id="rId6"/>
    <p:sldId id="814" r:id="rId7"/>
    <p:sldId id="950" r:id="rId8"/>
    <p:sldId id="952" r:id="rId9"/>
    <p:sldId id="953" r:id="rId10"/>
    <p:sldId id="954" r:id="rId11"/>
    <p:sldId id="955" r:id="rId12"/>
    <p:sldId id="951" r:id="rId13"/>
    <p:sldId id="956" r:id="rId14"/>
    <p:sldId id="957" r:id="rId15"/>
    <p:sldId id="960" r:id="rId16"/>
    <p:sldId id="968" r:id="rId17"/>
    <p:sldId id="976" r:id="rId18"/>
    <p:sldId id="961" r:id="rId19"/>
    <p:sldId id="966" r:id="rId20"/>
    <p:sldId id="977" r:id="rId21"/>
    <p:sldId id="978" r:id="rId22"/>
    <p:sldId id="979" r:id="rId23"/>
    <p:sldId id="980" r:id="rId24"/>
    <p:sldId id="985" r:id="rId25"/>
    <p:sldId id="983" r:id="rId26"/>
    <p:sldId id="990" r:id="rId27"/>
    <p:sldId id="991" r:id="rId28"/>
    <p:sldId id="987" r:id="rId29"/>
    <p:sldId id="989" r:id="rId30"/>
    <p:sldId id="986" r:id="rId31"/>
    <p:sldId id="992" r:id="rId32"/>
    <p:sldId id="993" r:id="rId33"/>
    <p:sldId id="994" r:id="rId34"/>
    <p:sldId id="720" r:id="rId35"/>
    <p:sldId id="949" r:id="rId36"/>
    <p:sldId id="973" r:id="rId37"/>
    <p:sldId id="974" r:id="rId38"/>
    <p:sldId id="975" r:id="rId39"/>
    <p:sldId id="958" r:id="rId40"/>
    <p:sldId id="962" r:id="rId41"/>
    <p:sldId id="963" r:id="rId42"/>
  </p:sldIdLst>
  <p:sldSz cx="9144000" cy="6858000" type="screen4x3"/>
  <p:notesSz cx="9872663" cy="679767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2605EB"/>
    <a:srgbClr val="00863D"/>
    <a:srgbClr val="D818CF"/>
    <a:srgbClr val="3399FF"/>
    <a:srgbClr val="FFCC00"/>
    <a:srgbClr val="FAD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62" autoAdjust="0"/>
    <p:restoredTop sz="94660"/>
  </p:normalViewPr>
  <p:slideViewPr>
    <p:cSldViewPr>
      <p:cViewPr varScale="1">
        <p:scale>
          <a:sx n="87" d="100"/>
          <a:sy n="87" d="100"/>
        </p:scale>
        <p:origin x="156" y="90"/>
      </p:cViewPr>
      <p:guideLst>
        <p:guide orient="horz" pos="247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181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9230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591128" y="0"/>
            <a:ext cx="4279230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79805-91EE-4D0A-848A-872EC0AB621E}" type="datetimeFigureOut">
              <a:rPr lang="zh-CN" altLang="en-US" smtClean="0"/>
              <a:pPr/>
              <a:t>2017-7-14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6456378"/>
            <a:ext cx="4279230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591128" y="6456378"/>
            <a:ext cx="4279230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747B5-BAE2-4A56-94F3-A07ECC07393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175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592228" y="1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9E293-CF30-4FC7-AA69-74962CC42121}" type="datetimeFigureOut">
              <a:rPr lang="zh-CN" altLang="en-US" smtClean="0"/>
              <a:pPr/>
              <a:t>2017-7-14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39883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87267" y="3228897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4" y="6456613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592228" y="6456613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D9B5D-D526-407D-9774-F37C2A8090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660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D9B5D-D526-407D-9774-F37C2A80901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21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8914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4138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8104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9253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4396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29697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8425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1012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5399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E8A4C-B55C-D84F-B994-6663BAC9329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20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7782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E8A4C-B55C-D84F-B994-6663BAC9329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973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E8A4C-B55C-D84F-B994-6663BAC9329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169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2567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2104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8513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8645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6534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2821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8656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"/>
            <a:ext cx="9144000" cy="68554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35511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91312" y="350100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26735" y="6448253"/>
            <a:ext cx="2133600" cy="365125"/>
          </a:xfrm>
        </p:spPr>
        <p:txBody>
          <a:bodyPr/>
          <a:lstStyle/>
          <a:p>
            <a:fld id="{2CF9CE3B-9811-4978-873A-D9DFD4317313}" type="datetime1">
              <a:rPr lang="zh-CN" altLang="en-US" smtClean="0"/>
              <a:pPr/>
              <a:t>2017-7-14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448253"/>
            <a:ext cx="28956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48264" y="6448253"/>
            <a:ext cx="2133600" cy="365125"/>
          </a:xfrm>
        </p:spPr>
        <p:txBody>
          <a:bodyPr/>
          <a:lstStyle>
            <a:lvl1pPr>
              <a:defRPr sz="1600" b="1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E2F5-123E-4456-8D42-E8962BA59C82}" type="datetime1">
              <a:rPr lang="zh-CN" altLang="en-US" smtClean="0"/>
              <a:pPr/>
              <a:t>2017-7-14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DB17E-9F94-4CF4-83A3-EB379EA7F8F0}" type="datetime1">
              <a:rPr lang="zh-CN" altLang="en-US" smtClean="0"/>
              <a:pPr/>
              <a:t>2017-7-14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347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79248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287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084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542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2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7924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773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683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60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"/>
            <a:ext cx="9144000" cy="68554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63675"/>
            <a:ext cx="8229600" cy="4824536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Ø"/>
              <a:defRPr sz="2400" b="1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1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ü"/>
              <a:defRPr sz="18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136" y="6453338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EDD931-30AD-42F6-A74A-3753A26401C2}" type="datetime1">
              <a:rPr lang="zh-CN" altLang="en-US" smtClean="0"/>
              <a:pPr/>
              <a:t>2017-7-14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448253"/>
            <a:ext cx="28956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876256" y="6448253"/>
            <a:ext cx="2133600" cy="365125"/>
          </a:xfrm>
        </p:spPr>
        <p:txBody>
          <a:bodyPr/>
          <a:lstStyle>
            <a:lvl1pPr>
              <a:defRPr sz="1600" b="1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887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766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23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457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79248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016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674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591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94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7924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70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68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BB9D-053F-4A8B-9ED0-37CC897A17C3}" type="datetime1">
              <a:rPr lang="zh-CN" altLang="en-US" smtClean="0"/>
              <a:pPr/>
              <a:t>2017-7-14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369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1862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31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734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63"/>
            <a:ext cx="77724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1" indent="0" algn="ctr">
              <a:buNone/>
              <a:defRPr sz="2000"/>
            </a:lvl2pPr>
            <a:lvl3pPr marL="914303" indent="0" algn="ctr">
              <a:buNone/>
              <a:defRPr sz="1800"/>
            </a:lvl3pPr>
            <a:lvl4pPr marL="1371454" indent="0" algn="ctr">
              <a:buNone/>
              <a:defRPr sz="1600"/>
            </a:lvl4pPr>
            <a:lvl5pPr marL="1828605" indent="0" algn="ctr">
              <a:buNone/>
              <a:defRPr sz="1600"/>
            </a:lvl5pPr>
            <a:lvl6pPr marL="2285755" indent="0" algn="ctr">
              <a:buNone/>
              <a:defRPr sz="1600"/>
            </a:lvl6pPr>
            <a:lvl7pPr marL="2742907" indent="0" algn="ctr">
              <a:buNone/>
              <a:defRPr sz="1600"/>
            </a:lvl7pPr>
            <a:lvl8pPr marL="3200058" indent="0" algn="ctr">
              <a:buNone/>
              <a:defRPr sz="1600"/>
            </a:lvl8pPr>
            <a:lvl9pPr marL="36572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3"/>
            <a:r>
              <a:rPr kumimoji="1" lang="fr-FR" altLang="zh-CN" smtClean="0">
                <a:solidFill>
                  <a:prstClr val="black">
                    <a:tint val="75000"/>
                  </a:prstClr>
                </a:solidFill>
              </a:rPr>
              <a:t>CERN seminar (11/07/2017)</a:t>
            </a:r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3"/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</a:rPr>
              <a:t>Heavy Baryons at LHCb (Yanxi ZHANG)</a:t>
            </a:r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3"/>
            <a:fld id="{40E22BEB-CED1-3E46-86A2-CA7857D3372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 defTabSz="914303"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056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3"/>
            <a:r>
              <a:rPr kumimoji="1" lang="fr-FR" altLang="zh-CN" smtClean="0">
                <a:solidFill>
                  <a:prstClr val="black">
                    <a:tint val="75000"/>
                  </a:prstClr>
                </a:solidFill>
              </a:rPr>
              <a:t>CERN seminar (11/07/2017)</a:t>
            </a:r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3"/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</a:rPr>
              <a:t>Heavy Baryons at LHCb (Yanxi ZHANG)</a:t>
            </a:r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3"/>
            <a:fld id="{40E22BEB-CED1-3E46-86A2-CA7857D3372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 defTabSz="914303"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56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3"/>
            <a:r>
              <a:rPr kumimoji="1" lang="fr-FR" altLang="zh-CN" smtClean="0">
                <a:solidFill>
                  <a:prstClr val="black">
                    <a:tint val="75000"/>
                  </a:prstClr>
                </a:solidFill>
              </a:rPr>
              <a:t>CERN seminar (11/07/2017)</a:t>
            </a:r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3"/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</a:rPr>
              <a:t>Heavy Baryons at LHCb (Yanxi ZHANG)</a:t>
            </a:r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3"/>
            <a:fld id="{40E22BEB-CED1-3E46-86A2-CA7857D3372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 defTabSz="914303"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344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3"/>
            <a:r>
              <a:rPr kumimoji="1" lang="fr-FR" altLang="zh-CN" smtClean="0">
                <a:solidFill>
                  <a:prstClr val="black">
                    <a:tint val="75000"/>
                  </a:prstClr>
                </a:solidFill>
              </a:rPr>
              <a:t>CERN seminar (11/07/2017)</a:t>
            </a:r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3"/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</a:rPr>
              <a:t>Heavy Baryons at LHCb (Yanxi ZHANG)</a:t>
            </a:r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3"/>
            <a:fld id="{40E22BEB-CED1-3E46-86A2-CA7857D3372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 defTabSz="914303"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79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63"/>
            <a:ext cx="77724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1" indent="0" algn="ctr">
              <a:buNone/>
              <a:defRPr sz="2000"/>
            </a:lvl2pPr>
            <a:lvl3pPr marL="914303" indent="0" algn="ctr">
              <a:buNone/>
              <a:defRPr sz="1800"/>
            </a:lvl3pPr>
            <a:lvl4pPr marL="1371454" indent="0" algn="ctr">
              <a:buNone/>
              <a:defRPr sz="1600"/>
            </a:lvl4pPr>
            <a:lvl5pPr marL="1828605" indent="0" algn="ctr">
              <a:buNone/>
              <a:defRPr sz="1600"/>
            </a:lvl5pPr>
            <a:lvl6pPr marL="2285755" indent="0" algn="ctr">
              <a:buNone/>
              <a:defRPr sz="1600"/>
            </a:lvl6pPr>
            <a:lvl7pPr marL="2742907" indent="0" algn="ctr">
              <a:buNone/>
              <a:defRPr sz="1600"/>
            </a:lvl7pPr>
            <a:lvl8pPr marL="3200058" indent="0" algn="ctr">
              <a:buNone/>
              <a:defRPr sz="1600"/>
            </a:lvl8pPr>
            <a:lvl9pPr marL="36572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3"/>
            <a:r>
              <a:rPr kumimoji="1" lang="fr-FR" altLang="zh-CN" smtClean="0">
                <a:solidFill>
                  <a:prstClr val="black">
                    <a:tint val="75000"/>
                  </a:prstClr>
                </a:solidFill>
              </a:rPr>
              <a:t>CERN seminar (11/07/2017)</a:t>
            </a:r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3"/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</a:rPr>
              <a:t>Heavy Baryons at LHCb (Yanxi ZHANG)</a:t>
            </a:r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3"/>
            <a:fld id="{40E22BEB-CED1-3E46-86A2-CA7857D3372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 defTabSz="914303"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47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3"/>
            <a:r>
              <a:rPr kumimoji="1" lang="fr-FR" altLang="zh-CN" smtClean="0">
                <a:solidFill>
                  <a:prstClr val="black">
                    <a:tint val="75000"/>
                  </a:prstClr>
                </a:solidFill>
              </a:rPr>
              <a:t>CERN seminar (11/07/2017)</a:t>
            </a:r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3"/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</a:rPr>
              <a:t>Heavy Baryons at LHCb (Yanxi ZHANG)</a:t>
            </a:r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3"/>
            <a:fld id="{40E22BEB-CED1-3E46-86A2-CA7857D3372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 defTabSz="914303"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485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6C61-B61F-4C96-881C-D1391F4D3BFD}" type="datetime1">
              <a:rPr lang="zh-CN" altLang="en-US" smtClean="0"/>
              <a:pPr/>
              <a:t>2017-7-14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3"/>
            <a:r>
              <a:rPr kumimoji="1" lang="fr-FR" altLang="zh-CN" smtClean="0">
                <a:solidFill>
                  <a:prstClr val="black">
                    <a:tint val="75000"/>
                  </a:prstClr>
                </a:solidFill>
              </a:rPr>
              <a:t>CERN seminar (11/07/2017)</a:t>
            </a:r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3"/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</a:rPr>
              <a:t>Heavy Baryons at LHCb (Yanxi ZHANG)</a:t>
            </a:r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3"/>
            <a:fld id="{40E22BEB-CED1-3E46-86A2-CA7857D3372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 defTabSz="914303"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29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3"/>
            <a:r>
              <a:rPr kumimoji="1" lang="fr-FR" altLang="zh-CN" smtClean="0">
                <a:solidFill>
                  <a:prstClr val="black">
                    <a:tint val="75000"/>
                  </a:prstClr>
                </a:solidFill>
              </a:rPr>
              <a:t>CERN seminar (11/07/2017)</a:t>
            </a:r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3"/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</a:rPr>
              <a:t>Heavy Baryons at LHCb (Yanxi ZHANG)</a:t>
            </a:r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3"/>
            <a:fld id="{40E22BEB-CED1-3E46-86A2-CA7857D3372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 defTabSz="914303"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8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CA0A7-44DC-4CE4-8B52-784E0655AE9E}" type="datetime1">
              <a:rPr lang="zh-CN" altLang="en-US" smtClean="0"/>
              <a:pPr/>
              <a:t>2017-7-14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0FBD-34F0-415B-86E8-A47004BB895B}" type="datetime1">
              <a:rPr lang="zh-CN" altLang="en-US" smtClean="0"/>
              <a:pPr/>
              <a:t>2017-7-14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C638-A3DB-44B8-9E6A-55D45113AE54}" type="datetime1">
              <a:rPr lang="zh-CN" altLang="en-US" smtClean="0"/>
              <a:pPr/>
              <a:t>2017-7-14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A86C-1105-40C2-A9D8-96929BA0D2DD}" type="datetime1">
              <a:rPr lang="zh-CN" altLang="en-US" smtClean="0"/>
              <a:pPr/>
              <a:t>2017-7-14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569D5-28F0-4E66-AD48-A880CE9763D2}" type="datetime1">
              <a:rPr lang="zh-CN" altLang="en-US" smtClean="0"/>
              <a:pPr/>
              <a:t>2017-7-14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35052" y="119675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27533" y="64482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FB7B6-3212-464E-BC08-30B3BDD5B13A}" type="datetime1">
              <a:rPr lang="zh-CN" altLang="en-US" smtClean="0"/>
              <a:pPr/>
              <a:t>2017-7-14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02052" y="64482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11038" y="64482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Line 9"/>
          <p:cNvSpPr>
            <a:spLocks noChangeShapeType="1"/>
          </p:cNvSpPr>
          <p:nvPr userDrawn="1"/>
        </p:nvSpPr>
        <p:spPr bwMode="auto">
          <a:xfrm>
            <a:off x="0" y="858838"/>
            <a:ext cx="9144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87450" y="6400800"/>
            <a:ext cx="6692900" cy="88900"/>
          </a:xfrm>
          <a:prstGeom prst="rect">
            <a:avLst/>
          </a:prstGeom>
          <a:noFill/>
        </p:spPr>
      </p:pic>
      <p:pic>
        <p:nvPicPr>
          <p:cNvPr id="9" name="Picture 4" descr="http://pic18.nipic.com/20111220/9114815_223407232195_2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479" y="12830"/>
            <a:ext cx="773707" cy="77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67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CC0000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6600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L. Zhang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ICHEP 2016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625ED-7D8D-4C28-90EC-D7A5A1869C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Line 9"/>
          <p:cNvSpPr>
            <a:spLocks noChangeShapeType="1"/>
          </p:cNvSpPr>
          <p:nvPr userDrawn="1"/>
        </p:nvSpPr>
        <p:spPr bwMode="auto">
          <a:xfrm>
            <a:off x="0" y="858838"/>
            <a:ext cx="9144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87450" y="6400800"/>
            <a:ext cx="6692900" cy="88900"/>
          </a:xfrm>
          <a:prstGeom prst="rect">
            <a:avLst/>
          </a:prstGeom>
          <a:noFill/>
        </p:spPr>
      </p:pic>
      <p:pic>
        <p:nvPicPr>
          <p:cNvPr id="9" name="Picture 4" descr="http://pic18.nipic.com/20111220/9114815_223407232195_2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479" y="12830"/>
            <a:ext cx="773707" cy="77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4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CC0000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6600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4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4928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defTabSz="914303"/>
            <a:r>
              <a:rPr kumimoji="1" lang="fr-FR" altLang="zh-CN" smtClean="0">
                <a:solidFill>
                  <a:prstClr val="black">
                    <a:tint val="75000"/>
                  </a:prstClr>
                </a:solidFill>
              </a:rPr>
              <a:t>CERN seminar (11/07/2017)</a:t>
            </a:r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84983"/>
            <a:ext cx="308610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defTabSz="914303"/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</a:rPr>
              <a:t>Heavy Baryons at LHCb (Yanxi ZHANG)</a:t>
            </a:r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28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3"/>
            <a:fld id="{40E22BEB-CED1-3E46-86A2-CA7857D3372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 defTabSz="914303"/>
              <a:t>‹#›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8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91430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5" indent="-228575" algn="l" defTabSz="9143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6" indent="-228575" algn="l" defTabSz="91430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8" indent="-228575" algn="l" defTabSz="91430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9" indent="-228575" algn="l" defTabSz="91430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0" indent="-228575" algn="l" defTabSz="91430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32" indent="-228575" algn="l" defTabSz="91430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83" indent="-228575" algn="l" defTabSz="91430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34" indent="-228575" algn="l" defTabSz="91430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4" indent="-228575" algn="l" defTabSz="91430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1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3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4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5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5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7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8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09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4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4928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defTabSz="914303"/>
            <a:r>
              <a:rPr kumimoji="1" lang="fr-FR" altLang="zh-CN" smtClean="0">
                <a:solidFill>
                  <a:prstClr val="black">
                    <a:tint val="75000"/>
                  </a:prstClr>
                </a:solidFill>
              </a:rPr>
              <a:t>CERN seminar (11/07/2017)</a:t>
            </a:r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84983"/>
            <a:ext cx="308610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defTabSz="914303"/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</a:rPr>
              <a:t>Heavy Baryons at LHCb (Yanxi ZHANG)</a:t>
            </a:r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28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3"/>
            <a:fld id="{40E22BEB-CED1-3E46-86A2-CA7857D3372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 defTabSz="914303"/>
              <a:t>‹#›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04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91430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5" indent="-228575" algn="l" defTabSz="9143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6" indent="-228575" algn="l" defTabSz="91430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8" indent="-228575" algn="l" defTabSz="91430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9" indent="-228575" algn="l" defTabSz="91430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0" indent="-228575" algn="l" defTabSz="91430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32" indent="-228575" algn="l" defTabSz="91430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83" indent="-228575" algn="l" defTabSz="91430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34" indent="-228575" algn="l" defTabSz="91430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4" indent="-228575" algn="l" defTabSz="91430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1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3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4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5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5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7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8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09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0.png"/><Relationship Id="rId4" Type="http://schemas.openxmlformats.org/officeDocument/2006/relationships/image" Target="../media/image15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67.png"/><Relationship Id="rId5" Type="http://schemas.openxmlformats.org/officeDocument/2006/relationships/image" Target="../media/image65.png"/><Relationship Id="rId10" Type="http://schemas.openxmlformats.org/officeDocument/2006/relationships/image" Target="../media/image247.png"/><Relationship Id="rId4" Type="http://schemas.openxmlformats.org/officeDocument/2006/relationships/image" Target="../media/image64.png"/><Relationship Id="rId9" Type="http://schemas.openxmlformats.org/officeDocument/2006/relationships/image" Target="../media/image2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71.png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58.jpe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3.png"/><Relationship Id="rId4" Type="http://schemas.openxmlformats.org/officeDocument/2006/relationships/image" Target="../media/image1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3" Type="http://schemas.openxmlformats.org/officeDocument/2006/relationships/image" Target="../media/image131.png"/><Relationship Id="rId21" Type="http://schemas.openxmlformats.org/officeDocument/2006/relationships/image" Target="../media/image149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44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10" Type="http://schemas.openxmlformats.org/officeDocument/2006/relationships/image" Target="../media/image138.png"/><Relationship Id="rId19" Type="http://schemas.openxmlformats.org/officeDocument/2006/relationships/image" Target="../media/image130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50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51.png"/><Relationship Id="rId9" Type="http://schemas.openxmlformats.org/officeDocument/2006/relationships/image" Target="../media/image1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6.png"/><Relationship Id="rId7" Type="http://schemas.openxmlformats.org/officeDocument/2006/relationships/image" Target="../media/image154.png"/><Relationship Id="rId12" Type="http://schemas.openxmlformats.org/officeDocument/2006/relationships/image" Target="../media/image1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47.png"/><Relationship Id="rId10" Type="http://schemas.openxmlformats.org/officeDocument/2006/relationships/image" Target="../media/image162.png"/><Relationship Id="rId4" Type="http://schemas.openxmlformats.org/officeDocument/2006/relationships/image" Target="../media/image157.png"/><Relationship Id="rId9" Type="http://schemas.openxmlformats.org/officeDocument/2006/relationships/image" Target="../media/image1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lhcb-public.web.cern.ch/lhcb-public/Images2016/LHCbRun2Year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t="3797" r="12005" b="15509"/>
          <a:stretch/>
        </p:blipFill>
        <p:spPr bwMode="auto">
          <a:xfrm>
            <a:off x="1692791" y="2924944"/>
            <a:ext cx="5329818" cy="310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ctrTitle"/>
              </p:nvPr>
            </p:nvSpPr>
            <p:spPr>
              <a:xfrm>
                <a:off x="782579" y="939499"/>
                <a:ext cx="7578842" cy="1819815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4800" b="1" dirty="0" smtClean="0">
                    <a:cs typeface="Times New Roman" panose="02020603050405020304" pitchFamily="18" charset="0"/>
                  </a:rPr>
                  <a:t>Observation of the doubly charmed baryon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4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4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4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4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4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zh-CN" altLang="en-US" sz="4800" b="1" i="1" dirty="0">
                  <a:solidFill>
                    <a:schemeClr val="bg1"/>
                  </a:solidFill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782579" y="939499"/>
                <a:ext cx="7578842" cy="1819815"/>
              </a:xfrm>
              <a:blipFill>
                <a:blip r:embed="rId3"/>
                <a:stretch>
                  <a:fillRect r="-241" b="-107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941" y="0"/>
            <a:ext cx="1229059" cy="8288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7"/>
          <a:stretch/>
        </p:blipFill>
        <p:spPr>
          <a:xfrm>
            <a:off x="0" y="0"/>
            <a:ext cx="1618056" cy="82888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411760" y="5962463"/>
            <a:ext cx="4264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FF00"/>
                </a:solidFill>
              </a:rPr>
              <a:t>EPD seminar, 14 July 2017, IHEP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5435" y="2924944"/>
            <a:ext cx="77168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bg1"/>
                </a:solidFill>
              </a:rPr>
              <a:t>Zhenwei</a:t>
            </a:r>
            <a:r>
              <a:rPr lang="en-US" altLang="zh-CN" sz="3600" b="1" dirty="0">
                <a:solidFill>
                  <a:schemeClr val="bg1"/>
                </a:solidFill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Yang (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杨振伟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)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Center for High Energy Physics, Tsinghua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University</a:t>
            </a:r>
          </a:p>
          <a:p>
            <a:pPr algn="ctr"/>
            <a:endParaRPr lang="en-US" altLang="zh-CN" sz="2800" b="1" dirty="0">
              <a:solidFill>
                <a:schemeClr val="bg1"/>
              </a:solidFill>
            </a:endParaRPr>
          </a:p>
          <a:p>
            <a:pPr algn="ctr"/>
            <a:r>
              <a:rPr lang="en-US" altLang="zh-CN" sz="2800" b="1" dirty="0" smtClean="0">
                <a:solidFill>
                  <a:schemeClr val="bg1"/>
                </a:solidFill>
              </a:rPr>
              <a:t>for </a:t>
            </a:r>
            <a:r>
              <a:rPr lang="en-US" altLang="zh-CN" sz="2800" b="1" dirty="0">
                <a:solidFill>
                  <a:schemeClr val="bg1"/>
                </a:solidFill>
              </a:rPr>
              <a:t>the </a:t>
            </a:r>
            <a:r>
              <a:rPr lang="en-US" altLang="zh-CN" sz="2800" b="1" dirty="0" err="1" smtClean="0">
                <a:solidFill>
                  <a:schemeClr val="bg1"/>
                </a:solidFill>
              </a:rPr>
              <a:t>LHCb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</a:rPr>
              <a:t>collaborations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9406" y="4725144"/>
            <a:ext cx="1749493" cy="1698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7780" y="903610"/>
                <a:ext cx="8714700" cy="3030215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SELEX (</a:t>
                </a:r>
                <a:r>
                  <a:rPr kumimoji="1" lang="en-US" altLang="zh-CN" dirty="0" err="1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Fermilab</a:t>
                </a:r>
                <a:r>
                  <a:rPr kumimoji="1" lang="en-US" altLang="zh-CN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E781) collides high energy </a:t>
                </a:r>
                <a:r>
                  <a:rPr kumimoji="1" lang="en-US" altLang="zh-CN" dirty="0" smtClean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hyperon beams </a:t>
                </a:r>
                <a:r>
                  <a:rPr kumimoji="1" lang="en-US" altLang="zh-CN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Σ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  <m:r>
                      <a:rPr kumimoji="1"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𝑝</m:t>
                    </m:r>
                  </m:oMath>
                </a14:m>
                <a:r>
                  <a:rPr kumimoji="1" lang="en-US" altLang="zh-CN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) with targets, dedicated to study charm baryons</a:t>
                </a:r>
              </a:p>
              <a:p>
                <a:r>
                  <a:rPr kumimoji="1" lang="en-US" altLang="zh-CN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Observed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𝜦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altLang="zh-CN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𝒑</m:t>
                    </m:r>
                    <m:sSup>
                      <m:sSupPr>
                        <m:ctrlPr>
                          <a:rPr kumimoji="1" lang="en-US" altLang="zh-CN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decays</a:t>
                </a:r>
                <a:endParaRPr kumimoji="1" lang="en-US" altLang="zh-CN" dirty="0">
                  <a:solidFill>
                    <a:schemeClr val="bg1"/>
                  </a:solidFill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7780" y="903610"/>
                <a:ext cx="8714700" cy="3030215"/>
              </a:xfrm>
              <a:blipFill>
                <a:blip r:embed="rId2"/>
                <a:stretch>
                  <a:fillRect l="-909" t="-1610" r="-2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ea typeface="黑体" panose="02010609060101010101" pitchFamily="49" charset="-122"/>
              </a:rPr>
              <a:t>Experimental results</a:t>
            </a:r>
            <a:endParaRPr lang="zh-CN" altLang="en-US" b="1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z="1600" b="1" smtClean="0"/>
              <a:pPr/>
              <a:t>10</a:t>
            </a:fld>
            <a:endParaRPr lang="zh-CN" altLang="en-US" sz="1600" b="1" dirty="0"/>
          </a:p>
        </p:txBody>
      </p:sp>
      <p:grpSp>
        <p:nvGrpSpPr>
          <p:cNvPr id="24" name="Group 4"/>
          <p:cNvGrpSpPr/>
          <p:nvPr/>
        </p:nvGrpSpPr>
        <p:grpSpPr>
          <a:xfrm>
            <a:off x="739693" y="3909026"/>
            <a:ext cx="7340624" cy="2792960"/>
            <a:chOff x="401833" y="2033653"/>
            <a:chExt cx="7856625" cy="3218484"/>
          </a:xfrm>
        </p:grpSpPr>
        <p:grpSp>
          <p:nvGrpSpPr>
            <p:cNvPr id="25" name="Group 19"/>
            <p:cNvGrpSpPr/>
            <p:nvPr/>
          </p:nvGrpSpPr>
          <p:grpSpPr>
            <a:xfrm>
              <a:off x="688675" y="2033653"/>
              <a:ext cx="7569783" cy="625909"/>
              <a:chOff x="688675" y="2033653"/>
              <a:chExt cx="7569783" cy="625909"/>
            </a:xfrm>
          </p:grpSpPr>
          <p:sp>
            <p:nvSpPr>
              <p:cNvPr id="32" name="Rectangle 8"/>
              <p:cNvSpPr/>
              <p:nvPr/>
            </p:nvSpPr>
            <p:spPr>
              <a:xfrm>
                <a:off x="6453215" y="2088472"/>
                <a:ext cx="1805243" cy="3546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s-IS" sz="1400" dirty="0" smtClean="0">
                    <a:solidFill>
                      <a:srgbClr val="FFFF00"/>
                    </a:solidFill>
                    <a:latin typeface="CMTI10" charset="0"/>
                  </a:rPr>
                  <a:t>PLB 628 (2005) 18</a:t>
                </a:r>
                <a:endParaRPr lang="is-IS" sz="1400" dirty="0">
                  <a:solidFill>
                    <a:srgbClr val="FFFF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6"/>
                  <p:cNvSpPr/>
                  <p:nvPr/>
                </p:nvSpPr>
                <p:spPr>
                  <a:xfrm>
                    <a:off x="688675" y="2224745"/>
                    <a:ext cx="1664214" cy="390133"/>
                  </a:xfrm>
                  <a:prstGeom prst="rect">
                    <a:avLst/>
                  </a:prstGeom>
                  <a:pattFill prst="pct5">
                    <a:fgClr>
                      <a:schemeClr val="accent4">
                        <a:lumMod val="20000"/>
                        <a:lumOff val="80000"/>
                      </a:schemeClr>
                    </a:fgClr>
                    <a:bgClr>
                      <a:schemeClr val="bg1"/>
                    </a:bgClr>
                  </a:pattFill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1" lang="en-US" altLang="zh-CN" sz="1600" i="1" smtClean="0">
                                  <a:solidFill>
                                    <a:srgbClr val="2605EB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𝑐𝑐</m:t>
                              </m:r>
                            </m:sub>
                            <m:sup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kumimoji="1" lang="en-US" altLang="zh-CN" sz="1600" i="1">
                              <a:solidFill>
                                <a:srgbClr val="2605EB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dirty="0">
                      <a:solidFill>
                        <a:srgbClr val="2605EB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Rectangle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8675" y="2224745"/>
                    <a:ext cx="1664214" cy="39013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ectangle 14"/>
                  <p:cNvSpPr/>
                  <p:nvPr/>
                </p:nvSpPr>
                <p:spPr>
                  <a:xfrm>
                    <a:off x="4965946" y="2033653"/>
                    <a:ext cx="1531557" cy="390134"/>
                  </a:xfrm>
                  <a:prstGeom prst="rect">
                    <a:avLst/>
                  </a:prstGeom>
                  <a:pattFill prst="pct5">
                    <a:fgClr>
                      <a:schemeClr val="accent4">
                        <a:lumMod val="20000"/>
                        <a:lumOff val="80000"/>
                      </a:schemeClr>
                    </a:fgClr>
                    <a:bgClr>
                      <a:schemeClr val="bg1"/>
                    </a:bgClr>
                  </a:pattFill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1" lang="en-US" altLang="zh-CN" sz="1600" i="1" smtClean="0">
                                  <a:solidFill>
                                    <a:srgbClr val="2605EB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𝑐𝑐</m:t>
                              </m:r>
                            </m:sub>
                            <m:sup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kumimoji="1" lang="en-US" altLang="zh-CN" sz="1600" i="1">
                              <a:solidFill>
                                <a:srgbClr val="2605EB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r>
                            <a:rPr kumimoji="1" lang="en-US" altLang="zh-CN" sz="1600" b="0" i="1" smtClean="0">
                              <a:solidFill>
                                <a:srgbClr val="2605EB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kumimoji="1" lang="en-US" altLang="zh-CN" sz="1600" b="0" i="1" smtClean="0">
                                  <a:solidFill>
                                    <a:srgbClr val="2605EB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600" b="0" i="1" smtClean="0">
                                  <a:solidFill>
                                    <a:srgbClr val="2605EB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dirty="0">
                      <a:solidFill>
                        <a:srgbClr val="2605EB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65946" y="2033653"/>
                    <a:ext cx="1531557" cy="39013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357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Rectangle 12"/>
              <p:cNvSpPr/>
              <p:nvPr/>
            </p:nvSpPr>
            <p:spPr>
              <a:xfrm>
                <a:off x="2288545" y="2304894"/>
                <a:ext cx="2113243" cy="3546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FFFF00"/>
                    </a:solidFill>
                    <a:latin typeface="CMTI10" charset="0"/>
                  </a:rPr>
                  <a:t>PRL 89 (2002) 112001</a:t>
                </a:r>
              </a:p>
            </p:txBody>
          </p:sp>
        </p:grpSp>
        <p:grpSp>
          <p:nvGrpSpPr>
            <p:cNvPr id="26" name="Group 18"/>
            <p:cNvGrpSpPr/>
            <p:nvPr/>
          </p:nvGrpSpPr>
          <p:grpSpPr>
            <a:xfrm>
              <a:off x="401833" y="2607479"/>
              <a:ext cx="3846807" cy="2607059"/>
              <a:chOff x="401833" y="2607479"/>
              <a:chExt cx="3846807" cy="2607059"/>
            </a:xfrm>
          </p:grpSpPr>
          <p:pic>
            <p:nvPicPr>
              <p:cNvPr id="30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833" y="2607479"/>
                <a:ext cx="3846807" cy="2607059"/>
              </a:xfrm>
              <a:prstGeom prst="rect">
                <a:avLst/>
              </a:prstGeom>
            </p:spPr>
          </p:pic>
          <p:sp>
            <p:nvSpPr>
              <p:cNvPr id="31" name="Rectangle 17"/>
              <p:cNvSpPr/>
              <p:nvPr/>
            </p:nvSpPr>
            <p:spPr>
              <a:xfrm>
                <a:off x="3827422" y="2739712"/>
                <a:ext cx="331862" cy="3093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Group 22"/>
            <p:cNvGrpSpPr/>
            <p:nvPr/>
          </p:nvGrpSpPr>
          <p:grpSpPr>
            <a:xfrm>
              <a:off x="4965946" y="2369997"/>
              <a:ext cx="2895463" cy="2882140"/>
              <a:chOff x="4965946" y="2369997"/>
              <a:chExt cx="2895463" cy="2882140"/>
            </a:xfrm>
          </p:grpSpPr>
          <p:pic>
            <p:nvPicPr>
              <p:cNvPr id="28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65946" y="2419539"/>
                <a:ext cx="2895463" cy="2832598"/>
              </a:xfrm>
              <a:prstGeom prst="rect">
                <a:avLst/>
              </a:prstGeom>
            </p:spPr>
          </p:pic>
          <p:sp>
            <p:nvSpPr>
              <p:cNvPr id="29" name="Rectangle 21"/>
              <p:cNvSpPr/>
              <p:nvPr/>
            </p:nvSpPr>
            <p:spPr>
              <a:xfrm>
                <a:off x="5904476" y="2369997"/>
                <a:ext cx="179452" cy="1303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23"/>
              <p:cNvSpPr/>
              <p:nvPr/>
            </p:nvSpPr>
            <p:spPr>
              <a:xfrm>
                <a:off x="794758" y="2201724"/>
                <a:ext cx="6291081" cy="1573764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b="1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Signal yields: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𝟏𝟓</m:t>
                    </m:r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𝟗</m:t>
                    </m:r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(</m:t>
                    </m:r>
                    <m:sSubSup>
                      <m:sSubSupPr>
                        <m:ctrlP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𝜦</m:t>
                        </m:r>
                      </m:e>
                      <m:sub>
                        <m: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000" b="1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and  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𝟓</m:t>
                    </m:r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𝟔𝟐</m:t>
                    </m:r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(</m:t>
                    </m:r>
                    <m:r>
                      <a:rPr kumimoji="1" lang="en-US" altLang="zh-CN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𝒑</m:t>
                    </m:r>
                    <m:sSup>
                      <m:sSupPr>
                        <m:ctrlP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endParaRPr kumimoji="1" lang="en-US" altLang="zh-CN" sz="2000" b="1" dirty="0" smtClean="0">
                  <a:solidFill>
                    <a:schemeClr val="bg1"/>
                  </a:solidFill>
                  <a:ea typeface="Times New Roman" charset="0"/>
                  <a:cs typeface="Times New Roman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b="1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Short lifetime: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𝝉</m:t>
                    </m:r>
                    <m:d>
                      <m:dPr>
                        <m:ctrlP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𝜩</m:t>
                            </m:r>
                          </m:e>
                          <m:sub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𝒄𝒄</m:t>
                            </m:r>
                          </m:sub>
                          <m:sup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e>
                    </m:d>
                    <m:r>
                      <a:rPr kumimoji="1" lang="en-US" altLang="zh-CN" sz="2000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&lt;</m:t>
                    </m:r>
                    <m:r>
                      <a:rPr kumimoji="1" lang="en-US" altLang="zh-CN" sz="2000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𝟑𝟑</m:t>
                    </m:r>
                  </m:oMath>
                </a14:m>
                <a:r>
                  <a:rPr kumimoji="1" lang="en-US" altLang="zh-CN" sz="2000" b="1" dirty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 fs</a:t>
                </a:r>
                <a:r>
                  <a:rPr kumimoji="1" lang="zh-CN" altLang="en-US" sz="2000" b="1" dirty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b="1" dirty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@90% CL,</a:t>
                </a:r>
                <a:r>
                  <a:rPr kumimoji="1" lang="zh-CN" altLang="en-US" sz="2000" b="1" dirty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b="1" dirty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but </a:t>
                </a:r>
                <a:r>
                  <a:rPr kumimoji="1" lang="en-US" altLang="zh-CN" sz="2000" b="1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not zero</a:t>
                </a:r>
                <a:endParaRPr lang="en-US" sz="2000" b="1" dirty="0" smtClean="0">
                  <a:solidFill>
                    <a:schemeClr val="bg1"/>
                  </a:solidFill>
                  <a:ea typeface="Times New Roman" charset="0"/>
                  <a:cs typeface="Times New Roman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b="1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Large production</a:t>
                </a:r>
                <a:r>
                  <a:rPr kumimoji="1" lang="en-US" altLang="zh-CN" sz="2000" b="1" dirty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𝑹</m:t>
                    </m:r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</m:t>
                    </m:r>
                    <m:f>
                      <m:fPr>
                        <m:ctrlP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𝝈</m:t>
                        </m:r>
                        <m:d>
                          <m:dPr>
                            <m:ctrlP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2000" b="1" i="1">
                                    <a:solidFill>
                                      <a:srgbClr val="66FF66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b="1" i="1">
                                    <a:solidFill>
                                      <a:srgbClr val="66FF66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𝜩</m:t>
                                </m:r>
                              </m:e>
                              <m:sub>
                                <m:r>
                                  <a:rPr kumimoji="1" lang="en-US" altLang="zh-CN" sz="2000" b="1" i="1">
                                    <a:solidFill>
                                      <a:srgbClr val="66FF66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𝒄𝒄</m:t>
                                </m:r>
                              </m:sub>
                              <m:sup>
                                <m:r>
                                  <a:rPr kumimoji="1" lang="en-US" altLang="zh-CN" sz="2000" b="1" i="1">
                                    <a:solidFill>
                                      <a:srgbClr val="66FF66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×</m:t>
                        </m:r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𝐁𝐅</m:t>
                        </m:r>
                        <m:r>
                          <a:rPr kumimoji="1" lang="en-US" altLang="zh-CN" sz="2000" b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bSup>
                          <m:sSubSupPr>
                            <m:ctrlP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𝜩</m:t>
                            </m:r>
                          </m:e>
                          <m:sub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𝒄𝒄</m:t>
                            </m:r>
                          </m:sub>
                          <m:sup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r>
                          <a:rPr kumimoji="1" lang="en-US" altLang="zh-CN" sz="24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𝜦</m:t>
                            </m:r>
                          </m:e>
                          <m:sub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𝒄</m:t>
                            </m:r>
                          </m:sub>
                          <m:sup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2000" b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num>
                      <m:den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𝝈</m:t>
                        </m:r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bSup>
                          <m:sSubSupPr>
                            <m:ctrlP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𝜦</m:t>
                            </m:r>
                          </m:e>
                          <m:sub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𝒄</m:t>
                            </m:r>
                          </m:sub>
                          <m:sup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den>
                    </m:f>
                    <m:r>
                      <a:rPr kumimoji="1" lang="en-US" altLang="zh-CN" sz="2000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∼</m:t>
                    </m:r>
                    <m:r>
                      <a:rPr kumimoji="1" lang="en-US" altLang="zh-CN" sz="2000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𝟐𝟎</m:t>
                    </m:r>
                    <m:r>
                      <a:rPr kumimoji="1" lang="en-US" altLang="zh-CN" sz="2000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%</m:t>
                    </m:r>
                  </m:oMath>
                </a14:m>
                <a:endParaRPr lang="en-US" sz="2000" b="1" dirty="0" smtClean="0">
                  <a:solidFill>
                    <a:srgbClr val="66FF66"/>
                  </a:solidFill>
                  <a:ea typeface="Times New Roman" charset="0"/>
                  <a:cs typeface="Times New Roman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Mass (combined):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𝟑𝟓𝟏𝟖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𝟕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±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𝟏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𝟕</m:t>
                    </m:r>
                  </m:oMath>
                </a14:m>
                <a:r>
                  <a:rPr lang="en-US" sz="2000" b="1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MeV</a:t>
                </a:r>
                <a:endParaRPr lang="en-US" sz="2000" b="1" dirty="0">
                  <a:solidFill>
                    <a:schemeClr val="bg1"/>
                  </a:solidFill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9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758" y="2201724"/>
                <a:ext cx="6291081" cy="1573764"/>
              </a:xfrm>
              <a:prstGeom prst="rect">
                <a:avLst/>
              </a:prstGeom>
              <a:blipFill>
                <a:blip r:embed="rId7"/>
                <a:stretch>
                  <a:fillRect l="-872" t="-1938" b="-62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952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7780" y="903610"/>
                <a:ext cx="8714700" cy="3030215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SELEX (</a:t>
                </a:r>
                <a:r>
                  <a:rPr kumimoji="1" lang="en-US" altLang="zh-CN" dirty="0" err="1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Fermilab</a:t>
                </a:r>
                <a:r>
                  <a:rPr kumimoji="1" lang="en-US" altLang="zh-CN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E781) collides high energy </a:t>
                </a:r>
                <a:r>
                  <a:rPr kumimoji="1" lang="en-US" altLang="zh-CN" dirty="0" smtClean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hyperon beams </a:t>
                </a:r>
                <a:r>
                  <a:rPr kumimoji="1" lang="en-US" altLang="zh-CN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Σ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  <m:r>
                      <a:rPr kumimoji="1"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𝑝</m:t>
                    </m:r>
                  </m:oMath>
                </a14:m>
                <a:r>
                  <a:rPr kumimoji="1" lang="en-US" altLang="zh-CN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) with targets, dedicated to study charm baryons</a:t>
                </a:r>
              </a:p>
              <a:p>
                <a:r>
                  <a:rPr kumimoji="1" lang="en-US" altLang="zh-CN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Observed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𝜦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altLang="zh-CN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𝒑</m:t>
                    </m:r>
                    <m:sSup>
                      <m:sSupPr>
                        <m:ctrlPr>
                          <a:rPr kumimoji="1" lang="en-US" altLang="zh-CN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decays</a:t>
                </a:r>
                <a:endParaRPr kumimoji="1" lang="en-US" altLang="zh-CN" dirty="0">
                  <a:solidFill>
                    <a:schemeClr val="bg1"/>
                  </a:solidFill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7780" y="903610"/>
                <a:ext cx="8714700" cy="3030215"/>
              </a:xfrm>
              <a:blipFill>
                <a:blip r:embed="rId2"/>
                <a:stretch>
                  <a:fillRect l="-909" t="-1610" r="-2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ea typeface="黑体" panose="02010609060101010101" pitchFamily="49" charset="-122"/>
              </a:rPr>
              <a:t>Experimental results (cont.)</a:t>
            </a:r>
            <a:endParaRPr lang="zh-CN" altLang="en-US" b="1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z="1600" b="1" smtClean="0"/>
              <a:pPr/>
              <a:t>11</a:t>
            </a:fld>
            <a:endParaRPr lang="zh-CN" altLang="en-US" sz="1600" b="1" dirty="0"/>
          </a:p>
        </p:txBody>
      </p:sp>
      <p:grpSp>
        <p:nvGrpSpPr>
          <p:cNvPr id="24" name="Group 4"/>
          <p:cNvGrpSpPr/>
          <p:nvPr/>
        </p:nvGrpSpPr>
        <p:grpSpPr>
          <a:xfrm>
            <a:off x="739693" y="3779881"/>
            <a:ext cx="7340624" cy="2792960"/>
            <a:chOff x="401833" y="2033653"/>
            <a:chExt cx="7856625" cy="3218484"/>
          </a:xfrm>
        </p:grpSpPr>
        <p:grpSp>
          <p:nvGrpSpPr>
            <p:cNvPr id="25" name="Group 19"/>
            <p:cNvGrpSpPr/>
            <p:nvPr/>
          </p:nvGrpSpPr>
          <p:grpSpPr>
            <a:xfrm>
              <a:off x="688675" y="2033653"/>
              <a:ext cx="7569783" cy="625909"/>
              <a:chOff x="688675" y="2033653"/>
              <a:chExt cx="7569783" cy="625909"/>
            </a:xfrm>
          </p:grpSpPr>
          <p:sp>
            <p:nvSpPr>
              <p:cNvPr id="32" name="Rectangle 8"/>
              <p:cNvSpPr/>
              <p:nvPr/>
            </p:nvSpPr>
            <p:spPr>
              <a:xfrm>
                <a:off x="6453215" y="2088472"/>
                <a:ext cx="1805243" cy="3546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s-IS" sz="1400" dirty="0" smtClean="0">
                    <a:solidFill>
                      <a:schemeClr val="bg1"/>
                    </a:solidFill>
                    <a:latin typeface="CMTI10" charset="0"/>
                  </a:rPr>
                  <a:t>PLB 628 (2005) 18</a:t>
                </a:r>
                <a:endParaRPr lang="is-IS" sz="1400" dirty="0">
                  <a:solidFill>
                    <a:schemeClr val="bg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6"/>
                  <p:cNvSpPr/>
                  <p:nvPr/>
                </p:nvSpPr>
                <p:spPr>
                  <a:xfrm>
                    <a:off x="688675" y="2224745"/>
                    <a:ext cx="1664214" cy="390133"/>
                  </a:xfrm>
                  <a:prstGeom prst="rect">
                    <a:avLst/>
                  </a:prstGeom>
                  <a:pattFill prst="pct5">
                    <a:fgClr>
                      <a:schemeClr val="accent4">
                        <a:lumMod val="20000"/>
                        <a:lumOff val="80000"/>
                      </a:schemeClr>
                    </a:fgClr>
                    <a:bgClr>
                      <a:schemeClr val="bg1"/>
                    </a:bgClr>
                  </a:pattFill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1" lang="en-US" altLang="zh-CN" sz="1600" i="1" smtClean="0">
                                  <a:solidFill>
                                    <a:srgbClr val="2605EB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𝑐𝑐</m:t>
                              </m:r>
                            </m:sub>
                            <m:sup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kumimoji="1" lang="en-US" altLang="zh-CN" sz="1600" i="1">
                              <a:solidFill>
                                <a:srgbClr val="2605EB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dirty="0">
                      <a:solidFill>
                        <a:srgbClr val="2605EB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Rectangle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8675" y="2224745"/>
                    <a:ext cx="1664214" cy="39013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ectangle 14"/>
                  <p:cNvSpPr/>
                  <p:nvPr/>
                </p:nvSpPr>
                <p:spPr>
                  <a:xfrm>
                    <a:off x="4965946" y="2033653"/>
                    <a:ext cx="1531557" cy="390134"/>
                  </a:xfrm>
                  <a:prstGeom prst="rect">
                    <a:avLst/>
                  </a:prstGeom>
                  <a:pattFill prst="pct5">
                    <a:fgClr>
                      <a:schemeClr val="accent4">
                        <a:lumMod val="20000"/>
                        <a:lumOff val="80000"/>
                      </a:schemeClr>
                    </a:fgClr>
                    <a:bgClr>
                      <a:schemeClr val="bg1"/>
                    </a:bgClr>
                  </a:pattFill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1" lang="en-US" altLang="zh-CN" sz="1600" i="1" smtClean="0">
                                  <a:solidFill>
                                    <a:srgbClr val="2605EB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𝑐𝑐</m:t>
                              </m:r>
                            </m:sub>
                            <m:sup>
                              <m:r>
                                <a:rPr kumimoji="1" lang="en-US" altLang="zh-CN" sz="1600" i="1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kumimoji="1" lang="en-US" altLang="zh-CN" sz="1600" i="1">
                              <a:solidFill>
                                <a:srgbClr val="2605EB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r>
                            <a:rPr kumimoji="1" lang="en-US" altLang="zh-CN" sz="1600" b="0" i="1" smtClean="0">
                              <a:solidFill>
                                <a:srgbClr val="2605EB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kumimoji="1" lang="en-US" altLang="zh-CN" sz="1600" b="0" i="1" smtClean="0">
                                  <a:solidFill>
                                    <a:srgbClr val="2605EB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600" b="0" i="1" smtClean="0">
                                  <a:solidFill>
                                    <a:srgbClr val="2605EB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solidFill>
                                    <a:srgbClr val="2605EB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dirty="0">
                      <a:solidFill>
                        <a:srgbClr val="2605EB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65946" y="2033653"/>
                    <a:ext cx="1531557" cy="39013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357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Rectangle 12"/>
              <p:cNvSpPr/>
              <p:nvPr/>
            </p:nvSpPr>
            <p:spPr>
              <a:xfrm>
                <a:off x="2288545" y="2304894"/>
                <a:ext cx="2113243" cy="3546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CMTI10" charset="0"/>
                  </a:rPr>
                  <a:t>PRL 89 (2002) 112001</a:t>
                </a:r>
              </a:p>
            </p:txBody>
          </p:sp>
        </p:grpSp>
        <p:grpSp>
          <p:nvGrpSpPr>
            <p:cNvPr id="26" name="Group 18"/>
            <p:cNvGrpSpPr/>
            <p:nvPr/>
          </p:nvGrpSpPr>
          <p:grpSpPr>
            <a:xfrm>
              <a:off x="401833" y="2607479"/>
              <a:ext cx="3846807" cy="2607059"/>
              <a:chOff x="401833" y="2607479"/>
              <a:chExt cx="3846807" cy="2607059"/>
            </a:xfrm>
          </p:grpSpPr>
          <p:pic>
            <p:nvPicPr>
              <p:cNvPr id="30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833" y="2607479"/>
                <a:ext cx="3846807" cy="2607059"/>
              </a:xfrm>
              <a:prstGeom prst="rect">
                <a:avLst/>
              </a:prstGeom>
            </p:spPr>
          </p:pic>
          <p:sp>
            <p:nvSpPr>
              <p:cNvPr id="31" name="Rectangle 17"/>
              <p:cNvSpPr/>
              <p:nvPr/>
            </p:nvSpPr>
            <p:spPr>
              <a:xfrm>
                <a:off x="3827422" y="2739712"/>
                <a:ext cx="331862" cy="3093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Group 22"/>
            <p:cNvGrpSpPr/>
            <p:nvPr/>
          </p:nvGrpSpPr>
          <p:grpSpPr>
            <a:xfrm>
              <a:off x="4965946" y="2369997"/>
              <a:ext cx="2895463" cy="2882140"/>
              <a:chOff x="4965946" y="2369997"/>
              <a:chExt cx="2895463" cy="2882140"/>
            </a:xfrm>
          </p:grpSpPr>
          <p:pic>
            <p:nvPicPr>
              <p:cNvPr id="28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65946" y="2419539"/>
                <a:ext cx="2895463" cy="2832598"/>
              </a:xfrm>
              <a:prstGeom prst="rect">
                <a:avLst/>
              </a:prstGeom>
            </p:spPr>
          </p:pic>
          <p:sp>
            <p:nvSpPr>
              <p:cNvPr id="29" name="Rectangle 21"/>
              <p:cNvSpPr/>
              <p:nvPr/>
            </p:nvSpPr>
            <p:spPr>
              <a:xfrm>
                <a:off x="5904476" y="2369997"/>
                <a:ext cx="179452" cy="1303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23"/>
              <p:cNvSpPr/>
              <p:nvPr/>
            </p:nvSpPr>
            <p:spPr>
              <a:xfrm>
                <a:off x="827584" y="2206117"/>
                <a:ext cx="6291081" cy="1573764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b="1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Signal yields: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𝟏𝟓</m:t>
                    </m:r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𝟗</m:t>
                    </m:r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(</m:t>
                    </m:r>
                    <m:sSubSup>
                      <m:sSubSupPr>
                        <m:ctrlP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𝜦</m:t>
                        </m:r>
                      </m:e>
                      <m:sub>
                        <m: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000" b="1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and  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𝟓</m:t>
                    </m:r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𝟔𝟐</m:t>
                    </m:r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(</m:t>
                    </m:r>
                    <m:r>
                      <a:rPr kumimoji="1" lang="en-US" altLang="zh-CN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𝒑</m:t>
                    </m:r>
                    <m:sSup>
                      <m:sSupPr>
                        <m:ctrlP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endParaRPr kumimoji="1" lang="en-US" altLang="zh-CN" sz="2000" b="1" dirty="0" smtClean="0">
                  <a:solidFill>
                    <a:schemeClr val="bg1"/>
                  </a:solidFill>
                  <a:ea typeface="Times New Roman" charset="0"/>
                  <a:cs typeface="Times New Roman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b="1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Short lifetime: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𝝉</m:t>
                    </m:r>
                    <m:d>
                      <m:dPr>
                        <m:ctrlP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𝜩</m:t>
                            </m:r>
                          </m:e>
                          <m:sub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𝒄𝒄</m:t>
                            </m:r>
                          </m:sub>
                          <m:sup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e>
                    </m:d>
                    <m:r>
                      <a:rPr kumimoji="1" lang="en-US" altLang="zh-CN" sz="2000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&lt;</m:t>
                    </m:r>
                    <m:r>
                      <a:rPr kumimoji="1" lang="en-US" altLang="zh-CN" sz="2000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𝟑𝟑</m:t>
                    </m:r>
                  </m:oMath>
                </a14:m>
                <a:r>
                  <a:rPr kumimoji="1" lang="en-US" altLang="zh-CN" sz="2000" b="1" dirty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 fs</a:t>
                </a:r>
                <a:r>
                  <a:rPr kumimoji="1" lang="zh-CN" altLang="en-US" sz="2000" b="1" dirty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b="1" dirty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@90% CL,</a:t>
                </a:r>
                <a:r>
                  <a:rPr kumimoji="1" lang="zh-CN" altLang="en-US" sz="2000" b="1" dirty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b="1" dirty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but </a:t>
                </a:r>
                <a:r>
                  <a:rPr kumimoji="1" lang="en-US" altLang="zh-CN" sz="2000" b="1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not zero</a:t>
                </a:r>
                <a:endParaRPr lang="en-US" sz="2000" b="1" dirty="0" smtClean="0">
                  <a:solidFill>
                    <a:schemeClr val="bg1"/>
                  </a:solidFill>
                  <a:ea typeface="Times New Roman" charset="0"/>
                  <a:cs typeface="Times New Roman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b="1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Large production</a:t>
                </a:r>
                <a:r>
                  <a:rPr kumimoji="1" lang="en-US" altLang="zh-CN" sz="2000" b="1" dirty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𝑹</m:t>
                    </m:r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</m:t>
                    </m:r>
                    <m:f>
                      <m:fPr>
                        <m:ctrlP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𝝈</m:t>
                        </m:r>
                        <m:d>
                          <m:dPr>
                            <m:ctrlP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2000" b="1" i="1">
                                    <a:solidFill>
                                      <a:srgbClr val="66FF66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b="1" i="1">
                                    <a:solidFill>
                                      <a:srgbClr val="66FF66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𝜩</m:t>
                                </m:r>
                              </m:e>
                              <m:sub>
                                <m:r>
                                  <a:rPr kumimoji="1" lang="en-US" altLang="zh-CN" sz="2000" b="1" i="1">
                                    <a:solidFill>
                                      <a:srgbClr val="66FF66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𝒄𝒄</m:t>
                                </m:r>
                              </m:sub>
                              <m:sup>
                                <m:r>
                                  <a:rPr kumimoji="1" lang="en-US" altLang="zh-CN" sz="2000" b="1" i="1">
                                    <a:solidFill>
                                      <a:srgbClr val="66FF66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×</m:t>
                        </m:r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𝐁𝐅</m:t>
                        </m:r>
                        <m:r>
                          <a:rPr kumimoji="1" lang="en-US" altLang="zh-CN" sz="2000" b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bSup>
                          <m:sSubSupPr>
                            <m:ctrlP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𝜩</m:t>
                            </m:r>
                          </m:e>
                          <m:sub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𝒄𝒄</m:t>
                            </m:r>
                          </m:sub>
                          <m:sup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r>
                          <a:rPr kumimoji="1" lang="en-US" altLang="zh-CN" sz="24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𝜦</m:t>
                            </m:r>
                          </m:e>
                          <m:sub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𝒄</m:t>
                            </m:r>
                          </m:sub>
                          <m:sup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4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2000" b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num>
                      <m:den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𝝈</m:t>
                        </m:r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bSup>
                          <m:sSubSupPr>
                            <m:ctrlP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𝜦</m:t>
                            </m:r>
                          </m:e>
                          <m:sub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𝒄</m:t>
                            </m:r>
                          </m:sub>
                          <m:sup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den>
                    </m:f>
                    <m:r>
                      <a:rPr kumimoji="1" lang="en-US" altLang="zh-CN" sz="2000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∼</m:t>
                    </m:r>
                    <m:r>
                      <a:rPr kumimoji="1" lang="en-US" altLang="zh-CN" sz="2000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𝟐𝟎</m:t>
                    </m:r>
                    <m:r>
                      <a:rPr kumimoji="1" lang="en-US" altLang="zh-CN" sz="2000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%</m:t>
                    </m:r>
                  </m:oMath>
                </a14:m>
                <a:endParaRPr lang="en-US" sz="2000" b="1" dirty="0" smtClean="0">
                  <a:solidFill>
                    <a:srgbClr val="66FF66"/>
                  </a:solidFill>
                  <a:ea typeface="Times New Roman" charset="0"/>
                  <a:cs typeface="Times New Roman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Mass (combined):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𝟑𝟓𝟏𝟖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𝟕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±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𝟏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𝟕</m:t>
                    </m:r>
                  </m:oMath>
                </a14:m>
                <a:r>
                  <a:rPr lang="en-US" sz="2000" b="1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MeV</a:t>
                </a:r>
                <a:endParaRPr lang="en-US" sz="2000" b="1" dirty="0">
                  <a:solidFill>
                    <a:schemeClr val="bg1"/>
                  </a:solidFill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9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206117"/>
                <a:ext cx="6291081" cy="1573764"/>
              </a:xfrm>
              <a:prstGeom prst="rect">
                <a:avLst/>
              </a:prstGeom>
              <a:blipFill>
                <a:blip r:embed="rId7"/>
                <a:stretch>
                  <a:fillRect l="-872" t="-2326" b="-62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785" y="3857743"/>
            <a:ext cx="7260783" cy="221058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739693" y="5733256"/>
            <a:ext cx="5488491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83597" y="6119174"/>
            <a:ext cx="8403203" cy="52322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No evidence observed by FOCUS, </a:t>
            </a:r>
            <a:r>
              <a:rPr lang="en-US" altLang="zh-CN" sz="2800" dirty="0" err="1" smtClean="0"/>
              <a:t>BaBar</a:t>
            </a:r>
            <a:r>
              <a:rPr lang="en-US" altLang="zh-CN" sz="2800" dirty="0" smtClean="0"/>
              <a:t>, Belle, and </a:t>
            </a:r>
            <a:r>
              <a:rPr lang="en-US" altLang="zh-CN" sz="2800" dirty="0" err="1" smtClean="0"/>
              <a:t>LHCb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4169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793" y="740181"/>
            <a:ext cx="8748615" cy="5740299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kumimoji="1" lang="en-US" altLang="zh-CN" sz="2116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116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116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116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12</a:t>
            </a:fld>
            <a:endParaRPr kumimoji="1" lang="zh-CN" alt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64384" y="1770245"/>
            <a:ext cx="8366108" cy="4310065"/>
            <a:chOff x="354445" y="1605114"/>
            <a:chExt cx="7905682" cy="4072862"/>
          </a:xfrm>
        </p:grpSpPr>
        <p:pic>
          <p:nvPicPr>
            <p:cNvPr id="27" name="Picture 4" descr="http://cds.cern.ch/record/1087860/files/gene-2008-002.jpg?subformat=icon-144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" t="28107" r="-56"/>
            <a:stretch/>
          </p:blipFill>
          <p:spPr bwMode="auto">
            <a:xfrm>
              <a:off x="354445" y="1605114"/>
              <a:ext cx="7905682" cy="4072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510040" y="2173809"/>
              <a:ext cx="7579937" cy="1409597"/>
              <a:chOff x="542185" y="2193079"/>
              <a:chExt cx="7579937" cy="1409597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542185" y="3341066"/>
                <a:ext cx="7059207" cy="261610"/>
                <a:chOff x="1510383" y="2663890"/>
                <a:chExt cx="7059207" cy="261610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1510383" y="2796276"/>
                  <a:ext cx="646771" cy="0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flipH="1" flipV="1">
                  <a:off x="2278019" y="2792156"/>
                  <a:ext cx="6291571" cy="4120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Sun 33"/>
                <p:cNvSpPr/>
                <p:nvPr/>
              </p:nvSpPr>
              <p:spPr>
                <a:xfrm>
                  <a:off x="2069840" y="2663890"/>
                  <a:ext cx="256478" cy="261610"/>
                </a:xfrm>
                <a:prstGeom prst="sun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905"/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>
                <a:off x="7080662" y="2193079"/>
                <a:ext cx="1041460" cy="3334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93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250 </a:t>
                </a:r>
                <a:r>
                  <a:rPr kumimoji="1" lang="en-US" altLang="zh-CN" sz="1693" dirty="0" err="1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mrad</a:t>
                </a:r>
                <a:endParaRPr kumimoji="1" lang="zh-CN" altLang="en-US" sz="1693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6823865" y="274630"/>
            <a:ext cx="2303352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81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JINST 3 (2008) S08005</a:t>
            </a:r>
          </a:p>
          <a:p>
            <a:r>
              <a:rPr kumimoji="1" lang="en-US" altLang="zh-CN" sz="1481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481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92622" y="906094"/>
                <a:ext cx="76921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400" b="1" dirty="0" smtClean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Designed for precision measurements in </a:t>
                </a:r>
                <a14:m>
                  <m:oMath xmlns:m="http://schemas.openxmlformats.org/officeDocument/2006/math">
                    <m:r>
                      <a:rPr kumimoji="1" lang="en-US" altLang="zh-CN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𝒃</m:t>
                    </m:r>
                    <m:r>
                      <a:rPr kumimoji="1" lang="en-US" altLang="zh-CN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  <m:r>
                      <a:rPr kumimoji="1" lang="en-US" altLang="zh-CN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𝒄</m:t>
                    </m:r>
                  </m:oMath>
                </a14:m>
                <a:r>
                  <a:rPr kumimoji="1" lang="zh-CN" altLang="en-US" sz="2400" b="1" dirty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b="1" dirty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flavor sectors</a:t>
                </a:r>
              </a:p>
              <a:p>
                <a:r>
                  <a:rPr kumimoji="1" lang="en-US" altLang="zh-CN" sz="2400" b="1" dirty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Acceptance:</a:t>
                </a:r>
                <a:r>
                  <a:rPr kumimoji="1" lang="zh-CN" altLang="en-US" sz="2400" b="1" dirty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𝟐</m:t>
                    </m:r>
                    <m:r>
                      <a:rPr kumimoji="1" lang="en-US" altLang="zh-CN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&lt;</m:t>
                    </m:r>
                    <m:r>
                      <a:rPr kumimoji="1" lang="en-US" altLang="zh-CN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𝜼</m:t>
                    </m:r>
                    <m:r>
                      <a:rPr kumimoji="1" lang="en-US" altLang="zh-CN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&lt;</m:t>
                    </m:r>
                    <m:r>
                      <a:rPr kumimoji="1" lang="en-US" altLang="zh-CN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𝟓</m:t>
                    </m:r>
                  </m:oMath>
                </a14:m>
                <a:r>
                  <a:rPr kumimoji="1" lang="en-US" altLang="zh-CN" sz="2400" b="1" dirty="0">
                    <a:solidFill>
                      <a:schemeClr val="bg1"/>
                    </a:solidFill>
                    <a:ea typeface="Times New Roman" charset="0"/>
                    <a:cs typeface="Times New Roman" charset="0"/>
                  </a:rPr>
                  <a:t> </a:t>
                </a:r>
                <a:endParaRPr kumimoji="1" lang="en-US" altLang="zh-CN" sz="2400" b="1" i="1" dirty="0">
                  <a:solidFill>
                    <a:schemeClr val="bg1"/>
                  </a:solidFill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22" y="906094"/>
                <a:ext cx="7692152" cy="830997"/>
              </a:xfrm>
              <a:prstGeom prst="rect">
                <a:avLst/>
              </a:prstGeom>
              <a:blipFill>
                <a:blip r:embed="rId4"/>
                <a:stretch>
                  <a:fillRect l="-1189"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/>
          <p:cNvSpPr/>
          <p:nvPr/>
        </p:nvSpPr>
        <p:spPr>
          <a:xfrm>
            <a:off x="7086601" y="2288632"/>
            <a:ext cx="319120" cy="1482365"/>
          </a:xfrm>
          <a:custGeom>
            <a:avLst/>
            <a:gdLst>
              <a:gd name="connsiteX0" fmla="*/ 0 w 301557"/>
              <a:gd name="connsiteY0" fmla="*/ 0 h 1400783"/>
              <a:gd name="connsiteX1" fmla="*/ 223736 w 301557"/>
              <a:gd name="connsiteY1" fmla="*/ 603115 h 1400783"/>
              <a:gd name="connsiteX2" fmla="*/ 301557 w 301557"/>
              <a:gd name="connsiteY2" fmla="*/ 1400783 h 140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1557" h="1400783">
                <a:moveTo>
                  <a:pt x="0" y="0"/>
                </a:moveTo>
                <a:cubicBezTo>
                  <a:pt x="86738" y="184825"/>
                  <a:pt x="173477" y="369651"/>
                  <a:pt x="223736" y="603115"/>
                </a:cubicBezTo>
                <a:cubicBezTo>
                  <a:pt x="273995" y="836579"/>
                  <a:pt x="301557" y="1400783"/>
                  <a:pt x="301557" y="1400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5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</a:t>
            </a:r>
            <a:r>
              <a:rPr lang="en-US" altLang="zh-CN" dirty="0" err="1" smtClean="0"/>
              <a:t>LHCb</a:t>
            </a:r>
            <a:r>
              <a:rPr lang="en-US" altLang="zh-CN" dirty="0" smtClean="0"/>
              <a:t> detector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16867" y="6184728"/>
            <a:ext cx="7694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FF00"/>
                </a:solidFill>
              </a:rPr>
              <a:t>1) precise vertex  2) precise tracking  3) </a:t>
            </a:r>
            <a:r>
              <a:rPr lang="en-US" altLang="zh-CN" sz="2400" b="1" dirty="0">
                <a:solidFill>
                  <a:srgbClr val="FFFF00"/>
                </a:solidFill>
              </a:rPr>
              <a:t>p</a:t>
            </a:r>
            <a:r>
              <a:rPr lang="en-US" altLang="zh-CN" sz="2400" b="1" dirty="0" smtClean="0">
                <a:solidFill>
                  <a:srgbClr val="FFFF00"/>
                </a:solidFill>
              </a:rPr>
              <a:t>owerful hadron ID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22" name="Picture 5" descr="hidef_2011+12_K^_-__pi^_+__mas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843" y="4280220"/>
            <a:ext cx="2680336" cy="1918674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681216" y="5071742"/>
            <a:ext cx="1452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Powerful </a:t>
            </a: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hadron PID!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8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75" y="985194"/>
            <a:ext cx="8224679" cy="520381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 data taking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1979712" y="6217420"/>
                <a:ext cx="40324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bg1"/>
                    </a:solidFill>
                  </a:rPr>
                  <a:t>Data taking efficiency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𝟗𝟎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altLang="zh-CN" sz="2400" b="1" dirty="0">
                    <a:solidFill>
                      <a:schemeClr val="bg1"/>
                    </a:solidFill>
                  </a:rPr>
                  <a:t> </a:t>
                </a:r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6217420"/>
                <a:ext cx="4032451" cy="461665"/>
              </a:xfrm>
              <a:prstGeom prst="rect">
                <a:avLst/>
              </a:prstGeom>
              <a:blipFill>
                <a:blip r:embed="rId3"/>
                <a:stretch>
                  <a:fillRect l="-2421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>
            <a:off x="2800122" y="3279560"/>
            <a:ext cx="4724206" cy="2093656"/>
            <a:chOff x="2800122" y="3279560"/>
            <a:chExt cx="4724206" cy="2093656"/>
          </a:xfrm>
        </p:grpSpPr>
        <p:sp>
          <p:nvSpPr>
            <p:cNvPr id="9" name="矩形 8"/>
            <p:cNvSpPr/>
            <p:nvPr/>
          </p:nvSpPr>
          <p:spPr bwMode="auto">
            <a:xfrm>
              <a:off x="5580112" y="4149080"/>
              <a:ext cx="1944216" cy="432048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endParaRPr lang="zh-CN" altLang="en-US" sz="2400" b="1" dirty="0">
                <a:solidFill>
                  <a:schemeClr val="bg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5570084" y="4657602"/>
              <a:ext cx="1954244" cy="715614"/>
            </a:xfrm>
            <a:prstGeom prst="rect">
              <a:avLst/>
            </a:prstGeom>
            <a:noFill/>
            <a:ln w="22225">
              <a:solidFill>
                <a:srgbClr val="2605EB"/>
              </a:solidFill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endParaRPr lang="zh-CN" altLang="en-US" sz="2400" b="1" dirty="0">
                <a:solidFill>
                  <a:schemeClr val="bg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/>
                <p:cNvSpPr txBox="1"/>
                <p:nvPr/>
              </p:nvSpPr>
              <p:spPr>
                <a:xfrm>
                  <a:off x="2800122" y="4077072"/>
                  <a:ext cx="1612364" cy="4070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rgbClr val="2605EB"/>
                      </a:solidFill>
                    </a:rPr>
                    <a:t>Run-I: </a:t>
                  </a:r>
                  <a14:m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𝐟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2605E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0" smtClean="0">
                              <a:solidFill>
                                <a:srgbClr val="2605EB"/>
                              </a:solidFill>
                              <a:latin typeface="Cambria Math" panose="02040503050406030204" pitchFamily="18" charset="0"/>
                            </a:rPr>
                            <m:t>𝐛</m:t>
                          </m:r>
                        </m:e>
                        <m:sup>
                          <m:r>
                            <a:rPr lang="en-US" altLang="zh-CN" sz="2000" b="1" i="0" smtClean="0">
                              <a:solidFill>
                                <a:srgbClr val="2605EB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0" smtClean="0">
                              <a:solidFill>
                                <a:srgbClr val="2605EB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a14:m>
                  <a:endParaRPr lang="zh-CN" altLang="en-US" sz="2000" b="1" dirty="0">
                    <a:solidFill>
                      <a:srgbClr val="2605EB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文本框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0122" y="4077072"/>
                  <a:ext cx="1612364" cy="407099"/>
                </a:xfrm>
                <a:prstGeom prst="rect">
                  <a:avLst/>
                </a:prstGeom>
                <a:blipFill>
                  <a:blip r:embed="rId4"/>
                  <a:stretch>
                    <a:fillRect l="-3774" t="-5970" b="-2686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5793585" y="3279560"/>
                  <a:ext cx="1720856" cy="4070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rgbClr val="FF0000"/>
                      </a:solidFill>
                    </a:rPr>
                    <a:t>Run-II: </a:t>
                  </a:r>
                  <a14:m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𝐟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𝐛</m:t>
                          </m:r>
                        </m:e>
                        <m:sup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a14:m>
                  <a:endParaRPr lang="zh-CN" alt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3585" y="3279560"/>
                  <a:ext cx="1720856" cy="407099"/>
                </a:xfrm>
                <a:prstGeom prst="rect">
                  <a:avLst/>
                </a:prstGeom>
                <a:blipFill>
                  <a:blip r:embed="rId5"/>
                  <a:stretch>
                    <a:fillRect l="-3534" t="-5970" b="-2686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矩形 2"/>
          <p:cNvSpPr/>
          <p:nvPr/>
        </p:nvSpPr>
        <p:spPr>
          <a:xfrm>
            <a:off x="1475656" y="1564670"/>
            <a:ext cx="547260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kumimoji="1"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Run I: </a:t>
            </a:r>
            <a:r>
              <a:rPr kumimoji="1" lang="en-US" altLang="zh-CN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 smtClean="0">
                <a:solidFill>
                  <a:srgbClr val="00CC01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kumimoji="1" lang="en-US" altLang="zh-CN" b="1" dirty="0">
                <a:solidFill>
                  <a:srgbClr val="00CC01"/>
                </a:solidFill>
                <a:latin typeface="Times New Roman" charset="0"/>
                <a:ea typeface="Times New Roman" charset="0"/>
                <a:cs typeface="Times New Roman" charset="0"/>
              </a:rPr>
              <a:t>. fb</a:t>
            </a:r>
            <a:r>
              <a:rPr kumimoji="1" lang="en-US" altLang="zh-CN" b="1" baseline="30000" dirty="0">
                <a:solidFill>
                  <a:srgbClr val="00CC01"/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kumimoji="1" lang="en-US" altLang="zh-CN" b="1" dirty="0">
                <a:solidFill>
                  <a:srgbClr val="00CC01"/>
                </a:solidFill>
                <a:latin typeface="Times New Roman" charset="0"/>
                <a:ea typeface="Times New Roman" charset="0"/>
                <a:cs typeface="Times New Roman" charset="0"/>
              </a:rPr>
              <a:t> at 7 </a:t>
            </a:r>
            <a:r>
              <a:rPr kumimoji="1" lang="en-US" altLang="zh-CN" b="1" dirty="0" err="1">
                <a:solidFill>
                  <a:srgbClr val="00CC01"/>
                </a:solidFill>
                <a:latin typeface="Times New Roman" charset="0"/>
                <a:ea typeface="Times New Roman" charset="0"/>
                <a:cs typeface="Times New Roman" charset="0"/>
              </a:rPr>
              <a:t>TeV</a:t>
            </a:r>
            <a:r>
              <a:rPr kumimoji="1" lang="en-US" altLang="zh-CN" b="1" dirty="0">
                <a:solidFill>
                  <a:srgbClr val="00CC01"/>
                </a:solidFill>
                <a:latin typeface="Times New Roman" charset="0"/>
                <a:ea typeface="Times New Roman" charset="0"/>
                <a:cs typeface="Times New Roman" charset="0"/>
              </a:rPr>
              <a:t> (2011) </a:t>
            </a:r>
            <a:r>
              <a:rPr kumimoji="1"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+  </a:t>
            </a:r>
            <a:r>
              <a:rPr kumimoji="1" lang="en-US" altLang="zh-CN" b="1" dirty="0">
                <a:solidFill>
                  <a:srgbClr val="0000F6"/>
                </a:solidFill>
                <a:latin typeface="Times New Roman" charset="0"/>
                <a:ea typeface="Times New Roman" charset="0"/>
                <a:cs typeface="Times New Roman" charset="0"/>
              </a:rPr>
              <a:t>2. fb</a:t>
            </a:r>
            <a:r>
              <a:rPr kumimoji="1" lang="en-US" altLang="zh-CN" b="1" baseline="30000" dirty="0">
                <a:solidFill>
                  <a:srgbClr val="0000F6"/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kumimoji="1" lang="en-US" altLang="zh-CN" b="1" dirty="0">
                <a:solidFill>
                  <a:srgbClr val="0000F6"/>
                </a:solidFill>
                <a:latin typeface="Times New Roman" charset="0"/>
                <a:ea typeface="Times New Roman" charset="0"/>
                <a:cs typeface="Times New Roman" charset="0"/>
              </a:rPr>
              <a:t> at 8 </a:t>
            </a:r>
            <a:r>
              <a:rPr kumimoji="1" lang="en-US" altLang="zh-CN" b="1" dirty="0" err="1">
                <a:solidFill>
                  <a:srgbClr val="0000F6"/>
                </a:solidFill>
                <a:latin typeface="Times New Roman" charset="0"/>
                <a:ea typeface="Times New Roman" charset="0"/>
                <a:cs typeface="Times New Roman" charset="0"/>
              </a:rPr>
              <a:t>TeV</a:t>
            </a:r>
            <a:r>
              <a:rPr kumimoji="1" lang="en-US" altLang="zh-CN" b="1" dirty="0">
                <a:solidFill>
                  <a:srgbClr val="0000F6"/>
                </a:solidFill>
                <a:latin typeface="Times New Roman" charset="0"/>
                <a:ea typeface="Times New Roman" charset="0"/>
                <a:cs typeface="Times New Roman" charset="0"/>
              </a:rPr>
              <a:t> (2012)</a:t>
            </a:r>
          </a:p>
          <a:p>
            <a:pPr>
              <a:buFont typeface="Arial" charset="0"/>
              <a:buChar char="•"/>
            </a:pPr>
            <a:r>
              <a:rPr kumimoji="1"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Run II: </a:t>
            </a:r>
            <a:r>
              <a:rPr kumimoji="1" lang="en-US" altLang="zh-CN" b="1" dirty="0">
                <a:solidFill>
                  <a:srgbClr val="00CBFF"/>
                </a:solidFill>
                <a:latin typeface="Times New Roman" charset="0"/>
                <a:ea typeface="Times New Roman" charset="0"/>
                <a:cs typeface="Times New Roman" charset="0"/>
              </a:rPr>
              <a:t>0.3 fb</a:t>
            </a:r>
            <a:r>
              <a:rPr kumimoji="1" lang="en-US" altLang="zh-CN" b="1" baseline="30000" dirty="0">
                <a:solidFill>
                  <a:srgbClr val="00CBFF"/>
                </a:solidFill>
                <a:latin typeface="Times New Roman" charset="0"/>
                <a:ea typeface="Times New Roman" charset="0"/>
                <a:cs typeface="Times New Roman" charset="0"/>
              </a:rPr>
              <a:t>-1 </a:t>
            </a:r>
            <a:r>
              <a:rPr kumimoji="1" lang="en-US" altLang="zh-CN" b="1" dirty="0">
                <a:solidFill>
                  <a:srgbClr val="00CBFF"/>
                </a:solidFill>
                <a:latin typeface="Times New Roman" charset="0"/>
                <a:ea typeface="Times New Roman" charset="0"/>
                <a:cs typeface="Times New Roman" charset="0"/>
              </a:rPr>
              <a:t>(2015) </a:t>
            </a:r>
            <a:r>
              <a:rPr kumimoji="1"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+ </a:t>
            </a:r>
            <a:r>
              <a:rPr kumimoji="1" lang="en-US" altLang="zh-CN" b="1" dirty="0">
                <a:solidFill>
                  <a:srgbClr val="FF00F6"/>
                </a:solidFill>
                <a:latin typeface="Times New Roman" charset="0"/>
                <a:ea typeface="Times New Roman" charset="0"/>
                <a:cs typeface="Times New Roman" charset="0"/>
              </a:rPr>
              <a:t>1.7 fb</a:t>
            </a:r>
            <a:r>
              <a:rPr kumimoji="1" lang="en-US" altLang="zh-CN" b="1" baseline="30000" dirty="0">
                <a:solidFill>
                  <a:srgbClr val="FF00F6"/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kumimoji="1" lang="en-US" altLang="zh-CN" b="1" dirty="0">
                <a:solidFill>
                  <a:srgbClr val="FF00F6"/>
                </a:solidFill>
                <a:latin typeface="Times New Roman" charset="0"/>
                <a:ea typeface="Times New Roman" charset="0"/>
                <a:cs typeface="Times New Roman" charset="0"/>
              </a:rPr>
              <a:t> (2016)</a:t>
            </a:r>
            <a:r>
              <a:rPr kumimoji="1"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 at 13 </a:t>
            </a:r>
            <a:r>
              <a:rPr kumimoji="1" lang="en-US" altLang="zh-CN" b="1" dirty="0" err="1">
                <a:latin typeface="Times New Roman" charset="0"/>
                <a:ea typeface="Times New Roman" charset="0"/>
                <a:cs typeface="Times New Roman" charset="0"/>
              </a:rPr>
              <a:t>TeV</a:t>
            </a:r>
            <a:endParaRPr kumimoji="1" lang="en-US" altLang="zh-CN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72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 smtClean="0">
                    <a:ea typeface="黑体" panose="02010609060101010101" pitchFamily="49" charset="-122"/>
                  </a:rPr>
                  <a:t>Search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𝜩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𝒄𝒄</m:t>
                        </m:r>
                      </m:sub>
                    </m:sSub>
                  </m:oMath>
                </a14:m>
                <a:r>
                  <a:rPr lang="zh-CN" altLang="en-US" b="1" dirty="0" smtClean="0">
                    <a:solidFill>
                      <a:schemeClr val="bg1"/>
                    </a:solidFill>
                    <a:ea typeface="黑体" panose="02010609060101010101" pitchFamily="49" charset="-122"/>
                  </a:rPr>
                  <a:t> </a:t>
                </a:r>
                <a:r>
                  <a:rPr lang="en-US" altLang="zh-CN" b="1" dirty="0" smtClean="0">
                    <a:solidFill>
                      <a:schemeClr val="bg1"/>
                    </a:solidFill>
                    <a:ea typeface="黑体" panose="02010609060101010101" pitchFamily="49" charset="-122"/>
                  </a:rPr>
                  <a:t>at </a:t>
                </a:r>
                <a:r>
                  <a:rPr lang="en-US" altLang="zh-CN" b="1" dirty="0" err="1" smtClean="0">
                    <a:solidFill>
                      <a:schemeClr val="bg1"/>
                    </a:solidFill>
                    <a:ea typeface="黑体" panose="02010609060101010101" pitchFamily="49" charset="-122"/>
                  </a:rPr>
                  <a:t>LHCb</a:t>
                </a:r>
                <a:endParaRPr lang="zh-CN" altLang="en-US" b="1" dirty="0">
                  <a:solidFill>
                    <a:schemeClr val="bg1"/>
                  </a:solidFill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7627" b="-271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z="1600" b="1" smtClean="0"/>
              <a:pPr/>
              <a:t>14</a:t>
            </a:fld>
            <a:endParaRPr lang="zh-CN" alt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4130" y="972715"/>
                <a:ext cx="8316704" cy="5467057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b="1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𝚲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 a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t 7 TeV,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𝓛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𝟎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𝟔𝟓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b="1" i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𝐟</m:t>
                    </m:r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𝐛</m:t>
                        </m:r>
                      </m:e>
                      <m:sup>
                        <m:r>
                          <a:rPr kumimoji="1" lang="en-US" altLang="zh-CN" b="1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  <m:r>
                          <a:rPr kumimoji="1" lang="en-US" altLang="zh-CN" b="1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𝟏</m:t>
                        </m:r>
                      </m:sup>
                    </m:sSup>
                  </m:oMath>
                </a14:m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𝑵</m:t>
                    </m:r>
                    <m:d>
                      <m:d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b="1" i="0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𝚲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𝒄</m:t>
                            </m:r>
                          </m:sub>
                          <m:sup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≈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𝟎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𝟖</m:t>
                    </m:r>
                  </m:oMath>
                </a14:m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 M, requiring 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T</m:t>
                        </m:r>
                      </m:sub>
                    </m:sSub>
                  </m:oMath>
                </a14:m>
                <a:endParaRPr kumimoji="1" lang="en-US" altLang="zh-CN" dirty="0" smtClean="0">
                  <a:ea typeface="Times New Roman" charset="0"/>
                  <a:cs typeface="Times New Roman" charset="0"/>
                </a:endParaRPr>
              </a:p>
              <a:p>
                <a:pPr lvl="1"/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No significant peaking structure observed in the range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[3.3, 3.8]</m:t>
                    </m:r>
                  </m:oMath>
                </a14:m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 GeV</a:t>
                </a:r>
              </a:p>
              <a:p>
                <a:pPr lvl="1"/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Experiment sensitivity 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strongly depends on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lifetime</a:t>
                </a:r>
              </a:p>
              <a:p>
                <a:endParaRPr kumimoji="1" lang="en-US" altLang="zh-CN" sz="1800" dirty="0" smtClean="0">
                  <a:ea typeface="Times New Roman" charset="0"/>
                  <a:cs typeface="Times New Roman" charset="0"/>
                </a:endParaRPr>
              </a:p>
              <a:p>
                <a:endParaRPr kumimoji="1" lang="en-US" altLang="zh-CN" sz="1800" dirty="0" smtClean="0">
                  <a:ea typeface="Times New Roman" charset="0"/>
                  <a:cs typeface="Times New Roman" charset="0"/>
                </a:endParaRPr>
              </a:p>
              <a:p>
                <a:endParaRPr kumimoji="1" lang="en-US" altLang="zh-CN" sz="1800" dirty="0" smtClean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4130" y="972715"/>
                <a:ext cx="8316704" cy="5467057"/>
              </a:xfrm>
              <a:blipFill>
                <a:blip r:embed="rId3"/>
                <a:stretch>
                  <a:fillRect l="-953" t="-6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5"/>
          <p:cNvSpPr txBox="1"/>
          <p:nvPr/>
        </p:nvSpPr>
        <p:spPr>
          <a:xfrm>
            <a:off x="1539080" y="3373244"/>
            <a:ext cx="4515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0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Increased by ~</a:t>
            </a:r>
            <a:r>
              <a:rPr kumimoji="1" lang="en-US" sz="20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kumimoji="1" lang="en-US" sz="20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0 from 100 fs  to 400 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16"/>
              <p:cNvSpPr txBox="1"/>
              <p:nvPr/>
            </p:nvSpPr>
            <p:spPr>
              <a:xfrm>
                <a:off x="1525646" y="6349145"/>
                <a:ext cx="6057492" cy="3922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𝛿</m:t>
                      </m:r>
                      <m:r>
                        <a:rPr lang="en-US" sz="16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𝑚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𝑝</m:t>
                                  </m:r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sSubSup>
                                <m:sSub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US" sz="16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−</m:t>
                      </m:r>
                      <m:r>
                        <a:rPr lang="en-US" sz="16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𝑚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𝑝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−</m:t>
                      </m:r>
                      <m:r>
                        <a:rPr lang="en-US" sz="16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𝐾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  <m:r>
                        <a:rPr lang="en-US" sz="16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)−</m:t>
                      </m:r>
                      <m:r>
                        <a:rPr lang="en-US" sz="16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p>
                      <m:r>
                        <a:rPr lang="en-US" sz="16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</m:oMath>
                  </m:oMathPara>
                </a14:m>
                <a:endParaRPr lang="en-US" sz="16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1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646" y="6349145"/>
                <a:ext cx="6057492" cy="392223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24"/>
          <p:cNvGrpSpPr/>
          <p:nvPr/>
        </p:nvGrpSpPr>
        <p:grpSpPr>
          <a:xfrm>
            <a:off x="400192" y="3723859"/>
            <a:ext cx="8109010" cy="2623825"/>
            <a:chOff x="256736" y="3098359"/>
            <a:chExt cx="8109010" cy="2623825"/>
          </a:xfrm>
        </p:grpSpPr>
        <p:grpSp>
          <p:nvGrpSpPr>
            <p:cNvPr id="44" name="Group 19"/>
            <p:cNvGrpSpPr/>
            <p:nvPr/>
          </p:nvGrpSpPr>
          <p:grpSpPr>
            <a:xfrm>
              <a:off x="256736" y="3098359"/>
              <a:ext cx="8109010" cy="2623825"/>
              <a:chOff x="256736" y="3008710"/>
              <a:chExt cx="8109010" cy="2623825"/>
            </a:xfrm>
          </p:grpSpPr>
          <p:grpSp>
            <p:nvGrpSpPr>
              <p:cNvPr id="46" name="Group 11"/>
              <p:cNvGrpSpPr/>
              <p:nvPr/>
            </p:nvGrpSpPr>
            <p:grpSpPr>
              <a:xfrm>
                <a:off x="256736" y="3008710"/>
                <a:ext cx="8109010" cy="2623825"/>
                <a:chOff x="202455" y="2930023"/>
                <a:chExt cx="8109010" cy="2623825"/>
              </a:xfrm>
            </p:grpSpPr>
            <p:pic>
              <p:nvPicPr>
                <p:cNvPr id="49" name="Picture 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509337" y="3001875"/>
                  <a:ext cx="3802128" cy="2543008"/>
                </a:xfrm>
                <a:prstGeom prst="rect">
                  <a:avLst/>
                </a:prstGeom>
              </p:spPr>
            </p:pic>
            <p:pic>
              <p:nvPicPr>
                <p:cNvPr id="50" name="Picture 1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2455" y="2930023"/>
                  <a:ext cx="3899296" cy="2623825"/>
                </a:xfrm>
                <a:prstGeom prst="rect">
                  <a:avLst/>
                </a:prstGeom>
              </p:spPr>
            </p:pic>
          </p:grpSp>
          <p:cxnSp>
            <p:nvCxnSpPr>
              <p:cNvPr id="47" name="Straight Connector 17"/>
              <p:cNvCxnSpPr/>
              <p:nvPr/>
            </p:nvCxnSpPr>
            <p:spPr>
              <a:xfrm flipV="1">
                <a:off x="2264228" y="3311983"/>
                <a:ext cx="0" cy="1876856"/>
              </a:xfrm>
              <a:prstGeom prst="line">
                <a:avLst/>
              </a:prstGeom>
              <a:ln w="25400">
                <a:solidFill>
                  <a:srgbClr val="0000FE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18"/>
                  <p:cNvSpPr txBox="1"/>
                  <p:nvPr/>
                </p:nvSpPr>
                <p:spPr>
                  <a:xfrm>
                    <a:off x="1276066" y="3311983"/>
                    <a:ext cx="133621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00FE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SELEX</a:t>
                    </a:r>
                    <a:r>
                      <a:rPr lang="en-US" sz="1400" dirty="0" smtClean="0">
                        <a:solidFill>
                          <a:srgbClr val="0000FE"/>
                        </a:solidFill>
                        <a:latin typeface="Comic Sans MS" charset="0"/>
                        <a:ea typeface="Comic Sans MS" charset="0"/>
                        <a:cs typeface="Comic Sans MS" charset="0"/>
                      </a:rPr>
                      <a:t>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400" b="0" i="1" smtClean="0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Comic Sans MS" charset="0"/>
                                <a:cs typeface="Comic Sans MS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lang="en-US" sz="1400" b="0" i="1" smtClean="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+</m:t>
                            </m:r>
                          </m:sup>
                        </m:sSubSup>
                      </m:oMath>
                    </a14:m>
                    <a:endParaRPr lang="en-US" sz="1400" dirty="0" smtClean="0">
                      <a:solidFill>
                        <a:srgbClr val="FF0000"/>
                      </a:solidFill>
                      <a:latin typeface="Comic Sans MS" charset="0"/>
                      <a:ea typeface="Comic Sans MS" charset="0"/>
                      <a:cs typeface="Comic Sans MS" charset="0"/>
                    </a:endParaRPr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6066" y="3311983"/>
                    <a:ext cx="1336212" cy="307777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1370" t="-4000" b="-2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21"/>
                <p:cNvSpPr txBox="1"/>
                <p:nvPr/>
              </p:nvSpPr>
              <p:spPr>
                <a:xfrm>
                  <a:off x="5504383" y="3449450"/>
                  <a:ext cx="13362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SELEX</a:t>
                  </a:r>
                  <a:r>
                    <a:rPr lang="en-US" sz="1400" dirty="0" smtClean="0">
                      <a:solidFill>
                        <a:srgbClr val="0000FE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FE"/>
                              </a:solidFill>
                              <a:latin typeface="Cambria Math" charset="0"/>
                              <a:ea typeface="Comic Sans MS" charset="0"/>
                              <a:cs typeface="Comic Sans MS" charset="0"/>
                            </a:rPr>
                            <m:t>Ξ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00FE"/>
                              </a:solidFill>
                              <a:latin typeface="Cambria Math" charset="0"/>
                              <a:ea typeface="Comic Sans MS" charset="0"/>
                              <a:cs typeface="Comic Sans MS" charset="0"/>
                            </a:rPr>
                            <m:t>𝑐𝑐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rgbClr val="0000FE"/>
                              </a:solidFill>
                              <a:latin typeface="Cambria Math" charset="0"/>
                              <a:ea typeface="Comic Sans MS" charset="0"/>
                              <a:cs typeface="Comic Sans MS" charset="0"/>
                            </a:rPr>
                            <m:t>+</m:t>
                          </m:r>
                        </m:sup>
                      </m:sSubSup>
                    </m:oMath>
                  </a14:m>
                  <a:endParaRPr lang="en-US" sz="1400" dirty="0" smtClean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4383" y="3449450"/>
                  <a:ext cx="1336212" cy="30777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370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22"/>
              <p:cNvSpPr/>
              <p:nvPr/>
            </p:nvSpPr>
            <p:spPr>
              <a:xfrm>
                <a:off x="761598" y="2458230"/>
                <a:ext cx="7120667" cy="9425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𝑹</m:t>
                    </m:r>
                    <m:r>
                      <a:rPr kumimoji="1" lang="en-US" altLang="zh-CN" sz="20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≡</m:t>
                    </m:r>
                    <m:f>
                      <m:fPr>
                        <m:ctrlP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𝝈</m:t>
                        </m:r>
                        <m:d>
                          <m:dPr>
                            <m:ctrlP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2000" b="1" i="1">
                                    <a:solidFill>
                                      <a:srgbClr val="66FF66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b="1" i="1">
                                    <a:solidFill>
                                      <a:srgbClr val="66FF66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𝚵</m:t>
                                </m:r>
                              </m:e>
                              <m:sub>
                                <m:r>
                                  <a:rPr kumimoji="1" lang="en-US" altLang="zh-CN" sz="2000" b="1" i="1">
                                    <a:solidFill>
                                      <a:srgbClr val="66FF66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𝒄𝒄</m:t>
                                </m:r>
                              </m:sub>
                              <m:sup>
                                <m:r>
                                  <a:rPr kumimoji="1" lang="en-US" altLang="zh-CN" sz="2000" b="1" i="1">
                                    <a:solidFill>
                                      <a:srgbClr val="66FF66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×</m:t>
                        </m:r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𝐁𝐅</m:t>
                        </m:r>
                        <m:r>
                          <a:rPr kumimoji="1" lang="en-US" altLang="zh-CN" sz="2000" b="1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bSup>
                          <m:sSubSupPr>
                            <m:ctrlP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𝚵</m:t>
                            </m:r>
                          </m:e>
                          <m:sub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𝒄𝒄</m:t>
                            </m:r>
                          </m:sub>
                          <m:sup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𝚲</m:t>
                            </m:r>
                          </m:e>
                          <m:sub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𝒄</m:t>
                            </m:r>
                          </m:sub>
                          <m:sup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2000" b="1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num>
                      <m:den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𝝈</m:t>
                        </m:r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bSup>
                          <m:sSubSupPr>
                            <m:ctrlP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𝚲</m:t>
                            </m:r>
                          </m:e>
                          <m:sub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𝒄</m:t>
                            </m:r>
                          </m:sub>
                          <m:sup>
                            <m:r>
                              <a:rPr kumimoji="1" lang="en-US" altLang="zh-CN" sz="2000" b="1" i="1">
                                <a:solidFill>
                                  <a:srgbClr val="66FF66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r>
                          <a:rPr kumimoji="1" lang="en-US" altLang="zh-CN" sz="2000" b="1" i="1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000" b="1" dirty="0" smtClean="0">
                    <a:solidFill>
                      <a:srgbClr val="66FF66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1" i="1">
                        <a:solidFill>
                          <a:srgbClr val="66FF6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&lt;</m:t>
                    </m:r>
                    <m:r>
                      <a:rPr kumimoji="1" lang="en-US" altLang="zh-CN" sz="2000" b="1" i="1">
                        <a:solidFill>
                          <a:srgbClr val="66FF6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𝟎</m:t>
                    </m:r>
                    <m:r>
                      <a:rPr kumimoji="1" lang="en-US" altLang="zh-CN" sz="2000" b="1" i="1">
                        <a:solidFill>
                          <a:srgbClr val="66FF6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kumimoji="1" lang="en-US" altLang="zh-CN" sz="2000" b="1" i="1">
                        <a:solidFill>
                          <a:srgbClr val="66FF6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𝟎𝟏𝟑</m:t>
                    </m:r>
                  </m:oMath>
                </a14:m>
                <a:r>
                  <a:rPr lang="en-US" sz="2000" b="1" dirty="0">
                    <a:solidFill>
                      <a:srgbClr val="66FF66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000" b="1" dirty="0" smtClean="0">
                    <a:solidFill>
                      <a:srgbClr val="66FF66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66FF6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𝝉</m:t>
                    </m:r>
                    <m:r>
                      <a:rPr lang="en-US" sz="2000" b="1" i="1" smtClean="0">
                        <a:solidFill>
                          <a:srgbClr val="66FF6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rgbClr val="66FF6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𝟏𝟎𝟎</m:t>
                    </m:r>
                  </m:oMath>
                </a14:m>
                <a:r>
                  <a:rPr lang="en-US" sz="2000" b="1" dirty="0" smtClean="0">
                    <a:solidFill>
                      <a:srgbClr val="66FF66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fs,</a:t>
                </a:r>
              </a:p>
              <a:p>
                <a:r>
                  <a:rPr lang="en-US" sz="2000" b="1" dirty="0" smtClean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                                               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66FF6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&lt;</m:t>
                    </m:r>
                    <m:r>
                      <a:rPr lang="en-US" sz="2000" b="1" i="1" smtClean="0">
                        <a:solidFill>
                          <a:srgbClr val="66FF6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𝟑</m:t>
                    </m:r>
                    <m:r>
                      <a:rPr lang="en-US" sz="2000" b="1" i="1" smtClean="0">
                        <a:solidFill>
                          <a:srgbClr val="66FF6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rgbClr val="66FF6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𝟑</m:t>
                    </m:r>
                    <m:r>
                      <a:rPr lang="en-US" sz="2000" b="1" i="1" smtClean="0">
                        <a:solidFill>
                          <a:srgbClr val="66FF6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×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2000" b="1" dirty="0" smtClean="0">
                    <a:solidFill>
                      <a:srgbClr val="66FF66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66FF6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𝝉</m:t>
                    </m:r>
                    <m:r>
                      <a:rPr lang="en-US" sz="2000" b="1" i="1" smtClean="0">
                        <a:solidFill>
                          <a:srgbClr val="66FF6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rgbClr val="66FF6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𝟒𝟎𝟎</m:t>
                    </m:r>
                  </m:oMath>
                </a14:m>
                <a:r>
                  <a:rPr lang="en-US" sz="2000" b="1" dirty="0" smtClean="0">
                    <a:solidFill>
                      <a:srgbClr val="66FF66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fs</a:t>
                </a:r>
                <a:r>
                  <a:rPr lang="zh-CN" altLang="en-US" sz="2000" b="1" dirty="0" smtClean="0">
                    <a:solidFill>
                      <a:srgbClr val="66FF66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</a:t>
                </a:r>
                <a:r>
                  <a:rPr lang="en-US" altLang="zh-CN" sz="2000" b="1" dirty="0" smtClean="0">
                    <a:solidFill>
                      <a:srgbClr val="66FF66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@95%</a:t>
                </a:r>
                <a:r>
                  <a:rPr lang="en-US" sz="2000" b="1" dirty="0" smtClean="0">
                    <a:solidFill>
                      <a:srgbClr val="66FF66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lang="en-US" sz="2000" b="1" dirty="0">
                  <a:solidFill>
                    <a:srgbClr val="66FF66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1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598" y="2458230"/>
                <a:ext cx="7120667" cy="942502"/>
              </a:xfrm>
              <a:prstGeom prst="rect">
                <a:avLst/>
              </a:prstGeom>
              <a:blipFill>
                <a:blip r:embed="rId11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13"/>
          <p:cNvSpPr/>
          <p:nvPr/>
        </p:nvSpPr>
        <p:spPr>
          <a:xfrm>
            <a:off x="7092280" y="480311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600" dirty="0" smtClean="0">
                <a:solidFill>
                  <a:srgbClr val="FFFF00"/>
                </a:solidFill>
                <a:latin typeface="CMR12" charset="0"/>
              </a:rPr>
              <a:t>JHEP</a:t>
            </a:r>
            <a:r>
              <a:rPr lang="is-IS" sz="1000" dirty="0" smtClean="0">
                <a:solidFill>
                  <a:srgbClr val="FFFF00"/>
                </a:solidFill>
                <a:latin typeface="CMMI8" charset="0"/>
              </a:rPr>
              <a:t> </a:t>
            </a:r>
            <a:r>
              <a:rPr lang="is-IS" sz="1600" dirty="0" smtClean="0">
                <a:solidFill>
                  <a:srgbClr val="FFFF00"/>
                </a:solidFill>
                <a:latin typeface="CMBX12" charset="0"/>
              </a:rPr>
              <a:t>12 </a:t>
            </a:r>
            <a:r>
              <a:rPr lang="is-IS" sz="1600" dirty="0">
                <a:solidFill>
                  <a:srgbClr val="FFFF00"/>
                </a:solidFill>
                <a:latin typeface="CMR12" charset="0"/>
              </a:rPr>
              <a:t>(2013) 090 </a:t>
            </a:r>
            <a:endParaRPr lang="is-IS" sz="1600" dirty="0">
              <a:solidFill>
                <a:srgbClr val="FFFF00"/>
              </a:solidFill>
            </a:endParaRPr>
          </a:p>
        </p:txBody>
      </p:sp>
      <p:cxnSp>
        <p:nvCxnSpPr>
          <p:cNvPr id="53" name="Straight Connector 25"/>
          <p:cNvCxnSpPr>
            <a:endCxn id="49" idx="0"/>
          </p:cNvCxnSpPr>
          <p:nvPr/>
        </p:nvCxnSpPr>
        <p:spPr>
          <a:xfrm flipV="1">
            <a:off x="6588224" y="3795711"/>
            <a:ext cx="19914" cy="2086209"/>
          </a:xfrm>
          <a:prstGeom prst="line">
            <a:avLst/>
          </a:prstGeom>
          <a:ln w="25400">
            <a:solidFill>
              <a:srgbClr val="0000F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5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 smtClean="0">
                    <a:ea typeface="黑体" panose="02010609060101010101" pitchFamily="49" charset="-122"/>
                  </a:rPr>
                  <a:t>Search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𝜩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𝒄𝒄</m:t>
                        </m:r>
                      </m:sub>
                    </m:sSub>
                  </m:oMath>
                </a14:m>
                <a:r>
                  <a:rPr lang="zh-CN" altLang="en-US" b="1" dirty="0" smtClean="0">
                    <a:solidFill>
                      <a:schemeClr val="bg1"/>
                    </a:solidFill>
                    <a:ea typeface="黑体" panose="02010609060101010101" pitchFamily="49" charset="-122"/>
                  </a:rPr>
                  <a:t> </a:t>
                </a:r>
                <a:r>
                  <a:rPr lang="en-US" altLang="zh-CN" b="1" dirty="0" smtClean="0">
                    <a:solidFill>
                      <a:schemeClr val="bg1"/>
                    </a:solidFill>
                    <a:ea typeface="黑体" panose="02010609060101010101" pitchFamily="49" charset="-122"/>
                  </a:rPr>
                  <a:t>at </a:t>
                </a:r>
                <a:r>
                  <a:rPr lang="en-US" altLang="zh-CN" b="1" dirty="0" err="1" smtClean="0">
                    <a:solidFill>
                      <a:schemeClr val="bg1"/>
                    </a:solidFill>
                    <a:ea typeface="黑体" panose="02010609060101010101" pitchFamily="49" charset="-122"/>
                  </a:rPr>
                  <a:t>LHCb</a:t>
                </a:r>
                <a:r>
                  <a:rPr lang="en-US" altLang="zh-CN" dirty="0">
                    <a:ea typeface="黑体" panose="02010609060101010101" pitchFamily="49" charset="-122"/>
                  </a:rPr>
                  <a:t> </a:t>
                </a:r>
                <a:r>
                  <a:rPr lang="en-US" altLang="zh-CN" dirty="0" smtClean="0">
                    <a:ea typeface="黑体" panose="02010609060101010101" pitchFamily="49" charset="-122"/>
                  </a:rPr>
                  <a:t>(cont.)</a:t>
                </a:r>
                <a:endParaRPr lang="zh-CN" altLang="en-US" b="1" dirty="0">
                  <a:solidFill>
                    <a:schemeClr val="bg1"/>
                  </a:solidFill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7627" b="-271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z="1600" b="1" smtClean="0"/>
              <a:pPr/>
              <a:t>15</a:t>
            </a:fld>
            <a:endParaRPr lang="zh-CN" alt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980728"/>
                <a:ext cx="8830344" cy="5544616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Tsinghua started the work in 2010, collaborating with two UK groups</a:t>
                </a: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  <a:p>
                <a:pPr lvl="1"/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Two NSFC </a:t>
                </a:r>
                <a:r>
                  <a:rPr kumimoji="1" lang="en-US" altLang="zh-CN" dirty="0" err="1" smtClean="0">
                    <a:ea typeface="Times New Roman" charset="0"/>
                    <a:cs typeface="Times New Roman" charset="0"/>
                  </a:rPr>
                  <a:t>fundings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 dedicated to doubly heavy baryons</a:t>
                </a:r>
              </a:p>
              <a:p>
                <a:pPr lvl="1"/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Implementing </a:t>
                </a:r>
                <a:r>
                  <a:rPr kumimoji="1" lang="en-US" altLang="zh-CN" dirty="0" err="1" smtClean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GenXicc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 [C.-H. Chang et al] to </a:t>
                </a:r>
                <a:r>
                  <a:rPr kumimoji="1" lang="en-US" altLang="zh-CN" dirty="0" err="1" smtClean="0">
                    <a:ea typeface="Times New Roman" charset="0"/>
                    <a:cs typeface="Times New Roman" charset="0"/>
                  </a:rPr>
                  <a:t>LHCb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 software</a:t>
                </a:r>
              </a:p>
              <a:p>
                <a:pPr lvl="1"/>
                <a:r>
                  <a:rPr kumimoji="1" lang="en-US" altLang="zh-CN" dirty="0" smtClean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PhD thesis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of the 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𝜦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i="1" dirty="0" smtClean="0"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Planned in 2014 to make a full search using </a:t>
                </a:r>
                <a:r>
                  <a:rPr kumimoji="1" lang="en-US" altLang="zh-CN" dirty="0" smtClean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full Run-I data</a:t>
                </a:r>
              </a:p>
              <a:p>
                <a:pPr lvl="1"/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Both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, and more decay modes</a:t>
                </a:r>
              </a:p>
              <a:p>
                <a:pPr lvl="1"/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No progress due to lack of MC (tech. issue) and students</a:t>
                </a:r>
              </a:p>
              <a:p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Analysis restarted in the summer 2016</a:t>
                </a:r>
              </a:p>
              <a:p>
                <a:pPr lvl="1"/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Checking MC samples, studying selections, still focusing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endParaRPr kumimoji="1" lang="en-US" altLang="zh-CN" i="1" dirty="0" smtClean="0"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In a seminar by F.-S. Yu in UCAS in Dec. 2016 (invited by </a:t>
                </a:r>
                <a:r>
                  <a:rPr kumimoji="1" lang="en-US" altLang="zh-CN" dirty="0" err="1" smtClean="0">
                    <a:ea typeface="Times New Roman" charset="0"/>
                    <a:cs typeface="Times New Roman" charset="0"/>
                  </a:rPr>
                  <a:t>Jibo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),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𝜦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 is labelled as the most promising channel</a:t>
                </a:r>
              </a:p>
              <a:p>
                <a:pPr lvl="1"/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Owing to longer lifetime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 and the large branching fraction</a:t>
                </a:r>
              </a:p>
            </p:txBody>
          </p:sp>
        </mc:Choice>
        <mc:Fallback xmlns="">
          <p:sp>
            <p:nvSpPr>
              <p:cNvPr id="2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980728"/>
                <a:ext cx="8830344" cy="5544616"/>
              </a:xfrm>
              <a:blipFill>
                <a:blip r:embed="rId3"/>
                <a:stretch>
                  <a:fillRect l="-897" t="-8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489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134483"/>
                <a:ext cx="8748615" cy="286967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Longer lifetime expected than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dirty="0"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  <a:sym typeface="Wingdings" panose="05000000000000000000" pitchFamily="2" charset="2"/>
                  </a:rPr>
                  <a:t>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higher</a:t>
                </a:r>
                <a:r>
                  <a:rPr kumimoji="1" lang="zh-CN" altLang="en-US" dirty="0" smtClean="0"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sensitivity</a:t>
                </a:r>
                <a:r>
                  <a:rPr kumimoji="1" lang="zh-CN" altLang="en-US" dirty="0"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at</a:t>
                </a:r>
                <a:r>
                  <a:rPr kumimoji="1" lang="zh-CN" altLang="en-US" dirty="0"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LHCb</a:t>
                </a:r>
              </a:p>
              <a:p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Decay: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  <m:r>
                      <a:rPr kumimoji="1" lang="en-US" altLang="zh-CN" b="1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𝜦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(→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𝒑</m:t>
                    </m:r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, branching fraction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~10%</a:t>
                </a:r>
              </a:p>
              <a:p>
                <a:pPr lvl="1"/>
                <a:r>
                  <a:rPr kumimoji="1" lang="en-US" altLang="zh-CN" dirty="0" smtClean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F.-S. Yu, arXiv:1703.09086</a:t>
                </a:r>
                <a:endParaRPr kumimoji="1" lang="en-US" altLang="zh-CN" dirty="0">
                  <a:solidFill>
                    <a:srgbClr val="66FF66"/>
                  </a:solidFill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Data sample: </a:t>
                </a:r>
                <a:r>
                  <a:rPr kumimoji="1" lang="en-US" altLang="zh-CN" dirty="0" smtClean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LHCb</a:t>
                </a:r>
                <a:r>
                  <a:rPr kumimoji="1" lang="en-US" altLang="zh-CN" dirty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 smtClean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Run-II </a:t>
                </a:r>
                <a:r>
                  <a:rPr kumimoji="1" lang="en-US" altLang="zh-CN" dirty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𝒔</m:t>
                        </m:r>
                      </m:e>
                    </m:rad>
                    <m:r>
                      <a:rPr kumimoji="1" lang="en-US" altLang="zh-CN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kumimoji="1" lang="en-US" altLang="zh-CN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𝟏𝟑</m:t>
                    </m:r>
                  </m:oMath>
                </a14:m>
                <a:r>
                  <a:rPr kumimoji="1" lang="en-US" altLang="zh-CN" dirty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 err="1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TeV</a:t>
                </a:r>
                <a:r>
                  <a:rPr kumimoji="1" lang="en-US" altLang="zh-CN" dirty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CN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~</m:t>
                    </m:r>
                    <m:r>
                      <a:rPr kumimoji="1" lang="en-US" altLang="zh-CN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𝟏</m:t>
                    </m:r>
                    <m:r>
                      <a:rPr kumimoji="1" lang="en-US" altLang="zh-CN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kumimoji="1" lang="en-US" altLang="zh-CN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𝟕</m:t>
                    </m:r>
                  </m:oMath>
                </a14:m>
                <a:r>
                  <a:rPr kumimoji="1" lang="en-US" altLang="zh-CN" dirty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 fb</a:t>
                </a:r>
                <a:r>
                  <a:rPr kumimoji="1" lang="en-US" altLang="zh-CN" baseline="30000" dirty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-1</a:t>
                </a:r>
                <a:endParaRPr kumimoji="1" lang="en-US" altLang="zh-CN" dirty="0">
                  <a:solidFill>
                    <a:srgbClr val="FFFF00"/>
                  </a:solidFill>
                  <a:ea typeface="Times New Roman" charset="0"/>
                  <a:cs typeface="Times New Roman" charset="0"/>
                </a:endParaRPr>
              </a:p>
              <a:p>
                <a:pPr lvl="1">
                  <a:buFont typeface="Wingdings" charset="2"/>
                  <a:buChar char="Ø"/>
                </a:pP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 Dedicated exclusive trigger ensuring high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efficiency, 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full event reconstruction at trigger level</a:t>
                </a:r>
              </a:p>
              <a:p>
                <a:pPr lvl="1">
                  <a:buFont typeface="Wingdings" charset="2"/>
                  <a:buChar char="Ø"/>
                </a:pP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 smtClean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Run-I </a:t>
                </a:r>
                <a:r>
                  <a:rPr kumimoji="1" lang="en-US" altLang="zh-CN" dirty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data (2012) also analyzed for cross-check</a:t>
                </a:r>
              </a:p>
              <a:p>
                <a:pPr>
                  <a:buFont typeface="Arial" charset="0"/>
                  <a:buChar char="•"/>
                </a:pP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134483"/>
                <a:ext cx="8748615" cy="2869678"/>
              </a:xfrm>
              <a:blipFill>
                <a:blip r:embed="rId3"/>
                <a:stretch>
                  <a:fillRect l="-905" t="-1911" r="-9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16</a:t>
            </a:fld>
            <a:endParaRPr kumimoji="1" lang="zh-CN" alt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79712" y="4004161"/>
            <a:ext cx="4245027" cy="2648123"/>
            <a:chOff x="2512" y="2338556"/>
            <a:chExt cx="4010227" cy="25023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2" y="2744389"/>
              <a:ext cx="4010227" cy="20965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586755" y="2338556"/>
                  <a:ext cx="2612475" cy="43625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1" i="1">
                                <a:solidFill>
                                  <a:srgbClr val="FFFF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𝜩</m:t>
                            </m:r>
                          </m:e>
                          <m:sub>
                            <m:r>
                              <a:rPr kumimoji="1" lang="en-US" altLang="zh-CN" sz="2400" b="1" i="1">
                                <a:solidFill>
                                  <a:srgbClr val="FFFF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𝒄𝒄</m:t>
                            </m:r>
                          </m:sub>
                          <m:sup>
                            <m:r>
                              <a:rPr kumimoji="1" lang="en-US" altLang="zh-CN" sz="2400" b="1" i="1">
                                <a:solidFill>
                                  <a:srgbClr val="FFFF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++</m:t>
                            </m:r>
                          </m:sup>
                        </m:sSubSup>
                        <m:r>
                          <a:rPr kumimoji="1" lang="en-US" altLang="zh-CN" sz="2400" b="1" i="1">
                            <a:solidFill>
                              <a:srgbClr val="FFFF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CN" sz="24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1" i="1">
                                <a:solidFill>
                                  <a:srgbClr val="FFFF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𝜦</m:t>
                            </m:r>
                          </m:e>
                          <m:sub>
                            <m:r>
                              <a:rPr kumimoji="1" lang="en-US" altLang="zh-CN" sz="2400" b="1" i="1">
                                <a:solidFill>
                                  <a:srgbClr val="FFFF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𝒄</m:t>
                            </m:r>
                          </m:sub>
                          <m:sup>
                            <m:r>
                              <a:rPr kumimoji="1" lang="en-US" altLang="zh-CN" sz="2400" b="1" i="1">
                                <a:solidFill>
                                  <a:srgbClr val="FFFF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4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1" i="1">
                                <a:solidFill>
                                  <a:srgbClr val="FFFF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CN" sz="2400" b="1" i="1">
                                <a:solidFill>
                                  <a:srgbClr val="FFFF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4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1" i="1">
                                <a:solidFill>
                                  <a:srgbClr val="FFFF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400" b="1" i="1">
                                <a:solidFill>
                                  <a:srgbClr val="FFFF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4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1" i="1">
                                <a:solidFill>
                                  <a:srgbClr val="FFFF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400" b="1" i="1">
                                <a:solidFill>
                                  <a:srgbClr val="FFFF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905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55" y="2338556"/>
                  <a:ext cx="2612475" cy="43625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4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 smtClean="0"/>
                  <a:t>Search 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0" smtClean="0"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0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标题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t="-7627" b="-271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3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81038" y="4149081"/>
            <a:ext cx="4157252" cy="25922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1793" y="740181"/>
                <a:ext cx="8802695" cy="2893749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Huge 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hadronic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background expected</a:t>
                </a: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dirty="0" smtClean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Online selection to select clean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𝚲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altLang="zh-CN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𝒑</m:t>
                    </m:r>
                    <m:sSup>
                      <m:sSupPr>
                        <m:ctrlPr>
                          <a:rPr kumimoji="1" lang="en-US" altLang="zh-CN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 smtClean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 and reasonably reject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en-US" altLang="zh-CN" i="1" dirty="0" smtClean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 smtClean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background</a:t>
                </a:r>
                <a:endParaRPr kumimoji="1" lang="en-US" altLang="zh-CN" dirty="0">
                  <a:solidFill>
                    <a:srgbClr val="FFFF00"/>
                  </a:solidFill>
                  <a:ea typeface="Times New Roman" charset="0"/>
                  <a:cs typeface="Times New Roman" charset="0"/>
                </a:endParaRPr>
              </a:p>
              <a:p>
                <a:pPr lvl="1"/>
                <a:r>
                  <a:rPr kumimoji="1" lang="en-US" altLang="zh-CN" b="1" dirty="0" smtClean="0">
                    <a:ea typeface="Times New Roman" charset="0"/>
                    <a:cs typeface="Times New Roman" charset="0"/>
                  </a:rPr>
                  <a:t>Tracks with good track-fit quality, good PID, and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away 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from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PV</a:t>
                </a: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  <a:p>
                <a:pPr lvl="1"/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Good vertices, large decay length significance,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b="1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𝒑</m:t>
                        </m:r>
                      </m:e>
                      <m:sub>
                        <m:r>
                          <a:rPr kumimoji="1" lang="en-US" altLang="zh-CN" b="1" i="0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𝐓</m:t>
                        </m:r>
                      </m:sub>
                    </m:sSub>
                  </m:oMath>
                </a14:m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  <a:p>
                <a:pPr lvl="1"/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Clone tracks removed</a:t>
                </a: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Loose offline preselection to remove obvious background</a:t>
                </a: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1793" y="740181"/>
                <a:ext cx="8802695" cy="2893749"/>
              </a:xfrm>
              <a:blipFill>
                <a:blip r:embed="rId3"/>
                <a:stretch>
                  <a:fillRect l="-970" t="-1684" b="-14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17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876015" y="5374957"/>
                <a:ext cx="1662275" cy="646331"/>
              </a:xfrm>
              <a:prstGeom prst="rect">
                <a:avLst/>
              </a:prstGeom>
              <a:pattFill prst="smConfetti">
                <a:fgClr>
                  <a:schemeClr val="accent4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F6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𝜏</m:t>
                    </m:r>
                    <m:d>
                      <m:dPr>
                        <m:ctrlPr>
                          <a:rPr lang="en-US" i="1">
                            <a:solidFill>
                              <a:srgbClr val="0000F6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0000F6"/>
                                </a:solidFill>
                                <a:latin typeface="Cambria Math" panose="02040503050406030204" pitchFamily="18" charset="0"/>
                                <a:ea typeface="Comic Sans MS" charset="0"/>
                                <a:cs typeface="Comic Sans MS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00F6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F6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00F6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+</m:t>
                            </m:r>
                          </m:sup>
                        </m:sSubSup>
                      </m:e>
                    </m:d>
                    <m:r>
                      <a:rPr lang="en-US" i="1">
                        <a:solidFill>
                          <a:srgbClr val="0000F6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≈200</m:t>
                    </m:r>
                  </m:oMath>
                </a14:m>
                <a:r>
                  <a:rPr lang="en-US" dirty="0">
                    <a:solidFill>
                      <a:srgbClr val="0000F6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:r>
                  <a:rPr lang="en-US" dirty="0">
                    <a:solidFill>
                      <a:srgbClr val="0000F6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F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0000F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𝜏</m:t>
                        </m:r>
                      </m:sub>
                    </m:sSub>
                    <m:r>
                      <a:rPr lang="en-US" i="1">
                        <a:solidFill>
                          <a:srgbClr val="0000F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~</m:t>
                    </m:r>
                    <m:r>
                      <a:rPr lang="en-US" altLang="zh-CN" i="1">
                        <a:solidFill>
                          <a:srgbClr val="0000F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45</m:t>
                    </m:r>
                  </m:oMath>
                </a14:m>
                <a:r>
                  <a:rPr lang="en-US" dirty="0">
                    <a:solidFill>
                      <a:srgbClr val="0000F6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fs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015" y="5374957"/>
                <a:ext cx="1662275" cy="646331"/>
              </a:xfrm>
              <a:prstGeom prst="rect">
                <a:avLst/>
              </a:prstGeom>
              <a:blipFill>
                <a:blip r:embed="rId4"/>
                <a:stretch>
                  <a:fillRect t="-5660" r="-2574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83417" y="5972818"/>
                <a:ext cx="3304452" cy="743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6199" lvl="1"/>
                <a14:m>
                  <m:oMath xmlns:m="http://schemas.openxmlformats.org/officeDocument/2006/math">
                    <m:r>
                      <a:rPr kumimoji="1" lang="en-US" altLang="zh-CN" sz="2116" i="1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60</m:t>
                    </m:r>
                  </m:oMath>
                </a14:m>
                <a:r>
                  <a:rPr kumimoji="1" lang="en-US" altLang="zh-CN" sz="2116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M fully reconstructed </a:t>
                </a:r>
              </a:p>
              <a:p>
                <a:pPr marL="76199" lvl="1"/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116" i="1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116">
                            <a:solidFill>
                              <a:srgbClr val="0000FE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116" i="1">
                            <a:solidFill>
                              <a:srgbClr val="0000FE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116" i="1">
                            <a:solidFill>
                              <a:srgbClr val="0000FE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2116" i="1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altLang="zh-CN" sz="2116" i="1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2116" i="1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116" i="1">
                            <a:solidFill>
                              <a:srgbClr val="0000FE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116" i="1">
                            <a:solidFill>
                              <a:srgbClr val="0000FE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116" i="1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116" i="1">
                            <a:solidFill>
                              <a:srgbClr val="0000FE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116" i="1">
                            <a:solidFill>
                              <a:srgbClr val="0000FE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116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signal decays</a:t>
                </a: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17" y="5972818"/>
                <a:ext cx="3304452" cy="743537"/>
              </a:xfrm>
              <a:prstGeom prst="rect">
                <a:avLst/>
              </a:prstGeom>
              <a:blipFill>
                <a:blip r:embed="rId5"/>
                <a:stretch>
                  <a:fillRect t="-4098" r="-1107"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4973968" y="3707625"/>
            <a:ext cx="3732112" cy="417935"/>
          </a:xfrm>
          <a:prstGeom prst="rect">
            <a:avLst/>
          </a:prstGeom>
          <a:pattFill prst="smConfetti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r>
              <a:rPr lang="en-US" altLang="zh-CN" sz="2116" dirty="0" smtClean="0">
                <a:solidFill>
                  <a:srgbClr val="0000FE"/>
                </a:solidFill>
                <a:latin typeface="Times New Roman" charset="0"/>
                <a:ea typeface="Times New Roman" charset="0"/>
                <a:cs typeface="Times New Roman" charset="0"/>
              </a:rPr>
              <a:t>Background </a:t>
            </a:r>
            <a:r>
              <a:rPr lang="en-US" altLang="zh-CN" sz="2116" dirty="0">
                <a:solidFill>
                  <a:srgbClr val="0000FE"/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2116" dirty="0" smtClean="0">
                <a:solidFill>
                  <a:srgbClr val="0000FE"/>
                </a:solidFill>
                <a:latin typeface="Times New Roman" charset="0"/>
                <a:ea typeface="Times New Roman" charset="0"/>
                <a:cs typeface="Times New Roman" charset="0"/>
              </a:rPr>
              <a:t>trongly suppressed</a:t>
            </a:r>
            <a:endParaRPr lang="en-US" sz="2116" dirty="0">
              <a:solidFill>
                <a:srgbClr val="0000FE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311688" y="4216332"/>
            <a:ext cx="3662393" cy="1698524"/>
            <a:chOff x="158695" y="3419003"/>
            <a:chExt cx="3460834" cy="1605047"/>
          </a:xfrm>
        </p:grpSpPr>
        <p:grpSp>
          <p:nvGrpSpPr>
            <p:cNvPr id="28" name="Group 27"/>
            <p:cNvGrpSpPr/>
            <p:nvPr/>
          </p:nvGrpSpPr>
          <p:grpSpPr>
            <a:xfrm>
              <a:off x="158695" y="3825175"/>
              <a:ext cx="3354697" cy="1198875"/>
              <a:chOff x="1190776" y="1913813"/>
              <a:chExt cx="3354697" cy="1198875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1291663" y="1913813"/>
                <a:ext cx="3253810" cy="1174827"/>
                <a:chOff x="1291663" y="1913813"/>
                <a:chExt cx="3253810" cy="1174827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1291663" y="2026746"/>
                  <a:ext cx="2344003" cy="1061894"/>
                  <a:chOff x="1291663" y="2026746"/>
                  <a:chExt cx="2344003" cy="1061894"/>
                </a:xfrm>
              </p:grpSpPr>
              <p:sp>
                <p:nvSpPr>
                  <p:cNvPr id="37" name="Sun 36"/>
                  <p:cNvSpPr/>
                  <p:nvPr/>
                </p:nvSpPr>
                <p:spPr>
                  <a:xfrm>
                    <a:off x="1291663" y="2103120"/>
                    <a:ext cx="457200" cy="426720"/>
                  </a:xfrm>
                  <a:prstGeom prst="sun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sz="1905"/>
                  </a:p>
                </p:txBody>
              </p:sp>
              <p:sp>
                <p:nvSpPr>
                  <p:cNvPr id="38" name="Oval 37"/>
                  <p:cNvSpPr/>
                  <p:nvPr/>
                </p:nvSpPr>
                <p:spPr>
                  <a:xfrm>
                    <a:off x="1981200" y="2316480"/>
                    <a:ext cx="557024" cy="213360"/>
                  </a:xfrm>
                  <a:prstGeom prst="ellipse">
                    <a:avLst/>
                  </a:prstGeom>
                  <a:pattFill prst="pct75">
                    <a:fgClr>
                      <a:srgbClr val="C00000"/>
                    </a:fgClr>
                    <a:bgClr>
                      <a:schemeClr val="bg1"/>
                    </a:bgClr>
                  </a:patt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sz="1905"/>
                  </a:p>
                </p:txBody>
              </p:sp>
              <p:sp>
                <p:nvSpPr>
                  <p:cNvPr id="39" name="Oval 38"/>
                  <p:cNvSpPr/>
                  <p:nvPr/>
                </p:nvSpPr>
                <p:spPr>
                  <a:xfrm>
                    <a:off x="3008105" y="2219960"/>
                    <a:ext cx="557024" cy="213360"/>
                  </a:xfrm>
                  <a:prstGeom prst="ellipse">
                    <a:avLst/>
                  </a:prstGeom>
                  <a:pattFill prst="pct70">
                    <a:fgClr>
                      <a:srgbClr val="0000FE"/>
                    </a:fgClr>
                    <a:bgClr>
                      <a:schemeClr val="bg1"/>
                    </a:bgClr>
                  </a:pattFill>
                  <a:ln>
                    <a:solidFill>
                      <a:srgbClr val="0000F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sz="1905"/>
                  </a:p>
                </p:txBody>
              </p:sp>
              <p:cxnSp>
                <p:nvCxnSpPr>
                  <p:cNvPr id="40" name="Straight Connector 39"/>
                  <p:cNvCxnSpPr/>
                  <p:nvPr/>
                </p:nvCxnSpPr>
                <p:spPr>
                  <a:xfrm flipV="1">
                    <a:off x="2259712" y="2026746"/>
                    <a:ext cx="829967" cy="406574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/>
                  <p:cNvCxnSpPr/>
                  <p:nvPr/>
                </p:nvCxnSpPr>
                <p:spPr>
                  <a:xfrm>
                    <a:off x="1733010" y="2370407"/>
                    <a:ext cx="217869" cy="62913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>
                    <a:stCxn id="33" idx="6"/>
                  </p:cNvCxnSpPr>
                  <p:nvPr/>
                </p:nvCxnSpPr>
                <p:spPr>
                  <a:xfrm flipV="1">
                    <a:off x="2538224" y="2342647"/>
                    <a:ext cx="551455" cy="80513"/>
                  </a:xfrm>
                  <a:prstGeom prst="line">
                    <a:avLst/>
                  </a:prstGeom>
                  <a:ln w="22225">
                    <a:solidFill>
                      <a:srgbClr val="0000FE"/>
                    </a:solidFill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>
                    <a:off x="2270252" y="2461894"/>
                    <a:ext cx="1294877" cy="626746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/>
                  <p:cNvCxnSpPr/>
                  <p:nvPr/>
                </p:nvCxnSpPr>
                <p:spPr>
                  <a:xfrm>
                    <a:off x="2270252" y="2460548"/>
                    <a:ext cx="1365414" cy="39116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3574253" y="2026746"/>
                  <a:ext cx="971220" cy="289734"/>
                </a:xfrm>
                <a:prstGeom prst="line">
                  <a:avLst/>
                </a:prstGeom>
                <a:ln w="22225">
                  <a:solidFill>
                    <a:srgbClr val="0000F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3551149" y="2316529"/>
                  <a:ext cx="832910" cy="213311"/>
                </a:xfrm>
                <a:prstGeom prst="line">
                  <a:avLst/>
                </a:prstGeom>
                <a:ln w="22225">
                  <a:solidFill>
                    <a:srgbClr val="0000F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3572639" y="1913813"/>
                  <a:ext cx="584416" cy="402667"/>
                </a:xfrm>
                <a:prstGeom prst="line">
                  <a:avLst/>
                </a:prstGeom>
                <a:ln w="22225">
                  <a:solidFill>
                    <a:srgbClr val="0000F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TextBox 29"/>
              <p:cNvSpPr txBox="1"/>
              <p:nvPr/>
            </p:nvSpPr>
            <p:spPr>
              <a:xfrm>
                <a:off x="1190776" y="2594754"/>
                <a:ext cx="1263207" cy="517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sz="148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Primary Vertex</a:t>
                </a:r>
              </a:p>
              <a:p>
                <a:r>
                  <a:rPr kumimoji="1" lang="en-US" sz="1481" dirty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sz="148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PV)</a:t>
                </a:r>
                <a:endParaRPr kumimoji="1" lang="en-US" sz="1693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2011796" y="1974772"/>
                    <a:ext cx="526963" cy="3025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1" lang="en-US" sz="1481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sz="1481" b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𝚵</m:t>
                              </m:r>
                            </m:e>
                            <m:sub>
                              <m:r>
                                <a:rPr kumimoji="1" lang="en-US" sz="1481" b="1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𝒄𝒄</m:t>
                              </m:r>
                            </m:sub>
                            <m:sup>
                              <m:r>
                                <a:rPr kumimoji="1" lang="en-US" sz="1481" b="1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++</m:t>
                              </m:r>
                            </m:sup>
                          </m:sSubSup>
                        </m:oMath>
                      </m:oMathPara>
                    </a14:m>
                    <a:endParaRPr kumimoji="1" lang="en-US" sz="1693" b="1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11796" y="1974772"/>
                    <a:ext cx="526963" cy="30259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3103343" y="1943839"/>
                    <a:ext cx="434864" cy="3025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1" lang="en-US" sz="1481" b="1" i="1" dirty="0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sz="1481" b="1" dirty="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kumimoji="1" lang="en-US" sz="1481" b="1" i="1" dirty="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kumimoji="1" lang="en-US" sz="1481" b="1" i="1" dirty="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</m:oMath>
                      </m:oMathPara>
                    </a14:m>
                    <a:endParaRPr kumimoji="1" lang="en-US" sz="1693" b="1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3343" y="1943839"/>
                    <a:ext cx="434864" cy="30259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716782" y="3419003"/>
                  <a:ext cx="2902747" cy="3334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1693" i="1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kumimoji="1" lang="en-US" altLang="zh-CN" sz="1693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693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Ξ</m:t>
                                </m:r>
                              </m:e>
                              <m:sub>
                                <m:r>
                                  <a:rPr kumimoji="1" lang="en-US" altLang="zh-CN" sz="1693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𝑐𝑐</m:t>
                                </m:r>
                              </m:sub>
                              <m:sup>
                                <m:r>
                                  <a:rPr kumimoji="1" lang="en-US" altLang="zh-CN" sz="1693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++</m:t>
                                </m:r>
                              </m:sup>
                            </m:sSubSup>
                            <m:r>
                              <a:rPr kumimoji="1" lang="en-US" altLang="zh-CN" sz="1693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kumimoji="1" lang="en-US" altLang="zh-CN" sz="1693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693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sz="1693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1693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693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693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1693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693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693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kumimoji="1" lang="en-US" altLang="zh-CN" sz="1693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1693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sz="1693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d>
                          <m:dPr>
                            <m:ctrlPr>
                              <a:rPr kumimoji="1" lang="en-US" altLang="zh-CN" sz="1693" i="1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93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r>
                              <a:rPr kumimoji="1" lang="en-US" altLang="zh-CN" sz="1693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kumimoji="1" lang="en-US" altLang="zh-CN" sz="1693" i="1">
                                    <a:solidFill>
                                      <a:srgbClr val="0000FE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693" i="1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sz="1693" i="1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1693" i="1">
                                    <a:solidFill>
                                      <a:srgbClr val="0000FE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693" i="1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693" i="1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1905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782" y="3419003"/>
                  <a:ext cx="2902747" cy="333435"/>
                </a:xfrm>
                <a:prstGeom prst="rect">
                  <a:avLst/>
                </a:prstGeom>
                <a:blipFill>
                  <a:blip r:embed="rId8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/>
          <a:lstStyle/>
          <a:p>
            <a:r>
              <a:rPr lang="en-US" altLang="zh-CN" dirty="0" err="1" smtClean="0"/>
              <a:t>Preselections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22" y="4257479"/>
            <a:ext cx="3394478" cy="2444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44"/>
              <p:cNvSpPr txBox="1"/>
              <p:nvPr/>
            </p:nvSpPr>
            <p:spPr>
              <a:xfrm>
                <a:off x="7175538" y="4227761"/>
                <a:ext cx="1540806" cy="320216"/>
              </a:xfrm>
              <a:prstGeom prst="rect">
                <a:avLst/>
              </a:prstGeom>
              <a:pattFill prst="smConfetti">
                <a:fgClr>
                  <a:schemeClr val="accent4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81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10%</m:t>
                    </m:r>
                  </m:oMath>
                </a14:m>
                <a:r>
                  <a:rPr lang="en-US" sz="1481" dirty="0">
                    <a:latin typeface="Times New Roman" charset="0"/>
                    <a:ea typeface="Times New Roman" charset="0"/>
                    <a:cs typeface="Times New Roman" charset="0"/>
                  </a:rPr>
                  <a:t> data for plot</a:t>
                </a:r>
              </a:p>
            </p:txBody>
          </p:sp>
        </mc:Choice>
        <mc:Fallback xmlns="">
          <p:sp>
            <p:nvSpPr>
              <p:cNvPr id="52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5538" y="4227761"/>
                <a:ext cx="1540806" cy="320216"/>
              </a:xfrm>
              <a:prstGeom prst="rect">
                <a:avLst/>
              </a:prstGeom>
              <a:blipFill>
                <a:blip r:embed="rId10"/>
                <a:stretch>
                  <a:fillRect t="-5769" r="-791" b="-21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447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4019" y="762793"/>
                <a:ext cx="8748615" cy="3171031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MVA used to further suppress background</a:t>
                </a:r>
              </a:p>
              <a:p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10 kinematic and topological variables as input </a:t>
                </a: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In the training and optimization</a:t>
                </a:r>
              </a:p>
              <a:p>
                <a:pPr lvl="1"/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signals from simulation</a:t>
                </a:r>
              </a:p>
              <a:p>
                <a:pPr lvl="1"/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Background from wrong-sign (WS) </a:t>
                </a:r>
                <a:br>
                  <a:rPr kumimoji="1" lang="en-US" altLang="zh-CN" dirty="0" smtClean="0">
                    <a:ea typeface="Times New Roman" charset="0"/>
                    <a:cs typeface="Times New Roman" charset="0"/>
                  </a:rPr>
                </a:b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control sample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𝜦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)</a:t>
                </a:r>
              </a:p>
              <a:p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4019" y="762793"/>
                <a:ext cx="8748615" cy="3171031"/>
              </a:xfrm>
              <a:blipFill>
                <a:blip r:embed="rId3"/>
                <a:stretch>
                  <a:fillRect l="-905" t="-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18</a:t>
            </a:fld>
            <a:endParaRPr kumimoji="1"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5436096" y="1783517"/>
            <a:ext cx="3622823" cy="1874566"/>
            <a:chOff x="5320041" y="1644121"/>
            <a:chExt cx="3622823" cy="1874566"/>
          </a:xfrm>
        </p:grpSpPr>
        <p:sp>
          <p:nvSpPr>
            <p:cNvPr id="9" name="文本框 8"/>
            <p:cNvSpPr txBox="1"/>
            <p:nvPr/>
          </p:nvSpPr>
          <p:spPr>
            <a:xfrm>
              <a:off x="5320041" y="1644121"/>
              <a:ext cx="3622823" cy="18745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383522" y="1699752"/>
              <a:ext cx="3559342" cy="1753536"/>
              <a:chOff x="4961736" y="1223492"/>
              <a:chExt cx="3363455" cy="1657031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4961736" y="1705696"/>
                <a:ext cx="3253810" cy="1174827"/>
                <a:chOff x="1291663" y="1913813"/>
                <a:chExt cx="3253810" cy="1174827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1291663" y="1913813"/>
                  <a:ext cx="3253810" cy="1174827"/>
                  <a:chOff x="1291663" y="1913813"/>
                  <a:chExt cx="3253810" cy="1174827"/>
                </a:xfrm>
              </p:grpSpPr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1291663" y="2026746"/>
                    <a:ext cx="2344003" cy="1061894"/>
                    <a:chOff x="1291663" y="2026746"/>
                    <a:chExt cx="2344003" cy="1061894"/>
                  </a:xfrm>
                </p:grpSpPr>
                <p:sp>
                  <p:nvSpPr>
                    <p:cNvPr id="37" name="Sun 36"/>
                    <p:cNvSpPr/>
                    <p:nvPr/>
                  </p:nvSpPr>
                  <p:spPr>
                    <a:xfrm>
                      <a:off x="1291663" y="2103120"/>
                      <a:ext cx="457200" cy="426720"/>
                    </a:xfrm>
                    <a:prstGeom prst="sun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sz="1905"/>
                    </a:p>
                  </p:txBody>
                </p:sp>
                <p:sp>
                  <p:nvSpPr>
                    <p:cNvPr id="38" name="Oval 37"/>
                    <p:cNvSpPr/>
                    <p:nvPr/>
                  </p:nvSpPr>
                  <p:spPr>
                    <a:xfrm>
                      <a:off x="1981200" y="2316480"/>
                      <a:ext cx="557024" cy="213360"/>
                    </a:xfrm>
                    <a:prstGeom prst="ellipse">
                      <a:avLst/>
                    </a:prstGeom>
                    <a:pattFill prst="pct75">
                      <a:fgClr>
                        <a:srgbClr val="C00000"/>
                      </a:fgClr>
                      <a:bgClr>
                        <a:schemeClr val="bg1"/>
                      </a:bgClr>
                    </a:pattFill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sz="1905"/>
                    </a:p>
                  </p:txBody>
                </p:sp>
                <p:sp>
                  <p:nvSpPr>
                    <p:cNvPr id="39" name="Oval 38"/>
                    <p:cNvSpPr/>
                    <p:nvPr/>
                  </p:nvSpPr>
                  <p:spPr>
                    <a:xfrm>
                      <a:off x="3008105" y="2219960"/>
                      <a:ext cx="557024" cy="213360"/>
                    </a:xfrm>
                    <a:prstGeom prst="ellipse">
                      <a:avLst/>
                    </a:prstGeom>
                    <a:pattFill prst="pct70">
                      <a:fgClr>
                        <a:srgbClr val="0000FE"/>
                      </a:fgClr>
                      <a:bgClr>
                        <a:schemeClr val="bg1"/>
                      </a:bgClr>
                    </a:pattFill>
                    <a:ln>
                      <a:solidFill>
                        <a:srgbClr val="0000FE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sz="1905"/>
                    </a:p>
                  </p:txBody>
                </p:sp>
                <p:cxnSp>
                  <p:nvCxnSpPr>
                    <p:cNvPr id="40" name="Straight Connector 39"/>
                    <p:cNvCxnSpPr/>
                    <p:nvPr/>
                  </p:nvCxnSpPr>
                  <p:spPr>
                    <a:xfrm flipV="1">
                      <a:off x="2259712" y="2026746"/>
                      <a:ext cx="829967" cy="406574"/>
                    </a:xfrm>
                    <a:prstGeom prst="line">
                      <a:avLst/>
                    </a:prstGeom>
                    <a:ln w="22225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Connector 40"/>
                    <p:cNvCxnSpPr/>
                    <p:nvPr/>
                  </p:nvCxnSpPr>
                  <p:spPr>
                    <a:xfrm>
                      <a:off x="1733010" y="2370407"/>
                      <a:ext cx="217869" cy="62913"/>
                    </a:xfrm>
                    <a:prstGeom prst="line">
                      <a:avLst/>
                    </a:prstGeom>
                    <a:ln w="22225">
                      <a:solidFill>
                        <a:srgbClr val="FF0000"/>
                      </a:solidFill>
                      <a:prstDash val="dash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Straight Connector 41"/>
                    <p:cNvCxnSpPr>
                      <a:stCxn id="33" idx="6"/>
                    </p:cNvCxnSpPr>
                    <p:nvPr/>
                  </p:nvCxnSpPr>
                  <p:spPr>
                    <a:xfrm flipV="1">
                      <a:off x="2538224" y="2342647"/>
                      <a:ext cx="551455" cy="80513"/>
                    </a:xfrm>
                    <a:prstGeom prst="line">
                      <a:avLst/>
                    </a:prstGeom>
                    <a:ln w="22225">
                      <a:solidFill>
                        <a:srgbClr val="0000FE"/>
                      </a:solidFill>
                      <a:prstDash val="dash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/>
                    <p:cNvCxnSpPr/>
                    <p:nvPr/>
                  </p:nvCxnSpPr>
                  <p:spPr>
                    <a:xfrm>
                      <a:off x="2270252" y="2461894"/>
                      <a:ext cx="1294877" cy="626746"/>
                    </a:xfrm>
                    <a:prstGeom prst="line">
                      <a:avLst/>
                    </a:prstGeom>
                    <a:ln w="22225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/>
                    <p:cNvCxnSpPr/>
                    <p:nvPr/>
                  </p:nvCxnSpPr>
                  <p:spPr>
                    <a:xfrm>
                      <a:off x="2270252" y="2460548"/>
                      <a:ext cx="1365414" cy="391160"/>
                    </a:xfrm>
                    <a:prstGeom prst="line">
                      <a:avLst/>
                    </a:prstGeom>
                    <a:ln w="22225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4" name="Straight Connector 33"/>
                  <p:cNvCxnSpPr/>
                  <p:nvPr/>
                </p:nvCxnSpPr>
                <p:spPr>
                  <a:xfrm flipV="1">
                    <a:off x="3574253" y="2026746"/>
                    <a:ext cx="971220" cy="289734"/>
                  </a:xfrm>
                  <a:prstGeom prst="line">
                    <a:avLst/>
                  </a:prstGeom>
                  <a:ln w="22225">
                    <a:solidFill>
                      <a:srgbClr val="0000F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3551149" y="2316529"/>
                    <a:ext cx="832910" cy="213311"/>
                  </a:xfrm>
                  <a:prstGeom prst="line">
                    <a:avLst/>
                  </a:prstGeom>
                  <a:ln w="22225">
                    <a:solidFill>
                      <a:srgbClr val="0000F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/>
                  <p:nvPr/>
                </p:nvCxnSpPr>
                <p:spPr>
                  <a:xfrm flipV="1">
                    <a:off x="3572639" y="1913813"/>
                    <a:ext cx="584416" cy="402667"/>
                  </a:xfrm>
                  <a:prstGeom prst="line">
                    <a:avLst/>
                  </a:prstGeom>
                  <a:ln w="22225">
                    <a:solidFill>
                      <a:srgbClr val="0000F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0" name="TextBox 29"/>
                <p:cNvSpPr txBox="1"/>
                <p:nvPr/>
              </p:nvSpPr>
              <p:spPr>
                <a:xfrm>
                  <a:off x="1334967" y="2578062"/>
                  <a:ext cx="404750" cy="3025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sz="1481" dirty="0">
                      <a:latin typeface="Times New Roman" charset="0"/>
                      <a:ea typeface="Times New Roman" charset="0"/>
                      <a:cs typeface="Times New Roman" charset="0"/>
                    </a:rPr>
                    <a:t>PV</a:t>
                  </a:r>
                  <a:endParaRPr kumimoji="1" lang="en-US" sz="1693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/>
                    <p:cNvSpPr txBox="1"/>
                    <p:nvPr/>
                  </p:nvSpPr>
                  <p:spPr>
                    <a:xfrm>
                      <a:off x="2011796" y="1974772"/>
                      <a:ext cx="526963" cy="30259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kumimoji="1" lang="en-US" sz="1481" b="1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sz="1481" b="1" dirty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𝚵</m:t>
                                </m:r>
                              </m:e>
                              <m:sub>
                                <m:r>
                                  <a:rPr kumimoji="1" lang="en-US" sz="1481" b="1" i="1" dirty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𝒄𝒄</m:t>
                                </m:r>
                              </m:sub>
                              <m:sup>
                                <m:r>
                                  <a:rPr kumimoji="1" lang="en-US" sz="1481" b="1" i="1" dirty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++</m:t>
                                </m:r>
                              </m:sup>
                            </m:sSubSup>
                          </m:oMath>
                        </m:oMathPara>
                      </a14:m>
                      <a:endParaRPr kumimoji="1" lang="en-US" sz="1693" b="1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1" name="TextBox 3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11796" y="1974772"/>
                      <a:ext cx="526963" cy="302593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/>
                    <p:cNvSpPr txBox="1"/>
                    <p:nvPr/>
                  </p:nvSpPr>
                  <p:spPr>
                    <a:xfrm>
                      <a:off x="3103343" y="1943839"/>
                      <a:ext cx="434865" cy="30259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kumimoji="1" lang="en-US" sz="1481" b="1" i="1" dirty="0">
                                    <a:solidFill>
                                      <a:srgbClr val="0000FE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sz="1481" b="1" dirty="0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𝚲</m:t>
                                </m:r>
                              </m:e>
                              <m:sub>
                                <m:r>
                                  <a:rPr kumimoji="1" lang="en-US" sz="1481" b="1" i="1" dirty="0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𝒄</m:t>
                                </m:r>
                              </m:sub>
                              <m:sup>
                                <m:r>
                                  <a:rPr kumimoji="1" lang="en-US" sz="1481" b="1" i="1" dirty="0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bSup>
                          </m:oMath>
                        </m:oMathPara>
                      </a14:m>
                      <a:endParaRPr kumimoji="1" lang="en-US" sz="1693" b="1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TextBox 3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03343" y="1943839"/>
                      <a:ext cx="434865" cy="302593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/>
                  <p:cNvSpPr/>
                  <p:nvPr/>
                </p:nvSpPr>
                <p:spPr>
                  <a:xfrm>
                    <a:off x="5422444" y="1223492"/>
                    <a:ext cx="2902747" cy="33343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1" lang="en-US" altLang="zh-CN" sz="1693" i="1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kumimoji="1" lang="en-US" altLang="zh-CN" sz="1693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693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Ξ</m:t>
                                  </m:r>
                                </m:e>
                                <m:sub>
                                  <m:r>
                                    <a:rPr kumimoji="1" lang="en-US" altLang="zh-CN" sz="1693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𝑐𝑐</m:t>
                                  </m:r>
                                </m:sub>
                                <m:sup>
                                  <m:r>
                                    <a:rPr kumimoji="1" lang="en-US" altLang="zh-CN" sz="1693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++</m:t>
                                  </m:r>
                                </m:sup>
                              </m:sSubSup>
                              <m:r>
                                <a:rPr kumimoji="1" lang="en-US" altLang="zh-CN" sz="1693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kumimoji="1" lang="en-US" altLang="zh-CN" sz="1693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93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kumimoji="1" lang="en-US" altLang="zh-CN" sz="1693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693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93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zh-CN" sz="1693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693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93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zh-CN" sz="1693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kumimoji="1" lang="en-US" altLang="zh-CN" sz="1693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sz="1693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kumimoji="1" lang="en-US" altLang="zh-CN" sz="1693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  <m:d>
                            <m:dPr>
                              <m:ctrlPr>
                                <a:rPr kumimoji="1" lang="en-US" altLang="zh-CN" sz="1693" i="1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93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→</m:t>
                              </m:r>
                              <m:r>
                                <a:rPr kumimoji="1" lang="en-US" altLang="zh-CN" sz="1693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kumimoji="1" lang="en-US" altLang="zh-CN" sz="1693" i="1">
                                      <a:solidFill>
                                        <a:srgbClr val="0000FE"/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93" i="1">
                                      <a:solidFill>
                                        <a:srgbClr val="0000FE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kumimoji="1" lang="en-US" altLang="zh-CN" sz="1693" i="1">
                                      <a:solidFill>
                                        <a:srgbClr val="0000FE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693" i="1">
                                      <a:solidFill>
                                        <a:srgbClr val="0000FE"/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93" i="1">
                                      <a:solidFill>
                                        <a:srgbClr val="0000FE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zh-CN" sz="1693" i="1">
                                      <a:solidFill>
                                        <a:srgbClr val="0000FE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oMath>
                      </m:oMathPara>
                    </a14:m>
                    <a:endParaRPr lang="en-US" sz="1905" dirty="0"/>
                  </a:p>
                </p:txBody>
              </p:sp>
            </mc:Choice>
            <mc:Fallback xmlns="">
              <p:sp>
                <p:nvSpPr>
                  <p:cNvPr id="5" name="Rectangle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22444" y="1223492"/>
                    <a:ext cx="2902747" cy="33343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344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3" name="Group 12"/>
          <p:cNvGrpSpPr/>
          <p:nvPr/>
        </p:nvGrpSpPr>
        <p:grpSpPr>
          <a:xfrm>
            <a:off x="5206979" y="3708189"/>
            <a:ext cx="3872209" cy="2855497"/>
            <a:chOff x="4637251" y="3583283"/>
            <a:chExt cx="3659103" cy="269834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37251" y="3583283"/>
              <a:ext cx="3646825" cy="25523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130880" y="5979035"/>
              <a:ext cx="1165474" cy="30259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81" dirty="0">
                  <a:latin typeface="Times New Roman" charset="0"/>
                  <a:ea typeface="Times New Roman" charset="0"/>
                  <a:cs typeface="Times New Roman" charset="0"/>
                </a:rPr>
                <a:t>MVA selector</a:t>
              </a:r>
            </a:p>
          </p:txBody>
        </p:sp>
      </p:grp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382630" y="115171"/>
            <a:ext cx="8229600" cy="720080"/>
          </a:xfrm>
        </p:spPr>
        <p:txBody>
          <a:bodyPr/>
          <a:lstStyle/>
          <a:p>
            <a:r>
              <a:rPr lang="en-US" altLang="zh-CN" dirty="0" smtClean="0"/>
              <a:t>Multivariate analysis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/>
              <p:cNvSpPr txBox="1">
                <a:spLocks/>
              </p:cNvSpPr>
              <p:nvPr/>
            </p:nvSpPr>
            <p:spPr>
              <a:xfrm>
                <a:off x="187188" y="3556697"/>
                <a:ext cx="5149461" cy="30016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 err="1" smtClean="0">
                    <a:solidFill>
                      <a:srgbClr val="FFFF00"/>
                    </a:solidFill>
                  </a:rPr>
                  <a:t>F</a:t>
                </a:r>
                <a:r>
                  <a:rPr lang="en-US" b="1" dirty="0" err="1">
                    <a:solidFill>
                      <a:srgbClr val="FFFF00"/>
                    </a:solidFill>
                    <a:latin typeface="+mj-lt"/>
                  </a:rPr>
                  <a:t>o</a:t>
                </a:r>
                <a:r>
                  <a:rPr lang="en-US" altLang="zh-CN" b="1" i="0" dirty="0" err="1" smtClean="0">
                    <a:solidFill>
                      <a:srgbClr val="FFFF00"/>
                    </a:solidFill>
                    <a:latin typeface="+mj-lt"/>
                  </a:rPr>
                  <a:t>M</a:t>
                </a:r>
                <a:r>
                  <a:rPr lang="en-US" altLang="zh-CN" b="1" i="0" dirty="0" smtClean="0">
                    <a:solidFill>
                      <a:srgbClr val="FFFF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zh-CN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altLang="zh-CN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)≡</m:t>
                    </m:r>
                    <m:f>
                      <m:fPr>
                        <m:type m:val="lin"/>
                        <m:ctrlPr>
                          <a:rPr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1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𝝐</m:t>
                        </m:r>
                        <m:r>
                          <a:rPr lang="en-US" altLang="zh-CN" b="1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altLang="zh-CN" b="1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𝒕</m:t>
                        </m:r>
                        <m:r>
                          <a:rPr lang="en-US" altLang="zh-CN" b="1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)</m:t>
                        </m:r>
                      </m:num>
                      <m:den>
                        <m:d>
                          <m:dPr>
                            <m:ctrlPr>
                              <a:rPr lang="en-US" altLang="zh-CN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b="1" i="1">
                                    <a:solidFill>
                                      <a:srgbClr val="FFFF00"/>
                                    </a:solidFill>
                                    <a:latin typeface="Cambria Math" charset="0"/>
                                  </a:rPr>
                                  <m:t>𝒂</m:t>
                                </m:r>
                              </m:num>
                              <m:den>
                                <m:r>
                                  <a:rPr lang="en-US" altLang="zh-CN" b="1" i="1">
                                    <a:solidFill>
                                      <a:srgbClr val="FFFF00"/>
                                    </a:solidFill>
                                    <a:latin typeface="Cambria Math" charset="0"/>
                                  </a:rPr>
                                  <m:t>𝟐</m:t>
                                </m:r>
                              </m:den>
                            </m:f>
                            <m:r>
                              <a:rPr lang="en-US" altLang="zh-CN" b="1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altLang="zh-CN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b="1" i="1">
                                    <a:solidFill>
                                      <a:srgbClr val="FFFF00"/>
                                    </a:solidFill>
                                    <a:latin typeface="Cambria Math" charset="0"/>
                                  </a:rPr>
                                  <m:t>𝑩</m:t>
                                </m:r>
                                <m:d>
                                  <m:dPr>
                                    <m:ctrlPr>
                                      <a:rPr lang="en-US" altLang="zh-CN" b="1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1" i="1">
                                        <a:solidFill>
                                          <a:srgbClr val="FFFF00"/>
                                        </a:solidFill>
                                        <a:latin typeface="Cambria Math" charset="0"/>
                                      </a:rPr>
                                      <m:t>𝒕</m:t>
                                    </m:r>
                                  </m:e>
                                </m:d>
                              </m:e>
                            </m:rad>
                          </m:e>
                        </m:d>
                      </m:den>
                    </m:f>
                    <m:r>
                      <a:rPr lang="en-US" altLang="zh-CN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 smtClean="0">
                    <a:solidFill>
                      <a:srgbClr val="FFFF00"/>
                    </a:solidFill>
                  </a:rPr>
                  <a:t> used to </a:t>
                </a:r>
                <a:r>
                  <a:rPr lang="en-US" b="1" dirty="0" err="1" smtClean="0">
                    <a:solidFill>
                      <a:srgbClr val="FFFF00"/>
                    </a:solidFill>
                  </a:rPr>
                  <a:t>optimise</a:t>
                </a:r>
                <a:r>
                  <a:rPr lang="en-US" b="1" dirty="0" smtClean="0">
                    <a:solidFill>
                      <a:srgbClr val="FFFF00"/>
                    </a:solidFill>
                  </a:rPr>
                  <a:t> the MVA cut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b="1" dirty="0" smtClean="0">
                    <a:solidFill>
                      <a:srgbClr val="FFFF00"/>
                    </a:solidFill>
                  </a:rPr>
                  <a:t>: a given MVA cut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FFFF00"/>
                        </a:solidFill>
                        <a:latin typeface="Cambria Math" charset="0"/>
                      </a:rPr>
                      <m:t>𝝐</m:t>
                    </m:r>
                    <m:d>
                      <m:dPr>
                        <m:ctrlPr>
                          <a:rPr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altLang="zh-CN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zh-CN" b="1" dirty="0" smtClean="0">
                    <a:solidFill>
                      <a:srgbClr val="FFFF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 smtClean="0">
                    <a:solidFill>
                      <a:srgbClr val="FFFF00"/>
                    </a:solidFill>
                  </a:rPr>
                  <a:t>signal efficiency</a:t>
                </a:r>
                <a:r>
                  <a:rPr lang="en-US" altLang="zh-CN" b="1" dirty="0" smtClean="0">
                    <a:solidFill>
                      <a:srgbClr val="FFFF00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FFFF00"/>
                        </a:solidFill>
                        <a:latin typeface="Cambria Math" charset="0"/>
                      </a:rPr>
                      <m:t>𝑩</m:t>
                    </m:r>
                    <m:d>
                      <m:dPr>
                        <m:ctrlPr>
                          <a:rPr lang="en-US" altLang="zh-CN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altLang="zh-CN" b="1" dirty="0" smtClean="0">
                    <a:solidFill>
                      <a:srgbClr val="FFFF00"/>
                    </a:solidFill>
                    <a:latin typeface="Cambria Math" panose="02040503050406030204" pitchFamily="18" charset="0"/>
                  </a:rPr>
                  <a:t>: </a:t>
                </a:r>
                <a:r>
                  <a:rPr lang="en-US" altLang="zh-CN" b="1" dirty="0" smtClean="0">
                    <a:solidFill>
                      <a:srgbClr val="FFFF00"/>
                    </a:solidFill>
                  </a:rPr>
                  <a:t>expected number of background in the signal region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FFFF00"/>
                        </a:solidFill>
                        <a:latin typeface="Cambria Math" charset="0"/>
                      </a:rPr>
                      <m:t>𝒂</m:t>
                    </m:r>
                    <m:r>
                      <a:rPr lang="en-US" altLang="zh-CN" b="1" i="1">
                        <a:solidFill>
                          <a:srgbClr val="FFFF00"/>
                        </a:solidFill>
                        <a:latin typeface="Cambria Math" charset="0"/>
                      </a:rPr>
                      <m:t>=</m:t>
                    </m:r>
                    <m:r>
                      <a:rPr lang="en-US" altLang="zh-CN" b="1" i="1">
                        <a:solidFill>
                          <a:srgbClr val="FFFF00"/>
                        </a:solidFill>
                        <a:latin typeface="Cambria Math" charset="0"/>
                      </a:rPr>
                      <m:t>𝟓</m:t>
                    </m:r>
                  </m:oMath>
                </a14:m>
                <a:r>
                  <a:rPr lang="en-US" altLang="zh-CN" b="1" i="1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altLang="zh-CN" b="1" dirty="0" smtClean="0">
                    <a:solidFill>
                      <a:srgbClr val="FFFF00"/>
                    </a:solidFill>
                  </a:rPr>
                  <a:t>aiming at a discovery</a:t>
                </a:r>
                <a:endParaRPr lang="en-US" b="1" i="1" dirty="0" smtClean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88" y="3556697"/>
                <a:ext cx="5149461" cy="3001674"/>
              </a:xfrm>
              <a:prstGeom prst="rect">
                <a:avLst/>
              </a:prstGeom>
              <a:blipFill>
                <a:blip r:embed="rId8"/>
                <a:stretch>
                  <a:fillRect l="-16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79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6733" y="1018679"/>
                <a:ext cx="7999684" cy="2508156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A significant structure in right sign (RS) combinations at around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𝟑𝟔𝟐𝟎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b="1" i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𝐌𝐞𝐕</m:t>
                    </m:r>
                    <m:r>
                      <m:rPr>
                        <m:lit/>
                      </m:rPr>
                      <a:rPr kumimoji="1" lang="en-US" altLang="zh-CN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𝟐</m:t>
                        </m:r>
                      </m:sup>
                    </m:sSup>
                  </m:oMath>
                </a14:m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dirty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Not present in wrong sign (WS) combinations</a:t>
                </a:r>
              </a:p>
              <a:p>
                <a:r>
                  <a:rPr kumimoji="1" lang="en-US" altLang="zh-CN" dirty="0" smtClean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Not observed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𝜦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dirty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 smtClean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sidebands </a:t>
                </a:r>
                <a:r>
                  <a:rPr kumimoji="1" lang="en-US" altLang="zh-CN" dirty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candidates</a:t>
                </a:r>
              </a:p>
              <a:p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Distributions similar except the peak in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RS</a:t>
                </a: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6733" y="1018679"/>
                <a:ext cx="7999684" cy="2508156"/>
              </a:xfrm>
              <a:blipFill>
                <a:blip r:embed="rId3"/>
                <a:stretch>
                  <a:fillRect l="-1067" t="-19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19</a:t>
            </a:fld>
            <a:endParaRPr kumimoji="1"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158901"/>
            <a:ext cx="4860858" cy="3577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960" y="3874574"/>
            <a:ext cx="3130191" cy="234854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372181" y="3588302"/>
            <a:ext cx="1169971" cy="1944216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5"/>
          </a:p>
        </p:txBody>
      </p:sp>
      <p:sp>
        <p:nvSpPr>
          <p:cNvPr id="15" name="TextBox 14"/>
          <p:cNvSpPr txBox="1"/>
          <p:nvPr/>
        </p:nvSpPr>
        <p:spPr>
          <a:xfrm>
            <a:off x="2699792" y="5642848"/>
            <a:ext cx="2664191" cy="483209"/>
          </a:xfrm>
          <a:prstGeom prst="rect">
            <a:avLst/>
          </a:prstGeom>
          <a:pattFill prst="smConfetti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r>
              <a:rPr lang="en-US" sz="254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 significant peak!</a:t>
            </a:r>
          </a:p>
        </p:txBody>
      </p:sp>
      <p:sp>
        <p:nvSpPr>
          <p:cNvPr id="5" name="Rectangle 4"/>
          <p:cNvSpPr/>
          <p:nvPr/>
        </p:nvSpPr>
        <p:spPr>
          <a:xfrm>
            <a:off x="7122186" y="597327"/>
            <a:ext cx="1991251" cy="352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93" b="1" dirty="0" err="1">
                <a:solidFill>
                  <a:srgbClr val="FFFF00"/>
                </a:solidFill>
                <a:latin typeface="CMTI10" charset="0"/>
              </a:rPr>
              <a:t>arXiv</a:t>
            </a:r>
            <a:r>
              <a:rPr lang="en-US" sz="1693" b="1" dirty="0">
                <a:solidFill>
                  <a:srgbClr val="FFFF00"/>
                </a:solidFill>
                <a:latin typeface="CMTI10" charset="0"/>
              </a:rPr>
              <a:t>: 1707.01621</a:t>
            </a: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99176" cy="720080"/>
          </a:xfrm>
        </p:spPr>
        <p:txBody>
          <a:bodyPr/>
          <a:lstStyle/>
          <a:p>
            <a:pPr algn="l"/>
            <a:r>
              <a:rPr lang="en-US" altLang="zh-CN" b="1" dirty="0" smtClean="0"/>
              <a:t>Mass spectrum after selection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441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z="1800" b="1" smtClean="0"/>
              <a:pPr/>
              <a:t>2</a:t>
            </a:fld>
            <a:endParaRPr lang="zh-CN" altLang="en-US" sz="1800" b="1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21811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Outline</a:t>
            </a:r>
            <a:endParaRPr lang="zh-CN" altLang="en-US" sz="4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412776"/>
                <a:ext cx="8496944" cy="482453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3200" b="1" dirty="0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Introduction</a:t>
                </a:r>
              </a:p>
              <a:p>
                <a:pPr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3200" dirty="0" err="1" smtClean="0">
                    <a:cs typeface="Times New Roman" panose="02020603050405020304" pitchFamily="18" charset="0"/>
                  </a:rPr>
                  <a:t>LHCb</a:t>
                </a:r>
                <a:r>
                  <a:rPr lang="en-US" altLang="zh-CN" sz="3200" dirty="0" smtClean="0">
                    <a:cs typeface="Times New Roman" panose="02020603050405020304" pitchFamily="18" charset="0"/>
                  </a:rPr>
                  <a:t> detector</a:t>
                </a:r>
              </a:p>
              <a:p>
                <a:r>
                  <a:rPr lang="en-US" altLang="zh-CN" sz="3200" dirty="0" smtClean="0">
                    <a:solidFill>
                      <a:srgbClr val="FFFF00"/>
                    </a:solidFill>
                    <a:cs typeface="Times New Roman" panose="02020603050405020304" pitchFamily="18" charset="0"/>
                  </a:rPr>
                  <a:t>Observation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en-US" altLang="zh-CN" sz="3200" dirty="0" smtClean="0">
                    <a:solidFill>
                      <a:srgbClr val="FFFF00"/>
                    </a:solidFill>
                    <a:cs typeface="Times New Roman" panose="02020603050405020304" pitchFamily="18" charset="0"/>
                  </a:rPr>
                  <a:t> baryon</a:t>
                </a:r>
                <a:endParaRPr lang="en-US" altLang="zh-CN" sz="3200" dirty="0">
                  <a:solidFill>
                    <a:srgbClr val="FFFF00"/>
                  </a:solidFill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3200" b="1" dirty="0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Prospects and summary</a:t>
                </a:r>
                <a:endParaRPr lang="en-US" altLang="zh-CN" sz="3200" b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412776"/>
                <a:ext cx="8496944" cy="4824536"/>
              </a:xfrm>
              <a:blipFill>
                <a:blip r:embed="rId3"/>
                <a:stretch>
                  <a:fillRect l="-15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/>
          <p:nvPr/>
        </p:nvSpPr>
        <p:spPr>
          <a:xfrm>
            <a:off x="6483953" y="3140968"/>
            <a:ext cx="2202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66FF66"/>
                </a:solidFill>
              </a:rPr>
              <a:t>[arXiv:1707.16021]</a:t>
            </a:r>
            <a:endParaRPr lang="zh-CN" altLang="en-US" sz="2000" b="1" dirty="0">
              <a:solidFill>
                <a:srgbClr val="66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 smtClean="0"/>
              <a:t>Fit to the peak structure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613861" y="2003738"/>
            <a:ext cx="7916278" cy="878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 smtClean="0">
                <a:solidFill>
                  <a:schemeClr val="bg1"/>
                </a:solidFill>
              </a:rPr>
              <a:t>Signal: DSCB function + Gaussian</a:t>
            </a:r>
          </a:p>
          <a:p>
            <a:pPr lvl="1"/>
            <a:r>
              <a:rPr lang="en-US" altLang="zh-CN" sz="1800" b="1" dirty="0" smtClean="0">
                <a:solidFill>
                  <a:schemeClr val="bg1"/>
                </a:solidFill>
              </a:rPr>
              <a:t>Mass, yield and overall resolution free, others fixed to simulation</a:t>
            </a: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613861" y="2694437"/>
            <a:ext cx="3832429" cy="95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 err="1" smtClean="0">
                <a:solidFill>
                  <a:schemeClr val="bg1"/>
                </a:solidFill>
              </a:rPr>
              <a:t>Bkg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: 2</a:t>
            </a:r>
            <a:r>
              <a:rPr lang="en-US" altLang="zh-CN" sz="2000" b="1" baseline="30000" dirty="0" smtClean="0">
                <a:solidFill>
                  <a:schemeClr val="bg1"/>
                </a:solidFill>
              </a:rPr>
              <a:t>nd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 order </a:t>
            </a:r>
            <a:r>
              <a:rPr lang="en-US" altLang="zh-CN" sz="2000" b="1" dirty="0" err="1" smtClean="0">
                <a:solidFill>
                  <a:schemeClr val="bg1"/>
                </a:solidFill>
              </a:rPr>
              <a:t>Chebychev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 lvl="1"/>
            <a:r>
              <a:rPr lang="en-US" altLang="zh-CN" sz="1800" b="1" dirty="0" smtClean="0">
                <a:solidFill>
                  <a:schemeClr val="bg1"/>
                </a:solidFill>
              </a:rPr>
              <a:t>All parameters free</a:t>
            </a:r>
            <a:endParaRPr lang="en-US" altLang="zh-CN" sz="18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309513" y="3670566"/>
                <a:ext cx="3667984" cy="105881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rgbClr val="2605E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solidFill>
                                <a:srgbClr val="2605EB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sz="2000" b="1" i="0" smtClean="0">
                              <a:solidFill>
                                <a:srgbClr val="2605EB"/>
                              </a:solidFill>
                              <a:latin typeface="Cambria Math" panose="02040503050406030204" pitchFamily="18" charset="0"/>
                            </a:rPr>
                            <m:t>𝐬𝐢𝐠</m:t>
                          </m:r>
                        </m:sub>
                      </m:sSub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𝟑𝟏𝟑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𝟑𝟑</m:t>
                      </m:r>
                    </m:oMath>
                  </m:oMathPara>
                </a14:m>
                <a:endParaRPr lang="en-US" altLang="zh-CN" sz="2000" b="1" dirty="0" smtClean="0">
                  <a:solidFill>
                    <a:srgbClr val="2605EB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𝟑𝟔𝟐𝟏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𝟖𝟎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𝟕𝟐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𝐌𝐞𝐕</m:t>
                      </m:r>
                      <m:r>
                        <m:rPr>
                          <m:lit/>
                        </m:rP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2605E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solidFill>
                                <a:srgbClr val="2605EB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altLang="zh-CN" sz="2000" b="1" i="1" smtClean="0">
                              <a:solidFill>
                                <a:srgbClr val="2605EB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altLang="zh-CN" sz="2000" b="1" dirty="0" smtClean="0">
                  <a:solidFill>
                    <a:srgbClr val="2605EB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𝟔𝟑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𝟖𝟐</m:t>
                      </m:r>
                      <m: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𝐌𝐞𝐕</m:t>
                      </m:r>
                      <m:r>
                        <m:rPr>
                          <m:lit/>
                        </m:rPr>
                        <a:rPr lang="en-US" altLang="zh-CN" sz="2000" b="1" i="1" smtClean="0">
                          <a:solidFill>
                            <a:srgbClr val="2605EB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2605E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solidFill>
                                <a:srgbClr val="2605EB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altLang="zh-CN" sz="2000" b="1" i="1" smtClean="0">
                              <a:solidFill>
                                <a:srgbClr val="2605EB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altLang="zh-CN" sz="2000" b="1" dirty="0" smtClean="0">
                  <a:solidFill>
                    <a:srgbClr val="2605EB"/>
                  </a:solidFill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13" y="3670566"/>
                <a:ext cx="3667984" cy="1058816"/>
              </a:xfrm>
              <a:prstGeom prst="rect">
                <a:avLst/>
              </a:prstGeom>
              <a:blipFill>
                <a:blip r:embed="rId2"/>
                <a:stretch>
                  <a:fillRect b="-33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683568" y="1556392"/>
                <a:ext cx="5223802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rgbClr val="FFFF00"/>
                    </a:solidFill>
                  </a:rPr>
                  <a:t>Default fit range: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𝟑𝟔𝟐𝟎</m:t>
                    </m:r>
                    <m:r>
                      <a:rPr lang="en-US" altLang="zh-CN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𝟏𝟓𝟎</m:t>
                    </m:r>
                    <m:r>
                      <a:rPr lang="en-US" altLang="zh-CN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𝐌𝐞𝐕</m:t>
                    </m:r>
                    <m:r>
                      <m:rPr>
                        <m:lit/>
                      </m:rPr>
                      <a:rPr lang="en-US" altLang="zh-CN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zh-CN" altLang="en-US" sz="24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556392"/>
                <a:ext cx="5223802" cy="470000"/>
              </a:xfrm>
              <a:prstGeom prst="rect">
                <a:avLst/>
              </a:prstGeom>
              <a:blipFill>
                <a:blip r:embed="rId3"/>
                <a:stretch>
                  <a:fillRect l="-1750" t="-7792" b="-298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288" y="3068960"/>
            <a:ext cx="4608512" cy="34334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2"/>
              <p:cNvSpPr txBox="1"/>
              <p:nvPr/>
            </p:nvSpPr>
            <p:spPr>
              <a:xfrm>
                <a:off x="755576" y="1032741"/>
                <a:ext cx="777456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cand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Ξ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𝑐𝑐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++</m:t>
                          </m:r>
                        </m:sup>
                      </m:sSubSup>
                      <m:r>
                        <a:rPr lang="en-US" sz="24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)=</m:t>
                      </m:r>
                      <m:r>
                        <a:rPr lang="en-US" sz="24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𝑚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cand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  <m:r>
                        <a:rPr lang="en-US" sz="24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PDG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1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032741"/>
                <a:ext cx="7774563" cy="461665"/>
              </a:xfrm>
              <a:prstGeom prst="rect">
                <a:avLst/>
              </a:prstGeom>
              <a:blipFill>
                <a:blip r:embed="rId5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331236" y="5517232"/>
                <a:ext cx="36676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rgbClr val="66FF66"/>
                    </a:solidFill>
                  </a:rPr>
                  <a:t>Local statistical significance above 12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endParaRPr lang="zh-CN" altLang="en-US" sz="2400" b="1" dirty="0">
                  <a:solidFill>
                    <a:srgbClr val="66FF66"/>
                  </a:solidFill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36" y="5517232"/>
                <a:ext cx="3667660" cy="830997"/>
              </a:xfrm>
              <a:prstGeom prst="rect">
                <a:avLst/>
              </a:prstGeom>
              <a:blipFill>
                <a:blip r:embed="rId6"/>
                <a:stretch>
                  <a:fillRect l="-2492" t="-5882" r="-3654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1"/>
          <p:cNvSpPr/>
          <p:nvPr/>
        </p:nvSpPr>
        <p:spPr>
          <a:xfrm>
            <a:off x="7030961" y="476672"/>
            <a:ext cx="1991251" cy="352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93" b="1" dirty="0" err="1">
                <a:solidFill>
                  <a:srgbClr val="FFFF00"/>
                </a:solidFill>
                <a:latin typeface="CMTI10" charset="0"/>
              </a:rPr>
              <a:t>arXiv</a:t>
            </a:r>
            <a:r>
              <a:rPr lang="en-US" sz="1693" b="1" dirty="0">
                <a:solidFill>
                  <a:srgbClr val="FFFF00"/>
                </a:solidFill>
                <a:latin typeface="CMTI10" charset="0"/>
              </a:rPr>
              <a:t>: 1707.01621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29234" y="4699565"/>
            <a:ext cx="307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</a:rPr>
              <a:t>Mass resolution consistent with simulation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4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993862"/>
            <a:ext cx="7920880" cy="970312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kumimoji="1" lang="en-US" altLang="zh-CN" sz="2800" dirty="0" smtClean="0">
                <a:ea typeface="Times New Roman" charset="0"/>
                <a:cs typeface="Times New Roman" charset="0"/>
              </a:rPr>
              <a:t>After corrections to biases due to selection and final-state radiation</a:t>
            </a:r>
            <a:endParaRPr kumimoji="1" lang="en-US" altLang="zh-CN" sz="2800" dirty="0">
              <a:ea typeface="Times New Roman" charset="0"/>
              <a:cs typeface="Times New Roman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21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2112837"/>
                <a:ext cx="8390117" cy="949299"/>
              </a:xfrm>
              <a:prstGeom prst="rect">
                <a:avLst/>
              </a:prstGeom>
              <a:pattFill prst="smConfetti">
                <a:fgClr>
                  <a:schemeClr val="accent4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𝑚</m:t>
                    </m:r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omic Sans MS" charset="0"/>
                                <a:cs typeface="Comic Sans MS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++</m:t>
                            </m:r>
                          </m:sup>
                        </m:sSubSup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=3621.40±0.72(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stat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)±0.27(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syst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)±0.14(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Λ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𝑐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+</m:t>
                        </m:r>
                      </m:sup>
                    </m:sSubSup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MeV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𝑚</m:t>
                    </m:r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omic Sans MS" charset="0"/>
                                <a:cs typeface="Comic Sans MS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++</m:t>
                            </m:r>
                          </m:sup>
                        </m:sSubSup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𝑚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(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Λ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𝑐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+</m:t>
                        </m:r>
                      </m:sup>
                    </m:sSubSup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)=1134.94±0.72(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stat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)±0.27(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syst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112837"/>
                <a:ext cx="8390117" cy="949299"/>
              </a:xfrm>
              <a:prstGeom prst="rect">
                <a:avLst/>
              </a:prstGeom>
              <a:blipFill>
                <a:blip r:embed="rId3"/>
                <a:stretch>
                  <a:fillRect t="-5161" r="-73" b="-148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94439" y="3954307"/>
            <a:ext cx="4477561" cy="2531316"/>
            <a:chOff x="-254237" y="3218761"/>
            <a:chExt cx="4117312" cy="22485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76009" y="3683526"/>
              <a:ext cx="4039084" cy="178373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-254237" y="3218761"/>
              <a:ext cx="3519986" cy="464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ea typeface="Times New Roman" charset="0"/>
                  <a:cs typeface="Times New Roman" charset="0"/>
                </a:rPr>
                <a:t>Systematic uncertainties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7039046" y="335035"/>
            <a:ext cx="1943161" cy="352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93" dirty="0" err="1">
                <a:solidFill>
                  <a:srgbClr val="FFFF00"/>
                </a:solidFill>
                <a:latin typeface="CMTI10" charset="0"/>
              </a:rPr>
              <a:t>arXiv</a:t>
            </a:r>
            <a:r>
              <a:rPr lang="en-US" sz="1693" dirty="0">
                <a:solidFill>
                  <a:srgbClr val="FFFF00"/>
                </a:solidFill>
                <a:latin typeface="CMTI10" charset="0"/>
              </a:rPr>
              <a:t>: 1707.01621</a:t>
            </a: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Mass result</a:t>
            </a:r>
            <a:endParaRPr lang="zh-CN" altLang="en-US" dirty="0"/>
          </a:p>
        </p:txBody>
      </p:sp>
      <p:sp>
        <p:nvSpPr>
          <p:cNvPr id="16" name="Rectangle 15"/>
          <p:cNvSpPr/>
          <p:nvPr/>
        </p:nvSpPr>
        <p:spPr>
          <a:xfrm>
            <a:off x="5562739" y="3378970"/>
            <a:ext cx="3419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66FF66"/>
                </a:solidFill>
                <a:ea typeface="Times New Roman" charset="0"/>
                <a:cs typeface="Times New Roman" charset="0"/>
              </a:rPr>
              <a:t>Value consistent with many theoretical calculations</a:t>
            </a:r>
            <a:endParaRPr lang="en-US" sz="2000" b="1" dirty="0">
              <a:solidFill>
                <a:srgbClr val="66FF66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4149080"/>
            <a:ext cx="4212087" cy="2520279"/>
          </a:xfrm>
          <a:prstGeom prst="rect">
            <a:avLst/>
          </a:prstGeom>
        </p:spPr>
      </p:pic>
      <p:cxnSp>
        <p:nvCxnSpPr>
          <p:cNvPr id="23" name="Straight Connector 17"/>
          <p:cNvCxnSpPr/>
          <p:nvPr/>
        </p:nvCxnSpPr>
        <p:spPr>
          <a:xfrm>
            <a:off x="5364088" y="5229200"/>
            <a:ext cx="3406947" cy="0"/>
          </a:xfrm>
          <a:prstGeom prst="line">
            <a:avLst/>
          </a:prstGeom>
          <a:ln w="317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11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117493"/>
                <a:ext cx="8748615" cy="1519420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Peaking structure remains significant </a:t>
                </a:r>
                <a14:m>
                  <m:oMath xmlns:m="http://schemas.openxmlformats.org/officeDocument/2006/math">
                    <m:r>
                      <a:rPr kumimoji="1" lang="en-US" altLang="zh-CN" b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b="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&gt;12</m:t>
                    </m:r>
                    <m:r>
                      <a:rPr kumimoji="1" lang="en-US" altLang="zh-CN" b="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𝜎</m:t>
                    </m:r>
                    <m:r>
                      <a:rPr kumimoji="1" lang="en-US" altLang="zh-CN" b="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 after requiring minimum decay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time, 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𝒕</m:t>
                    </m:r>
                    <m:r>
                      <a:rPr kumimoji="1" lang="en-US" altLang="zh-CN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&gt;</m:t>
                    </m:r>
                    <m:r>
                      <a:rPr kumimoji="1" lang="en-US" altLang="zh-CN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𝟓</m:t>
                    </m:r>
                    <m:sSub>
                      <m:sSubPr>
                        <m:ctrlPr>
                          <a:rPr kumimoji="1" lang="en-US" altLang="zh-CN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𝝈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𝒕</m:t>
                        </m:r>
                      </m:sub>
                    </m:sSub>
                  </m:oMath>
                </a14:m>
                <a:endParaRPr kumimoji="1" lang="en-US" altLang="zh-CN" dirty="0" smtClean="0"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ndeed 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a weak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decay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117493"/>
                <a:ext cx="8748615" cy="1519420"/>
              </a:xfrm>
              <a:blipFill>
                <a:blip r:embed="rId3"/>
                <a:stretch>
                  <a:fillRect l="-976" t="-32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22</a:t>
            </a:fld>
            <a:endParaRPr kumimoji="1"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2561724"/>
            <a:ext cx="5472608" cy="41135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84060" y="660252"/>
            <a:ext cx="1943161" cy="352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93" dirty="0" err="1">
                <a:solidFill>
                  <a:srgbClr val="FFFF00"/>
                </a:solidFill>
                <a:latin typeface="CMTI10" charset="0"/>
              </a:rPr>
              <a:t>arXiv</a:t>
            </a:r>
            <a:r>
              <a:rPr lang="en-US" sz="1693" dirty="0">
                <a:solidFill>
                  <a:srgbClr val="FFFF00"/>
                </a:solidFill>
                <a:latin typeface="CMTI10" charset="0"/>
              </a:rPr>
              <a:t>: 1707.01621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 smtClean="0"/>
              <a:t>Signal properties: weakly decay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735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7928437" y="1491733"/>
            <a:ext cx="936104" cy="2180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8769" y="837574"/>
                <a:ext cx="6623471" cy="43815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116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CN" sz="2116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116" b="1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kumimoji="1" lang="en-US" altLang="zh-CN" sz="2116" b="1" i="1" dirty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kumimoji="1" lang="en-US" altLang="zh-CN" sz="2116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2116" i="1" dirty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116" b="1" i="1" dirty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𝟖𝟗𝟐</m:t>
                            </m:r>
                          </m:e>
                        </m:d>
                      </m:e>
                      <m:sup>
                        <m:r>
                          <a:rPr kumimoji="1" lang="en-US" altLang="zh-CN" sz="2116" b="1" i="1" dirty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𝟎</m:t>
                        </m:r>
                      </m:sup>
                    </m:sSup>
                    <m:r>
                      <a:rPr kumimoji="1" lang="en-US" altLang="zh-CN" sz="2116" b="1" i="1" dirty="0">
                        <a:latin typeface="Cambria Math" charset="0"/>
                        <a:ea typeface="Times New Roman" charset="0"/>
                        <a:cs typeface="Times New Roman" charset="0"/>
                      </a:rPr>
                      <m:t>, </m:t>
                    </m:r>
                    <m:r>
                      <a:rPr kumimoji="1" lang="en-US" altLang="zh-CN" sz="2116" b="1" i="1" dirty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2116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116" b="1" i="1" dirty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𝚺</m:t>
                        </m:r>
                      </m:e>
                      <m:sub>
                        <m:r>
                          <a:rPr kumimoji="1" lang="en-US" altLang="zh-CN" sz="2116" b="1" i="1" dirty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kumimoji="1" lang="en-US" altLang="zh-CN" sz="2116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2116" i="1" dirty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116" b="1" i="1" dirty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𝟐𝟒𝟓𝟓</m:t>
                            </m:r>
                          </m:e>
                        </m:d>
                      </m:e>
                      <m:sup>
                        <m:r>
                          <a:rPr kumimoji="1" lang="en-US" altLang="zh-CN" sz="2116" b="1" i="1" dirty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p>
                    <m:r>
                      <a:rPr kumimoji="1" lang="en-US" altLang="zh-CN" sz="2116" b="1" i="1" dirty="0">
                        <a:latin typeface="Cambria Math" charset="0"/>
                        <a:ea typeface="Times New Roman" charset="0"/>
                        <a:cs typeface="Times New Roman" charset="0"/>
                      </a:rPr>
                      <m:t>, </m:t>
                    </m:r>
                    <m:r>
                      <a:rPr kumimoji="1" lang="en-US" altLang="zh-CN" sz="2116" b="1" i="1" dirty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2116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116" b="1" i="1" dirty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𝚺</m:t>
                        </m:r>
                      </m:e>
                      <m:sub>
                        <m:r>
                          <a:rPr kumimoji="1" lang="en-US" altLang="zh-CN" sz="2116" b="1" i="1" dirty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kumimoji="1" lang="en-US" altLang="zh-CN" sz="2116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2116" i="1" dirty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116" b="1" i="1" dirty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𝟐𝟓𝟐𝟎</m:t>
                            </m:r>
                          </m:e>
                        </m:d>
                      </m:e>
                      <m:sup>
                        <m:r>
                          <a:rPr kumimoji="1" lang="en-US" altLang="zh-CN" sz="2116" b="1" i="1" dirty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p>
                    <m:r>
                      <a:rPr kumimoji="1" lang="en-US" altLang="zh-CN" sz="2116" b="1" i="1" dirty="0"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</m:oMath>
                </a14:m>
                <a:endParaRPr kumimoji="1" lang="en-US" altLang="zh-CN" sz="2116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kumimoji="1" lang="en-US" altLang="zh-CN" sz="2116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kumimoji="1" lang="en-US" altLang="zh-CN" sz="2116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kumimoji="1" lang="en-US" altLang="zh-CN" sz="2116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kumimoji="1" lang="en-US" altLang="zh-CN" sz="2116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8769" y="837574"/>
                <a:ext cx="6623471" cy="438158"/>
              </a:xfrm>
              <a:blipFill>
                <a:blip r:embed="rId3"/>
                <a:stretch>
                  <a:fillRect l="-921" t="-1389" b="-19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81926" y="6414454"/>
            <a:ext cx="2057400" cy="365102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23</a:t>
            </a:fld>
            <a:endParaRPr kumimoji="1" lang="zh-CN" alt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39552" y="1330224"/>
            <a:ext cx="8474198" cy="5347269"/>
            <a:chOff x="622803" y="1162697"/>
            <a:chExt cx="8007823" cy="5052984"/>
          </a:xfrm>
        </p:grpSpPr>
        <p:grpSp>
          <p:nvGrpSpPr>
            <p:cNvPr id="13" name="Group 12"/>
            <p:cNvGrpSpPr/>
            <p:nvPr/>
          </p:nvGrpSpPr>
          <p:grpSpPr>
            <a:xfrm>
              <a:off x="622803" y="1162697"/>
              <a:ext cx="6997197" cy="5052984"/>
              <a:chOff x="577979" y="1180627"/>
              <a:chExt cx="6997197" cy="505298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7979" y="1180627"/>
                <a:ext cx="6831107" cy="505298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4069976" y="1180627"/>
                <a:ext cx="3505200" cy="2526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5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7732" y="1468906"/>
                <a:ext cx="3311354" cy="1730673"/>
              </a:xfrm>
              <a:prstGeom prst="rect">
                <a:avLst/>
              </a:prstGeom>
              <a:ln>
                <a:noFill/>
              </a:ln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7350574" y="2613696"/>
                  <a:ext cx="1063317" cy="33343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693" i="1" dirty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1693" i="1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693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𝐾</m:t>
                                </m:r>
                              </m:e>
                            </m:acc>
                          </m:e>
                          <m:sup>
                            <m:r>
                              <a:rPr kumimoji="1" lang="en-US" altLang="zh-CN" sz="1693" i="1" dirty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∗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693" i="1" dirty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693" i="1" dirty="0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693" i="1" dirty="0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892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693" i="1" dirty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1905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0574" y="2613696"/>
                  <a:ext cx="1063317" cy="33343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7356694" y="1594946"/>
                  <a:ext cx="1273932" cy="82585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93" i="1" dirty="0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693" dirty="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Σ</m:t>
                            </m:r>
                          </m:e>
                          <m:sub>
                            <m:r>
                              <a:rPr kumimoji="1" lang="en-US" altLang="zh-CN" sz="1693" i="1" dirty="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1693" i="1" dirty="0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693" i="1" dirty="0">
                                    <a:solidFill>
                                      <a:srgbClr val="0000FE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693" i="1" dirty="0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2455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693" i="1" dirty="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++</m:t>
                            </m:r>
                          </m:sup>
                        </m:sSup>
                      </m:oMath>
                    </m:oMathPara>
                  </a14:m>
                  <a:endParaRPr lang="en-US" sz="1905" dirty="0"/>
                </a:p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93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693" dirty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Σ</m:t>
                            </m:r>
                          </m:e>
                          <m:sub>
                            <m:r>
                              <a:rPr kumimoji="1" lang="en-US" altLang="zh-CN" sz="1693" i="1" dirty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1693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693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693" i="1" dirty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2520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693" i="1" dirty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++</m:t>
                            </m:r>
                          </m:sup>
                        </m:sSup>
                      </m:oMath>
                    </m:oMathPara>
                  </a14:m>
                  <a:endParaRPr lang="en-US" sz="1905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6694" y="1594946"/>
                  <a:ext cx="1273932" cy="82585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Oval 16"/>
          <p:cNvSpPr/>
          <p:nvPr/>
        </p:nvSpPr>
        <p:spPr>
          <a:xfrm>
            <a:off x="7368939" y="2606642"/>
            <a:ext cx="357776" cy="930364"/>
          </a:xfrm>
          <a:prstGeom prst="ellipse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5"/>
          </a:p>
        </p:txBody>
      </p:sp>
      <p:sp>
        <p:nvSpPr>
          <p:cNvPr id="18" name="Oval 17"/>
          <p:cNvSpPr/>
          <p:nvPr/>
        </p:nvSpPr>
        <p:spPr>
          <a:xfrm>
            <a:off x="7348634" y="1690144"/>
            <a:ext cx="357776" cy="930364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5"/>
          </a:p>
        </p:txBody>
      </p:sp>
      <p:sp>
        <p:nvSpPr>
          <p:cNvPr id="19" name="Rectangle 18"/>
          <p:cNvSpPr/>
          <p:nvPr/>
        </p:nvSpPr>
        <p:spPr>
          <a:xfrm>
            <a:off x="7039046" y="825485"/>
            <a:ext cx="1943161" cy="352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93" dirty="0" err="1">
                <a:solidFill>
                  <a:srgbClr val="FFFF00"/>
                </a:solidFill>
                <a:latin typeface="CMTI10" charset="0"/>
              </a:rPr>
              <a:t>arXiv</a:t>
            </a:r>
            <a:r>
              <a:rPr lang="en-US" sz="1693" dirty="0">
                <a:solidFill>
                  <a:srgbClr val="FFFF00"/>
                </a:solidFill>
                <a:latin typeface="CMTI10" charset="0"/>
              </a:rPr>
              <a:t>: 1707.01621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388022" y="117494"/>
            <a:ext cx="8651304" cy="72008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 smtClean="0"/>
              <a:t>Signal properties: intermediate resonances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646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847639"/>
            <a:ext cx="6480720" cy="47968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7692" y="972068"/>
                <a:ext cx="8748615" cy="74460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Signal candidates only present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b="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 signal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region</a:t>
                </a: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7692" y="972068"/>
                <a:ext cx="8748615" cy="744603"/>
              </a:xfrm>
              <a:blipFill>
                <a:blip r:embed="rId4"/>
                <a:stretch>
                  <a:fillRect l="-905" t="-65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24</a:t>
            </a:fld>
            <a:endParaRPr kumimoji="1" lang="zh-CN" altLang="en-US"/>
          </a:p>
        </p:txBody>
      </p:sp>
      <p:sp>
        <p:nvSpPr>
          <p:cNvPr id="17" name="Oval 16"/>
          <p:cNvSpPr/>
          <p:nvPr/>
        </p:nvSpPr>
        <p:spPr>
          <a:xfrm>
            <a:off x="4283969" y="3068960"/>
            <a:ext cx="1440160" cy="1728192"/>
          </a:xfrm>
          <a:prstGeom prst="ellipse">
            <a:avLst/>
          </a:prstGeom>
          <a:noFill/>
          <a:ln w="28575">
            <a:solidFill>
              <a:srgbClr val="00FF0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5"/>
          </a:p>
        </p:txBody>
      </p:sp>
      <p:sp>
        <p:nvSpPr>
          <p:cNvPr id="12" name="Rectangle 11"/>
          <p:cNvSpPr/>
          <p:nvPr/>
        </p:nvSpPr>
        <p:spPr>
          <a:xfrm>
            <a:off x="7086601" y="838967"/>
            <a:ext cx="1991251" cy="352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93" b="1" dirty="0" err="1">
                <a:solidFill>
                  <a:srgbClr val="FFFF00"/>
                </a:solidFill>
                <a:latin typeface="CMTI10" charset="0"/>
              </a:rPr>
              <a:t>arXiv</a:t>
            </a:r>
            <a:r>
              <a:rPr lang="en-US" sz="1693" b="1" dirty="0">
                <a:solidFill>
                  <a:srgbClr val="FFFF00"/>
                </a:solidFill>
                <a:latin typeface="CMTI10" charset="0"/>
              </a:rPr>
              <a:t>: 1707.01621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 smtClean="0"/>
              <a:t>More checks: 2D mass distribution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21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4316" y="1074959"/>
                <a:ext cx="8748615" cy="110464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Signal peak presents in Run-I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data sample with </a:t>
                </a:r>
                <a:r>
                  <a:rPr kumimoji="1" lang="en-US" altLang="zh-CN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significance above </a:t>
                </a:r>
                <a14:m>
                  <m:oMath xmlns:m="http://schemas.openxmlformats.org/officeDocument/2006/math">
                    <m:r>
                      <a:rPr kumimoji="1" lang="en-US" altLang="zh-CN" b="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7</m:t>
                    </m:r>
                    <m:r>
                      <a:rPr kumimoji="1" lang="en-US" altLang="zh-CN" b="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𝜎</m:t>
                    </m:r>
                  </m:oMath>
                </a14:m>
                <a:endParaRPr kumimoji="1" lang="en-US" altLang="zh-CN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4316" y="1074959"/>
                <a:ext cx="8748615" cy="1104643"/>
              </a:xfrm>
              <a:blipFill>
                <a:blip r:embed="rId3"/>
                <a:stretch>
                  <a:fillRect l="-976" t="-43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25</a:t>
            </a:fld>
            <a:endParaRPr kumimoji="1" lang="zh-CN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36319" y="2214606"/>
            <a:ext cx="8674088" cy="3086603"/>
            <a:chOff x="0" y="2369144"/>
            <a:chExt cx="8196712" cy="29167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7393" y="2377507"/>
              <a:ext cx="3989319" cy="29083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369144"/>
              <a:ext cx="4103327" cy="290147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2977" y="5355074"/>
                <a:ext cx="3885038" cy="1118383"/>
              </a:xfrm>
              <a:prstGeom prst="rect">
                <a:avLst/>
              </a:prstGeom>
              <a:pattFill prst="smConfetti">
                <a:fgClr>
                  <a:schemeClr val="accent4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905" i="1" dirty="0">
                          <a:solidFill>
                            <a:srgbClr val="C00000"/>
                          </a:solidFill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𝑁</m:t>
                      </m:r>
                      <m:d>
                        <m:dPr>
                          <m:ctrlPr>
                            <a:rPr lang="en-US" sz="1905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905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omic Sans MS" charset="0"/>
                                  <a:cs typeface="Comic Sans MS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1905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sz="1905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𝑐𝑐</m:t>
                              </m:r>
                            </m:sub>
                            <m:sup>
                              <m:r>
                                <a:rPr lang="en-US" sz="1905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++</m:t>
                              </m:r>
                            </m:sup>
                          </m:sSubSup>
                          <m:r>
                            <a:rPr lang="en-US" sz="1905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omic Sans MS" charset="0"/>
                              <a:cs typeface="Comic Sans MS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sz="1905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omic Sans MS" charset="0"/>
                                  <a:cs typeface="Comic Sans MS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1905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1905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905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+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1905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omic Sans MS" charset="0"/>
                                  <a:cs typeface="Comic Sans MS" charset="0"/>
                                </a:rPr>
                              </m:ctrlPr>
                            </m:sSupPr>
                            <m:e>
                              <m:r>
                                <a:rPr lang="en-US" sz="1905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1905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905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omic Sans MS" charset="0"/>
                                  <a:cs typeface="Comic Sans MS" charset="0"/>
                                </a:rPr>
                              </m:ctrlPr>
                            </m:sSupPr>
                            <m:e>
                              <m:r>
                                <a:rPr lang="en-US" sz="1905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905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905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omic Sans MS" charset="0"/>
                                  <a:cs typeface="Comic Sans MS" charset="0"/>
                                </a:rPr>
                              </m:ctrlPr>
                            </m:sSupPr>
                            <m:e>
                              <m:r>
                                <a:rPr lang="en-US" sz="1905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905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US" sz="1905" i="1" dirty="0">
                          <a:solidFill>
                            <a:srgbClr val="C00000"/>
                          </a:solidFill>
                          <a:latin typeface="Cambria Math" charset="0"/>
                          <a:ea typeface="Comic Sans MS" charset="0"/>
                          <a:cs typeface="Comic Sans MS" charset="0"/>
                        </a:rPr>
                        <m:t>=113±21</m:t>
                      </m:r>
                    </m:oMath>
                  </m:oMathPara>
                </a14:m>
                <a:endParaRPr lang="en-US" sz="1905" dirty="0">
                  <a:solidFill>
                    <a:srgbClr val="C0000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905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Resolution: </a:t>
                </a:r>
                <a14:m>
                  <m:oMath xmlns:m="http://schemas.openxmlformats.org/officeDocument/2006/math">
                    <m:r>
                      <a:rPr lang="en-US" sz="1905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6.6±1.4</m:t>
                    </m:r>
                  </m:oMath>
                </a14:m>
                <a:r>
                  <a:rPr lang="en-US" sz="1905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MeV </a:t>
                </a:r>
              </a:p>
              <a:p>
                <a14:m>
                  <m:oMath xmlns:m="http://schemas.openxmlformats.org/officeDocument/2006/math">
                    <m:r>
                      <a:rPr lang="en-US" sz="1905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𝛿</m:t>
                    </m:r>
                    <m:r>
                      <a:rPr lang="en-US" sz="1905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𝑀</m:t>
                    </m:r>
                    <m:d>
                      <m:dPr>
                        <m:ctrlPr>
                          <a:rPr lang="en-US" sz="1905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905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run</m:t>
                        </m:r>
                        <m:r>
                          <a:rPr lang="en-US" sz="1905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905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I</m:t>
                        </m:r>
                        <m:r>
                          <a:rPr lang="en-US" sz="1905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1905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run</m:t>
                        </m:r>
                        <m:r>
                          <a:rPr lang="en-US" sz="1905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905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II</m:t>
                        </m:r>
                      </m:e>
                    </m:d>
                    <m:r>
                      <a:rPr lang="en-US" sz="1905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=0.8±1.4</m:t>
                    </m:r>
                  </m:oMath>
                </a14:m>
                <a:r>
                  <a:rPr lang="en-US" sz="1905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77" y="5355074"/>
                <a:ext cx="3885038" cy="1118383"/>
              </a:xfrm>
              <a:prstGeom prst="rect">
                <a:avLst/>
              </a:prstGeom>
              <a:blipFill>
                <a:blip r:embed="rId6"/>
                <a:stretch>
                  <a:fillRect l="-1570" b="-8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076056" y="5805264"/>
            <a:ext cx="3720890" cy="417935"/>
          </a:xfrm>
          <a:prstGeom prst="rect">
            <a:avLst/>
          </a:prstGeom>
          <a:pattFill prst="smConfetti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r>
              <a:rPr lang="en-US" sz="2116" dirty="0">
                <a:solidFill>
                  <a:srgbClr val="0000FE"/>
                </a:solidFill>
                <a:latin typeface="Times New Roman" charset="0"/>
                <a:ea typeface="Times New Roman" charset="0"/>
                <a:cs typeface="Times New Roman" charset="0"/>
              </a:rPr>
              <a:t>Consistent between two samples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86601" y="372253"/>
            <a:ext cx="1943161" cy="352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93" dirty="0" err="1">
                <a:solidFill>
                  <a:srgbClr val="FFFF00"/>
                </a:solidFill>
                <a:latin typeface="CMTI10" charset="0"/>
              </a:rPr>
              <a:t>arXiv</a:t>
            </a:r>
            <a:r>
              <a:rPr lang="en-US" sz="1693" dirty="0">
                <a:solidFill>
                  <a:srgbClr val="FFFF00"/>
                </a:solidFill>
                <a:latin typeface="CMTI10" charset="0"/>
              </a:rPr>
              <a:t>: 1707.01621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 smtClean="0"/>
              <a:t>More tests: Run-I data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165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8602" y="1048488"/>
                <a:ext cx="8766796" cy="2750642"/>
              </a:xfrm>
            </p:spPr>
            <p:txBody>
              <a:bodyPr>
                <a:normAutofit/>
              </a:bodyPr>
              <a:lstStyle/>
              <a:p>
                <a:pPr marL="266666" indent="-266666">
                  <a:buFont typeface="+mj-lt"/>
                  <a:buAutoNum type="arabicPeriod"/>
                </a:pPr>
                <a:r>
                  <a:rPr kumimoji="1" lang="en-US" altLang="zh-CN" dirty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Multiple candidates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: not creating fake narrow structure</a:t>
                </a:r>
              </a:p>
              <a:p>
                <a:pPr marL="266666" indent="-266666">
                  <a:buFont typeface="+mj-lt"/>
                  <a:buAutoNum type="arabicPeriod"/>
                </a:pPr>
                <a:r>
                  <a:rPr kumimoji="1" lang="en-US" altLang="zh-CN" dirty="0" smtClean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Checking combinations of tracks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b="0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dirty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b="0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: not peaking</a:t>
                </a:r>
              </a:p>
              <a:p>
                <a:pPr marL="266666" indent="-266666">
                  <a:buFont typeface="+mj-lt"/>
                  <a:buAutoNum type="arabicPeriod"/>
                </a:pPr>
                <a:r>
                  <a:rPr kumimoji="1" lang="en-US" altLang="zh-CN" dirty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MVA efficiency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 as a function of mass: very smooth</a:t>
                </a:r>
              </a:p>
              <a:p>
                <a:pPr marL="266666" indent="-266666">
                  <a:buFont typeface="+mj-lt"/>
                  <a:buAutoNum type="arabicPeriod"/>
                </a:pPr>
                <a:r>
                  <a:rPr kumimoji="1" lang="en-US" altLang="zh-CN" dirty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Varying </a:t>
                </a:r>
                <a:r>
                  <a:rPr kumimoji="1" lang="en-US" altLang="zh-CN" dirty="0" smtClean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MVA selector cut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: 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structure stays significant </a:t>
                </a:r>
              </a:p>
              <a:p>
                <a:pPr marL="266666" indent="-266666">
                  <a:buFont typeface="+mj-lt"/>
                  <a:buAutoNum type="arabicPeriod"/>
                </a:pPr>
                <a:r>
                  <a:rPr kumimoji="1" lang="en-US" altLang="zh-CN" dirty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Varying particle ID selections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: no peaking structure emerging in WS combinations, structure stays in RS sample</a:t>
                </a:r>
              </a:p>
              <a:p>
                <a:pPr>
                  <a:buFont typeface="Arial" charset="0"/>
                  <a:buChar char="•"/>
                </a:pP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602" y="1048488"/>
                <a:ext cx="8766796" cy="2750642"/>
              </a:xfrm>
              <a:blipFill>
                <a:blip r:embed="rId3"/>
                <a:stretch>
                  <a:fillRect l="-1113" t="-19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26</a:t>
            </a:fld>
            <a:endParaRPr kumimoji="1" lang="zh-CN" alt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723657"/>
            <a:ext cx="4128568" cy="31030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316848" y="3485780"/>
            <a:ext cx="1120820" cy="613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93" dirty="0">
                <a:latin typeface="Times New Roman" charset="0"/>
                <a:ea typeface="Times New Roman" charset="0"/>
                <a:cs typeface="Times New Roman" charset="0"/>
              </a:rPr>
              <a:t>Cut-based </a:t>
            </a:r>
          </a:p>
          <a:p>
            <a:r>
              <a:rPr lang="en-US" sz="1693" dirty="0">
                <a:latin typeface="Times New Roman" charset="0"/>
                <a:ea typeface="Times New Roman" charset="0"/>
                <a:cs typeface="Times New Roman" charset="0"/>
              </a:rPr>
              <a:t>selection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3982" y="3645024"/>
                <a:ext cx="4516796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62857" indent="-362857">
                  <a:buFont typeface="+mj-lt"/>
                  <a:buAutoNum type="arabicPeriod" startAt="6"/>
                </a:pPr>
                <a:r>
                  <a:rPr kumimoji="1" lang="en-US" altLang="zh-CN" sz="2400" b="1" dirty="0" smtClean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Using a cut based </a:t>
                </a:r>
                <a:r>
                  <a:rPr kumimoji="1" lang="en-US" altLang="zh-CN" sz="2400" b="1" dirty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selection instead of using MVA,  requiring good vertex fit quality,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en-US" altLang="zh-CN" sz="2400" b="1" dirty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 vertex displaced and tracks are not produced from PV: peak significance </a:t>
                </a:r>
                <a14:m>
                  <m:oMath xmlns:m="http://schemas.openxmlformats.org/officeDocument/2006/math">
                    <m:r>
                      <a:rPr kumimoji="1" lang="en-US" altLang="zh-CN" sz="2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&gt;</m:t>
                    </m:r>
                    <m:r>
                      <a:rPr kumimoji="1" lang="en-US" altLang="zh-CN" sz="2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𝟏𝟐</m:t>
                    </m:r>
                    <m:r>
                      <a:rPr kumimoji="1" lang="en-US" altLang="zh-CN" sz="2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𝝈</m:t>
                    </m:r>
                  </m:oMath>
                </a14:m>
                <a:endParaRPr kumimoji="1" lang="en-US" altLang="zh-CN" sz="2400" b="1" dirty="0">
                  <a:solidFill>
                    <a:srgbClr val="FFFF00"/>
                  </a:solidFill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82" y="3645024"/>
                <a:ext cx="4516796" cy="2677656"/>
              </a:xfrm>
              <a:prstGeom prst="rect">
                <a:avLst/>
              </a:prstGeom>
              <a:blipFill>
                <a:blip r:embed="rId5"/>
                <a:stretch>
                  <a:fillRect l="-2159" t="-20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6939707" y="340624"/>
            <a:ext cx="1943161" cy="352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93" dirty="0" err="1">
                <a:solidFill>
                  <a:srgbClr val="FFFF00"/>
                </a:solidFill>
                <a:latin typeface="CMTI10" charset="0"/>
              </a:rPr>
              <a:t>arXiv</a:t>
            </a:r>
            <a:r>
              <a:rPr lang="en-US" sz="1693" dirty="0">
                <a:solidFill>
                  <a:srgbClr val="FFFF00"/>
                </a:solidFill>
                <a:latin typeface="CMTI10" charset="0"/>
              </a:rPr>
              <a:t>: 1707.01621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 smtClean="0"/>
              <a:t>More checks: others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973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492896"/>
            <a:ext cx="5472608" cy="4028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889945"/>
                <a:ext cx="8748615" cy="1912164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Large mass difference, inconsistent with being isospin partners</a:t>
                </a:r>
                <a:br>
                  <a:rPr kumimoji="1" lang="en-US" altLang="zh-CN" dirty="0" smtClean="0">
                    <a:ea typeface="Times New Roman" charset="0"/>
                    <a:cs typeface="Times New Roman" charset="0"/>
                  </a:rPr>
                </a:br>
                <a14:m>
                  <m:oMath xmlns:m="http://schemas.openxmlformats.org/officeDocument/2006/math">
                    <m:r>
                      <a:rPr kumimoji="1" lang="en-US" altLang="zh-CN" b="1" i="1" dirty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𝒎</m:t>
                    </m:r>
                    <m:r>
                      <a:rPr kumimoji="1" lang="en-US" altLang="zh-CN" b="1" i="1" dirty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sSubSup>
                      <m:sSubSupPr>
                        <m:ctrlPr>
                          <a:rPr kumimoji="1" lang="en-US" altLang="zh-CN" i="1" dirty="0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dirty="0" err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 dirty="0" err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 dirty="0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  <m:r>
                      <a:rPr kumimoji="1" lang="en-US" altLang="zh-CN" b="1" i="1" dirty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  <m:r>
                      <a:rPr kumimoji="1" lang="en-US" altLang="zh-CN" b="1" i="0" baseline="-25000" dirty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𝐋𝐇𝐂𝐛</m:t>
                    </m:r>
                    <m:r>
                      <a:rPr kumimoji="1" lang="en-US" altLang="zh-CN" b="1" i="1" dirty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− </m:t>
                    </m:r>
                    <m:r>
                      <a:rPr kumimoji="1" lang="en-US" altLang="zh-CN" b="1" i="1" dirty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𝒎</m:t>
                    </m:r>
                    <m:r>
                      <a:rPr kumimoji="1" lang="en-US" altLang="zh-CN" b="1" i="1" dirty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sSubSup>
                      <m:sSubSupPr>
                        <m:ctrlPr>
                          <a:rPr kumimoji="1" lang="en-US" altLang="zh-CN" i="1" dirty="0" err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dirty="0" err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 dirty="0" err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 dirty="0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b="1" i="1" dirty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  <m:r>
                      <a:rPr kumimoji="1" lang="en-US" altLang="zh-CN" b="1" i="0" baseline="-25000" dirty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𝐒𝐄𝐋𝐄𝐗</m:t>
                    </m:r>
                    <m:r>
                      <a:rPr kumimoji="1" lang="en-US" altLang="zh-CN" b="1" i="1" baseline="-25000" dirty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b="1" i="1" dirty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kumimoji="1" lang="en-US" altLang="zh-CN" b="1" i="1" dirty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𝟏𝟎𝟑</m:t>
                    </m:r>
                    <m:r>
                      <a:rPr kumimoji="1" lang="en-US" altLang="zh-CN" b="1" i="1" dirty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±</m:t>
                    </m:r>
                    <m:r>
                      <a:rPr kumimoji="1" lang="en-US" altLang="zh-CN" b="1" i="1" dirty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𝟐</m:t>
                    </m:r>
                    <m:r>
                      <a:rPr kumimoji="1" lang="en-US" altLang="zh-CN" b="1" i="1" dirty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b="1" i="0" dirty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𝐌𝐞𝐕</m:t>
                    </m:r>
                    <m:r>
                      <m:rPr>
                        <m:lit/>
                      </m:rPr>
                      <a:rPr kumimoji="1" lang="en-US" altLang="zh-CN" b="1" i="0" dirty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i="1" dirty="0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0" dirty="0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𝐜</m:t>
                        </m:r>
                      </m:e>
                      <m:sup>
                        <m:r>
                          <a:rPr kumimoji="1" lang="en-US" altLang="zh-CN" b="1" i="0" dirty="0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𝟐</m:t>
                        </m:r>
                      </m:sup>
                    </m:sSup>
                  </m:oMath>
                </a14:m>
                <a:endParaRPr kumimoji="1" lang="en-US" altLang="zh-CN" dirty="0">
                  <a:solidFill>
                    <a:srgbClr val="66FF66"/>
                  </a:solidFill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Production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: 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𝑁</m:t>
                    </m:r>
                    <m:r>
                      <a:rPr kumimoji="1" lang="en-US" altLang="zh-CN" b="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b="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b="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𝛯</m:t>
                        </m:r>
                      </m:e>
                      <m:sub>
                        <m:r>
                          <a:rPr kumimoji="1" lang="en-US" altLang="zh-CN" b="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</m:sSub>
                    <m:r>
                      <a:rPr kumimoji="1" lang="en-US" altLang="zh-CN" b="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)/</m:t>
                    </m:r>
                    <m:r>
                      <a:rPr kumimoji="1" lang="en-US" altLang="zh-CN" b="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𝑁</m:t>
                    </m:r>
                    <m:r>
                      <a:rPr kumimoji="1" lang="en-US" altLang="zh-CN" b="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sSubSup>
                      <m:sSubSupPr>
                        <m:ctrlPr>
                          <a:rPr kumimoji="1" lang="en-US" altLang="zh-CN" b="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𝛬</m:t>
                        </m:r>
                      </m:e>
                      <m:sub>
                        <m:r>
                          <a:rPr kumimoji="1" lang="en-US" altLang="zh-CN" b="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b="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b="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 much smaller in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the </a:t>
                </a:r>
                <a:r>
                  <a:rPr kumimoji="1" lang="en-US" altLang="zh-CN" dirty="0" err="1" smtClean="0">
                    <a:ea typeface="Times New Roman" charset="0"/>
                    <a:cs typeface="Times New Roman" charset="0"/>
                  </a:rPr>
                  <a:t>LHCb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result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889945"/>
                <a:ext cx="8748615" cy="1912164"/>
              </a:xfrm>
              <a:blipFill>
                <a:blip r:embed="rId4"/>
                <a:stretch>
                  <a:fillRect l="-976" t="-25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27</a:t>
            </a:fld>
            <a:endParaRPr kumimoji="1" lang="zh-CN" altLang="en-US"/>
          </a:p>
        </p:txBody>
      </p:sp>
      <p:sp>
        <p:nvSpPr>
          <p:cNvPr id="13" name="Rectangle 12"/>
          <p:cNvSpPr/>
          <p:nvPr/>
        </p:nvSpPr>
        <p:spPr>
          <a:xfrm>
            <a:off x="6940077" y="476672"/>
            <a:ext cx="1943161" cy="352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93" dirty="0" err="1">
                <a:solidFill>
                  <a:srgbClr val="FFFF00"/>
                </a:solidFill>
                <a:latin typeface="CMTI10" charset="0"/>
              </a:rPr>
              <a:t>arXiv</a:t>
            </a:r>
            <a:r>
              <a:rPr lang="en-US" sz="1693" dirty="0">
                <a:solidFill>
                  <a:srgbClr val="FFFF00"/>
                </a:solidFill>
                <a:latin typeface="CMTI10" charset="0"/>
              </a:rPr>
              <a:t>: 1707.01621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 err="1" smtClean="0"/>
              <a:t>Comparion</a:t>
            </a:r>
            <a:r>
              <a:rPr lang="en-US" altLang="zh-CN" dirty="0" smtClean="0"/>
              <a:t> with SELEX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21"/>
              <p:cNvSpPr txBox="1"/>
              <p:nvPr/>
            </p:nvSpPr>
            <p:spPr>
              <a:xfrm>
                <a:off x="3851920" y="3238847"/>
                <a:ext cx="1152128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SELEX</a:t>
                </a:r>
                <a:r>
                  <a:rPr lang="en-US" b="1" dirty="0" smtClean="0">
                    <a:solidFill>
                      <a:srgbClr val="0000FE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 smtClean="0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bSupPr>
                      <m:e>
                        <m:r>
                          <a:rPr lang="en-US" sz="2000" b="1" i="1" smtClean="0">
                            <a:solidFill>
                              <a:srgbClr val="0000FE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𝜩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0000FE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𝒄𝒄</m:t>
                        </m:r>
                      </m:sub>
                      <m:sup>
                        <m:r>
                          <a:rPr lang="en-US" sz="2000" b="1" i="1" smtClean="0">
                            <a:solidFill>
                              <a:srgbClr val="0000FE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+</m:t>
                        </m:r>
                      </m:sup>
                    </m:sSubSup>
                  </m:oMath>
                </a14:m>
                <a:endParaRPr lang="en-US" sz="1600" b="1" i="1" dirty="0" smtClean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 xmlns="">
          <p:sp>
            <p:nvSpPr>
              <p:cNvPr id="20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3238847"/>
                <a:ext cx="1152128" cy="677108"/>
              </a:xfrm>
              <a:prstGeom prst="rect">
                <a:avLst/>
              </a:prstGeom>
              <a:blipFill>
                <a:blip r:embed="rId5"/>
                <a:stretch>
                  <a:fillRect l="-4762" t="-45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3"/>
          <p:cNvCxnSpPr/>
          <p:nvPr/>
        </p:nvCxnSpPr>
        <p:spPr>
          <a:xfrm flipV="1">
            <a:off x="4067944" y="3972442"/>
            <a:ext cx="0" cy="1815136"/>
          </a:xfrm>
          <a:prstGeom prst="line">
            <a:avLst/>
          </a:prstGeom>
          <a:ln w="25400">
            <a:solidFill>
              <a:srgbClr val="0000F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78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745044"/>
                <a:ext cx="8748615" cy="4464496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Measuring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 smtClean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lifetime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, relative production </a:t>
                </a:r>
                <a:r>
                  <a:rPr kumimoji="1" lang="en-US" altLang="zh-CN" dirty="0" smtClean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cross-section</a:t>
                </a:r>
              </a:p>
              <a:p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Confirming its </a:t>
                </a:r>
                <a:r>
                  <a:rPr kumimoji="1" lang="en-US" altLang="zh-CN" dirty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spin-parity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½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dirty="0" smtClean="0"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Searching 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 with more channels: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𝚵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b="1" i="0" dirty="0" smtClean="0">
                    <a:solidFill>
                      <a:srgbClr val="66FF66"/>
                    </a:solidFill>
                    <a:latin typeface="+mj-lt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CN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 </m:t>
                    </m:r>
                    <m:sSubSup>
                      <m:sSubSupPr>
                        <m:ctrlPr>
                          <a:rPr kumimoji="1" lang="en-US" altLang="zh-CN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𝚲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b="1" i="0" dirty="0" smtClean="0">
                    <a:solidFill>
                      <a:srgbClr val="66FF66"/>
                    </a:solidFill>
                    <a:latin typeface="+mj-lt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CN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𝒑</m:t>
                    </m:r>
                    <m:sSup>
                      <m:sSupPr>
                        <m:ctrlPr>
                          <a:rPr kumimoji="1" lang="en-US" altLang="zh-CN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mr-IN" altLang="zh-CN" dirty="0" smtClean="0">
                    <a:ea typeface="Times New Roman" charset="0"/>
                    <a:cs typeface="Times New Roman" charset="0"/>
                  </a:rPr>
                  <a:t>…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…</a:t>
                </a: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Searching for its isospin partner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 in a larger sample than the previous measurement</a:t>
                </a:r>
              </a:p>
              <a:p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Searching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𝜴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endParaRPr kumimoji="1" lang="en-US" altLang="zh-CN" i="1" dirty="0"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The excited states?</a:t>
                </a:r>
              </a:p>
              <a:p>
                <a:r>
                  <a:rPr lang="en-US" dirty="0" smtClean="0">
                    <a:ea typeface="Times New Roman" charset="0"/>
                    <a:cs typeface="Times New Roman" charset="0"/>
                  </a:rPr>
                  <a:t>Doubly </a:t>
                </a:r>
                <a:r>
                  <a:rPr lang="en-US" dirty="0">
                    <a:ea typeface="Times New Roman" charset="0"/>
                    <a:cs typeface="Times New Roman" charset="0"/>
                  </a:rPr>
                  <a:t>heavy baryons with bottom quark: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𝚵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𝒃𝒄</m:t>
                        </m:r>
                      </m:sub>
                    </m:sSub>
                  </m:oMath>
                </a14:m>
                <a:r>
                  <a:rPr lang="en-US" dirty="0"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𝛀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𝒃𝒄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𝚵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𝒃𝒃</m:t>
                        </m:r>
                      </m:sub>
                    </m:sSub>
                  </m:oMath>
                </a14:m>
                <a:r>
                  <a:rPr lang="en-US" dirty="0">
                    <a:ea typeface="Times New Roman" charset="0"/>
                    <a:cs typeface="Times New Roman" charset="0"/>
                  </a:rPr>
                  <a:t> </a:t>
                </a:r>
                <a:r>
                  <a:rPr lang="mr-IN" dirty="0">
                    <a:ea typeface="Times New Roman" charset="0"/>
                    <a:cs typeface="Times New Roman" charset="0"/>
                  </a:rPr>
                  <a:t>…</a:t>
                </a: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N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ew 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systems for CP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violations?</a:t>
                </a: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  <a:p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745044"/>
                <a:ext cx="8748615" cy="4464496"/>
              </a:xfrm>
              <a:blipFill>
                <a:blip r:embed="rId3"/>
                <a:stretch>
                  <a:fillRect l="-906" t="-1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28</a:t>
            </a:fld>
            <a:endParaRPr kumimoji="1"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1052736"/>
            <a:ext cx="3968477" cy="548292"/>
          </a:xfrm>
          <a:prstGeom prst="rect">
            <a:avLst/>
          </a:prstGeom>
          <a:pattFill prst="smConfetti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n-US" sz="2963" dirty="0">
                <a:latin typeface="Times New Roman" charset="0"/>
                <a:ea typeface="Times New Roman" charset="0"/>
                <a:cs typeface="Times New Roman" charset="0"/>
              </a:rPr>
              <a:t>A long list of programs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Prospects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015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901625"/>
                <a:ext cx="8748615" cy="259228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“</a:t>
                </a:r>
                <a:r>
                  <a:rPr kumimoji="1" lang="en-US" altLang="zh-CN" i="1" dirty="0" smtClean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The </a:t>
                </a:r>
                <a:r>
                  <a:rPr kumimoji="1" lang="en-US" altLang="zh-CN" i="1" dirty="0" err="1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LHCb</a:t>
                </a:r>
                <a:r>
                  <a:rPr kumimoji="1" lang="en-US" altLang="zh-CN" i="1" dirty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 experiment is charmed to announce observation of a new particle with two heavy </a:t>
                </a:r>
                <a:r>
                  <a:rPr kumimoji="1" lang="en-US" altLang="zh-CN" i="1" dirty="0" smtClean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quarks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” (CERN press release)</a:t>
                </a:r>
                <a:br>
                  <a:rPr kumimoji="1" lang="en-US" altLang="zh-CN" dirty="0" smtClean="0">
                    <a:ea typeface="Times New Roman" charset="0"/>
                    <a:cs typeface="Times New Roman" charset="0"/>
                  </a:rPr>
                </a:b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dirty="0" err="1" smtClean="0">
                    <a:solidFill>
                      <a:srgbClr val="FFFF00"/>
                    </a:solidFill>
                    <a:ea typeface="Times New Roman" charset="0"/>
                    <a:cs typeface="Times New Roman" charset="0"/>
                  </a:rPr>
                  <a:t>LHCb</a:t>
                </a:r>
                <a:r>
                  <a:rPr kumimoji="1" lang="zh-CN" altLang="en-US" dirty="0" smtClean="0">
                    <a:solidFill>
                      <a:srgbClr val="FFFF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charset="0"/>
                  </a:rPr>
                  <a:t>实验粲然宣布发现双粲重子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)</a:t>
                </a:r>
              </a:p>
              <a:p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Mass </a:t>
                </a:r>
                <a14:m>
                  <m:oMath xmlns:m="http://schemas.openxmlformats.org/officeDocument/2006/math">
                    <m:r>
                      <a:rPr kumimoji="1" lang="en-US" altLang="zh-CN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Comic Sans MS" charset="0"/>
                        <a:cs typeface="Comic Sans MS" charset="0"/>
                      </a:rPr>
                      <m:t>𝒎</m:t>
                    </m:r>
                    <m:r>
                      <a:rPr kumimoji="1" lang="en-US" altLang="zh-CN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Comic Sans MS" charset="0"/>
                        <a:cs typeface="Comic Sans MS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Comic Sans MS" charset="0"/>
                        <a:cs typeface="Comic Sans MS" charset="0"/>
                      </a:rPr>
                      <m:t>𝟑𝟔𝟐𝟏</m:t>
                    </m:r>
                    <m:r>
                      <a:rPr lang="en-US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Comic Sans MS" charset="0"/>
                        <a:cs typeface="Comic Sans MS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Comic Sans MS" charset="0"/>
                        <a:cs typeface="Comic Sans MS" charset="0"/>
                      </a:rPr>
                      <m:t>𝟒𝟎</m:t>
                    </m:r>
                    <m:r>
                      <a:rPr lang="en-US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Comic Sans MS" charset="0"/>
                        <a:cs typeface="Comic Sans MS" charset="0"/>
                      </a:rPr>
                      <m:t>±</m:t>
                    </m:r>
                    <m:r>
                      <a:rPr lang="en-US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Comic Sans MS" charset="0"/>
                        <a:cs typeface="Comic Sans MS" charset="0"/>
                      </a:rPr>
                      <m:t>𝟎</m:t>
                    </m:r>
                    <m:r>
                      <a:rPr lang="en-US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Comic Sans MS" charset="0"/>
                        <a:cs typeface="Comic Sans MS" charset="0"/>
                      </a:rPr>
                      <m:t>.</m:t>
                    </m:r>
                    <m:r>
                      <a:rPr lang="en-US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Comic Sans MS" charset="0"/>
                        <a:cs typeface="Comic Sans MS" charset="0"/>
                      </a:rPr>
                      <m:t>𝟕𝟖</m:t>
                    </m:r>
                    <m:r>
                      <a:rPr lang="en-US" b="1" i="1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Comic Sans MS" charset="0"/>
                        <a:cs typeface="Comic Sans MS" charset="0"/>
                      </a:rPr>
                      <m:t>  </m:t>
                    </m:r>
                    <m:r>
                      <a:rPr lang="en-US" b="1" i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Comic Sans MS" charset="0"/>
                        <a:cs typeface="Comic Sans MS" charset="0"/>
                      </a:rPr>
                      <m:t>𝐌𝐞𝐕</m:t>
                    </m:r>
                    <m:r>
                      <m:rPr>
                        <m:lit/>
                      </m:rPr>
                      <a:rPr lang="en-US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Comic Sans MS" charset="0"/>
                        <a:cs typeface="Comic Sans MS" charset="0"/>
                      </a:rPr>
                      <m:t>/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  <m:t>𝒄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 smtClean="0">
                    <a:ea typeface="Times New Roman" charset="0"/>
                    <a:cs typeface="Times New Roman" charset="0"/>
                  </a:rPr>
                  <a:t>,</a:t>
                </a:r>
                <a:r>
                  <a:rPr lang="en-US" dirty="0" smtClean="0">
                    <a:solidFill>
                      <a:srgbClr val="66FF66"/>
                    </a:solidFill>
                    <a:ea typeface="Times New Roman" charset="0"/>
                    <a:cs typeface="Times New Roman" charset="0"/>
                  </a:rPr>
                  <a:t> </a:t>
                </a:r>
                <a:r>
                  <a:rPr lang="en-US" dirty="0">
                    <a:ea typeface="Times New Roman" charset="0"/>
                    <a:cs typeface="Times New Roman" charset="0"/>
                  </a:rPr>
                  <a:t>inconsistent </a:t>
                </a:r>
                <a:r>
                  <a:rPr lang="en-US" dirty="0" smtClean="0">
                    <a:ea typeface="Times New Roman" charset="0"/>
                    <a:cs typeface="Times New Roman" charset="0"/>
                  </a:rPr>
                  <a:t>with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>
                    <a:ea typeface="Times New Roman" charset="0"/>
                    <a:cs typeface="Times New Roman" charset="0"/>
                  </a:rPr>
                  <a:t> </a:t>
                </a:r>
                <a:r>
                  <a:rPr lang="en-US" dirty="0" smtClean="0">
                    <a:ea typeface="Times New Roman" charset="0"/>
                    <a:cs typeface="Times New Roman" charset="0"/>
                  </a:rPr>
                  <a:t>reported </a:t>
                </a:r>
                <a:r>
                  <a:rPr lang="en-US" dirty="0">
                    <a:ea typeface="Times New Roman" charset="0"/>
                    <a:cs typeface="Times New Roman" charset="0"/>
                  </a:rPr>
                  <a:t>by SELEX being its isospin partner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 N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ew 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window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opened for </a:t>
                </a:r>
                <a:r>
                  <a:rPr kumimoji="1" lang="en-US" altLang="zh-CN" dirty="0">
                    <a:ea typeface="Times New Roman" charset="0"/>
                    <a:cs typeface="Times New Roman" charset="0"/>
                  </a:rPr>
                  <a:t>charm/bottom hadron spectroscopy </a:t>
                </a:r>
                <a:r>
                  <a:rPr kumimoji="1" lang="en-US" altLang="zh-CN" dirty="0" smtClean="0">
                    <a:ea typeface="Times New Roman" charset="0"/>
                    <a:cs typeface="Times New Roman" charset="0"/>
                  </a:rPr>
                  <a:t>studies</a:t>
                </a:r>
                <a:endParaRPr kumimoji="1" lang="en-US" altLang="zh-CN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901625"/>
                <a:ext cx="8748615" cy="2592288"/>
              </a:xfrm>
              <a:blipFill>
                <a:blip r:embed="rId3"/>
                <a:stretch>
                  <a:fillRect l="-976" t="-1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29</a:t>
            </a:fld>
            <a:endParaRPr kumimoji="1" lang="zh-CN" altLang="en-US"/>
          </a:p>
        </p:txBody>
      </p:sp>
      <p:sp>
        <p:nvSpPr>
          <p:cNvPr id="11" name="Rectangle 10"/>
          <p:cNvSpPr/>
          <p:nvPr/>
        </p:nvSpPr>
        <p:spPr>
          <a:xfrm>
            <a:off x="1187624" y="3410605"/>
            <a:ext cx="1973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Thank </a:t>
            </a:r>
            <a:r>
              <a:rPr lang="en-US" sz="28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you!</a:t>
            </a:r>
            <a:endParaRPr lang="en-US" sz="28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48264" y="455795"/>
            <a:ext cx="1943161" cy="352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93" dirty="0" err="1">
                <a:solidFill>
                  <a:srgbClr val="FFFF00"/>
                </a:solidFill>
                <a:latin typeface="CMTI10" charset="0"/>
              </a:rPr>
              <a:t>arXiv</a:t>
            </a:r>
            <a:r>
              <a:rPr lang="en-US" sz="1693" dirty="0">
                <a:solidFill>
                  <a:srgbClr val="FFFF00"/>
                </a:solidFill>
                <a:latin typeface="CMTI10" charset="0"/>
              </a:rPr>
              <a:t>: 1707.01621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95536" y="142340"/>
            <a:ext cx="8229600" cy="720080"/>
          </a:xfrm>
        </p:spPr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43" y="4012235"/>
            <a:ext cx="4644008" cy="27438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16016" y="3478078"/>
            <a:ext cx="327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清兮粲兮，双粲迷人兮</a:t>
            </a:r>
            <a:endParaRPr lang="en-US" altLang="zh-CN" sz="2400" b="1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012235"/>
            <a:ext cx="3299250" cy="274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9724" t="14744" r="8061" b="17308"/>
          <a:stretch/>
        </p:blipFill>
        <p:spPr>
          <a:xfrm>
            <a:off x="4467147" y="3356992"/>
            <a:ext cx="3997183" cy="33101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62334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ea typeface="黑体" panose="02010609060101010101" pitchFamily="49" charset="-122"/>
              </a:rPr>
              <a:t>Standard Model of particle physics</a:t>
            </a:r>
            <a:endParaRPr lang="zh-CN" altLang="en-US" b="1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z="1600" b="1" smtClean="0"/>
              <a:pPr/>
              <a:t>3</a:t>
            </a:fld>
            <a:endParaRPr lang="zh-CN" altLang="en-US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2267744" y="1119429"/>
            <a:ext cx="683212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FFFF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Task of particle physics is to investigate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FF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the fundamental constituents (</a:t>
            </a:r>
            <a:r>
              <a:rPr lang="en-US" altLang="zh-CN" sz="2400" b="1" dirty="0">
                <a:solidFill>
                  <a:srgbClr val="66FF66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elementary particles</a:t>
            </a:r>
            <a:r>
              <a:rPr lang="en-US" altLang="zh-CN" sz="2400" b="1" dirty="0" smtClean="0">
                <a:solidFill>
                  <a:srgbClr val="FFFF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) of the Universe and,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FFFF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 the interactions between them (</a:t>
            </a:r>
            <a:r>
              <a:rPr lang="en-US" altLang="zh-CN" sz="2400" b="1" dirty="0" smtClean="0">
                <a:solidFill>
                  <a:srgbClr val="66FF66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the forces</a:t>
            </a:r>
            <a:r>
              <a:rPr lang="en-US" altLang="zh-CN" sz="2400" b="1" dirty="0" smtClean="0">
                <a:solidFill>
                  <a:srgbClr val="FFFF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Efforts so far lead to </a:t>
            </a:r>
            <a:r>
              <a:rPr lang="en-US" altLang="zh-CN" sz="2400" b="1" dirty="0" smtClean="0">
                <a:solidFill>
                  <a:srgbClr val="66FF66"/>
                </a:solidFill>
                <a:ea typeface="黑体" panose="02010609060101010101" pitchFamily="49" charset="-122"/>
              </a:rPr>
              <a:t>the Standard Model</a:t>
            </a:r>
            <a:endParaRPr lang="en-US" altLang="zh-CN" sz="2400" b="1" dirty="0">
              <a:solidFill>
                <a:srgbClr val="66FF66"/>
              </a:solidFill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24898" y="4421412"/>
            <a:ext cx="553998" cy="13042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基本组元</a:t>
            </a: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4071842" y="3885382"/>
            <a:ext cx="258406" cy="2376264"/>
          </a:xfrm>
          <a:prstGeom prst="leftBrace">
            <a:avLst>
              <a:gd name="adj1" fmla="val 52566"/>
              <a:gd name="adj2" fmla="val 50000"/>
            </a:avLst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右大括号 6"/>
          <p:cNvSpPr/>
          <p:nvPr/>
        </p:nvSpPr>
        <p:spPr>
          <a:xfrm>
            <a:off x="8313197" y="4077072"/>
            <a:ext cx="288032" cy="1194954"/>
          </a:xfrm>
          <a:prstGeom prst="rightBrace">
            <a:avLst>
              <a:gd name="adj1" fmla="val 25131"/>
              <a:gd name="adj2" fmla="val 50000"/>
            </a:avLst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473867" y="3999981"/>
            <a:ext cx="553998" cy="13042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力的媒介</a:t>
            </a: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线形标注 1 9"/>
          <p:cNvSpPr/>
          <p:nvPr/>
        </p:nvSpPr>
        <p:spPr bwMode="auto">
          <a:xfrm>
            <a:off x="6809326" y="5923652"/>
            <a:ext cx="1647887" cy="492443"/>
          </a:xfrm>
          <a:prstGeom prst="borderCallout1">
            <a:avLst>
              <a:gd name="adj1" fmla="val -4460"/>
              <a:gd name="adj2" fmla="val 205"/>
              <a:gd name="adj3" fmla="val -129861"/>
              <a:gd name="adj4" fmla="val -11117"/>
            </a:avLst>
          </a:prstGeom>
          <a:noFill/>
          <a:ln w="28575">
            <a:solidFill>
              <a:schemeClr val="bg1"/>
            </a:solidFill>
            <a:miter lim="800000"/>
            <a:headEnd type="none" w="med" len="med"/>
            <a:tailEnd type="none" w="med" len="med"/>
          </a:ln>
        </p:spPr>
        <p:txBody>
          <a:bodyPr wrap="none" lIns="0" tIns="0" rIns="0" bIns="0" rtlCol="0" anchor="ctr">
            <a:spAutoFit/>
          </a:bodyPr>
          <a:lstStyle/>
          <a:p>
            <a:pPr algn="l"/>
            <a:r>
              <a:rPr lang="zh-CN" altLang="en-US" sz="3200" b="1" dirty="0" smtClean="0">
                <a:solidFill>
                  <a:srgbClr val="66FF66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charset="0"/>
                <a:sym typeface="Times New Roman" charset="0"/>
              </a:rPr>
              <a:t>上帝粒子</a:t>
            </a:r>
            <a:endParaRPr lang="zh-CN" altLang="en-US" sz="3200" b="1" dirty="0">
              <a:solidFill>
                <a:srgbClr val="66FF66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charset="0"/>
              <a:sym typeface="Times New Roman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0" t="1439" r="11473" b="20039"/>
          <a:stretch/>
        </p:blipFill>
        <p:spPr>
          <a:xfrm>
            <a:off x="395536" y="1028632"/>
            <a:ext cx="1584176" cy="5387463"/>
          </a:xfrm>
          <a:prstGeom prst="rect">
            <a:avLst/>
          </a:prstGeom>
        </p:spPr>
      </p:pic>
      <p:cxnSp>
        <p:nvCxnSpPr>
          <p:cNvPr id="14" name="曲线连接符 13"/>
          <p:cNvCxnSpPr/>
          <p:nvPr/>
        </p:nvCxnSpPr>
        <p:spPr>
          <a:xfrm flipV="1">
            <a:off x="1989249" y="4077072"/>
            <a:ext cx="2477898" cy="1846580"/>
          </a:xfrm>
          <a:prstGeom prst="curvedConnector3">
            <a:avLst/>
          </a:prstGeom>
          <a:ln w="25400">
            <a:solidFill>
              <a:srgbClr val="FFFF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15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z="1800" b="1" smtClean="0"/>
              <a:pPr/>
              <a:t>30</a:t>
            </a:fld>
            <a:endParaRPr lang="zh-CN" altLang="en-US" sz="18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3131840" y="2852936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FF00"/>
                </a:solidFill>
              </a:rPr>
              <a:t>Backup slides</a:t>
            </a:r>
            <a:endParaRPr lang="zh-CN" alt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6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 detectors and coverage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pic>
        <p:nvPicPr>
          <p:cNvPr id="5" name="内容占位符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493"/>
          <a:stretch/>
        </p:blipFill>
        <p:spPr>
          <a:xfrm>
            <a:off x="611560" y="1052736"/>
            <a:ext cx="4474840" cy="56794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4879" t="6699" r="6903" b="4100"/>
          <a:stretch/>
        </p:blipFill>
        <p:spPr>
          <a:xfrm>
            <a:off x="5253263" y="1988840"/>
            <a:ext cx="3444861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793" y="740181"/>
            <a:ext cx="8748615" cy="5740299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kumimoji="1" lang="en-US" altLang="zh-CN" sz="2116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116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116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116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32</a:t>
            </a:fld>
            <a:endParaRPr kumimoji="1"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6600049" y="629790"/>
            <a:ext cx="2378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JINST 3 (2008) S08005</a:t>
            </a:r>
          </a:p>
          <a:p>
            <a:r>
              <a:rPr kumimoji="1" lang="en-US" altLang="zh-CN" sz="16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6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6907408" y="2275229"/>
            <a:ext cx="319120" cy="1482365"/>
          </a:xfrm>
          <a:custGeom>
            <a:avLst/>
            <a:gdLst>
              <a:gd name="connsiteX0" fmla="*/ 0 w 301557"/>
              <a:gd name="connsiteY0" fmla="*/ 0 h 1400783"/>
              <a:gd name="connsiteX1" fmla="*/ 223736 w 301557"/>
              <a:gd name="connsiteY1" fmla="*/ 603115 h 1400783"/>
              <a:gd name="connsiteX2" fmla="*/ 301557 w 301557"/>
              <a:gd name="connsiteY2" fmla="*/ 1400783 h 140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1557" h="1400783">
                <a:moveTo>
                  <a:pt x="0" y="0"/>
                </a:moveTo>
                <a:cubicBezTo>
                  <a:pt x="86738" y="184825"/>
                  <a:pt x="173477" y="369651"/>
                  <a:pt x="223736" y="603115"/>
                </a:cubicBezTo>
                <a:cubicBezTo>
                  <a:pt x="273995" y="836579"/>
                  <a:pt x="301557" y="1400783"/>
                  <a:pt x="301557" y="1400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5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3496083" y="4276793"/>
            <a:ext cx="699258" cy="88597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84004" y="1090198"/>
            <a:ext cx="8826403" cy="5366886"/>
            <a:chOff x="79381" y="1147693"/>
            <a:chExt cx="8340644" cy="5071521"/>
          </a:xfrm>
        </p:grpSpPr>
        <p:grpSp>
          <p:nvGrpSpPr>
            <p:cNvPr id="9" name="Group 8"/>
            <p:cNvGrpSpPr/>
            <p:nvPr/>
          </p:nvGrpSpPr>
          <p:grpSpPr>
            <a:xfrm>
              <a:off x="79381" y="1147693"/>
              <a:ext cx="7905682" cy="5071521"/>
              <a:chOff x="304231" y="1228407"/>
              <a:chExt cx="7905682" cy="507152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04231" y="1228407"/>
                <a:ext cx="7905682" cy="5071521"/>
                <a:chOff x="304231" y="1228407"/>
                <a:chExt cx="7905682" cy="5071521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304231" y="1228407"/>
                  <a:ext cx="7905682" cy="4640488"/>
                  <a:chOff x="354445" y="1037488"/>
                  <a:chExt cx="7905682" cy="4640488"/>
                </a:xfrm>
              </p:grpSpPr>
              <p:pic>
                <p:nvPicPr>
                  <p:cNvPr id="27" name="Picture 4" descr="http://cds.cern.ch/record/1087860/files/gene-2008-002.jpg?subformat=icon-1440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87" t="28107" r="-56"/>
                  <a:stretch/>
                </p:blipFill>
                <p:spPr bwMode="auto">
                  <a:xfrm>
                    <a:off x="354445" y="1605114"/>
                    <a:ext cx="7905682" cy="407286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510040" y="1037488"/>
                    <a:ext cx="7579937" cy="2545918"/>
                    <a:chOff x="542185" y="1056758"/>
                    <a:chExt cx="7579937" cy="2545918"/>
                  </a:xfrm>
                </p:grpSpPr>
                <p:grpSp>
                  <p:nvGrpSpPr>
                    <p:cNvPr id="29" name="Group 28"/>
                    <p:cNvGrpSpPr/>
                    <p:nvPr/>
                  </p:nvGrpSpPr>
                  <p:grpSpPr>
                    <a:xfrm>
                      <a:off x="542185" y="3341066"/>
                      <a:ext cx="7059207" cy="261610"/>
                      <a:chOff x="1510383" y="2663890"/>
                      <a:chExt cx="7059207" cy="261610"/>
                    </a:xfrm>
                  </p:grpSpPr>
                  <p:cxnSp>
                    <p:nvCxnSpPr>
                      <p:cNvPr id="32" name="Straight Arrow Connector 31"/>
                      <p:cNvCxnSpPr/>
                      <p:nvPr/>
                    </p:nvCxnSpPr>
                    <p:spPr>
                      <a:xfrm>
                        <a:off x="1510383" y="2796276"/>
                        <a:ext cx="646771" cy="0"/>
                      </a:xfrm>
                      <a:prstGeom prst="straightConnector1">
                        <a:avLst/>
                      </a:prstGeom>
                      <a:ln w="50800">
                        <a:solidFill>
                          <a:srgbClr val="FF000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" name="Straight Arrow Connector 32"/>
                      <p:cNvCxnSpPr/>
                      <p:nvPr/>
                    </p:nvCxnSpPr>
                    <p:spPr>
                      <a:xfrm flipH="1" flipV="1">
                        <a:off x="2278019" y="2792156"/>
                        <a:ext cx="6291571" cy="4120"/>
                      </a:xfrm>
                      <a:prstGeom prst="straightConnector1">
                        <a:avLst/>
                      </a:prstGeom>
                      <a:ln w="50800">
                        <a:solidFill>
                          <a:srgbClr val="FF000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" name="Sun 33"/>
                      <p:cNvSpPr/>
                      <p:nvPr/>
                    </p:nvSpPr>
                    <p:spPr>
                      <a:xfrm>
                        <a:off x="2069840" y="2663890"/>
                        <a:ext cx="256478" cy="261610"/>
                      </a:xfrm>
                      <a:prstGeom prst="sun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zh-CN" altLang="en-US" sz="1905"/>
                      </a:p>
                    </p:txBody>
                  </p:sp>
                </p:grpSp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7080662" y="2193079"/>
                      <a:ext cx="1041460" cy="33343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693" dirty="0">
                          <a:solidFill>
                            <a:srgbClr val="FF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250 </a:t>
                      </a:r>
                      <a:r>
                        <a:rPr kumimoji="1" lang="en-US" altLang="zh-CN" sz="1693" dirty="0" err="1">
                          <a:solidFill>
                            <a:srgbClr val="FF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mrad</a:t>
                      </a:r>
                      <a:endParaRPr kumimoji="1" lang="zh-CN" altLang="en-US" sz="1693" dirty="0">
                        <a:solidFill>
                          <a:srgbClr val="FF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1" name="Rectangle 30"/>
                        <p:cNvSpPr/>
                        <p:nvPr/>
                      </p:nvSpPr>
                      <p:spPr>
                        <a:xfrm>
                          <a:off x="899038" y="1056758"/>
                          <a:ext cx="3894367" cy="825800"/>
                        </a:xfrm>
                        <a:prstGeom prst="rect">
                          <a:avLst/>
                        </a:prstGeom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kumimoji="1" lang="en-US" altLang="zh-CN" sz="1693" b="1" dirty="0">
                              <a:solidFill>
                                <a:srgbClr val="0000FE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Vertex Locator</a:t>
                          </a:r>
                          <a:r>
                            <a:rPr kumimoji="1" lang="zh-CN" altLang="en-US" sz="1693" b="1" dirty="0">
                              <a:solidFill>
                                <a:srgbClr val="0000FE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kumimoji="1" lang="en-US" altLang="zh-CN" sz="1693" dirty="0">
                              <a:solidFill>
                                <a:srgbClr val="0000FE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(vertex reconstruction)</a:t>
                          </a:r>
                        </a:p>
                        <a:p>
                          <a:pPr marL="114286" indent="-114286">
                            <a:buFont typeface="Arial" charset="0"/>
                            <a:buChar char="•"/>
                          </a:pPr>
                          <a:r>
                            <a:rPr kumimoji="1" lang="en-US" altLang="zh-CN" sz="1693" dirty="0">
                              <a:solidFill>
                                <a:srgbClr val="FF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Impact parameter resolution: 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zh-CN" sz="1693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20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zh-CN" sz="1693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μm</m:t>
                              </m:r>
                            </m:oMath>
                          </a14:m>
                          <a:endParaRPr kumimoji="1" lang="en-US" altLang="zh-CN" sz="1693" dirty="0">
                            <a:solidFill>
                              <a:srgbClr val="FF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  <a:p>
                          <a:pPr marL="114286" indent="-114286">
                            <a:buFont typeface="Arial" charset="0"/>
                            <a:buChar char="•"/>
                          </a:pPr>
                          <a:r>
                            <a:rPr kumimoji="1" lang="en-US" altLang="zh-CN" sz="1693" dirty="0">
                              <a:solidFill>
                                <a:srgbClr val="FF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Decay time resolution: 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zh-CN" sz="1693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45 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zh-CN" sz="1693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fs</m:t>
                              </m:r>
                            </m:oMath>
                          </a14:m>
                          <a:r>
                            <a:rPr kumimoji="1" lang="en-US" altLang="zh-CN" sz="1693" dirty="0">
                              <a:solidFill>
                                <a:srgbClr val="FF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sz="1693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1" lang="en-US" sz="1693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693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1" lang="en-US" sz="1693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kumimoji="1" lang="en-US" sz="1693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~1.5 </m:t>
                              </m:r>
                              <m:r>
                                <m:rPr>
                                  <m:sty m:val="p"/>
                                </m:rPr>
                                <a:rPr kumimoji="1" lang="en-US" sz="1693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ps</m:t>
                              </m:r>
                              <m:r>
                                <a:rPr kumimoji="1" lang="en-US" sz="1693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)</m:t>
                              </m:r>
                              <m:r>
                                <a:rPr kumimoji="1" lang="en-US" sz="1693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 </m:t>
                              </m:r>
                            </m:oMath>
                          </a14:m>
                          <a:endParaRPr kumimoji="1" lang="en-US" altLang="zh-CN" sz="1693" dirty="0">
                            <a:solidFill>
                              <a:srgbClr val="FF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1" name="Rectangle 30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899038" y="1056758"/>
                          <a:ext cx="3894367" cy="825800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 l="-1036" t="-2098" b="-979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Rectangle 23"/>
                    <p:cNvSpPr/>
                    <p:nvPr/>
                  </p:nvSpPr>
                  <p:spPr>
                    <a:xfrm>
                      <a:off x="3184720" y="4981764"/>
                      <a:ext cx="3030825" cy="1318164"/>
                    </a:xfrm>
                    <a:prstGeom prst="rect">
                      <a:avLst/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kumimoji="1" lang="en-US" altLang="zh-CN" sz="1693" b="1" dirty="0">
                          <a:solidFill>
                            <a:srgbClr val="0000FE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Tracking system</a:t>
                      </a:r>
                    </a:p>
                    <a:p>
                      <a:r>
                        <a:rPr kumimoji="1" lang="en-US" altLang="zh-CN" sz="1693" dirty="0">
                          <a:solidFill>
                            <a:srgbClr val="0000FE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(particle reconstruction)</a:t>
                      </a:r>
                    </a:p>
                    <a:p>
                      <a:pPr marL="67143" indent="-67143">
                        <a:buFont typeface="Arial" charset="0"/>
                        <a:buChar char="•"/>
                      </a:pPr>
                      <a:r>
                        <a:rPr kumimoji="1" lang="en-US" altLang="zh-CN" sz="1693" dirty="0">
                          <a:solidFill>
                            <a:srgbClr val="FF0000"/>
                          </a:solidFill>
                          <a:ea typeface="Times New Roman" charset="0"/>
                          <a:cs typeface="Times New Roman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kumimoji="1" lang="en-US" altLang="zh-CN" sz="169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𝜖</m:t>
                          </m:r>
                          <m:d>
                            <m:dPr>
                              <m:ctrlPr>
                                <a:rPr kumimoji="1" lang="en-US" altLang="zh-CN" sz="1693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93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Tracking</m:t>
                              </m:r>
                            </m:e>
                          </m:d>
                          <m:r>
                            <a:rPr kumimoji="1" lang="en-US" altLang="zh-CN" sz="169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~96%</m:t>
                          </m:r>
                        </m:oMath>
                      </a14:m>
                      <a:r>
                        <a:rPr kumimoji="1" lang="en-US" altLang="zh-CN" sz="1693" dirty="0">
                          <a:solidFill>
                            <a:srgbClr val="FF0000"/>
                          </a:solidFill>
                          <a:ea typeface="Times New Roman" charset="0"/>
                          <a:cs typeface="Times New Roman" charset="0"/>
                        </a:rPr>
                        <a:t> </a:t>
                      </a:r>
                    </a:p>
                    <a:p>
                      <a:pPr marL="67143" indent="-67143">
                        <a:buFont typeface="Arial" charset="0"/>
                        <a:buChar char="•"/>
                      </a:pPr>
                      <a:r>
                        <a:rPr kumimoji="1" lang="en-US" altLang="zh-CN" sz="1693" dirty="0">
                          <a:solidFill>
                            <a:srgbClr val="FF0000"/>
                          </a:solidFill>
                          <a:ea typeface="Times New Roman" charset="0"/>
                          <a:cs typeface="Times New Roman" charset="0"/>
                        </a:rPr>
                        <a:t> </a:t>
                      </a:r>
                      <a14:m>
                        <m:oMath xmlns:m="http://schemas.openxmlformats.org/officeDocument/2006/math">
                          <m:f>
                            <m:fPr>
                              <m:type m:val="lin"/>
                              <m:ctrlPr>
                                <a:rPr kumimoji="1" lang="en-US" altLang="zh-CN" sz="1693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1693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𝛿</m:t>
                              </m:r>
                              <m:r>
                                <a:rPr kumimoji="1" lang="en-US" altLang="zh-CN" sz="1693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kumimoji="1" lang="en-US" altLang="zh-CN" sz="1693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𝑝</m:t>
                              </m:r>
                            </m:den>
                          </m:f>
                          <m:r>
                            <a:rPr kumimoji="1" lang="en-US" altLang="zh-CN" sz="169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~</m:t>
                          </m:r>
                        </m:oMath>
                      </a14:m>
                      <a:r>
                        <a:rPr kumimoji="1" lang="en-US" altLang="zh-CN" sz="1693" dirty="0">
                          <a:solidFill>
                            <a:srgbClr val="FF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0.5%-1% (5-200 GeV)</a:t>
                      </a:r>
                    </a:p>
                    <a:p>
                      <a:pPr marL="67143" indent="-67143">
                        <a:buFont typeface="Arial" charset="0"/>
                        <a:buChar char="•"/>
                      </a:pPr>
                      <a:r>
                        <a:rPr kumimoji="1" lang="en-US" altLang="zh-CN" sz="1693" dirty="0">
                          <a:solidFill>
                            <a:srgbClr val="FF0000"/>
                          </a:solidFill>
                          <a:ea typeface="Times New Roman" charset="0"/>
                          <a:cs typeface="Times New Roman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kumimoji="1" lang="en-US" altLang="zh-CN" sz="169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𝜎</m:t>
                          </m:r>
                          <m:d>
                            <m:dPr>
                              <m:ctrlPr>
                                <a:rPr kumimoji="1" lang="en-US" altLang="zh-CN" sz="1693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1693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693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1693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𝐵</m:t>
                                  </m:r>
                                  <m:r>
                                    <a:rPr kumimoji="1" lang="en-US" altLang="zh-CN" sz="1693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→</m:t>
                                  </m:r>
                                  <m:r>
                                    <a:rPr kumimoji="1" lang="en-US" altLang="zh-CN" sz="1693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hh</m:t>
                                  </m:r>
                                </m:sub>
                              </m:sSub>
                            </m:e>
                          </m:d>
                          <m:r>
                            <a:rPr kumimoji="1" lang="en-US" altLang="zh-CN" sz="169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≈22 </m:t>
                          </m:r>
                          <m:r>
                            <m:rPr>
                              <m:sty m:val="p"/>
                            </m:rPr>
                            <a:rPr kumimoji="1" lang="en-US" altLang="zh-CN" sz="1693">
                              <a:solidFill>
                                <a:srgbClr val="FF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MeV</m:t>
                          </m:r>
                        </m:oMath>
                      </a14:m>
                      <a:r>
                        <a:rPr kumimoji="1" lang="en-US" altLang="zh-CN" sz="1693" dirty="0">
                          <a:solidFill>
                            <a:srgbClr val="FF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24" name="Rectangle 2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84720" y="4981764"/>
                      <a:ext cx="3030825" cy="131816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331" t="-873" b="-2358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1" name="Straight Arrow Connector 10"/>
              <p:cNvCxnSpPr>
                <a:endCxn id="34" idx="0"/>
              </p:cNvCxnSpPr>
              <p:nvPr/>
            </p:nvCxnSpPr>
            <p:spPr>
              <a:xfrm flipH="1">
                <a:off x="1147522" y="2059404"/>
                <a:ext cx="1307610" cy="1453311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3964451" y="2083006"/>
              <a:ext cx="4455574" cy="2773403"/>
              <a:chOff x="4325712" y="1287148"/>
              <a:chExt cx="4157398" cy="257389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25712" y="1287148"/>
                <a:ext cx="4157398" cy="2573894"/>
              </a:xfrm>
              <a:prstGeom prst="rect">
                <a:avLst/>
              </a:prstGeom>
              <a:ln w="25400">
                <a:solidFill>
                  <a:srgbClr val="0000FE"/>
                </a:solidFill>
                <a:prstDash val="dash"/>
              </a:ln>
            </p:spPr>
          </p:pic>
          <p:sp>
            <p:nvSpPr>
              <p:cNvPr id="6" name="Rectangle 5"/>
              <p:cNvSpPr/>
              <p:nvPr/>
            </p:nvSpPr>
            <p:spPr>
              <a:xfrm>
                <a:off x="5214159" y="2965137"/>
                <a:ext cx="2278700" cy="2808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481" dirty="0">
                    <a:latin typeface="Times New Roman" charset="0"/>
                    <a:ea typeface="Times New Roman" charset="0"/>
                    <a:cs typeface="Times New Roman" charset="0"/>
                  </a:rPr>
                  <a:t>New </a:t>
                </a:r>
                <a:r>
                  <a:rPr lang="it-IT" sz="1481" dirty="0" err="1">
                    <a:latin typeface="Times New Roman" charset="0"/>
                    <a:ea typeface="Times New Roman" charset="0"/>
                    <a:cs typeface="Times New Roman" charset="0"/>
                  </a:rPr>
                  <a:t>J</a:t>
                </a:r>
                <a:r>
                  <a:rPr lang="it-IT" sz="1481" dirty="0"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it-IT" sz="1481" dirty="0" err="1"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it-IT" sz="1481" dirty="0">
                    <a:latin typeface="Times New Roman" charset="0"/>
                    <a:ea typeface="Times New Roman" charset="0"/>
                    <a:cs typeface="Times New Roman" charset="0"/>
                  </a:rPr>
                  <a:t>. 15 (2013) 053021</a:t>
                </a:r>
                <a:endParaRPr lang="en-US" sz="148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4812541" y="1288831"/>
                    <a:ext cx="1687611" cy="30944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93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omic Sans MS" charset="0"/>
                                <a:cs typeface="Comic Sans MS" charset="0"/>
                              </a:rPr>
                            </m:ctrlPr>
                          </m:sSubSupPr>
                          <m:e>
                            <m:r>
                              <a:rPr lang="en-US" altLang="zh-CN" sz="1693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sz="1693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altLang="zh-CN" sz="1693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1693" i="1">
                            <a:solidFill>
                              <a:srgbClr val="7030A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zh-CN" sz="1693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omic Sans MS" charset="0"/>
                                <a:cs typeface="Comic Sans MS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693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omic Sans MS" charset="0"/>
                                    <a:cs typeface="Comic Sans MS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93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  <a:ea typeface="Comic Sans MS" charset="0"/>
                                    <a:cs typeface="Comic Sans MS" charset="0"/>
                                  </a:rPr>
                                  <m:t>𝐵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693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altLang="zh-CN" sz="1693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0</m:t>
                            </m:r>
                          </m:sup>
                        </m:sSubSup>
                      </m:oMath>
                    </a14:m>
                    <a:r>
                      <a:rPr lang="zh-CN" altLang="en-US" sz="1693" dirty="0">
                        <a:solidFill>
                          <a:srgbClr val="7030A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rPr>
                      <a:t> </a:t>
                    </a:r>
                    <a:r>
                      <a:rPr lang="en-US" altLang="zh-CN" sz="1693" dirty="0">
                        <a:solidFill>
                          <a:srgbClr val="7030A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oscillation</a:t>
                    </a:r>
                    <a:endParaRPr lang="en-US" sz="1905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2541" y="1288831"/>
                    <a:ext cx="1687611" cy="30944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5263" b="-2631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4" name="Straight Arrow Connector 53"/>
            <p:cNvCxnSpPr/>
            <p:nvPr/>
          </p:nvCxnSpPr>
          <p:spPr>
            <a:xfrm flipH="1" flipV="1">
              <a:off x="1682064" y="3851932"/>
              <a:ext cx="2282388" cy="102651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249665" y="3881038"/>
                  <a:ext cx="1325737" cy="6412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905" b="1" i="1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𝒑𝒑</m:t>
                      </m:r>
                    </m:oMath>
                  </a14:m>
                  <a:r>
                    <a:rPr lang="en-US" sz="1905" b="1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collision</a:t>
                  </a:r>
                </a:p>
                <a:p>
                  <a:r>
                    <a:rPr lang="en-US" sz="1905" b="1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point</a:t>
                  </a: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665" y="3881038"/>
                  <a:ext cx="1325737" cy="641298"/>
                </a:xfrm>
                <a:prstGeom prst="rect">
                  <a:avLst/>
                </a:prstGeom>
                <a:blipFill>
                  <a:blip r:embed="rId8"/>
                  <a:stretch>
                    <a:fillRect l="-3913" t="-4464" r="-2609" b="-1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Rectangle 37"/>
            <p:cNvSpPr/>
            <p:nvPr/>
          </p:nvSpPr>
          <p:spPr>
            <a:xfrm>
              <a:off x="778793" y="5481198"/>
              <a:ext cx="2083460" cy="57961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kumimoji="1" lang="en-US" altLang="zh-CN" sz="1693" b="1" dirty="0">
                  <a:solidFill>
                    <a:srgbClr val="0000F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Magnet</a:t>
              </a:r>
            </a:p>
            <a:p>
              <a:r>
                <a:rPr kumimoji="1" lang="en-US" altLang="zh-CN" sz="1693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Bending power: 4 Tm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V="1">
              <a:off x="1642687" y="4644048"/>
              <a:ext cx="587595" cy="83715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/>
          <p:cNvCxnSpPr/>
          <p:nvPr/>
        </p:nvCxnSpPr>
        <p:spPr>
          <a:xfrm flipH="1" flipV="1">
            <a:off x="3583667" y="4499331"/>
            <a:ext cx="671190" cy="57790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</a:t>
            </a:r>
            <a:r>
              <a:rPr lang="en-US" altLang="zh-CN" dirty="0" err="1" smtClean="0"/>
              <a:t>LHCb</a:t>
            </a:r>
            <a:r>
              <a:rPr lang="en-US" altLang="zh-CN" dirty="0" smtClean="0"/>
              <a:t> detector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310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793" y="740181"/>
            <a:ext cx="8748615" cy="5740299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kumimoji="1" lang="en-US" altLang="zh-CN" sz="2116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116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116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116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33</a:t>
            </a:fld>
            <a:endParaRPr kumimoji="1" lang="zh-CN" altLang="en-US"/>
          </a:p>
        </p:txBody>
      </p:sp>
      <p:grpSp>
        <p:nvGrpSpPr>
          <p:cNvPr id="21" name="Group 20"/>
          <p:cNvGrpSpPr/>
          <p:nvPr/>
        </p:nvGrpSpPr>
        <p:grpSpPr>
          <a:xfrm>
            <a:off x="84005" y="1681306"/>
            <a:ext cx="8366108" cy="4310065"/>
            <a:chOff x="354445" y="1605114"/>
            <a:chExt cx="7905682" cy="4072862"/>
          </a:xfrm>
        </p:grpSpPr>
        <p:pic>
          <p:nvPicPr>
            <p:cNvPr id="27" name="Picture 4" descr="http://cds.cern.ch/record/1087860/files/gene-2008-002.jpg?subformat=icon-144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" t="28107" r="-56"/>
            <a:stretch/>
          </p:blipFill>
          <p:spPr bwMode="auto">
            <a:xfrm>
              <a:off x="354445" y="1605114"/>
              <a:ext cx="7905682" cy="4072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510040" y="2173809"/>
              <a:ext cx="7579937" cy="1409597"/>
              <a:chOff x="542185" y="2193079"/>
              <a:chExt cx="7579937" cy="1409597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542185" y="3341066"/>
                <a:ext cx="7059207" cy="261610"/>
                <a:chOff x="1510383" y="2663890"/>
                <a:chExt cx="7059207" cy="261610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1510383" y="2796276"/>
                  <a:ext cx="646771" cy="0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flipH="1" flipV="1">
                  <a:off x="2278019" y="2792156"/>
                  <a:ext cx="6291571" cy="4120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Sun 33"/>
                <p:cNvSpPr/>
                <p:nvPr/>
              </p:nvSpPr>
              <p:spPr>
                <a:xfrm>
                  <a:off x="2069840" y="2663890"/>
                  <a:ext cx="256478" cy="261610"/>
                </a:xfrm>
                <a:prstGeom prst="sun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905"/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>
                <a:off x="7080662" y="2193079"/>
                <a:ext cx="1041460" cy="3334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93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250 </a:t>
                </a:r>
                <a:r>
                  <a:rPr kumimoji="1" lang="en-US" altLang="zh-CN" sz="1693" dirty="0" err="1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mrad</a:t>
                </a:r>
                <a:endParaRPr kumimoji="1" lang="zh-CN" altLang="en-US" sz="1693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6693547" y="447082"/>
            <a:ext cx="2378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JINST 3 (2008) S08005</a:t>
            </a:r>
          </a:p>
          <a:p>
            <a:r>
              <a:rPr kumimoji="1" lang="en-US" altLang="zh-CN" sz="16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6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6907408" y="2275229"/>
            <a:ext cx="319120" cy="1482365"/>
          </a:xfrm>
          <a:custGeom>
            <a:avLst/>
            <a:gdLst>
              <a:gd name="connsiteX0" fmla="*/ 0 w 301557"/>
              <a:gd name="connsiteY0" fmla="*/ 0 h 1400783"/>
              <a:gd name="connsiteX1" fmla="*/ 223736 w 301557"/>
              <a:gd name="connsiteY1" fmla="*/ 603115 h 1400783"/>
              <a:gd name="connsiteX2" fmla="*/ 301557 w 301557"/>
              <a:gd name="connsiteY2" fmla="*/ 1400783 h 140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1557" h="1400783">
                <a:moveTo>
                  <a:pt x="0" y="0"/>
                </a:moveTo>
                <a:cubicBezTo>
                  <a:pt x="86738" y="184825"/>
                  <a:pt x="173477" y="369651"/>
                  <a:pt x="223736" y="603115"/>
                </a:cubicBezTo>
                <a:cubicBezTo>
                  <a:pt x="273995" y="836579"/>
                  <a:pt x="301557" y="1400783"/>
                  <a:pt x="301557" y="1400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5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79561" y="986274"/>
                <a:ext cx="3772871" cy="87389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693" b="1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RICH detectors </a:t>
                </a:r>
                <a:r>
                  <a:rPr kumimoji="1" lang="en-US" altLang="zh-CN" sz="1693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zh-CN" sz="1693" i="1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1693" i="1">
                            <a:solidFill>
                              <a:srgbClr val="0000FE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num>
                      <m:den>
                        <m:r>
                          <a:rPr kumimoji="1" lang="en-US" altLang="zh-CN" sz="1693" i="1">
                            <a:solidFill>
                              <a:srgbClr val="0000FE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den>
                    </m:f>
                    <m:r>
                      <a:rPr kumimoji="1" lang="en-US" altLang="zh-CN" sz="1693" i="1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693" i="1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𝑝</m:t>
                    </m:r>
                  </m:oMath>
                </a14:m>
                <a:r>
                  <a:rPr kumimoji="1" lang="en-US" altLang="zh-CN" sz="1693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separation)</a:t>
                </a:r>
              </a:p>
              <a:p>
                <a:pPr marL="114286" indent="-114286">
                  <a:buFont typeface="Arial" charset="0"/>
                  <a:buChar char="•"/>
                </a:pPr>
                <a:r>
                  <a:rPr kumimoji="1" lang="en-US" altLang="zh-CN" sz="1693" dirty="0">
                    <a:solidFill>
                      <a:srgbClr val="FF0000"/>
                    </a:solidFill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93" i="1" dirty="0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𝜖</m:t>
                    </m:r>
                    <m:d>
                      <m:dPr>
                        <m:ctrlPr>
                          <a:rPr kumimoji="1" lang="en-US" altLang="zh-CN" sz="1693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693" i="1" dirty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  <m:r>
                          <a:rPr kumimoji="1" lang="en-US" altLang="zh-CN" sz="1693" i="1" dirty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r>
                          <a:rPr kumimoji="1" lang="en-US" altLang="zh-CN" sz="1693" i="1" dirty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</m:d>
                    <m:r>
                      <a:rPr kumimoji="1" lang="en-US" altLang="zh-CN" sz="1693" i="1" dirty="0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~95%</m:t>
                    </m:r>
                  </m:oMath>
                </a14:m>
                <a:endParaRPr kumimoji="1" lang="en-US" altLang="zh-CN" sz="1693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114286" indent="-114286">
                  <a:buFont typeface="Arial" charset="0"/>
                  <a:buChar char="•"/>
                </a:pPr>
                <a:r>
                  <a:rPr kumimoji="1" lang="en-US" altLang="zh-CN" sz="1693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693" dirty="0" err="1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Mis</a:t>
                </a:r>
                <a:r>
                  <a:rPr kumimoji="1" lang="en-US" altLang="zh-CN" sz="1693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-ID </a:t>
                </a:r>
                <a14:m>
                  <m:oMath xmlns:m="http://schemas.openxmlformats.org/officeDocument/2006/math">
                    <m:r>
                      <a:rPr kumimoji="1" lang="en-US" altLang="zh-CN" sz="1693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𝜖</m:t>
                    </m:r>
                    <m:d>
                      <m:dPr>
                        <m:ctrlP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  <m: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</m:d>
                    <m:r>
                      <a:rPr kumimoji="1" lang="en-US" altLang="zh-CN" sz="1693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~5%</m:t>
                    </m:r>
                  </m:oMath>
                </a14:m>
                <a:endParaRPr kumimoji="1" lang="en-US" altLang="zh-CN" sz="1693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61" y="986274"/>
                <a:ext cx="3772871" cy="873894"/>
              </a:xfrm>
              <a:prstGeom prst="rect">
                <a:avLst/>
              </a:prstGeom>
              <a:blipFill>
                <a:blip r:embed="rId4"/>
                <a:stretch>
                  <a:fillRect l="-969" t="-42657" b="-97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/>
          <p:cNvCxnSpPr/>
          <p:nvPr/>
        </p:nvCxnSpPr>
        <p:spPr>
          <a:xfrm flipH="1">
            <a:off x="1498917" y="1865669"/>
            <a:ext cx="889872" cy="111334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388789" y="1865668"/>
            <a:ext cx="1840287" cy="83828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513" y="3798955"/>
            <a:ext cx="4015777" cy="26453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5578" y="1213409"/>
            <a:ext cx="3842878" cy="260620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844513" y="1183482"/>
            <a:ext cx="4065894" cy="5296998"/>
          </a:xfrm>
          <a:prstGeom prst="rect">
            <a:avLst/>
          </a:prstGeom>
          <a:noFill/>
          <a:ln w="25400">
            <a:solidFill>
              <a:srgbClr val="0000F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5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</a:t>
            </a:r>
            <a:r>
              <a:rPr lang="en-US" altLang="zh-CN" dirty="0" err="1" smtClean="0"/>
              <a:t>LHCb</a:t>
            </a:r>
            <a:r>
              <a:rPr lang="en-US" altLang="zh-CN" dirty="0" smtClean="0"/>
              <a:t> detector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171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27097" y="825010"/>
            <a:ext cx="3951050" cy="5703320"/>
            <a:chOff x="120102" y="779407"/>
            <a:chExt cx="3733605" cy="53894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5655" r="408"/>
            <a:stretch/>
          </p:blipFill>
          <p:spPr>
            <a:xfrm>
              <a:off x="120102" y="779407"/>
              <a:ext cx="3716500" cy="5389439"/>
            </a:xfrm>
            <a:prstGeom prst="rect">
              <a:avLst/>
            </a:prstGeom>
            <a:ln w="25400">
              <a:solidFill>
                <a:srgbClr val="0000FE"/>
              </a:solidFill>
              <a:prstDash val="lgDash"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3385336" y="4486768"/>
              <a:ext cx="468371" cy="271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, PID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793" y="740181"/>
            <a:ext cx="8748615" cy="5740299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kumimoji="1" lang="en-US" altLang="zh-CN" sz="2116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116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116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sz="2116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34</a:t>
            </a:fld>
            <a:endParaRPr kumimoji="1"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878" y="3864644"/>
            <a:ext cx="4565678" cy="229122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7097" y="2115769"/>
            <a:ext cx="3932949" cy="1560902"/>
            <a:chOff x="120102" y="1999129"/>
            <a:chExt cx="3716500" cy="1474998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152888" y="1999129"/>
              <a:ext cx="3683714" cy="1"/>
            </a:xfrm>
            <a:prstGeom prst="line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6" idx="3"/>
            </p:cNvCxnSpPr>
            <p:nvPr/>
          </p:nvCxnSpPr>
          <p:spPr>
            <a:xfrm>
              <a:off x="120102" y="3442600"/>
              <a:ext cx="3716500" cy="31527"/>
            </a:xfrm>
            <a:prstGeom prst="line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4335286" y="1605085"/>
            <a:ext cx="4335659" cy="971804"/>
          </a:xfrm>
          <a:prstGeom prst="rect">
            <a:avLst/>
          </a:prstGeom>
          <a:pattFill prst="smConfetti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n-US" sz="1905" dirty="0">
                <a:latin typeface="Comic Sans MS" charset="0"/>
                <a:ea typeface="Comic Sans MS" charset="0"/>
                <a:cs typeface="Comic Sans MS" charset="0"/>
              </a:rPr>
              <a:t>Run II Turbo stream:</a:t>
            </a:r>
          </a:p>
          <a:p>
            <a:r>
              <a:rPr lang="en-US" sz="1905" dirty="0">
                <a:latin typeface="Times New Roman" charset="0"/>
                <a:ea typeface="Times New Roman" charset="0"/>
                <a:cs typeface="Times New Roman" charset="0"/>
              </a:rPr>
              <a:t>Candidates reconstructed at trigger level saved for offline analyses directly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36099" y="3522774"/>
            <a:ext cx="4169026" cy="352854"/>
          </a:xfrm>
          <a:prstGeom prst="rect">
            <a:avLst/>
          </a:prstGeom>
          <a:pattFill prst="smConfetti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r>
              <a:rPr lang="en-US" sz="1693" dirty="0">
                <a:latin typeface="Times New Roman" charset="0"/>
                <a:ea typeface="Times New Roman" charset="0"/>
                <a:cs typeface="Times New Roman" charset="0"/>
              </a:rPr>
              <a:t>High trigger efficiency for hadronic channels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214644" y="684081"/>
            <a:ext cx="357655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81" dirty="0" err="1">
                <a:solidFill>
                  <a:srgbClr val="FFFF00"/>
                </a:solidFill>
                <a:latin typeface="CMTI10" charset="0"/>
              </a:rPr>
              <a:t>Comput</a:t>
            </a:r>
            <a:r>
              <a:rPr lang="en-US" sz="1481" dirty="0">
                <a:solidFill>
                  <a:srgbClr val="FFFF00"/>
                </a:solidFill>
                <a:latin typeface="CMTI10" charset="0"/>
              </a:rPr>
              <a:t>. Phys. </a:t>
            </a:r>
            <a:r>
              <a:rPr lang="en-US" sz="1481" dirty="0" err="1">
                <a:solidFill>
                  <a:srgbClr val="FFFF00"/>
                </a:solidFill>
                <a:latin typeface="CMTI10" charset="0"/>
              </a:rPr>
              <a:t>Commun</a:t>
            </a:r>
            <a:r>
              <a:rPr lang="en-US" sz="1481" dirty="0">
                <a:solidFill>
                  <a:srgbClr val="FFFF00"/>
                </a:solidFill>
                <a:latin typeface="CMTI10" charset="0"/>
              </a:rPr>
              <a:t>. 208 35-42</a:t>
            </a:r>
          </a:p>
          <a:p>
            <a:r>
              <a:rPr lang="is-IS" sz="1481" dirty="0">
                <a:solidFill>
                  <a:srgbClr val="FFFF00"/>
                </a:solidFill>
                <a:latin typeface="CMTI10" charset="0"/>
              </a:rPr>
              <a:t>Int. J. Mod. Phys. A 30, 1530022 (2015) </a:t>
            </a:r>
            <a:endParaRPr lang="is-IS" sz="1481" dirty="0">
              <a:solidFill>
                <a:srgbClr val="FFFF00"/>
              </a:solidFill>
            </a:endParaRPr>
          </a:p>
        </p:txBody>
      </p:sp>
      <p:cxnSp>
        <p:nvCxnSpPr>
          <p:cNvPr id="17" name="Curved Connector 16"/>
          <p:cNvCxnSpPr/>
          <p:nvPr/>
        </p:nvCxnSpPr>
        <p:spPr>
          <a:xfrm rot="5400000">
            <a:off x="2874381" y="3001751"/>
            <a:ext cx="2526392" cy="514752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39942" y="101293"/>
            <a:ext cx="8229600" cy="720080"/>
          </a:xfrm>
        </p:spPr>
        <p:txBody>
          <a:bodyPr/>
          <a:lstStyle/>
          <a:p>
            <a:r>
              <a:rPr lang="en-US" altLang="zh-CN" dirty="0" smtClean="0"/>
              <a:t>Trigger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824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5460" y="940894"/>
                <a:ext cx="8898541" cy="5780382"/>
              </a:xfrm>
            </p:spPr>
            <p:txBody>
              <a:bodyPr>
                <a:normAutofit/>
              </a:bodyPr>
              <a:lstStyle/>
              <a:p>
                <a:pPr>
                  <a:buFont typeface="Arial" charset="0"/>
                  <a:buChar char="•"/>
                </a:pP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Spectator model predicts almost equal lifetimes</a:t>
                </a:r>
              </a:p>
              <a:p>
                <a:pPr lvl="1">
                  <a:buFont typeface="Wingdings" charset="2"/>
                  <a:buChar char="Ø"/>
                </a:pPr>
                <a:r>
                  <a:rPr kumimoji="1" lang="en-US" altLang="zh-CN" sz="1693" dirty="0">
                    <a:latin typeface="Times New Roman" charset="0"/>
                    <a:ea typeface="Times New Roman" charset="0"/>
                    <a:cs typeface="Times New Roman" charset="0"/>
                  </a:rPr>
                  <a:t>True for bottom hadrons: </a:t>
                </a:r>
                <a14:m>
                  <m:oMath xmlns:m="http://schemas.openxmlformats.org/officeDocument/2006/math">
                    <m:r>
                      <a:rPr kumimoji="1" lang="en-US" altLang="zh-CN" sz="1693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1.5</m:t>
                    </m:r>
                    <m:r>
                      <a:rPr kumimoji="1" lang="en-US" altLang="zh-CN" sz="1693"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693">
                        <a:latin typeface="Cambria Math" charset="0"/>
                        <a:ea typeface="Times New Roman" charset="0"/>
                        <a:cs typeface="Times New Roman" charset="0"/>
                      </a:rPr>
                      <m:t>ps</m:t>
                    </m:r>
                    <m:r>
                      <a:rPr kumimoji="1" lang="en-US" altLang="zh-CN" sz="1693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  ±10%</m:t>
                    </m:r>
                  </m:oMath>
                </a14:m>
                <a:endParaRPr kumimoji="1" lang="en-US" altLang="zh-CN" sz="1693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1">
                  <a:buFont typeface="Wingdings" charset="2"/>
                  <a:buChar char="Ø"/>
                </a:pPr>
                <a:r>
                  <a:rPr kumimoji="1" lang="en-US" altLang="zh-CN" sz="1693" dirty="0">
                    <a:latin typeface="Times New Roman" charset="0"/>
                    <a:ea typeface="Times New Roman" charset="0"/>
                    <a:cs typeface="Times New Roman" charset="0"/>
                  </a:rPr>
                  <a:t>True for charm semi-</a:t>
                </a:r>
                <a:r>
                  <a:rPr kumimoji="1" lang="en-US" altLang="zh-CN" sz="1693" dirty="0" err="1">
                    <a:latin typeface="Times New Roman" charset="0"/>
                    <a:ea typeface="Times New Roman" charset="0"/>
                    <a:cs typeface="Times New Roman" charset="0"/>
                  </a:rPr>
                  <a:t>leptonic</a:t>
                </a:r>
                <a:r>
                  <a:rPr kumimoji="1" lang="en-US" altLang="zh-CN" sz="1693" dirty="0">
                    <a:latin typeface="Times New Roman" charset="0"/>
                    <a:ea typeface="Times New Roman" charset="0"/>
                    <a:cs typeface="Times New Roman" charset="0"/>
                  </a:rPr>
                  <a:t> decay width:</a:t>
                </a:r>
              </a:p>
              <a:p>
                <a:pPr marL="457151" lvl="1" indent="0">
                  <a:buNone/>
                </a:pPr>
                <a:r>
                  <a:rPr kumimoji="1" lang="zh-CN" altLang="en-US" sz="1693" dirty="0">
                    <a:latin typeface="Times New Roman" charset="0"/>
                    <a:ea typeface="Times New Roman" charset="0"/>
                    <a:cs typeface="Times New Roman" charset="0"/>
                  </a:rPr>
                  <a:t>   </a:t>
                </a:r>
                <a:r>
                  <a:rPr kumimoji="1" lang="en-US" altLang="zh-CN" sz="1693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693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Γ</m:t>
                    </m:r>
                    <m:d>
                      <m:dPr>
                        <m:ctrlP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𝐻</m:t>
                            </m:r>
                          </m:e>
                          <m:sub>
                            <m: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𝑙</m:t>
                        </m:r>
                        <m:sSub>
                          <m:sSubPr>
                            <m:ctrlP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𝑙</m:t>
                            </m:r>
                          </m:sub>
                        </m:sSub>
                        <m: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𝑋</m:t>
                        </m:r>
                      </m:e>
                    </m:d>
                    <m:r>
                      <a:rPr kumimoji="1" lang="en-US" altLang="zh-CN" sz="1693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f>
                      <m:fPr>
                        <m:ctrlP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1" lang="en-US" altLang="zh-CN" sz="1693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Br</m:t>
                        </m:r>
                        <m:r>
                          <a:rPr kumimoji="1" lang="en-US" altLang="zh-CN" sz="1693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b>
                          <m:sSubPr>
                            <m:ctrlP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𝐻</m:t>
                            </m:r>
                          </m:e>
                          <m:sub>
                            <m: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𝑙</m:t>
                        </m:r>
                        <m:sSub>
                          <m:sSubPr>
                            <m:ctrlP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𝑙</m:t>
                            </m:r>
                          </m:sub>
                        </m:sSub>
                        <m: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𝑋</m:t>
                        </m:r>
                        <m:r>
                          <a:rPr kumimoji="1" lang="en-US" altLang="zh-CN" sz="1693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𝜏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sz="1693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693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kumimoji="1" lang="en-US" altLang="zh-CN" sz="1693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</m:t>
                                </m:r>
                              </m:sub>
                            </m:sSub>
                          </m:sub>
                        </m:sSub>
                      </m:den>
                    </m:f>
                    <m:r>
                      <a:rPr kumimoji="1" lang="en-US" altLang="zh-CN" sz="1693" i="1" dirty="0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≈ 0.3 </m:t>
                    </m:r>
                    <m:r>
                      <m:rPr>
                        <m:sty m:val="p"/>
                      </m:rPr>
                      <a:rPr kumimoji="1" lang="en-US" altLang="zh-CN" sz="1693" dirty="0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p</m:t>
                    </m:r>
                    <m:sSup>
                      <m:sSupPr>
                        <m:ctrlPr>
                          <a:rPr kumimoji="1" lang="en-US" altLang="zh-CN" sz="1693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1693" dirty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s</m:t>
                        </m:r>
                      </m:e>
                      <m:sup>
                        <m:r>
                          <a:rPr kumimoji="1" lang="en-US" altLang="zh-CN" sz="1693" dirty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−1</m:t>
                        </m:r>
                      </m:sup>
                    </m:sSup>
                    <m:r>
                      <a:rPr kumimoji="1" lang="en-US" altLang="zh-CN" sz="1693" i="1" dirty="0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</m:oMath>
                </a14:m>
                <a:endParaRPr kumimoji="1" lang="en-US" altLang="zh-CN" sz="1693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But charm hadron lifetimes known to vary a lot</a:t>
                </a:r>
              </a:p>
              <a:p>
                <a:pPr>
                  <a:buFont typeface="Arial" charset="0"/>
                  <a:buChar char="•"/>
                </a:pP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Explained by non-spectator decays and Pauli interference, qualitatively</a:t>
                </a:r>
              </a:p>
              <a:p>
                <a:pPr>
                  <a:buFont typeface="Arial" charset="0"/>
                  <a:buChar char="•"/>
                </a:pPr>
                <a:endParaRPr kumimoji="1" lang="en-US" altLang="zh-CN" sz="2116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sz="2116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1">
                  <a:buFont typeface="Arial" charset="0"/>
                  <a:buChar char="•"/>
                </a:pPr>
                <a:endParaRPr kumimoji="1" lang="en-US" altLang="zh-CN" sz="1716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1">
                  <a:buFont typeface="Wingdings" charset="2"/>
                  <a:buChar char="Ø"/>
                </a:pPr>
                <a:r>
                  <a:rPr kumimoji="1" lang="en-US" altLang="zh-CN" sz="1905" dirty="0">
                    <a:latin typeface="Times New Roman" charset="0"/>
                    <a:ea typeface="Times New Roman" charset="0"/>
                    <a:cs typeface="Times New Roman" charset="0"/>
                  </a:rPr>
                  <a:t>Destructive/constructive interference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905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905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Γ</m:t>
                        </m:r>
                      </m:e>
                      <m:sub>
                        <m:r>
                          <a:rPr kumimoji="1" lang="en-US" altLang="zh-CN" sz="1905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1905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−/+</m:t>
                        </m:r>
                      </m:sup>
                    </m:sSubSup>
                  </m:oMath>
                </a14:m>
                <a:r>
                  <a:rPr kumimoji="1" lang="en-US" altLang="zh-CN" sz="1905" dirty="0">
                    <a:latin typeface="Times New Roman" charset="0"/>
                    <a:ea typeface="Times New Roman" charset="0"/>
                    <a:cs typeface="Times New Roman" charset="0"/>
                  </a:rPr>
                  <a:t>): </a:t>
                </a:r>
                <a14:m>
                  <m:oMath xmlns:m="http://schemas.openxmlformats.org/officeDocument/2006/math">
                    <m:r>
                      <a:rPr kumimoji="1" lang="en-US" altLang="zh-CN" sz="1905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  <m:r>
                      <a:rPr kumimoji="1" lang="en-US" altLang="zh-CN" sz="1905" i="1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𝑢</m:t>
                    </m:r>
                    <m:r>
                      <a:rPr kumimoji="1" lang="en-US" altLang="zh-CN" sz="1905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𝑞</m:t>
                    </m:r>
                    <m:r>
                      <a:rPr kumimoji="1" lang="en-US" altLang="zh-CN" sz="1905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905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  <m:r>
                      <a:rPr kumimoji="1" lang="en-US" altLang="zh-CN" sz="1905" i="1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𝑠</m:t>
                    </m:r>
                    <m:r>
                      <a:rPr kumimoji="1" lang="en-US" altLang="zh-CN" sz="1905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𝑞</m:t>
                    </m:r>
                    <m:r>
                      <a:rPr kumimoji="1" lang="en-US" altLang="zh-CN" sz="1905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altLang="zh-CN" sz="1905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𝑠</m:t>
                    </m:r>
                    <m:r>
                      <a:rPr kumimoji="1" lang="en-US" altLang="zh-CN" sz="1905" i="1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𝑢</m:t>
                    </m:r>
                    <m:r>
                      <a:rPr kumimoji="1" lang="en-US" altLang="zh-CN" sz="1905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𝑞</m:t>
                    </m:r>
                    <m:r>
                      <a:rPr kumimoji="1" lang="en-US" altLang="zh-CN" sz="1905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905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𝑠</m:t>
                    </m:r>
                    <m:r>
                      <a:rPr kumimoji="1" lang="en-US" altLang="zh-CN" sz="1905" i="1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𝑠</m:t>
                    </m:r>
                    <m:r>
                      <a:rPr kumimoji="1" lang="en-US" altLang="zh-CN" sz="1905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𝑞</m:t>
                    </m:r>
                    <m:r>
                      <a:rPr kumimoji="1" lang="en-US" altLang="zh-CN" sz="1905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1905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kumimoji="1" lang="en-US" altLang="zh-CN" sz="1905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1905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</m:e>
                    </m:acc>
                    <m:r>
                      <a:rPr kumimoji="1" lang="en-US" altLang="zh-CN" sz="1905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endParaRPr kumimoji="1" lang="en-US" altLang="zh-CN" sz="1905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1">
                  <a:buFont typeface="Wingdings" charset="2"/>
                  <a:buChar char="Ø"/>
                </a:pPr>
                <a14:m>
                  <m:oMath xmlns:m="http://schemas.openxmlformats.org/officeDocument/2006/math">
                    <m:r>
                      <a:rPr kumimoji="1" lang="en-US" altLang="zh-CN" sz="1905" i="1" dirty="0">
                        <a:latin typeface="Cambria Math" charset="0"/>
                        <a:ea typeface="Times New Roman" charset="0"/>
                        <a:cs typeface="Times New Roman" charset="0"/>
                      </a:rPr>
                      <m:t>𝑊</m:t>
                    </m:r>
                  </m:oMath>
                </a14:m>
                <a:r>
                  <a:rPr kumimoji="1" lang="en-US" altLang="zh-CN" sz="1905" dirty="0">
                    <a:latin typeface="Times New Roman" charset="0"/>
                    <a:ea typeface="Times New Roman" charset="0"/>
                    <a:cs typeface="Times New Roman" charset="0"/>
                  </a:rPr>
                  <a:t>-exchange process (enhancement): </a:t>
                </a:r>
                <a14:m>
                  <m:oMath xmlns:m="http://schemas.openxmlformats.org/officeDocument/2006/math">
                    <m:r>
                      <a:rPr kumimoji="1" lang="en-US" altLang="zh-CN" sz="1905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  <m:r>
                      <a:rPr kumimoji="1" lang="en-US" altLang="zh-CN" sz="1905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𝑑</m:t>
                    </m:r>
                    <m:r>
                      <a:rPr kumimoji="1" lang="en-US" altLang="zh-CN" sz="1905" i="1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𝑞</m:t>
                    </m:r>
                    <m:r>
                      <a:rPr kumimoji="1" lang="en-US" altLang="zh-CN" sz="1905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altLang="zh-CN" sz="1905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𝑠</m:t>
                    </m:r>
                    <m:r>
                      <a:rPr kumimoji="1" lang="en-US" altLang="zh-CN" sz="1905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𝑢</m:t>
                    </m:r>
                    <m:r>
                      <a:rPr kumimoji="1" lang="en-US" altLang="zh-CN" sz="1905" i="1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𝑞</m:t>
                    </m:r>
                  </m:oMath>
                </a14:m>
                <a:endParaRPr kumimoji="1" lang="en-US" altLang="zh-CN" sz="1905" dirty="0">
                  <a:latin typeface="Cambria Math" charset="0"/>
                  <a:ea typeface="Times New Roman" charset="0"/>
                  <a:cs typeface="Times New Roman" charset="0"/>
                </a:endParaRPr>
              </a:p>
              <a:p>
                <a:pPr lvl="1">
                  <a:buFont typeface="Wingdings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905">
                        <a:latin typeface="Cambria Math" charset="0"/>
                        <a:ea typeface="Times New Roman" charset="0"/>
                        <a:cs typeface="Times New Roman" charset="0"/>
                      </a:rPr>
                      <m:t>Γ</m:t>
                    </m:r>
                    <m:d>
                      <m:dPr>
                        <m:ctrlPr>
                          <a:rPr kumimoji="1" lang="en-US" altLang="zh-CN" sz="1905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sz="1905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905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sz="1905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sz="1905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1905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:</m:t>
                        </m:r>
                        <m:r>
                          <a:rPr kumimoji="1" lang="en-US" altLang="zh-CN" sz="1905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𝑊</m:t>
                        </m:r>
                        <m:r>
                          <a:rPr kumimoji="1" lang="en-US" altLang="zh-CN" sz="1905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  <m:sSubSup>
                          <m:sSubSupPr>
                            <m:ctrlP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905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Γ</m:t>
                            </m:r>
                          </m:e>
                          <m:sub>
                            <m: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𝑠</m:t>
                            </m:r>
                          </m:sub>
                          <m:sup>
                            <m: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e>
                    </m:d>
                    <m:r>
                      <a:rPr kumimoji="1" lang="en-US" altLang="zh-CN" sz="1905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&gt;</m:t>
                    </m:r>
                    <m:r>
                      <m:rPr>
                        <m:sty m:val="p"/>
                      </m:rPr>
                      <a:rPr kumimoji="1" lang="en-US" altLang="zh-CN" sz="1905">
                        <a:latin typeface="Cambria Math" charset="0"/>
                        <a:ea typeface="Times New Roman" charset="0"/>
                        <a:cs typeface="Times New Roman" charset="0"/>
                      </a:rPr>
                      <m:t>Γ</m:t>
                    </m:r>
                    <m:d>
                      <m:dPr>
                        <m:ctrlPr>
                          <a:rPr kumimoji="1" lang="en-US" altLang="zh-CN" sz="1905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sz="1905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905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1905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sz="1905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r>
                          <a:rPr kumimoji="1" lang="en-US" altLang="zh-CN" sz="1905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:</m:t>
                        </m:r>
                        <m:r>
                          <a:rPr kumimoji="1" lang="en-US" altLang="zh-CN" sz="1905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𝑊</m:t>
                        </m:r>
                        <m:r>
                          <a:rPr kumimoji="1" lang="en-US" altLang="zh-CN" sz="1905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  <m:sSubSup>
                          <m:sSubSupPr>
                            <m:ctrlP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905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Γ</m:t>
                            </m:r>
                          </m:e>
                          <m:sub>
                            <m: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𝑠</m:t>
                            </m:r>
                          </m:sub>
                          <m:sup>
                            <m: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</m:sup>
                        </m:sSubSup>
                      </m:e>
                    </m:d>
                    <m:r>
                      <a:rPr kumimoji="1" lang="en-US" altLang="zh-CN" sz="1905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&gt;</m:t>
                    </m:r>
                    <m:r>
                      <m:rPr>
                        <m:sty m:val="p"/>
                      </m:rPr>
                      <a:rPr kumimoji="1" lang="en-US" altLang="zh-CN" sz="1905">
                        <a:latin typeface="Cambria Math" charset="0"/>
                        <a:ea typeface="Times New Roman" charset="0"/>
                        <a:cs typeface="Times New Roman" charset="0"/>
                      </a:rPr>
                      <m:t>Γ</m:t>
                    </m:r>
                    <m:r>
                      <a:rPr kumimoji="1" lang="en-US" altLang="zh-CN" sz="1905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sSubSup>
                      <m:sSubSupPr>
                        <m:ctrlPr>
                          <a:rPr kumimoji="1" lang="en-US" altLang="zh-CN" sz="1905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905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1905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1905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905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:</m:t>
                    </m:r>
                    <m:sSubSup>
                      <m:sSubSupPr>
                        <m:ctrlPr>
                          <a:rPr kumimoji="1" lang="en-US" altLang="zh-CN" sz="190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905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Γ</m:t>
                        </m:r>
                      </m:e>
                      <m:sub>
                        <m:r>
                          <a:rPr kumimoji="1" lang="en-US" altLang="zh-CN" sz="1905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1905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+−</m:t>
                        </m:r>
                      </m:sup>
                    </m:sSubSup>
                    <m:r>
                      <a:rPr kumimoji="1" lang="en-US" altLang="zh-CN" sz="1905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endParaRPr kumimoji="1" lang="en-US" altLang="zh-CN" sz="1905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Expectation: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116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𝜏</m:t>
                        </m:r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kumimoji="1" lang="en-US" altLang="zh-CN" sz="2116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  <m:r>
                      <a:rPr kumimoji="1" lang="en-US" altLang="zh-CN" sz="2116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116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𝑐𝑐𝑢</m:t>
                    </m:r>
                    <m:r>
                      <a:rPr kumimoji="1" lang="en-US" altLang="zh-CN" sz="2116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))≫</m:t>
                    </m:r>
                    <m:r>
                      <a:rPr kumimoji="1" lang="en-US" altLang="zh-CN" sz="2116" i="1">
                        <a:latin typeface="Cambria Math" charset="0"/>
                        <a:ea typeface="Cambria Math" charset="0"/>
                        <a:cs typeface="Cambria Math" charset="0"/>
                      </a:rPr>
                      <m:t>𝜏</m:t>
                    </m:r>
                    <m:r>
                      <a:rPr kumimoji="1" lang="en-US" altLang="zh-CN" sz="2116" i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Sup>
                      <m:sSubSupPr>
                        <m:ctrlPr>
                          <a:rPr kumimoji="1" lang="en-US" altLang="zh-CN" sz="2116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116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2116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116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𝑐𝑐𝑑</m:t>
                    </m:r>
                    <m:r>
                      <a:rPr kumimoji="1" lang="en-US" altLang="zh-CN" sz="2116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))</m:t>
                    </m:r>
                  </m:oMath>
                </a14:m>
                <a:endParaRPr kumimoji="1" lang="en-US" altLang="zh-CN" sz="2116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Calculations give </a:t>
                </a:r>
                <a14:m>
                  <m:oMath xmlns:m="http://schemas.openxmlformats.org/officeDocument/2006/math">
                    <m:r>
                      <a:rPr kumimoji="1" lang="en-US" altLang="zh-CN" sz="2116" i="1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𝜏</m:t>
                    </m:r>
                    <m:d>
                      <m:dPr>
                        <m:ctrlPr>
                          <a:rPr kumimoji="1" lang="en-US" altLang="zh-CN" sz="2116" i="1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sz="2116" i="1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116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sz="2116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cc</m:t>
                            </m:r>
                          </m:sub>
                          <m:sup>
                            <m:r>
                              <a:rPr kumimoji="1" lang="en-US" altLang="zh-CN" sz="2116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++</m:t>
                            </m:r>
                          </m:sup>
                        </m:sSubSup>
                      </m:e>
                    </m:d>
                    <m:r>
                      <a:rPr kumimoji="1" lang="en-US" altLang="zh-CN" sz="2116" i="1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∈[ 200−700]</m:t>
                    </m:r>
                  </m:oMath>
                </a14:m>
                <a:r>
                  <a:rPr kumimoji="1" lang="en-US" altLang="zh-CN" sz="2116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fs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5460" y="940894"/>
                <a:ext cx="8898541" cy="5780382"/>
              </a:xfrm>
              <a:blipFill>
                <a:blip r:embed="rId3"/>
                <a:stretch>
                  <a:fillRect l="-685" t="-11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77160" y="6484796"/>
            <a:ext cx="2057400" cy="365102"/>
          </a:xfrm>
        </p:spPr>
        <p:txBody>
          <a:bodyPr/>
          <a:lstStyle/>
          <a:p>
            <a:pPr defTabSz="914303"/>
            <a:fld id="{40E22BEB-CED1-3E46-86A2-CA7857D3372E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pPr defTabSz="914303"/>
              <a:t>35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15475" y="3577580"/>
                <a:ext cx="1537472" cy="385490"/>
              </a:xfrm>
              <a:prstGeom prst="rect">
                <a:avLst/>
              </a:prstGeom>
              <a:pattFill prst="smConfetti">
                <a:fgClr>
                  <a:schemeClr val="accent4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</p:spPr>
            <p:txBody>
              <a:bodyPr wrap="none" rtlCol="0">
                <a:spAutoFit/>
              </a:bodyPr>
              <a:lstStyle/>
              <a:p>
                <a:pPr defTabSz="914303"/>
                <a:r>
                  <a:rPr kumimoji="1" lang="en-US" sz="1905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Spectator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905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sz="1905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Γ</m:t>
                        </m:r>
                      </m:e>
                      <m:sub>
                        <m:r>
                          <a:rPr kumimoji="1" lang="en-US" sz="1905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en-US" sz="1905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75" y="3577580"/>
                <a:ext cx="1537472" cy="385490"/>
              </a:xfrm>
              <a:prstGeom prst="rect">
                <a:avLst/>
              </a:prstGeom>
              <a:blipFill>
                <a:blip r:embed="rId4"/>
                <a:stretch>
                  <a:fillRect l="-3968" t="-7937" r="-2381" b="-269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4759577" y="3590343"/>
                <a:ext cx="1898148" cy="385490"/>
              </a:xfrm>
              <a:prstGeom prst="rect">
                <a:avLst/>
              </a:prstGeom>
              <a:pattFill prst="smConfetti">
                <a:fgClr>
                  <a:schemeClr val="accent4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</p:spPr>
            <p:txBody>
              <a:bodyPr wrap="none" rtlCol="0">
                <a:spAutoFit/>
              </a:bodyPr>
              <a:lstStyle/>
              <a:p>
                <a:pPr defTabSz="914303"/>
                <a14:m>
                  <m:oMath xmlns:m="http://schemas.openxmlformats.org/officeDocument/2006/math">
                    <m:r>
                      <a:rPr kumimoji="1" lang="en-US" sz="1905" i="1">
                        <a:solidFill>
                          <a:prstClr val="black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𝑊</m:t>
                    </m:r>
                  </m:oMath>
                </a14:m>
                <a:r>
                  <a:rPr kumimoji="1" lang="en-US" sz="1905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-exchange (</a:t>
                </a:r>
                <a14:m>
                  <m:oMath xmlns:m="http://schemas.openxmlformats.org/officeDocument/2006/math">
                    <m:r>
                      <a:rPr kumimoji="1" lang="en-US" sz="1905" i="1">
                        <a:solidFill>
                          <a:prstClr val="black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𝑊</m:t>
                    </m:r>
                  </m:oMath>
                </a14:m>
                <a:r>
                  <a:rPr kumimoji="1" lang="en-US" sz="1905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577" y="3590343"/>
                <a:ext cx="1898148" cy="385490"/>
              </a:xfrm>
              <a:prstGeom prst="rect">
                <a:avLst/>
              </a:prstGeom>
              <a:blipFill>
                <a:blip r:embed="rId5"/>
                <a:stretch>
                  <a:fillRect t="-7937" r="-1608" b="-269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 84"/>
          <p:cNvGrpSpPr/>
          <p:nvPr/>
        </p:nvGrpSpPr>
        <p:grpSpPr>
          <a:xfrm>
            <a:off x="1885689" y="3203232"/>
            <a:ext cx="6690213" cy="1023616"/>
            <a:chOff x="1621013" y="4156291"/>
            <a:chExt cx="6322019" cy="9672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6202919" y="4503045"/>
                  <a:ext cx="350702" cy="3334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03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sz="1693" i="1">
                            <a:solidFill>
                              <a:srgbClr val="70AD47">
                                <a:lumMod val="75000"/>
                              </a:srgb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</m:oMath>
                    </m:oMathPara>
                  </a14:m>
                  <a:endParaRPr kumimoji="1" lang="en-US" sz="1693" dirty="0">
                    <a:solidFill>
                      <a:srgbClr val="70AD47">
                        <a:lumMod val="75000"/>
                      </a:srgbClr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2919" y="4503045"/>
                  <a:ext cx="350702" cy="33343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4" name="Group 83"/>
            <p:cNvGrpSpPr/>
            <p:nvPr/>
          </p:nvGrpSpPr>
          <p:grpSpPr>
            <a:xfrm>
              <a:off x="1621013" y="4156291"/>
              <a:ext cx="6322019" cy="967282"/>
              <a:chOff x="1621013" y="4156291"/>
              <a:chExt cx="6322019" cy="967282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1621013" y="4156291"/>
                <a:ext cx="6322019" cy="967282"/>
                <a:chOff x="1621013" y="4156291"/>
                <a:chExt cx="6322019" cy="967282"/>
              </a:xfrm>
            </p:grpSpPr>
            <p:grpSp>
              <p:nvGrpSpPr>
                <p:cNvPr id="82" name="Group 81"/>
                <p:cNvGrpSpPr/>
                <p:nvPr/>
              </p:nvGrpSpPr>
              <p:grpSpPr>
                <a:xfrm>
                  <a:off x="1621013" y="4156291"/>
                  <a:ext cx="6322019" cy="963563"/>
                  <a:chOff x="1621013" y="4156291"/>
                  <a:chExt cx="6322019" cy="963563"/>
                </a:xfrm>
              </p:grpSpPr>
              <p:grpSp>
                <p:nvGrpSpPr>
                  <p:cNvPr id="32" name="Group 31"/>
                  <p:cNvGrpSpPr/>
                  <p:nvPr/>
                </p:nvGrpSpPr>
                <p:grpSpPr>
                  <a:xfrm>
                    <a:off x="6202919" y="4156291"/>
                    <a:ext cx="1740113" cy="915717"/>
                    <a:chOff x="6202919" y="4156291"/>
                    <a:chExt cx="1740113" cy="915717"/>
                  </a:xfrm>
                </p:grpSpPr>
                <p:grpSp>
                  <p:nvGrpSpPr>
                    <p:cNvPr id="26" name="Group 25"/>
                    <p:cNvGrpSpPr/>
                    <p:nvPr/>
                  </p:nvGrpSpPr>
                  <p:grpSpPr>
                    <a:xfrm>
                      <a:off x="6202919" y="4156291"/>
                      <a:ext cx="1729599" cy="839146"/>
                      <a:chOff x="6202919" y="4115651"/>
                      <a:chExt cx="1729599" cy="839146"/>
                    </a:xfrm>
                  </p:grpSpPr>
                  <p:grpSp>
                    <p:nvGrpSpPr>
                      <p:cNvPr id="25" name="Group 24"/>
                      <p:cNvGrpSpPr/>
                      <p:nvPr/>
                    </p:nvGrpSpPr>
                    <p:grpSpPr>
                      <a:xfrm>
                        <a:off x="6202919" y="4115651"/>
                        <a:ext cx="1636572" cy="839146"/>
                        <a:chOff x="6202919" y="4115651"/>
                        <a:chExt cx="1636572" cy="839146"/>
                      </a:xfrm>
                    </p:grpSpPr>
                    <p:grpSp>
                      <p:nvGrpSpPr>
                        <p:cNvPr id="44" name="Group 43"/>
                        <p:cNvGrpSpPr/>
                        <p:nvPr/>
                      </p:nvGrpSpPr>
                      <p:grpSpPr>
                        <a:xfrm>
                          <a:off x="6309758" y="4401741"/>
                          <a:ext cx="1529733" cy="553056"/>
                          <a:chOff x="722512" y="4496464"/>
                          <a:chExt cx="1529733" cy="553056"/>
                        </a:xfrm>
                      </p:grpSpPr>
                      <p:cxnSp>
                        <p:nvCxnSpPr>
                          <p:cNvPr id="46" name="Straight Connector 45"/>
                          <p:cNvCxnSpPr/>
                          <p:nvPr/>
                        </p:nvCxnSpPr>
                        <p:spPr>
                          <a:xfrm flipV="1">
                            <a:off x="722512" y="4496464"/>
                            <a:ext cx="1529733" cy="4416"/>
                          </a:xfrm>
                          <a:prstGeom prst="line">
                            <a:avLst/>
                          </a:prstGeom>
                          <a:ln w="22225">
                            <a:solidFill>
                              <a:srgbClr val="FF0000"/>
                            </a:solidFill>
                            <a:tailEnd type="non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7" name="Straight Connector 46"/>
                          <p:cNvCxnSpPr/>
                          <p:nvPr/>
                        </p:nvCxnSpPr>
                        <p:spPr>
                          <a:xfrm>
                            <a:off x="722512" y="4816398"/>
                            <a:ext cx="1529733" cy="0"/>
                          </a:xfrm>
                          <a:prstGeom prst="line">
                            <a:avLst/>
                          </a:prstGeom>
                          <a:ln w="22225">
                            <a:solidFill>
                              <a:schemeClr val="accent6">
                                <a:lumMod val="75000"/>
                              </a:schemeClr>
                            </a:solidFill>
                            <a:tailEnd type="non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8" name="Straight Connector 47"/>
                          <p:cNvCxnSpPr/>
                          <p:nvPr/>
                        </p:nvCxnSpPr>
                        <p:spPr>
                          <a:xfrm>
                            <a:off x="722512" y="5049520"/>
                            <a:ext cx="1529733" cy="0"/>
                          </a:xfrm>
                          <a:prstGeom prst="line">
                            <a:avLst/>
                          </a:prstGeom>
                          <a:ln w="22225">
                            <a:solidFill>
                              <a:srgbClr val="0000FE"/>
                            </a:solidFill>
                            <a:tailEnd type="non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50" name="Straight Connector 49"/>
                          <p:cNvCxnSpPr/>
                          <p:nvPr/>
                        </p:nvCxnSpPr>
                        <p:spPr>
                          <a:xfrm flipH="1">
                            <a:off x="1453735" y="4496464"/>
                            <a:ext cx="0" cy="309263"/>
                          </a:xfrm>
                          <a:prstGeom prst="line">
                            <a:avLst/>
                          </a:prstGeom>
                          <a:ln w="50800">
                            <a:solidFill>
                              <a:schemeClr val="tx1"/>
                            </a:solidFill>
                            <a:tailEnd type="non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51" name="TextBox 50"/>
                              <p:cNvSpPr txBox="1"/>
                              <p:nvPr/>
                            </p:nvSpPr>
                            <p:spPr>
                              <a:xfrm>
                                <a:off x="1520070" y="4514579"/>
                                <a:ext cx="471279" cy="33343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pPr defTabSz="914303"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sSup>
                                        <m:sSupPr>
                                          <m:ctrlPr>
                                            <a:rPr kumimoji="1" lang="en-US" sz="1693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charset="0"/>
                                              <a:cs typeface="Times New Roman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sz="1693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charset="0"/>
                                              <a:ea typeface="Times New Roman" charset="0"/>
                                              <a:cs typeface="Times New Roman" charset="0"/>
                                            </a:rPr>
                                            <m:t>𝑤</m:t>
                                          </m:r>
                                        </m:e>
                                        <m:sup>
                                          <m:r>
                                            <a:rPr kumimoji="1" lang="en-US" sz="1693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charset="0"/>
                                              <a:ea typeface="Times New Roman" charset="0"/>
                                              <a:cs typeface="Times New Roman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oMath>
                                  </m:oMathPara>
                                </a14:m>
                                <a:endParaRPr kumimoji="1" lang="en-US" sz="1693" dirty="0">
                                  <a:solidFill>
                                    <a:prstClr val="black"/>
                                  </a:solidFill>
                                  <a:latin typeface="Times New Roman" charset="0"/>
                                  <a:ea typeface="Times New Roman" charset="0"/>
                                  <a:cs typeface="Times New Roman" charset="0"/>
                                </a:endParaRPr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51" name="TextBox 50"/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1520070" y="4514579"/>
                                <a:ext cx="471279" cy="333435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7"/>
                                <a:stretch>
                                  <a:fillRect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zh-CN" altLang="en-US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</p:grpSp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63" name="TextBox 62"/>
                            <p:cNvSpPr txBox="1"/>
                            <p:nvPr/>
                          </p:nvSpPr>
                          <p:spPr>
                            <a:xfrm>
                              <a:off x="6202919" y="4115651"/>
                              <a:ext cx="326466" cy="333435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 defTabSz="914303"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r>
                                      <a:rPr kumimoji="1" lang="en-US" sz="1693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oMath>
                                </m:oMathPara>
                              </a14:m>
                              <a:endParaRPr kumimoji="1" lang="en-US" sz="1693" dirty="0">
                                <a:solidFill>
                                  <a:srgbClr val="FF0000"/>
                                </a:solidFill>
                                <a:latin typeface="Times New Roman" charset="0"/>
                                <a:ea typeface="Times New Roman" charset="0"/>
                                <a:cs typeface="Times New Roman" charset="0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63" name="TextBox 62"/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6202919" y="4115651"/>
                              <a:ext cx="326466" cy="333435"/>
                            </a:xfrm>
                            <a:prstGeom prst="rect">
                              <a:avLst/>
                            </a:prstGeom>
                            <a:blipFill>
                              <a:blip r:embed="rId8"/>
                              <a:stretch>
                                <a:fillRect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zh-CN" alt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64" name="TextBox 63"/>
                          <p:cNvSpPr txBox="1"/>
                          <p:nvPr/>
                        </p:nvSpPr>
                        <p:spPr>
                          <a:xfrm>
                            <a:off x="7606839" y="4115651"/>
                            <a:ext cx="325679" cy="33343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defTabSz="914303"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kumimoji="1" lang="en-US" sz="1693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𝑠</m:t>
                                  </m:r>
                                </m:oMath>
                              </m:oMathPara>
                            </a14:m>
                            <a:endParaRPr kumimoji="1" lang="en-US" sz="1693" dirty="0">
                              <a:solidFill>
                                <a:srgbClr val="FF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64" name="TextBox 63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7606839" y="4115651"/>
                            <a:ext cx="325679" cy="333435"/>
                          </a:xfrm>
                          <a:prstGeom prst="rect">
                            <a:avLst/>
                          </a:prstGeom>
                          <a:blipFill>
                            <a:blip r:embed="rId9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zh-CN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6" name="TextBox 65"/>
                        <p:cNvSpPr txBox="1"/>
                        <p:nvPr/>
                      </p:nvSpPr>
                      <p:spPr>
                        <a:xfrm>
                          <a:off x="7593662" y="4487002"/>
                          <a:ext cx="349370" cy="33343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defTabSz="914303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sz="1693" i="1">
                                    <a:solidFill>
                                      <a:srgbClr val="70AD47">
                                        <a:lumMod val="75000"/>
                                      </a:srgb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𝑢</m:t>
                                </m:r>
                              </m:oMath>
                            </m:oMathPara>
                          </a14:m>
                          <a:endParaRPr kumimoji="1" lang="en-US" sz="1693" dirty="0">
                            <a:solidFill>
                              <a:srgbClr val="70AD47">
                                <a:lumMod val="75000"/>
                              </a:srgb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6" name="TextBox 65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593662" y="4487002"/>
                          <a:ext cx="349370" cy="333435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7" name="TextBox 66"/>
                        <p:cNvSpPr txBox="1"/>
                        <p:nvPr/>
                      </p:nvSpPr>
                      <p:spPr>
                        <a:xfrm>
                          <a:off x="6231382" y="4738573"/>
                          <a:ext cx="349370" cy="33343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defTabSz="914303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sz="1693" i="1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𝑢</m:t>
                                </m:r>
                              </m:oMath>
                            </m:oMathPara>
                          </a14:m>
                          <a:endParaRPr kumimoji="1" lang="en-US" sz="1693" dirty="0">
                            <a:solidFill>
                              <a:srgbClr val="0000FE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7" name="TextBox 6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231382" y="4738573"/>
                          <a:ext cx="349370" cy="333435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1621013" y="4161597"/>
                    <a:ext cx="2400779" cy="958257"/>
                    <a:chOff x="1621013" y="4161597"/>
                    <a:chExt cx="2400779" cy="958257"/>
                  </a:xfrm>
                </p:grpSpPr>
                <p:grpSp>
                  <p:nvGrpSpPr>
                    <p:cNvPr id="24" name="Group 23"/>
                    <p:cNvGrpSpPr/>
                    <p:nvPr/>
                  </p:nvGrpSpPr>
                  <p:grpSpPr>
                    <a:xfrm>
                      <a:off x="1625684" y="4161597"/>
                      <a:ext cx="2396108" cy="897081"/>
                      <a:chOff x="1625684" y="4161597"/>
                      <a:chExt cx="2396108" cy="897081"/>
                    </a:xfrm>
                  </p:grpSpPr>
                  <p:grpSp>
                    <p:nvGrpSpPr>
                      <p:cNvPr id="16" name="Group 15"/>
                      <p:cNvGrpSpPr/>
                      <p:nvPr/>
                    </p:nvGrpSpPr>
                    <p:grpSpPr>
                      <a:xfrm>
                        <a:off x="1757797" y="4332888"/>
                        <a:ext cx="2263995" cy="725790"/>
                        <a:chOff x="722512" y="4323730"/>
                        <a:chExt cx="2263995" cy="725790"/>
                      </a:xfrm>
                    </p:grpSpPr>
                    <p:cxnSp>
                      <p:nvCxnSpPr>
                        <p:cNvPr id="7" name="Straight Connector 6"/>
                        <p:cNvCxnSpPr/>
                        <p:nvPr/>
                      </p:nvCxnSpPr>
                      <p:spPr>
                        <a:xfrm>
                          <a:off x="722512" y="4500880"/>
                          <a:ext cx="1036320" cy="0"/>
                        </a:xfrm>
                        <a:prstGeom prst="line">
                          <a:avLst/>
                        </a:prstGeom>
                        <a:ln w="22225">
                          <a:solidFill>
                            <a:srgbClr val="FF0000"/>
                          </a:solidFill>
                          <a:tailEnd type="non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" name="Straight Connector 28"/>
                        <p:cNvCxnSpPr>
                          <a:endCxn id="12" idx="2"/>
                        </p:cNvCxnSpPr>
                        <p:nvPr/>
                      </p:nvCxnSpPr>
                      <p:spPr>
                        <a:xfrm>
                          <a:off x="722512" y="4816398"/>
                          <a:ext cx="1824386" cy="5451"/>
                        </a:xfrm>
                        <a:prstGeom prst="line">
                          <a:avLst/>
                        </a:prstGeom>
                        <a:ln w="22225">
                          <a:solidFill>
                            <a:schemeClr val="accent6">
                              <a:lumMod val="75000"/>
                            </a:schemeClr>
                          </a:solidFill>
                          <a:tailEnd type="non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" name="Straight Connector 29"/>
                        <p:cNvCxnSpPr/>
                        <p:nvPr/>
                      </p:nvCxnSpPr>
                      <p:spPr>
                        <a:xfrm flipV="1">
                          <a:off x="722512" y="5049520"/>
                          <a:ext cx="1824385" cy="0"/>
                        </a:xfrm>
                        <a:prstGeom prst="line">
                          <a:avLst/>
                        </a:prstGeom>
                        <a:ln w="22225">
                          <a:solidFill>
                            <a:srgbClr val="0000FE"/>
                          </a:solidFill>
                          <a:tailEnd type="non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" name="Straight Connector 30"/>
                        <p:cNvCxnSpPr/>
                        <p:nvPr/>
                      </p:nvCxnSpPr>
                      <p:spPr>
                        <a:xfrm flipV="1">
                          <a:off x="1718239" y="4323730"/>
                          <a:ext cx="711453" cy="189211"/>
                        </a:xfrm>
                        <a:prstGeom prst="line">
                          <a:avLst/>
                        </a:prstGeom>
                        <a:ln w="22225">
                          <a:solidFill>
                            <a:srgbClr val="FF0000"/>
                          </a:solidFill>
                          <a:tailEnd type="non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" name="Straight Connector 33"/>
                        <p:cNvCxnSpPr/>
                        <p:nvPr/>
                      </p:nvCxnSpPr>
                      <p:spPr>
                        <a:xfrm>
                          <a:off x="1741462" y="4512002"/>
                          <a:ext cx="450195" cy="130179"/>
                        </a:xfrm>
                        <a:prstGeom prst="line">
                          <a:avLst/>
                        </a:prstGeom>
                        <a:ln w="44450">
                          <a:solidFill>
                            <a:schemeClr val="tx1"/>
                          </a:solidFill>
                          <a:tailEnd type="non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12" name="TextBox 11"/>
                            <p:cNvSpPr txBox="1"/>
                            <p:nvPr/>
                          </p:nvSpPr>
                          <p:spPr>
                            <a:xfrm>
                              <a:off x="2097512" y="4477844"/>
                              <a:ext cx="888995" cy="33882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 defTabSz="914303"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sSup>
                                      <m:sSupPr>
                                        <m:ctrlPr>
                                          <a:rPr kumimoji="1" lang="en-US" sz="1693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1" lang="en-US" sz="1693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kumimoji="1" lang="en-US" sz="1693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kumimoji="1" lang="en-US" sz="1693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r>
                                      <a:rPr kumimoji="1" lang="en-US" sz="1693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𝑢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sz="1693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sz="1693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𝑑</m:t>
                                        </m:r>
                                      </m:e>
                                    </m:acc>
                                    <m:r>
                                      <a:rPr kumimoji="1" lang="en-US" sz="1693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oMath>
                                </m:oMathPara>
                              </a14:m>
                              <a:endParaRPr kumimoji="1" lang="en-US" sz="1693" dirty="0">
                                <a:solidFill>
                                  <a:prstClr val="black"/>
                                </a:solidFill>
                                <a:latin typeface="Times New Roman" charset="0"/>
                                <a:ea typeface="Times New Roman" charset="0"/>
                                <a:cs typeface="Times New Roman" charset="0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12" name="TextBox 11"/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2097512" y="4477844"/>
                              <a:ext cx="888995" cy="338827"/>
                            </a:xfrm>
                            <a:prstGeom prst="rect">
                              <a:avLst/>
                            </a:prstGeom>
                            <a:blipFill>
                              <a:blip r:embed="rId12"/>
                              <a:stretch>
                                <a:fillRect r="-12987" b="-13559"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zh-CN" alt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61" name="TextBox 60"/>
                          <p:cNvSpPr txBox="1"/>
                          <p:nvPr/>
                        </p:nvSpPr>
                        <p:spPr>
                          <a:xfrm>
                            <a:off x="3414846" y="4161597"/>
                            <a:ext cx="325679" cy="33343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defTabSz="914303"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kumimoji="1" lang="en-US" sz="1693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𝑠</m:t>
                                  </m:r>
                                </m:oMath>
                              </m:oMathPara>
                            </a14:m>
                            <a:endParaRPr kumimoji="1" lang="en-US" sz="1693" dirty="0">
                              <a:solidFill>
                                <a:srgbClr val="FF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61" name="TextBox 60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414846" y="4161597"/>
                            <a:ext cx="325679" cy="333435"/>
                          </a:xfrm>
                          <a:prstGeom prst="rect">
                            <a:avLst/>
                          </a:prstGeom>
                          <a:blipFill>
                            <a:blip r:embed="rId13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zh-CN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62" name="TextBox 61"/>
                          <p:cNvSpPr txBox="1"/>
                          <p:nvPr/>
                        </p:nvSpPr>
                        <p:spPr>
                          <a:xfrm>
                            <a:off x="1625684" y="4217818"/>
                            <a:ext cx="326466" cy="33343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defTabSz="914303"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kumimoji="1" lang="en-US" sz="1693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oMath>
                              </m:oMathPara>
                            </a14:m>
                            <a:endParaRPr kumimoji="1" lang="en-US" sz="1693" dirty="0">
                              <a:solidFill>
                                <a:srgbClr val="FF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62" name="TextBox 61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1625684" y="4217818"/>
                            <a:ext cx="326466" cy="333435"/>
                          </a:xfrm>
                          <a:prstGeom prst="rect">
                            <a:avLst/>
                          </a:prstGeom>
                          <a:blipFill>
                            <a:blip r:embed="rId14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zh-CN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4" name="TextBox 73"/>
                        <p:cNvSpPr txBox="1"/>
                        <p:nvPr/>
                      </p:nvSpPr>
                      <p:spPr>
                        <a:xfrm>
                          <a:off x="1639058" y="4786419"/>
                          <a:ext cx="435712" cy="33343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defTabSz="914303"/>
                          <a14:m>
                            <m:oMath xmlns:m="http://schemas.openxmlformats.org/officeDocument/2006/math">
                              <m:r>
                                <a:rPr kumimoji="1" lang="en-US" sz="1693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kumimoji="1" lang="en-US" sz="1693" dirty="0">
                              <a:solidFill>
                                <a:srgbClr val="0000FE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/s</a:t>
                          </a:r>
                        </a:p>
                      </p:txBody>
                    </p:sp>
                  </mc:Choice>
                  <mc:Fallback xmlns="">
                    <p:sp>
                      <p:nvSpPr>
                        <p:cNvPr id="74" name="TextBox 73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639058" y="4786419"/>
                          <a:ext cx="435712" cy="333435"/>
                        </a:xfrm>
                        <a:prstGeom prst="rect">
                          <a:avLst/>
                        </a:prstGeom>
                        <a:blipFill>
                          <a:blip r:embed="rId15"/>
                          <a:stretch>
                            <a:fillRect t="-5172" r="-6579" b="-24138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5" name="TextBox 74"/>
                        <p:cNvSpPr txBox="1"/>
                        <p:nvPr/>
                      </p:nvSpPr>
                      <p:spPr>
                        <a:xfrm>
                          <a:off x="1621013" y="4564245"/>
                          <a:ext cx="350702" cy="33343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defTabSz="914303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sz="1693" i="1">
                                    <a:solidFill>
                                      <a:srgbClr val="70AD47">
                                        <a:lumMod val="75000"/>
                                      </a:srgb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𝑑</m:t>
                                </m:r>
                              </m:oMath>
                            </m:oMathPara>
                          </a14:m>
                          <a:endParaRPr kumimoji="1" lang="en-US" sz="1693" dirty="0">
                            <a:solidFill>
                              <a:srgbClr val="70AD47">
                                <a:lumMod val="75000"/>
                              </a:srgb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75" name="TextBox 74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621013" y="4564245"/>
                          <a:ext cx="350702" cy="333435"/>
                        </a:xfrm>
                        <a:prstGeom prst="rect">
                          <a:avLst/>
                        </a:prstGeom>
                        <a:blipFill>
                          <a:blip r:embed="rId1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6" name="TextBox 75"/>
                    <p:cNvSpPr txBox="1"/>
                    <p:nvPr/>
                  </p:nvSpPr>
                  <p:spPr>
                    <a:xfrm>
                      <a:off x="3334904" y="4790138"/>
                      <a:ext cx="549018" cy="33343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914303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sz="1693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𝑢</m:t>
                            </m:r>
                            <m:r>
                              <a:rPr kumimoji="1" lang="en-US" sz="1693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/</m:t>
                            </m:r>
                            <m:r>
                              <a:rPr kumimoji="1" lang="en-US" sz="1693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𝑠</m:t>
                            </m:r>
                          </m:oMath>
                        </m:oMathPara>
                      </a14:m>
                      <a:endParaRPr kumimoji="1" lang="en-US" sz="1693" dirty="0">
                        <a:solidFill>
                          <a:srgbClr val="0000FE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6" name="TextBox 7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34904" y="4790138"/>
                      <a:ext cx="549018" cy="333435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b="-120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7555548" y="4738573"/>
                    <a:ext cx="349370" cy="3334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03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sz="1693" i="1">
                              <a:solidFill>
                                <a:srgbClr val="0000FE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𝑢</m:t>
                          </m:r>
                        </m:oMath>
                      </m:oMathPara>
                    </a14:m>
                    <a:endParaRPr kumimoji="1" lang="en-US" sz="1693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77" name="TextBox 7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55548" y="4738573"/>
                    <a:ext cx="349370" cy="333435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02918" y="312918"/>
            <a:ext cx="2587908" cy="2459370"/>
          </a:xfrm>
          <a:prstGeom prst="rect">
            <a:avLst/>
          </a:prstGeom>
        </p:spPr>
      </p:pic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161793" y="98345"/>
            <a:ext cx="8581278" cy="525448"/>
          </a:xfrm>
          <a:pattFill prst="lgGrid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>
            <a:normAutofit fontScale="90000"/>
          </a:bodyPr>
          <a:lstStyle/>
          <a:p>
            <a:r>
              <a:rPr kumimoji="1"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Lifetimes of ½</a:t>
            </a:r>
            <a:r>
              <a:rPr kumimoji="1" lang="en-US" altLang="zh-CN" baseline="30000" dirty="0" smtClean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kumimoji="1"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 states	</a:t>
            </a:r>
            <a:endParaRPr kumimoji="1" lang="zh-CN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20"/>
          <a:srcRect l="21620" t="22741" r="22282" b="13889"/>
          <a:stretch/>
        </p:blipFill>
        <p:spPr>
          <a:xfrm>
            <a:off x="8253525" y="6929"/>
            <a:ext cx="880989" cy="6004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604709" y="1442206"/>
                <a:ext cx="499047" cy="385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0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5" i="1" dirty="0">
                          <a:solidFill>
                            <a:prstClr val="black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𝑝𝑠</m:t>
                      </m:r>
                    </m:oMath>
                  </m:oMathPara>
                </a14:m>
                <a:endParaRPr lang="en-US" sz="1905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709" y="1442206"/>
                <a:ext cx="499047" cy="385490"/>
              </a:xfrm>
              <a:prstGeom prst="rect">
                <a:avLst/>
              </a:prstGeom>
              <a:blipFill>
                <a:blip r:embed="rId21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7161681" y="335925"/>
            <a:ext cx="619080" cy="352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3"/>
            <a:r>
              <a:rPr lang="en-US" sz="1693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PDG</a:t>
            </a:r>
            <a:endParaRPr lang="en-US" sz="1905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64327" y="5822711"/>
            <a:ext cx="1997663" cy="3528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303"/>
            <a:r>
              <a:rPr lang="en-US" sz="1693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Refs.[5, 6, 12 49-52]</a:t>
            </a:r>
          </a:p>
        </p:txBody>
      </p:sp>
    </p:spTree>
    <p:extLst>
      <p:ext uri="{BB962C8B-B14F-4D97-AF65-F5344CB8AC3E}">
        <p14:creationId xmlns:p14="http://schemas.microsoft.com/office/powerpoint/2010/main" val="300449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61793" y="98345"/>
                <a:ext cx="8581278" cy="525448"/>
              </a:xfrm>
              <a:pattFill prst="lgGrid">
                <a:fgClr>
                  <a:schemeClr val="accent1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</p:spPr>
            <p:txBody>
              <a:bodyPr>
                <a:normAutofit fontScale="90000"/>
              </a:bodyPr>
              <a:lstStyle/>
              <a:p>
                <a:r>
                  <a:rPr kumimoji="1" lang="en-US" altLang="zh-CN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Studies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</m:sSub>
                  </m:oMath>
                </a14:m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 by </a:t>
                </a:r>
                <a:r>
                  <a:rPr kumimoji="1" lang="en-US" altLang="zh-CN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FOCUS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	</a:t>
                </a:r>
                <a:endParaRPr kumimoji="1" lang="zh-CN" alt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1793" y="98345"/>
                <a:ext cx="8581278" cy="525448"/>
              </a:xfrm>
              <a:blipFill>
                <a:blip r:embed="rId3"/>
                <a:stretch>
                  <a:fillRect l="-2559" t="-43023" b="-6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1793" y="740181"/>
                <a:ext cx="8748615" cy="5740299"/>
              </a:xfrm>
            </p:spPr>
            <p:txBody>
              <a:bodyPr>
                <a:normAutofit/>
              </a:bodyPr>
              <a:lstStyle/>
              <a:p>
                <a:pPr>
                  <a:buFont typeface="Arial" charset="0"/>
                  <a:buChar char="•"/>
                </a:pP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FOCUS</a:t>
                </a:r>
                <a:r>
                  <a:rPr kumimoji="1" lang="zh-CN" altLang="en-US" sz="2116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116" dirty="0" err="1">
                    <a:latin typeface="Times New Roman" charset="0"/>
                    <a:ea typeface="Times New Roman" charset="0"/>
                    <a:cs typeface="Times New Roman" charset="0"/>
                  </a:rPr>
                  <a:t>Fermilab</a:t>
                </a:r>
                <a:r>
                  <a:rPr kumimoji="1" lang="zh-CN" altLang="en-US" sz="2116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E831)</a:t>
                </a:r>
                <a:r>
                  <a:rPr kumimoji="1" lang="zh-CN" altLang="en-US" sz="2116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studies</a:t>
                </a:r>
                <a:r>
                  <a:rPr kumimoji="1" lang="zh-CN" altLang="en-US" sz="2116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charm</a:t>
                </a:r>
                <a:r>
                  <a:rPr kumimoji="1" lang="zh-CN" altLang="en-US" sz="2116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hadrons</a:t>
                </a:r>
                <a:r>
                  <a:rPr kumimoji="1" lang="zh-CN" altLang="en-US" sz="2116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produced in photon-nuclear</a:t>
                </a:r>
                <a:r>
                  <a:rPr kumimoji="1" lang="zh-CN" altLang="en-US" sz="2116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fixed</a:t>
                </a:r>
                <a:r>
                  <a:rPr kumimoji="1" lang="zh-CN" altLang="en-US" sz="2116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target</a:t>
                </a:r>
                <a:r>
                  <a:rPr kumimoji="1" lang="zh-CN" altLang="en-US" sz="2116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collisions</a:t>
                </a:r>
              </a:p>
              <a:p>
                <a:pPr>
                  <a:buFont typeface="Arial" charset="0"/>
                  <a:buChar char="•"/>
                </a:pP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FOCUS</a:t>
                </a:r>
                <a:r>
                  <a:rPr kumimoji="1" lang="zh-CN" altLang="en-US" sz="2116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didn’t</a:t>
                </a:r>
                <a:r>
                  <a:rPr kumimoji="1" lang="zh-CN" altLang="en-US" sz="2116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confirm</a:t>
                </a:r>
                <a:r>
                  <a:rPr kumimoji="1" lang="zh-CN" altLang="en-US" sz="2116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116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116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2116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observed</a:t>
                </a:r>
                <a:r>
                  <a:rPr kumimoji="1" lang="zh-CN" altLang="en-US" sz="2116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by</a:t>
                </a:r>
                <a:r>
                  <a:rPr kumimoji="1" lang="zh-CN" altLang="en-US" sz="2116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SELEX</a:t>
                </a:r>
                <a:r>
                  <a:rPr kumimoji="1" lang="zh-CN" altLang="en-US" sz="2116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in</a:t>
                </a:r>
                <a:r>
                  <a:rPr kumimoji="1" lang="zh-CN" altLang="en-US" sz="2116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116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116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2116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116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decay</a:t>
                </a:r>
              </a:p>
              <a:p>
                <a:pPr>
                  <a:buFont typeface="Arial" charset="0"/>
                  <a:buChar char="•"/>
                </a:pPr>
                <a:endParaRPr kumimoji="1" lang="en-US" altLang="zh-CN" sz="2116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sz="2116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sz="2116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1793" y="740181"/>
                <a:ext cx="8748615" cy="5740299"/>
              </a:xfrm>
              <a:blipFill>
                <a:blip r:embed="rId4"/>
                <a:stretch>
                  <a:fillRect l="-697" t="-11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pPr defTabSz="914303"/>
            <a:fld id="{40E22BEB-CED1-3E46-86A2-CA7857D3372E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pPr defTabSz="914303"/>
              <a:t>36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1620" t="22741" r="22282" b="13889"/>
          <a:stretch/>
        </p:blipFill>
        <p:spPr>
          <a:xfrm>
            <a:off x="8253525" y="6929"/>
            <a:ext cx="880989" cy="60043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29952" y="2189301"/>
            <a:ext cx="3969694" cy="4011536"/>
            <a:chOff x="4376086" y="2359933"/>
            <a:chExt cx="3751223" cy="37907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6086" y="2359933"/>
              <a:ext cx="3751223" cy="3790762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5206694" y="3137647"/>
              <a:ext cx="0" cy="2716306"/>
            </a:xfrm>
            <a:prstGeom prst="line">
              <a:avLst/>
            </a:prstGeom>
            <a:ln w="25400">
              <a:solidFill>
                <a:srgbClr val="0000FE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5291021" y="3314105"/>
                  <a:ext cx="1278537" cy="3642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03"/>
                  <a:r>
                    <a:rPr lang="en-US" sz="1905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SELEX</a:t>
                  </a:r>
                  <a:r>
                    <a:rPr lang="en-US" sz="1905" dirty="0">
                      <a:solidFill>
                        <a:srgbClr val="0000FE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905" i="1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905">
                              <a:solidFill>
                                <a:srgbClr val="0000FE"/>
                              </a:solidFill>
                              <a:latin typeface="Cambria Math" charset="0"/>
                              <a:ea typeface="Comic Sans MS" charset="0"/>
                              <a:cs typeface="Comic Sans MS" charset="0"/>
                            </a:rPr>
                            <m:t>Ξ</m:t>
                          </m:r>
                        </m:e>
                        <m:sub>
                          <m:r>
                            <a:rPr lang="en-US" sz="1905" i="1">
                              <a:solidFill>
                                <a:srgbClr val="0000FE"/>
                              </a:solidFill>
                              <a:latin typeface="Cambria Math" charset="0"/>
                              <a:ea typeface="Comic Sans MS" charset="0"/>
                              <a:cs typeface="Comic Sans MS" charset="0"/>
                            </a:rPr>
                            <m:t>𝑐𝑐</m:t>
                          </m:r>
                        </m:sub>
                        <m:sup>
                          <m:r>
                            <a:rPr lang="en-US" sz="1905" i="1">
                              <a:solidFill>
                                <a:srgbClr val="0000FE"/>
                              </a:solidFill>
                              <a:latin typeface="Cambria Math" charset="0"/>
                              <a:ea typeface="Comic Sans MS" charset="0"/>
                              <a:cs typeface="Comic Sans MS" charset="0"/>
                            </a:rPr>
                            <m:t>+</m:t>
                          </m:r>
                        </m:sup>
                      </m:sSubSup>
                    </m:oMath>
                  </a14:m>
                  <a:endParaRPr lang="en-US" sz="1481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1021" y="3314105"/>
                  <a:ext cx="1278537" cy="364275"/>
                </a:xfrm>
                <a:prstGeom prst="rect">
                  <a:avLst/>
                </a:prstGeom>
                <a:blipFill>
                  <a:blip r:embed="rId7"/>
                  <a:stretch>
                    <a:fillRect l="-4505" t="-7937" b="-2698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10205" y="2123266"/>
            <a:ext cx="4730508" cy="2359014"/>
            <a:chOff x="68562" y="2964453"/>
            <a:chExt cx="4470166" cy="222918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562" y="2964453"/>
              <a:ext cx="4470166" cy="222918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52889" y="3899647"/>
              <a:ext cx="4338430" cy="259977"/>
            </a:xfrm>
            <a:prstGeom prst="rect">
              <a:avLst/>
            </a:prstGeom>
            <a:noFill/>
            <a:ln w="19050">
              <a:solidFill>
                <a:srgbClr val="0000F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3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76613" y="4905366"/>
                <a:ext cx="4753338" cy="678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8571" indent="-228571" defTabSz="914303">
                  <a:spcBef>
                    <a:spcPts val="1000"/>
                  </a:spcBef>
                  <a:buFont typeface="Arial" charset="0"/>
                  <a:buChar char="•"/>
                </a:pPr>
                <a:r>
                  <a:rPr kumimoji="1" lang="en-US" altLang="zh-CN" sz="1905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Other modes also studied: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905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905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1905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1905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905" i="1">
                        <a:solidFill>
                          <a:prstClr val="black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1905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905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1905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1905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905" i="1">
                        <a:solidFill>
                          <a:prstClr val="black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1905" i="1">
                        <a:solidFill>
                          <a:prstClr val="black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,</m:t>
                    </m:r>
                  </m:oMath>
                </a14:m>
                <a:r>
                  <a:rPr kumimoji="1" lang="en-US" altLang="zh-CN" sz="1905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905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905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1905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  <m:r>
                      <a:rPr kumimoji="1" lang="en-US" altLang="zh-CN" sz="1905" i="1">
                        <a:solidFill>
                          <a:prstClr val="black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𝑋</m:t>
                    </m:r>
                  </m:oMath>
                </a14:m>
                <a:r>
                  <a:rPr kumimoji="1" lang="en-US" altLang="zh-CN" sz="1905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905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905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1905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905" i="1">
                        <a:solidFill>
                          <a:prstClr val="black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𝑋</m:t>
                    </m:r>
                  </m:oMath>
                </a14:m>
                <a:r>
                  <a:rPr kumimoji="1" lang="en-US" altLang="zh-CN" sz="1905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no SELEX-like signal peak observed</a:t>
                </a: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13" y="4905366"/>
                <a:ext cx="4753338" cy="678647"/>
              </a:xfrm>
              <a:prstGeom prst="rect">
                <a:avLst/>
              </a:prstGeom>
              <a:blipFill>
                <a:blip r:embed="rId9"/>
                <a:stretch>
                  <a:fillRect l="-897" t="-4505" b="-144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5483893" y="1919522"/>
            <a:ext cx="3205415" cy="320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03"/>
            <a:r>
              <a:rPr lang="is-IS" sz="148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Nucl. Phys. Proc. Suppl. 115 (2003) 33</a:t>
            </a:r>
          </a:p>
        </p:txBody>
      </p:sp>
    </p:spTree>
    <p:extLst>
      <p:ext uri="{BB962C8B-B14F-4D97-AF65-F5344CB8AC3E}">
        <p14:creationId xmlns:p14="http://schemas.microsoft.com/office/powerpoint/2010/main" val="27009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61793" y="98345"/>
                <a:ext cx="8581278" cy="525448"/>
              </a:xfrm>
              <a:pattFill prst="lgGrid">
                <a:fgClr>
                  <a:schemeClr val="accent1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</p:spPr>
            <p:txBody>
              <a:bodyPr>
                <a:normAutofit fontScale="90000"/>
              </a:bodyPr>
              <a:lstStyle/>
              <a:p>
                <a:r>
                  <a:rPr kumimoji="1" lang="en-US" altLang="zh-CN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Studies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</m:sSub>
                  </m:oMath>
                </a14:m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 by </a:t>
                </a:r>
                <a:r>
                  <a:rPr kumimoji="1" lang="en-US" altLang="zh-CN" dirty="0" err="1" smtClean="0">
                    <a:latin typeface="Times New Roman" charset="0"/>
                    <a:ea typeface="Times New Roman" charset="0"/>
                    <a:cs typeface="Times New Roman" charset="0"/>
                  </a:rPr>
                  <a:t>BaBar</a:t>
                </a:r>
                <a:r>
                  <a:rPr kumimoji="1" lang="en-US" altLang="zh-CN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and Belle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	</a:t>
                </a:r>
                <a:endParaRPr kumimoji="1" lang="zh-CN" alt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1793" y="98345"/>
                <a:ext cx="8581278" cy="525448"/>
              </a:xfrm>
              <a:blipFill>
                <a:blip r:embed="rId3"/>
                <a:stretch>
                  <a:fillRect l="-2559" t="-43023" b="-6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1793" y="740181"/>
                <a:ext cx="8748615" cy="5740299"/>
              </a:xfrm>
            </p:spPr>
            <p:txBody>
              <a:bodyPr>
                <a:normAutofit/>
              </a:bodyPr>
              <a:lstStyle/>
              <a:p>
                <a:pPr>
                  <a:buFont typeface="Arial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116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116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 colliders working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116">
                        <a:latin typeface="Cambria Math" charset="0"/>
                        <a:ea typeface="Times New Roman" charset="0"/>
                        <a:cs typeface="Times New Roman" charset="0"/>
                      </a:rPr>
                      <m:t>Υ</m:t>
                    </m:r>
                    <m:r>
                      <a:rPr kumimoji="1" lang="en-US" altLang="zh-CN" sz="2116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(4</m:t>
                    </m:r>
                    <m:r>
                      <m:rPr>
                        <m:sty m:val="p"/>
                      </m:rPr>
                      <a:rPr kumimoji="1" lang="en-US" altLang="zh-CN" sz="2116">
                        <a:latin typeface="Cambria Math" charset="0"/>
                        <a:ea typeface="Times New Roman" charset="0"/>
                        <a:cs typeface="Times New Roman" charset="0"/>
                      </a:rPr>
                      <m:t>S</m:t>
                    </m:r>
                    <m:r>
                      <a:rPr kumimoji="1" lang="en-US" altLang="zh-CN" sz="2116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 mass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sz="2116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rad>
                    <m:r>
                      <a:rPr kumimoji="1" lang="en-US" altLang="zh-CN" sz="2116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=10.58</m:t>
                    </m:r>
                  </m:oMath>
                </a14:m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 GeV</a:t>
                </a:r>
              </a:p>
              <a:p>
                <a:pPr>
                  <a:buFont typeface="Arial" charset="0"/>
                  <a:buChar char="•"/>
                </a:pP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Large</a:t>
                </a:r>
                <a:r>
                  <a:rPr kumimoji="1" lang="en-US" altLang="zh-CN" sz="2116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116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116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 yields: </a:t>
                </a:r>
                <a14:m>
                  <m:oMath xmlns:m="http://schemas.openxmlformats.org/officeDocument/2006/math">
                    <m:r>
                      <a:rPr kumimoji="1" lang="en-US" altLang="zh-CN" sz="2116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≈0.6</m:t>
                    </m:r>
                  </m:oMath>
                </a14:m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 M at </a:t>
                </a:r>
                <a:r>
                  <a:rPr kumimoji="1" lang="en-US" altLang="zh-CN" sz="2116" dirty="0" err="1">
                    <a:latin typeface="Times New Roman" charset="0"/>
                    <a:ea typeface="Times New Roman" charset="0"/>
                    <a:cs typeface="Times New Roman" charset="0"/>
                  </a:rPr>
                  <a:t>BaBar</a:t>
                </a: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CN" sz="2116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≈0.8</m:t>
                    </m:r>
                  </m:oMath>
                </a14:m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 M at Belle </a:t>
                </a:r>
              </a:p>
              <a:p>
                <a:pPr>
                  <a:buFont typeface="Arial" charset="0"/>
                  <a:buChar char="•"/>
                </a:pPr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SELEX-like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116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116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 signal not confirmed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116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116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2116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116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116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2116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116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116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116" dirty="0">
                    <a:latin typeface="Times New Roman" charset="0"/>
                    <a:ea typeface="Times New Roman" charset="0"/>
                    <a:cs typeface="Times New Roman" charset="0"/>
                  </a:rPr>
                  <a:t> decays</a:t>
                </a:r>
              </a:p>
              <a:p>
                <a:pPr>
                  <a:buFont typeface="Arial" charset="0"/>
                  <a:buChar char="•"/>
                </a:pPr>
                <a:endParaRPr kumimoji="1" lang="en-US" altLang="zh-CN" sz="2116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sz="2116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sz="2116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1793" y="740181"/>
                <a:ext cx="8748615" cy="5740299"/>
              </a:xfrm>
              <a:blipFill>
                <a:blip r:embed="rId4"/>
                <a:stretch>
                  <a:fillRect l="-697" t="-10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1" y="6492689"/>
            <a:ext cx="2057400" cy="365102"/>
          </a:xfrm>
        </p:spPr>
        <p:txBody>
          <a:bodyPr/>
          <a:lstStyle/>
          <a:p>
            <a:pPr defTabSz="914303"/>
            <a:fld id="{40E22BEB-CED1-3E46-86A2-CA7857D3372E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pPr defTabSz="914303"/>
              <a:t>37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1620" t="22741" r="22282" b="13889"/>
          <a:stretch/>
        </p:blipFill>
        <p:spPr>
          <a:xfrm>
            <a:off x="8253525" y="6929"/>
            <a:ext cx="880989" cy="6004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52164" y="1994535"/>
                <a:ext cx="8080417" cy="557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03"/>
                <a14:m>
                  <m:oMath xmlns:m="http://schemas.openxmlformats.org/officeDocument/2006/math">
                    <m:r>
                      <a:rPr kumimoji="1" lang="en-US" altLang="zh-CN" sz="1693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𝑅</m:t>
                    </m:r>
                    <m:r>
                      <a:rPr kumimoji="1" lang="en-US" altLang="zh-CN" sz="1693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f>
                      <m:fPr>
                        <m:ctrlP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𝜎</m:t>
                        </m:r>
                        <m:d>
                          <m:dPr>
                            <m:ctrlP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1693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693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Ξ</m:t>
                                </m:r>
                              </m:e>
                              <m:sub>
                                <m:r>
                                  <a:rPr kumimoji="1" lang="en-US" altLang="zh-CN" sz="1693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𝑐𝑐</m:t>
                                </m:r>
                              </m:sub>
                              <m:sup>
                                <m:r>
                                  <a:rPr kumimoji="1" lang="en-US" altLang="zh-CN" sz="1693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  <m: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kumimoji="1" lang="en-US" altLang="zh-CN" sz="1693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BF</m:t>
                        </m:r>
                        <m:r>
                          <a:rPr kumimoji="1" lang="en-US" altLang="zh-CN" sz="1693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bSup>
                          <m:sSubSupPr>
                            <m:ctrlP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905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r>
                          <a:rPr kumimoji="1" lang="en-US" altLang="zh-CN" sz="1905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905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1905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1693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num>
                      <m:den>
                        <m: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𝜎</m:t>
                        </m:r>
                        <m: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bSup>
                          <m:sSubSupPr>
                            <m:ctrlP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693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sz="1693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den>
                    </m:f>
                    <m:r>
                      <a:rPr kumimoji="1" lang="en-US" altLang="zh-CN" sz="1693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&lt;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905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2.7×</m:t>
                    </m:r>
                    <m:sSup>
                      <m:sSupPr>
                        <m:ctrlPr>
                          <a:rPr kumimoji="1" lang="en-US" altLang="zh-CN" sz="190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905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905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1905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en-US" sz="1905" dirty="0" err="1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BaBar</a:t>
                </a:r>
                <a:r>
                  <a:rPr lang="en-US" sz="1905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   </a:t>
                </a:r>
                <a14:m>
                  <m:oMath xmlns:m="http://schemas.openxmlformats.org/officeDocument/2006/math">
                    <m:r>
                      <a:rPr kumimoji="1" lang="en-US" altLang="zh-CN" sz="1693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1.5×</m:t>
                    </m:r>
                    <m:sSup>
                      <m:sSupPr>
                        <m:ctrlP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693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1905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(Belle)  @ 95% CL</a:t>
                </a: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164" y="1994535"/>
                <a:ext cx="8080417" cy="557012"/>
              </a:xfrm>
              <a:prstGeom prst="rect">
                <a:avLst/>
              </a:prstGeom>
              <a:blipFill>
                <a:blip r:embed="rId6"/>
                <a:stretch>
                  <a:fillRect b="-1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80897" y="2929182"/>
            <a:ext cx="9053617" cy="3131555"/>
            <a:chOff x="76444" y="2767776"/>
            <a:chExt cx="8555354" cy="2959211"/>
          </a:xfrm>
        </p:grpSpPr>
        <p:sp>
          <p:nvSpPr>
            <p:cNvPr id="7" name="Rectangle 6"/>
            <p:cNvSpPr/>
            <p:nvPr/>
          </p:nvSpPr>
          <p:spPr>
            <a:xfrm>
              <a:off x="1061076" y="2777940"/>
              <a:ext cx="2594216" cy="302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03"/>
              <a:r>
                <a:rPr lang="is-IS" sz="1481" dirty="0">
                  <a:solidFill>
                    <a:prstClr val="black"/>
                  </a:solidFill>
                  <a:latin typeface="CMR12" charset="0"/>
                </a:rPr>
                <a:t>BaBar: PR</a:t>
              </a:r>
              <a:r>
                <a:rPr lang="is-IS" sz="1481" dirty="0">
                  <a:solidFill>
                    <a:prstClr val="black"/>
                  </a:solidFill>
                  <a:latin typeface="CMBX12" charset="0"/>
                </a:rPr>
                <a:t>D 74 </a:t>
              </a:r>
              <a:r>
                <a:rPr lang="is-IS" sz="1481" dirty="0">
                  <a:solidFill>
                    <a:prstClr val="black"/>
                  </a:solidFill>
                  <a:latin typeface="CMR12" charset="0"/>
                </a:rPr>
                <a:t>(2006) 011103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76444" y="2767776"/>
              <a:ext cx="8555354" cy="2959211"/>
              <a:chOff x="76444" y="2767776"/>
              <a:chExt cx="8555354" cy="2959211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4201150" y="2767776"/>
                <a:ext cx="4430648" cy="2823863"/>
                <a:chOff x="3889104" y="2758811"/>
                <a:chExt cx="4430648" cy="2823863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3889104" y="2956758"/>
                  <a:ext cx="4430648" cy="2625916"/>
                  <a:chOff x="3221627" y="2923237"/>
                  <a:chExt cx="5045915" cy="2702392"/>
                </a:xfrm>
              </p:grpSpPr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221627" y="2923237"/>
                    <a:ext cx="5045915" cy="2702392"/>
                  </a:xfrm>
                  <a:prstGeom prst="rect">
                    <a:avLst/>
                  </a:prstGeom>
                </p:spPr>
              </p:pic>
              <p:sp>
                <p:nvSpPr>
                  <p:cNvPr id="21" name="Rectangle 20"/>
                  <p:cNvSpPr/>
                  <p:nvPr/>
                </p:nvSpPr>
                <p:spPr>
                  <a:xfrm>
                    <a:off x="5733827" y="3764162"/>
                    <a:ext cx="797859" cy="6275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03"/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TextBox 18"/>
                      <p:cNvSpPr txBox="1"/>
                      <p:nvPr/>
                    </p:nvSpPr>
                    <p:spPr>
                      <a:xfrm>
                        <a:off x="6040583" y="4132342"/>
                        <a:ext cx="1521767" cy="37488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defTabSz="914303"/>
                        <a:r>
                          <a:rPr lang="en-US" sz="1905" dirty="0">
                            <a:solidFill>
                              <a:srgbClr val="0000FE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a:t>SELEX</a:t>
                        </a:r>
                        <a:r>
                          <a:rPr lang="en-US" sz="1905" dirty="0">
                            <a:solidFill>
                              <a:srgbClr val="0000FE"/>
                            </a:solidFill>
                            <a:latin typeface="Comic Sans MS" charset="0"/>
                            <a:ea typeface="Comic Sans MS" charset="0"/>
                            <a:cs typeface="Comic Sans MS" charset="0"/>
                          </a:rPr>
                          <a:t> </a:t>
                        </a:r>
                        <a14:m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sz="1905" i="1">
                                    <a:solidFill>
                                      <a:srgbClr val="0000FE"/>
                                    </a:solidFill>
                                    <a:latin typeface="Cambria Math" panose="02040503050406030204" pitchFamily="18" charset="0"/>
                                    <a:ea typeface="Comic Sans MS" charset="0"/>
                                    <a:cs typeface="Comic Sans MS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1905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Comic Sans MS" charset="0"/>
                                    <a:cs typeface="Comic Sans MS" charset="0"/>
                                  </a:rPr>
                                  <m:t>Ξ</m:t>
                                </m:r>
                              </m:e>
                              <m:sub>
                                <m:r>
                                  <a:rPr lang="en-US" sz="1905" i="1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Comic Sans MS" charset="0"/>
                                    <a:cs typeface="Comic Sans MS" charset="0"/>
                                  </a:rPr>
                                  <m:t>𝑐𝑐</m:t>
                                </m:r>
                              </m:sub>
                              <m:sup>
                                <m:r>
                                  <a:rPr lang="en-US" sz="1905" i="1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Comic Sans MS" charset="0"/>
                                    <a:cs typeface="Comic Sans MS" charset="0"/>
                                  </a:rPr>
                                  <m:t>+</m:t>
                                </m:r>
                              </m:sup>
                            </m:sSubSup>
                          </m:oMath>
                        </a14:m>
                        <a:endParaRPr lang="en-US" sz="1481" dirty="0">
                          <a:solidFill>
                            <a:srgbClr val="FF000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9" name="TextBox 18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040583" y="4132342"/>
                        <a:ext cx="1521767" cy="374884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l="-4310" t="-7937" b="-26984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8" name="Straight Connector 17"/>
                  <p:cNvCxnSpPr/>
                  <p:nvPr/>
                </p:nvCxnSpPr>
                <p:spPr>
                  <a:xfrm flipV="1">
                    <a:off x="5887879" y="3089952"/>
                    <a:ext cx="0" cy="2141731"/>
                  </a:xfrm>
                  <a:prstGeom prst="line">
                    <a:avLst/>
                  </a:prstGeom>
                  <a:ln w="25400">
                    <a:solidFill>
                      <a:srgbClr val="0000FE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" name="Rectangle 23"/>
                <p:cNvSpPr/>
                <p:nvPr/>
              </p:nvSpPr>
              <p:spPr>
                <a:xfrm>
                  <a:off x="4961548" y="2758811"/>
                  <a:ext cx="2344580" cy="3025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914303"/>
                  <a:r>
                    <a:rPr lang="is-IS" sz="1481" dirty="0">
                      <a:solidFill>
                        <a:prstClr val="black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Belle: PRL 97 (2006) 162001 </a:t>
                  </a: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76444" y="3010850"/>
                <a:ext cx="4201151" cy="2563470"/>
                <a:chOff x="-1" y="3226116"/>
                <a:chExt cx="4201151" cy="2217193"/>
              </a:xfrm>
            </p:grpSpPr>
            <p:grpSp>
              <p:nvGrpSpPr>
                <p:cNvPr id="36" name="Group 35"/>
                <p:cNvGrpSpPr/>
                <p:nvPr/>
              </p:nvGrpSpPr>
              <p:grpSpPr>
                <a:xfrm>
                  <a:off x="-1" y="3226116"/>
                  <a:ext cx="4201151" cy="2217193"/>
                  <a:chOff x="-1" y="3226116"/>
                  <a:chExt cx="4201151" cy="2217193"/>
                </a:xfrm>
              </p:grpSpPr>
              <p:pic>
                <p:nvPicPr>
                  <p:cNvPr id="33" name="Picture 32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-1" y="3300889"/>
                    <a:ext cx="4201151" cy="2142420"/>
                  </a:xfrm>
                  <a:prstGeom prst="rect">
                    <a:avLst/>
                  </a:prstGeom>
                </p:spPr>
              </p:pic>
              <p:sp>
                <p:nvSpPr>
                  <p:cNvPr id="34" name="Rectangle 33"/>
                  <p:cNvSpPr/>
                  <p:nvPr/>
                </p:nvSpPr>
                <p:spPr>
                  <a:xfrm>
                    <a:off x="696510" y="3428283"/>
                    <a:ext cx="700573" cy="6097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03"/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275104" y="3226116"/>
                    <a:ext cx="199961" cy="2021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03"/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cxnSp>
              <p:nvCxnSpPr>
                <p:cNvPr id="32" name="Straight Connector 31"/>
                <p:cNvCxnSpPr/>
                <p:nvPr/>
              </p:nvCxnSpPr>
              <p:spPr>
                <a:xfrm flipV="1">
                  <a:off x="2465689" y="3405021"/>
                  <a:ext cx="0" cy="1623328"/>
                </a:xfrm>
                <a:prstGeom prst="line">
                  <a:avLst/>
                </a:prstGeom>
                <a:ln w="25400">
                  <a:solidFill>
                    <a:srgbClr val="0000FE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/>
                    <p:cNvSpPr txBox="1"/>
                    <p:nvPr/>
                  </p:nvSpPr>
                  <p:spPr>
                    <a:xfrm>
                      <a:off x="991740" y="3502997"/>
                      <a:ext cx="1336212" cy="31506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914303"/>
                      <a:r>
                        <a:rPr lang="en-US" sz="1905" dirty="0">
                          <a:solidFill>
                            <a:srgbClr val="0000FE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SELEX</a:t>
                      </a:r>
                      <a:r>
                        <a:rPr lang="en-US" sz="1905" dirty="0">
                          <a:solidFill>
                            <a:srgbClr val="0000FE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905" i="1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Comic Sans MS" charset="0"/>
                                  <a:cs typeface="Comic Sans MS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1905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sz="1905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𝑐𝑐</m:t>
                              </m:r>
                            </m:sub>
                            <m:sup>
                              <m:r>
                                <a:rPr lang="en-US" sz="1905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+</m:t>
                              </m:r>
                            </m:sup>
                          </m:sSubSup>
                        </m:oMath>
                      </a14:m>
                      <a:endParaRPr lang="en-US" sz="1481" dirty="0">
                        <a:solidFill>
                          <a:srgbClr val="FF000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8" name="TextBox 3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1740" y="3502997"/>
                      <a:ext cx="1336212" cy="315068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3879" t="-7813" b="-2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2271033" y="5266796"/>
                    <a:ext cx="2071495" cy="33343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defTabSz="914303"/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93">
                            <a:solidFill>
                              <a:prstClr val="black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Δ</m:t>
                        </m:r>
                        <m:r>
                          <a:rPr lang="en-US" sz="1693" i="1">
                            <a:solidFill>
                              <a:prstClr val="black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𝑀</m:t>
                        </m:r>
                        <m:r>
                          <a:rPr lang="en-US" sz="1693" i="1">
                            <a:solidFill>
                              <a:prstClr val="black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sz="169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omic Sans MS" charset="0"/>
                                <a:cs typeface="Comic Sans MS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1693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sz="1693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lang="en-US" sz="1693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sz="1693" i="1">
                            <a:solidFill>
                              <a:prstClr val="black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69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omic Sans MS" charset="0"/>
                                <a:cs typeface="Comic Sans MS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1693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sz="1693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693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sz="1693" i="1">
                            <a:solidFill>
                              <a:prstClr val="black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)</m:t>
                        </m:r>
                      </m:oMath>
                    </a14:m>
                    <a:r>
                      <a:rPr lang="en-US" sz="1693" dirty="0">
                        <a:solidFill>
                          <a:prstClr val="black"/>
                        </a:solidFill>
                        <a:latin typeface="Comic Sans MS" charset="0"/>
                        <a:ea typeface="Comic Sans MS" charset="0"/>
                        <a:cs typeface="Comic Sans MS" charset="0"/>
                      </a:rPr>
                      <a:t> </a:t>
                    </a:r>
                    <a:r>
                      <a:rPr lang="en-US" sz="1693" dirty="0">
                        <a:solidFill>
                          <a:prstClr val="black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GeV/c</a:t>
                    </a:r>
                    <a:r>
                      <a:rPr lang="en-US" sz="1693" baseline="30000" dirty="0">
                        <a:solidFill>
                          <a:prstClr val="black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2</a:t>
                    </a:r>
                  </a:p>
                </p:txBody>
              </p:sp>
            </mc:Choice>
            <mc:Fallback xmlns="">
              <p:sp>
                <p:nvSpPr>
                  <p:cNvPr id="40" name="TextBox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1033" y="5266796"/>
                    <a:ext cx="2071495" cy="33343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3448" b="-2413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5711859" y="5393552"/>
                    <a:ext cx="1945648" cy="33343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defTabSz="914303"/>
                    <a14:m>
                      <m:oMath xmlns:m="http://schemas.openxmlformats.org/officeDocument/2006/math">
                        <m:r>
                          <a:rPr lang="en-US" sz="1693" i="1">
                            <a:solidFill>
                              <a:prstClr val="black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𝑀</m:t>
                        </m:r>
                        <m:r>
                          <a:rPr lang="en-US" sz="1693" i="1">
                            <a:solidFill>
                              <a:prstClr val="black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sz="169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omic Sans MS" charset="0"/>
                                <a:cs typeface="Comic Sans MS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1693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sz="1693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693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lang="en-US" sz="169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omic Sans MS" charset="0"/>
                                <a:cs typeface="Comic Sans MS" charset="0"/>
                              </a:rPr>
                            </m:ctrlPr>
                          </m:sSupPr>
                          <m:e>
                            <m:r>
                              <a:rPr lang="en-US" sz="1693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1693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sz="169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omic Sans MS" charset="0"/>
                                <a:cs typeface="Comic Sans MS" charset="0"/>
                              </a:rPr>
                            </m:ctrlPr>
                          </m:sSupPr>
                          <m:e>
                            <m:r>
                              <a:rPr lang="en-US" sz="1693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693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1693" i="1">
                            <a:solidFill>
                              <a:prstClr val="black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)</m:t>
                        </m:r>
                      </m:oMath>
                    </a14:m>
                    <a:r>
                      <a:rPr lang="en-US" sz="1693" dirty="0">
                        <a:solidFill>
                          <a:prstClr val="black"/>
                        </a:solidFill>
                        <a:latin typeface="Comic Sans MS" charset="0"/>
                        <a:ea typeface="Comic Sans MS" charset="0"/>
                        <a:cs typeface="Comic Sans MS" charset="0"/>
                      </a:rPr>
                      <a:t> </a:t>
                    </a:r>
                    <a:r>
                      <a:rPr lang="en-US" sz="1693" dirty="0">
                        <a:solidFill>
                          <a:prstClr val="black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GeV/c</a:t>
                    </a:r>
                    <a:r>
                      <a:rPr lang="en-US" sz="1693" baseline="30000" dirty="0">
                        <a:solidFill>
                          <a:prstClr val="black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2</a:t>
                    </a: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11859" y="5393552"/>
                    <a:ext cx="1945648" cy="33343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t="-3448" b="-2413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12549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ea typeface="黑体" panose="02010609060101010101" pitchFamily="49" charset="-122"/>
              </a:rPr>
              <a:t>Quark model: a revolution</a:t>
            </a:r>
            <a:endParaRPr lang="zh-CN" altLang="en-US" b="1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z="1600" b="1" smtClean="0"/>
              <a:pPr/>
              <a:t>4</a:t>
            </a:fld>
            <a:endParaRPr lang="zh-CN" altLang="en-US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405880" y="908720"/>
            <a:ext cx="828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chemeClr val="bg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Many milestones in the history of particle physics</a:t>
            </a: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chemeClr val="bg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The </a:t>
            </a:r>
            <a:r>
              <a:rPr lang="en-US" altLang="zh-CN" sz="2800" b="1" dirty="0" smtClean="0">
                <a:solidFill>
                  <a:srgbClr val="66FF66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quark model </a:t>
            </a:r>
            <a:r>
              <a:rPr lang="en-US" altLang="zh-CN" sz="2800" b="1" dirty="0" smtClean="0">
                <a:solidFill>
                  <a:schemeClr val="bg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proposed by M. Gell-Mann and G. Zweig is among those highly recognized </a:t>
            </a:r>
          </a:p>
          <a:p>
            <a:pPr lvl="2" indent="-4572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chemeClr val="bg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It revolutionized our understanding of the structure of matter that interacting strongly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3933825"/>
            <a:ext cx="3979306" cy="2838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961239"/>
            <a:ext cx="2554809" cy="18507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2979794"/>
            <a:ext cx="2170282" cy="1908062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 bwMode="auto">
          <a:xfrm>
            <a:off x="3923928" y="620688"/>
            <a:ext cx="914400" cy="914400"/>
          </a:xfrm>
          <a:prstGeom prst="ellipse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rtlCol="0" anchor="ctr">
            <a:spAutoFit/>
          </a:bodyPr>
          <a:lstStyle/>
          <a:p>
            <a:pPr algn="l"/>
            <a:endParaRPr lang="zh-CN" altLang="en-US" sz="2400" b="1" dirty="0">
              <a:solidFill>
                <a:schemeClr val="bg1"/>
              </a:solidFill>
              <a:latin typeface="Times New Roman" charset="0"/>
              <a:ea typeface="宋体" charset="-122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57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762" y="144819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zh-CN" sz="4000" dirty="0" smtClean="0"/>
              <a:t>Proliferated</a:t>
            </a:r>
            <a:r>
              <a:rPr lang="en-US" altLang="zh-CN" dirty="0" smtClean="0"/>
              <a:t> particle zoo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grpSp>
        <p:nvGrpSpPr>
          <p:cNvPr id="25" name="组合 24"/>
          <p:cNvGrpSpPr/>
          <p:nvPr/>
        </p:nvGrpSpPr>
        <p:grpSpPr>
          <a:xfrm>
            <a:off x="6270289" y="908720"/>
            <a:ext cx="2766207" cy="3384376"/>
            <a:chOff x="6270289" y="814440"/>
            <a:chExt cx="2766207" cy="338437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2591" b="40056"/>
            <a:stretch/>
          </p:blipFill>
          <p:spPr>
            <a:xfrm>
              <a:off x="6777608" y="814440"/>
              <a:ext cx="2258888" cy="338437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/>
            <a:srcRect l="24737" r="50129"/>
            <a:stretch/>
          </p:blipFill>
          <p:spPr>
            <a:xfrm>
              <a:off x="6284129" y="886447"/>
              <a:ext cx="460227" cy="43223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/>
            <a:srcRect l="24737" r="50129"/>
            <a:stretch/>
          </p:blipFill>
          <p:spPr>
            <a:xfrm>
              <a:off x="6284128" y="1502081"/>
              <a:ext cx="460227" cy="43223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/>
            <a:srcRect l="24737" r="50129"/>
            <a:stretch/>
          </p:blipFill>
          <p:spPr>
            <a:xfrm>
              <a:off x="6270290" y="2182227"/>
              <a:ext cx="460227" cy="4322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/>
            <a:srcRect l="24737" r="50129"/>
            <a:stretch/>
          </p:blipFill>
          <p:spPr>
            <a:xfrm>
              <a:off x="6270289" y="2902368"/>
              <a:ext cx="460227" cy="432230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6248066" y="3717032"/>
            <a:ext cx="2783772" cy="2758576"/>
            <a:chOff x="6248066" y="3622752"/>
            <a:chExt cx="2783772" cy="275857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61158" r="62590" b="579"/>
            <a:stretch/>
          </p:blipFill>
          <p:spPr>
            <a:xfrm>
              <a:off x="6772950" y="4198816"/>
              <a:ext cx="2258888" cy="2160241"/>
            </a:xfrm>
            <a:prstGeom prst="rect">
              <a:avLst/>
            </a:prstGeom>
          </p:spPr>
        </p:pic>
        <p:cxnSp>
          <p:nvCxnSpPr>
            <p:cNvPr id="13" name="直接箭头连接符 12"/>
            <p:cNvCxnSpPr/>
            <p:nvPr/>
          </p:nvCxnSpPr>
          <p:spPr>
            <a:xfrm>
              <a:off x="6500402" y="3622752"/>
              <a:ext cx="0" cy="1080120"/>
            </a:xfrm>
            <a:prstGeom prst="straightConnector1">
              <a:avLst/>
            </a:prstGeom>
            <a:ln w="476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/>
            <a:srcRect l="9258" t="7160" r="11522" b="7160"/>
            <a:stretch/>
          </p:blipFill>
          <p:spPr>
            <a:xfrm>
              <a:off x="6267680" y="4726757"/>
              <a:ext cx="476675" cy="46305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/>
            <a:srcRect l="9258" t="7160" r="11522" b="7160"/>
            <a:stretch/>
          </p:blipFill>
          <p:spPr>
            <a:xfrm>
              <a:off x="6248067" y="5345567"/>
              <a:ext cx="476675" cy="46305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/>
            <a:srcRect l="9258" t="7160" r="11522" b="7160"/>
            <a:stretch/>
          </p:blipFill>
          <p:spPr>
            <a:xfrm>
              <a:off x="6248066" y="5918272"/>
              <a:ext cx="476675" cy="463056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422762" y="5120247"/>
            <a:ext cx="54648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…… I have heard it said that « the finder of a new elementary particle used to be rewarded by a Nobel Prize, but such a discovery now ought to be punished by a $10,000 fine ».    ——</a:t>
            </a:r>
            <a:r>
              <a:rPr lang="en-US" altLang="zh-CN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Lamb 1955 </a:t>
            </a:r>
            <a:endParaRPr lang="en-US" altLang="zh-CN" sz="2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208297" y="3664572"/>
            <a:ext cx="3993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All these particles cannot be elementary ……</a:t>
            </a:r>
          </a:p>
          <a:p>
            <a:r>
              <a:rPr lang="en-US" altLang="zh-CN" sz="28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 </a:t>
            </a:r>
            <a:r>
              <a:rPr lang="en-US" altLang="zh-CN" sz="2800" b="1" dirty="0" smtClean="0">
                <a:solidFill>
                  <a:srgbClr val="66FF66"/>
                </a:solidFill>
                <a:sym typeface="Wingdings" panose="05000000000000000000" pitchFamily="2" charset="2"/>
              </a:rPr>
              <a:t>Quark Model</a:t>
            </a:r>
            <a:endParaRPr lang="zh-CN" altLang="en-US" sz="2800" b="1" dirty="0">
              <a:solidFill>
                <a:srgbClr val="66FF66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65" y="950239"/>
            <a:ext cx="1143552" cy="34068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296" y="1035005"/>
            <a:ext cx="1750026" cy="244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3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ea typeface="黑体" panose="02010609060101010101" pitchFamily="49" charset="-122"/>
              </a:rPr>
              <a:t>SU(3) quark model</a:t>
            </a:r>
            <a:endParaRPr lang="zh-CN" altLang="en-US" b="1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z="1600" b="1" smtClean="0"/>
              <a:pPr/>
              <a:t>6</a:t>
            </a:fld>
            <a:endParaRPr lang="zh-CN" alt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245754" y="1044992"/>
                <a:ext cx="532859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1" indent="-342900">
                  <a:buFont typeface="Wingdings" panose="05000000000000000000" pitchFamily="2" charset="2"/>
                  <a:buChar char="Ø"/>
                </a:pPr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Hadrons are composed of (invisible) </a:t>
                </a:r>
                <a:r>
                  <a:rPr lang="en-US" altLang="zh-CN" sz="2400" b="1" dirty="0" smtClean="0">
                    <a:solidFill>
                      <a:srgbClr val="66FF66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quarks</a:t>
                </a:r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𝒖</m:t>
                    </m:r>
                    <m:r>
                      <a:rPr lang="en-US" altLang="zh-CN" sz="24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zh-CN" sz="24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𝒅</m:t>
                    </m:r>
                    <m:r>
                      <a:rPr lang="en-US" altLang="zh-CN" sz="24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zh-CN" sz="24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𝒔</m:t>
                    </m:r>
                  </m:oMath>
                </a14:m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)</a:t>
                </a:r>
              </a:p>
              <a:p>
                <a:pPr marL="342900" lvl="1" indent="-342900">
                  <a:buFont typeface="Wingdings" panose="05000000000000000000" pitchFamily="2" charset="2"/>
                  <a:buChar char="Ø"/>
                </a:pPr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Mesons 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</m:acc>
                    <m:r>
                      <a:rPr lang="en-US" altLang="zh-CN" sz="24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′)</m:t>
                    </m:r>
                  </m:oMath>
                </a14:m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 and  baryons</a:t>
                </a:r>
                <a:r>
                  <a:rPr lang="en-US" altLang="zh-CN" sz="2400" b="1" dirty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𝒒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𝒒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′′)</m:t>
                    </m:r>
                  </m:oMath>
                </a14:m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 are SU(3) </a:t>
                </a:r>
                <a:r>
                  <a:rPr lang="en-US" altLang="zh-CN" sz="2400" b="1" dirty="0" err="1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multiplets</a:t>
                </a:r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54" y="1044992"/>
                <a:ext cx="5328592" cy="1569660"/>
              </a:xfrm>
              <a:prstGeom prst="rect">
                <a:avLst/>
              </a:prstGeom>
              <a:blipFill>
                <a:blip r:embed="rId2"/>
                <a:stretch>
                  <a:fillRect l="-1487" t="-3101" b="-77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>
            <a:off x="5541086" y="4124991"/>
            <a:ext cx="3232680" cy="2626553"/>
            <a:chOff x="5875203" y="825196"/>
            <a:chExt cx="3232680" cy="262655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5203" y="825196"/>
              <a:ext cx="3232680" cy="2626553"/>
            </a:xfrm>
            <a:prstGeom prst="rect">
              <a:avLst/>
            </a:prstGeom>
          </p:spPr>
        </p:pic>
        <p:sp>
          <p:nvSpPr>
            <p:cNvPr id="34" name="TextBox 16"/>
            <p:cNvSpPr txBox="1"/>
            <p:nvPr/>
          </p:nvSpPr>
          <p:spPr>
            <a:xfrm>
              <a:off x="8081397" y="2636912"/>
              <a:ext cx="1005403" cy="369332"/>
            </a:xfrm>
            <a:prstGeom prst="rect">
              <a:avLst/>
            </a:prstGeom>
            <a:pattFill prst="smConfetti">
              <a:fgClr>
                <a:schemeClr val="accent4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0000F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Baryons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134525" y="4124991"/>
            <a:ext cx="3314861" cy="2651888"/>
            <a:chOff x="1290701" y="3901043"/>
            <a:chExt cx="3314861" cy="265188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0701" y="3901043"/>
              <a:ext cx="3314861" cy="2651888"/>
            </a:xfrm>
            <a:prstGeom prst="rect">
              <a:avLst/>
            </a:prstGeom>
          </p:spPr>
        </p:pic>
        <p:sp>
          <p:nvSpPr>
            <p:cNvPr id="35" name="TextBox 16"/>
            <p:cNvSpPr txBox="1"/>
            <p:nvPr/>
          </p:nvSpPr>
          <p:spPr>
            <a:xfrm>
              <a:off x="3677103" y="5853989"/>
              <a:ext cx="928459" cy="369332"/>
            </a:xfrm>
            <a:prstGeom prst="rect">
              <a:avLst/>
            </a:prstGeom>
            <a:pattFill prst="smConfetti">
              <a:fgClr>
                <a:schemeClr val="accent4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0000F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Mesons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565735" y="1199415"/>
            <a:ext cx="3217969" cy="2873187"/>
            <a:chOff x="5791887" y="3575066"/>
            <a:chExt cx="3217969" cy="287318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1887" y="3575066"/>
              <a:ext cx="3217969" cy="2873187"/>
            </a:xfrm>
            <a:prstGeom prst="rect">
              <a:avLst/>
            </a:prstGeom>
          </p:spPr>
        </p:pic>
        <p:sp>
          <p:nvSpPr>
            <p:cNvPr id="36" name="TextBox 16"/>
            <p:cNvSpPr txBox="1"/>
            <p:nvPr/>
          </p:nvSpPr>
          <p:spPr>
            <a:xfrm>
              <a:off x="7942336" y="5967120"/>
              <a:ext cx="1005403" cy="369332"/>
            </a:xfrm>
            <a:prstGeom prst="rect">
              <a:avLst/>
            </a:prstGeom>
            <a:pattFill prst="smConfetti">
              <a:fgClr>
                <a:schemeClr val="accent4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0000F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Baryons</a:t>
              </a:r>
            </a:p>
          </p:txBody>
        </p:sp>
      </p:grpSp>
      <p:grpSp>
        <p:nvGrpSpPr>
          <p:cNvPr id="37" name="Group 176"/>
          <p:cNvGrpSpPr/>
          <p:nvPr/>
        </p:nvGrpSpPr>
        <p:grpSpPr>
          <a:xfrm>
            <a:off x="1820273" y="2514994"/>
            <a:ext cx="2155707" cy="827636"/>
            <a:chOff x="3744707" y="1468272"/>
            <a:chExt cx="2155707" cy="827636"/>
          </a:xfrm>
        </p:grpSpPr>
        <p:grpSp>
          <p:nvGrpSpPr>
            <p:cNvPr id="38" name="Group 15"/>
            <p:cNvGrpSpPr/>
            <p:nvPr/>
          </p:nvGrpSpPr>
          <p:grpSpPr>
            <a:xfrm>
              <a:off x="5211457" y="1491417"/>
              <a:ext cx="688957" cy="775016"/>
              <a:chOff x="5155793" y="-265665"/>
              <a:chExt cx="688957" cy="77501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Oval 9"/>
                  <p:cNvSpPr/>
                  <p:nvPr/>
                </p:nvSpPr>
                <p:spPr>
                  <a:xfrm>
                    <a:off x="5155793" y="-154035"/>
                    <a:ext cx="688957" cy="66338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zh-CN" altLang="en-US" sz="4400" b="1" i="1" smtClean="0">
                              <a:solidFill>
                                <a:srgbClr val="0000FE"/>
                              </a:solidFill>
                              <a:latin typeface="Cambria Math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20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Oval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55793" y="-154035"/>
                    <a:ext cx="688957" cy="663386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14"/>
                  <p:cNvSpPr txBox="1"/>
                  <p:nvPr/>
                </p:nvSpPr>
                <p:spPr>
                  <a:xfrm>
                    <a:off x="5224241" y="-265665"/>
                    <a:ext cx="598561" cy="7694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4400" b="0" i="1" dirty="0" smtClean="0">
                              <a:solidFill>
                                <a:srgbClr val="0000FE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𝑠</m:t>
                          </m:r>
                        </m:oMath>
                      </m:oMathPara>
                    </a14:m>
                    <a:endParaRPr lang="en-US" sz="4400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46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4241" y="-265665"/>
                    <a:ext cx="598561" cy="76944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" name="Group 16"/>
            <p:cNvGrpSpPr/>
            <p:nvPr/>
          </p:nvGrpSpPr>
          <p:grpSpPr>
            <a:xfrm>
              <a:off x="3744707" y="1468272"/>
              <a:ext cx="688957" cy="799036"/>
              <a:chOff x="3685818" y="1554566"/>
              <a:chExt cx="688957" cy="7990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Oval 17"/>
                  <p:cNvSpPr/>
                  <p:nvPr/>
                </p:nvSpPr>
                <p:spPr>
                  <a:xfrm>
                    <a:off x="3685818" y="1690216"/>
                    <a:ext cx="688957" cy="66338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zh-CN" altLang="en-US" sz="4400" b="1" i="1" smtClean="0">
                              <a:solidFill>
                                <a:srgbClr val="0000FE"/>
                              </a:solidFill>
                              <a:latin typeface="Cambria Math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20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Oval 1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85818" y="1690216"/>
                    <a:ext cx="688957" cy="663386"/>
                  </a:xfrm>
                  <a:prstGeom prst="ellipse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18"/>
                  <p:cNvSpPr txBox="1"/>
                  <p:nvPr/>
                </p:nvSpPr>
                <p:spPr>
                  <a:xfrm>
                    <a:off x="3706522" y="1554566"/>
                    <a:ext cx="663835" cy="7694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4400" b="0" i="1" smtClean="0">
                              <a:solidFill>
                                <a:srgbClr val="0000FE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𝑢</m:t>
                          </m:r>
                        </m:oMath>
                      </m:oMathPara>
                    </a14:m>
                    <a:endParaRPr lang="en-US" sz="4400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44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06522" y="1554566"/>
                    <a:ext cx="663835" cy="76944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0" name="Group 19"/>
            <p:cNvGrpSpPr/>
            <p:nvPr/>
          </p:nvGrpSpPr>
          <p:grpSpPr>
            <a:xfrm>
              <a:off x="4477407" y="1526467"/>
              <a:ext cx="702944" cy="769441"/>
              <a:chOff x="4418518" y="691073"/>
              <a:chExt cx="702944" cy="76944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Oval 20"/>
                  <p:cNvSpPr/>
                  <p:nvPr/>
                </p:nvSpPr>
                <p:spPr>
                  <a:xfrm>
                    <a:off x="4418518" y="767507"/>
                    <a:ext cx="688957" cy="66338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zh-CN" altLang="en-US" sz="4400" b="1" i="1" smtClean="0">
                              <a:solidFill>
                                <a:srgbClr val="0000FE"/>
                              </a:solidFill>
                              <a:latin typeface="Cambria Math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20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Oval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18518" y="767507"/>
                    <a:ext cx="688957" cy="663386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21"/>
                  <p:cNvSpPr txBox="1"/>
                  <p:nvPr/>
                </p:nvSpPr>
                <p:spPr>
                  <a:xfrm>
                    <a:off x="4450829" y="691073"/>
                    <a:ext cx="670633" cy="7694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4400" b="0" i="1" smtClean="0">
                              <a:solidFill>
                                <a:srgbClr val="0000FE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𝑑</m:t>
                          </m:r>
                        </m:oMath>
                      </m:oMathPara>
                    </a14:m>
                    <a:endParaRPr lang="en-US" sz="4400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4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50829" y="691073"/>
                    <a:ext cx="670633" cy="76944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7" name="文本框 46"/>
          <p:cNvSpPr txBox="1"/>
          <p:nvPr/>
        </p:nvSpPr>
        <p:spPr>
          <a:xfrm>
            <a:off x="431634" y="3283387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FF00"/>
                </a:solidFill>
              </a:rPr>
              <a:t>Numerous hadrons are well classified, and predictions confirmed 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1"/>
          <a:srcRect l="47486" b="30926"/>
          <a:stretch/>
        </p:blipFill>
        <p:spPr>
          <a:xfrm>
            <a:off x="95320" y="4148891"/>
            <a:ext cx="1884392" cy="2621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827584" y="4221088"/>
                <a:ext cx="1071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b="1" i="1" dirty="0" smtClean="0"/>
                  <a:t>: 1969</a:t>
                </a:r>
                <a:endParaRPr lang="zh-CN" altLang="en-US" b="1" i="1" dirty="0"/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221088"/>
                <a:ext cx="1071062" cy="369332"/>
              </a:xfrm>
              <a:prstGeom prst="rect">
                <a:avLst/>
              </a:prstGeom>
              <a:blipFill>
                <a:blip r:embed="rId12"/>
                <a:stretch>
                  <a:fillRect t="-8197" r="-4000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171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ea typeface="黑体" panose="02010609060101010101" pitchFamily="49" charset="-122"/>
              </a:rPr>
              <a:t>SU(4) quark model</a:t>
            </a:r>
            <a:endParaRPr lang="zh-CN" altLang="en-US" b="1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z="1600" b="1" smtClean="0"/>
              <a:pPr/>
              <a:t>7</a:t>
            </a:fld>
            <a:endParaRPr lang="zh-CN" alt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126662" y="1102688"/>
                <a:ext cx="6537137" cy="2314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1" indent="-342900">
                  <a:buFont typeface="Wingdings" panose="05000000000000000000" pitchFamily="2" charset="2"/>
                  <a:buChar char="Ø"/>
                </a:pPr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When extended to 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𝒖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𝒅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𝒔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 quarks, hadrons form SU(4) </a:t>
                </a:r>
                <a:r>
                  <a:rPr lang="en-US" altLang="zh-CN" sz="2400" b="1" dirty="0" err="1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multiplets</a:t>
                </a:r>
                <a:endParaRPr lang="en-US" altLang="zh-CN" sz="2400" b="1" dirty="0" smtClean="0">
                  <a:solidFill>
                    <a:schemeClr val="bg1"/>
                  </a:solidFill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lvl="1" indent="-342900">
                  <a:buFont typeface="Wingdings" panose="05000000000000000000" pitchFamily="2" charset="2"/>
                  <a:buChar char="Ø"/>
                </a:pPr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All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𝑪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𝑪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 ground states observed</a:t>
                </a:r>
              </a:p>
              <a:p>
                <a:pPr marL="342900" lvl="1" indent="-342900">
                  <a:buFont typeface="Wingdings" panose="05000000000000000000" pitchFamily="2" charset="2"/>
                  <a:buChar char="Ø"/>
                </a:pPr>
                <a:r>
                  <a:rPr lang="en-US" altLang="zh-CN" sz="2400" b="1" dirty="0" smtClean="0">
                    <a:solidFill>
                      <a:srgbClr val="66FF66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Three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𝑪</m:t>
                    </m:r>
                    <m:r>
                      <a:rPr lang="en-US" altLang="zh-CN" sz="24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4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altLang="zh-CN" sz="2400" b="1" dirty="0" smtClean="0">
                    <a:solidFill>
                      <a:srgbClr val="66FF66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 baryons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𝑱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𝑷</m:t>
                        </m:r>
                      </m:sup>
                    </m:sSup>
                    <m:r>
                      <a:rPr lang="en-US" altLang="zh-CN" sz="24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4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𝟏</m:t>
                    </m:r>
                    <m:r>
                      <m:rPr>
                        <m:lit/>
                      </m:rPr>
                      <a:rPr lang="en-US" altLang="zh-CN" sz="24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b="1" dirty="0" smtClean="0">
                    <a:solidFill>
                      <a:srgbClr val="66FF66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zh-CN" sz="24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2400" b="1" dirty="0" smtClean="0">
                  <a:solidFill>
                    <a:srgbClr val="66FF66"/>
                  </a:solidFill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lvl="2" indent="-457200">
                  <a:buFont typeface="Arial" panose="020B0604020202020204" pitchFamily="34" charset="0"/>
                  <a:buChar char="•"/>
                </a:pPr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Isospin doublet: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4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4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𝒄𝒄𝒅</m:t>
                    </m:r>
                    <m:r>
                      <a:rPr lang="en-US" altLang="zh-CN" sz="24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400" b="1" dirty="0" smtClean="0">
                    <a:solidFill>
                      <a:srgbClr val="FFFF0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bSup>
                    <m:r>
                      <a:rPr lang="en-US" altLang="zh-CN" sz="2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𝒄𝒄𝒖</m:t>
                    </m:r>
                    <m:r>
                      <a:rPr lang="en-US" altLang="zh-CN" sz="2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CN" sz="2400" b="1" i="1" dirty="0">
                  <a:solidFill>
                    <a:srgbClr val="FFFF00"/>
                  </a:solidFill>
                  <a:latin typeface="Cambria Math" panose="020405030504060302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lvl="2" indent="-457200">
                  <a:buFont typeface="Arial" panose="020B0604020202020204" pitchFamily="34" charset="0"/>
                  <a:buChar char="•"/>
                </a:pPr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Isospin singlet: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𝒄𝒄𝒔</m:t>
                    </m:r>
                    <m:r>
                      <a:rPr lang="en-US" altLang="zh-CN" sz="2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CN" sz="2400" b="1" i="1" dirty="0">
                  <a:solidFill>
                    <a:srgbClr val="FFFF00"/>
                  </a:solidFill>
                  <a:latin typeface="Cambria Math" panose="020405030504060302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62" y="1102688"/>
                <a:ext cx="6537137" cy="2314864"/>
              </a:xfrm>
              <a:prstGeom prst="rect">
                <a:avLst/>
              </a:prstGeom>
              <a:blipFill>
                <a:blip r:embed="rId2"/>
                <a:stretch>
                  <a:fillRect l="-1306" t="-2105"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25"/>
          <p:cNvGrpSpPr/>
          <p:nvPr/>
        </p:nvGrpSpPr>
        <p:grpSpPr>
          <a:xfrm>
            <a:off x="977794" y="4004429"/>
            <a:ext cx="2998831" cy="2738063"/>
            <a:chOff x="833839" y="1320473"/>
            <a:chExt cx="2998831" cy="2738063"/>
          </a:xfrm>
        </p:grpSpPr>
        <p:grpSp>
          <p:nvGrpSpPr>
            <p:cNvPr id="18" name="Group 10"/>
            <p:cNvGrpSpPr/>
            <p:nvPr/>
          </p:nvGrpSpPr>
          <p:grpSpPr>
            <a:xfrm>
              <a:off x="833839" y="1320473"/>
              <a:ext cx="2998831" cy="2738063"/>
              <a:chOff x="580618" y="1303156"/>
              <a:chExt cx="2998831" cy="2738063"/>
            </a:xfrm>
          </p:grpSpPr>
          <p:pic>
            <p:nvPicPr>
              <p:cNvPr id="2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0618" y="1303156"/>
                <a:ext cx="2998831" cy="2738063"/>
              </a:xfrm>
              <a:prstGeom prst="rect">
                <a:avLst/>
              </a:prstGeom>
            </p:spPr>
          </p:pic>
          <p:sp>
            <p:nvSpPr>
              <p:cNvPr id="21" name="Rectangle 11"/>
              <p:cNvSpPr/>
              <p:nvPr/>
            </p:nvSpPr>
            <p:spPr>
              <a:xfrm>
                <a:off x="2946580" y="1307301"/>
                <a:ext cx="524162" cy="3930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2"/>
              <p:cNvSpPr/>
              <p:nvPr/>
            </p:nvSpPr>
            <p:spPr>
              <a:xfrm>
                <a:off x="580618" y="3613063"/>
                <a:ext cx="524162" cy="3930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24"/>
            <p:cNvSpPr txBox="1"/>
            <p:nvPr/>
          </p:nvSpPr>
          <p:spPr>
            <a:xfrm>
              <a:off x="2582907" y="3608668"/>
              <a:ext cx="490840" cy="276999"/>
            </a:xfrm>
            <a:prstGeom prst="rect">
              <a:avLst/>
            </a:prstGeom>
            <a:pattFill prst="smConfetti">
              <a:fgClr>
                <a:schemeClr val="accent4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Times New Roman" charset="0"/>
                  <a:ea typeface="Times New Roman" charset="0"/>
                  <a:cs typeface="Times New Roman" charset="0"/>
                </a:rPr>
                <a:t>PDG</a:t>
              </a:r>
              <a:endParaRPr lang="en-US" sz="1800" dirty="0" smtClean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3" name="Group 4"/>
          <p:cNvGrpSpPr/>
          <p:nvPr/>
        </p:nvGrpSpPr>
        <p:grpSpPr>
          <a:xfrm>
            <a:off x="5257587" y="3711512"/>
            <a:ext cx="3324579" cy="2892194"/>
            <a:chOff x="4799010" y="837037"/>
            <a:chExt cx="3324579" cy="2892194"/>
          </a:xfrm>
        </p:grpSpPr>
        <p:grpSp>
          <p:nvGrpSpPr>
            <p:cNvPr id="24" name="Group 18"/>
            <p:cNvGrpSpPr/>
            <p:nvPr/>
          </p:nvGrpSpPr>
          <p:grpSpPr>
            <a:xfrm>
              <a:off x="4799010" y="837037"/>
              <a:ext cx="3324579" cy="2892194"/>
              <a:chOff x="4799010" y="837037"/>
              <a:chExt cx="3324579" cy="2892194"/>
            </a:xfrm>
          </p:grpSpPr>
          <p:grpSp>
            <p:nvGrpSpPr>
              <p:cNvPr id="26" name="Group 27"/>
              <p:cNvGrpSpPr/>
              <p:nvPr/>
            </p:nvGrpSpPr>
            <p:grpSpPr>
              <a:xfrm>
                <a:off x="4799010" y="1202597"/>
                <a:ext cx="3324579" cy="2526634"/>
                <a:chOff x="4661598" y="1463974"/>
                <a:chExt cx="3324579" cy="2526634"/>
              </a:xfrm>
            </p:grpSpPr>
            <p:grpSp>
              <p:nvGrpSpPr>
                <p:cNvPr id="28" name="Group 22"/>
                <p:cNvGrpSpPr/>
                <p:nvPr/>
              </p:nvGrpSpPr>
              <p:grpSpPr>
                <a:xfrm>
                  <a:off x="4661598" y="1463974"/>
                  <a:ext cx="3324579" cy="2526634"/>
                  <a:chOff x="4273465" y="1428289"/>
                  <a:chExt cx="3324579" cy="2526634"/>
                </a:xfrm>
              </p:grpSpPr>
              <p:grpSp>
                <p:nvGrpSpPr>
                  <p:cNvPr id="30" name="Group 8"/>
                  <p:cNvGrpSpPr/>
                  <p:nvPr/>
                </p:nvGrpSpPr>
                <p:grpSpPr>
                  <a:xfrm>
                    <a:off x="4273465" y="1428289"/>
                    <a:ext cx="3324579" cy="2526634"/>
                    <a:chOff x="2743350" y="1299075"/>
                    <a:chExt cx="3661074" cy="2766373"/>
                  </a:xfrm>
                </p:grpSpPr>
                <p:pic>
                  <p:nvPicPr>
                    <p:cNvPr id="32" name="Picture 5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743350" y="1299075"/>
                      <a:ext cx="3661074" cy="276637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Rectangle 6"/>
                    <p:cNvSpPr/>
                    <p:nvPr/>
                  </p:nvSpPr>
                  <p:spPr>
                    <a:xfrm>
                      <a:off x="2793516" y="1622612"/>
                      <a:ext cx="577215" cy="43030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1" name="Rectangle 21"/>
                  <p:cNvSpPr/>
                  <p:nvPr/>
                </p:nvSpPr>
                <p:spPr>
                  <a:xfrm>
                    <a:off x="4843182" y="1461361"/>
                    <a:ext cx="2185147" cy="688437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9" name="TextBox 26"/>
                <p:cNvSpPr txBox="1"/>
                <p:nvPr/>
              </p:nvSpPr>
              <p:spPr>
                <a:xfrm>
                  <a:off x="7171042" y="3626265"/>
                  <a:ext cx="490840" cy="276999"/>
                </a:xfrm>
                <a:prstGeom prst="rect">
                  <a:avLst/>
                </a:prstGeom>
                <a:pattFill prst="smConfetti">
                  <a:fgClr>
                    <a:schemeClr val="accent4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200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PDG</a:t>
                  </a:r>
                  <a:endParaRPr lang="en-US" sz="1800" dirty="0" smtClean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sp>
            <p:nvSpPr>
              <p:cNvPr id="27" name="TextBox 17"/>
              <p:cNvSpPr txBox="1"/>
              <p:nvPr/>
            </p:nvSpPr>
            <p:spPr>
              <a:xfrm>
                <a:off x="7118186" y="837037"/>
                <a:ext cx="1005403" cy="369332"/>
              </a:xfrm>
              <a:prstGeom prst="rect">
                <a:avLst/>
              </a:prstGeom>
              <a:pattFill prst="smConfetti">
                <a:fgClr>
                  <a:schemeClr val="accent4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Baryons</a:t>
                </a:r>
              </a:p>
            </p:txBody>
          </p:sp>
        </p:grpSp>
        <p:sp>
          <p:nvSpPr>
            <p:cNvPr id="25" name="Rectangle 30"/>
            <p:cNvSpPr/>
            <p:nvPr/>
          </p:nvSpPr>
          <p:spPr>
            <a:xfrm>
              <a:off x="6174154" y="2325090"/>
              <a:ext cx="438741" cy="42793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16"/>
          <p:cNvSpPr txBox="1"/>
          <p:nvPr/>
        </p:nvSpPr>
        <p:spPr>
          <a:xfrm>
            <a:off x="2972282" y="4029462"/>
            <a:ext cx="928459" cy="369332"/>
          </a:xfrm>
          <a:prstGeom prst="rect">
            <a:avLst/>
          </a:prstGeom>
          <a:pattFill prst="smConfetti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FE"/>
                </a:solidFill>
                <a:latin typeface="Times New Roman" charset="0"/>
                <a:ea typeface="Times New Roman" charset="0"/>
                <a:cs typeface="Times New Roman" charset="0"/>
              </a:rPr>
              <a:t>Mesons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6360794" y="3420289"/>
                <a:ext cx="1030923" cy="6567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66FF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66FF66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66FF66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sup>
                      </m:sSup>
                      <m:r>
                        <a:rPr lang="en-US" altLang="zh-CN" b="1" i="1" smtClean="0">
                          <a:solidFill>
                            <a:srgbClr val="66FF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66FF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altLang="zh-CN" b="1" i="1" smtClean="0">
                                  <a:solidFill>
                                    <a:srgbClr val="66FF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1" i="1" smtClean="0">
                                  <a:solidFill>
                                    <a:srgbClr val="66FF66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altLang="zh-CN" b="1" i="1" smtClean="0">
                                  <a:solidFill>
                                    <a:srgbClr val="66FF66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  <m:sup>
                          <m:r>
                            <a:rPr lang="en-US" altLang="zh-CN" b="1" i="1" smtClean="0">
                              <a:solidFill>
                                <a:srgbClr val="66FF6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b="1" dirty="0">
                  <a:solidFill>
                    <a:srgbClr val="66FF66"/>
                  </a:solidFill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794" y="3420289"/>
                <a:ext cx="1030923" cy="6567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6"/>
          <p:cNvPicPr>
            <a:picLocks noChangeAspect="1"/>
          </p:cNvPicPr>
          <p:nvPr/>
        </p:nvPicPr>
        <p:blipFill rotWithShape="1">
          <a:blip r:embed="rId6"/>
          <a:srcRect l="7674" t="94" r="5678" b="1250"/>
          <a:stretch/>
        </p:blipFill>
        <p:spPr>
          <a:xfrm>
            <a:off x="6663799" y="1221235"/>
            <a:ext cx="2346057" cy="20269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/>
              <p:cNvSpPr txBox="1"/>
              <p:nvPr/>
            </p:nvSpPr>
            <p:spPr>
              <a:xfrm>
                <a:off x="6999967" y="604987"/>
                <a:ext cx="1030923" cy="6567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66FF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66FF66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66FF66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sup>
                      </m:sSup>
                      <m:r>
                        <a:rPr lang="en-US" altLang="zh-CN" b="1" i="1" smtClean="0">
                          <a:solidFill>
                            <a:srgbClr val="66FF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66FF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altLang="zh-CN" b="1" i="1" smtClean="0">
                                  <a:solidFill>
                                    <a:srgbClr val="66FF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1" i="1" smtClean="0">
                                  <a:solidFill>
                                    <a:srgbClr val="66FF66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altLang="zh-CN" b="1" i="1" smtClean="0">
                                  <a:solidFill>
                                    <a:srgbClr val="66FF66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  <m:sup>
                          <m:r>
                            <a:rPr lang="en-US" altLang="zh-CN" b="1" i="1" smtClean="0">
                              <a:solidFill>
                                <a:srgbClr val="66FF6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b="1" dirty="0">
                  <a:solidFill>
                    <a:srgbClr val="66FF66"/>
                  </a:solidFill>
                </a:endParaRPr>
              </a:p>
            </p:txBody>
          </p:sp>
        </mc:Choice>
        <mc:Fallback xmlns="">
          <p:sp>
            <p:nvSpPr>
              <p:cNvPr id="36" name="文本框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9967" y="604987"/>
                <a:ext cx="1030923" cy="6567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17"/>
          <p:cNvSpPr txBox="1"/>
          <p:nvPr/>
        </p:nvSpPr>
        <p:spPr>
          <a:xfrm>
            <a:off x="8004453" y="864443"/>
            <a:ext cx="1005403" cy="369332"/>
          </a:xfrm>
          <a:prstGeom prst="rect">
            <a:avLst/>
          </a:prstGeom>
          <a:pattFill prst="smConfetti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Baryons</a:t>
            </a:r>
          </a:p>
        </p:txBody>
      </p:sp>
    </p:spTree>
    <p:extLst>
      <p:ext uri="{BB962C8B-B14F-4D97-AF65-F5344CB8AC3E}">
        <p14:creationId xmlns:p14="http://schemas.microsoft.com/office/powerpoint/2010/main" val="355769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黑体" panose="02010609060101010101" pitchFamily="49" charset="-122"/>
              </a:rPr>
              <a:t>S</a:t>
            </a:r>
            <a:r>
              <a:rPr lang="en-US" altLang="zh-CN" dirty="0" smtClean="0">
                <a:ea typeface="黑体" panose="02010609060101010101" pitchFamily="49" charset="-122"/>
              </a:rPr>
              <a:t>pectroscopy</a:t>
            </a:r>
            <a:endParaRPr lang="zh-CN" altLang="en-US" b="1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z="1600" b="1" smtClean="0"/>
              <a:pPr/>
              <a:t>8</a:t>
            </a:fld>
            <a:endParaRPr lang="zh-CN" altLang="en-US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377556" y="897661"/>
            <a:ext cx="8632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chemeClr val="bg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Spectroscopy: </a:t>
            </a:r>
            <a:r>
              <a:rPr lang="en-US" altLang="zh-CN" sz="2800" b="1" dirty="0" smtClean="0">
                <a:solidFill>
                  <a:srgbClr val="66FF66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collecting and sorting energy levels</a:t>
            </a: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chemeClr val="bg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An indispensable procedure to elucidate the </a:t>
            </a:r>
            <a:r>
              <a:rPr lang="en-US" altLang="zh-CN" sz="2800" b="1" dirty="0" smtClean="0">
                <a:solidFill>
                  <a:srgbClr val="66FF66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underlying dynamics </a:t>
            </a:r>
            <a:r>
              <a:rPr lang="en-US" altLang="zh-CN" sz="2800" b="1" dirty="0" smtClean="0">
                <a:solidFill>
                  <a:schemeClr val="bg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of complex phenomena</a:t>
            </a: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chemeClr val="bg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Study of hadron spectroscopy can reveal properties of strong interactions between quarks</a:t>
            </a:r>
            <a:endParaRPr lang="en-US" altLang="zh-CN" sz="2800" b="1" dirty="0">
              <a:solidFill>
                <a:schemeClr val="bg1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lvl="1" indent="-342900">
              <a:buFont typeface="Wingdings" panose="05000000000000000000" pitchFamily="2" charset="2"/>
              <a:buChar char="Ø"/>
            </a:pPr>
            <a:endParaRPr lang="en-US" altLang="zh-CN" sz="2800" b="1" i="1" dirty="0">
              <a:solidFill>
                <a:srgbClr val="FFFF00"/>
              </a:solidFill>
              <a:latin typeface="Cambria Math" panose="020405030504060302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3284984"/>
            <a:ext cx="5712172" cy="345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9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 smtClean="0">
                    <a:ea typeface="黑体" panose="02010609060101010101" pitchFamily="49" charset="-122"/>
                  </a:rPr>
                  <a:t>Theoretical calculations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𝜩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𝒄𝒄</m:t>
                        </m:r>
                      </m:sub>
                    </m:sSub>
                  </m:oMath>
                </a14:m>
                <a:endParaRPr lang="zh-CN" altLang="en-US" b="1" dirty="0">
                  <a:solidFill>
                    <a:schemeClr val="bg1"/>
                  </a:solidFill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7627" b="-271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z="1600" b="1" smtClean="0"/>
              <a:pPr/>
              <a:t>9</a:t>
            </a:fld>
            <a:endParaRPr lang="zh-CN" altLang="en-US" sz="16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225954" y="885537"/>
                <a:ext cx="8758336" cy="5927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1" indent="-342900">
                  <a:buFont typeface="Wingdings" panose="05000000000000000000" pitchFamily="2" charset="2"/>
                  <a:buChar char="Ø"/>
                </a:pPr>
                <a:r>
                  <a:rPr lang="en-US" altLang="zh-CN" sz="28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Many models calculated the masses: (non-)relativistic QCD potential models, QCD sum rules, bag model …</a:t>
                </a:r>
              </a:p>
              <a:p>
                <a:pPr lvl="2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𝒎</m:t>
                    </m:r>
                    <m:d>
                      <m:dPr>
                        <m:ctrlP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400" b="1" i="1" smtClean="0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1" i="1" smtClean="0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𝜩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𝒄𝒄</m:t>
                            </m:r>
                          </m:sub>
                          <m:sup>
                            <m:r>
                              <a:rPr lang="en-US" altLang="zh-CN" sz="2400" b="1" i="1" smtClean="0">
                                <a:solidFill>
                                  <a:srgbClr val="66FF66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+,++</m:t>
                            </m:r>
                          </m:sup>
                        </m:sSubSup>
                      </m:e>
                    </m:d>
                    <m:r>
                      <a:rPr lang="en-US" altLang="zh-CN" sz="2400" b="1" i="1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ctrlP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24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d>
                    <m:r>
                      <a:rPr lang="en-US" altLang="zh-CN" sz="2400" b="1" i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400" b="1" i="0" smtClean="0">
                        <a:solidFill>
                          <a:srgbClr val="66FF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𝐆𝐞𝐕</m:t>
                    </m:r>
                  </m:oMath>
                </a14:m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𝒎</m:t>
                    </m:r>
                    <m:d>
                      <m:dPr>
                        <m:ctrlP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𝜴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𝒄𝒄</m:t>
                            </m:r>
                          </m:sub>
                          <m:sup>
                            <m:r>
                              <a:rPr lang="en-US" altLang="zh-CN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</m:e>
                    </m:d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altLang="zh-CN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𝒎</m:t>
                    </m:r>
                    <m:d>
                      <m:dPr>
                        <m:ctrlPr>
                          <a:rPr lang="en-US" altLang="zh-CN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𝜩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𝒄𝒄</m:t>
                            </m:r>
                          </m:sub>
                        </m:sSub>
                      </m:e>
                    </m:d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𝐆𝐞𝐕</m:t>
                    </m:r>
                  </m:oMath>
                </a14:m>
                <a:endParaRPr lang="en-US" altLang="zh-CN" sz="2400" b="1" dirty="0" smtClean="0">
                  <a:solidFill>
                    <a:schemeClr val="bg1"/>
                  </a:solidFill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lvl="2" indent="-457200">
                  <a:buFont typeface="Arial" panose="020B0604020202020204" pitchFamily="34" charset="0"/>
                  <a:buChar char="•"/>
                </a:pPr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Mass splitting between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4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400" b="1" dirty="0" smtClean="0">
                    <a:solidFill>
                      <a:srgbClr val="66FF66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: a few MeV</a:t>
                </a:r>
                <a:endParaRPr lang="en-US" altLang="zh-CN" sz="2400" b="1" dirty="0" smtClean="0">
                  <a:solidFill>
                    <a:schemeClr val="bg1"/>
                  </a:solidFill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lvl="1" indent="-342900">
                  <a:buFont typeface="Wingdings" panose="05000000000000000000" pitchFamily="2" charset="2"/>
                  <a:buChar char="Ø"/>
                </a:pPr>
                <a:r>
                  <a:rPr lang="en-US" altLang="zh-CN" sz="2800" b="1" dirty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Lattice QCD: </a:t>
                </a:r>
                <a:endParaRPr lang="en-US" altLang="zh-CN" sz="2800" b="1" dirty="0" smtClean="0">
                  <a:solidFill>
                    <a:schemeClr val="bg1"/>
                  </a:solidFill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lvl="1" indent="-342900">
                  <a:buFont typeface="Wingdings" panose="05000000000000000000" pitchFamily="2" charset="2"/>
                  <a:buChar char="Ø"/>
                </a:pPr>
                <a:endParaRPr lang="en-US" altLang="zh-CN" sz="2800" b="1" dirty="0">
                  <a:solidFill>
                    <a:schemeClr val="bg1"/>
                  </a:solidFill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lvl="1" indent="-342900">
                  <a:buFont typeface="Wingdings" panose="05000000000000000000" pitchFamily="2" charset="2"/>
                  <a:buChar char="Ø"/>
                </a:pPr>
                <a:endParaRPr lang="en-US" altLang="zh-CN" sz="2800" b="1" dirty="0" smtClean="0">
                  <a:solidFill>
                    <a:schemeClr val="bg1"/>
                  </a:solidFill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lvl="1" indent="-342900">
                  <a:buFont typeface="Wingdings" panose="05000000000000000000" pitchFamily="2" charset="2"/>
                  <a:buChar char="Ø"/>
                </a:pPr>
                <a:endParaRPr lang="en-US" altLang="zh-CN" sz="2800" b="1" dirty="0">
                  <a:solidFill>
                    <a:schemeClr val="bg1"/>
                  </a:solidFill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lvl="1" indent="-342900">
                  <a:buFont typeface="Wingdings" panose="05000000000000000000" pitchFamily="2" charset="2"/>
                  <a:buChar char="Ø"/>
                </a:pPr>
                <a:endParaRPr lang="en-US" altLang="zh-CN" sz="2800" b="1" dirty="0" smtClean="0">
                  <a:solidFill>
                    <a:schemeClr val="bg1"/>
                  </a:solidFill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lvl="1" indent="-342900">
                  <a:buFont typeface="Wingdings" panose="05000000000000000000" pitchFamily="2" charset="2"/>
                  <a:buChar char="Ø"/>
                </a:pPr>
                <a:endParaRPr lang="en-US" altLang="zh-CN" sz="2800" b="1" dirty="0">
                  <a:solidFill>
                    <a:schemeClr val="bg1"/>
                  </a:solidFill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lvl="1" indent="-342900">
                  <a:buFont typeface="Wingdings" panose="05000000000000000000" pitchFamily="2" charset="2"/>
                  <a:buChar char="Ø"/>
                </a:pPr>
                <a:endParaRPr lang="en-US" altLang="zh-CN" sz="2800" b="1" dirty="0" smtClean="0">
                  <a:solidFill>
                    <a:schemeClr val="bg1"/>
                  </a:solidFill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lvl="1" indent="-342900">
                  <a:buFont typeface="Wingdings" panose="05000000000000000000" pitchFamily="2" charset="2"/>
                  <a:buChar char="Ø"/>
                </a:pPr>
                <a:r>
                  <a:rPr lang="en-US" altLang="zh-CN" sz="2800" b="1" dirty="0" smtClean="0">
                    <a:solidFill>
                      <a:schemeClr val="bg1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Lifetime: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800" b="1" i="1" smtClean="0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800" b="1" i="1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𝝉</m:t>
                        </m:r>
                        <m:r>
                          <a:rPr kumimoji="1" lang="en-US" altLang="zh-CN" sz="2800" b="1" i="1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r>
                          <a:rPr kumimoji="1" lang="en-US" altLang="zh-CN" sz="2800" b="1" i="1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𝚵</m:t>
                        </m:r>
                      </m:e>
                      <m:sub>
                        <m:r>
                          <a:rPr kumimoji="1" lang="en-US" altLang="zh-CN" sz="2800" b="1" i="1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sz="2800" b="1" i="1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  <m:r>
                      <a:rPr kumimoji="1" lang="en-US" altLang="zh-CN" sz="2800" b="1" i="1">
                        <a:solidFill>
                          <a:srgbClr val="66FF66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)≫</m:t>
                    </m:r>
                    <m:r>
                      <a:rPr kumimoji="1" lang="en-US" altLang="zh-CN" sz="2800" b="1" i="1">
                        <a:solidFill>
                          <a:srgbClr val="66FF6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𝝉</m:t>
                    </m:r>
                    <m:r>
                      <a:rPr kumimoji="1" lang="en-US" altLang="zh-CN" sz="2800" b="1" i="1">
                        <a:solidFill>
                          <a:srgbClr val="66FF6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Sup>
                      <m:sSubSupPr>
                        <m:ctrlPr>
                          <a:rPr kumimoji="1" lang="en-US" altLang="zh-CN" sz="2800" b="1" i="1">
                            <a:solidFill>
                              <a:srgbClr val="66FF6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800" b="1" i="1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𝚵</m:t>
                        </m:r>
                      </m:e>
                      <m:sub>
                        <m:r>
                          <a:rPr kumimoji="1" lang="en-US" altLang="zh-CN" sz="2800" b="1" i="1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sz="2800" b="1" i="1">
                            <a:solidFill>
                              <a:srgbClr val="66FF66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2800" b="1" i="1">
                        <a:solidFill>
                          <a:srgbClr val="66FF6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kumimoji="1" lang="en-US" altLang="zh-CN" sz="2800" b="1" dirty="0">
                  <a:solidFill>
                    <a:srgbClr val="66FF66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8001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2400" i="1" smtClean="0">
                        <a:solidFill>
                          <a:srgbClr val="FFFF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𝜏</m:t>
                    </m:r>
                    <m:d>
                      <m:dPr>
                        <m:ctrlPr>
                          <a:rPr kumimoji="1" lang="en-US" altLang="zh-CN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sz="2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400">
                                <a:solidFill>
                                  <a:srgbClr val="FFFF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sz="2400">
                                <a:solidFill>
                                  <a:srgbClr val="FFFF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cc</m:t>
                            </m:r>
                          </m:sub>
                          <m:sup>
                            <m:r>
                              <a:rPr kumimoji="1" lang="en-US" altLang="zh-CN" sz="2400">
                                <a:solidFill>
                                  <a:srgbClr val="FFFF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++</m:t>
                            </m:r>
                          </m:sup>
                        </m:sSubSup>
                      </m:e>
                    </m:d>
                    <m:r>
                      <a:rPr kumimoji="1" lang="en-US" altLang="zh-CN" sz="2400" i="1">
                        <a:solidFill>
                          <a:srgbClr val="FFFF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∈</m:t>
                    </m:r>
                    <m:r>
                      <a:rPr kumimoji="1" lang="en-US" altLang="zh-CN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400" i="1">
                        <a:solidFill>
                          <a:srgbClr val="FFFF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200−700</m:t>
                    </m:r>
                    <m:r>
                      <a:rPr kumimoji="1" lang="en-US" altLang="zh-CN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400" dirty="0">
                    <a:solidFill>
                      <a:srgbClr val="FFFF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smtClean="0">
                    <a:solidFill>
                      <a:srgbClr val="FFFF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fs </a:t>
                </a:r>
              </a:p>
              <a:p>
                <a:pPr marL="8001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𝜏</m:t>
                    </m:r>
                    <m:d>
                      <m:dPr>
                        <m:ctrlPr>
                          <a:rPr kumimoji="1" lang="en-US" altLang="zh-CN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sz="2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400" b="0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kumimoji="1" lang="en-US" altLang="zh-CN" sz="2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e>
                    </m:d>
                    <m:r>
                      <a:rPr kumimoji="1" lang="en-US" altLang="zh-CN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∈</m:t>
                    </m:r>
                    <m:d>
                      <m:dPr>
                        <m:ctrlPr>
                          <a:rPr kumimoji="1" lang="en-US" altLang="zh-CN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50−250</m:t>
                        </m:r>
                      </m:e>
                    </m:d>
                    <m:r>
                      <a:rPr kumimoji="1" lang="en-US" altLang="zh-CN" sz="24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24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fs</m:t>
                    </m:r>
                  </m:oMath>
                </a14:m>
                <a:endParaRPr kumimoji="1" lang="en-US" altLang="zh-CN" sz="2400" dirty="0">
                  <a:solidFill>
                    <a:srgbClr val="FFFF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54" y="885537"/>
                <a:ext cx="8758336" cy="5927841"/>
              </a:xfrm>
              <a:prstGeom prst="rect">
                <a:avLst/>
              </a:prstGeom>
              <a:blipFill rotWithShape="0">
                <a:blip r:embed="rId3"/>
                <a:stretch>
                  <a:fillRect l="-1183" t="-925" b="-10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41"/>
          <p:cNvGrpSpPr/>
          <p:nvPr/>
        </p:nvGrpSpPr>
        <p:grpSpPr>
          <a:xfrm>
            <a:off x="6409593" y="4240536"/>
            <a:ext cx="2277207" cy="2140784"/>
            <a:chOff x="4988069" y="2286617"/>
            <a:chExt cx="2872367" cy="2636972"/>
          </a:xfrm>
        </p:grpSpPr>
        <p:grpSp>
          <p:nvGrpSpPr>
            <p:cNvPr id="7" name="Group 40"/>
            <p:cNvGrpSpPr/>
            <p:nvPr/>
          </p:nvGrpSpPr>
          <p:grpSpPr>
            <a:xfrm>
              <a:off x="4988069" y="2286617"/>
              <a:ext cx="2872367" cy="2636972"/>
              <a:chOff x="4988069" y="2286617"/>
              <a:chExt cx="2872367" cy="263697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988069" y="2286617"/>
                <a:ext cx="2811225" cy="2636972"/>
                <a:chOff x="878655" y="2868706"/>
                <a:chExt cx="2393462" cy="2282222"/>
              </a:xfrm>
            </p:grpSpPr>
            <p:grpSp>
              <p:nvGrpSpPr>
                <p:cNvPr id="15" name="Group 27"/>
                <p:cNvGrpSpPr/>
                <p:nvPr/>
              </p:nvGrpSpPr>
              <p:grpSpPr>
                <a:xfrm>
                  <a:off x="878655" y="2868706"/>
                  <a:ext cx="2393462" cy="2282222"/>
                  <a:chOff x="3388659" y="4168588"/>
                  <a:chExt cx="1800000" cy="1800000"/>
                </a:xfrm>
              </p:grpSpPr>
              <p:sp>
                <p:nvSpPr>
                  <p:cNvPr id="19" name="Oval 29"/>
                  <p:cNvSpPr/>
                  <p:nvPr/>
                </p:nvSpPr>
                <p:spPr>
                  <a:xfrm>
                    <a:off x="3388659" y="4168588"/>
                    <a:ext cx="1800000" cy="1800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9000">
                        <a:srgbClr val="FFA9AC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Oval 30"/>
                      <p:cNvSpPr/>
                      <p:nvPr/>
                    </p:nvSpPr>
                    <p:spPr>
                      <a:xfrm>
                        <a:off x="3970219" y="4207781"/>
                        <a:ext cx="756030" cy="700351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99000">
                            <a:schemeClr val="accent6">
                              <a:lumMod val="60000"/>
                              <a:lumOff val="4000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zh-CN" altLang="en-US" sz="4400" b="1" i="1" smtClean="0">
                                  <a:solidFill>
                                    <a:srgbClr val="0000FE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oMath>
                          </m:oMathPara>
                        </a14:m>
                        <a:endParaRPr lang="en-US" sz="2000" b="1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0" name="Oval 30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0219" y="4207781"/>
                        <a:ext cx="756030" cy="700351"/>
                      </a:xfrm>
                      <a:prstGeom prst="ellipse">
                        <a:avLst/>
                      </a:prstGeom>
                      <a:blipFill>
                        <a:blip r:embed="rId4"/>
                        <a:stretch>
                          <a:fillRect/>
                        </a:stretch>
                      </a:blipFill>
                      <a:ln>
                        <a:solidFill>
                          <a:srgbClr val="00B05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Oval 32"/>
                      <p:cNvSpPr/>
                      <p:nvPr/>
                    </p:nvSpPr>
                    <p:spPr>
                      <a:xfrm>
                        <a:off x="3715367" y="5247163"/>
                        <a:ext cx="436123" cy="465869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99000">
                            <a:schemeClr val="accent1">
                              <a:lumMod val="7500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zh-CN" altLang="en-US" sz="4400" b="1" i="1" smtClean="0">
                                  <a:solidFill>
                                    <a:srgbClr val="0000FE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oMath>
                          </m:oMathPara>
                        </a14:m>
                        <a:endParaRPr lang="en-US" sz="2000" b="1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1" name="Oval 32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715367" y="5247163"/>
                        <a:ext cx="436123" cy="465869"/>
                      </a:xfrm>
                      <a:prstGeom prst="ellipse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6" name="Group 10"/>
                <p:cNvGrpSpPr/>
                <p:nvPr/>
              </p:nvGrpSpPr>
              <p:grpSpPr>
                <a:xfrm>
                  <a:off x="1304755" y="2984221"/>
                  <a:ext cx="1031964" cy="1729104"/>
                  <a:chOff x="1304755" y="2984221"/>
                  <a:chExt cx="1031964" cy="1729104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" name="TextBox 11"/>
                      <p:cNvSpPr txBox="1"/>
                      <p:nvPr/>
                    </p:nvSpPr>
                    <p:spPr>
                      <a:xfrm>
                        <a:off x="1304755" y="4100670"/>
                        <a:ext cx="568024" cy="6126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1" i="1" smtClean="0"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𝒄</m:t>
                              </m:r>
                            </m:oMath>
                          </m:oMathPara>
                        </a14:m>
                        <a:endParaRPr lang="en-US" sz="4000" b="1" dirty="0" smtClean="0">
                          <a:latin typeface="Comic Sans MS" charset="0"/>
                          <a:ea typeface="Comic Sans MS" charset="0"/>
                          <a:cs typeface="Comic Sans MS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7" name="TextBox 1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304755" y="4100670"/>
                        <a:ext cx="568024" cy="612655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8" name="TextBox 14"/>
                      <p:cNvSpPr txBox="1"/>
                      <p:nvPr/>
                    </p:nvSpPr>
                    <p:spPr>
                      <a:xfrm>
                        <a:off x="1862864" y="2984221"/>
                        <a:ext cx="473855" cy="4528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800" b="1" i="1" smtClean="0"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𝒒</m:t>
                              </m:r>
                            </m:oMath>
                          </m:oMathPara>
                        </a14:m>
                        <a:endParaRPr lang="en-US" sz="2800" b="1" dirty="0" smtClean="0">
                          <a:latin typeface="Comic Sans MS" charset="0"/>
                          <a:ea typeface="Comic Sans MS" charset="0"/>
                          <a:cs typeface="Comic Sans MS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8" name="TextBox 1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862864" y="2984221"/>
                        <a:ext cx="473855" cy="452832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b="-857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Oval 33"/>
                  <p:cNvSpPr/>
                  <p:nvPr/>
                </p:nvSpPr>
                <p:spPr>
                  <a:xfrm>
                    <a:off x="6231687" y="3962205"/>
                    <a:ext cx="653350" cy="648217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99000">
                        <a:schemeClr val="accent1">
                          <a:lumMod val="75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zh-CN" altLang="en-US" sz="4400" b="1" i="1" smtClean="0">
                              <a:solidFill>
                                <a:srgbClr val="0000FE"/>
                              </a:solidFill>
                              <a:latin typeface="Cambria Math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20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Oval 3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1687" y="3962205"/>
                    <a:ext cx="653350" cy="648217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Straight Connector 35"/>
              <p:cNvCxnSpPr>
                <a:stCxn id="20" idx="4"/>
                <a:endCxn id="13" idx="0"/>
              </p:cNvCxnSpPr>
              <p:nvPr/>
            </p:nvCxnSpPr>
            <p:spPr>
              <a:xfrm flipH="1">
                <a:off x="6205027" y="3370038"/>
                <a:ext cx="281698" cy="403946"/>
              </a:xfrm>
              <a:prstGeom prst="line">
                <a:avLst/>
              </a:prstGeom>
              <a:ln w="25400">
                <a:solidFill>
                  <a:srgbClr val="0000FE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36"/>
              <p:cNvSpPr/>
              <p:nvPr/>
            </p:nvSpPr>
            <p:spPr>
              <a:xfrm rot="182065">
                <a:off x="5371512" y="3773322"/>
                <a:ext cx="1615882" cy="943578"/>
              </a:xfrm>
              <a:prstGeom prst="ellipse">
                <a:avLst/>
              </a:prstGeom>
              <a:noFill/>
              <a:ln w="222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38"/>
              <p:cNvSpPr txBox="1"/>
              <p:nvPr/>
            </p:nvSpPr>
            <p:spPr>
              <a:xfrm>
                <a:off x="6624617" y="3426531"/>
                <a:ext cx="1235819" cy="454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 err="1" smtClean="0">
                    <a:solidFill>
                      <a:schemeClr val="tx2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diquark</a:t>
                </a:r>
                <a:endParaRPr lang="en-US" sz="1800" b="1" dirty="0" smtClean="0">
                  <a:solidFill>
                    <a:schemeClr val="tx2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34"/>
                <p:cNvSpPr txBox="1"/>
                <p:nvPr/>
              </p:nvSpPr>
              <p:spPr>
                <a:xfrm>
                  <a:off x="6248440" y="3810372"/>
                  <a:ext cx="667169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𝒄</m:t>
                        </m:r>
                      </m:oMath>
                    </m:oMathPara>
                  </a14:m>
                  <a:endParaRPr lang="en-US" sz="4000" b="1" dirty="0" smtClean="0">
                    <a:latin typeface="Comic Sans MS" charset="0"/>
                    <a:ea typeface="Comic Sans MS" charset="0"/>
                    <a:cs typeface="Comic Sans MS" charset="0"/>
                  </a:endParaRPr>
                </a:p>
              </p:txBody>
            </p:sp>
          </mc:Choice>
          <mc:Fallback xmlns="">
            <p:sp>
              <p:nvSpPr>
                <p:cNvPr id="8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8440" y="3810372"/>
                  <a:ext cx="667169" cy="70788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433" y="3194326"/>
            <a:ext cx="3580575" cy="22822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24"/>
              <p:cNvSpPr txBox="1"/>
              <p:nvPr/>
            </p:nvSpPr>
            <p:spPr>
              <a:xfrm>
                <a:off x="2615597" y="2610882"/>
                <a:ext cx="4294297" cy="369332"/>
              </a:xfrm>
              <a:prstGeom prst="rect">
                <a:avLst/>
              </a:prstGeom>
              <a:pattFill prst="smConfetti">
                <a:fgClr>
                  <a:schemeClr val="accent4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𝑴</m:t>
                    </m:r>
                    <m:d>
                      <m:dPr>
                        <m:ctrlPr>
                          <a:rPr lang="en-US" sz="1800" b="1" i="1" smtClean="0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1" i="1" smtClean="0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sz="1800" b="1" i="0" smtClean="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𝚵</m:t>
                            </m:r>
                          </m:e>
                          <m:sub>
                            <m:r>
                              <a:rPr lang="en-US" sz="1800" b="1" i="1" smtClean="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𝒄𝒄</m:t>
                            </m:r>
                          </m:sub>
                        </m:sSub>
                      </m:e>
                    </m:d>
                    <m:r>
                      <a:rPr lang="en-US" sz="1800" b="1" i="1" smtClean="0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≈</m:t>
                    </m:r>
                    <m:r>
                      <a:rPr lang="en-US" sz="1800" b="1" i="1" smtClean="0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𝟑</m:t>
                    </m:r>
                    <m:r>
                      <a:rPr lang="en-US" sz="1800" b="1" i="1" smtClean="0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lang="en-US" sz="1800" b="1" i="1" smtClean="0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𝟔</m:t>
                    </m:r>
                  </m:oMath>
                </a14:m>
                <a:r>
                  <a:rPr lang="en-US" sz="1800" b="1" dirty="0" smtClean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GeV,    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𝑴</m:t>
                    </m:r>
                    <m:d>
                      <m:dPr>
                        <m:ctrlPr>
                          <a:rPr lang="en-US" sz="1800" b="1" i="1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800" b="1" i="1" smtClean="0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lang="en-US" sz="1800" b="1" i="0" smtClean="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𝛀</m:t>
                            </m:r>
                          </m:e>
                          <m:sub>
                            <m:r>
                              <a:rPr lang="en-US" sz="1800" b="1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𝒄𝒄</m:t>
                            </m:r>
                          </m:sub>
                          <m:sup>
                            <m:r>
                              <a:rPr lang="en-US" sz="1800" b="1" i="1" smtClean="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e>
                    </m:d>
                    <m:r>
                      <a:rPr lang="en-US" sz="1800" b="1" i="1" smtClean="0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≈</m:t>
                    </m:r>
                    <m:r>
                      <a:rPr lang="en-US" sz="1800" b="1" i="1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𝟑</m:t>
                    </m:r>
                    <m:r>
                      <a:rPr lang="en-US" sz="1800" b="1" i="1" smtClean="0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lang="en-US" sz="1800" b="1" i="1" smtClean="0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𝟕</m:t>
                    </m:r>
                  </m:oMath>
                </a14:m>
                <a:r>
                  <a:rPr lang="en-US" sz="1800" b="1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G</a:t>
                </a:r>
                <a:r>
                  <a:rPr lang="en-US" sz="1800" b="1" dirty="0" smtClean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eV</a:t>
                </a:r>
                <a:endParaRPr lang="en-US" sz="1800" b="1" dirty="0">
                  <a:solidFill>
                    <a:srgbClr val="0000F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7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597" y="2610882"/>
                <a:ext cx="4294297" cy="369332"/>
              </a:xfrm>
              <a:prstGeom prst="rect">
                <a:avLst/>
              </a:prstGeom>
              <a:blipFill>
                <a:blip r:embed="rId11"/>
                <a:stretch>
                  <a:fillRect t="-8197" r="-56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23"/>
              <p:cNvSpPr txBox="1"/>
              <p:nvPr/>
            </p:nvSpPr>
            <p:spPr>
              <a:xfrm>
                <a:off x="5189354" y="3227606"/>
                <a:ext cx="3730330" cy="923330"/>
              </a:xfrm>
              <a:prstGeom prst="rect">
                <a:avLst/>
              </a:prstGeom>
              <a:pattFill prst="smConfetti">
                <a:fgClr>
                  <a:schemeClr val="accent4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</p:spPr>
            <p:txBody>
              <a:bodyPr wrap="square" rtlCol="0">
                <a:spAutoFit/>
              </a:bodyPr>
              <a:lstStyle/>
              <a:p>
                <a:r>
                  <a:rPr lang="en-US" sz="1800" b="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HQET</a:t>
                </a:r>
                <a:r>
                  <a:rPr lang="en-US" sz="1800" b="0" dirty="0" smtClean="0">
                    <a:solidFill>
                      <a:srgbClr val="C00000"/>
                    </a:solidFill>
                    <a:ea typeface="Times New Roman" charset="0"/>
                    <a:cs typeface="Times New Roman" charset="0"/>
                  </a:rPr>
                  <a:t>: </a:t>
                </a:r>
                <a:r>
                  <a:rPr lang="en-US" sz="18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two charm quarks considered as a heavy diquark, doubly heavy baryon similar to a heavy meson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𝑄𝑞</m:t>
                    </m:r>
                  </m:oMath>
                </a14:m>
                <a:endParaRPr lang="en-US" sz="18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8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354" y="3227606"/>
                <a:ext cx="3730330" cy="923330"/>
              </a:xfrm>
              <a:prstGeom prst="rect">
                <a:avLst/>
              </a:prstGeom>
              <a:blipFill>
                <a:blip r:embed="rId12"/>
                <a:stretch>
                  <a:fillRect l="-1307" t="-3947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64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>
          <a:noFill/>
          <a:miter lim="800000"/>
          <a:headEnd type="none" w="med" len="med"/>
          <a:tailEnd type="none" w="med" len="med"/>
        </a:ln>
      </a:spPr>
      <a:bodyPr wrap="none" lIns="0" tIns="0" rIns="0" bIns="0" anchor="ctr">
        <a:spAutoFit/>
      </a:bodyPr>
      <a:lstStyle>
        <a:defPPr algn="l">
          <a:defRPr sz="2400" b="1" dirty="0">
            <a:solidFill>
              <a:schemeClr val="bg1"/>
            </a:solidFill>
            <a:latin typeface="Times New Roman" charset="0"/>
            <a:ea typeface="宋体" charset="-122"/>
            <a:cs typeface="Times New Roman" charset="0"/>
            <a:sym typeface="Times New Roman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pattFill prst="smConfetti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</a:spPr>
      <a:bodyPr wrap="none" rtlCol="0">
        <a:spAutoFit/>
      </a:bodyPr>
      <a:lstStyle>
        <a:defPPr>
          <a:defRPr sz="1800" dirty="0" smtClean="0">
            <a:latin typeface="Comic Sans MS" charset="0"/>
            <a:ea typeface="Comic Sans MS" charset="0"/>
            <a:cs typeface="Comic Sans MS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pattFill prst="smConfetti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</a:spPr>
      <a:bodyPr wrap="none" rtlCol="0">
        <a:spAutoFit/>
      </a:bodyPr>
      <a:lstStyle>
        <a:defPPr>
          <a:defRPr sz="1800" dirty="0" smtClean="0">
            <a:latin typeface="Comic Sans MS" charset="0"/>
            <a:ea typeface="Comic Sans MS" charset="0"/>
            <a:cs typeface="Comic Sans MS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65708</TotalTime>
  <Words>1304</Words>
  <Application>Microsoft Office PowerPoint</Application>
  <PresentationFormat>全屏显示(4:3)</PresentationFormat>
  <Paragraphs>423</Paragraphs>
  <Slides>37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37</vt:i4>
      </vt:variant>
    </vt:vector>
  </HeadingPairs>
  <TitlesOfParts>
    <vt:vector size="57" baseType="lpstr">
      <vt:lpstr>Calibri Light</vt:lpstr>
      <vt:lpstr>CMBX12</vt:lpstr>
      <vt:lpstr>CMMI8</vt:lpstr>
      <vt:lpstr>CMR12</vt:lpstr>
      <vt:lpstr>CMTI10</vt:lpstr>
      <vt:lpstr>DengXian</vt:lpstr>
      <vt:lpstr>黑体</vt:lpstr>
      <vt:lpstr>楷体</vt:lpstr>
      <vt:lpstr>宋体</vt:lpstr>
      <vt:lpstr>Arial</vt:lpstr>
      <vt:lpstr>Calibri</vt:lpstr>
      <vt:lpstr>Cambria Math</vt:lpstr>
      <vt:lpstr>Comic Sans MS</vt:lpstr>
      <vt:lpstr>Times New Roman</vt:lpstr>
      <vt:lpstr>Wingdings</vt:lpstr>
      <vt:lpstr>Office 主题</vt:lpstr>
      <vt:lpstr>1_Custom Design</vt:lpstr>
      <vt:lpstr>2_Custom Design</vt:lpstr>
      <vt:lpstr>Office Theme</vt:lpstr>
      <vt:lpstr>1_Office Theme</vt:lpstr>
      <vt:lpstr>Observation of the doubly charmed baryon Ξ_cc^(++)</vt:lpstr>
      <vt:lpstr>Outline</vt:lpstr>
      <vt:lpstr>Standard Model of particle physics</vt:lpstr>
      <vt:lpstr>Quark model: a revolution</vt:lpstr>
      <vt:lpstr>Proliferated particle zoo</vt:lpstr>
      <vt:lpstr>SU(3) quark model</vt:lpstr>
      <vt:lpstr>SU(4) quark model</vt:lpstr>
      <vt:lpstr>Spectroscopy</vt:lpstr>
      <vt:lpstr>Theoretical calculations of Ξ_cc</vt:lpstr>
      <vt:lpstr>Experimental results</vt:lpstr>
      <vt:lpstr>Experimental results (cont.)</vt:lpstr>
      <vt:lpstr>The LHCb detector</vt:lpstr>
      <vt:lpstr>LHCb data taking</vt:lpstr>
      <vt:lpstr>Search for Ξ_cc at LHCb</vt:lpstr>
      <vt:lpstr>Search for Ξ_cc at LHCb (cont.)</vt:lpstr>
      <vt:lpstr>Search for the Ξ_cc^(++)→Λ_c^+ K^- π^+ π^+</vt:lpstr>
      <vt:lpstr>Preselections</vt:lpstr>
      <vt:lpstr>Multivariate analysis</vt:lpstr>
      <vt:lpstr>Mass spectrum after selection</vt:lpstr>
      <vt:lpstr>Fit to the peak structure</vt:lpstr>
      <vt:lpstr>Mass result</vt:lpstr>
      <vt:lpstr>Signal properties: weakly decay</vt:lpstr>
      <vt:lpstr>Signal properties: intermediate resonances</vt:lpstr>
      <vt:lpstr>More checks: 2D mass distribution</vt:lpstr>
      <vt:lpstr>More tests: Run-I data</vt:lpstr>
      <vt:lpstr>More checks: others</vt:lpstr>
      <vt:lpstr>Comparion with SELEX</vt:lpstr>
      <vt:lpstr>Prospects</vt:lpstr>
      <vt:lpstr>Summary</vt:lpstr>
      <vt:lpstr>PowerPoint 演示文稿</vt:lpstr>
      <vt:lpstr>LHC detectors and coverage</vt:lpstr>
      <vt:lpstr>The LHCb detector</vt:lpstr>
      <vt:lpstr>The LHCb detector</vt:lpstr>
      <vt:lpstr>Trigger</vt:lpstr>
      <vt:lpstr>Lifetimes of ½+ states </vt:lpstr>
      <vt:lpstr>Studies of Ξ_cc by FOCUS </vt:lpstr>
      <vt:lpstr>Studies of Ξ_cc by BaBar and Belle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charm and charmonium production: first results from LHCb</dc:title>
  <dc:creator>Zhenwei YANG</dc:creator>
  <cp:lastModifiedBy>PC</cp:lastModifiedBy>
  <cp:revision>3238</cp:revision>
  <cp:lastPrinted>2013-07-11T16:39:55Z</cp:lastPrinted>
  <dcterms:modified xsi:type="dcterms:W3CDTF">2017-07-14T03:28:10Z</dcterms:modified>
</cp:coreProperties>
</file>