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8"/>
  </p:notesMasterIdLst>
  <p:handoutMasterIdLst>
    <p:handoutMasterId r:id="rId29"/>
  </p:handoutMasterIdLst>
  <p:sldIdLst>
    <p:sldId id="310" r:id="rId2"/>
    <p:sldId id="311" r:id="rId3"/>
    <p:sldId id="357" r:id="rId4"/>
    <p:sldId id="342" r:id="rId5"/>
    <p:sldId id="343" r:id="rId6"/>
    <p:sldId id="345" r:id="rId7"/>
    <p:sldId id="346" r:id="rId8"/>
    <p:sldId id="347" r:id="rId9"/>
    <p:sldId id="329" r:id="rId10"/>
    <p:sldId id="330" r:id="rId11"/>
    <p:sldId id="294" r:id="rId12"/>
    <p:sldId id="341" r:id="rId13"/>
    <p:sldId id="323" r:id="rId14"/>
    <p:sldId id="339" r:id="rId15"/>
    <p:sldId id="353" r:id="rId16"/>
    <p:sldId id="356" r:id="rId17"/>
    <p:sldId id="354" r:id="rId18"/>
    <p:sldId id="359" r:id="rId19"/>
    <p:sldId id="332" r:id="rId20"/>
    <p:sldId id="317" r:id="rId21"/>
    <p:sldId id="338" r:id="rId22"/>
    <p:sldId id="293" r:id="rId23"/>
    <p:sldId id="334" r:id="rId24"/>
    <p:sldId id="335" r:id="rId25"/>
    <p:sldId id="333" r:id="rId26"/>
    <p:sldId id="337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wang" initials="w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FFC7"/>
    <a:srgbClr val="D8E9F9"/>
    <a:srgbClr val="FFF1D7"/>
    <a:srgbClr val="FDEFD5"/>
    <a:srgbClr val="FFF5DD"/>
    <a:srgbClr val="FDF2D6"/>
    <a:srgbClr val="FFF8E1"/>
    <a:srgbClr val="394F76"/>
    <a:srgbClr val="8593AB"/>
    <a:srgbClr val="9FB8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94" autoAdjust="0"/>
    <p:restoredTop sz="95187"/>
  </p:normalViewPr>
  <p:slideViewPr>
    <p:cSldViewPr snapToGrid="0">
      <p:cViewPr>
        <p:scale>
          <a:sx n="43" d="100"/>
          <a:sy n="43" d="100"/>
        </p:scale>
        <p:origin x="-1334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1048794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AF1F-3946-44F3-8E6D-1A5ABEC7758A}" type="datetime1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1048795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1048796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D33D-EE14-4079-B541-2FBBFBC5E8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432169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104878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A983BB7-CC9D-4AA2-8A4E-11F4295AB2B3}" type="datetime1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104878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879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104879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104879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4365191C-B86C-4760-AD5A-1C8E1F46EB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10012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HAWC</a:t>
            </a:r>
            <a:r>
              <a:rPr lang="en-US" altLang="zh-CN" baseline="0" dirty="0" smtClean="0"/>
              <a:t> – 10~20kHz </a:t>
            </a:r>
            <a:r>
              <a:rPr lang="zh-CN" altLang="en-US" baseline="0" dirty="0" smtClean="0"/>
              <a:t>纯宇宙线触发率</a:t>
            </a:r>
            <a:endParaRPr lang="en-US" altLang="zh-CN" baseline="0" dirty="0" smtClean="0"/>
          </a:p>
          <a:p>
            <a:r>
              <a:rPr lang="en-US" altLang="zh-CN" baseline="0" dirty="0" smtClean="0"/>
              <a:t>1/4PE 5PE </a:t>
            </a:r>
            <a:r>
              <a:rPr lang="zh-CN" altLang="en-US" baseline="0" dirty="0" smtClean="0"/>
              <a:t>两个触发阈值</a:t>
            </a:r>
            <a:endParaRPr lang="en-US" altLang="zh-CN" baseline="0" dirty="0" smtClean="0"/>
          </a:p>
          <a:p>
            <a:r>
              <a:rPr lang="zh-CN" altLang="en-US" baseline="0" dirty="0" smtClean="0"/>
              <a:t>对于全阵列 </a:t>
            </a:r>
            <a:r>
              <a:rPr lang="en-US" altLang="zh-CN" baseline="0" dirty="0" smtClean="0"/>
              <a:t>100ns </a:t>
            </a:r>
            <a:r>
              <a:rPr lang="zh-CN" altLang="en-US" baseline="0" dirty="0" smtClean="0"/>
              <a:t>内</a:t>
            </a:r>
            <a:r>
              <a:rPr lang="en-US" altLang="zh-CN" baseline="0" dirty="0" smtClean="0"/>
              <a:t>28</a:t>
            </a:r>
            <a:r>
              <a:rPr lang="zh-CN" altLang="en-US" baseline="0" dirty="0" smtClean="0"/>
              <a:t>个</a:t>
            </a:r>
            <a:r>
              <a:rPr lang="en-US" altLang="zh-CN" baseline="0" dirty="0" smtClean="0"/>
              <a:t>PMT</a:t>
            </a:r>
            <a:r>
              <a:rPr lang="zh-CN" altLang="en-US" baseline="0" dirty="0" smtClean="0"/>
              <a:t>着火；</a:t>
            </a:r>
            <a:endParaRPr lang="en-US" altLang="zh-CN" baseline="0" dirty="0" smtClean="0"/>
          </a:p>
          <a:p>
            <a:r>
              <a:rPr lang="en-US" altLang="zh-CN" baseline="0" dirty="0" err="1" smtClean="0"/>
              <a:t>Milagro</a:t>
            </a:r>
            <a:r>
              <a:rPr lang="en-US" altLang="zh-CN" baseline="0" dirty="0" smtClean="0"/>
              <a:t> 200ns 60</a:t>
            </a:r>
            <a:r>
              <a:rPr lang="zh-CN" altLang="en-US" baseline="0" dirty="0" smtClean="0"/>
              <a:t>个</a:t>
            </a:r>
            <a:r>
              <a:rPr lang="en-US" altLang="zh-CN" baseline="0" dirty="0" smtClean="0"/>
              <a:t>AS</a:t>
            </a:r>
            <a:r>
              <a:rPr lang="zh-CN" altLang="en-US" baseline="0" dirty="0" smtClean="0"/>
              <a:t>层着火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83BB7-CC9D-4AA2-8A4E-11F4295AB2B3}" type="datetime1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71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这个结果是否与上一页结果矛盾？</a:t>
            </a:r>
            <a:r>
              <a:rPr lang="en-US" altLang="zh-CN" dirty="0" err="1" smtClean="0"/>
              <a:t>Nhitrealx</a:t>
            </a:r>
            <a:r>
              <a:rPr lang="en-US" altLang="zh-CN" dirty="0" smtClean="0"/>
              <a:t>=30</a:t>
            </a:r>
            <a:r>
              <a:rPr lang="zh-CN" altLang="en-US" dirty="0" smtClean="0"/>
              <a:t>时候，只有</a:t>
            </a:r>
            <a:r>
              <a:rPr lang="en-US" altLang="zh-CN" dirty="0" smtClean="0"/>
              <a:t>80%</a:t>
            </a:r>
            <a:r>
              <a:rPr lang="zh-CN" altLang="en-US" dirty="0" smtClean="0"/>
              <a:t>的事例触发了。还是说，由于没有限制芯位？但是上一条</a:t>
            </a:r>
            <a:r>
              <a:rPr lang="en-US" altLang="zh-CN" dirty="0" smtClean="0"/>
              <a:t>r&lt;250m</a:t>
            </a:r>
            <a:r>
              <a:rPr lang="zh-CN" altLang="en-US" dirty="0" smtClean="0"/>
              <a:t>时候，只有</a:t>
            </a:r>
            <a:r>
              <a:rPr lang="en-US" altLang="zh-CN" dirty="0" smtClean="0"/>
              <a:t>7%</a:t>
            </a:r>
            <a:r>
              <a:rPr lang="zh-CN" altLang="en-US" dirty="0" smtClean="0"/>
              <a:t>的事例丢失率。</a:t>
            </a:r>
            <a:endParaRPr lang="en-US" altLang="zh-CN" dirty="0" smtClean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83BB7-CC9D-4AA2-8A4E-11F4295AB2B3}" type="datetime1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41640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83BB7-CC9D-4AA2-8A4E-11F4295AB2B3}" type="datetime1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7336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为提高阵列对</a:t>
            </a:r>
            <a:r>
              <a:rPr kumimoji="1" lang="en-US" altLang="zh-CN" dirty="0" err="1" smtClean="0"/>
              <a:t>γ</a:t>
            </a:r>
            <a:r>
              <a:rPr kumimoji="1" lang="zh-CN" altLang="en-US" dirty="0" smtClean="0"/>
              <a:t>射线的灵敏度，应尽量排除强子（质子）背景。</a:t>
            </a:r>
          </a:p>
          <a:p>
            <a:r>
              <a:rPr kumimoji="1" lang="zh-CN" altLang="en-US" dirty="0" smtClean="0"/>
              <a:t>我们定义    </a:t>
            </a:r>
            <a:r>
              <a:rPr kumimoji="1" lang="en-US" altLang="zh-CN" dirty="0" smtClean="0"/>
              <a:t>compactness = </a:t>
            </a:r>
            <a:r>
              <a:rPr kumimoji="1" lang="en-US" altLang="zh-CN" dirty="0" err="1" smtClean="0"/>
              <a:t>nPMT</a:t>
            </a:r>
            <a:r>
              <a:rPr kumimoji="1" lang="en-US" altLang="zh-CN" dirty="0" smtClean="0"/>
              <a:t> / </a:t>
            </a:r>
            <a:r>
              <a:rPr kumimoji="1" lang="en-US" altLang="zh-CN" dirty="0" err="1" smtClean="0"/>
              <a:t>cxPE</a:t>
            </a:r>
            <a:r>
              <a:rPr kumimoji="1" lang="en-US" altLang="zh-CN" dirty="0" smtClean="0"/>
              <a:t>    </a:t>
            </a:r>
            <a:r>
              <a:rPr kumimoji="1" lang="zh-CN" altLang="en-US" dirty="0" smtClean="0"/>
              <a:t>其中</a:t>
            </a:r>
            <a:r>
              <a:rPr kumimoji="1" lang="en-US" altLang="zh-CN" dirty="0" err="1" smtClean="0"/>
              <a:t>cxPE</a:t>
            </a:r>
            <a:r>
              <a:rPr kumimoji="1" lang="zh-CN" altLang="en-US" dirty="0" smtClean="0"/>
              <a:t>是指重建芯位</a:t>
            </a:r>
            <a:r>
              <a:rPr kumimoji="1" lang="en-US" altLang="zh-CN" dirty="0" smtClean="0"/>
              <a:t>45m</a:t>
            </a:r>
            <a:r>
              <a:rPr kumimoji="1" lang="zh-CN" altLang="en-US" dirty="0" smtClean="0"/>
              <a:t>以外，单个</a:t>
            </a:r>
            <a:r>
              <a:rPr kumimoji="1" lang="en-US" altLang="zh-CN" dirty="0" smtClean="0"/>
              <a:t>PMT</a:t>
            </a:r>
            <a:r>
              <a:rPr kumimoji="1" lang="zh-CN" altLang="en-US" dirty="0" smtClean="0"/>
              <a:t>上探测到的最多的</a:t>
            </a:r>
            <a:r>
              <a:rPr kumimoji="1" lang="en-US" altLang="zh-CN" dirty="0" smtClean="0"/>
              <a:t>PE</a:t>
            </a:r>
            <a:r>
              <a:rPr kumimoji="1" lang="zh-CN" altLang="en-US" dirty="0" smtClean="0"/>
              <a:t>数，</a:t>
            </a:r>
            <a:r>
              <a:rPr kumimoji="1" lang="en-US" altLang="zh-CN" dirty="0" err="1" smtClean="0"/>
              <a:t>nPMT</a:t>
            </a:r>
            <a:r>
              <a:rPr kumimoji="1" lang="zh-CN" altLang="en-US" dirty="0" smtClean="0"/>
              <a:t>指簇射触发的  总</a:t>
            </a:r>
            <a:r>
              <a:rPr kumimoji="1" lang="en-US" altLang="zh-CN" dirty="0" smtClean="0"/>
              <a:t>PMT</a:t>
            </a:r>
            <a:r>
              <a:rPr kumimoji="1" lang="zh-CN" altLang="en-US" dirty="0" smtClean="0"/>
              <a:t>数目。</a:t>
            </a:r>
          </a:p>
          <a:p>
            <a:r>
              <a:rPr kumimoji="1" lang="zh-CN" altLang="en-US" dirty="0" smtClean="0"/>
              <a:t>对于给定的</a:t>
            </a:r>
            <a:r>
              <a:rPr kumimoji="1" lang="en-US" altLang="zh-CN" dirty="0" err="1" smtClean="0"/>
              <a:t>nPMT</a:t>
            </a:r>
            <a:r>
              <a:rPr kumimoji="1" lang="zh-CN" altLang="en-US" dirty="0" smtClean="0"/>
              <a:t>值，</a:t>
            </a:r>
            <a:r>
              <a:rPr kumimoji="1" lang="en-US" altLang="zh-CN" dirty="0" smtClean="0"/>
              <a:t>compactness</a:t>
            </a:r>
            <a:r>
              <a:rPr kumimoji="1" lang="zh-CN" altLang="en-US" dirty="0" smtClean="0"/>
              <a:t>越大，越趋向于</a:t>
            </a:r>
            <a:r>
              <a:rPr kumimoji="1" lang="en-US" altLang="zh-CN" dirty="0" smtClean="0"/>
              <a:t>gamma-like</a:t>
            </a:r>
            <a:r>
              <a:rPr kumimoji="1" lang="zh-CN" altLang="en-US" dirty="0" smtClean="0"/>
              <a:t>簇射。缺点：适用于低能段，高能的</a:t>
            </a:r>
            <a:r>
              <a:rPr kumimoji="1" lang="en-US" altLang="zh-CN" dirty="0" err="1" smtClean="0"/>
              <a:t>γ</a:t>
            </a:r>
            <a:r>
              <a:rPr kumimoji="1" lang="zh-CN" altLang="en-US" dirty="0" smtClean="0"/>
              <a:t>簇射在</a:t>
            </a:r>
            <a:r>
              <a:rPr kumimoji="1" lang="en-US" altLang="zh-CN" dirty="0" smtClean="0"/>
              <a:t>45m</a:t>
            </a:r>
            <a:r>
              <a:rPr kumimoji="1" lang="zh-CN" altLang="en-US" dirty="0" smtClean="0"/>
              <a:t>外也会沉积大量能量</a:t>
            </a:r>
            <a:endParaRPr kumimoji="1"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83BB7-CC9D-4AA2-8A4E-11F4295AB2B3}" type="datetime1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9790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1</a:t>
            </a:r>
            <a:r>
              <a:rPr kumimoji="1" lang="zh-CN" altLang="en-US" dirty="0" smtClean="0"/>
              <a:t>、</a:t>
            </a:r>
            <a:r>
              <a:rPr kumimoji="1" lang="en-US" altLang="zh-CN" dirty="0" smtClean="0"/>
              <a:t>delta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</a:t>
            </a:r>
            <a:r>
              <a:rPr kumimoji="1" lang="zh-CN" altLang="en-US" dirty="0" smtClean="0"/>
              <a:t> 是重建</a:t>
            </a:r>
            <a:r>
              <a:rPr kumimoji="1" lang="en-US" altLang="zh-CN" dirty="0" smtClean="0"/>
              <a:t>E</a:t>
            </a:r>
            <a:r>
              <a:rPr kumimoji="1" lang="zh-CN" altLang="en-US" baseline="0" dirty="0" smtClean="0"/>
              <a:t> </a:t>
            </a:r>
            <a:r>
              <a:rPr kumimoji="1" lang="mr-IN" altLang="zh-CN" baseline="0" dirty="0" smtClean="0"/>
              <a:t>–</a:t>
            </a:r>
            <a:r>
              <a:rPr kumimoji="1" lang="zh-CN" altLang="en-US" baseline="0" dirty="0" smtClean="0"/>
              <a:t> 蒙卡</a:t>
            </a:r>
            <a:r>
              <a:rPr kumimoji="1" lang="en-US" altLang="zh-CN" baseline="0" dirty="0" smtClean="0"/>
              <a:t>E?</a:t>
            </a:r>
            <a:r>
              <a:rPr kumimoji="1" lang="zh-CN" altLang="en-US" baseline="0" dirty="0" smtClean="0"/>
              <a:t> 重建能量怎么计算出来的？</a:t>
            </a:r>
          </a:p>
          <a:p>
            <a:r>
              <a:rPr kumimoji="1" lang="zh-CN" altLang="en-US" baseline="0" dirty="0" smtClean="0"/>
              <a:t>答：利用</a:t>
            </a:r>
            <a:r>
              <a:rPr kumimoji="1" lang="en-US" altLang="zh-CN" baseline="0" dirty="0" err="1" smtClean="0"/>
              <a:t>npe</a:t>
            </a:r>
            <a:r>
              <a:rPr kumimoji="1" lang="zh-CN" altLang="en-US" baseline="0" dirty="0" smtClean="0"/>
              <a:t>和能量的对应关系</a:t>
            </a:r>
          </a:p>
          <a:p>
            <a:r>
              <a:rPr kumimoji="1" lang="en-US" altLang="zh-CN" baseline="0" dirty="0" smtClean="0"/>
              <a:t>2</a:t>
            </a:r>
            <a:r>
              <a:rPr kumimoji="1" lang="zh-CN" altLang="en-US" baseline="0" dirty="0" smtClean="0"/>
              <a:t>、</a:t>
            </a:r>
            <a:r>
              <a:rPr kumimoji="1" lang="en-US" altLang="zh-CN" baseline="0" dirty="0" err="1" smtClean="0"/>
              <a:t>γ</a:t>
            </a:r>
            <a:r>
              <a:rPr kumimoji="1" lang="zh-CN" altLang="en-US" baseline="0" dirty="0" smtClean="0"/>
              <a:t>和</a:t>
            </a:r>
            <a:r>
              <a:rPr kumimoji="1" lang="en-US" altLang="zh-CN" baseline="0" dirty="0" smtClean="0"/>
              <a:t>p</a:t>
            </a:r>
            <a:r>
              <a:rPr kumimoji="1" lang="zh-CN" altLang="en-US" baseline="0" dirty="0" smtClean="0"/>
              <a:t>的能量阈值分别为多少？</a:t>
            </a:r>
          </a:p>
          <a:p>
            <a:endParaRPr kumimoji="1"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83BB7-CC9D-4AA2-8A4E-11F4295AB2B3}" type="datetime1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1254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探测器坐标系这样设置：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为正东，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为正北（地理北极），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竖直向上。坐标系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x,y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的原点取整个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LHAASO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阵列大圆的中心，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z=0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取基建的基准面高度。每个单元探测器的坐标都采用工程测量技术（如全站仪）得到，精度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&lt;0.5 cm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。而坐标轴指向，则通过太阳影子法在水池盖顶之前引入水池，精度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&lt;0.001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度。</a:t>
            </a:r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83BB7-CC9D-4AA2-8A4E-11F4295AB2B3}" type="datetime1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1592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时间：</a:t>
            </a:r>
            <a:r>
              <a:rPr lang="el-GR" altLang="zh-CN" dirty="0" smtClean="0"/>
              <a:t>Δ</a:t>
            </a:r>
            <a:r>
              <a:rPr lang="en-US" altLang="zh-CN" dirty="0" smtClean="0"/>
              <a:t>t=_t - </a:t>
            </a:r>
            <a:r>
              <a:rPr lang="en-US" altLang="zh-CN" dirty="0" err="1" smtClean="0"/>
              <a:t>tc</a:t>
            </a:r>
            <a:r>
              <a:rPr lang="en-US" altLang="zh-CN" dirty="0" smtClean="0"/>
              <a:t> - _k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选题背景和意义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A983BB7-CC9D-4AA2-8A4E-11F4295AB2B3}" type="datetime1">
              <a:rPr lang="zh-CN" altLang="en-US" smtClean="0"/>
              <a:pPr/>
              <a:t>2017/9/22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zh-CN" altLang="en-US" smtClean="0"/>
              <a:t>哈哈哈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65191C-B86C-4760-AD5A-1C8E1F46EB1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9599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61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A43B-C26A-4EB9-AE16-5D01F80EF24E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384" y="130652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2D82-2E05-439D-B1A6-5E5844D95D00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82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8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D96B-3BDE-4E1A-938C-A25BF3C80C5D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7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8C09-0224-4185-AC5D-C7DE3D0E6B5E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04873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D76D-C67C-4FB6-88BA-441FC814FD71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7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4F6D-64FF-4D4D-B535-64F48D24632D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3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A3C4-26AA-4530-A98F-EF4F5D4798D2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7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33E8-E141-4B0B-A9C1-178ECAD98906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5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CC47F-D045-44F7-8150-24A9F95CBBF4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7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3AEB-0E42-4528-AC4A-023998F4748C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81F-A92D-4D20-9F1F-7A578F3405ED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77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21-22C3-47DE-B60F-ED482CDA173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48778" name="内容占位符 6"/>
          <p:cNvSpPr>
            <a:spLocks noGrp="1"/>
          </p:cNvSpPr>
          <p:nvPr>
            <p:ph sz="quarter" idx="13"/>
          </p:nvPr>
        </p:nvSpPr>
        <p:spPr>
          <a:xfrm>
            <a:off x="628651" y="1848260"/>
            <a:ext cx="3904439" cy="4690657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779" name="内容占位符 8"/>
          <p:cNvSpPr>
            <a:spLocks noGrp="1"/>
          </p:cNvSpPr>
          <p:nvPr>
            <p:ph sz="quarter" idx="14"/>
          </p:nvPr>
        </p:nvSpPr>
        <p:spPr>
          <a:xfrm>
            <a:off x="4610916" y="1848259"/>
            <a:ext cx="3904439" cy="231518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80" name="内容占位符 8"/>
          <p:cNvSpPr>
            <a:spLocks noGrp="1"/>
          </p:cNvSpPr>
          <p:nvPr>
            <p:ph sz="quarter" idx="15"/>
          </p:nvPr>
        </p:nvSpPr>
        <p:spPr>
          <a:xfrm>
            <a:off x="4610916" y="4223734"/>
            <a:ext cx="3904439" cy="231518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71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17F-86C7-4609-BB80-92FD5E6E0BD5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7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21-22C3-47DE-B60F-ED482CDA173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48715" name="内容占位符 8"/>
          <p:cNvSpPr>
            <a:spLocks noGrp="1"/>
          </p:cNvSpPr>
          <p:nvPr>
            <p:ph sz="quarter" idx="14"/>
          </p:nvPr>
        </p:nvSpPr>
        <p:spPr>
          <a:xfrm>
            <a:off x="628655" y="1848255"/>
            <a:ext cx="7886701" cy="375487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716" name="内容占位符 8"/>
          <p:cNvSpPr>
            <a:spLocks noGrp="1"/>
          </p:cNvSpPr>
          <p:nvPr>
            <p:ph sz="quarter" idx="15"/>
          </p:nvPr>
        </p:nvSpPr>
        <p:spPr>
          <a:xfrm>
            <a:off x="628650" y="5765905"/>
            <a:ext cx="7886700" cy="95557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>
          <a:xfrm>
            <a:off x="365922" y="343647"/>
            <a:ext cx="8361363" cy="700087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048683" name="内容占位符 2"/>
          <p:cNvSpPr>
            <a:spLocks noGrp="1"/>
          </p:cNvSpPr>
          <p:nvPr>
            <p:ph idx="1"/>
          </p:nvPr>
        </p:nvSpPr>
        <p:spPr>
          <a:xfrm>
            <a:off x="374655" y="1131889"/>
            <a:ext cx="8361363" cy="251598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68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B916764A-1D65-4E68-A817-A9809408B88B}" type="datetime1">
              <a:rPr lang="zh-CN" altLang="en-US" smtClean="0"/>
              <a:pPr/>
              <a:t>2017/9/22</a:t>
            </a:fld>
            <a:endParaRPr lang="en-US"/>
          </a:p>
        </p:txBody>
      </p:sp>
      <p:sp>
        <p:nvSpPr>
          <p:cNvPr id="1048685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900792" y="6412760"/>
            <a:ext cx="2247900" cy="365125"/>
          </a:xfrm>
        </p:spPr>
        <p:txBody>
          <a:bodyPr/>
          <a:lstStyle>
            <a:lvl1pPr>
              <a:defRPr dirty="0" smtClean="0"/>
            </a:lvl1pPr>
          </a:lstStyle>
          <a:p>
            <a:endParaRPr lang="zh-CN" altLang="en-US"/>
          </a:p>
        </p:txBody>
      </p:sp>
      <p:sp>
        <p:nvSpPr>
          <p:cNvPr id="1048686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83538" y="6538918"/>
            <a:ext cx="914400" cy="250825"/>
          </a:xfrm>
        </p:spPr>
        <p:txBody>
          <a:bodyPr/>
          <a:lstStyle/>
          <a:p>
            <a:fld id="{F273F29C-BB76-4B92-8E1D-F6E4DA4ED82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48687" name="内容占位符 2"/>
          <p:cNvSpPr>
            <a:spLocks noGrp="1"/>
          </p:cNvSpPr>
          <p:nvPr>
            <p:ph idx="13"/>
          </p:nvPr>
        </p:nvSpPr>
        <p:spPr>
          <a:xfrm>
            <a:off x="365922" y="3736032"/>
            <a:ext cx="8361363" cy="251598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标题，两项小型内容和一项型大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标题 1"/>
          <p:cNvSpPr>
            <a:spLocks noGrp="1"/>
          </p:cNvSpPr>
          <p:nvPr>
            <p:ph type="title"/>
          </p:nvPr>
        </p:nvSpPr>
        <p:spPr>
          <a:xfrm>
            <a:off x="628650" y="101600"/>
            <a:ext cx="7894638" cy="7000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8" name="内容占位符 2"/>
          <p:cNvSpPr>
            <a:spLocks noGrp="1"/>
          </p:cNvSpPr>
          <p:nvPr>
            <p:ph sz="quarter" idx="1"/>
          </p:nvPr>
        </p:nvSpPr>
        <p:spPr>
          <a:xfrm>
            <a:off x="628650" y="984252"/>
            <a:ext cx="3867150" cy="2519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9" name="内容占位符 3"/>
          <p:cNvSpPr>
            <a:spLocks noGrp="1"/>
          </p:cNvSpPr>
          <p:nvPr>
            <p:ph sz="quarter" idx="2"/>
          </p:nvPr>
        </p:nvSpPr>
        <p:spPr>
          <a:xfrm>
            <a:off x="628650" y="3656015"/>
            <a:ext cx="3867150" cy="25209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0" name="内容占位符 4"/>
          <p:cNvSpPr>
            <a:spLocks noGrp="1"/>
          </p:cNvSpPr>
          <p:nvPr>
            <p:ph sz="half" idx="3"/>
          </p:nvPr>
        </p:nvSpPr>
        <p:spPr>
          <a:xfrm>
            <a:off x="4648200" y="984253"/>
            <a:ext cx="3867150" cy="51927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1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1A4D-67B7-4D3A-AB1E-3430B7E59919}" type="datetime1">
              <a:rPr lang="zh-CN" altLang="en-US"/>
              <a:pPr/>
              <a:t>2017/9/22</a:t>
            </a:fld>
            <a:endParaRPr lang="en-US"/>
          </a:p>
        </p:txBody>
      </p:sp>
      <p:sp>
        <p:nvSpPr>
          <p:cNvPr id="1048722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3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037513" y="6356352"/>
            <a:ext cx="425450" cy="365125"/>
          </a:xfrm>
        </p:spPr>
        <p:txBody>
          <a:bodyPr/>
          <a:lstStyle/>
          <a:p>
            <a:fld id="{D021A4E2-4D42-46A2-A23F-5251BE80E130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5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F805-E65F-418D-BB80-F0DFD16609FF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7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06D-7711-4213-8DA9-77FBE5187FED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7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67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C13E-AA4B-4833-BB6A-79586A23F2B1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066A-534A-414F-915C-7E4CD240BF72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25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7"/>
            <a:ext cx="3777980" cy="231835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26" name="Content Placeholder 3"/>
          <p:cNvSpPr>
            <a:spLocks noGrp="1"/>
          </p:cNvSpPr>
          <p:nvPr>
            <p:ph sz="half" idx="2"/>
          </p:nvPr>
        </p:nvSpPr>
        <p:spPr>
          <a:xfrm>
            <a:off x="4629155" y="1825627"/>
            <a:ext cx="3580995" cy="231835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27" name="Content Placeholder 2"/>
          <p:cNvSpPr>
            <a:spLocks noGrp="1"/>
          </p:cNvSpPr>
          <p:nvPr>
            <p:ph sz="half" idx="13"/>
          </p:nvPr>
        </p:nvSpPr>
        <p:spPr>
          <a:xfrm>
            <a:off x="619533" y="4220557"/>
            <a:ext cx="3787101" cy="231835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728" name="Content Placeholder 3"/>
          <p:cNvSpPr>
            <a:spLocks noGrp="1"/>
          </p:cNvSpPr>
          <p:nvPr>
            <p:ph sz="half" idx="14"/>
          </p:nvPr>
        </p:nvSpPr>
        <p:spPr>
          <a:xfrm>
            <a:off x="4629150" y="4220555"/>
            <a:ext cx="3590722" cy="23164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29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96D3168-476A-4DAF-8E20-194949E72020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73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7994CC-D3EE-40B5-9880-36D691ED34D5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76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6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64" name="Content Placeholder 2"/>
          <p:cNvSpPr>
            <a:spLocks noGrp="1"/>
          </p:cNvSpPr>
          <p:nvPr>
            <p:ph sz="half" idx="13"/>
          </p:nvPr>
        </p:nvSpPr>
        <p:spPr>
          <a:xfrm>
            <a:off x="628650" y="3755113"/>
            <a:ext cx="7886700" cy="24218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6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31B5EA-58CC-4A43-946C-290E0537D351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76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3130E7-8A8C-46AE-ADF4-67F086B2BA8C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44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45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4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47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8422-CE6D-49AB-8192-FFD8A7AF8DCE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735D-848F-49DC-84FB-396EB57C3BB5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F83D-C5EA-4EF0-AB53-96487470E4F8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95F36-C70C-4C74-8B18-1CBB1B538678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C1E6-A4AE-4041-82B6-DBF56C98C043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7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30507-FBE8-4CF9-8571-837CB7A44BC6}" type="slidenum">
              <a:rPr lang="zh-CN" altLang="en-US"/>
              <a:pPr/>
              <a:t>‹#›</a:t>
            </a:fld>
            <a:endParaRPr lang="zh-CN" altLang="en-US" dirty="0"/>
          </a:p>
        </p:txBody>
      </p:sp>
      <p:sp>
        <p:nvSpPr>
          <p:cNvPr id="1048771" name="内容占位符 7"/>
          <p:cNvSpPr>
            <a:spLocks noGrp="1"/>
          </p:cNvSpPr>
          <p:nvPr>
            <p:ph sz="quarter" idx="13"/>
          </p:nvPr>
        </p:nvSpPr>
        <p:spPr>
          <a:xfrm>
            <a:off x="628650" y="1932481"/>
            <a:ext cx="4001716" cy="405721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772" name="内容占位符 7"/>
          <p:cNvSpPr>
            <a:spLocks noGrp="1"/>
          </p:cNvSpPr>
          <p:nvPr>
            <p:ph sz="quarter" idx="14"/>
          </p:nvPr>
        </p:nvSpPr>
        <p:spPr>
          <a:xfrm>
            <a:off x="4847211" y="1932481"/>
            <a:ext cx="4001716" cy="405721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48773" name="文本占位符 11"/>
          <p:cNvSpPr>
            <a:spLocks noGrp="1"/>
          </p:cNvSpPr>
          <p:nvPr>
            <p:ph type="body" sz="quarter" idx="15"/>
          </p:nvPr>
        </p:nvSpPr>
        <p:spPr>
          <a:xfrm>
            <a:off x="520227" y="245525"/>
            <a:ext cx="8468130" cy="914400"/>
          </a:xfrm>
        </p:spPr>
        <p:txBody>
          <a:bodyPr/>
          <a:lstStyle>
            <a:lvl1pPr marL="0" indent="0">
              <a:buNone/>
            </a:lvl1pPr>
          </a:lstStyle>
          <a:p>
            <a:pPr lvl="0"/>
            <a:endParaRPr lang="en-US" altLang="zh-CN" dirty="0" smtClean="0"/>
          </a:p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 smtClean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defRPr>
            </a:lvl1pPr>
          </a:lstStyle>
          <a:p>
            <a:fld id="{12249138-220E-46B6-AEB9-D234E104E44E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defRPr>
            </a:lvl1pPr>
          </a:lstStyle>
          <a:p>
            <a:fld id="{835E0721-22C3-47DE-B60F-ED482CDA173D}" type="slidenum">
              <a:rPr lang="zh-CN" altLang="en-US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itchFamily="66" charset="0"/>
          <a:ea typeface="黑体" pitchFamily="2" charset="-122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727CA3"/>
        </a:buClr>
        <a:buSzPct val="76000"/>
        <a:buFont typeface="Wingdings" pitchFamily="2" charset="2"/>
        <a:buChar char="u"/>
        <a:defRPr sz="28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FB8CD"/>
        </a:buClr>
        <a:buSzPct val="76000"/>
        <a:buFont typeface="Wingdings" pitchFamily="2" charset="2"/>
        <a:buChar char="n"/>
        <a:defRPr sz="24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omic Sans MS" panose="030F0702030302020204" pitchFamily="66" charset="0"/>
          <a:ea typeface="黑体" panose="02010609060101010101" pitchFamily="49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ctrTitle"/>
          </p:nvPr>
        </p:nvSpPr>
        <p:spPr>
          <a:xfrm>
            <a:off x="685800" y="727509"/>
            <a:ext cx="7772400" cy="2387600"/>
          </a:xfrm>
        </p:spPr>
        <p:txBody>
          <a:bodyPr/>
          <a:lstStyle/>
          <a:p>
            <a:pPr eaLnBrk="1" hangingPunct="1"/>
            <a:r>
              <a:rPr lang="en-US" altLang="zh-CN" sz="4400" dirty="0"/>
              <a:t>LHAASO-WCDA</a:t>
            </a:r>
            <a:r>
              <a:rPr lang="zh-CN" altLang="en-US" sz="4400" dirty="0"/>
              <a:t>事例</a:t>
            </a:r>
            <a:r>
              <a:rPr lang="zh-CN" altLang="en-US" sz="4400" dirty="0" smtClean="0"/>
              <a:t>重建工作</a:t>
            </a:r>
            <a:r>
              <a:rPr lang="zh-CN" altLang="en-US" sz="4400" dirty="0"/>
              <a:t>进展</a:t>
            </a:r>
            <a:endParaRPr lang="zh-CN" altLang="en-US" sz="4400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9458" name="副标题 2"/>
          <p:cNvSpPr>
            <a:spLocks noGrp="1"/>
          </p:cNvSpPr>
          <p:nvPr>
            <p:ph type="subTitle" idx="1"/>
          </p:nvPr>
        </p:nvSpPr>
        <p:spPr>
          <a:xfrm>
            <a:off x="1143000" y="4391028"/>
            <a:ext cx="6858000" cy="1655763"/>
          </a:xfrm>
        </p:spPr>
        <p:txBody>
          <a:bodyPr/>
          <a:lstStyle/>
          <a:p>
            <a:pPr algn="r" eaLnBrk="1" hangingPunct="1"/>
            <a:r>
              <a:rPr lang="en-US" altLang="zh-CN" dirty="0" smtClean="0">
                <a:ea typeface="黑体" pitchFamily="2" charset="-122"/>
              </a:rPr>
              <a:t>LHAASO </a:t>
            </a:r>
            <a:r>
              <a:rPr lang="zh-CN" altLang="en-US" dirty="0" smtClean="0">
                <a:ea typeface="黑体" pitchFamily="2" charset="-122"/>
              </a:rPr>
              <a:t>合作组会</a:t>
            </a:r>
            <a:endParaRPr lang="en-US" altLang="zh-CN" dirty="0" smtClean="0">
              <a:ea typeface="黑体" pitchFamily="2" charset="-122"/>
            </a:endParaRPr>
          </a:p>
          <a:p>
            <a:pPr algn="r" eaLnBrk="1" hangingPunct="1"/>
            <a:r>
              <a:rPr lang="zh-CN" altLang="en-US" dirty="0" smtClean="0">
                <a:ea typeface="黑体" pitchFamily="2" charset="-122"/>
              </a:rPr>
              <a:t>王晓洁 </a:t>
            </a:r>
            <a:endParaRPr lang="en-US" altLang="zh-CN" dirty="0" smtClean="0">
              <a:ea typeface="黑体" pitchFamily="2" charset="-122"/>
            </a:endParaRPr>
          </a:p>
          <a:p>
            <a:pPr algn="r" eaLnBrk="1" hangingPunct="1"/>
            <a:r>
              <a:rPr lang="zh-CN" altLang="en-US" dirty="0" smtClean="0">
                <a:ea typeface="黑体" pitchFamily="2" charset="-122"/>
              </a:rPr>
              <a:t> </a:t>
            </a:r>
            <a:r>
              <a:rPr lang="en-US" altLang="zh-CN" dirty="0" smtClean="0">
                <a:ea typeface="黑体" pitchFamily="2" charset="-122"/>
              </a:rPr>
              <a:t>2017/09/22</a:t>
            </a:r>
          </a:p>
        </p:txBody>
      </p:sp>
    </p:spTree>
    <p:extLst>
      <p:ext uri="{BB962C8B-B14F-4D97-AF65-F5344CB8AC3E}">
        <p14:creationId xmlns:p14="http://schemas.microsoft.com/office/powerpoint/2010/main" xmlns="" val="1871311050"/>
      </p:ext>
    </p:extLst>
  </p:cSld>
  <p:clrMapOvr>
    <a:masterClrMapping/>
  </p:clrMapOvr>
  <p:transition advTm="121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标题 1"/>
          <p:cNvSpPr>
            <a:spLocks noGrp="1"/>
          </p:cNvSpPr>
          <p:nvPr>
            <p:ph type="title"/>
          </p:nvPr>
        </p:nvSpPr>
        <p:spPr>
          <a:xfrm>
            <a:off x="713365" y="-4028"/>
            <a:ext cx="7886700" cy="1325563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ea typeface="黑体" pitchFamily="2" charset="-122"/>
              </a:rPr>
              <a:t>方法介绍：在线快速</a:t>
            </a:r>
            <a:r>
              <a:rPr lang="zh-CN" altLang="en-US" dirty="0">
                <a:ea typeface="黑体" pitchFamily="2" charset="-122"/>
              </a:rPr>
              <a:t>重建</a:t>
            </a:r>
            <a:r>
              <a:rPr lang="zh-CN" altLang="en-US" dirty="0" smtClean="0">
                <a:ea typeface="黑体" pitchFamily="2" charset="-122"/>
              </a:rPr>
              <a:t>方法的研究</a:t>
            </a:r>
          </a:p>
        </p:txBody>
      </p:sp>
      <p:sp>
        <p:nvSpPr>
          <p:cNvPr id="1048696" name="内容占位符 2"/>
          <p:cNvSpPr>
            <a:spLocks noGrp="1"/>
          </p:cNvSpPr>
          <p:nvPr>
            <p:ph idx="1"/>
          </p:nvPr>
        </p:nvSpPr>
        <p:spPr>
          <a:xfrm>
            <a:off x="628651" y="1114421"/>
            <a:ext cx="3624036" cy="2356408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2E75B6"/>
                </a:solidFill>
                <a:ea typeface="黑体" pitchFamily="2" charset="-122"/>
              </a:rPr>
              <a:t>WCDA</a:t>
            </a:r>
            <a:r>
              <a:rPr lang="zh-CN" altLang="en-US" dirty="0" smtClean="0">
                <a:solidFill>
                  <a:srgbClr val="2E75B6"/>
                </a:solidFill>
                <a:ea typeface="黑体" pitchFamily="2" charset="-122"/>
              </a:rPr>
              <a:t>自己发展的快速遍举法</a:t>
            </a:r>
            <a:endParaRPr lang="en-US" dirty="0" smtClean="0">
              <a:solidFill>
                <a:srgbClr val="2E75B6"/>
              </a:solidFill>
              <a:ea typeface="黑体" pitchFamily="2" charset="-122"/>
            </a:endParaRPr>
          </a:p>
          <a:p>
            <a:pPr lvl="1" eaLnBrk="1" hangingPunct="1"/>
            <a:r>
              <a:rPr lang="zh-CN" altLang="en-US" dirty="0" smtClean="0">
                <a:ea typeface="黑体" pitchFamily="2" charset="-122"/>
              </a:rPr>
              <a:t>天区分区（分</a:t>
            </a:r>
            <a:r>
              <a:rPr lang="en-US" altLang="zh-CN" dirty="0" smtClean="0">
                <a:ea typeface="黑体" pitchFamily="2" charset="-122"/>
              </a:rPr>
              <a:t>bin</a:t>
            </a:r>
            <a:r>
              <a:rPr lang="zh-CN" altLang="en-US" dirty="0" smtClean="0">
                <a:ea typeface="黑体" pitchFamily="2" charset="-122"/>
              </a:rPr>
              <a:t>）</a:t>
            </a:r>
            <a:endParaRPr lang="en-US" dirty="0" smtClean="0">
              <a:ea typeface="黑体" pitchFamily="2" charset="-122"/>
            </a:endParaRPr>
          </a:p>
          <a:p>
            <a:pPr lvl="1" eaLnBrk="1" hangingPunct="1"/>
            <a:r>
              <a:rPr lang="zh-CN" altLang="en-US" dirty="0" smtClean="0">
                <a:ea typeface="黑体" pitchFamily="2" charset="-122"/>
              </a:rPr>
              <a:t>逐个扫描，排除噪声</a:t>
            </a:r>
            <a:endParaRPr lang="en-US" altLang="zh-CN" dirty="0">
              <a:ea typeface="黑体" pitchFamily="2" charset="-122"/>
            </a:endParaRPr>
          </a:p>
          <a:p>
            <a:pPr lvl="1" eaLnBrk="1" hangingPunct="1"/>
            <a:r>
              <a:rPr lang="en-US" altLang="zh-CN" dirty="0" smtClean="0">
                <a:ea typeface="黑体" pitchFamily="2" charset="-122"/>
              </a:rPr>
              <a:t>hits</a:t>
            </a:r>
            <a:r>
              <a:rPr lang="zh-CN" altLang="en-US" dirty="0" smtClean="0">
                <a:ea typeface="黑体" pitchFamily="2" charset="-122"/>
              </a:rPr>
              <a:t>时间信息转换到特定方向前锋面排序</a:t>
            </a:r>
            <a:endParaRPr lang="en-US" altLang="zh-CN" dirty="0" smtClean="0">
              <a:ea typeface="黑体" pitchFamily="2" charset="-122"/>
            </a:endParaRPr>
          </a:p>
        </p:txBody>
      </p:sp>
      <p:sp>
        <p:nvSpPr>
          <p:cNvPr id="104869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60BE-CB0A-4C16-B3BF-A455AB0B968C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69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5B7E7-A8E0-4AA6-A92F-E24D018417AC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1048699" name="日期占位符 1"/>
          <p:cNvSpPr txBox="1">
            <a:spLocks noGrp="1"/>
          </p:cNvSpPr>
          <p:nvPr/>
        </p:nvSpPr>
        <p:spPr>
          <a:xfrm>
            <a:off x="628651" y="6356351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1DA5BF4-1CDE-4B96-9D44-A23307DBC70F}" type="datetime1">
              <a:rPr lang="zh-CN" altLang="en-US"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2017/9/22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048700" name="灯片编号占位符 3"/>
          <p:cNvSpPr txBox="1">
            <a:spLocks noGrp="1"/>
          </p:cNvSpPr>
          <p:nvPr/>
        </p:nvSpPr>
        <p:spPr>
          <a:xfrm>
            <a:off x="6457951" y="6356351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DB1A039B-7793-450C-9118-FC87FDEFD1E1}" type="slidenum">
              <a:rPr lang="en-US"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203828" y="1114425"/>
            <a:ext cx="3311525" cy="2246313"/>
            <a:chOff x="5032375" y="4175125"/>
            <a:chExt cx="3311525" cy="2246313"/>
          </a:xfrm>
        </p:grpSpPr>
        <p:pic>
          <p:nvPicPr>
            <p:cNvPr id="2097171" name="图片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2375" y="4175125"/>
              <a:ext cx="3311525" cy="224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45735" name="直接连接符 14"/>
            <p:cNvCxnSpPr>
              <a:cxnSpLocks/>
            </p:cNvCxnSpPr>
            <p:nvPr/>
          </p:nvCxnSpPr>
          <p:spPr>
            <a:xfrm>
              <a:off x="6110514" y="4394994"/>
              <a:ext cx="6124" cy="178831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45736" name="直接连接符 34"/>
            <p:cNvCxnSpPr>
              <a:cxnSpLocks/>
            </p:cNvCxnSpPr>
            <p:nvPr/>
          </p:nvCxnSpPr>
          <p:spPr>
            <a:xfrm flipH="1">
              <a:off x="6886575" y="4394994"/>
              <a:ext cx="31750" cy="177403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48701" name="矩形 33"/>
          <p:cNvSpPr>
            <a:spLocks noChangeArrowheads="1"/>
          </p:cNvSpPr>
          <p:nvPr/>
        </p:nvSpPr>
        <p:spPr bwMode="auto">
          <a:xfrm>
            <a:off x="6842035" y="988796"/>
            <a:ext cx="16882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Comic Sans MS" pitchFamily="66" charset="0"/>
                <a:ea typeface="黑体" pitchFamily="2" charset="-122"/>
              </a:rPr>
              <a:t>1TeV</a:t>
            </a:r>
            <a:r>
              <a:rPr lang="zh-CN" altLang="en-US" sz="1600" dirty="0">
                <a:solidFill>
                  <a:srgbClr val="000000"/>
                </a:solidFill>
                <a:latin typeface="Comic Sans MS" pitchFamily="66" charset="0"/>
                <a:ea typeface="黑体" pitchFamily="2" charset="-122"/>
              </a:rPr>
              <a:t>事例示意图</a:t>
            </a:r>
            <a:endParaRPr lang="zh-CN" altLang="en-US" sz="11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82" y="3823907"/>
            <a:ext cx="3946721" cy="21793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718" y="3360735"/>
            <a:ext cx="3841399" cy="307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6112668"/>
      </p:ext>
    </p:extLst>
  </p:cSld>
  <p:clrMapOvr>
    <a:masterClrMapping/>
  </p:clrMapOvr>
  <p:transition advTm="5882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内容占位符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790393"/>
            <a:ext cx="3886200" cy="2914651"/>
          </a:xfrm>
        </p:spPr>
      </p:pic>
      <p:pic>
        <p:nvPicPr>
          <p:cNvPr id="2097178" name="内容占位符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17661"/>
            <a:ext cx="3886200" cy="3752193"/>
          </a:xfrm>
        </p:spPr>
      </p:pic>
      <p:sp>
        <p:nvSpPr>
          <p:cNvPr id="10487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快速噪声过滤算法效率及速度</a:t>
            </a:r>
            <a:endParaRPr lang="zh-CN" altLang="en-US" dirty="0"/>
          </a:p>
        </p:txBody>
      </p:sp>
      <p:sp>
        <p:nvSpPr>
          <p:cNvPr id="104870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066A-534A-414F-915C-7E4CD240BF72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1048708" name="文本框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8654" y="5361393"/>
            <a:ext cx="5666103" cy="1175003"/>
          </a:xfrm>
          <a:prstGeom prst="rect">
            <a:avLst/>
          </a:prstGeom>
          <a:blipFill rotWithShape="0">
            <a:blip r:embed="rId4"/>
            <a:stretch>
              <a:fillRect l="-108" b="-7772"/>
            </a:stretch>
          </a:blipFill>
        </p:spPr>
        <p:txBody>
          <a:bodyPr/>
          <a:lstStyle/>
          <a:p>
            <a:r>
              <a:rPr lang="zh-CN" altLang="en-US">
                <a:noFill/>
              </a:rPr>
              <a:t> </a:t>
            </a:r>
          </a:p>
        </p:txBody>
      </p:sp>
      <p:sp>
        <p:nvSpPr>
          <p:cNvPr id="1048709" name="文本框 11"/>
          <p:cNvSpPr txBox="1"/>
          <p:nvPr/>
        </p:nvSpPr>
        <p:spPr>
          <a:xfrm>
            <a:off x="2182425" y="171765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内芯事例效率图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8710" name="文本框 12"/>
          <p:cNvSpPr txBox="1"/>
          <p:nvPr/>
        </p:nvSpPr>
        <p:spPr>
          <a:xfrm>
            <a:off x="5554479" y="171765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积分速度图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167"/>
    </mc:Choice>
    <mc:Fallback>
      <p:transition spd="slow" advTm="3216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标题 1"/>
          <p:cNvSpPr>
            <a:spLocks noGrp="1"/>
          </p:cNvSpPr>
          <p:nvPr>
            <p:ph type="title"/>
          </p:nvPr>
        </p:nvSpPr>
        <p:spPr>
          <a:xfrm>
            <a:off x="365125" y="219075"/>
            <a:ext cx="8361363" cy="1016000"/>
          </a:xfrm>
        </p:spPr>
        <p:txBody>
          <a:bodyPr/>
          <a:lstStyle/>
          <a:p>
            <a:r>
              <a:rPr lang="zh-CN" altLang="en-US" dirty="0">
                <a:ea typeface="黑体" pitchFamily="2" charset="-122"/>
              </a:rPr>
              <a:t>簇射芯位</a:t>
            </a:r>
            <a:r>
              <a:rPr lang="zh-CN" altLang="en-US" dirty="0" smtClean="0">
                <a:ea typeface="黑体" pitchFamily="2" charset="-122"/>
              </a:rPr>
              <a:t>重建</a:t>
            </a:r>
          </a:p>
        </p:txBody>
      </p:sp>
      <p:pic>
        <p:nvPicPr>
          <p:cNvPr id="2097167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611" y="4064407"/>
            <a:ext cx="30337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89" name="内容占位符 3"/>
          <p:cNvSpPr>
            <a:spLocks noGrp="1"/>
          </p:cNvSpPr>
          <p:nvPr>
            <p:ph idx="13"/>
          </p:nvPr>
        </p:nvSpPr>
        <p:spPr>
          <a:xfrm>
            <a:off x="3803074" y="4222995"/>
            <a:ext cx="5143500" cy="2268701"/>
          </a:xfrm>
        </p:spPr>
        <p:txBody>
          <a:bodyPr/>
          <a:lstStyle/>
          <a:p>
            <a:pPr eaLnBrk="1"/>
            <a:r>
              <a:rPr lang="zh-CN" altLang="en-US" sz="2000" dirty="0">
                <a:ea typeface="黑体" pitchFamily="2" charset="-122"/>
              </a:rPr>
              <a:t>芯位重建一般方法</a:t>
            </a:r>
            <a:endParaRPr lang="en-US" altLang="zh-CN" sz="2000" dirty="0">
              <a:ea typeface="黑体" pitchFamily="2" charset="-122"/>
            </a:endParaRPr>
          </a:p>
          <a:p>
            <a:pPr lvl="1" eaLnBrk="1"/>
            <a:r>
              <a:rPr lang="zh-CN" altLang="en-US" sz="1600" dirty="0">
                <a:ea typeface="黑体" pitchFamily="2" charset="-122"/>
              </a:rPr>
              <a:t>重心法；</a:t>
            </a:r>
            <a:endParaRPr lang="en-US" altLang="zh-CN" sz="1600" dirty="0">
              <a:ea typeface="黑体" pitchFamily="2" charset="-122"/>
            </a:endParaRPr>
          </a:p>
          <a:p>
            <a:pPr lvl="1" eaLnBrk="1"/>
            <a:r>
              <a:rPr lang="zh-CN" altLang="en-US" sz="1600" dirty="0">
                <a:ea typeface="黑体" pitchFamily="2" charset="-122"/>
              </a:rPr>
              <a:t>树形分析法：</a:t>
            </a:r>
            <a:r>
              <a:rPr lang="en-US" altLang="zh-CN" sz="1600" dirty="0" err="1">
                <a:ea typeface="黑体" pitchFamily="2" charset="-122"/>
              </a:rPr>
              <a:t>MTree</a:t>
            </a:r>
            <a:r>
              <a:rPr lang="zh-CN" altLang="en-US" sz="1600" dirty="0">
                <a:ea typeface="黑体" pitchFamily="2" charset="-122"/>
              </a:rPr>
              <a:t>法、</a:t>
            </a:r>
            <a:r>
              <a:rPr lang="en-US" altLang="zh-CN" sz="1600" dirty="0">
                <a:ea typeface="黑体" pitchFamily="2" charset="-122"/>
              </a:rPr>
              <a:t>Tree</a:t>
            </a:r>
            <a:r>
              <a:rPr lang="zh-CN" altLang="en-US" sz="1600" dirty="0">
                <a:ea typeface="黑体" pitchFamily="2" charset="-122"/>
              </a:rPr>
              <a:t>法、</a:t>
            </a:r>
            <a:r>
              <a:rPr lang="en-US" altLang="zh-CN" sz="1600" dirty="0" err="1">
                <a:ea typeface="黑体" pitchFamily="2" charset="-122"/>
              </a:rPr>
              <a:t>Dtree</a:t>
            </a:r>
            <a:r>
              <a:rPr lang="zh-CN" altLang="en-US" sz="1600" dirty="0">
                <a:ea typeface="黑体" pitchFamily="2" charset="-122"/>
              </a:rPr>
              <a:t>法；</a:t>
            </a:r>
            <a:endParaRPr lang="en-US" altLang="zh-CN" sz="1600" dirty="0">
              <a:ea typeface="黑体" pitchFamily="2" charset="-122"/>
            </a:endParaRPr>
          </a:p>
          <a:p>
            <a:pPr lvl="1" eaLnBrk="1"/>
            <a:r>
              <a:rPr lang="zh-CN" altLang="en-US" sz="1600" dirty="0">
                <a:ea typeface="黑体" pitchFamily="2" charset="-122"/>
              </a:rPr>
              <a:t>最大似然法；</a:t>
            </a:r>
            <a:endParaRPr lang="en-US" altLang="zh-CN" sz="1600" dirty="0">
              <a:ea typeface="黑体" pitchFamily="2" charset="-122"/>
            </a:endParaRPr>
          </a:p>
          <a:p>
            <a:pPr lvl="1" eaLnBrk="1"/>
            <a:r>
              <a:rPr lang="en-US" altLang="zh-CN" sz="1600" dirty="0">
                <a:ea typeface="黑体" pitchFamily="2" charset="-122"/>
              </a:rPr>
              <a:t>2D-Gaussion </a:t>
            </a:r>
            <a:r>
              <a:rPr lang="zh-CN" altLang="en-US" sz="1600" dirty="0">
                <a:ea typeface="黑体" pitchFamily="2" charset="-122"/>
              </a:rPr>
              <a:t>拟合；</a:t>
            </a:r>
            <a:endParaRPr lang="en-US" altLang="zh-CN" sz="1600" dirty="0">
              <a:ea typeface="黑体" pitchFamily="2" charset="-122"/>
            </a:endParaRPr>
          </a:p>
          <a:p>
            <a:pPr eaLnBrk="1"/>
            <a:r>
              <a:rPr lang="zh-CN" altLang="en-US" sz="2000" dirty="0">
                <a:ea typeface="黑体" pitchFamily="2" charset="-122"/>
              </a:rPr>
              <a:t>左图：</a:t>
            </a:r>
            <a:endParaRPr lang="en-US" altLang="zh-CN" sz="2000" dirty="0">
              <a:ea typeface="黑体" pitchFamily="2" charset="-122"/>
            </a:endParaRPr>
          </a:p>
          <a:p>
            <a:pPr lvl="1" eaLnBrk="1"/>
            <a:r>
              <a:rPr lang="zh-CN" altLang="en-US" sz="1600" dirty="0">
                <a:ea typeface="黑体" pitchFamily="2" charset="-122"/>
              </a:rPr>
              <a:t>芯位重建误差与对应的方向重建角度差关系图</a:t>
            </a:r>
          </a:p>
          <a:p>
            <a:pPr lvl="1" eaLnBrk="1"/>
            <a:endParaRPr lang="en-US" altLang="zh-CN" sz="1600" dirty="0">
              <a:ea typeface="黑体" pitchFamily="2" charset="-122"/>
            </a:endParaRPr>
          </a:p>
        </p:txBody>
      </p:sp>
      <p:pic>
        <p:nvPicPr>
          <p:cNvPr id="209716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629" y="1078429"/>
            <a:ext cx="7117772" cy="298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22410205"/>
      </p:ext>
    </p:extLst>
  </p:cSld>
  <p:clrMapOvr>
    <a:masterClrMapping/>
  </p:clrMapOvr>
  <p:transition advTm="1815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28650" y="157309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芯位重建结果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D76D-C67C-4FB6-88BA-441FC814FD71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4F6D-64FF-4D4D-B535-64F48D24632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15"/>
          </p:nvPr>
        </p:nvSpPr>
        <p:spPr>
          <a:xfrm>
            <a:off x="628650" y="5024871"/>
            <a:ext cx="7886700" cy="955575"/>
          </a:xfrm>
        </p:spPr>
        <p:txBody>
          <a:bodyPr/>
          <a:lstStyle/>
          <a:p>
            <a:r>
              <a:rPr lang="zh-CN" altLang="en-US" sz="2000" dirty="0"/>
              <a:t>算法优化后，噪声对芯位重建影响几乎完全被去除</a:t>
            </a:r>
            <a:endParaRPr lang="en-US" altLang="zh-CN" sz="2000" dirty="0"/>
          </a:p>
          <a:p>
            <a:r>
              <a:rPr lang="zh-CN" altLang="en-US" sz="2000" dirty="0"/>
              <a:t>最优结果好于</a:t>
            </a:r>
            <a:r>
              <a:rPr lang="en-US" altLang="zh-CN" sz="2000" dirty="0"/>
              <a:t>200ns</a:t>
            </a:r>
            <a:r>
              <a:rPr lang="zh-CN" altLang="en-US" sz="2000" dirty="0"/>
              <a:t>时间窗口内不加噪声重建结果（深绿色</a:t>
            </a:r>
            <a:r>
              <a:rPr lang="en-US" altLang="zh-CN" sz="2000" dirty="0"/>
              <a:t>&gt;</a:t>
            </a:r>
            <a:r>
              <a:rPr lang="zh-CN" altLang="en-US" sz="2000" dirty="0"/>
              <a:t>红色曲线），且与不加分区后</a:t>
            </a:r>
            <a:r>
              <a:rPr lang="en-US" altLang="zh-CN" sz="2000" dirty="0"/>
              <a:t>50ns</a:t>
            </a:r>
            <a:r>
              <a:rPr lang="zh-CN" altLang="en-US" sz="2000" dirty="0"/>
              <a:t>时间窗口内不加噪声结果十分接近</a:t>
            </a:r>
            <a:endParaRPr lang="en-US" altLang="zh-CN" sz="2000" dirty="0"/>
          </a:p>
        </p:txBody>
      </p:sp>
      <p:pic>
        <p:nvPicPr>
          <p:cNvPr id="14" name="内容占位符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2" y="1128521"/>
            <a:ext cx="5226915" cy="3756025"/>
          </a:xfrm>
        </p:spPr>
      </p:pic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0931417"/>
              </p:ext>
            </p:extLst>
          </p:nvPr>
        </p:nvGraphicFramePr>
        <p:xfrm>
          <a:off x="5855564" y="1816880"/>
          <a:ext cx="2906775" cy="25469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1355"/>
                <a:gridCol w="581355"/>
                <a:gridCol w="581355"/>
                <a:gridCol w="581355"/>
                <a:gridCol w="581355"/>
              </a:tblGrid>
              <a:tr h="741680"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E [</a:t>
                      </a:r>
                      <a:r>
                        <a:rPr lang="en-US" altLang="zh-CN" sz="1100" dirty="0" err="1" smtClean="0"/>
                        <a:t>TeV</a:t>
                      </a:r>
                      <a:r>
                        <a:rPr lang="en-US" altLang="zh-CN" sz="1100" dirty="0" smtClean="0"/>
                        <a:t>]</a:t>
                      </a:r>
                      <a:endParaRPr lang="zh-CN" altLang="en-US" sz="11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Log</a:t>
                      </a:r>
                      <a:r>
                        <a:rPr lang="zh-CN" altLang="en-US" sz="1100" dirty="0" smtClean="0"/>
                        <a:t>（</a:t>
                      </a:r>
                      <a:r>
                        <a:rPr lang="en-US" altLang="zh-CN" sz="1100" dirty="0" err="1" smtClean="0"/>
                        <a:t>nhitreal</a:t>
                      </a:r>
                      <a:r>
                        <a:rPr lang="zh-CN" altLang="en-US" sz="1100" dirty="0" smtClean="0"/>
                        <a:t>）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50 kHz</a:t>
                      </a:r>
                    </a:p>
                    <a:p>
                      <a:r>
                        <a:rPr lang="en-US" altLang="zh-CN" sz="1100" dirty="0" smtClean="0"/>
                        <a:t>Rezone COG [m]</a:t>
                      </a:r>
                      <a:endParaRPr lang="zh-CN" altLang="en-US" sz="11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aseline="0" dirty="0" smtClean="0"/>
                        <a:t>0 kHz </a:t>
                      </a:r>
                      <a:r>
                        <a:rPr lang="en-US" altLang="zh-CN" sz="1100" dirty="0" smtClean="0"/>
                        <a:t>noise[m]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/>
                        <a:t>0 kHz noise rezone[m]</a:t>
                      </a:r>
                      <a:endParaRPr lang="zh-CN" altLang="en-US" sz="1100" dirty="0"/>
                    </a:p>
                  </a:txBody>
                  <a:tcPr/>
                </a:tc>
              </a:tr>
              <a:tr h="446237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0.22</a:t>
                      </a:r>
                      <a:endParaRPr lang="zh-CN" altLang="en-US" sz="15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1.5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19</a:t>
                      </a:r>
                      <a:endParaRPr lang="zh-CN" altLang="en-US" sz="15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20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17</a:t>
                      </a:r>
                      <a:endParaRPr lang="zh-CN" altLang="en-US" sz="1500" dirty="0"/>
                    </a:p>
                  </a:txBody>
                  <a:tcPr/>
                </a:tc>
              </a:tr>
              <a:tr h="446237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0.65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10</a:t>
                      </a:r>
                      <a:endParaRPr lang="zh-CN" altLang="en-US" sz="15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15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9.5</a:t>
                      </a:r>
                      <a:endParaRPr lang="zh-CN" altLang="en-US" sz="1500" dirty="0"/>
                    </a:p>
                  </a:txBody>
                  <a:tcPr/>
                </a:tc>
              </a:tr>
              <a:tr h="446237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2.0</a:t>
                      </a:r>
                      <a:endParaRPr lang="zh-CN" altLang="en-US" sz="15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2.5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6</a:t>
                      </a:r>
                      <a:endParaRPr lang="zh-CN" altLang="en-US" sz="15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9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5.5</a:t>
                      </a:r>
                      <a:endParaRPr lang="zh-CN" altLang="en-US" sz="1500" dirty="0"/>
                    </a:p>
                  </a:txBody>
                  <a:tcPr/>
                </a:tc>
              </a:tr>
              <a:tr h="446237"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8.5</a:t>
                      </a:r>
                      <a:endParaRPr lang="zh-CN" altLang="en-US" sz="15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3.0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4</a:t>
                      </a:r>
                      <a:endParaRPr lang="zh-CN" altLang="en-US" sz="15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6</a:t>
                      </a:r>
                      <a:endParaRPr lang="zh-CN" alt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500" dirty="0" smtClean="0"/>
                        <a:t>4</a:t>
                      </a:r>
                      <a:endParaRPr lang="zh-CN" altLang="en-US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4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7771" y="1027909"/>
            <a:ext cx="3546888" cy="2837511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高精度重建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内容占位符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芯位重建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基于</a:t>
                </a:r>
                <a:r>
                  <a:rPr lang="en-US" altLang="zh-CN" dirty="0" smtClean="0"/>
                  <a:t>NKG</a:t>
                </a:r>
                <a:r>
                  <a:rPr lang="zh-CN" altLang="en-US" dirty="0" smtClean="0"/>
                  <a:t>函数的最大似然法拟合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利用时间空间信息相结合方法</a:t>
                </a:r>
                <a:endParaRPr lang="zh-CN" altLang="en-US" dirty="0" smtClean="0"/>
              </a:p>
              <a:p>
                <a:r>
                  <a:rPr lang="zh-CN" altLang="en-US" dirty="0" smtClean="0"/>
                  <a:t>精确</a:t>
                </a:r>
                <a:r>
                  <a:rPr lang="zh-CN" altLang="en-US" dirty="0" smtClean="0"/>
                  <a:t>方向</a:t>
                </a:r>
                <a:r>
                  <a:rPr lang="zh-CN" altLang="en-US" dirty="0"/>
                  <a:t>重建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二次函数曲面修正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x-none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x-none" altLang="zh-CN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x-none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x-none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x-none" altLang="zh-CN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x-none" altLang="zh-CN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x-none" altLang="zh-CN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x-none" altLang="zh-CN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x-none" altLang="zh-CN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x-none" altLang="zh-CN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x-none" altLang="zh-CN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x-none" altLang="zh-CN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x-none" altLang="zh-CN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x-none" altLang="zh-CN">
                                        <a:latin typeface="Cambria Math" panose="02040503050406030204" pitchFamily="18" charset="0"/>
                                      </a:rPr>
                                      <m:t>𝑙𝑥</m:t>
                                    </m:r>
                                  </m:e>
                                  <m:sub>
                                    <m:r>
                                      <a:rPr lang="x-none" altLang="zh-C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x-none" altLang="zh-C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x-none" altLang="zh-CN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x-none" altLang="zh-CN">
                                        <a:latin typeface="Cambria Math" panose="02040503050406030204" pitchFamily="18" charset="0"/>
                                      </a:rPr>
                                      <m:t>𝑚𝑦</m:t>
                                    </m:r>
                                  </m:e>
                                  <m:sub>
                                    <m:r>
                                      <a:rPr lang="x-none" altLang="zh-C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x-none" altLang="zh-C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x-none" altLang="zh-CN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x-none" altLang="zh-CN">
                                        <a:latin typeface="Cambria Math" panose="02040503050406030204" pitchFamily="18" charset="0"/>
                                      </a:rPr>
                                      <m:t>𝑛𝑧</m:t>
                                    </m:r>
                                  </m:e>
                                  <m:sub>
                                    <m:r>
                                      <a:rPr lang="x-none" altLang="zh-CN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x-none" altLang="zh-CN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x-none" altLang="zh-CN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x-none" altLang="zh-CN">
                                        <a:latin typeface="Cambria Math" panose="02040503050406030204" pitchFamily="18" charset="0"/>
                                      </a:rPr>
                                      <m:t>𝑐𝑡</m:t>
                                    </m:r>
                                  </m:e>
                                  <m:sub>
                                    <m:r>
                                      <a:rPr lang="x-none" altLang="zh-CN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x-none" altLang="zh-CN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x-none" altLang="zh-CN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dirty="0"/>
              </a:p>
              <a:p>
                <a:pPr lvl="1"/>
                <a:r>
                  <a:rPr lang="zh-CN" altLang="zh-CN" dirty="0"/>
                  <a:t>其中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>
                        <a:latin typeface="Cambria Math" panose="02040503050406030204" pitchFamily="18" charset="0"/>
                      </a:rPr>
                      <m:t>l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zh-CN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𝜃</m:t>
                        </m:r>
                        <m:func>
                          <m:funcPr>
                            <m:ctrlPr>
                              <a:rPr lang="zh-CN" altLang="zh-CN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zh-CN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zh-CN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func>
                      </m:e>
                    </m:func>
                  </m:oMath>
                </a14:m>
                <a:r>
                  <a:rPr lang="zh-CN" altLang="zh-CN" dirty="0"/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>
                        <a:latin typeface="Cambria Math" panose="02040503050406030204" pitchFamily="18" charset="0"/>
                      </a:rPr>
                      <m:t>m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zh-CN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zh-CN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r>
                  <a:rPr lang="zh-CN" altLang="zh-CN" dirty="0"/>
                  <a:t>为方向矢量，</a:t>
                </a:r>
                <a:r>
                  <a:rPr lang="en-US" altLang="zh-CN" dirty="0"/>
                  <a:t>c=29.98cm/ns,(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zh-CN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r>
                  <a:rPr lang="zh-CN" altLang="zh-CN" dirty="0"/>
                  <a:t>为第</a:t>
                </a:r>
                <a:r>
                  <a:rPr lang="en-US" altLang="zh-CN" dirty="0" err="1"/>
                  <a:t>i</a:t>
                </a:r>
                <a:r>
                  <a:rPr lang="zh-CN" altLang="zh-CN" dirty="0"/>
                  <a:t>个探测器的位置坐标，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dirty="0"/>
                  <a:t>相应的</a:t>
                </a:r>
                <a:r>
                  <a:rPr lang="en-US" altLang="zh-CN" dirty="0"/>
                  <a:t>TDC</a:t>
                </a:r>
                <a:r>
                  <a:rPr lang="zh-CN" altLang="zh-CN" dirty="0"/>
                  <a:t>测量</a:t>
                </a:r>
                <a:r>
                  <a:rPr lang="zh-CN" altLang="zh-CN" dirty="0" smtClean="0"/>
                  <a:t>值</a:t>
                </a:r>
                <a:r>
                  <a:rPr lang="zh-CN" altLang="en-US" dirty="0" smtClean="0"/>
                  <a:t>，</a:t>
                </a:r>
                <a:r>
                  <a:rPr lang="en-US" altLang="zh-CN" dirty="0"/>
                  <a:t/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 smtClean="0"/>
                  <a:t>为曲面修正函数</a:t>
                </a:r>
                <a:r>
                  <a:rPr lang="zh-CN" altLang="zh-CN" dirty="0" smtClean="0"/>
                  <a:t>。</a:t>
                </a:r>
                <a:endParaRPr lang="en-US" altLang="zh-CN" dirty="0"/>
              </a:p>
              <a:p>
                <a:pPr marL="457189" lvl="1" indent="0">
                  <a:buNone/>
                </a:pPr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73" t="-2941" r="-1082" b="-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17F-86C7-4609-BB80-92FD5E6E0BD5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21-22C3-47DE-B60F-ED482CDA173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197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5" y="3573016"/>
            <a:ext cx="4101271" cy="324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53888"/>
            <a:ext cx="8229600" cy="990600"/>
          </a:xfrm>
        </p:spPr>
        <p:txBody>
          <a:bodyPr/>
          <a:lstStyle/>
          <a:p>
            <a:r>
              <a:rPr lang="en-US" altLang="zh-CN" dirty="0"/>
              <a:t>γ/p </a:t>
            </a:r>
            <a:r>
              <a:rPr lang="zh-CN" altLang="en-US" dirty="0"/>
              <a:t>鉴别</a:t>
            </a:r>
          </a:p>
        </p:txBody>
      </p:sp>
      <p:pic>
        <p:nvPicPr>
          <p:cNvPr id="61442" name="Picture 2" descr="D:\cygwin\home\yaozg\lawca\detcomp\run100601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2527"/>
            <a:ext cx="296907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D:\cygwin\home\yaozg\lawca\detcomp\run000501_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96907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3" y="1259669"/>
            <a:ext cx="84974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Comic Sans MS" pitchFamily="66" charset="0"/>
              </a:rPr>
              <a:t>Proton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5" y="1259669"/>
            <a:ext cx="87140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Comic Sans MS" pitchFamily="66" charset="0"/>
              </a:rPr>
              <a:t>Gamma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>
          <a:xfrm>
            <a:off x="4229010" y="3861048"/>
            <a:ext cx="4646775" cy="259049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最亮“次芯”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簇射芯位外（比如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45m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）最亮的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PMT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的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PE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数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黑体" pitchFamily="49" charset="-122"/>
              </a:rPr>
              <a:t>“Compactness” </a:t>
            </a: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ea typeface="黑体" pitchFamily="49" charset="-122"/>
              </a:rPr>
              <a:t>：有效排除宇宙线本底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黑体" pitchFamily="49" charset="-122"/>
              </a:rPr>
              <a:t>.</a:t>
            </a: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ea typeface="黑体" pitchFamily="49" charset="-122"/>
              </a:rPr>
              <a:t> 对于给定的</a:t>
            </a:r>
            <a:r>
              <a:rPr lang="en-US" altLang="zh-CN" dirty="0" err="1" smtClean="0">
                <a:solidFill>
                  <a:schemeClr val="accent5">
                    <a:lumMod val="50000"/>
                  </a:schemeClr>
                </a:solidFill>
                <a:ea typeface="黑体" pitchFamily="49" charset="-122"/>
              </a:rPr>
              <a:t>npmt</a:t>
            </a: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ea typeface="黑体" pitchFamily="49" charset="-122"/>
              </a:rPr>
              <a:t>值，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黑体" pitchFamily="49" charset="-122"/>
              </a:rPr>
              <a:t>compactness</a:t>
            </a: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ea typeface="黑体" pitchFamily="49" charset="-122"/>
              </a:rPr>
              <a:t>越大，越趋向于</a:t>
            </a:r>
            <a:r>
              <a:rPr lang="en-US" altLang="zh-CN" dirty="0" err="1" smtClean="0">
                <a:solidFill>
                  <a:schemeClr val="accent5">
                    <a:lumMod val="50000"/>
                  </a:schemeClr>
                </a:solidFill>
                <a:ea typeface="黑体" pitchFamily="49" charset="-122"/>
              </a:rPr>
              <a:t>γ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黑体" pitchFamily="49" charset="-122"/>
              </a:rPr>
              <a:t>-like</a:t>
            </a: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ea typeface="黑体" pitchFamily="49" charset="-122"/>
              </a:rPr>
              <a:t>簇射。</a:t>
            </a:r>
            <a:endParaRPr lang="en-US" altLang="zh-CN" dirty="0" smtClean="0">
              <a:solidFill>
                <a:schemeClr val="accent5">
                  <a:lumMod val="50000"/>
                </a:schemeClr>
              </a:solidFill>
              <a:ea typeface="黑体" pitchFamily="49" charset="-122"/>
            </a:endParaRPr>
          </a:p>
          <a:p>
            <a:pPr>
              <a:lnSpc>
                <a:spcPct val="120000"/>
              </a:lnSpc>
            </a:pPr>
            <a:r>
              <a:rPr lang="pt-BR" altLang="zh-CN" dirty="0" smtClean="0">
                <a:solidFill>
                  <a:schemeClr val="accent2">
                    <a:lumMod val="50000"/>
                  </a:schemeClr>
                </a:solidFill>
                <a:ea typeface="黑体" pitchFamily="49" charset="-122"/>
              </a:rPr>
              <a:t>Q-factor</a:t>
            </a:r>
            <a:r>
              <a:rPr lang="pt-BR" altLang="zh-CN" dirty="0">
                <a:solidFill>
                  <a:schemeClr val="accent2">
                    <a:lumMod val="50000"/>
                  </a:schemeClr>
                </a:solidFill>
                <a:ea typeface="黑体" pitchFamily="49" charset="-122"/>
              </a:rPr>
              <a:t>: </a:t>
            </a:r>
            <a:r>
              <a:rPr lang="pt-BR" altLang="zh-CN" dirty="0" smtClean="0">
                <a:solidFill>
                  <a:schemeClr val="accent2">
                    <a:lumMod val="50000"/>
                  </a:schemeClr>
                </a:solidFill>
                <a:ea typeface="黑体" pitchFamily="49" charset="-122"/>
              </a:rPr>
              <a:t>7 </a:t>
            </a:r>
            <a:r>
              <a:rPr lang="pt-BR" altLang="zh-CN" dirty="0">
                <a:solidFill>
                  <a:schemeClr val="accent2">
                    <a:lumMod val="50000"/>
                  </a:schemeClr>
                </a:solidFill>
                <a:ea typeface="黑体" pitchFamily="49" charset="-122"/>
              </a:rPr>
              <a:t>@ 1 TeV; </a:t>
            </a:r>
            <a:r>
              <a:rPr lang="pt-BR" altLang="zh-CN" dirty="0" smtClean="0">
                <a:solidFill>
                  <a:schemeClr val="accent2">
                    <a:lumMod val="50000"/>
                  </a:schemeClr>
                </a:solidFill>
                <a:ea typeface="黑体" pitchFamily="49" charset="-122"/>
              </a:rPr>
              <a:t>22 </a:t>
            </a:r>
            <a:r>
              <a:rPr lang="pt-BR" altLang="zh-CN" dirty="0">
                <a:solidFill>
                  <a:schemeClr val="accent2">
                    <a:lumMod val="50000"/>
                  </a:schemeClr>
                </a:solidFill>
                <a:ea typeface="黑体" pitchFamily="49" charset="-122"/>
              </a:rPr>
              <a:t>@ 5 TeV</a:t>
            </a:r>
            <a:r>
              <a:rPr lang="pt-BR" altLang="zh-CN" dirty="0" smtClean="0">
                <a:solidFill>
                  <a:schemeClr val="accent2">
                    <a:lumMod val="50000"/>
                  </a:schemeClr>
                </a:solidFill>
                <a:ea typeface="黑体" pitchFamily="49" charset="-122"/>
              </a:rPr>
              <a:t>.</a:t>
            </a:r>
            <a:endParaRPr lang="pt-BR" altLang="zh-CN" dirty="0">
              <a:solidFill>
                <a:schemeClr val="accent2">
                  <a:lumMod val="50000"/>
                </a:schemeClr>
              </a:solidFill>
              <a:ea typeface="黑体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1" y="1268760"/>
            <a:ext cx="3098735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4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3182" y="2091032"/>
            <a:ext cx="5094949" cy="345519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地面粒子阵列能量重建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79792"/>
                <a:ext cx="6882595" cy="428360"/>
              </a:xfrm>
            </p:spPr>
            <p:txBody>
              <a:bodyPr/>
              <a:lstStyle/>
              <a:p>
                <a:r>
                  <a:rPr lang="zh-CN" altLang="en-US" dirty="0" smtClean="0"/>
                  <a:t>利用所观测到粒子数和能量之间的关系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mr-IN" altLang="zh-CN" sz="18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mr-IN" altLang="zh-CN" sz="1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mr-IN" altLang="zh-CN" sz="1800">
                                <a:latin typeface="Cambria Math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CN" sz="18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18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>
                                    <a:latin typeface="Cambria Math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US" altLang="zh-CN" sz="1800" i="1">
                                    <a:latin typeface="Cambria Math" charset="0"/>
                                  </a:rPr>
                                  <m:t>𝐺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i="1">
                                    <a:latin typeface="Cambria Math" charset="0"/>
                                  </a:rPr>
                                  <m:t>eV</m:t>
                                </m:r>
                              </m:den>
                            </m:f>
                          </m:e>
                        </m:d>
                        <m:r>
                          <a:rPr lang="en-US" altLang="zh-CN" sz="1800" i="1">
                            <a:latin typeface="Cambria Math" charset="0"/>
                          </a:rPr>
                          <m:t>=</m:t>
                        </m:r>
                        <m:r>
                          <a:rPr lang="en-US" altLang="zh-CN" sz="1800" i="1">
                            <a:latin typeface="Cambria Math" charset="0"/>
                          </a:rPr>
                          <m:t>𝐴</m:t>
                        </m:r>
                        <m:r>
                          <a:rPr lang="zh-CN" altLang="en-US" sz="1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func>
                          <m:funcPr>
                            <m:ctrlPr>
                              <a:rPr lang="mr-IN" altLang="zh-CN" sz="1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mr-IN" altLang="zh-CN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mr-IN" altLang="zh-CN" sz="18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1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𝑛𝑝𝑚𝑡</m:t>
                            </m:r>
                          </m:e>
                        </m:func>
                      </m:e>
                    </m:func>
                    <m:r>
                      <a:rPr lang="en-US" altLang="zh-CN" sz="1800" i="1">
                        <a:latin typeface="Cambria Math" charset="0"/>
                      </a:rPr>
                      <m:t>+</m:t>
                    </m:r>
                    <m:r>
                      <a:rPr lang="en-US" altLang="zh-CN" sz="1800" i="1">
                        <a:latin typeface="Cambria Math" charset="0"/>
                      </a:rPr>
                      <m:t>𝐵</m:t>
                    </m:r>
                  </m:oMath>
                </a14:m>
                <a:endParaRPr lang="zh-CN" altLang="en-US" sz="1800" dirty="0"/>
              </a:p>
              <a:p>
                <a:r>
                  <a:rPr lang="zh-CN" altLang="en-US" sz="1800" dirty="0" smtClean="0"/>
                  <a:t>考虑</a:t>
                </a:r>
                <a:r>
                  <a:rPr lang="zh-CN" altLang="en-US" sz="1800" dirty="0" smtClean="0"/>
                  <a:t>特定探测器平面</a:t>
                </a:r>
                <a:r>
                  <a:rPr lang="zh-CN" altLang="en-US" sz="1800" dirty="0" smtClean="0"/>
                  <a:t>簇射</a:t>
                </a:r>
                <a:r>
                  <a:rPr lang="zh-CN" altLang="en-US" sz="1800" dirty="0"/>
                  <a:t>横分布和簇射能量的</a:t>
                </a:r>
                <a:r>
                  <a:rPr lang="zh-CN" altLang="en-US" sz="1800" dirty="0" smtClean="0"/>
                  <a:t>关系</a:t>
                </a:r>
              </a:p>
              <a:p>
                <a:endParaRPr lang="zh-CN" altLang="en-US" sz="1800" dirty="0" smtClean="0"/>
              </a:p>
              <a:p>
                <a:endParaRPr lang="en-US" altLang="zh-CN" sz="1800" dirty="0"/>
              </a:p>
              <a:p>
                <a:endParaRPr lang="zh-CN" altLang="en-US" sz="18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79792"/>
                <a:ext cx="6882595" cy="428360"/>
              </a:xfrm>
              <a:blipFill rotWithShape="0">
                <a:blip r:embed="rId3"/>
                <a:stretch>
                  <a:fillRect l="-886" t="-31429" b="-107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50631" y="6049108"/>
            <a:ext cx="7537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考虑特定探测器平面上簇射横分布与簇射能量的关系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2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WCDA</a:t>
            </a:r>
            <a:r>
              <a:rPr lang="zh-CN" altLang="en-US" dirty="0" smtClean="0"/>
              <a:t>能量分辨率</a:t>
            </a:r>
            <a:endParaRPr 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3"/>
          </p:nvPr>
        </p:nvSpPr>
        <p:spPr>
          <a:xfrm>
            <a:off x="469829" y="4965256"/>
            <a:ext cx="8361363" cy="151291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</a:rPr>
              <a:t>簇射能量分辨率</a:t>
            </a:r>
            <a:endParaRPr lang="en-US" altLang="zh-CN" sz="1800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16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</a:rPr>
              <a:t>簇射涨落是主要原因</a:t>
            </a:r>
            <a:endParaRPr lang="en-US" altLang="zh-CN" sz="1600" dirty="0">
              <a:solidFill>
                <a:schemeClr val="accent2">
                  <a:lumMod val="50000"/>
                </a:schemeClr>
              </a:solidFill>
              <a:latin typeface="黑体" panose="02010609060101010101" pitchFamily="49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</a:rPr>
              <a:t>良好的标定和刻度基础上，同时精确的模拟可以更好的拟合此曲线（假定符合幂律</a:t>
            </a:r>
            <a:r>
              <a:rPr lang="zh-CN" altLang="en-US" sz="1600" dirty="0" smtClean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</a:rPr>
              <a:t>函数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</a:rPr>
              <a:t>）</a:t>
            </a:r>
            <a:r>
              <a:rPr lang="zh-CN" altLang="en-US" sz="1600" dirty="0" smtClean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</a:rPr>
              <a:t>。</a:t>
            </a:r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黑体" panose="02010609060101010101" pitchFamily="49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803" y="987205"/>
            <a:ext cx="5565013" cy="3981663"/>
          </a:xfrm>
        </p:spPr>
      </p:pic>
    </p:spTree>
    <p:extLst>
      <p:ext uri="{BB962C8B-B14F-4D97-AF65-F5344CB8AC3E}">
        <p14:creationId xmlns:p14="http://schemas.microsoft.com/office/powerpoint/2010/main" xmlns="" val="31339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总结与展望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526880"/>
          </a:xfrm>
          <a:ln w="34925" cmpd="sng">
            <a:solidFill>
              <a:srgbClr val="FF0000"/>
            </a:solidFill>
          </a:ln>
        </p:spPr>
        <p:txBody>
          <a:bodyPr numCol="1">
            <a:spAutoFit/>
          </a:bodyPr>
          <a:lstStyle/>
          <a:p>
            <a:r>
              <a:rPr lang="zh-CN" altLang="en-US" sz="2400" dirty="0"/>
              <a:t>触发机制的研究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/>
              <a:t>程序实现与速度</a:t>
            </a:r>
            <a:r>
              <a:rPr lang="zh-CN" altLang="en-US" sz="2000" dirty="0" smtClean="0"/>
              <a:t>优化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完成</a:t>
            </a:r>
            <a:endParaRPr lang="en-US" altLang="zh-CN" sz="2000" dirty="0"/>
          </a:p>
          <a:p>
            <a:r>
              <a:rPr lang="zh-CN" altLang="en-US" sz="2400" dirty="0"/>
              <a:t>在线噪声过滤方法的研究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/>
              <a:t>簇射事例中高计数率噪声</a:t>
            </a:r>
            <a:r>
              <a:rPr lang="zh-CN" altLang="en-US" sz="2000" dirty="0" smtClean="0"/>
              <a:t>过滤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压缩数据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完成</a:t>
            </a:r>
            <a:endParaRPr lang="zh-CN" altLang="en-US" sz="2000" dirty="0"/>
          </a:p>
          <a:p>
            <a:r>
              <a:rPr lang="zh-CN" altLang="en-US" sz="2400" dirty="0"/>
              <a:t> </a:t>
            </a:r>
            <a:r>
              <a:rPr lang="en-US" altLang="zh-CN" sz="2400" dirty="0" err="1"/>
              <a:t>γ</a:t>
            </a:r>
            <a:r>
              <a:rPr lang="en-US" altLang="zh-CN" sz="2400" dirty="0"/>
              <a:t>/p</a:t>
            </a:r>
            <a:r>
              <a:rPr lang="zh-CN" altLang="en-US" sz="2400" dirty="0"/>
              <a:t>鉴别</a:t>
            </a:r>
            <a:endParaRPr lang="en-US" altLang="zh-CN" sz="2400" dirty="0"/>
          </a:p>
          <a:p>
            <a:pPr lvl="1"/>
            <a:r>
              <a:rPr lang="zh-CN" altLang="en-US" sz="2000" dirty="0" smtClean="0"/>
              <a:t>完成</a:t>
            </a:r>
          </a:p>
          <a:p>
            <a:pPr lvl="1"/>
            <a:endParaRPr lang="en-US" altLang="zh-CN" sz="2000" dirty="0"/>
          </a:p>
          <a:p>
            <a:pPr>
              <a:buFont typeface="Wingdings" panose="05000000000000000000" pitchFamily="2" charset="2"/>
              <a:buChar char="ü"/>
            </a:pP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4629151" y="1825627"/>
            <a:ext cx="3886200" cy="4526878"/>
          </a:xfrm>
          <a:ln w="34925">
            <a:solidFill>
              <a:srgbClr val="0070C0"/>
            </a:solidFill>
          </a:ln>
        </p:spPr>
        <p:txBody>
          <a:bodyPr/>
          <a:lstStyle/>
          <a:p>
            <a:r>
              <a:rPr lang="zh-CN" altLang="en-US" sz="2400" dirty="0"/>
              <a:t>芯位重建算法研究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/>
              <a:t>初步完成算法优化</a:t>
            </a:r>
            <a:endParaRPr lang="zh-CN" altLang="en-US" dirty="0"/>
          </a:p>
          <a:p>
            <a:r>
              <a:rPr lang="zh-CN" altLang="en-US" sz="2400" dirty="0"/>
              <a:t>高精度方向重建算法的研究</a:t>
            </a:r>
            <a:endParaRPr lang="en-US" altLang="zh-CN" sz="2400" dirty="0"/>
          </a:p>
          <a:p>
            <a:pPr lvl="1"/>
            <a:r>
              <a:rPr lang="zh-CN" altLang="en-US" sz="2000" dirty="0" smtClean="0"/>
              <a:t>下一步工作重点</a:t>
            </a:r>
            <a:endParaRPr lang="en-US" altLang="zh-CN" sz="2000" dirty="0"/>
          </a:p>
          <a:p>
            <a:r>
              <a:rPr lang="zh-CN" altLang="en-US" sz="2400" dirty="0" smtClean="0"/>
              <a:t>能量</a:t>
            </a:r>
            <a:r>
              <a:rPr lang="zh-CN" altLang="en-US" sz="2400" dirty="0"/>
              <a:t>重建</a:t>
            </a:r>
            <a:endParaRPr lang="en-US" altLang="zh-CN" sz="2400" dirty="0"/>
          </a:p>
          <a:p>
            <a:pPr lvl="1"/>
            <a:r>
              <a:rPr lang="zh-CN" altLang="en-US" sz="2000" dirty="0" smtClean="0"/>
              <a:t>研究中</a:t>
            </a:r>
          </a:p>
          <a:p>
            <a:pPr lvl="1"/>
            <a:endParaRPr lang="zh-CN" altLang="en-US" sz="2000" dirty="0"/>
          </a:p>
          <a:p>
            <a:pPr lvl="1"/>
            <a:endParaRPr lang="zh-CN" altLang="en-US" sz="2000" dirty="0" smtClean="0"/>
          </a:p>
          <a:p>
            <a:pPr lvl="1"/>
            <a:endParaRPr lang="zh-CN" altLang="en-US" sz="2000" dirty="0"/>
          </a:p>
          <a:p>
            <a:pPr lvl="1"/>
            <a:endParaRPr lang="zh-CN" altLang="en-US" sz="2000" dirty="0" smtClean="0"/>
          </a:p>
          <a:p>
            <a:pPr lvl="1"/>
            <a:endParaRPr lang="zh-CN" altLang="en-US" sz="20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grpSp>
        <p:nvGrpSpPr>
          <p:cNvPr id="17" name="组 16"/>
          <p:cNvGrpSpPr/>
          <p:nvPr/>
        </p:nvGrpSpPr>
        <p:grpSpPr>
          <a:xfrm>
            <a:off x="2595296" y="5166261"/>
            <a:ext cx="1976703" cy="1186244"/>
            <a:chOff x="3618281" y="1846804"/>
            <a:chExt cx="1156937" cy="628070"/>
          </a:xfrm>
        </p:grpSpPr>
        <p:sp>
          <p:nvSpPr>
            <p:cNvPr id="10" name="减 9"/>
            <p:cNvSpPr/>
            <p:nvPr/>
          </p:nvSpPr>
          <p:spPr>
            <a:xfrm rot="2706889">
              <a:off x="3594245" y="1970329"/>
              <a:ext cx="528581" cy="480509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减 10"/>
            <p:cNvSpPr/>
            <p:nvPr/>
          </p:nvSpPr>
          <p:spPr>
            <a:xfrm rot="19138083">
              <a:off x="3694649" y="1846804"/>
              <a:ext cx="1080569" cy="491513"/>
            </a:xfrm>
            <a:prstGeom prst="mathMin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702061" y="5030259"/>
            <a:ext cx="2927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谢谢！</a:t>
            </a:r>
            <a:endParaRPr lang="zh-CN" altLang="en-US" sz="72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4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build="p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-30170"/>
            <a:ext cx="7886700" cy="1325563"/>
          </a:xfrm>
        </p:spPr>
        <p:txBody>
          <a:bodyPr/>
          <a:lstStyle/>
          <a:p>
            <a:r>
              <a:rPr lang="zh-CN" altLang="en-US" dirty="0"/>
              <a:t>背景</a:t>
            </a:r>
            <a:r>
              <a:rPr lang="zh-CN" altLang="en-US" dirty="0" smtClean="0"/>
              <a:t>介绍：簇射前锋面及时间修正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093" y="1082653"/>
            <a:ext cx="3886200" cy="2931695"/>
          </a:xfr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37151" y="1082656"/>
            <a:ext cx="3886200" cy="2049689"/>
          </a:xfrm>
        </p:spPr>
        <p:txBody>
          <a:bodyPr/>
          <a:lstStyle/>
          <a:p>
            <a:pPr marL="342891" indent="-342891"/>
            <a:r>
              <a:rPr lang="zh-CN" altLang="en-US" sz="2000" dirty="0">
                <a:ea typeface="黑体" pitchFamily="2" charset="-122"/>
              </a:rPr>
              <a:t>采样修正：</a:t>
            </a:r>
            <a:endParaRPr lang="en-US" altLang="zh-CN" sz="2000" dirty="0">
              <a:ea typeface="黑体" pitchFamily="2" charset="-122"/>
            </a:endParaRPr>
          </a:p>
          <a:p>
            <a:pPr marL="800080" lvl="1" indent="-342891"/>
            <a:r>
              <a:rPr lang="zh-CN" altLang="en-US" dirty="0">
                <a:latin typeface="黑体" pitchFamily="2" charset="-122"/>
                <a:ea typeface="黑体" pitchFamily="2" charset="-122"/>
              </a:rPr>
              <a:t>簇射前锋面的厚度及其涨落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marL="800080" lvl="1" indent="-342891"/>
            <a:r>
              <a:rPr lang="zh-CN" altLang="en-US" dirty="0">
                <a:latin typeface="黑体" pitchFamily="2" charset="-122"/>
                <a:ea typeface="黑体" pitchFamily="2" charset="-122"/>
              </a:rPr>
              <a:t>粒子的击中位置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marL="800080" lvl="1" indent="-342891"/>
            <a:r>
              <a:rPr lang="zh-CN" altLang="en-US" dirty="0">
                <a:latin typeface="黑体" pitchFamily="2" charset="-122"/>
                <a:ea typeface="黑体" pitchFamily="2" charset="-122"/>
              </a:rPr>
              <a:t>入射角度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marL="800080" lvl="1" indent="-342891"/>
            <a:r>
              <a:rPr lang="zh-CN" altLang="en-US" dirty="0">
                <a:latin typeface="黑体" pitchFamily="2" charset="-122"/>
                <a:ea typeface="黑体" pitchFamily="2" charset="-122"/>
              </a:rPr>
              <a:t>粒子数的多少</a:t>
            </a: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C13E-AA4B-4833-BB6A-79586A23F2B1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066A-534A-414F-915C-7E4CD240BF72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9" name="内容占位符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37151" y="3425019"/>
            <a:ext cx="3886200" cy="291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矩形 9"/>
              <p:cNvSpPr/>
              <p:nvPr/>
            </p:nvSpPr>
            <p:spPr>
              <a:xfrm>
                <a:off x="492097" y="4220348"/>
                <a:ext cx="3883499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x-none" altLang="zh-CN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x-none" altLang="zh-CN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x-none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x-none" altLang="zh-CN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x-none" altLang="zh-CN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x-none" altLang="zh-CN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x-none" altLang="zh-CN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x-none" altLang="zh-CN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x-none" altLang="zh-CN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x-none" altLang="zh-C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x-none" altLang="zh-CN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x-none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𝑙𝑥</m:t>
                                      </m:r>
                                    </m:e>
                                    <m:sub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x-none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𝑚𝑦</m:t>
                                      </m:r>
                                    </m:e>
                                    <m:sub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x-none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𝑛𝑧</m:t>
                                      </m:r>
                                    </m:e>
                                    <m:sub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x-none" altLang="zh-CN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𝑐𝑡</m:t>
                                      </m:r>
                                    </m:e>
                                    <m:sub>
                                      <m:r>
                                        <a:rPr lang="x-none" altLang="zh-CN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x-none" altLang="zh-CN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x-none" altLang="zh-CN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x-none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x-none" altLang="zh-CN" dirty="0"/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93" y="4220348"/>
                <a:ext cx="3832459" cy="8766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文本框 10"/>
              <p:cNvSpPr txBox="1"/>
              <p:nvPr/>
            </p:nvSpPr>
            <p:spPr>
              <a:xfrm>
                <a:off x="350444" y="5127171"/>
                <a:ext cx="478670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Clr>
                    <a:srgbClr val="727CA3"/>
                  </a:buClr>
                  <a:buSzPct val="76000"/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平面拟合</a:t>
                </a:r>
                <a:endParaRPr lang="en-US" altLang="zh-CN" dirty="0">
                  <a:latin typeface="Comic Sans MS" panose="030F0702030302020204" pitchFamily="66" charset="0"/>
                  <a:ea typeface="黑体" panose="02010609060101010101" pitchFamily="49" charset="-122"/>
                </a:endParaRPr>
              </a:p>
              <a:p>
                <a:pPr marL="285744" indent="-285744">
                  <a:buClr>
                    <a:srgbClr val="727CA3"/>
                  </a:buClr>
                  <a:buSzPct val="76000"/>
                  <a:buFont typeface="Wingdings" panose="05000000000000000000" pitchFamily="2" charset="2"/>
                  <a:buChar char="u"/>
                </a:pPr>
                <a:r>
                  <a:rPr lang="en-US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/>
                </a:r>
                <a:r>
                  <a:rPr lang="zh-CN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其中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>
                        <a:latin typeface="Cambria Math" panose="02040503050406030204" pitchFamily="18" charset="0"/>
                      </a:rPr>
                      <m:t>l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zh-CN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𝜃</m:t>
                        </m:r>
                        <m:func>
                          <m:funcPr>
                            <m:ctrlPr>
                              <a:rPr lang="zh-CN" altLang="zh-CN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zh-CN" altLang="zh-CN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zh-CN" altLang="zh-CN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func>
                      </m:e>
                    </m:func>
                  </m:oMath>
                </a14:m>
                <a:r>
                  <a:rPr lang="zh-CN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>
                        <a:latin typeface="Cambria Math" panose="02040503050406030204" pitchFamily="18" charset="0"/>
                      </a:rPr>
                      <m:t>m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zh-CN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zh-CN" altLang="zh-CN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方向</a:t>
                </a:r>
                <a:r>
                  <a:rPr lang="zh-CN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矢量，</a:t>
                </a:r>
                <a:r>
                  <a:rPr lang="en-US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c=29.98cm/ns</a:t>
                </a:r>
                <a:r>
                  <a:rPr lang="en-US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,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zh-CN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)     </a:t>
                </a:r>
                <a:r>
                  <a:rPr lang="zh-CN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为</a:t>
                </a:r>
                <a:r>
                  <a:rPr lang="zh-CN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第</a:t>
                </a:r>
                <a:r>
                  <a:rPr lang="en-US" altLang="zh-CN" dirty="0" err="1">
                    <a:latin typeface="Comic Sans MS" panose="030F0702030302020204" pitchFamily="66" charset="0"/>
                    <a:ea typeface="黑体" panose="02010609060101010101" pitchFamily="49" charset="-122"/>
                  </a:rPr>
                  <a:t>i</a:t>
                </a:r>
                <a:r>
                  <a:rPr lang="zh-CN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个探测器的位置坐标</a:t>
                </a:r>
                <a:r>
                  <a:rPr lang="zh-CN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zh-CN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相应的</a:t>
                </a:r>
                <a:r>
                  <a:rPr lang="en-US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TDC</a:t>
                </a:r>
                <a:r>
                  <a:rPr lang="zh-CN" altLang="zh-CN" dirty="0">
                    <a:latin typeface="Comic Sans MS" panose="030F0702030302020204" pitchFamily="66" charset="0"/>
                    <a:ea typeface="黑体" panose="02010609060101010101" pitchFamily="49" charset="-122"/>
                  </a:rPr>
                  <a:t>测量</a:t>
                </a:r>
                <a:r>
                  <a:rPr lang="zh-CN" altLang="zh-CN" dirty="0" smtClean="0">
                    <a:latin typeface="Comic Sans MS" panose="030F0702030302020204" pitchFamily="66" charset="0"/>
                    <a:ea typeface="黑体" panose="02010609060101010101" pitchFamily="49" charset="-122"/>
                  </a:rPr>
                  <a:t>值</a:t>
                </a:r>
                <a:endParaRPr lang="zh-CN" altLang="en-US" dirty="0">
                  <a:latin typeface="Comic Sans MS" panose="030F0702030302020204" pitchFamily="66" charset="0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4" y="5127168"/>
                <a:ext cx="4786706" cy="1229183"/>
              </a:xfrm>
              <a:prstGeom prst="rect">
                <a:avLst/>
              </a:prstGeom>
              <a:blipFill rotWithShape="0">
                <a:blip r:embed="rId6"/>
                <a:stretch>
                  <a:fillRect l="-127" t="-3960" r="-382" b="-7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6956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6402"/>
    </mc:Choice>
    <mc:Fallback>
      <p:transition spd="slow" advTm="764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ea typeface="黑体" pitchFamily="2" charset="-122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LHAASO-WCDA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重建相关工作及其进展</a:t>
            </a:r>
            <a:endParaRPr lang="en-US" altLang="zh-CN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altLang="zh-CN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总结与展望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8984778"/>
      </p:ext>
    </p:extLst>
  </p:cSld>
  <p:clrMapOvr>
    <a:masterClrMapping/>
  </p:clrMapOvr>
  <p:transition advTm="1698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真实噪声情况下的簇射芯位重建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half" idx="2"/>
          </p:nvPr>
        </p:nvSpPr>
        <p:spPr>
          <a:xfrm>
            <a:off x="716972" y="2504209"/>
            <a:ext cx="2753592" cy="2951019"/>
          </a:xfrm>
        </p:spPr>
        <p:txBody>
          <a:bodyPr/>
          <a:lstStyle/>
          <a:p>
            <a:pPr marL="285744" indent="-285744" eaLnBrk="1">
              <a:buFont typeface="Wingdings" panose="05000000000000000000" pitchFamily="2" charset="2"/>
              <a:buChar char="u"/>
            </a:pPr>
            <a:r>
              <a:rPr lang="zh-CN" altLang="en-US" dirty="0"/>
              <a:t>加不同大小真实</a:t>
            </a:r>
            <a:r>
              <a:rPr lang="zh-CN" altLang="en-US" dirty="0" smtClean="0"/>
              <a:t>噪声</a:t>
            </a:r>
            <a:endParaRPr lang="en-US" altLang="zh-CN" dirty="0" smtClean="0"/>
          </a:p>
          <a:p>
            <a:pPr marL="285744" indent="-285744" eaLnBrk="1">
              <a:buFont typeface="Wingdings" panose="05000000000000000000" pitchFamily="2" charset="2"/>
              <a:buChar char="u"/>
            </a:pPr>
            <a:r>
              <a:rPr lang="zh-CN" altLang="en-US" dirty="0" smtClean="0"/>
              <a:t>在线噪声过滤后，选择前锋面前后约</a:t>
            </a:r>
            <a:r>
              <a:rPr lang="en-US" altLang="zh-CN" dirty="0" smtClean="0"/>
              <a:t>200ns</a:t>
            </a:r>
            <a:r>
              <a:rPr lang="zh-CN" altLang="en-US" dirty="0" smtClean="0"/>
              <a:t>以内的</a:t>
            </a:r>
            <a:r>
              <a:rPr lang="en-US" altLang="zh-CN" dirty="0" smtClean="0"/>
              <a:t>hits</a:t>
            </a:r>
            <a:r>
              <a:rPr lang="zh-CN" altLang="en-US" dirty="0" smtClean="0"/>
              <a:t>信息进行重建</a:t>
            </a:r>
            <a:endParaRPr lang="en-US" altLang="zh-CN" dirty="0" smtClean="0"/>
          </a:p>
          <a:p>
            <a:pPr marL="285744" indent="-285744" eaLnBrk="1">
              <a:buFont typeface="Wingdings" panose="05000000000000000000" pitchFamily="2" charset="2"/>
              <a:buChar char="u"/>
            </a:pPr>
            <a:r>
              <a:rPr lang="zh-CN" altLang="en-US" dirty="0" smtClean="0"/>
              <a:t>噪声影响巨大</a:t>
            </a:r>
            <a:endParaRPr lang="en-US" altLang="zh-CN" dirty="0" smtClean="0"/>
          </a:p>
          <a:p>
            <a:pPr marL="285744" indent="-285744" eaLnBrk="1">
              <a:buFont typeface="Wingdings" panose="05000000000000000000" pitchFamily="2" charset="2"/>
              <a:buChar char="u"/>
            </a:pPr>
            <a:r>
              <a:rPr lang="en-US" altLang="zh-CN" dirty="0" smtClean="0"/>
              <a:t>50kHz</a:t>
            </a:r>
            <a:r>
              <a:rPr lang="zh-CN" altLang="en-US" dirty="0" smtClean="0"/>
              <a:t>真实噪声</a:t>
            </a:r>
            <a:endParaRPr lang="en-US" altLang="zh-CN" dirty="0"/>
          </a:p>
          <a:p>
            <a:pPr marL="742932" lvl="1" indent="-285744" eaLnBrk="1">
              <a:buFont typeface="Wingdings" panose="05000000000000000000" pitchFamily="2" charset="2"/>
              <a:buChar char="u"/>
            </a:pPr>
            <a:r>
              <a:rPr lang="zh-CN" altLang="en-US" dirty="0" smtClean="0"/>
              <a:t>低能区芯位重建与不加噪声时差了</a:t>
            </a:r>
            <a:r>
              <a:rPr lang="en-US" altLang="zh-CN" dirty="0" smtClean="0"/>
              <a:t>2~3</a:t>
            </a:r>
            <a:r>
              <a:rPr lang="zh-CN" altLang="en-US" dirty="0" smtClean="0"/>
              <a:t>倍</a:t>
            </a:r>
            <a:endParaRPr lang="en-US" altLang="zh-CN" dirty="0" smtClean="0"/>
          </a:p>
          <a:p>
            <a:pPr marL="742932" lvl="1" indent="-285744" eaLnBrk="1">
              <a:buFont typeface="Wingdings" panose="05000000000000000000" pitchFamily="2" charset="2"/>
              <a:buChar char="u"/>
            </a:pPr>
            <a:r>
              <a:rPr lang="zh-CN" altLang="en-US" dirty="0" smtClean="0"/>
              <a:t>数据保留窗口</a:t>
            </a:r>
            <a:r>
              <a:rPr lang="en-US" altLang="zh-CN" dirty="0" smtClean="0"/>
              <a:t>200ns</a:t>
            </a:r>
            <a:r>
              <a:rPr lang="zh-CN" altLang="en-US" dirty="0" smtClean="0"/>
              <a:t>，噪声</a:t>
            </a:r>
            <a:r>
              <a:rPr lang="zh-CN" altLang="en-US" dirty="0"/>
              <a:t>个数</a:t>
            </a:r>
            <a:r>
              <a:rPr lang="en-US" altLang="zh-CN" dirty="0" smtClean="0"/>
              <a:t>360-&gt;36</a:t>
            </a:r>
          </a:p>
          <a:p>
            <a:pPr marL="285744" indent="-285744" eaLnBrk="1">
              <a:buFont typeface="Wingdings" panose="05000000000000000000" pitchFamily="2" charset="2"/>
              <a:buChar char="u"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C13E-AA4B-4833-BB6A-79586A23F2B1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066A-534A-414F-915C-7E4CD240BF72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13" name="内容占位符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71899" y="1018313"/>
            <a:ext cx="5168415" cy="499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85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326779"/>
            <a:ext cx="3886200" cy="2792595"/>
          </a:xfrm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628651" y="343775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事例分布与数据保留窗口</a:t>
            </a:r>
            <a:endParaRPr lang="zh-CN" altLang="en-US" dirty="0"/>
          </a:p>
        </p:txBody>
      </p:sp>
      <p:pic>
        <p:nvPicPr>
          <p:cNvPr id="7" name="内容占位符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" y="2327740"/>
            <a:ext cx="3886200" cy="2624547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C13E-AA4B-4833-BB6A-79586A23F2B1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5066A-534A-414F-915C-7E4CD240BF72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28651" y="1528970"/>
            <a:ext cx="7694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Clr>
                <a:srgbClr val="727CA3"/>
              </a:buClr>
              <a:buSzPct val="76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选择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不同窗口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大小，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计算得到最优真实信号保留比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44" indent="-285744">
              <a:buClr>
                <a:srgbClr val="727CA3"/>
              </a:buClr>
              <a:buSzPct val="76000"/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减小窗口，再次压缩噪声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内容占位符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29151" y="1927874"/>
            <a:ext cx="3886200" cy="375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610467" y="5433022"/>
            <a:ext cx="7694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Clr>
                <a:srgbClr val="727CA3"/>
              </a:buClr>
              <a:buSzPct val="76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将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探测器分区，找出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hits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最多的分区，利用简单重心法求出重心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44" indent="-285744">
              <a:buClr>
                <a:srgbClr val="727CA3"/>
              </a:buClr>
              <a:buSzPct val="76000"/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初始重心周围选择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1/4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阵列面积内、同时在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50ns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时间窗口内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hits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再次利用简单重心法求得簇芯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04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内容占位符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56109" y="2571319"/>
            <a:ext cx="2086780" cy="1407948"/>
          </a:xfrm>
          <a:prstGeom prst="rect">
            <a:avLst/>
          </a:prstGeom>
        </p:spPr>
      </p:pic>
      <p:pic>
        <p:nvPicPr>
          <p:cNvPr id="2097174" name="内容占位符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49" y="3901256"/>
            <a:ext cx="3416539" cy="2455099"/>
          </a:xfrm>
          <a:prstGeom prst="rect">
            <a:avLst/>
          </a:prstGeom>
        </p:spPr>
      </p:pic>
      <p:sp>
        <p:nvSpPr>
          <p:cNvPr id="10487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快速遍举法优化</a:t>
            </a:r>
            <a:endParaRPr lang="zh-CN" altLang="en-US" dirty="0"/>
          </a:p>
        </p:txBody>
      </p:sp>
      <p:sp>
        <p:nvSpPr>
          <p:cNvPr id="104870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平台区事例判选标准参数优化</a:t>
            </a:r>
            <a:endParaRPr lang="en-US" altLang="zh-CN" dirty="0" smtClean="0"/>
          </a:p>
          <a:p>
            <a:r>
              <a:rPr lang="zh-CN" altLang="en-US" dirty="0" smtClean="0"/>
              <a:t>触发事例排序窗口优化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窗口大小、起始点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速度相关</a:t>
            </a:r>
            <a:endParaRPr lang="en-US" altLang="zh-CN" dirty="0" smtClean="0"/>
          </a:p>
          <a:p>
            <a:r>
              <a:rPr lang="zh-CN" altLang="en-US" dirty="0" smtClean="0"/>
              <a:t>数据保留窗口大小优化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效率相关</a:t>
            </a:r>
            <a:endParaRPr lang="en-US" altLang="zh-CN" dirty="0" smtClean="0"/>
          </a:p>
          <a:p>
            <a:r>
              <a:rPr lang="zh-CN" altLang="en-US" dirty="0"/>
              <a:t>天</a:t>
            </a:r>
            <a:r>
              <a:rPr lang="zh-CN" altLang="en-US" dirty="0" smtClean="0"/>
              <a:t>区分区数目优化</a:t>
            </a:r>
            <a:endParaRPr lang="en-US" altLang="zh-CN" dirty="0" smtClean="0"/>
          </a:p>
          <a:p>
            <a:r>
              <a:rPr lang="zh-CN" altLang="en-US" dirty="0" smtClean="0"/>
              <a:t>算法优化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优先选择特定天顶角区域进行重建</a:t>
            </a:r>
            <a:endParaRPr lang="en-US" altLang="zh-CN" dirty="0" smtClean="0"/>
          </a:p>
          <a:p>
            <a:pPr lvl="1"/>
            <a:r>
              <a:rPr lang="zh-CN" altLang="en-US" dirty="0"/>
              <a:t>加密</a:t>
            </a:r>
            <a:r>
              <a:rPr lang="zh-CN" altLang="en-US" dirty="0" smtClean="0"/>
              <a:t>分区后再次重建</a:t>
            </a:r>
            <a:endParaRPr lang="zh-CN" altLang="en-US" dirty="0"/>
          </a:p>
        </p:txBody>
      </p:sp>
      <p:sp>
        <p:nvSpPr>
          <p:cNvPr id="104870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70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pic>
        <p:nvPicPr>
          <p:cNvPr id="2097175" name="内容占位符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1204" y="2416429"/>
            <a:ext cx="2316355" cy="156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76" name="内容占位符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1423" y="576876"/>
            <a:ext cx="2486392" cy="1686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218"/>
    </mc:Choice>
    <mc:Fallback>
      <p:transition spd="slow" advTm="6421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触发噪声事例占总触发事例比例图</a:t>
            </a: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目的：确定触发事例中噪声事例的比例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 smtClean="0"/>
              <a:t>考虑到</a:t>
            </a:r>
            <a:r>
              <a:rPr lang="en-US" altLang="zh-CN" dirty="0" smtClean="0"/>
              <a:t>2kHz</a:t>
            </a:r>
            <a:r>
              <a:rPr lang="zh-CN" altLang="en-US" dirty="0" smtClean="0"/>
              <a:t>左右偶然符合噪声率与约</a:t>
            </a:r>
            <a:r>
              <a:rPr lang="en-US" altLang="zh-CN" dirty="0" smtClean="0"/>
              <a:t>70kHz</a:t>
            </a:r>
            <a:r>
              <a:rPr lang="zh-CN" altLang="en-US" dirty="0" smtClean="0"/>
              <a:t>的簇射触发率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在模拟数据中加入同等比例的噪声事例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81F-A92D-4D20-9F1F-7A578F3405ED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21-22C3-47DE-B60F-ED482CDA173D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599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触发噪声事例占总触发事例比例图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" y="1686605"/>
            <a:ext cx="3886200" cy="3159679"/>
          </a:xfrm>
        </p:spPr>
      </p:pic>
      <p:pic>
        <p:nvPicPr>
          <p:cNvPr id="10" name="内容占位符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690691"/>
            <a:ext cx="3886200" cy="3159679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内容占位符 12"/>
              <p:cNvSpPr>
                <a:spLocks noGrp="1"/>
              </p:cNvSpPr>
              <p:nvPr>
                <p:ph sz="half" idx="13"/>
              </p:nvPr>
            </p:nvSpPr>
            <p:spPr>
              <a:xfrm>
                <a:off x="628654" y="4761072"/>
                <a:ext cx="7647215" cy="1676400"/>
              </a:xfrm>
            </p:spPr>
            <p:txBody>
              <a:bodyPr/>
              <a:lstStyle/>
              <a:p>
                <a:r>
                  <a:rPr lang="en-US" altLang="zh-CN" sz="2400" dirty="0"/>
                  <a:t> ratio=</a:t>
                </a:r>
                <a:r>
                  <a:rPr lang="zh-CN" altLang="en-US" sz="2400" dirty="0"/>
                  <a:t>触发</a:t>
                </a:r>
                <a:r>
                  <a:rPr lang="zh-CN" altLang="en-US" sz="2400" dirty="0"/>
                  <a:t>噪声</a:t>
                </a:r>
                <a:r>
                  <a:rPr lang="zh-CN" altLang="en-US" sz="2400" dirty="0"/>
                  <a:t>事例数</a:t>
                </a:r>
                <a:r>
                  <a:rPr lang="en-US" altLang="zh-CN" sz="2400" dirty="0"/>
                  <a:t>/</a:t>
                </a:r>
                <a:r>
                  <a:rPr lang="zh-CN" altLang="en-US" sz="2400" dirty="0"/>
                  <a:t>触发事例总数</a:t>
                </a:r>
                <a:endParaRPr lang="en-US" altLang="zh-CN" sz="2400" dirty="0"/>
              </a:p>
              <a:p>
                <a:r>
                  <a:rPr lang="zh-CN" altLang="en-US" sz="2400" dirty="0"/>
                  <a:t>随着信号数目增多，噪声事例所占比例迅速下降</a:t>
                </a:r>
                <a:endParaRPr lang="en-US" altLang="zh-CN" sz="2400" dirty="0"/>
              </a:p>
              <a:p>
                <a:r>
                  <a:rPr lang="zh-CN" altLang="en-US" sz="2400" dirty="0"/>
                  <a:t>数据保留窗口内的</a:t>
                </a:r>
                <a:r>
                  <a:rPr lang="en-US" altLang="zh-CN" sz="2400" dirty="0"/>
                  <a:t>hit</a:t>
                </a:r>
                <a:r>
                  <a:rPr lang="zh-CN" altLang="en-US" sz="2400" dirty="0"/>
                  <a:t>个数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hitrange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≥70</m:t>
                    </m:r>
                  </m:oMath>
                </a14:m>
                <a:r>
                  <a:rPr lang="zh-CN" altLang="en-US" sz="2400" dirty="0"/>
                  <a:t>时，噪声事例比例</a:t>
                </a:r>
                <a:r>
                  <a:rPr lang="en-US" altLang="zh-CN" sz="2400" dirty="0"/>
                  <a:t>&lt;1%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13" name="内容占位符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628654" y="4761072"/>
                <a:ext cx="7647215" cy="1676400"/>
              </a:xfrm>
              <a:blipFill rotWithShape="0">
                <a:blip r:embed="rId4"/>
                <a:stretch>
                  <a:fillRect l="-478" t="-6545" b="-9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49D81F-A92D-4D20-9F1F-7A578F3405ED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5E0721-22C3-47DE-B60F-ED482CDA173D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218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真实</a:t>
            </a:r>
            <a:r>
              <a:rPr lang="en-US" altLang="zh-CN" dirty="0" smtClean="0"/>
              <a:t>hit</a:t>
            </a:r>
            <a:r>
              <a:rPr lang="zh-CN" altLang="en-US" dirty="0" smtClean="0"/>
              <a:t>保留比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内容占位符 10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效率图中定义</a:t>
                </a:r>
                <a:endParaRPr lang="en-US" altLang="zh-CN" dirty="0" smtClean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𝑛h𝑖𝑡𝑟𝑒𝑎𝑙𝑟𝑎𝑛𝑔𝑒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𝑛h𝑖𝑡𝑟𝑒𝑎𝑙𝑥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&gt;0.8</m:t>
                      </m:r>
                    </m:oMath>
                  </m:oMathPara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   为过滤成功事例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实际真实的</a:t>
                </a:r>
                <a:r>
                  <a:rPr lang="en-US" altLang="zh-CN" dirty="0" smtClean="0"/>
                  <a:t>hit</a:t>
                </a:r>
                <a:r>
                  <a:rPr lang="zh-CN" altLang="en-US" dirty="0" smtClean="0"/>
                  <a:t>保留比远高于</a:t>
                </a:r>
                <a:r>
                  <a:rPr lang="en-US" altLang="zh-CN" dirty="0" smtClean="0"/>
                  <a:t>80%</a:t>
                </a:r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1" name="内容占位符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567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" y="2606514"/>
            <a:ext cx="3886200" cy="2789565"/>
          </a:xfrm>
        </p:spPr>
      </p:pic>
    </p:spTree>
    <p:extLst>
      <p:ext uri="{BB962C8B-B14F-4D97-AF65-F5344CB8AC3E}">
        <p14:creationId xmlns:p14="http://schemas.microsoft.com/office/powerpoint/2010/main" xmlns="" val="247705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52"/>
    </mc:Choice>
    <mc:Fallback>
      <p:transition spd="slow" advTm="135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重建效率与簇射真实信号数关系图</a:t>
            </a:r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9490" y="1543348"/>
            <a:ext cx="6425023" cy="4351339"/>
          </a:xfr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D81F-A92D-4D20-9F1F-7A578F3405ED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0721-22C3-47DE-B60F-ED482CDA173D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657351" y="5940189"/>
            <a:ext cx="447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4" indent="-285744">
              <a:buClr>
                <a:srgbClr val="394F76"/>
              </a:buClr>
              <a:buSzPct val="76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Comic Sans MS" panose="030F0702030302020204" pitchFamily="66" charset="0"/>
                <a:ea typeface="黑体" panose="02010609060101010101" pitchFamily="49" charset="-122"/>
              </a:rPr>
              <a:t>真实</a:t>
            </a:r>
            <a:r>
              <a:rPr lang="en-US" altLang="zh-CN" dirty="0">
                <a:latin typeface="Comic Sans MS" panose="030F0702030302020204" pitchFamily="66" charset="0"/>
                <a:ea typeface="黑体" panose="02010609060101010101" pitchFamily="49" charset="-122"/>
              </a:rPr>
              <a:t>hit</a:t>
            </a:r>
            <a:r>
              <a:rPr lang="zh-CN" altLang="en-US" dirty="0">
                <a:latin typeface="Comic Sans MS" panose="030F0702030302020204" pitchFamily="66" charset="0"/>
                <a:ea typeface="黑体" panose="02010609060101010101" pitchFamily="49" charset="-122"/>
              </a:rPr>
              <a:t>数目</a:t>
            </a:r>
            <a:r>
              <a:rPr lang="en-US" altLang="zh-CN" dirty="0">
                <a:latin typeface="Comic Sans MS" panose="030F0702030302020204" pitchFamily="66" charset="0"/>
                <a:ea typeface="黑体" panose="02010609060101010101" pitchFamily="49" charset="-122"/>
              </a:rPr>
              <a:t>&gt;30</a:t>
            </a:r>
            <a:r>
              <a:rPr lang="zh-CN" altLang="en-US" dirty="0">
                <a:latin typeface="Comic Sans MS" panose="030F0702030302020204" pitchFamily="66" charset="0"/>
                <a:ea typeface="黑体" panose="02010609060101010101" pitchFamily="49" charset="-122"/>
              </a:rPr>
              <a:t>时，重建成功效率</a:t>
            </a:r>
            <a:r>
              <a:rPr lang="en-US" altLang="zh-CN" dirty="0">
                <a:latin typeface="Comic Sans MS" panose="030F0702030302020204" pitchFamily="66" charset="0"/>
                <a:ea typeface="黑体" panose="02010609060101010101" pitchFamily="49" charset="-122"/>
              </a:rPr>
              <a:t>&gt;95%</a:t>
            </a:r>
            <a:endParaRPr lang="zh-CN" altLang="en-US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36576"/>
            <a:ext cx="8229600" cy="990600"/>
          </a:xfrm>
        </p:spPr>
        <p:txBody>
          <a:bodyPr/>
          <a:lstStyle/>
          <a:p>
            <a:pPr lvl="0"/>
            <a:r>
              <a:rPr lang="en-US" altLang="zh-CN" sz="2400" dirty="0"/>
              <a:t>LHAASO-WCDA</a:t>
            </a:r>
            <a:endParaRPr lang="zh-CN" altLang="zh-CN" sz="24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95536" y="1052736"/>
            <a:ext cx="8229600" cy="1944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727CA3"/>
              </a:buClr>
              <a:buNone/>
            </a:pPr>
            <a:endParaRPr lang="en-US" altLang="zh-CN" baseline="30000" dirty="0">
              <a:solidFill>
                <a:prstClr val="black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39552" y="54868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solidFill>
                  <a:schemeClr val="tx2"/>
                </a:solidFill>
                <a:latin typeface="Comic Sans MS" pitchFamily="66" charset="0"/>
                <a:ea typeface="黑体" pitchFamily="49" charset="-122"/>
                <a:cs typeface="+mj-cs"/>
              </a:defRPr>
            </a:lvl1pPr>
          </a:lstStyle>
          <a:p>
            <a:r>
              <a:rPr lang="en-US" altLang="zh-CN" dirty="0">
                <a:solidFill>
                  <a:prstClr val="black"/>
                </a:solidFill>
              </a:rPr>
              <a:t>LHAASO-WCDA</a:t>
            </a:r>
            <a:endParaRPr lang="zh-CN" altLang="zh-CN" sz="2400" dirty="0">
              <a:solidFill>
                <a:prstClr val="black"/>
              </a:solidFill>
            </a:endParaRPr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2"/>
          <a:srcRect l="18764" t="15517" r="28543" b="10046"/>
          <a:stretch>
            <a:fillRect/>
          </a:stretch>
        </p:blipFill>
        <p:spPr>
          <a:xfrm>
            <a:off x="240728" y="1060381"/>
            <a:ext cx="4506753" cy="3510116"/>
          </a:xfrm>
          <a:prstGeom prst="rect">
            <a:avLst/>
          </a:prstGeom>
        </p:spPr>
      </p:pic>
      <p:pic>
        <p:nvPicPr>
          <p:cNvPr id="1026" name="Picture 2" descr="C:\Users\Alex Wong\Desktop\wcda_layout_sket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872450"/>
            <a:ext cx="4157060" cy="385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内容占位符 2"/>
          <p:cNvSpPr>
            <a:spLocks noGrp="1"/>
          </p:cNvSpPr>
          <p:nvPr>
            <p:ph sz="quarter" idx="1"/>
          </p:nvPr>
        </p:nvSpPr>
        <p:spPr>
          <a:xfrm>
            <a:off x="240725" y="4625752"/>
            <a:ext cx="3755212" cy="218762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WCDA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</a:t>
            </a:r>
            <a:r>
              <a:rPr lang="zh-CN" altLang="en-US" dirty="0" smtClean="0"/>
              <a:t>个水池；</a:t>
            </a:r>
            <a:endParaRPr lang="en-US" altLang="zh-CN" dirty="0" smtClean="0"/>
          </a:p>
          <a:p>
            <a:pPr lvl="1"/>
            <a:r>
              <a:rPr lang="en-US" dirty="0" smtClean="0"/>
              <a:t>3120</a:t>
            </a:r>
            <a:r>
              <a:rPr lang="zh-CN" altLang="en-US" dirty="0" smtClean="0"/>
              <a:t>个探测单元；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每个单元用隔光帘分开；</a:t>
            </a:r>
            <a:endParaRPr lang="en-US" dirty="0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4849237" y="5129808"/>
            <a:ext cx="3755212" cy="21876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9FB8CD"/>
              </a:buClr>
            </a:pP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zh-CN" altLang="en-US" dirty="0">
                <a:solidFill>
                  <a:prstClr val="black"/>
                </a:solidFill>
              </a:rPr>
              <a:t>米的有效水深；</a:t>
            </a:r>
            <a:endParaRPr lang="en-US" altLang="zh-CN" dirty="0">
              <a:solidFill>
                <a:prstClr val="black"/>
              </a:solidFill>
            </a:endParaRPr>
          </a:p>
          <a:p>
            <a:pPr lvl="1">
              <a:buClr>
                <a:srgbClr val="9FB8CD"/>
              </a:buClr>
            </a:pPr>
            <a:r>
              <a:rPr lang="zh-CN" altLang="en-US" dirty="0">
                <a:solidFill>
                  <a:prstClr val="black"/>
                </a:solidFill>
              </a:rPr>
              <a:t>总面积</a:t>
            </a:r>
            <a:r>
              <a:rPr lang="en-US" altLang="zh-CN" dirty="0">
                <a:solidFill>
                  <a:prstClr val="black"/>
                </a:solidFill>
              </a:rPr>
              <a:t>78,000</a:t>
            </a:r>
            <a:r>
              <a:rPr lang="zh-CN" altLang="en-US" dirty="0">
                <a:solidFill>
                  <a:prstClr val="black"/>
                </a:solidFill>
              </a:rPr>
              <a:t>平方米；</a:t>
            </a:r>
            <a:endParaRPr lang="en-US" altLang="zh-CN" dirty="0">
              <a:solidFill>
                <a:prstClr val="black"/>
              </a:solidFill>
            </a:endParaRPr>
          </a:p>
          <a:p>
            <a:pPr lvl="1">
              <a:buClr>
                <a:srgbClr val="9FB8CD"/>
              </a:buClr>
            </a:pPr>
            <a:r>
              <a:rPr lang="en-US" dirty="0">
                <a:solidFill>
                  <a:prstClr val="black"/>
                </a:solidFill>
              </a:rPr>
              <a:t>350,000</a:t>
            </a:r>
            <a:r>
              <a:rPr lang="zh-CN" altLang="en-US" dirty="0">
                <a:solidFill>
                  <a:prstClr val="black"/>
                </a:solidFill>
              </a:rPr>
              <a:t>吨的净化水。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LHAASO-WCDA</a:t>
            </a:r>
            <a:r>
              <a:rPr lang="zh-CN" altLang="en-US" dirty="0" smtClean="0"/>
              <a:t>重建相关工作难点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WCDA</a:t>
            </a:r>
            <a:r>
              <a:rPr lang="zh-CN" altLang="en-US" dirty="0" smtClean="0"/>
              <a:t>物理目标之一为对百</a:t>
            </a:r>
            <a:r>
              <a:rPr lang="en-US" altLang="zh-CN" dirty="0" smtClean="0"/>
              <a:t>GeV</a:t>
            </a:r>
            <a:r>
              <a:rPr lang="zh-CN" altLang="en-US" dirty="0" smtClean="0"/>
              <a:t>伽马射线进行较好的观测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需要保留大量低能事例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降低触发阈值、减少偶然符合噪声率</a:t>
            </a:r>
            <a:endParaRPr lang="en-US" altLang="zh-CN" dirty="0" smtClean="0"/>
          </a:p>
          <a:p>
            <a:r>
              <a:rPr lang="zh-CN" altLang="en-US" dirty="0" smtClean="0"/>
              <a:t>重建工作主要难点</a:t>
            </a:r>
            <a:endParaRPr lang="en-US" altLang="zh-CN" dirty="0" smtClean="0"/>
          </a:p>
          <a:p>
            <a:pPr lvl="1"/>
            <a:r>
              <a:rPr lang="zh-CN" altLang="en-US" dirty="0"/>
              <a:t>噪声率</a:t>
            </a:r>
            <a:r>
              <a:rPr lang="zh-CN" altLang="en-US" dirty="0" smtClean="0"/>
              <a:t>高、信噪比低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2000ns</a:t>
            </a:r>
            <a:r>
              <a:rPr lang="zh-CN" altLang="en-US" dirty="0" smtClean="0"/>
              <a:t>内平均信噪比</a:t>
            </a:r>
            <a:r>
              <a:rPr lang="en-US" altLang="zh-CN" dirty="0" smtClean="0"/>
              <a:t>70/218</a:t>
            </a:r>
          </a:p>
          <a:p>
            <a:pPr lvl="1"/>
            <a:r>
              <a:rPr lang="zh-CN" altLang="en-US" dirty="0"/>
              <a:t>前</a:t>
            </a:r>
            <a:r>
              <a:rPr lang="zh-CN" altLang="en-US" dirty="0" smtClean="0"/>
              <a:t>锋面非简单锥面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测量能流，信号分布与能量相关</a:t>
            </a:r>
            <a:endParaRPr lang="en-US" altLang="zh-CN" dirty="0" smtClean="0"/>
          </a:p>
          <a:p>
            <a:pPr lvl="2"/>
            <a:r>
              <a:rPr lang="zh-CN" altLang="en-US" dirty="0"/>
              <a:t>趋向</a:t>
            </a:r>
            <a:r>
              <a:rPr lang="zh-CN" altLang="en-US" dirty="0" smtClean="0"/>
              <a:t>于二次曲面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低能簇射重建困难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68663" y="2553274"/>
            <a:ext cx="2650687" cy="149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3954" y="4044578"/>
            <a:ext cx="3065399" cy="24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9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拟采用方法路线及相关问题进展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3725122"/>
          </a:xfrm>
          <a:ln w="34925" cmpd="sng">
            <a:solidFill>
              <a:srgbClr val="FF0000"/>
            </a:solidFill>
          </a:ln>
        </p:spPr>
        <p:txBody>
          <a:bodyPr numCol="1">
            <a:spAutoFit/>
          </a:bodyPr>
          <a:lstStyle/>
          <a:p>
            <a:r>
              <a:rPr lang="zh-CN" altLang="en-US" sz="2400" dirty="0"/>
              <a:t>触发机制的</a:t>
            </a:r>
            <a:r>
              <a:rPr lang="zh-CN" altLang="en-US" sz="2400" dirty="0" smtClean="0"/>
              <a:t>研究</a:t>
            </a:r>
            <a:endParaRPr lang="zh-CN" altLang="en-US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程序</a:t>
            </a:r>
            <a:r>
              <a:rPr lang="zh-CN" altLang="en-US" sz="2000" dirty="0"/>
              <a:t>实现与速度优化</a:t>
            </a:r>
            <a:endParaRPr lang="en-US" altLang="zh-CN" sz="2000" dirty="0"/>
          </a:p>
          <a:p>
            <a:r>
              <a:rPr lang="zh-CN" altLang="en-US" sz="2400" dirty="0"/>
              <a:t>在线噪声过滤方法的研究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/>
              <a:t>簇射事例中高计数率噪声过滤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过滤噪声，压缩数据</a:t>
            </a:r>
            <a:endParaRPr lang="zh-CN" altLang="en-U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zh-CN" altLang="en-US" sz="2000" dirty="0"/>
          </a:p>
          <a:p>
            <a:pPr marL="457189" lvl="1" indent="0">
              <a:buNone/>
            </a:pPr>
            <a:endParaRPr lang="zh-CN" altLang="en-US" sz="2000" dirty="0"/>
          </a:p>
          <a:p>
            <a:pPr marL="457189" lvl="1" indent="0">
              <a:buNone/>
            </a:pP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4629151" y="1825627"/>
            <a:ext cx="3886200" cy="3681557"/>
          </a:xfrm>
          <a:ln w="34925">
            <a:solidFill>
              <a:srgbClr val="0070C0"/>
            </a:solidFill>
          </a:ln>
        </p:spPr>
        <p:txBody>
          <a:bodyPr/>
          <a:lstStyle/>
          <a:p>
            <a:r>
              <a:rPr lang="zh-CN" altLang="en-US" sz="2400" dirty="0"/>
              <a:t>芯位</a:t>
            </a:r>
            <a:r>
              <a:rPr lang="zh-CN" altLang="en-US" sz="2400" dirty="0" smtClean="0"/>
              <a:t>重建</a:t>
            </a:r>
            <a:endParaRPr lang="en-US" altLang="zh-CN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/>
              <a:t>初步完成算法优化</a:t>
            </a:r>
            <a:endParaRPr lang="zh-CN" altLang="en-US" dirty="0"/>
          </a:p>
          <a:p>
            <a:r>
              <a:rPr lang="zh-CN" altLang="en-US" sz="2400" dirty="0"/>
              <a:t>高</a:t>
            </a:r>
            <a:r>
              <a:rPr lang="zh-CN" altLang="en-US" sz="2400"/>
              <a:t>精度</a:t>
            </a:r>
            <a:r>
              <a:rPr lang="zh-CN" altLang="en-US" sz="2400" smtClean="0"/>
              <a:t>方向</a:t>
            </a:r>
            <a:r>
              <a:rPr lang="zh-CN" altLang="en-US" sz="2400" smtClean="0"/>
              <a:t>重建</a:t>
            </a:r>
            <a:endParaRPr lang="en-US" altLang="zh-CN" sz="2400" dirty="0"/>
          </a:p>
          <a:p>
            <a:pPr lvl="1"/>
            <a:r>
              <a:rPr lang="zh-CN" altLang="en-US" sz="2000" dirty="0"/>
              <a:t>工作进行中</a:t>
            </a:r>
            <a:endParaRPr lang="en-US" altLang="zh-CN" sz="2000" dirty="0"/>
          </a:p>
          <a:p>
            <a:r>
              <a:rPr lang="zh-CN" altLang="en-US" sz="2400" dirty="0"/>
              <a:t> </a:t>
            </a:r>
            <a:r>
              <a:rPr lang="en-US" altLang="zh-CN" sz="2400" dirty="0" err="1"/>
              <a:t>γ</a:t>
            </a:r>
            <a:r>
              <a:rPr lang="en-US" altLang="zh-CN" sz="2400" dirty="0"/>
              <a:t>/p</a:t>
            </a:r>
            <a:r>
              <a:rPr lang="zh-CN" altLang="en-US" sz="2400" dirty="0"/>
              <a:t>鉴别</a:t>
            </a:r>
            <a:endParaRPr lang="en-US" altLang="zh-CN" sz="2400" dirty="0"/>
          </a:p>
          <a:p>
            <a:pPr lvl="1"/>
            <a:r>
              <a:rPr lang="zh-CN" altLang="en-US" sz="2000" dirty="0"/>
              <a:t>初步完成</a:t>
            </a:r>
            <a:endParaRPr lang="en-US" altLang="zh-CN" sz="2000" dirty="0"/>
          </a:p>
          <a:p>
            <a:r>
              <a:rPr lang="zh-CN" altLang="en-US" sz="2400" dirty="0"/>
              <a:t>能量重建</a:t>
            </a:r>
            <a:endParaRPr lang="en-US" altLang="zh-CN" sz="2400" dirty="0"/>
          </a:p>
          <a:p>
            <a:pPr lvl="1"/>
            <a:r>
              <a:rPr lang="zh-CN" altLang="en-US" sz="2000" dirty="0"/>
              <a:t>研究中</a:t>
            </a:r>
            <a:endParaRPr lang="en-US" altLang="zh-CN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427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092532"/>
            <a:ext cx="5732207" cy="1868385"/>
          </a:xfrm>
        </p:spPr>
      </p:pic>
      <p:sp>
        <p:nvSpPr>
          <p:cNvPr id="104866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触发</a:t>
            </a:r>
            <a:r>
              <a:rPr lang="zh-CN" altLang="en-US" dirty="0"/>
              <a:t>机制</a:t>
            </a:r>
            <a:endParaRPr lang="en-US" dirty="0"/>
          </a:p>
        </p:txBody>
      </p:sp>
      <p:sp>
        <p:nvSpPr>
          <p:cNvPr id="1048669" name="内容占位符 2"/>
          <p:cNvSpPr txBox="1"/>
          <p:nvPr/>
        </p:nvSpPr>
        <p:spPr>
          <a:xfrm>
            <a:off x="5519989" y="1690692"/>
            <a:ext cx="3516508" cy="4540805"/>
          </a:xfrm>
          <a:prstGeom prst="rect">
            <a:avLst/>
          </a:prstGeom>
        </p:spPr>
        <p:txBody>
          <a:bodyPr vert="horz">
            <a:normAutofit fontScale="95833"/>
          </a:bodyPr>
          <a:lstStyle>
            <a:lvl1pPr marL="274320" indent="-274320" algn="l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76000"/>
              <a:buFont typeface="Wingdings" pitchFamily="2" charset="2"/>
              <a:buChar char="u"/>
              <a:defRPr kumimoji="0" sz="2600" kern="1200"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accent2"/>
              </a:buClr>
              <a:buSzPct val="76000"/>
              <a:buFont typeface="Wingdings" pitchFamily="2" charset="2"/>
              <a:buChar char="n"/>
              <a:defRPr kumimoji="0" sz="23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spcAft>
                <a:spcPts val="200"/>
              </a:spcAft>
              <a:buClr>
                <a:schemeClr val="bg1">
                  <a:shade val="50000"/>
                </a:schemeClr>
              </a:buClr>
              <a:buSzPct val="76000"/>
              <a:buFont typeface="Wingdings 3" pitchFamily="18" charset="2"/>
              <a:buChar char="}"/>
              <a:defRPr kumimoji="0" sz="20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spcAft>
                <a:spcPts val="200"/>
              </a:spcAft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omic Sans MS" pitchFamily="66" charset="0"/>
                <a:ea typeface="+mj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27CA3"/>
              </a:buClr>
            </a:pPr>
            <a:r>
              <a:rPr lang="zh-CN" altLang="en-US" sz="2400" dirty="0">
                <a:ea typeface="黑体" panose="02010609060101010101" pitchFamily="49" charset="-122"/>
              </a:rPr>
              <a:t>阵列分为</a:t>
            </a:r>
            <a:r>
              <a:rPr lang="en-US" altLang="zh-CN" sz="2400" dirty="0">
                <a:ea typeface="黑体" panose="02010609060101010101" pitchFamily="49" charset="-122"/>
              </a:rPr>
              <a:t>72</a:t>
            </a:r>
            <a:r>
              <a:rPr lang="zh-CN" altLang="en-US" sz="2400" dirty="0">
                <a:ea typeface="黑体" panose="02010609060101010101" pitchFamily="49" charset="-122"/>
              </a:rPr>
              <a:t>个互相重叠的触发区域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pPr>
              <a:buClr>
                <a:srgbClr val="727CA3"/>
              </a:buClr>
            </a:pPr>
            <a:r>
              <a:rPr lang="zh-CN" altLang="en-US" sz="2400" dirty="0">
                <a:ea typeface="黑体" panose="02010609060101010101" pitchFamily="49" charset="-122"/>
              </a:rPr>
              <a:t>每个触发区域包含</a:t>
            </a:r>
            <a:r>
              <a:rPr lang="en-US" altLang="zh-CN" sz="2400" dirty="0">
                <a:ea typeface="黑体" panose="02010609060101010101" pitchFamily="49" charset="-122"/>
              </a:rPr>
              <a:t>6</a:t>
            </a:r>
            <a:r>
              <a:rPr lang="en-US" altLang="zh-CN" sz="2400" dirty="0">
                <a:ea typeface="黑体" panose="02010609060101010101" pitchFamily="49" charset="-122"/>
                <a:sym typeface="Symbol" panose="05050102010706020507" pitchFamily="18" charset="2"/>
              </a:rPr>
              <a:t>64 =144</a:t>
            </a:r>
            <a:r>
              <a:rPr lang="en-US" altLang="zh-CN" sz="2400" dirty="0"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ea typeface="黑体" panose="02010609060101010101" pitchFamily="49" charset="-122"/>
              </a:rPr>
              <a:t>个单元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pPr>
              <a:buClr>
                <a:srgbClr val="727CA3"/>
              </a:buClr>
            </a:pPr>
            <a:r>
              <a:rPr lang="zh-CN" altLang="en-US" sz="2400" dirty="0">
                <a:ea typeface="黑体" panose="02010609060101010101" pitchFamily="49" charset="-122"/>
              </a:rPr>
              <a:t>任意一个触发区域在</a:t>
            </a:r>
            <a:r>
              <a:rPr lang="en-US" altLang="zh-CN" sz="2400" dirty="0">
                <a:ea typeface="黑体" panose="02010609060101010101" pitchFamily="49" charset="-122"/>
              </a:rPr>
              <a:t>250ns</a:t>
            </a:r>
            <a:r>
              <a:rPr lang="zh-CN" altLang="en-US" sz="2400" dirty="0">
                <a:ea typeface="黑体" panose="02010609060101010101" pitchFamily="49" charset="-122"/>
              </a:rPr>
              <a:t>内触发有超过</a:t>
            </a:r>
            <a:r>
              <a:rPr lang="en-US" altLang="zh-CN" sz="2400" dirty="0">
                <a:ea typeface="黑体" panose="02010609060101010101" pitchFamily="49" charset="-122"/>
              </a:rPr>
              <a:t>11</a:t>
            </a:r>
            <a:r>
              <a:rPr lang="zh-CN" altLang="en-US" sz="2400" dirty="0">
                <a:ea typeface="黑体" panose="02010609060101010101" pitchFamily="49" charset="-122"/>
              </a:rPr>
              <a:t>个</a:t>
            </a:r>
            <a:r>
              <a:rPr lang="en-US" altLang="zh-CN" sz="2400" dirty="0">
                <a:ea typeface="黑体" panose="02010609060101010101" pitchFamily="49" charset="-122"/>
              </a:rPr>
              <a:t> PMTs</a:t>
            </a:r>
            <a:r>
              <a:rPr lang="zh-CN" altLang="en-US" sz="2400" dirty="0">
                <a:ea typeface="黑体" panose="02010609060101010101" pitchFamily="49" charset="-122"/>
              </a:rPr>
              <a:t>着火，则整个阵列被触发</a:t>
            </a:r>
            <a:endParaRPr lang="en-US" altLang="zh-CN" sz="2400" dirty="0"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pPr>
              <a:buClr>
                <a:srgbClr val="727CA3"/>
              </a:buClr>
            </a:pPr>
            <a:r>
              <a:rPr lang="zh-CN" altLang="en-US" sz="2400" dirty="0">
                <a:ea typeface="黑体" panose="02010609060101010101" pitchFamily="49" charset="-122"/>
                <a:sym typeface="Symbol" panose="05050102010706020507" pitchFamily="18" charset="2"/>
              </a:rPr>
              <a:t>噪声触发率可以被压低到</a:t>
            </a:r>
            <a:r>
              <a:rPr lang="en-US" altLang="zh-CN" sz="2400" dirty="0">
                <a:ea typeface="黑体" panose="02010609060101010101" pitchFamily="49" charset="-122"/>
                <a:sym typeface="Symbol" panose="05050102010706020507" pitchFamily="18" charset="2"/>
              </a:rPr>
              <a:t>&lt;2 kHz</a:t>
            </a:r>
            <a:r>
              <a:rPr lang="zh-CN" altLang="en-US" sz="2400" dirty="0">
                <a:ea typeface="黑体" panose="02010609060101010101" pitchFamily="49" charset="-122"/>
                <a:sym typeface="Symbol" panose="05050102010706020507" pitchFamily="18" charset="2"/>
              </a:rPr>
              <a:t>的水平</a:t>
            </a:r>
            <a:endParaRPr lang="en-US" altLang="zh-CN" sz="2400" dirty="0">
              <a:ea typeface="黑体" panose="02010609060101010101" pitchFamily="49" charset="-122"/>
              <a:sym typeface="Symbol" panose="05050102010706020507" pitchFamily="18" charset="2"/>
            </a:endParaRPr>
          </a:p>
          <a:p>
            <a:pPr>
              <a:buClr>
                <a:srgbClr val="727CA3"/>
              </a:buClr>
            </a:pPr>
            <a:r>
              <a:rPr lang="zh-CN" altLang="en-US" sz="2400" dirty="0">
                <a:ea typeface="黑体" panose="02010609060101010101" pitchFamily="49" charset="-122"/>
                <a:sym typeface="Symbol" panose="05050102010706020507" pitchFamily="18" charset="2"/>
              </a:rPr>
              <a:t>灵活可调</a:t>
            </a:r>
            <a:endParaRPr lang="en-US" altLang="zh-CN" sz="2400" dirty="0"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25" y="2859314"/>
            <a:ext cx="4792291" cy="38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62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2272"/>
    </mc:Choice>
    <mc:Fallback>
      <p:transition spd="slow" advTm="5227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2770" y="693689"/>
            <a:ext cx="5064087" cy="3635068"/>
          </a:xfr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触发效率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内容占位符 13"/>
              <p:cNvSpPr>
                <a:spLocks noGrp="1"/>
              </p:cNvSpPr>
              <p:nvPr>
                <p:ph idx="13"/>
              </p:nvPr>
            </p:nvSpPr>
            <p:spPr>
              <a:xfrm>
                <a:off x="365917" y="4452600"/>
                <a:ext cx="8778083" cy="1903752"/>
              </a:xfrm>
            </p:spPr>
            <p:txBody>
              <a:bodyPr/>
              <a:lstStyle/>
              <a:p>
                <a:r>
                  <a:rPr lang="zh-CN" altLang="en-US" sz="2400" dirty="0"/>
                  <a:t>触发效率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触发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事例数</m:t>
                        </m:r>
                      </m:num>
                      <m:den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模拟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事例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总数</m:t>
                        </m:r>
                      </m:den>
                    </m:f>
                  </m:oMath>
                </a14:m>
                <a:endParaRPr lang="en-US" altLang="zh-CN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hitreal</m:t>
                        </m:r>
                      </m:sub>
                    </m:sSub>
                  </m:oMath>
                </a14:m>
                <a:r>
                  <a:rPr lang="en-US" altLang="zh-CN" sz="2400" dirty="0"/>
                  <a:t>=0</a:t>
                </a:r>
                <a:r>
                  <a:rPr lang="zh-CN" altLang="en-US" sz="2400" dirty="0"/>
                  <a:t>时，为纯噪声事例，重建效率为</a:t>
                </a:r>
                <a:r>
                  <a:rPr lang="en-US" altLang="zh-CN" sz="2400" dirty="0"/>
                  <a:t>0.1%</a:t>
                </a:r>
              </a:p>
              <a:p>
                <a:r>
                  <a:rPr lang="zh-CN" altLang="en-US" sz="2400" dirty="0"/>
                  <a:t>重建效率为</a:t>
                </a:r>
                <a:r>
                  <a:rPr lang="en-US" altLang="zh-CN" sz="2400" dirty="0"/>
                  <a:t>50%</a:t>
                </a:r>
                <a:r>
                  <a:rPr lang="zh-CN" altLang="en-US" sz="2400" dirty="0"/>
                  <a:t>时，“无硬件”触发模式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hitreal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≈22</m:t>
                    </m:r>
                  </m:oMath>
                </a14:m>
                <a:r>
                  <a:rPr lang="zh-CN" altLang="en-US" sz="2400" dirty="0"/>
                  <a:t>；简单多重度方法则需要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hitreal</m:t>
                        </m:r>
                      </m:sub>
                    </m:sSub>
                  </m:oMath>
                </a14:m>
                <a:r>
                  <a:rPr lang="en-US" altLang="zh-CN" sz="2400" dirty="0"/>
                  <a:t>=35</a:t>
                </a:r>
              </a:p>
              <a:p>
                <a:endParaRPr lang="zh-CN" altLang="en-US" sz="2400" dirty="0"/>
              </a:p>
            </p:txBody>
          </p:sp>
        </mc:Choice>
        <mc:Fallback>
          <p:sp>
            <p:nvSpPr>
              <p:cNvPr id="14" name="内容占位符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365917" y="4452600"/>
                <a:ext cx="8778083" cy="1903752"/>
              </a:xfrm>
              <a:blipFill rotWithShape="0">
                <a:blip r:embed="rId4"/>
                <a:stretch>
                  <a:fillRect l="-417" b="-10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921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触发率和数据量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触发率计算</a:t>
            </a:r>
            <a:endParaRPr lang="en-US" altLang="zh-CN" sz="2400" dirty="0"/>
          </a:p>
          <a:p>
            <a:pPr lvl="1"/>
            <a:r>
              <a:rPr lang="zh-CN" altLang="en-US" sz="2000" dirty="0"/>
              <a:t>对</a:t>
            </a:r>
            <a:r>
              <a:rPr lang="en-US" altLang="zh-CN" sz="2000" dirty="0"/>
              <a:t>1/4</a:t>
            </a:r>
            <a:r>
              <a:rPr lang="zh-CN" altLang="en-US" sz="2000" dirty="0"/>
              <a:t>阵列模拟得</a:t>
            </a:r>
            <a:r>
              <a:rPr lang="en-US" altLang="zh-CN" sz="2000" dirty="0"/>
              <a:t>17kHz-&gt;</a:t>
            </a:r>
            <a:r>
              <a:rPr lang="zh-CN" altLang="en-US" sz="2000" dirty="0"/>
              <a:t>推算出</a:t>
            </a:r>
            <a:r>
              <a:rPr lang="en-US" altLang="zh-CN" sz="2000" dirty="0"/>
              <a:t>78000</a:t>
            </a:r>
            <a:r>
              <a:rPr lang="zh-CN" altLang="en-US" sz="2000" dirty="0"/>
              <a:t>㎡触发率为</a:t>
            </a:r>
            <a:r>
              <a:rPr lang="en-US" altLang="zh-CN" sz="2000" dirty="0"/>
              <a:t>60kHz</a:t>
            </a:r>
          </a:p>
          <a:p>
            <a:pPr lvl="1"/>
            <a:r>
              <a:rPr lang="zh-CN" altLang="en-US" sz="2000" dirty="0"/>
              <a:t>根据对不同粒子的有效面积的计算得到约为</a:t>
            </a:r>
            <a:r>
              <a:rPr lang="en-US" altLang="zh-CN" sz="2000" dirty="0"/>
              <a:t>62.6kHz</a:t>
            </a:r>
          </a:p>
          <a:p>
            <a:r>
              <a:rPr lang="zh-CN" altLang="en-US" sz="2400" dirty="0"/>
              <a:t>数据量计算</a:t>
            </a:r>
            <a:endParaRPr lang="en-US" altLang="zh-CN" sz="2400" dirty="0"/>
          </a:p>
          <a:p>
            <a:pPr lvl="1"/>
            <a:r>
              <a:rPr lang="zh-CN" altLang="en-US" sz="2000" dirty="0"/>
              <a:t>原始</a:t>
            </a:r>
            <a:r>
              <a:rPr lang="en-US" altLang="zh-CN" sz="2000" dirty="0"/>
              <a:t>DAQ</a:t>
            </a:r>
            <a:r>
              <a:rPr lang="zh-CN" altLang="en-US" sz="2000" dirty="0"/>
              <a:t>数据量：</a:t>
            </a:r>
            <a:r>
              <a:rPr lang="en-US" altLang="zh-CN" sz="2000" dirty="0"/>
              <a:t>128bit/hit*35kHz·hit*3120=14.0Gbps</a:t>
            </a:r>
          </a:p>
          <a:p>
            <a:pPr lvl="1"/>
            <a:r>
              <a:rPr lang="zh-CN" altLang="en-US" sz="2000" dirty="0"/>
              <a:t>触发后数据量：</a:t>
            </a:r>
            <a:r>
              <a:rPr lang="en-US" altLang="zh-CN" sz="2000" dirty="0"/>
              <a:t>128bit/hit*(218+70)·hit*63kHz=2.3Gbps</a:t>
            </a:r>
          </a:p>
          <a:p>
            <a:pPr lvl="1"/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764A-1D65-4E68-A817-A9809408B88B}" type="datetime1">
              <a:rPr lang="zh-CN" altLang="en-US" smtClean="0"/>
              <a:pPr/>
              <a:t>2017/9/22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F29C-BB76-4B92-8E1D-F6E4DA4ED82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41" y="3667401"/>
            <a:ext cx="2810267" cy="2257740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8907" y="3667401"/>
            <a:ext cx="2832796" cy="23124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4646" y="3741674"/>
            <a:ext cx="2762636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8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标题 5"/>
          <p:cNvSpPr>
            <a:spLocks noGrp="1"/>
          </p:cNvSpPr>
          <p:nvPr>
            <p:ph type="title"/>
          </p:nvPr>
        </p:nvSpPr>
        <p:spPr>
          <a:xfrm>
            <a:off x="498930" y="1"/>
            <a:ext cx="7886700" cy="1325563"/>
          </a:xfrm>
        </p:spPr>
        <p:txBody>
          <a:bodyPr/>
          <a:lstStyle/>
          <a:p>
            <a:r>
              <a:rPr lang="zh-CN" altLang="en-US" dirty="0" smtClean="0"/>
              <a:t>背景介绍：高噪声率带来的问题</a:t>
            </a:r>
            <a:endParaRPr lang="zh-CN" altLang="en-US" dirty="0"/>
          </a:p>
        </p:txBody>
      </p:sp>
      <p:pic>
        <p:nvPicPr>
          <p:cNvPr id="2097169" name="图片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3507" y="1172770"/>
            <a:ext cx="3886200" cy="3076575"/>
          </a:xfrm>
        </p:spPr>
      </p:pic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4514852" y="1325566"/>
            <a:ext cx="4629149" cy="5287737"/>
          </a:xfrm>
        </p:spPr>
        <p:txBody>
          <a:bodyPr/>
          <a:lstStyle/>
          <a:p>
            <a:r>
              <a:rPr lang="zh-CN" altLang="en-US" dirty="0"/>
              <a:t>重建</a:t>
            </a:r>
            <a:endParaRPr lang="en-US" altLang="zh-CN" dirty="0"/>
          </a:p>
          <a:p>
            <a:pPr lvl="1"/>
            <a:r>
              <a:rPr lang="zh-CN" altLang="en-US" dirty="0"/>
              <a:t>加入真实噪声（包含许多大信号）后重建效率快速下降</a:t>
            </a:r>
          </a:p>
          <a:p>
            <a:pPr lvl="1"/>
            <a:r>
              <a:rPr lang="zh-CN" altLang="en-US" dirty="0"/>
              <a:t>需要进行高噪声下的信号过滤</a:t>
            </a:r>
          </a:p>
          <a:p>
            <a:pPr marL="285744" indent="-285744"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</a:rPr>
              <a:t>数据量</a:t>
            </a:r>
            <a:endParaRPr lang="en-US" altLang="zh-CN" dirty="0">
              <a:latin typeface="黑体" panose="02010609060101010101" pitchFamily="49" charset="-122"/>
            </a:endParaRPr>
          </a:p>
          <a:p>
            <a:pPr lvl="1"/>
            <a:r>
              <a:rPr lang="en-US" altLang="zh-CN" dirty="0"/>
              <a:t>128bit/hit*</a:t>
            </a:r>
            <a:r>
              <a:rPr lang="zh-CN" altLang="en-US" dirty="0"/>
              <a:t>（</a:t>
            </a:r>
            <a:r>
              <a:rPr lang="en-US" altLang="zh-CN" dirty="0"/>
              <a:t>218+70</a:t>
            </a:r>
            <a:r>
              <a:rPr lang="zh-CN" altLang="en-US" dirty="0"/>
              <a:t>）</a:t>
            </a:r>
            <a:r>
              <a:rPr lang="en-US" altLang="zh-CN" dirty="0"/>
              <a:t>hit*63kHz=2.3 </a:t>
            </a:r>
            <a:r>
              <a:rPr lang="en-US" altLang="zh-CN" dirty="0" err="1"/>
              <a:t>Gbps</a:t>
            </a:r>
            <a:endParaRPr lang="en-US" altLang="zh-CN" dirty="0"/>
          </a:p>
          <a:p>
            <a:pPr lvl="1"/>
            <a:r>
              <a:rPr lang="zh-CN" altLang="en-US" dirty="0"/>
              <a:t>数据量</a:t>
            </a:r>
            <a:r>
              <a:rPr lang="en-US" altLang="zh-CN" dirty="0"/>
              <a:t>10 PB!---</a:t>
            </a:r>
            <a:r>
              <a:rPr lang="zh-CN" altLang="en-US" dirty="0"/>
              <a:t>数据存储、传输瓶颈</a:t>
            </a:r>
            <a:endParaRPr lang="en-US" altLang="zh-CN" dirty="0"/>
          </a:p>
          <a:p>
            <a:pPr lvl="1"/>
            <a:r>
              <a:rPr lang="zh-CN" altLang="en-US" dirty="0"/>
              <a:t>需要压缩数据量、过滤噪声</a:t>
            </a:r>
            <a:endParaRPr lang="en-US" altLang="zh-CN" dirty="0"/>
          </a:p>
          <a:p>
            <a:pPr marL="0" indent="0">
              <a:buNone/>
            </a:pPr>
            <a:endParaRPr lang="zh-CN" altLang="en-US" dirty="0" smtClean="0"/>
          </a:p>
          <a:p>
            <a:pPr marL="285744" indent="-285744">
              <a:lnSpc>
                <a:spcPct val="150000"/>
              </a:lnSpc>
            </a:pPr>
            <a:endParaRPr lang="zh-CN" altLang="en-US" dirty="0">
              <a:latin typeface="黑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10486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6BCD-C7C4-48D3-9E86-54AA1A00A27F}" type="datetime1">
              <a:rPr lang="zh-CN" altLang="en-US" smtClean="0"/>
              <a:pPr/>
              <a:t>2017/9/22</a:t>
            </a:fld>
            <a:endParaRPr lang="zh-CN" altLang="en-US" dirty="0"/>
          </a:p>
        </p:txBody>
      </p:sp>
      <p:sp>
        <p:nvSpPr>
          <p:cNvPr id="104869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6134-78DC-4D93-A304-5E9E5099A9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212024" y="2021496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真实噪声对重建效率的影响</a:t>
            </a: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1482" y="4436977"/>
            <a:ext cx="4060543" cy="228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2183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6083"/>
    </mc:Choice>
    <mc:Fallback>
      <p:transition spd="slow" advTm="5608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16944</TotalTime>
  <Words>1439</Words>
  <Application>Microsoft Macintosh PowerPoint</Application>
  <PresentationFormat>全屏显示(4:3)</PresentationFormat>
  <Paragraphs>277</Paragraphs>
  <Slides>26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LHAASO-WCDA事例重建工作进展</vt:lpstr>
      <vt:lpstr>目录</vt:lpstr>
      <vt:lpstr>LHAASO-WCDA</vt:lpstr>
      <vt:lpstr>LHAASO-WCDA重建相关工作难点</vt:lpstr>
      <vt:lpstr>拟采用方法路线及相关问题进展</vt:lpstr>
      <vt:lpstr>触发机制</vt:lpstr>
      <vt:lpstr>触发效率</vt:lpstr>
      <vt:lpstr>触发率和数据量</vt:lpstr>
      <vt:lpstr>背景介绍：高噪声率带来的问题</vt:lpstr>
      <vt:lpstr>方法介绍：在线快速重建方法的研究</vt:lpstr>
      <vt:lpstr>快速噪声过滤算法效率及速度</vt:lpstr>
      <vt:lpstr>簇射芯位重建</vt:lpstr>
      <vt:lpstr>芯位重建结果</vt:lpstr>
      <vt:lpstr>高精度重建</vt:lpstr>
      <vt:lpstr>γ/p 鉴别</vt:lpstr>
      <vt:lpstr>地面粒子阵列能量重建</vt:lpstr>
      <vt:lpstr>WCDA能量分辨率</vt:lpstr>
      <vt:lpstr>总结与展望</vt:lpstr>
      <vt:lpstr>背景介绍：簇射前锋面及时间修正</vt:lpstr>
      <vt:lpstr>真实噪声情况下的簇射芯位重建</vt:lpstr>
      <vt:lpstr>事例分布与数据保留窗口</vt:lpstr>
      <vt:lpstr>快速遍举法优化</vt:lpstr>
      <vt:lpstr>触发噪声事例占总触发事例比例图</vt:lpstr>
      <vt:lpstr>触发噪声事例占总触发事例比例图</vt:lpstr>
      <vt:lpstr>真实hit保留比</vt:lpstr>
      <vt:lpstr>重建效率与簇射真实信号数关系图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LHAASO-WCDA对重建簇射方法的研究</dc:title>
  <dc:creator>wang wang</dc:creator>
  <cp:lastModifiedBy>aca-stay</cp:lastModifiedBy>
  <cp:revision>134</cp:revision>
  <dcterms:created xsi:type="dcterms:W3CDTF">2015-09-22T15:20:04Z</dcterms:created>
  <dcterms:modified xsi:type="dcterms:W3CDTF">2017-09-22T05:33:10Z</dcterms:modified>
</cp:coreProperties>
</file>