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  <p:sldMasterId id="2147483700" r:id="rId5"/>
  </p:sldMasterIdLst>
  <p:notesMasterIdLst>
    <p:notesMasterId r:id="rId36"/>
  </p:notesMasterIdLst>
  <p:handoutMasterIdLst>
    <p:handoutMasterId r:id="rId37"/>
  </p:handoutMasterIdLst>
  <p:sldIdLst>
    <p:sldId id="256" r:id="rId6"/>
    <p:sldId id="279" r:id="rId7"/>
    <p:sldId id="281" r:id="rId8"/>
    <p:sldId id="317" r:id="rId9"/>
    <p:sldId id="291" r:id="rId10"/>
    <p:sldId id="282" r:id="rId11"/>
    <p:sldId id="309" r:id="rId12"/>
    <p:sldId id="287" r:id="rId13"/>
    <p:sldId id="284" r:id="rId14"/>
    <p:sldId id="315" r:id="rId15"/>
    <p:sldId id="296" r:id="rId16"/>
    <p:sldId id="289" r:id="rId17"/>
    <p:sldId id="298" r:id="rId18"/>
    <p:sldId id="299" r:id="rId19"/>
    <p:sldId id="300" r:id="rId20"/>
    <p:sldId id="302" r:id="rId21"/>
    <p:sldId id="303" r:id="rId22"/>
    <p:sldId id="304" r:id="rId23"/>
    <p:sldId id="306" r:id="rId24"/>
    <p:sldId id="310" r:id="rId25"/>
    <p:sldId id="311" r:id="rId26"/>
    <p:sldId id="318" r:id="rId27"/>
    <p:sldId id="292" r:id="rId28"/>
    <p:sldId id="312" r:id="rId29"/>
    <p:sldId id="313" r:id="rId30"/>
    <p:sldId id="290" r:id="rId31"/>
    <p:sldId id="285" r:id="rId32"/>
    <p:sldId id="286" r:id="rId33"/>
    <p:sldId id="314" r:id="rId34"/>
    <p:sldId id="305" r:id="rId35"/>
  </p:sldIdLst>
  <p:sldSz cx="12192000" cy="6858000"/>
  <p:notesSz cx="7023100" cy="93091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E574AC39-44E6-425E-AF49-CF7D189F346F}" type="datetimeFigureOut">
              <a:rPr lang="en-US" altLang="zh-CN" smtClean="0">
                <a:ea typeface="Microsoft YaHei UI" panose="020B0503020204020204" pitchFamily="34" charset="-122"/>
              </a:rPr>
              <a:t>9/22/2017</a:t>
            </a:fld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6320F472-929B-459B-8D82-2FABCC5B32A0}" type="slidenum">
              <a:rPr lang="zh-CN" smtClean="0">
                <a:ea typeface="Microsoft YaHei UI" panose="020B0503020204020204" pitchFamily="34" charset="-122"/>
              </a:rPr>
              <a:t>‹#›</a:t>
            </a:fld>
            <a:endParaRPr lang="zh-CN" dirty="0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fld id="{DF2775BC-6312-42C7-B7C5-EA6783C2D9CA}" type="datetimeFigureOut">
              <a:rPr lang="en-US" altLang="zh-CN" smtClean="0"/>
              <a:pPr/>
              <a:t>9/22/2017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fld id="{67F715A1-4ADC-44E0-9587-804FF39D6B2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1pPr>
    <a:lvl2pPr marL="457189" algn="l" defTabSz="914377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2pPr>
    <a:lvl3pPr marL="914377" algn="l" defTabSz="914377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3pPr>
    <a:lvl4pPr marL="1371566" algn="l" defTabSz="914377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4pPr>
    <a:lvl5pPr marL="1828754" algn="l" defTabSz="914377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5pPr>
    <a:lvl6pPr marL="2285943" algn="l" defTabSz="914377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1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9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5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9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9" cy="3329581"/>
          </a:xfrm>
        </p:spPr>
        <p:txBody>
          <a:bodyPr anchor="b"/>
          <a:lstStyle>
            <a:lvl1pPr latinLnBrk="0">
              <a:defRPr lang="zh-CN" sz="72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9" cy="861420"/>
          </a:xfrm>
        </p:spPr>
        <p:txBody>
          <a:bodyPr anchor="t"/>
          <a:lstStyle>
            <a:lvl1pPr marL="0" indent="0" algn="l" latinLnBrk="0">
              <a:buNone/>
              <a:defRPr lang="zh-CN" cap="all">
                <a:solidFill>
                  <a:schemeClr val="accent1"/>
                </a:solidFill>
              </a:defRPr>
            </a:lvl1pPr>
            <a:lvl2pPr marL="457189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全景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9"/>
          </a:xfrm>
        </p:spPr>
        <p:txBody>
          <a:bodyPr anchor="b">
            <a:normAutofit/>
          </a:bodyPr>
          <a:lstStyle>
            <a:lvl1pPr algn="l"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CN" sz="1600"/>
            </a:lvl1pPr>
            <a:lvl2pPr marL="457189" indent="0" latinLnBrk="0">
              <a:buNone/>
              <a:defRPr lang="zh-CN" sz="2800"/>
            </a:lvl2pPr>
            <a:lvl3pPr marL="914377" indent="0" latinLnBrk="0">
              <a:buNone/>
              <a:defRPr lang="zh-CN" sz="2400"/>
            </a:lvl3pPr>
            <a:lvl4pPr marL="1371566" indent="0" latinLnBrk="0">
              <a:buNone/>
              <a:defRPr lang="zh-CN" sz="2000"/>
            </a:lvl4pPr>
            <a:lvl5pPr marL="1828754" indent="0" latinLnBrk="0">
              <a:buNone/>
              <a:defRPr lang="zh-CN" sz="2000"/>
            </a:lvl5pPr>
            <a:lvl6pPr marL="2285943" indent="0" latinLnBrk="0">
              <a:buNone/>
              <a:defRPr lang="zh-CN" sz="2000"/>
            </a:lvl6pPr>
            <a:lvl7pPr marL="2743131" indent="0" latinLnBrk="0">
              <a:buNone/>
              <a:defRPr lang="zh-CN" sz="2000"/>
            </a:lvl7pPr>
            <a:lvl8pPr marL="3200320" indent="0" latinLnBrk="0">
              <a:buNone/>
              <a:defRPr lang="zh-CN" sz="2000"/>
            </a:lvl8pPr>
            <a:lvl9pPr marL="3657509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2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 latinLnBrk="0">
              <a:defRPr lang="zh-CN"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  <p:sp>
        <p:nvSpPr>
          <p:cNvPr id="8" name="文本占位符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CN" sz="18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5"/>
          </a:xfrm>
        </p:spPr>
        <p:txBody>
          <a:bodyPr/>
          <a:lstStyle>
            <a:lvl1pPr latinLnBrk="0">
              <a:defRPr lang="zh-CN"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CN" sz="18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385828" cy="342175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400" b="0" kern="1200" cap="small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latinLnBrk="0">
              <a:defRPr lang="zh-CN" sz="12200" b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12200" dirty="0">
                <a:ea typeface="Microsoft YaHei UI" panose="020B0503020204020204" pitchFamily="34" charset="-122"/>
              </a:rPr>
              <a:t>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30491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latinLnBrk="0">
              <a:defRPr lang="zh-CN" sz="12200" b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12200" dirty="0">
                <a:ea typeface="Microsoft YaHei UI" panose="020B0503020204020204" pitchFamily="34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5" y="3124202"/>
            <a:ext cx="8825659" cy="1653180"/>
          </a:xfrm>
        </p:spPr>
        <p:txBody>
          <a:bodyPr anchor="b"/>
          <a:lstStyle>
            <a:lvl1pPr algn="l" latinLnBrk="0">
              <a:defRPr lang="zh-CN"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 latinLnBrk="0">
              <a:buNone/>
              <a:defRPr lang="zh-CN" sz="2000" cap="none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7"/>
          </a:xfrm>
        </p:spPr>
        <p:txBody>
          <a:bodyPr/>
          <a:lstStyle>
            <a:lvl1pPr latinLnBrk="0">
              <a:defRPr lang="zh-CN"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  <p:sp>
        <p:nvSpPr>
          <p:cNvPr id="8" name="文本占位符 3"/>
          <p:cNvSpPr>
            <a:spLocks noGrp="1"/>
          </p:cNvSpPr>
          <p:nvPr>
            <p:ph type="body" sz="half" idx="2"/>
          </p:nvPr>
        </p:nvSpPr>
        <p:spPr>
          <a:xfrm>
            <a:off x="1574801" y="4953001"/>
            <a:ext cx="7999315" cy="107405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 b="0" kern="120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latinLnBrk="0">
              <a:defRPr lang="zh-CN" sz="12200" b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12200" dirty="0">
                <a:ea typeface="Microsoft YaHei UI" panose="020B0503020204020204" pitchFamily="34" charset="-122"/>
              </a:rPr>
              <a:t>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latinLnBrk="0">
              <a:defRPr lang="zh-CN" sz="12200" b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12200" dirty="0">
                <a:ea typeface="Microsoft YaHei UI" panose="020B0503020204020204" pitchFamily="34" charset="-122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 latinLnBrk="0">
              <a:defRPr lang="zh-CN"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8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3"/>
          </p:nvPr>
        </p:nvSpPr>
        <p:spPr>
          <a:xfrm>
            <a:off x="1154953" y="3848611"/>
            <a:ext cx="8825659" cy="588517"/>
          </a:xfrm>
        </p:spPr>
        <p:txBody>
          <a:bodyPr anchor="b">
            <a:normAutofit/>
          </a:bodyPr>
          <a:lstStyle>
            <a:lvl1pPr marL="0" indent="0" algn="l" defTabSz="457189" rtl="0" eaLnBrk="1" latinLnBrk="0" hangingPunct="1">
              <a:buNone/>
              <a:defRPr lang="zh-CN" sz="3600" b="0" kern="1200" cap="none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+mj-cs"/>
              </a:defRPr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CN"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2947" y="1981201"/>
            <a:ext cx="2946867" cy="576263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CN" sz="2400" b="0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2000" b="1"/>
            </a:lvl2pPr>
            <a:lvl3pPr marL="914377" indent="0" latinLnBrk="0">
              <a:buNone/>
              <a:defRPr lang="zh-CN" sz="1800" b="1"/>
            </a:lvl3pPr>
            <a:lvl4pPr marL="1371566" indent="0" latinLnBrk="0">
              <a:buNone/>
              <a:defRPr lang="zh-CN" sz="1600" b="1"/>
            </a:lvl4pPr>
            <a:lvl5pPr marL="1828754" indent="0" latinLnBrk="0">
              <a:buNone/>
              <a:defRPr lang="zh-CN" sz="1600" b="1"/>
            </a:lvl5pPr>
            <a:lvl6pPr marL="2285943" indent="0" latinLnBrk="0">
              <a:buNone/>
              <a:defRPr lang="zh-CN" sz="1600" b="1"/>
            </a:lvl6pPr>
            <a:lvl7pPr marL="2743131" indent="0" latinLnBrk="0">
              <a:buNone/>
              <a:defRPr lang="zh-CN" sz="1600" b="1"/>
            </a:lvl7pPr>
            <a:lvl8pPr marL="3200320" indent="0" latinLnBrk="0">
              <a:buNone/>
              <a:defRPr lang="zh-CN" sz="1600" b="1"/>
            </a:lvl8pPr>
            <a:lvl9pPr marL="3657509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83661" y="1981201"/>
            <a:ext cx="2936241" cy="576263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CN" sz="2400" b="0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2000" b="1"/>
            </a:lvl2pPr>
            <a:lvl3pPr marL="914377" indent="0" latinLnBrk="0">
              <a:buNone/>
              <a:defRPr lang="zh-CN" sz="1800" b="1"/>
            </a:lvl3pPr>
            <a:lvl4pPr marL="1371566" indent="0" latinLnBrk="0">
              <a:buNone/>
              <a:defRPr lang="zh-CN" sz="1600" b="1"/>
            </a:lvl4pPr>
            <a:lvl5pPr marL="1828754" indent="0" latinLnBrk="0">
              <a:buNone/>
              <a:defRPr lang="zh-CN" sz="1600" b="1"/>
            </a:lvl5pPr>
            <a:lvl6pPr marL="2285943" indent="0" latinLnBrk="0">
              <a:buNone/>
              <a:defRPr lang="zh-CN" sz="1600" b="1"/>
            </a:lvl6pPr>
            <a:lvl7pPr marL="2743131" indent="0" latinLnBrk="0">
              <a:buNone/>
              <a:defRPr lang="zh-CN" sz="1600" b="1"/>
            </a:lvl7pPr>
            <a:lvl8pPr marL="3200320" indent="0" latinLnBrk="0">
              <a:buNone/>
              <a:defRPr lang="zh-CN" sz="1600" b="1"/>
            </a:lvl8pPr>
            <a:lvl9pPr marL="3657509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124701" y="1981201"/>
            <a:ext cx="2932113" cy="576263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CN" sz="2400" b="0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2000" b="1"/>
            </a:lvl2pPr>
            <a:lvl3pPr marL="914377" indent="0" latinLnBrk="0">
              <a:buNone/>
              <a:defRPr lang="zh-CN" sz="1800" b="1"/>
            </a:lvl3pPr>
            <a:lvl4pPr marL="1371566" indent="0" latinLnBrk="0">
              <a:buNone/>
              <a:defRPr lang="zh-CN" sz="1600" b="1"/>
            </a:lvl4pPr>
            <a:lvl5pPr marL="1828754" indent="0" latinLnBrk="0">
              <a:buNone/>
              <a:defRPr lang="zh-CN" sz="1600" b="1"/>
            </a:lvl5pPr>
            <a:lvl6pPr marL="2285943" indent="0" latinLnBrk="0">
              <a:buNone/>
              <a:defRPr lang="zh-CN" sz="1600" b="1"/>
            </a:lvl6pPr>
            <a:lvl7pPr marL="2743131" indent="0" latinLnBrk="0">
              <a:buNone/>
              <a:defRPr lang="zh-CN" sz="1600" b="1"/>
            </a:lvl7pPr>
            <a:lvl8pPr marL="3200320" indent="0" latinLnBrk="0">
              <a:buNone/>
              <a:defRPr lang="zh-CN" sz="1600" b="1"/>
            </a:lvl8pPr>
            <a:lvl9pPr marL="3657509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直线连接线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线 17"/>
          <p:cNvCxnSpPr/>
          <p:nvPr/>
        </p:nvCxnSpPr>
        <p:spPr>
          <a:xfrm>
            <a:off x="6962227" y="2133600"/>
            <a:ext cx="0" cy="39668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4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文本占位符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4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4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CN"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2463" y="4250950"/>
            <a:ext cx="2940051" cy="576263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CN" sz="2400" b="0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2000" b="1"/>
            </a:lvl2pPr>
            <a:lvl3pPr marL="914377" indent="0" latinLnBrk="0">
              <a:buNone/>
              <a:defRPr lang="zh-CN" sz="1800" b="1"/>
            </a:lvl3pPr>
            <a:lvl4pPr marL="1371566" indent="0" latinLnBrk="0">
              <a:buNone/>
              <a:defRPr lang="zh-CN" sz="1600" b="1"/>
            </a:lvl4pPr>
            <a:lvl5pPr marL="1828754" indent="0" latinLnBrk="0">
              <a:buNone/>
              <a:defRPr lang="zh-CN" sz="1600" b="1"/>
            </a:lvl5pPr>
            <a:lvl6pPr marL="2285943" indent="0" latinLnBrk="0">
              <a:buNone/>
              <a:defRPr lang="zh-CN" sz="1600" b="1"/>
            </a:lvl6pPr>
            <a:lvl7pPr marL="2743131" indent="0" latinLnBrk="0">
              <a:buNone/>
              <a:defRPr lang="zh-CN" sz="1600" b="1"/>
            </a:lvl7pPr>
            <a:lvl8pPr marL="3200320" indent="0" latinLnBrk="0">
              <a:buNone/>
              <a:defRPr lang="zh-CN" sz="1600" b="1"/>
            </a:lvl8pPr>
            <a:lvl9pPr marL="3657509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89376" y="4250950"/>
            <a:ext cx="2930525" cy="576263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CN" sz="2400" b="0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2000" b="1"/>
            </a:lvl2pPr>
            <a:lvl3pPr marL="914377" indent="0" latinLnBrk="0">
              <a:buNone/>
              <a:defRPr lang="zh-CN" sz="1800" b="1"/>
            </a:lvl3pPr>
            <a:lvl4pPr marL="1371566" indent="0" latinLnBrk="0">
              <a:buNone/>
              <a:defRPr lang="zh-CN" sz="1600" b="1"/>
            </a:lvl4pPr>
            <a:lvl5pPr marL="1828754" indent="0" latinLnBrk="0">
              <a:buNone/>
              <a:defRPr lang="zh-CN" sz="1600" b="1"/>
            </a:lvl5pPr>
            <a:lvl6pPr marL="2285943" indent="0" latinLnBrk="0">
              <a:buNone/>
              <a:defRPr lang="zh-CN" sz="1600" b="1"/>
            </a:lvl6pPr>
            <a:lvl7pPr marL="2743131" indent="0" latinLnBrk="0">
              <a:buNone/>
              <a:defRPr lang="zh-CN" sz="1600" b="1"/>
            </a:lvl7pPr>
            <a:lvl8pPr marL="3200320" indent="0" latinLnBrk="0">
              <a:buNone/>
              <a:defRPr lang="zh-CN" sz="1600" b="1"/>
            </a:lvl8pPr>
            <a:lvl9pPr marL="3657509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124701" y="4250950"/>
            <a:ext cx="2932113" cy="576263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CN" sz="2400" b="0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2000" b="1"/>
            </a:lvl2pPr>
            <a:lvl3pPr marL="914377" indent="0" latinLnBrk="0">
              <a:buNone/>
              <a:defRPr lang="zh-CN" sz="1800" b="1"/>
            </a:lvl3pPr>
            <a:lvl4pPr marL="1371566" indent="0" latinLnBrk="0">
              <a:buNone/>
              <a:defRPr lang="zh-CN" sz="1600" b="1"/>
            </a:lvl4pPr>
            <a:lvl5pPr marL="1828754" indent="0" latinLnBrk="0">
              <a:buNone/>
              <a:defRPr lang="zh-CN" sz="1600" b="1"/>
            </a:lvl5pPr>
            <a:lvl6pPr marL="2285943" indent="0" latinLnBrk="0">
              <a:buNone/>
              <a:defRPr lang="zh-CN" sz="1600" b="1"/>
            </a:lvl6pPr>
            <a:lvl7pPr marL="2743131" indent="0" latinLnBrk="0">
              <a:buNone/>
              <a:defRPr lang="zh-CN" sz="1600" b="1"/>
            </a:lvl7pPr>
            <a:lvl8pPr marL="3200320" indent="0" latinLnBrk="0">
              <a:buNone/>
              <a:defRPr lang="zh-CN" sz="1600" b="1"/>
            </a:lvl8pPr>
            <a:lvl9pPr marL="3657509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3"/>
          <p:cNvSpPr>
            <a:spLocks noGrp="1"/>
          </p:cNvSpPr>
          <p:nvPr>
            <p:ph type="body" sz="half" idx="18"/>
          </p:nvPr>
        </p:nvSpPr>
        <p:spPr>
          <a:xfrm>
            <a:off x="652463" y="4827212"/>
            <a:ext cx="2940051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4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文本占位符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4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4" name="文本占位符 3"/>
          <p:cNvSpPr>
            <a:spLocks noGrp="1"/>
          </p:cNvSpPr>
          <p:nvPr>
            <p:ph type="body" sz="half" idx="20"/>
          </p:nvPr>
        </p:nvSpPr>
        <p:spPr>
          <a:xfrm>
            <a:off x="7124576" y="4827208"/>
            <a:ext cx="2935997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CN" sz="14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图片占位符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CN" sz="1600"/>
            </a:lvl1pPr>
            <a:lvl2pPr marL="457189" indent="0" latinLnBrk="0">
              <a:buNone/>
              <a:defRPr lang="zh-CN" sz="2800"/>
            </a:lvl2pPr>
            <a:lvl3pPr marL="914377" indent="0" latinLnBrk="0">
              <a:buNone/>
              <a:defRPr lang="zh-CN" sz="2400"/>
            </a:lvl3pPr>
            <a:lvl4pPr marL="1371566" indent="0" latinLnBrk="0">
              <a:buNone/>
              <a:defRPr lang="zh-CN" sz="2000"/>
            </a:lvl4pPr>
            <a:lvl5pPr marL="1828754" indent="0" latinLnBrk="0">
              <a:buNone/>
              <a:defRPr lang="zh-CN" sz="2000"/>
            </a:lvl5pPr>
            <a:lvl6pPr marL="2285943" indent="0" latinLnBrk="0">
              <a:buNone/>
              <a:defRPr lang="zh-CN" sz="2000"/>
            </a:lvl6pPr>
            <a:lvl7pPr marL="2743131" indent="0" latinLnBrk="0">
              <a:buNone/>
              <a:defRPr lang="zh-CN" sz="2000"/>
            </a:lvl7pPr>
            <a:lvl8pPr marL="3200320" indent="0" latinLnBrk="0">
              <a:buNone/>
              <a:defRPr lang="zh-CN" sz="2000"/>
            </a:lvl8pPr>
            <a:lvl9pPr marL="3657509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30" name="图片占位符 2"/>
          <p:cNvSpPr>
            <a:spLocks noGrp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CN" sz="1600"/>
            </a:lvl1pPr>
            <a:lvl2pPr marL="457189" indent="0" latinLnBrk="0">
              <a:buNone/>
              <a:defRPr lang="zh-CN" sz="2800"/>
            </a:lvl2pPr>
            <a:lvl3pPr marL="914377" indent="0" latinLnBrk="0">
              <a:buNone/>
              <a:defRPr lang="zh-CN" sz="2400"/>
            </a:lvl3pPr>
            <a:lvl4pPr marL="1371566" indent="0" latinLnBrk="0">
              <a:buNone/>
              <a:defRPr lang="zh-CN" sz="2000"/>
            </a:lvl4pPr>
            <a:lvl5pPr marL="1828754" indent="0" latinLnBrk="0">
              <a:buNone/>
              <a:defRPr lang="zh-CN" sz="2000"/>
            </a:lvl5pPr>
            <a:lvl6pPr marL="2285943" indent="0" latinLnBrk="0">
              <a:buNone/>
              <a:defRPr lang="zh-CN" sz="2000"/>
            </a:lvl6pPr>
            <a:lvl7pPr marL="2743131" indent="0" latinLnBrk="0">
              <a:buNone/>
              <a:defRPr lang="zh-CN" sz="2000"/>
            </a:lvl7pPr>
            <a:lvl8pPr marL="3200320" indent="0" latinLnBrk="0">
              <a:buNone/>
              <a:defRPr lang="zh-CN" sz="2000"/>
            </a:lvl8pPr>
            <a:lvl9pPr marL="3657509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31" name="图片占位符 2"/>
          <p:cNvSpPr>
            <a:spLocks noGrp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CN" sz="1600"/>
            </a:lvl1pPr>
            <a:lvl2pPr marL="457189" indent="0" latinLnBrk="0">
              <a:buNone/>
              <a:defRPr lang="zh-CN" sz="2800"/>
            </a:lvl2pPr>
            <a:lvl3pPr marL="914377" indent="0" latinLnBrk="0">
              <a:buNone/>
              <a:defRPr lang="zh-CN" sz="2400"/>
            </a:lvl3pPr>
            <a:lvl4pPr marL="1371566" indent="0" latinLnBrk="0">
              <a:buNone/>
              <a:defRPr lang="zh-CN" sz="2000"/>
            </a:lvl4pPr>
            <a:lvl5pPr marL="1828754" indent="0" latinLnBrk="0">
              <a:buNone/>
              <a:defRPr lang="zh-CN" sz="2000"/>
            </a:lvl5pPr>
            <a:lvl6pPr marL="2285943" indent="0" latinLnBrk="0">
              <a:buNone/>
              <a:defRPr lang="zh-CN" sz="2000"/>
            </a:lvl6pPr>
            <a:lvl7pPr marL="2743131" indent="0" latinLnBrk="0">
              <a:buNone/>
              <a:defRPr lang="zh-CN" sz="2000"/>
            </a:lvl7pPr>
            <a:lvl8pPr marL="3200320" indent="0" latinLnBrk="0">
              <a:buNone/>
              <a:defRPr lang="zh-CN" sz="2000"/>
            </a:lvl8pPr>
            <a:lvl9pPr marL="3657509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cxnSp>
        <p:nvCxnSpPr>
          <p:cNvPr id="17" name="直线连接线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线 17"/>
          <p:cNvCxnSpPr/>
          <p:nvPr/>
        </p:nvCxnSpPr>
        <p:spPr>
          <a:xfrm>
            <a:off x="6962227" y="2133600"/>
            <a:ext cx="0" cy="39668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164152" y="1447800"/>
            <a:ext cx="1409965" cy="4413251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4954" y="1447800"/>
            <a:ext cx="6776631" cy="44132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r="11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009906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51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338232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018384" y="0"/>
            <a:ext cx="4155232" cy="646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28458" y="81165"/>
            <a:ext cx="3135087" cy="480131"/>
          </a:xfrm>
        </p:spPr>
        <p:txBody>
          <a:bodyPr wrap="none">
            <a:no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7107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02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62552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53231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15706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09551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63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7"/>
          </a:xfrm>
        </p:spPr>
        <p:txBody>
          <a:bodyPr anchor="b"/>
          <a:lstStyle>
            <a:lvl1pPr algn="l" latinLnBrk="0">
              <a:defRPr lang="zh-CN"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 latinLnBrk="0">
              <a:buNone/>
              <a:defRPr lang="zh-CN" sz="2000" cap="all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02647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r="11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22976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r="11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44545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r="11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873725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r="11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20784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6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54494" y="2056092"/>
            <a:ext cx="4396341" cy="4200245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6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3313" y="1905001"/>
            <a:ext cx="4396339" cy="576263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CN" sz="2400" b="0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2000" b="1"/>
            </a:lvl2pPr>
            <a:lvl3pPr marL="914377" indent="0" latinLnBrk="0">
              <a:buNone/>
              <a:defRPr lang="zh-CN" sz="1800" b="1"/>
            </a:lvl3pPr>
            <a:lvl4pPr marL="1371566" indent="0" latinLnBrk="0">
              <a:buNone/>
              <a:defRPr lang="zh-CN" sz="1600" b="1"/>
            </a:lvl4pPr>
            <a:lvl5pPr marL="1828754" indent="0" latinLnBrk="0">
              <a:buNone/>
              <a:defRPr lang="zh-CN" sz="1600" b="1"/>
            </a:lvl5pPr>
            <a:lvl6pPr marL="2285943" indent="0" latinLnBrk="0">
              <a:buNone/>
              <a:defRPr lang="zh-CN" sz="1600" b="1"/>
            </a:lvl6pPr>
            <a:lvl7pPr marL="2743131" indent="0" latinLnBrk="0">
              <a:buNone/>
              <a:defRPr lang="zh-CN" sz="1600" b="1"/>
            </a:lvl7pPr>
            <a:lvl8pPr marL="3200320" indent="0" latinLnBrk="0">
              <a:buNone/>
              <a:defRPr lang="zh-CN" sz="1600" b="1"/>
            </a:lvl8pPr>
            <a:lvl9pPr marL="3657509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9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6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654496" y="1905001"/>
            <a:ext cx="4396339" cy="576263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CN" sz="2400" b="0">
                <a:solidFill>
                  <a:schemeClr val="accent1"/>
                </a:solidFill>
              </a:defRPr>
            </a:lvl1pPr>
            <a:lvl2pPr marL="457189" indent="0" latinLnBrk="0">
              <a:buNone/>
              <a:defRPr lang="zh-CN" sz="2000" b="1"/>
            </a:lvl2pPr>
            <a:lvl3pPr marL="914377" indent="0" latinLnBrk="0">
              <a:buNone/>
              <a:defRPr lang="zh-CN" sz="1800" b="1"/>
            </a:lvl3pPr>
            <a:lvl4pPr marL="1371566" indent="0" latinLnBrk="0">
              <a:buNone/>
              <a:defRPr lang="zh-CN" sz="1600" b="1"/>
            </a:lvl4pPr>
            <a:lvl5pPr marL="1828754" indent="0" latinLnBrk="0">
              <a:buNone/>
              <a:defRPr lang="zh-CN" sz="1600" b="1"/>
            </a:lvl5pPr>
            <a:lvl6pPr marL="2285943" indent="0" latinLnBrk="0">
              <a:buNone/>
              <a:defRPr lang="zh-CN" sz="1600" b="1"/>
            </a:lvl6pPr>
            <a:lvl7pPr marL="2743131" indent="0" latinLnBrk="0">
              <a:buNone/>
              <a:defRPr lang="zh-CN" sz="1600" b="1"/>
            </a:lvl7pPr>
            <a:lvl8pPr marL="3200320" indent="0" latinLnBrk="0">
              <a:buNone/>
              <a:defRPr lang="zh-CN" sz="1600" b="1"/>
            </a:lvl8pPr>
            <a:lvl9pPr marL="3657509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9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6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 latinLnBrk="0">
              <a:buNone/>
              <a:defRPr lang="zh-CN" sz="14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 latinLnBrk="0">
              <a:defRPr lang="zh-CN"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CN" sz="1600"/>
            </a:lvl1pPr>
            <a:lvl2pPr marL="457189" indent="0" latinLnBrk="0">
              <a:buNone/>
              <a:defRPr lang="zh-CN" sz="2800"/>
            </a:lvl2pPr>
            <a:lvl3pPr marL="914377" indent="0" latinLnBrk="0">
              <a:buNone/>
              <a:defRPr lang="zh-CN" sz="2400"/>
            </a:lvl3pPr>
            <a:lvl4pPr marL="1371566" indent="0" latinLnBrk="0">
              <a:buNone/>
              <a:defRPr lang="zh-CN" sz="2000"/>
            </a:lvl4pPr>
            <a:lvl5pPr marL="1828754" indent="0" latinLnBrk="0">
              <a:buNone/>
              <a:defRPr lang="zh-CN" sz="2000"/>
            </a:lvl5pPr>
            <a:lvl6pPr marL="2285943" indent="0" latinLnBrk="0">
              <a:buNone/>
              <a:defRPr lang="zh-CN" sz="2000"/>
            </a:lvl6pPr>
            <a:lvl7pPr marL="2743131" indent="0" latinLnBrk="0">
              <a:buNone/>
              <a:defRPr lang="zh-CN" sz="2000"/>
            </a:lvl7pPr>
            <a:lvl8pPr marL="3200320" indent="0" latinLnBrk="0">
              <a:buNone/>
              <a:defRPr lang="zh-CN" sz="2000"/>
            </a:lvl8pPr>
            <a:lvl9pPr marL="3657509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400"/>
            </a:lvl1pPr>
            <a:lvl2pPr marL="457189" indent="0" latinLnBrk="0">
              <a:buNone/>
              <a:defRPr lang="zh-CN" sz="1200"/>
            </a:lvl2pPr>
            <a:lvl3pPr marL="914377" indent="0" latinLnBrk="0">
              <a:buNone/>
              <a:defRPr lang="zh-CN" sz="1000"/>
            </a:lvl3pPr>
            <a:lvl4pPr marL="1371566" indent="0" latinLnBrk="0">
              <a:buNone/>
              <a:defRPr lang="zh-CN" sz="900"/>
            </a:lvl4pPr>
            <a:lvl5pPr marL="1828754" indent="0" latinLnBrk="0">
              <a:buNone/>
              <a:defRPr lang="zh-CN" sz="900"/>
            </a:lvl5pPr>
            <a:lvl6pPr marL="2285943" indent="0" latinLnBrk="0">
              <a:buNone/>
              <a:defRPr lang="zh-CN" sz="900"/>
            </a:lvl6pPr>
            <a:lvl7pPr marL="2743131" indent="0" latinLnBrk="0">
              <a:buNone/>
              <a:defRPr lang="zh-CN" sz="900"/>
            </a:lvl7pPr>
            <a:lvl8pPr marL="3200320" indent="0" latinLnBrk="0">
              <a:buNone/>
              <a:defRPr lang="zh-CN" sz="900"/>
            </a:lvl8pPr>
            <a:lvl9pPr marL="3657509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2017/9/22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ea typeface="Microsoft YaHei UI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ea typeface="Microsoft YaHei UI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ea typeface="Microsoft YaHei UI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ea typeface="Microsoft YaHei UI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ea typeface="Microsoft YaHei U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9404723" cy="1400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latinLnBrk="0">
              <a:defRPr lang="zh-CN" sz="1100" b="0">
                <a:solidFill>
                  <a:schemeClr val="tx1">
                    <a:tint val="75000"/>
                    <a:alpha val="6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fld id="{40FF0622-75E4-48B8-A617-5428CA5926CE}" type="datetimeFigureOut">
              <a:rPr lang="en-US" altLang="zh-CN" smtClean="0"/>
              <a:pPr/>
              <a:t>9/22/2017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100" b="0">
                <a:solidFill>
                  <a:schemeClr val="tx1">
                    <a:tint val="75000"/>
                    <a:alpha val="6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latinLnBrk="0">
              <a:defRPr lang="zh-CN" sz="2800" b="0">
                <a:solidFill>
                  <a:schemeClr val="tx1">
                    <a:tint val="75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fld id="{BA875541-8164-4CC7-9F2F-6F0C49BB858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15" r:id="rId20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1" latinLnBrk="0" hangingPunct="1">
        <a:spcBef>
          <a:spcPct val="0"/>
        </a:spcBef>
        <a:buNone/>
        <a:defRPr lang="zh-CN" sz="4200" b="0" kern="1200">
          <a:solidFill>
            <a:schemeClr val="tx2"/>
          </a:solidFill>
          <a:latin typeface="+mj-lt"/>
          <a:ea typeface="Microsoft YaHei UI" panose="020B0503020204020204" pitchFamily="34" charset="-122"/>
          <a:cs typeface="+mj-cs"/>
        </a:defRPr>
      </a:lvl1pPr>
      <a:lvl2pPr eaLnBrk="1" latinLnBrk="0" hangingPunct="1">
        <a:defRPr lang="zh-CN">
          <a:solidFill>
            <a:schemeClr val="tx2"/>
          </a:solidFill>
        </a:defRPr>
      </a:lvl2pPr>
      <a:lvl3pPr eaLnBrk="1" latinLnBrk="0" hangingPunct="1">
        <a:defRPr lang="zh-CN">
          <a:solidFill>
            <a:schemeClr val="tx2"/>
          </a:solidFill>
        </a:defRPr>
      </a:lvl3pPr>
      <a:lvl4pPr eaLnBrk="1" latinLnBrk="0" hangingPunct="1">
        <a:defRPr lang="zh-CN">
          <a:solidFill>
            <a:schemeClr val="tx2"/>
          </a:solidFill>
        </a:defRPr>
      </a:lvl4pPr>
      <a:lvl5pPr eaLnBrk="1" latinLnBrk="0" hangingPunct="1">
        <a:defRPr lang="zh-CN">
          <a:solidFill>
            <a:schemeClr val="tx2"/>
          </a:solidFill>
        </a:defRPr>
      </a:lvl5pPr>
      <a:lvl6pPr eaLnBrk="1" latinLnBrk="0" hangingPunct="1">
        <a:defRPr lang="zh-CN">
          <a:solidFill>
            <a:schemeClr val="tx2"/>
          </a:solidFill>
        </a:defRPr>
      </a:lvl6pPr>
      <a:lvl7pPr eaLnBrk="1" latinLnBrk="0" hangingPunct="1">
        <a:defRPr lang="zh-CN">
          <a:solidFill>
            <a:schemeClr val="tx2"/>
          </a:solidFill>
        </a:defRPr>
      </a:lvl7pPr>
      <a:lvl8pPr eaLnBrk="1" latinLnBrk="0" hangingPunct="1">
        <a:defRPr lang="zh-CN">
          <a:solidFill>
            <a:schemeClr val="tx2"/>
          </a:solidFill>
        </a:defRPr>
      </a:lvl8pPr>
      <a:lvl9pPr eaLnBrk="1" latinLnBrk="0" hangingPunct="1">
        <a:defRPr lang="zh-CN"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2000" b="0" kern="1200">
          <a:solidFill>
            <a:schemeClr val="tx1"/>
          </a:solidFill>
          <a:latin typeface="+mj-lt"/>
          <a:ea typeface="Microsoft YaHei UI" panose="020B0503020204020204" pitchFamily="34" charset="-122"/>
          <a:cs typeface="+mj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1800" b="0" kern="1200">
          <a:solidFill>
            <a:schemeClr val="tx1"/>
          </a:solidFill>
          <a:latin typeface="+mj-lt"/>
          <a:ea typeface="Microsoft YaHei UI" panose="020B0503020204020204" pitchFamily="34" charset="-122"/>
          <a:cs typeface="+mj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1600" b="0" kern="1200">
          <a:solidFill>
            <a:schemeClr val="tx1"/>
          </a:solidFill>
          <a:latin typeface="+mj-lt"/>
          <a:ea typeface="Microsoft YaHei UI" panose="020B0503020204020204" pitchFamily="34" charset="-122"/>
          <a:cs typeface="+mj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1400" b="0" kern="1200">
          <a:solidFill>
            <a:schemeClr val="tx1"/>
          </a:solidFill>
          <a:latin typeface="+mj-lt"/>
          <a:ea typeface="Microsoft YaHei UI" panose="020B0503020204020204" pitchFamily="34" charset="-122"/>
          <a:cs typeface="+mj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1400" b="0" kern="1200">
          <a:solidFill>
            <a:schemeClr val="tx1"/>
          </a:solidFill>
          <a:latin typeface="+mj-lt"/>
          <a:ea typeface="Microsoft YaHei UI" panose="020B0503020204020204" pitchFamily="34" charset="-122"/>
          <a:cs typeface="+mj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1200" b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1200" b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1200" b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zh-CN" sz="1200" b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zh-CN"/>
      </a:defPPr>
      <a:lvl1pPr marL="0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7D22-9896-4CDC-AC41-67924EE0DE7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2017/9/22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B3FB-6FDD-43B6-ACB1-4F3BF8EFAC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ransition spd="med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WCDA</a:t>
            </a:r>
            <a:r>
              <a:rPr lang="zh-CN" altLang="en-US" dirty="0" smtClean="0">
                <a:solidFill>
                  <a:srgbClr val="C00000"/>
                </a:solidFill>
              </a:rPr>
              <a:t>实验工作进展</a:t>
            </a:r>
            <a:endParaRPr lang="zh-CN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陈明君 </a:t>
            </a:r>
            <a:r>
              <a:rPr lang="zh-CN" b="1" dirty="0" smtClean="0">
                <a:solidFill>
                  <a:schemeClr val="tx1"/>
                </a:solidFill>
              </a:rPr>
              <a:t>| </a:t>
            </a:r>
            <a:r>
              <a:rPr lang="en-US" altLang="zh-CN" b="1" dirty="0" err="1" smtClean="0">
                <a:solidFill>
                  <a:schemeClr val="tx1"/>
                </a:solidFill>
              </a:rPr>
              <a:t>mjchen</a:t>
            </a:r>
            <a:r>
              <a:rPr lang="en-US" altLang="zh-CN" b="1" dirty="0" smtClean="0">
                <a:solidFill>
                  <a:schemeClr val="tx1"/>
                </a:solidFill>
              </a:rPr>
              <a:t>@</a:t>
            </a: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山东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威海</a:t>
            </a:r>
            <a:r>
              <a:rPr lang="en-US" altLang="zh-CN" b="1" dirty="0" smtClean="0">
                <a:solidFill>
                  <a:schemeClr val="tx1"/>
                </a:solidFill>
              </a:rPr>
              <a:t>  2017</a:t>
            </a:r>
            <a:r>
              <a:rPr lang="zh-CN" altLang="en-US" b="1" dirty="0" smtClean="0">
                <a:solidFill>
                  <a:schemeClr val="tx1"/>
                </a:solidFill>
              </a:rPr>
              <a:t>年</a:t>
            </a:r>
            <a:r>
              <a:rPr lang="en-US" altLang="zh-CN" b="1" dirty="0" smtClean="0">
                <a:solidFill>
                  <a:schemeClr val="tx1"/>
                </a:solidFill>
              </a:rPr>
              <a:t>9</a:t>
            </a:r>
            <a:r>
              <a:rPr lang="zh-CN" altLang="en-US" b="1" dirty="0" smtClean="0">
                <a:solidFill>
                  <a:schemeClr val="tx1"/>
                </a:solidFill>
              </a:rPr>
              <a:t>月</a:t>
            </a:r>
            <a:r>
              <a:rPr lang="en-US" altLang="zh-CN" b="1" dirty="0" smtClean="0">
                <a:solidFill>
                  <a:schemeClr val="tx1"/>
                </a:solidFill>
              </a:rPr>
              <a:t>22</a:t>
            </a:r>
            <a:r>
              <a:rPr lang="zh-CN" altLang="en-US" b="1" dirty="0" smtClean="0">
                <a:solidFill>
                  <a:schemeClr val="tx1"/>
                </a:solidFill>
              </a:rPr>
              <a:t>日</a:t>
            </a:r>
            <a:endParaRPr lang="zh-C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77589" y="1141086"/>
            <a:ext cx="2294715" cy="45243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dirty="0" smtClean="0"/>
              <a:t>水池主体施工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45084" y="2381159"/>
            <a:ext cx="1050288" cy="300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>
                <a:solidFill>
                  <a:srgbClr val="000000"/>
                </a:solidFill>
              </a:rPr>
              <a:t>隔光帘安装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7589" y="3467169"/>
            <a:ext cx="1742785" cy="300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>
                <a:solidFill>
                  <a:srgbClr val="000000"/>
                </a:solidFill>
              </a:rPr>
              <a:t>水池水袋土工膜安装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3836" y="4663124"/>
            <a:ext cx="1223412" cy="300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>
                <a:solidFill>
                  <a:srgbClr val="000000"/>
                </a:solidFill>
              </a:rPr>
              <a:t>探测器组安装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9761" y="5923677"/>
            <a:ext cx="1897811" cy="300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351" dirty="0">
                <a:solidFill>
                  <a:srgbClr val="000000"/>
                </a:solidFill>
              </a:rPr>
              <a:t>注水、系统联调</a:t>
            </a:r>
          </a:p>
        </p:txBody>
      </p:sp>
      <p:sp>
        <p:nvSpPr>
          <p:cNvPr id="8" name="下箭头 7"/>
          <p:cNvSpPr/>
          <p:nvPr/>
        </p:nvSpPr>
        <p:spPr>
          <a:xfrm>
            <a:off x="1187900" y="1811885"/>
            <a:ext cx="241539" cy="47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prstClr val="white"/>
              </a:solidFill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1175949" y="5280306"/>
            <a:ext cx="241539" cy="47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prstClr val="white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1187900" y="3968706"/>
            <a:ext cx="241539" cy="47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prstClr val="white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175950" y="2923101"/>
            <a:ext cx="265437" cy="44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prstClr val="white"/>
              </a:solidFill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612151" y="782843"/>
            <a:ext cx="224287" cy="10729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srgbClr val="000000"/>
              </a:solidFill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612150" y="2025004"/>
            <a:ext cx="224287" cy="10729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srgbClr val="000000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612150" y="3150552"/>
            <a:ext cx="224287" cy="10729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srgbClr val="000000"/>
              </a:solidFill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612150" y="4311295"/>
            <a:ext cx="224287" cy="10729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srgbClr val="000000"/>
              </a:solidFill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2612149" y="5571848"/>
            <a:ext cx="224287" cy="10729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45046" y="849585"/>
            <a:ext cx="1665841" cy="923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>
                <a:solidFill>
                  <a:srgbClr val="000000"/>
                </a:solidFill>
              </a:rPr>
              <a:t>  挖地基</a:t>
            </a:r>
            <a:endParaRPr lang="en-US" altLang="zh-CN" sz="1351" dirty="0">
              <a:solidFill>
                <a:srgbClr val="000000"/>
              </a:solidFill>
            </a:endParaRPr>
          </a:p>
          <a:p>
            <a:r>
              <a:rPr lang="zh-CN" altLang="en-US" sz="1351" dirty="0">
                <a:solidFill>
                  <a:srgbClr val="000000"/>
                </a:solidFill>
              </a:rPr>
              <a:t>  铺碎石</a:t>
            </a:r>
            <a:endParaRPr lang="en-US" altLang="zh-CN" sz="1351" dirty="0">
              <a:solidFill>
                <a:srgbClr val="000000"/>
              </a:solidFill>
            </a:endParaRPr>
          </a:p>
          <a:p>
            <a:r>
              <a:rPr lang="zh-CN" altLang="en-US" sz="1351" dirty="0">
                <a:solidFill>
                  <a:srgbClr val="000000"/>
                </a:solidFill>
              </a:rPr>
              <a:t>  水池主体结构浇筑</a:t>
            </a:r>
            <a:endParaRPr lang="en-US" altLang="zh-CN" sz="1351" dirty="0">
              <a:solidFill>
                <a:srgbClr val="000000"/>
              </a:solidFill>
            </a:endParaRPr>
          </a:p>
          <a:p>
            <a:r>
              <a:rPr lang="zh-CN" altLang="en-US" sz="135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845048" y="1953310"/>
            <a:ext cx="4993675" cy="923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</a:rPr>
              <a:t>70</a:t>
            </a:r>
            <a:r>
              <a:rPr lang="zh-CN" altLang="en-US" sz="1351" dirty="0">
                <a:solidFill>
                  <a:srgbClr val="000000"/>
                </a:solidFill>
              </a:rPr>
              <a:t>天</a:t>
            </a:r>
            <a:r>
              <a:rPr lang="en-US" altLang="zh-CN" sz="1351" dirty="0">
                <a:solidFill>
                  <a:srgbClr val="000000"/>
                </a:solidFill>
              </a:rPr>
              <a:t>      </a:t>
            </a:r>
            <a:r>
              <a:rPr lang="zh-CN" altLang="en-US" sz="1351" dirty="0">
                <a:solidFill>
                  <a:srgbClr val="000000"/>
                </a:solidFill>
              </a:rPr>
              <a:t>电方面施工、侧面</a:t>
            </a:r>
            <a:r>
              <a:rPr lang="en-US" altLang="zh-CN" sz="1351" dirty="0">
                <a:solidFill>
                  <a:srgbClr val="000000"/>
                </a:solidFill>
              </a:rPr>
              <a:t>/</a:t>
            </a:r>
            <a:r>
              <a:rPr lang="zh-CN" altLang="en-US" sz="1351" dirty="0">
                <a:solidFill>
                  <a:srgbClr val="000000"/>
                </a:solidFill>
              </a:rPr>
              <a:t>柱子上土工膜包裹</a:t>
            </a:r>
            <a:endParaRPr lang="en-US" altLang="zh-CN" sz="1351" dirty="0">
              <a:solidFill>
                <a:srgbClr val="000000"/>
              </a:solidFill>
            </a:endParaRPr>
          </a:p>
          <a:p>
            <a:r>
              <a:rPr lang="en-US" altLang="zh-CN" sz="1351" dirty="0">
                <a:solidFill>
                  <a:srgbClr val="000000"/>
                </a:solidFill>
              </a:rPr>
              <a:t>40</a:t>
            </a:r>
            <a:r>
              <a:rPr lang="zh-CN" altLang="en-US" sz="1351" dirty="0">
                <a:solidFill>
                  <a:srgbClr val="000000"/>
                </a:solidFill>
              </a:rPr>
              <a:t>天      支撑结构搭建</a:t>
            </a:r>
            <a:endParaRPr lang="en-US" altLang="zh-CN" sz="1351" dirty="0">
              <a:solidFill>
                <a:srgbClr val="000000"/>
              </a:solidFill>
            </a:endParaRPr>
          </a:p>
          <a:p>
            <a:r>
              <a:rPr lang="en-US" altLang="zh-CN" sz="1351" dirty="0">
                <a:solidFill>
                  <a:srgbClr val="000000"/>
                </a:solidFill>
              </a:rPr>
              <a:t>58</a:t>
            </a:r>
            <a:r>
              <a:rPr lang="zh-CN" altLang="en-US" sz="1351" dirty="0">
                <a:solidFill>
                  <a:srgbClr val="000000"/>
                </a:solidFill>
              </a:rPr>
              <a:t>天      </a:t>
            </a:r>
            <a:r>
              <a:rPr lang="zh-CN" altLang="en-US" sz="1351" dirty="0">
                <a:solidFill>
                  <a:srgbClr val="FF0000"/>
                </a:solidFill>
              </a:rPr>
              <a:t>机箱安装，线缆母槽，</a:t>
            </a:r>
            <a:r>
              <a:rPr lang="zh-CN" altLang="en-US" sz="1351" dirty="0">
                <a:solidFill>
                  <a:srgbClr val="000000"/>
                </a:solidFill>
              </a:rPr>
              <a:t>上循环管道、侧墙主管道等铺设</a:t>
            </a:r>
            <a:endParaRPr lang="en-US" altLang="zh-CN" sz="1351" dirty="0">
              <a:solidFill>
                <a:srgbClr val="000000"/>
              </a:solidFill>
            </a:endParaRPr>
          </a:p>
          <a:p>
            <a:r>
              <a:rPr lang="en-US" altLang="zh-CN" sz="1351" dirty="0">
                <a:solidFill>
                  <a:srgbClr val="000000"/>
                </a:solidFill>
              </a:rPr>
              <a:t>30</a:t>
            </a:r>
            <a:r>
              <a:rPr lang="zh-CN" altLang="en-US" sz="1351" dirty="0">
                <a:solidFill>
                  <a:srgbClr val="000000"/>
                </a:solidFill>
              </a:rPr>
              <a:t>天      </a:t>
            </a:r>
            <a:r>
              <a:rPr lang="zh-CN" altLang="en-US" sz="1351" dirty="0">
                <a:solidFill>
                  <a:srgbClr val="FF0000"/>
                </a:solidFill>
              </a:rPr>
              <a:t>隔光帘安装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36430" y="3365424"/>
            <a:ext cx="2916183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</a:rPr>
              <a:t>30</a:t>
            </a:r>
            <a:r>
              <a:rPr lang="zh-CN" altLang="en-US" sz="1351" dirty="0">
                <a:solidFill>
                  <a:srgbClr val="000000"/>
                </a:solidFill>
              </a:rPr>
              <a:t>天      水池底面土工膜安装</a:t>
            </a:r>
            <a:endParaRPr lang="en-US" altLang="zh-CN" sz="1351" dirty="0">
              <a:solidFill>
                <a:srgbClr val="000000"/>
              </a:solidFill>
            </a:endParaRPr>
          </a:p>
          <a:p>
            <a:r>
              <a:rPr lang="en-US" altLang="zh-CN" sz="1351" dirty="0">
                <a:solidFill>
                  <a:srgbClr val="000000"/>
                </a:solidFill>
              </a:rPr>
              <a:t>45</a:t>
            </a:r>
            <a:r>
              <a:rPr lang="zh-CN" altLang="en-US" sz="1351" dirty="0">
                <a:solidFill>
                  <a:srgbClr val="000000"/>
                </a:solidFill>
              </a:rPr>
              <a:t>天      水池闭水、下循环管道铺设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45046" y="4191399"/>
            <a:ext cx="3074121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1" dirty="0">
                <a:solidFill>
                  <a:srgbClr val="000000"/>
                </a:solidFill>
              </a:rPr>
              <a:t>          </a:t>
            </a:r>
            <a:r>
              <a:rPr lang="zh-CN" altLang="en-US" sz="1351" dirty="0">
                <a:solidFill>
                  <a:srgbClr val="FF0000"/>
                </a:solidFill>
              </a:rPr>
              <a:t>刻度系统</a:t>
            </a:r>
            <a:endParaRPr lang="en-US" altLang="zh-CN" sz="1351" dirty="0">
              <a:solidFill>
                <a:srgbClr val="FF0000"/>
              </a:solidFill>
            </a:endParaRPr>
          </a:p>
          <a:p>
            <a:r>
              <a:rPr lang="zh-CN" altLang="en-US" sz="1351" dirty="0">
                <a:solidFill>
                  <a:srgbClr val="FF0000"/>
                </a:solidFill>
              </a:rPr>
              <a:t>          电子学系统</a:t>
            </a:r>
            <a:endParaRPr lang="en-US" altLang="zh-CN" sz="1351" dirty="0">
              <a:solidFill>
                <a:srgbClr val="FF0000"/>
              </a:solidFill>
            </a:endParaRPr>
          </a:p>
          <a:p>
            <a:r>
              <a:rPr lang="en-US" altLang="zh-CN" sz="1351" dirty="0">
                <a:solidFill>
                  <a:srgbClr val="000000"/>
                </a:solidFill>
              </a:rPr>
              <a:t>70</a:t>
            </a:r>
            <a:r>
              <a:rPr lang="zh-CN" altLang="en-US" sz="1351" dirty="0">
                <a:solidFill>
                  <a:srgbClr val="000000"/>
                </a:solidFill>
              </a:rPr>
              <a:t>天</a:t>
            </a:r>
            <a:r>
              <a:rPr lang="en-US" altLang="zh-CN" sz="1351" dirty="0">
                <a:solidFill>
                  <a:srgbClr val="000000"/>
                </a:solidFill>
              </a:rPr>
              <a:t>   </a:t>
            </a:r>
            <a:r>
              <a:rPr lang="en-US" altLang="zh-CN" sz="1351" dirty="0">
                <a:solidFill>
                  <a:srgbClr val="FF0000"/>
                </a:solidFill>
              </a:rPr>
              <a:t>PMT</a:t>
            </a:r>
            <a:r>
              <a:rPr lang="zh-CN" altLang="en-US" sz="1351" dirty="0">
                <a:solidFill>
                  <a:srgbClr val="FF0000"/>
                </a:solidFill>
              </a:rPr>
              <a:t>、定位</a:t>
            </a:r>
            <a:endParaRPr lang="en-US" altLang="zh-CN" sz="1351" dirty="0">
              <a:solidFill>
                <a:srgbClr val="FF0000"/>
              </a:solidFill>
            </a:endParaRPr>
          </a:p>
          <a:p>
            <a:r>
              <a:rPr lang="zh-CN" altLang="en-US" sz="1351" dirty="0">
                <a:solidFill>
                  <a:srgbClr val="000000"/>
                </a:solidFill>
              </a:rPr>
              <a:t>          </a:t>
            </a:r>
            <a:r>
              <a:rPr lang="zh-CN" altLang="en-US" sz="1351" dirty="0">
                <a:solidFill>
                  <a:srgbClr val="FF0000"/>
                </a:solidFill>
              </a:rPr>
              <a:t>慢控制</a:t>
            </a:r>
            <a:endParaRPr lang="en-US" altLang="zh-CN" sz="1351" dirty="0">
              <a:solidFill>
                <a:srgbClr val="FF0000"/>
              </a:solidFill>
            </a:endParaRPr>
          </a:p>
          <a:p>
            <a:r>
              <a:rPr lang="zh-CN" altLang="en-US" sz="1351" dirty="0">
                <a:solidFill>
                  <a:srgbClr val="000000"/>
                </a:solidFill>
              </a:rPr>
              <a:t>          </a:t>
            </a:r>
            <a:r>
              <a:rPr lang="zh-CN" altLang="en-US" sz="1351" dirty="0">
                <a:solidFill>
                  <a:srgbClr val="FF0000"/>
                </a:solidFill>
              </a:rPr>
              <a:t>水池清洗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45047" y="5734675"/>
            <a:ext cx="2223686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</a:rPr>
              <a:t>15</a:t>
            </a:r>
            <a:r>
              <a:rPr lang="zh-CN" altLang="en-US" sz="1351" dirty="0">
                <a:solidFill>
                  <a:srgbClr val="000000"/>
                </a:solidFill>
              </a:rPr>
              <a:t>天      </a:t>
            </a:r>
            <a:r>
              <a:rPr lang="zh-CN" altLang="en-US" sz="1351" dirty="0">
                <a:solidFill>
                  <a:srgbClr val="FF0000"/>
                </a:solidFill>
              </a:rPr>
              <a:t>水池闭水、干运行</a:t>
            </a:r>
            <a:endParaRPr lang="en-US" altLang="zh-CN" sz="1351" dirty="0">
              <a:solidFill>
                <a:srgbClr val="FF0000"/>
              </a:solidFill>
            </a:endParaRPr>
          </a:p>
          <a:p>
            <a:r>
              <a:rPr lang="en-US" altLang="zh-CN" sz="1351" dirty="0">
                <a:solidFill>
                  <a:srgbClr val="000000"/>
                </a:solidFill>
              </a:rPr>
              <a:t>45</a:t>
            </a:r>
            <a:r>
              <a:rPr lang="zh-CN" altLang="en-US" sz="1351" dirty="0">
                <a:solidFill>
                  <a:srgbClr val="000000"/>
                </a:solidFill>
              </a:rPr>
              <a:t>天      </a:t>
            </a:r>
            <a:r>
              <a:rPr lang="zh-CN" altLang="en-US" sz="1351" dirty="0">
                <a:solidFill>
                  <a:srgbClr val="FF0000"/>
                </a:solidFill>
              </a:rPr>
              <a:t>注水、联调</a:t>
            </a:r>
            <a:endParaRPr lang="en-US" altLang="zh-CN" sz="135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3029" y="-443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</a:rPr>
              <a:t>WCDA</a:t>
            </a:r>
            <a:r>
              <a:rPr lang="zh-CN" altLang="en-US" sz="2400" b="1" dirty="0">
                <a:solidFill>
                  <a:srgbClr val="000000"/>
                </a:solidFill>
              </a:rPr>
              <a:t>工作顺序</a:t>
            </a:r>
          </a:p>
        </p:txBody>
      </p:sp>
      <p:sp>
        <p:nvSpPr>
          <p:cNvPr id="2" name="矩形 1"/>
          <p:cNvSpPr/>
          <p:nvPr/>
        </p:nvSpPr>
        <p:spPr>
          <a:xfrm>
            <a:off x="6143386" y="5457675"/>
            <a:ext cx="5808621" cy="923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351" dirty="0">
                <a:solidFill>
                  <a:srgbClr val="000000"/>
                </a:solidFill>
              </a:rPr>
              <a:t>有些特定非施工期：</a:t>
            </a:r>
            <a:endParaRPr lang="en-US" altLang="zh-CN" sz="1351" dirty="0">
              <a:solidFill>
                <a:srgbClr val="00000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zh-CN" altLang="en-US" sz="1351" dirty="0">
                <a:solidFill>
                  <a:srgbClr val="000000"/>
                </a:solidFill>
              </a:rPr>
              <a:t>土建</a:t>
            </a:r>
            <a:r>
              <a:rPr lang="en-US" altLang="zh-CN" sz="1351" dirty="0">
                <a:solidFill>
                  <a:srgbClr val="000000"/>
                </a:solidFill>
              </a:rPr>
              <a:t>5</a:t>
            </a:r>
            <a:r>
              <a:rPr lang="zh-CN" altLang="en-US" sz="1351" dirty="0">
                <a:solidFill>
                  <a:srgbClr val="000000"/>
                </a:solidFill>
              </a:rPr>
              <a:t>月</a:t>
            </a:r>
            <a:r>
              <a:rPr lang="en-US" altLang="zh-CN" sz="1351" dirty="0">
                <a:solidFill>
                  <a:srgbClr val="000000"/>
                </a:solidFill>
              </a:rPr>
              <a:t>-10</a:t>
            </a:r>
            <a:r>
              <a:rPr lang="zh-CN" altLang="en-US" sz="1351" dirty="0">
                <a:solidFill>
                  <a:srgbClr val="000000"/>
                </a:solidFill>
              </a:rPr>
              <a:t>月</a:t>
            </a:r>
            <a:endParaRPr lang="en-US" altLang="zh-CN" sz="1351" dirty="0">
              <a:solidFill>
                <a:srgbClr val="00000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zh-CN" altLang="en-US" sz="1351" dirty="0">
                <a:solidFill>
                  <a:srgbClr val="000000"/>
                </a:solidFill>
              </a:rPr>
              <a:t>水池注水</a:t>
            </a:r>
            <a:r>
              <a:rPr lang="en-US" altLang="zh-CN" sz="1351" dirty="0">
                <a:solidFill>
                  <a:srgbClr val="000000"/>
                </a:solidFill>
              </a:rPr>
              <a:t>4</a:t>
            </a:r>
            <a:r>
              <a:rPr lang="zh-CN" altLang="en-US" sz="1351" dirty="0">
                <a:solidFill>
                  <a:srgbClr val="000000"/>
                </a:solidFill>
              </a:rPr>
              <a:t>月</a:t>
            </a:r>
            <a:r>
              <a:rPr lang="en-US" altLang="zh-CN" sz="1351" dirty="0">
                <a:solidFill>
                  <a:srgbClr val="000000"/>
                </a:solidFill>
              </a:rPr>
              <a:t>-10</a:t>
            </a:r>
            <a:r>
              <a:rPr lang="zh-CN" altLang="en-US" sz="1351" dirty="0">
                <a:solidFill>
                  <a:srgbClr val="000000"/>
                </a:solidFill>
              </a:rPr>
              <a:t>月（且每个水池注水需一次连续）</a:t>
            </a:r>
            <a:endParaRPr lang="en-US" altLang="zh-CN" sz="1351" dirty="0">
              <a:solidFill>
                <a:srgbClr val="00000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zh-CN" altLang="en-US" sz="1351" dirty="0">
                <a:solidFill>
                  <a:srgbClr val="000000"/>
                </a:solidFill>
              </a:rPr>
              <a:t>通用系统部分安装，需要工作环境温度大于零度。</a:t>
            </a:r>
            <a:endParaRPr lang="en-US" altLang="zh-CN" sz="135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其余两个水池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月份，进行第二个水池的探测器安装</a:t>
            </a:r>
            <a:endParaRPr lang="en-US" altLang="zh-CN" dirty="0" smtClean="0"/>
          </a:p>
          <a:p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月份，进行第三个</a:t>
            </a:r>
            <a:r>
              <a:rPr lang="zh-CN" altLang="en-US" smtClean="0"/>
              <a:t>水池的探测器安装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 flipV="1">
            <a:off x="5584271" y="1788461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999709" y="1926248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/>
              <a:t>  项目方案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15695" y="2555773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  工作计划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015695" y="3206585"/>
            <a:ext cx="20079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2800" b="1" dirty="0">
                <a:solidFill>
                  <a:srgbClr val="FF0000"/>
                </a:solidFill>
              </a:rPr>
              <a:t>  工作进展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15697" y="4011287"/>
            <a:ext cx="214884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总结讨论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3" y="1758804"/>
            <a:ext cx="4721857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554166" y="228602"/>
            <a:ext cx="2140012" cy="530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9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2017.05.10</a:t>
            </a:r>
            <a:endParaRPr lang="zh-CN" altLang="en-US" sz="29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65" y="991933"/>
            <a:ext cx="8851729" cy="4979099"/>
          </a:xfrm>
        </p:spPr>
      </p:pic>
    </p:spTree>
    <p:extLst>
      <p:ext uri="{BB962C8B-B14F-4D97-AF65-F5344CB8AC3E}">
        <p14:creationId xmlns:p14="http://schemas.microsoft.com/office/powerpoint/2010/main" val="34161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621156" y="224156"/>
            <a:ext cx="2383917" cy="470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2017.05.17</a:t>
            </a:r>
            <a:endParaRPr lang="zh-CN" altLang="en-US" sz="32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7" name="图片 6" descr="DJI_00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156" y="982345"/>
            <a:ext cx="899096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1539876" y="418591"/>
            <a:ext cx="2409317" cy="494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2017.07.24</a:t>
            </a:r>
            <a:endParaRPr lang="zh-CN" altLang="en-US" sz="32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 descr="DJI_000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875" y="981711"/>
            <a:ext cx="9020811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687196" y="356235"/>
            <a:ext cx="2445893" cy="558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2017.08.27</a:t>
            </a:r>
            <a:endParaRPr lang="zh-CN" altLang="en-US" sz="32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248" y="1115062"/>
            <a:ext cx="9059545" cy="57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522098" y="133353"/>
            <a:ext cx="6926959" cy="616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2017.09.17 1</a:t>
            </a:r>
            <a:r>
              <a:rPr lang="zh-CN" altLang="en-US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号</a:t>
            </a:r>
            <a:r>
              <a:rPr lang="en-US" altLang="zh-CN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水池1#池壁墙身</a:t>
            </a:r>
            <a:r>
              <a:rPr lang="zh-CN" altLang="en-US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浇筑</a:t>
            </a:r>
          </a:p>
        </p:txBody>
      </p:sp>
      <p:pic>
        <p:nvPicPr>
          <p:cNvPr id="2" name="图片 1" descr="236E19C2-252C-4A2D-B2BD-07A8987A3985-460-000000A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97" y="946785"/>
            <a:ext cx="915479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605917" y="133353"/>
            <a:ext cx="7163179" cy="579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2017.09.18 1</a:t>
            </a:r>
            <a:r>
              <a:rPr lang="zh-CN" altLang="en-US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号水池东北角混凝土浇筑</a:t>
            </a:r>
          </a:p>
        </p:txBody>
      </p:sp>
      <p:pic>
        <p:nvPicPr>
          <p:cNvPr id="2" name="图片 1" descr="DSC_21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213" y="983617"/>
            <a:ext cx="9084945" cy="58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PMT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1755" y="1692993"/>
            <a:ext cx="8946541" cy="4814811"/>
          </a:xfrm>
        </p:spPr>
        <p:txBody>
          <a:bodyPr>
            <a:normAutofit/>
          </a:bodyPr>
          <a:lstStyle/>
          <a:p>
            <a:r>
              <a:rPr lang="zh-CN" altLang="en-US" dirty="0"/>
              <a:t>年</a:t>
            </a:r>
            <a:r>
              <a:rPr lang="zh-CN" altLang="en-US" dirty="0" smtClean="0"/>
              <a:t>后，开始准备标书。在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22</a:t>
            </a:r>
            <a:r>
              <a:rPr lang="zh-CN" altLang="en-US" dirty="0" smtClean="0"/>
              <a:t>日，开标。</a:t>
            </a:r>
            <a:endParaRPr lang="en-US" altLang="zh-CN" dirty="0" smtClean="0"/>
          </a:p>
          <a:p>
            <a:r>
              <a:rPr lang="zh-CN" altLang="en-US" dirty="0" smtClean="0"/>
              <a:t>中国科大近代物理系李澄小组中标，工作内容：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PMT</a:t>
            </a:r>
            <a:r>
              <a:rPr lang="zh-CN" altLang="en-US" dirty="0" smtClean="0"/>
              <a:t>采购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批量测试（具体参见江琨报告）</a:t>
            </a:r>
            <a:endParaRPr lang="en-US" altLang="zh-CN" dirty="0" smtClean="0"/>
          </a:p>
          <a:p>
            <a:r>
              <a:rPr lang="zh-CN" altLang="en-US" dirty="0" smtClean="0"/>
              <a:t>已完成商务谈判。即将签合同。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PMT</a:t>
            </a:r>
            <a:r>
              <a:rPr lang="zh-CN" altLang="en-US" dirty="0" smtClean="0"/>
              <a:t>候选管型，</a:t>
            </a:r>
            <a:r>
              <a:rPr lang="en-US" altLang="zh-CN" dirty="0" smtClean="0"/>
              <a:t>CR365</a:t>
            </a:r>
            <a:r>
              <a:rPr lang="zh-CN" altLang="en-US" dirty="0" smtClean="0"/>
              <a:t>为主，</a:t>
            </a:r>
            <a:r>
              <a:rPr lang="en-US" altLang="zh-CN" dirty="0" smtClean="0"/>
              <a:t>XP1805</a:t>
            </a:r>
            <a:r>
              <a:rPr lang="zh-CN" altLang="en-US" dirty="0" smtClean="0"/>
              <a:t>备选：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R5912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8-in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个打拿极，</a:t>
            </a:r>
            <a:endParaRPr lang="en-US" altLang="zh-CN" dirty="0"/>
          </a:p>
          <a:p>
            <a:pPr lvl="1"/>
            <a:r>
              <a:rPr lang="zh-CN" altLang="en-US" dirty="0" smtClean="0"/>
              <a:t>双路信号输出（</a:t>
            </a:r>
            <a:r>
              <a:rPr lang="en-US" altLang="zh-CN" dirty="0" smtClean="0"/>
              <a:t>1-4,000PE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单光电子峰幅度：</a:t>
            </a:r>
            <a:r>
              <a:rPr lang="en-US" altLang="zh-CN" dirty="0" smtClean="0"/>
              <a:t>4.5-5mV@Gain3</a:t>
            </a:r>
            <a:r>
              <a:rPr lang="zh-CN" altLang="en-US" dirty="0" smtClean="0"/>
              <a:t>*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6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厂家提供防水封装，高能所提供线缆。</a:t>
            </a:r>
            <a:endParaRPr lang="en-US" altLang="zh-CN" dirty="0" smtClean="0"/>
          </a:p>
          <a:p>
            <a:pPr marL="457189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40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 flipV="1">
            <a:off x="5584271" y="1788461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999709" y="1926247"/>
            <a:ext cx="20079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FF0000"/>
                </a:solidFill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</a:rPr>
              <a:t>项目方案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75945" y="2984157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  工作计划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086146" y="3739297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  工作进展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15697" y="4442175"/>
            <a:ext cx="214884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总结讨论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3" y="1758804"/>
            <a:ext cx="4721857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完成对</a:t>
            </a:r>
            <a:r>
              <a:rPr lang="en-US" altLang="zh-CN" dirty="0" smtClean="0"/>
              <a:t>CR365</a:t>
            </a:r>
            <a:r>
              <a:rPr lang="zh-CN" altLang="en-US" dirty="0" smtClean="0"/>
              <a:t>样管的批量规模测试工作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4642" y="1689813"/>
            <a:ext cx="8946541" cy="479328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提供了</a:t>
            </a:r>
            <a:r>
              <a:rPr lang="en-US" altLang="zh-CN" dirty="0" smtClean="0"/>
              <a:t>5</a:t>
            </a:r>
            <a:r>
              <a:rPr lang="zh-CN" altLang="en-US" dirty="0" smtClean="0"/>
              <a:t>批，共</a:t>
            </a:r>
            <a:r>
              <a:rPr lang="en-US" altLang="zh-CN" dirty="0" smtClean="0"/>
              <a:t>51</a:t>
            </a:r>
            <a:r>
              <a:rPr lang="zh-CN" altLang="en-US" dirty="0" smtClean="0"/>
              <a:t>只，历时近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个月。</a:t>
            </a:r>
            <a:endParaRPr lang="en-US" altLang="zh-CN" dirty="0" smtClean="0"/>
          </a:p>
          <a:p>
            <a:endParaRPr lang="en-US" altLang="zh-CN" dirty="0" smtClean="0"/>
          </a:p>
          <a:p>
            <a:pPr defTabSz="160016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+mn-ea"/>
              </a:rPr>
              <a:t>通过性能评价，厂家主要解决以下问题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pPr lvl="1" defTabSz="160016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+mn-ea"/>
              </a:rPr>
              <a:t>改善</a:t>
            </a:r>
            <a:r>
              <a:rPr lang="zh-CN" altLang="en-US" dirty="0">
                <a:latin typeface="+mn-ea"/>
              </a:rPr>
              <a:t>同增益电压、</a:t>
            </a:r>
            <a:r>
              <a:rPr lang="en-US" altLang="zh-CN" dirty="0">
                <a:latin typeface="+mn-ea"/>
              </a:rPr>
              <a:t>β</a:t>
            </a:r>
            <a:r>
              <a:rPr lang="zh-CN" altLang="en-US" dirty="0">
                <a:latin typeface="+mn-ea"/>
              </a:rPr>
              <a:t>值、</a:t>
            </a:r>
            <a:r>
              <a:rPr lang="en-US" altLang="zh-CN" dirty="0" err="1">
                <a:latin typeface="+mn-ea"/>
              </a:rPr>
              <a:t>Sp</a:t>
            </a:r>
            <a:r>
              <a:rPr lang="en-US" altLang="zh-CN" dirty="0">
                <a:latin typeface="+mn-ea"/>
              </a:rPr>
              <a:t>/DY8</a:t>
            </a:r>
            <a:r>
              <a:rPr lang="zh-CN" altLang="en-US" dirty="0">
                <a:latin typeface="+mn-ea"/>
              </a:rPr>
              <a:t>的分布离散性。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明显的优点：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一些性能指标的一致性较好（两路信号输出电荷比，工作电压）；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单光电子峰的峰谷较好；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TTS</a:t>
            </a:r>
            <a:r>
              <a:rPr lang="zh-CN" altLang="en-US" dirty="0" smtClean="0"/>
              <a:t>较小；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CTTD</a:t>
            </a:r>
            <a:r>
              <a:rPr lang="zh-CN" altLang="en-US" dirty="0" smtClean="0"/>
              <a:t>较小；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防水封装技术可靠。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HZC XP1805</a:t>
            </a:r>
            <a:r>
              <a:rPr lang="zh-CN" altLang="en-US" dirty="0" smtClean="0"/>
              <a:t>的最大优点：</a:t>
            </a:r>
            <a:endParaRPr lang="en-US" altLang="zh-CN" dirty="0" smtClean="0"/>
          </a:p>
          <a:p>
            <a:pPr lvl="1"/>
            <a:r>
              <a:rPr lang="zh-CN" altLang="en-US" dirty="0"/>
              <a:t>后</a:t>
            </a:r>
            <a:r>
              <a:rPr lang="zh-CN" altLang="en-US" dirty="0" smtClean="0"/>
              <a:t>脉冲比率，非线性。</a:t>
            </a:r>
            <a:endParaRPr lang="zh-CN" altLang="en-US" dirty="0"/>
          </a:p>
        </p:txBody>
      </p:sp>
      <p:pic>
        <p:nvPicPr>
          <p:cNvPr id="4" name="Picture 2" descr="C:\Users\zjx\Desktop\P109041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4135" y="1853249"/>
            <a:ext cx="1563112" cy="171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F:\CR365\TTS\SP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241" y="4155617"/>
            <a:ext cx="2069859" cy="1617403"/>
          </a:xfrm>
          <a:prstGeom prst="rect">
            <a:avLst/>
          </a:prstGeom>
          <a:noFill/>
        </p:spPr>
      </p:pic>
      <p:pic>
        <p:nvPicPr>
          <p:cNvPr id="6" name="Picture 2" descr="F:\CR365no42\nl_new_4ns\anode\anode_1\anode_dy2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1005" y="3930131"/>
            <a:ext cx="2517948" cy="244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7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CR365\高压响应\energy_res_vs_hv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72" y="698797"/>
            <a:ext cx="3094701" cy="2987987"/>
          </a:xfrm>
          <a:prstGeom prst="rect">
            <a:avLst/>
          </a:prstGeom>
          <a:noFill/>
        </p:spPr>
      </p:pic>
      <p:sp>
        <p:nvSpPr>
          <p:cNvPr id="3" name="TextBox 22"/>
          <p:cNvSpPr txBox="1"/>
          <p:nvPr/>
        </p:nvSpPr>
        <p:spPr>
          <a:xfrm>
            <a:off x="1565095" y="245527"/>
            <a:ext cx="188154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1" dirty="0">
                <a:solidFill>
                  <a:srgbClr val="FF0000"/>
                </a:solidFill>
              </a:rPr>
              <a:t>能量分辨率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1253" y="245527"/>
            <a:ext cx="226768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FF0000"/>
                </a:solidFill>
              </a:rPr>
              <a:t>SA0042</a:t>
            </a:r>
            <a:endParaRPr lang="zh-CN" altLang="en-US" sz="1351" dirty="0">
              <a:solidFill>
                <a:srgbClr val="FF0000"/>
              </a:solidFill>
            </a:endParaRPr>
          </a:p>
        </p:txBody>
      </p:sp>
      <p:pic>
        <p:nvPicPr>
          <p:cNvPr id="5" name="Picture 2" descr="F:\CR365\afterpulse\afterpulse_2015_11_14_18_26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94" y="918467"/>
            <a:ext cx="4103959" cy="2949076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4454794" y="428615"/>
            <a:ext cx="314250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FF0000"/>
                </a:solidFill>
              </a:rPr>
              <a:t>SA0047 </a:t>
            </a:r>
            <a:r>
              <a:rPr lang="zh-CN" altLang="en-US" sz="1351" dirty="0">
                <a:solidFill>
                  <a:srgbClr val="FF0000"/>
                </a:solidFill>
              </a:rPr>
              <a:t>后脉冲比测量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99636" y="2393004"/>
            <a:ext cx="105189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APR~2.6%</a:t>
            </a:r>
            <a:endParaRPr lang="zh-CN" altLang="en-US" sz="1351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80949" y="918467"/>
            <a:ext cx="399" cy="25737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13007" y="918465"/>
            <a:ext cx="0" cy="2643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4" descr="C:\Users\zxk\Desktop\批量测试系统\new_nl\tube0_ratio_a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9491" y="926223"/>
            <a:ext cx="3032760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9043960" y="430192"/>
            <a:ext cx="208903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阳极与打拿极电荷量之比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81" y="3686784"/>
            <a:ext cx="3987643" cy="2990731"/>
          </a:xfrm>
          <a:prstGeom prst="rect">
            <a:avLst/>
          </a:prstGeom>
        </p:spPr>
      </p:pic>
      <p:pic>
        <p:nvPicPr>
          <p:cNvPr id="17" name="内容占位符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433" y="4106919"/>
            <a:ext cx="3642683" cy="2470324"/>
          </a:xfrm>
          <a:prstGeom prst="rect">
            <a:avLst/>
          </a:prstGeom>
        </p:spPr>
      </p:pic>
      <p:pic>
        <p:nvPicPr>
          <p:cNvPr id="18" name="内容占位符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065" y="4207191"/>
            <a:ext cx="3642683" cy="247032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289684" y="4667563"/>
            <a:ext cx="1430520" cy="300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351" dirty="0"/>
              <a:t>CTTD  &lt;+/-1ns</a:t>
            </a:r>
            <a:endParaRPr lang="zh-CN" altLang="en-US" sz="1351" dirty="0"/>
          </a:p>
        </p:txBody>
      </p:sp>
    </p:spTree>
    <p:extLst>
      <p:ext uri="{BB962C8B-B14F-4D97-AF65-F5344CB8AC3E}">
        <p14:creationId xmlns:p14="http://schemas.microsoft.com/office/powerpoint/2010/main" val="2007465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079" y="571499"/>
            <a:ext cx="9404723" cy="1400531"/>
          </a:xfrm>
        </p:spPr>
        <p:txBody>
          <a:bodyPr/>
          <a:lstStyle/>
          <a:p>
            <a:r>
              <a:rPr lang="en-US" altLang="zh-CN" dirty="0" smtClean="0"/>
              <a:t>PMT</a:t>
            </a:r>
            <a:r>
              <a:rPr lang="zh-CN" altLang="en-US" dirty="0" smtClean="0"/>
              <a:t>高压电源系统和线缆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92645" y="1956816"/>
            <a:ext cx="5207007" cy="42995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高压电源系统，采用集中供电方式。</a:t>
            </a:r>
            <a:endParaRPr lang="en-US" altLang="zh-CN" dirty="0" smtClean="0"/>
          </a:p>
          <a:p>
            <a:r>
              <a:rPr lang="zh-CN" altLang="en-US" dirty="0"/>
              <a:t>采用</a:t>
            </a:r>
            <a:r>
              <a:rPr lang="zh-CN" altLang="en-US" dirty="0" smtClean="0"/>
              <a:t>国际上成熟的商用产品：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ISEG</a:t>
            </a:r>
          </a:p>
          <a:p>
            <a:pPr lvl="1"/>
            <a:r>
              <a:rPr lang="en-US" altLang="zh-CN" dirty="0" smtClean="0"/>
              <a:t>CAEN</a:t>
            </a:r>
          </a:p>
          <a:p>
            <a:r>
              <a:rPr lang="zh-CN" altLang="en-US" dirty="0" smtClean="0"/>
              <a:t>具有远程控制，独立调节监控等功能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内容占位符 5" descr="屏幕剪辑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7" y="3916796"/>
            <a:ext cx="2812024" cy="2339543"/>
          </a:xfr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41" y="3815161"/>
            <a:ext cx="1135535" cy="23405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6112" y="637156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CAEN SY4527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133587" y="6256339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CAEN A7030SP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770611" y="1972030"/>
            <a:ext cx="5815584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PMT</a:t>
            </a:r>
            <a:r>
              <a:rPr lang="zh-CN" altLang="en-US" dirty="0" smtClean="0"/>
              <a:t>的信号线缆：采用</a:t>
            </a:r>
            <a:r>
              <a:rPr lang="en-US" altLang="zh-CN" dirty="0" smtClean="0"/>
              <a:t>LMR-240</a:t>
            </a:r>
            <a:r>
              <a:rPr lang="zh-CN" altLang="en-US" dirty="0" smtClean="0"/>
              <a:t>型号</a:t>
            </a:r>
            <a:endParaRPr lang="en-US" altLang="zh-CN" dirty="0" smtClean="0"/>
          </a:p>
          <a:p>
            <a:pPr marL="742939" lvl="1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Flexible </a:t>
            </a:r>
            <a:r>
              <a:rPr lang="en-US" altLang="zh-CN" dirty="0"/>
              <a:t>Low Loss Communications </a:t>
            </a:r>
            <a:r>
              <a:rPr lang="en-US" altLang="zh-CN" dirty="0" smtClean="0"/>
              <a:t>Coax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39" lvl="1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经过</a:t>
            </a:r>
            <a:r>
              <a:rPr lang="en-US" altLang="zh-CN" dirty="0" smtClean="0"/>
              <a:t>30</a:t>
            </a:r>
            <a:r>
              <a:rPr lang="zh-CN" altLang="en-US" dirty="0" smtClean="0"/>
              <a:t>米线缆，幅度衰减</a:t>
            </a:r>
            <a:r>
              <a:rPr lang="en-US" altLang="zh-CN" dirty="0" smtClean="0"/>
              <a:t>~17%</a:t>
            </a:r>
            <a:r>
              <a:rPr lang="zh-CN" altLang="en-US" dirty="0" smtClean="0"/>
              <a:t>，电荷损失</a:t>
            </a:r>
            <a:r>
              <a:rPr lang="en-US" altLang="zh-CN" dirty="0" smtClean="0"/>
              <a:t>~4%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marL="742939" lvl="1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PMT</a:t>
            </a:r>
            <a:r>
              <a:rPr lang="zh-CN" altLang="en-US" dirty="0" smtClean="0"/>
              <a:t>需要两根信号线缆和一根高压线。为减少防水封装工作和安装工作等，将三根线复合，外套一个大护套。</a:t>
            </a:r>
            <a:endParaRPr lang="en-US" altLang="zh-CN" dirty="0" smtClean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48" y="4393342"/>
            <a:ext cx="2803838" cy="1762413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01" y="4007224"/>
            <a:ext cx="304598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85" y="4212137"/>
            <a:ext cx="3355267" cy="251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读出电子学系统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886" y="1274708"/>
            <a:ext cx="8946541" cy="4195481"/>
          </a:xfrm>
        </p:spPr>
        <p:txBody>
          <a:bodyPr/>
          <a:lstStyle/>
          <a:p>
            <a:r>
              <a:rPr lang="zh-CN" altLang="en-US" dirty="0" smtClean="0"/>
              <a:t>中国科大近代物理系安琪小组：承担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的大</a:t>
            </a:r>
            <a:r>
              <a:rPr lang="en-US" altLang="zh-CN" dirty="0" smtClean="0"/>
              <a:t>PMT</a:t>
            </a:r>
            <a:r>
              <a:rPr lang="zh-CN" altLang="en-US" dirty="0" smtClean="0"/>
              <a:t>的读出电子学系统的任务（包含时钟分配系统）。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月，初设评审，完成两块签定件的前端电子学板；</a:t>
            </a:r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月，正式提供了四块量产版的前端电子学板；</a:t>
            </a:r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月，完成与学校的前期的商务谈判。</a:t>
            </a:r>
            <a:endParaRPr lang="en-US" altLang="zh-CN" dirty="0" smtClean="0"/>
          </a:p>
          <a:p>
            <a:r>
              <a:rPr lang="zh-CN" altLang="en-US" dirty="0" smtClean="0"/>
              <a:t>目前，正在走采购招标程序。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117" y="3765535"/>
            <a:ext cx="1850135" cy="25266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412" y="4212136"/>
            <a:ext cx="1848617" cy="252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196503" y="6107509"/>
            <a:ext cx="1223412" cy="300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温度测试平台</a:t>
            </a: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994" y="4407408"/>
            <a:ext cx="3076094" cy="24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866" y="4407408"/>
            <a:ext cx="3052134" cy="24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56858"/>
              </p:ext>
            </p:extLst>
          </p:nvPr>
        </p:nvGraphicFramePr>
        <p:xfrm>
          <a:off x="7675974" y="2005508"/>
          <a:ext cx="4025379" cy="14988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94603"/>
                <a:gridCol w="2330776"/>
              </a:tblGrid>
              <a:tr h="214357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设计需求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kern="100">
                          <a:effectLst/>
                        </a:rPr>
                        <a:t>电子学指标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3545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时间测量分辨率（</a:t>
                      </a:r>
                      <a:r>
                        <a:rPr lang="en-US" sz="1050" b="0" kern="100">
                          <a:effectLst/>
                        </a:rPr>
                        <a:t>Bin</a:t>
                      </a:r>
                      <a:r>
                        <a:rPr lang="zh-CN" sz="1050" b="0" kern="100">
                          <a:effectLst/>
                        </a:rPr>
                        <a:t>）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>
                          <a:effectLst/>
                        </a:rPr>
                        <a:t>&lt;1 ns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3545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时间测量精度（</a:t>
                      </a:r>
                      <a:r>
                        <a:rPr lang="en-US" sz="1050" b="0" kern="100">
                          <a:effectLst/>
                        </a:rPr>
                        <a:t>RMS</a:t>
                      </a:r>
                      <a:r>
                        <a:rPr lang="zh-CN" sz="1050" b="0" kern="100">
                          <a:effectLst/>
                        </a:rPr>
                        <a:t>）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>
                          <a:effectLst/>
                        </a:rPr>
                        <a:t>&lt;0.5 ns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4357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时间测量动态范围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 smtClean="0">
                          <a:effectLst/>
                        </a:rPr>
                        <a:t>2000</a:t>
                      </a:r>
                      <a:r>
                        <a:rPr lang="en-US" altLang="zh-CN" sz="1050" b="0" kern="100" dirty="0" smtClean="0">
                          <a:effectLst/>
                        </a:rPr>
                        <a:t>ns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4357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电荷测量动态范围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 smtClean="0">
                          <a:effectLst/>
                        </a:rPr>
                        <a:t>S.PE</a:t>
                      </a:r>
                      <a:r>
                        <a:rPr lang="en-US" sz="1050" b="0" kern="0" dirty="0" smtClean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050" b="0" kern="100" dirty="0">
                          <a:effectLst/>
                        </a:rPr>
                        <a:t>4000 PE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4357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电荷测量精度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>
                          <a:effectLst/>
                        </a:rPr>
                        <a:t>30%@</a:t>
                      </a:r>
                      <a:r>
                        <a:rPr lang="en-US" sz="1050" b="0" kern="100" dirty="0" smtClean="0">
                          <a:effectLst/>
                        </a:rPr>
                        <a:t>S.PE</a:t>
                      </a:r>
                      <a:r>
                        <a:rPr lang="zh-CN" sz="1050" b="0" kern="100" dirty="0">
                          <a:effectLst/>
                        </a:rPr>
                        <a:t>，</a:t>
                      </a:r>
                      <a:r>
                        <a:rPr lang="en-US" sz="1050" b="0" kern="100" dirty="0">
                          <a:effectLst/>
                        </a:rPr>
                        <a:t>3%@4000 PE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4357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通道数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>
                          <a:effectLst/>
                        </a:rPr>
                        <a:t>3000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小规模探测器联合调试工作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559" y="1235414"/>
            <a:ext cx="11770468" cy="554476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涉及科大的</a:t>
            </a:r>
            <a:r>
              <a:rPr lang="en-US" altLang="zh-CN" dirty="0" smtClean="0"/>
              <a:t>PMT</a:t>
            </a:r>
            <a:r>
              <a:rPr lang="zh-CN" altLang="en-US" dirty="0" smtClean="0"/>
              <a:t>组，电子学组，高能所的探测器组，刻度组，机械组和</a:t>
            </a:r>
            <a:r>
              <a:rPr lang="en-US" altLang="zh-CN" dirty="0" smtClean="0"/>
              <a:t>DAQ</a:t>
            </a:r>
            <a:r>
              <a:rPr lang="zh-CN" altLang="en-US" dirty="0" smtClean="0"/>
              <a:t>组。</a:t>
            </a:r>
            <a:endParaRPr lang="en-US" altLang="zh-CN" dirty="0" smtClean="0"/>
          </a:p>
          <a:p>
            <a:r>
              <a:rPr lang="zh-CN" altLang="en-US" dirty="0" smtClean="0"/>
              <a:t>硬件设施：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PMT+</a:t>
            </a:r>
            <a:r>
              <a:rPr lang="zh-CN" altLang="en-US" dirty="0" smtClean="0"/>
              <a:t>高压系统</a:t>
            </a:r>
            <a:r>
              <a:rPr lang="en-US" altLang="zh-CN" dirty="0" smtClean="0"/>
              <a:t>+4</a:t>
            </a:r>
            <a:r>
              <a:rPr lang="zh-CN" altLang="en-US" dirty="0" smtClean="0"/>
              <a:t>块</a:t>
            </a:r>
            <a:r>
              <a:rPr lang="en-US" altLang="zh-CN" dirty="0" smtClean="0"/>
              <a:t>FEE</a:t>
            </a:r>
            <a:r>
              <a:rPr lang="zh-CN" altLang="en-US" dirty="0" smtClean="0"/>
              <a:t>板</a:t>
            </a:r>
            <a:r>
              <a:rPr lang="en-US" altLang="zh-CN" dirty="0" smtClean="0"/>
              <a:t>+</a:t>
            </a:r>
            <a:r>
              <a:rPr lang="zh-CN" altLang="en-US" dirty="0" smtClean="0"/>
              <a:t>电子学机箱</a:t>
            </a:r>
            <a:r>
              <a:rPr lang="en-US" altLang="zh-CN" dirty="0" smtClean="0"/>
              <a:t>+WR</a:t>
            </a:r>
            <a:r>
              <a:rPr lang="zh-CN" altLang="en-US" dirty="0" smtClean="0"/>
              <a:t>交换机</a:t>
            </a:r>
            <a:r>
              <a:rPr lang="en-US" altLang="zh-CN" dirty="0" smtClean="0"/>
              <a:t>+</a:t>
            </a:r>
            <a:r>
              <a:rPr lang="zh-CN" altLang="en-US" dirty="0" smtClean="0"/>
              <a:t>数据获取计算机</a:t>
            </a:r>
            <a:r>
              <a:rPr lang="en-US" altLang="zh-CN" dirty="0" smtClean="0"/>
              <a:t>+</a:t>
            </a:r>
            <a:r>
              <a:rPr lang="zh-CN" altLang="en-US" dirty="0" smtClean="0"/>
              <a:t>两套刻度系统</a:t>
            </a:r>
            <a:endParaRPr lang="en-US" altLang="zh-CN" dirty="0"/>
          </a:p>
          <a:p>
            <a:r>
              <a:rPr lang="zh-CN" altLang="en-US" dirty="0" smtClean="0"/>
              <a:t>目的：在实验室验证整套探测器运行系统。</a:t>
            </a:r>
            <a:endParaRPr lang="en-US" altLang="zh-CN" dirty="0" smtClean="0"/>
          </a:p>
          <a:p>
            <a:r>
              <a:rPr lang="zh-CN" altLang="en-US" b="1" dirty="0" smtClean="0"/>
              <a:t>具体参见高博报告。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年初开始筹划；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月份开始正式讨论；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月份开始系统搭接；</a:t>
            </a:r>
            <a:endParaRPr lang="en-US" altLang="zh-CN" dirty="0" smtClean="0"/>
          </a:p>
          <a:p>
            <a:r>
              <a:rPr lang="en-US" altLang="zh-CN" dirty="0" smtClean="0"/>
              <a:t>7</a:t>
            </a:r>
            <a:r>
              <a:rPr lang="zh-CN" altLang="en-US" dirty="0" smtClean="0"/>
              <a:t>月初正式运行。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主要遇到三个问题：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暗室漏光；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PMT</a:t>
            </a:r>
            <a:r>
              <a:rPr lang="zh-CN" altLang="en-US" dirty="0" smtClean="0"/>
              <a:t>分压器打火；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数据传输不稳定。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833" y="2635943"/>
            <a:ext cx="5486400" cy="4114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526" y="2067258"/>
            <a:ext cx="4591455" cy="34435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237" y="4693345"/>
            <a:ext cx="2723745" cy="20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520" y="0"/>
            <a:ext cx="9404723" cy="1400531"/>
          </a:xfrm>
        </p:spPr>
        <p:txBody>
          <a:bodyPr/>
          <a:lstStyle/>
          <a:p>
            <a:r>
              <a:rPr lang="zh-CN" altLang="en-US" dirty="0" smtClean="0"/>
              <a:t>今年主要的采购任务情况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888358"/>
              </p:ext>
            </p:extLst>
          </p:nvPr>
        </p:nvGraphicFramePr>
        <p:xfrm>
          <a:off x="399223" y="901124"/>
          <a:ext cx="10058400" cy="592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259145"/>
                <a:gridCol w="1145846"/>
                <a:gridCol w="6641729"/>
              </a:tblGrid>
              <a:tr h="549465">
                <a:tc gridSpan="2">
                  <a:txBody>
                    <a:bodyPr/>
                    <a:lstStyle/>
                    <a:p>
                      <a:r>
                        <a:rPr lang="zh-CN" altLang="en-US" sz="1900" dirty="0" smtClean="0"/>
                        <a:t>采购内容</a:t>
                      </a:r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标书负责人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进展</a:t>
                      </a:r>
                      <a:endParaRPr lang="zh-CN" altLang="en-US" sz="1900" dirty="0"/>
                    </a:p>
                  </a:txBody>
                  <a:tcPr/>
                </a:tc>
              </a:tr>
              <a:tr h="660400">
                <a:tc gridSpan="2">
                  <a:txBody>
                    <a:bodyPr/>
                    <a:lstStyle/>
                    <a:p>
                      <a:r>
                        <a:rPr lang="zh-CN" altLang="en-US" sz="1900" dirty="0" smtClean="0"/>
                        <a:t>隔光帘、线缆母槽</a:t>
                      </a:r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李凯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拖期</a:t>
                      </a:r>
                      <a:r>
                        <a:rPr lang="en-US" altLang="zh-CN" sz="1900" dirty="0" smtClean="0"/>
                        <a:t>2</a:t>
                      </a:r>
                      <a:r>
                        <a:rPr lang="zh-CN" altLang="en-US" sz="1900" dirty="0" smtClean="0"/>
                        <a:t>个月以上，池内水管网方案未定，准备发布标书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 gridSpan="4"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大尺寸光敏探头</a:t>
                      </a:r>
                      <a:endParaRPr lang="zh-CN" altLang="en-US" sz="1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900" dirty="0" smtClean="0"/>
                        <a:t>高博</a:t>
                      </a:r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已开标，商务谈判完成，即将签合同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 gridSpan="4"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刻度光纤</a:t>
                      </a:r>
                      <a:endParaRPr lang="zh-CN" altLang="en-US" sz="1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900" dirty="0" smtClean="0"/>
                        <a:t>高博</a:t>
                      </a:r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完成厂家调研，指标确定，准备发布标书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高压电源</a:t>
                      </a:r>
                      <a:endParaRPr lang="zh-CN" altLang="en-US" sz="1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900" dirty="0" smtClean="0"/>
                        <a:t>王晓洁</a:t>
                      </a:r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完成厂家调研，指标确定，准备发布标书</a:t>
                      </a:r>
                      <a:endParaRPr lang="zh-CN" altLang="en-US" sz="1900" dirty="0"/>
                    </a:p>
                  </a:txBody>
                  <a:tcPr/>
                </a:tc>
              </a:tr>
              <a:tr h="400755">
                <a:tc gridSpan="4"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zh-CN" altLang="en-US" sz="1900" dirty="0" smtClean="0">
                          <a:solidFill>
                            <a:schemeClr val="tx1"/>
                          </a:solidFill>
                        </a:rPr>
                        <a:t>线缆</a:t>
                      </a:r>
                      <a:endParaRPr lang="zh-CN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900" dirty="0" smtClean="0">
                          <a:solidFill>
                            <a:schemeClr val="tx1"/>
                          </a:solidFill>
                        </a:rPr>
                        <a:t>李会财</a:t>
                      </a:r>
                      <a:endParaRPr lang="zh-CN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完成厂家调研，指标确定，准备发布标书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 gridSpan="4"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电子学机箱</a:t>
                      </a:r>
                      <a:endParaRPr lang="zh-CN" altLang="en-US" sz="1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900" dirty="0" smtClean="0"/>
                        <a:t>李凯</a:t>
                      </a:r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完成厂家调研，正在写标书。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 gridSpan="4"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电子学系统</a:t>
                      </a:r>
                      <a:endParaRPr lang="zh-CN" altLang="en-US" sz="1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900" dirty="0" smtClean="0"/>
                        <a:t>吴含荣</a:t>
                      </a:r>
                      <a:endParaRPr lang="zh-CN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 smtClean="0"/>
                        <a:t>预算洽谈完成，指标确定，即将发布标书</a:t>
                      </a:r>
                      <a:endParaRPr lang="zh-CN" altLang="en-US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041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 flipV="1">
            <a:off x="5584271" y="1788461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038311" y="2012484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/>
              <a:t>  项目方案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86146" y="2598892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  工作计划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114147" y="3185300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  工作进展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73246" y="3771706"/>
            <a:ext cx="214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</a:rPr>
              <a:t>总结讨论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3" y="1758804"/>
            <a:ext cx="4721857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5201" y="1221203"/>
            <a:ext cx="9404723" cy="1400531"/>
          </a:xfrm>
        </p:spPr>
        <p:txBody>
          <a:bodyPr/>
          <a:lstStyle/>
          <a:p>
            <a:r>
              <a:rPr lang="zh-CN" altLang="en-US" dirty="0" smtClean="0"/>
              <a:t>存在的一些问题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294" y="2442025"/>
            <a:ext cx="8946541" cy="4195481"/>
          </a:xfrm>
        </p:spPr>
        <p:txBody>
          <a:bodyPr/>
          <a:lstStyle/>
          <a:p>
            <a:r>
              <a:rPr lang="zh-CN" altLang="en-US" dirty="0" smtClean="0"/>
              <a:t>基建工程拖后，可预见至少有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个月以上。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屋顶施工，预计在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月完工。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后续衔接有大量的探测器和土工膜安装等工作。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顺延，会严重影响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号水池注水时间，原定为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月份。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同时，增加一个工作条目，会有半个月时间以上的工期，：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注水前的池内进行两次闭水试验。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743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3584" y="1430349"/>
            <a:ext cx="8946541" cy="4195481"/>
          </a:xfrm>
        </p:spPr>
        <p:txBody>
          <a:bodyPr/>
          <a:lstStyle/>
          <a:p>
            <a:r>
              <a:rPr lang="zh-CN" altLang="en-US" dirty="0"/>
              <a:t>部分探测器和通用设备采购工作，与预期有滞后：</a:t>
            </a:r>
            <a:endParaRPr lang="en-US" altLang="zh-CN" dirty="0"/>
          </a:p>
          <a:p>
            <a:pPr lvl="1"/>
            <a:r>
              <a:rPr lang="zh-CN" altLang="en-US" dirty="0"/>
              <a:t>池内</a:t>
            </a:r>
            <a:r>
              <a:rPr lang="zh-CN" altLang="en-US" dirty="0" smtClean="0"/>
              <a:t>装修工作：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池内水循环管网的方案设计：池内有无水管网；</a:t>
            </a:r>
            <a:endParaRPr lang="en-US" altLang="zh-CN" dirty="0" smtClean="0"/>
          </a:p>
          <a:p>
            <a:pPr lvl="2"/>
            <a:r>
              <a:rPr lang="zh-CN" altLang="en-US" dirty="0"/>
              <a:t>即将</a:t>
            </a:r>
            <a:r>
              <a:rPr lang="zh-CN" altLang="en-US" dirty="0" smtClean="0"/>
              <a:t>发布标书，有三个月以上的延期。</a:t>
            </a:r>
            <a:endParaRPr lang="en-US" altLang="zh-CN" dirty="0"/>
          </a:p>
          <a:p>
            <a:pPr lvl="1"/>
            <a:r>
              <a:rPr lang="en-US" altLang="zh-CN" dirty="0" smtClean="0"/>
              <a:t>PMT</a:t>
            </a:r>
            <a:r>
              <a:rPr lang="zh-CN" altLang="en-US" dirty="0" smtClean="0"/>
              <a:t>采购任务：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与预期有一定时间延期；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合同签订后，</a:t>
            </a:r>
            <a:r>
              <a:rPr lang="en-US" altLang="zh-CN" dirty="0" smtClean="0"/>
              <a:t>PMT</a:t>
            </a:r>
            <a:r>
              <a:rPr lang="zh-CN" altLang="en-US" dirty="0" smtClean="0"/>
              <a:t>采购，还与第一批款付款时间相关。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读出电子学采购任务：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前期的预算谈判困难，导致有一定的延期。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后面，争取力推赶上。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05258" y="5690616"/>
            <a:ext cx="3916457" cy="300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存在诸多困难，第一个水池力争明年</a:t>
            </a:r>
            <a:r>
              <a:rPr lang="en-US" altLang="zh-CN" sz="1351" dirty="0"/>
              <a:t>9</a:t>
            </a:r>
            <a:r>
              <a:rPr lang="zh-CN" altLang="en-US" sz="1351" dirty="0"/>
              <a:t>月份注水。</a:t>
            </a:r>
          </a:p>
        </p:txBody>
      </p:sp>
    </p:spTree>
    <p:extLst>
      <p:ext uri="{BB962C8B-B14F-4D97-AF65-F5344CB8AC3E}">
        <p14:creationId xmlns:p14="http://schemas.microsoft.com/office/powerpoint/2010/main" val="31064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号水池和</a:t>
            </a:r>
            <a:r>
              <a:rPr lang="en-US" altLang="zh-CN" dirty="0"/>
              <a:t>3</a:t>
            </a:r>
            <a:r>
              <a:rPr lang="zh-CN" altLang="en-US" dirty="0"/>
              <a:t>号水池的</a:t>
            </a:r>
            <a:r>
              <a:rPr lang="en-US" altLang="zh-CN" dirty="0"/>
              <a:t>PMT</a:t>
            </a:r>
            <a:r>
              <a:rPr lang="zh-CN" altLang="en-US" dirty="0"/>
              <a:t>，选型待</a:t>
            </a:r>
            <a:r>
              <a:rPr lang="zh-CN" altLang="en-US" dirty="0" smtClean="0"/>
              <a:t>定。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可能</a:t>
            </a:r>
            <a:r>
              <a:rPr lang="zh-CN" altLang="en-US" dirty="0"/>
              <a:t>选用</a:t>
            </a:r>
            <a:r>
              <a:rPr lang="en-US" altLang="zh-CN" dirty="0"/>
              <a:t>20-in </a:t>
            </a:r>
            <a:r>
              <a:rPr lang="en-US" altLang="zh-CN" dirty="0" smtClean="0"/>
              <a:t>MCP-PMT</a:t>
            </a:r>
            <a:r>
              <a:rPr lang="zh-CN" altLang="en-US" dirty="0" smtClean="0"/>
              <a:t>，以增加低端能区（</a:t>
            </a:r>
            <a:r>
              <a:rPr lang="en-US" altLang="zh-CN" dirty="0" smtClean="0"/>
              <a:t>30GeV-200GeV</a:t>
            </a:r>
            <a:r>
              <a:rPr lang="zh-CN" altLang="en-US" dirty="0" smtClean="0"/>
              <a:t>）的灵敏度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如果有改动，会</a:t>
            </a:r>
            <a:r>
              <a:rPr lang="zh-CN" altLang="en-US" dirty="0" smtClean="0"/>
              <a:t>涉及</a:t>
            </a:r>
            <a:r>
              <a:rPr lang="en-US" altLang="zh-CN" dirty="0" smtClean="0"/>
              <a:t>PMT</a:t>
            </a:r>
            <a:r>
              <a:rPr lang="zh-CN" altLang="en-US" dirty="0" smtClean="0"/>
              <a:t>后面所有的硬件</a:t>
            </a:r>
            <a:r>
              <a:rPr lang="zh-CN" altLang="en-US" dirty="0"/>
              <a:t>工作。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859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2" y="718515"/>
            <a:ext cx="9404723" cy="1400531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总体项目方案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94" y="1736211"/>
            <a:ext cx="4142525" cy="424371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152" y="1690319"/>
            <a:ext cx="4672584" cy="43354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5276" y="2046629"/>
            <a:ext cx="1059906" cy="7159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四个正方形</a:t>
            </a:r>
            <a:endParaRPr lang="en-US" altLang="zh-CN" sz="1351" dirty="0"/>
          </a:p>
          <a:p>
            <a:r>
              <a:rPr lang="en-US" altLang="zh-CN" sz="1351" dirty="0"/>
              <a:t>90,000</a:t>
            </a:r>
            <a:r>
              <a:rPr lang="zh-CN" altLang="en-US" sz="1351" dirty="0"/>
              <a:t>平米</a:t>
            </a:r>
            <a:endParaRPr lang="en-US" altLang="zh-CN" sz="1351" dirty="0"/>
          </a:p>
          <a:p>
            <a:r>
              <a:rPr lang="en-US" altLang="zh-CN" sz="1351" dirty="0"/>
              <a:t>3,600</a:t>
            </a:r>
            <a:r>
              <a:rPr lang="zh-CN" altLang="en-US" sz="1351" dirty="0"/>
              <a:t>单元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0924" y="4351845"/>
            <a:ext cx="1059906" cy="715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品字行排布</a:t>
            </a:r>
            <a:endParaRPr lang="en-US" altLang="zh-CN" sz="1351" dirty="0"/>
          </a:p>
          <a:p>
            <a:r>
              <a:rPr lang="en-US" altLang="zh-CN" sz="1351" dirty="0"/>
              <a:t>78,000</a:t>
            </a:r>
            <a:r>
              <a:rPr lang="zh-CN" altLang="en-US" sz="1351" dirty="0"/>
              <a:t>平米</a:t>
            </a:r>
            <a:endParaRPr lang="en-US" altLang="zh-CN" sz="1351" dirty="0"/>
          </a:p>
          <a:p>
            <a:r>
              <a:rPr lang="en-US" altLang="zh-CN" sz="1351" dirty="0"/>
              <a:t>3,120</a:t>
            </a:r>
            <a:r>
              <a:rPr lang="zh-CN" altLang="en-US" sz="1351" dirty="0"/>
              <a:t>单元</a:t>
            </a:r>
          </a:p>
        </p:txBody>
      </p:sp>
      <p:sp>
        <p:nvSpPr>
          <p:cNvPr id="8" name="下箭头 7"/>
          <p:cNvSpPr/>
          <p:nvPr/>
        </p:nvSpPr>
        <p:spPr>
          <a:xfrm>
            <a:off x="5513832" y="3163824"/>
            <a:ext cx="438912" cy="8412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3" name="文本框 2"/>
          <p:cNvSpPr txBox="1"/>
          <p:nvPr/>
        </p:nvSpPr>
        <p:spPr>
          <a:xfrm>
            <a:off x="5045275" y="1647095"/>
            <a:ext cx="704039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建议书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0693" y="3964224"/>
            <a:ext cx="87716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可研报告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07695" y="441254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号水池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93669" y="4414105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2</a:t>
            </a:r>
            <a:r>
              <a:rPr lang="zh-CN" altLang="en-US" sz="2800" b="1" dirty="0"/>
              <a:t>号水池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35" y="2440397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3</a:t>
            </a:r>
            <a:r>
              <a:rPr lang="zh-CN" altLang="en-US" sz="3200" b="1" dirty="0"/>
              <a:t>号水池</a:t>
            </a:r>
          </a:p>
        </p:txBody>
      </p:sp>
    </p:spTree>
    <p:extLst>
      <p:ext uri="{BB962C8B-B14F-4D97-AF65-F5344CB8AC3E}">
        <p14:creationId xmlns:p14="http://schemas.microsoft.com/office/powerpoint/2010/main" val="5262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533106" y="0"/>
            <a:ext cx="2658895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Thanks</a:t>
            </a:r>
            <a:r>
              <a:rPr lang="en-US" altLang="zh-CN" sz="1351" dirty="0"/>
              <a:t>.</a:t>
            </a:r>
            <a:endParaRPr lang="zh-CN" altLang="en-US" sz="1351" dirty="0"/>
          </a:p>
        </p:txBody>
      </p:sp>
      <p:sp>
        <p:nvSpPr>
          <p:cNvPr id="2" name="文本框 1"/>
          <p:cNvSpPr txBox="1"/>
          <p:nvPr/>
        </p:nvSpPr>
        <p:spPr>
          <a:xfrm rot="2752450">
            <a:off x="5011303" y="2783050"/>
            <a:ext cx="1788333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拉叟飞来石</a:t>
            </a:r>
          </a:p>
        </p:txBody>
      </p:sp>
    </p:spTree>
    <p:extLst>
      <p:ext uri="{BB962C8B-B14F-4D97-AF65-F5344CB8AC3E}">
        <p14:creationId xmlns:p14="http://schemas.microsoft.com/office/powerpoint/2010/main" val="141926943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6217" y="542570"/>
            <a:ext cx="9404723" cy="1400531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/>
              <a:t>WCDA</a:t>
            </a:r>
            <a:r>
              <a:rPr lang="zh-CN" altLang="en-US" sz="4000" b="1" dirty="0" smtClean="0"/>
              <a:t>性能指标</a:t>
            </a:r>
            <a:endParaRPr lang="zh-CN" altLang="en-US" sz="40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769C-B94F-4E49-9142-8C8FAE059BCC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79079"/>
              </p:ext>
            </p:extLst>
          </p:nvPr>
        </p:nvGraphicFramePr>
        <p:xfrm>
          <a:off x="1303339" y="1578504"/>
          <a:ext cx="5264727" cy="418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283527"/>
              </a:tblGrid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 dirty="0">
                          <a:effectLst/>
                        </a:rPr>
                        <a:t>指标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数值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总面积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78,000m</a:t>
                      </a:r>
                      <a:r>
                        <a:rPr lang="en-US" sz="1300" kern="1200" baseline="30000">
                          <a:effectLst/>
                        </a:rPr>
                        <a:t>2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总单元数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effectLst/>
                        </a:rPr>
                        <a:t>3,120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>
                          <a:effectLst/>
                        </a:rPr>
                        <a:t>阵列指向精度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&lt;0.1</a:t>
                      </a:r>
                      <a:r>
                        <a:rPr lang="en-US" sz="1300" kern="1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>
                          <a:effectLst/>
                        </a:rPr>
                        <a:t>角分辨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&lt;0.4</a:t>
                      </a:r>
                      <a:r>
                        <a:rPr lang="en-US" sz="1300" kern="1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zh-CN" sz="1300" kern="100">
                          <a:effectLst/>
                        </a:rPr>
                        <a:t>（</a:t>
                      </a:r>
                      <a:r>
                        <a:rPr lang="en-US" sz="1300" kern="100">
                          <a:effectLst/>
                        </a:rPr>
                        <a:t>2 TeV</a:t>
                      </a:r>
                      <a:r>
                        <a:rPr lang="zh-CN" sz="1300" kern="100">
                          <a:effectLst/>
                        </a:rPr>
                        <a:t>）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单元面积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25 m</a:t>
                      </a:r>
                      <a:r>
                        <a:rPr lang="en-US" sz="1300" kern="1200" baseline="30000">
                          <a:effectLst/>
                        </a:rPr>
                        <a:t>2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有效水深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4 m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水衰减长度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&gt; 15 m (400 nm)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电荷分辨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40% @ 1 PE  5% @ 4000 PEs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电荷标定精度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&lt;2%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时间标定精度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&lt;0.2 ns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9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776" y="296645"/>
            <a:ext cx="9404723" cy="1400531"/>
          </a:xfrm>
        </p:spPr>
        <p:txBody>
          <a:bodyPr/>
          <a:lstStyle/>
          <a:p>
            <a:r>
              <a:rPr lang="zh-CN" altLang="en-US" dirty="0" smtClean="0"/>
              <a:t>扩展一水池的探测范围  </a:t>
            </a:r>
            <a:r>
              <a:rPr lang="en-US" altLang="zh-CN" sz="3600" dirty="0">
                <a:solidFill>
                  <a:srgbClr val="FF0000"/>
                </a:solidFill>
              </a:rPr>
              <a:t>WCDA++</a:t>
            </a:r>
            <a:r>
              <a:rPr lang="zh-CN" altLang="en-US" sz="3600" dirty="0">
                <a:solidFill>
                  <a:srgbClr val="FF0000"/>
                </a:solidFill>
              </a:rPr>
              <a:t>计划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内容占位符 5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870" y="1415155"/>
            <a:ext cx="3919351" cy="4195763"/>
          </a:xfr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065" y="4835633"/>
            <a:ext cx="2768551" cy="1550568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219" y="1415156"/>
            <a:ext cx="767860" cy="37694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3775" y="1415155"/>
            <a:ext cx="4763516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/>
              <a:t>在建设的</a:t>
            </a:r>
            <a:r>
              <a:rPr lang="en-US" altLang="zh-CN" sz="2400" dirty="0"/>
              <a:t>1</a:t>
            </a:r>
            <a:r>
              <a:rPr lang="zh-CN" altLang="en-US" sz="2400" dirty="0"/>
              <a:t>号水池：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/>
              <a:t>每单元增加一个小</a:t>
            </a:r>
            <a:r>
              <a:rPr lang="en-US" altLang="zh-CN" sz="2400" dirty="0"/>
              <a:t>1.5in PMT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/>
              <a:t>该</a:t>
            </a:r>
            <a:r>
              <a:rPr lang="en-US" altLang="zh-CN" sz="2400" dirty="0"/>
              <a:t>PMT</a:t>
            </a:r>
            <a:r>
              <a:rPr lang="zh-CN" altLang="en-US" sz="2400" dirty="0"/>
              <a:t>放置在大</a:t>
            </a:r>
            <a:r>
              <a:rPr lang="en-US" altLang="zh-CN" sz="2400" dirty="0"/>
              <a:t>PMT</a:t>
            </a:r>
            <a:r>
              <a:rPr lang="zh-CN" altLang="en-US" sz="2400" dirty="0"/>
              <a:t>旁边；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/>
              <a:t>共</a:t>
            </a:r>
            <a:r>
              <a:rPr lang="en-US" altLang="zh-CN" sz="2400" dirty="0"/>
              <a:t>900</a:t>
            </a:r>
            <a:r>
              <a:rPr lang="zh-CN" altLang="en-US" sz="2400" dirty="0"/>
              <a:t>个小</a:t>
            </a:r>
            <a:r>
              <a:rPr lang="en-US" altLang="zh-CN" sz="2400" dirty="0"/>
              <a:t>PMT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/>
              <a:t>动态范围：</a:t>
            </a:r>
            <a:r>
              <a:rPr lang="en-US" altLang="zh-CN" sz="2400" dirty="0"/>
              <a:t>100TeV-10PeV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marL="800080" lvl="1" indent="-342891">
              <a:buFont typeface="Arial" panose="020B0604020202020204" pitchFamily="34" charset="0"/>
              <a:buChar char="•"/>
            </a:pPr>
            <a:r>
              <a:rPr lang="zh-CN" altLang="en-US" sz="2400" dirty="0"/>
              <a:t>（</a:t>
            </a:r>
            <a:r>
              <a:rPr lang="en-US" altLang="zh-CN" sz="2400" dirty="0"/>
              <a:t>100GeV-30TeV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altLang="zh-CN" sz="2400" dirty="0"/>
              <a:t>PMT</a:t>
            </a:r>
            <a:r>
              <a:rPr lang="zh-CN" altLang="en-US" sz="2400" dirty="0"/>
              <a:t>也使用两路电荷输出；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/>
              <a:t>候选管型：</a:t>
            </a:r>
            <a:r>
              <a:rPr lang="en-US" altLang="zh-CN" sz="2400" dirty="0"/>
              <a:t>XP3960</a:t>
            </a:r>
            <a:r>
              <a:rPr lang="zh-CN" altLang="en-US" sz="2400" dirty="0"/>
              <a:t>。</a:t>
            </a:r>
            <a:endParaRPr lang="zh-CN" altLang="en-US" sz="1351" dirty="0"/>
          </a:p>
        </p:txBody>
      </p:sp>
      <p:sp>
        <p:nvSpPr>
          <p:cNvPr id="10" name="文本框 9"/>
          <p:cNvSpPr txBox="1"/>
          <p:nvPr/>
        </p:nvSpPr>
        <p:spPr>
          <a:xfrm flipH="1">
            <a:off x="7191109" y="5933825"/>
            <a:ext cx="466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1" dirty="0"/>
              <a:t>*</a:t>
            </a:r>
            <a:r>
              <a:rPr lang="zh-CN" altLang="en-US" sz="2400" dirty="0">
                <a:solidFill>
                  <a:srgbClr val="FF0000"/>
                </a:solidFill>
              </a:rPr>
              <a:t>参见刘成报告</a:t>
            </a:r>
          </a:p>
        </p:txBody>
      </p:sp>
    </p:spTree>
    <p:extLst>
      <p:ext uri="{BB962C8B-B14F-4D97-AF65-F5344CB8AC3E}">
        <p14:creationId xmlns:p14="http://schemas.microsoft.com/office/powerpoint/2010/main" val="10422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探测器结构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43584" y="2221992"/>
            <a:ext cx="1569660" cy="300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大尺寸光电倍增管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35041" y="2213023"/>
            <a:ext cx="1050288" cy="300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电子学系统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3586" y="3849624"/>
            <a:ext cx="877163" cy="3002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刻度系统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0502" y="5786859"/>
            <a:ext cx="1742785" cy="300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数据获取和存储系统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35042" y="3867912"/>
            <a:ext cx="877163" cy="300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351" dirty="0"/>
              <a:t>支撑系统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3270829" y="1767307"/>
            <a:ext cx="512064" cy="1260765"/>
          </a:xfrm>
          <a:prstGeom prst="leftBrace">
            <a:avLst>
              <a:gd name="adj1" fmla="val 8333"/>
              <a:gd name="adj2" fmla="val 525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1" name="文本框 10"/>
          <p:cNvSpPr txBox="1"/>
          <p:nvPr/>
        </p:nvSpPr>
        <p:spPr>
          <a:xfrm>
            <a:off x="3778812" y="1636685"/>
            <a:ext cx="1223412" cy="113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光电倍增管</a:t>
            </a:r>
            <a:endParaRPr lang="en-US" altLang="zh-CN" sz="1351" dirty="0"/>
          </a:p>
          <a:p>
            <a:r>
              <a:rPr lang="zh-CN" altLang="en-US" sz="1351" dirty="0"/>
              <a:t>防水封装</a:t>
            </a:r>
            <a:endParaRPr lang="en-US" altLang="zh-CN" sz="1351" dirty="0"/>
          </a:p>
          <a:p>
            <a:r>
              <a:rPr lang="zh-CN" altLang="en-US" sz="1351" dirty="0"/>
              <a:t>批量性能测试</a:t>
            </a:r>
            <a:endParaRPr lang="en-US" altLang="zh-CN" sz="1351" dirty="0"/>
          </a:p>
          <a:p>
            <a:r>
              <a:rPr lang="zh-CN" altLang="en-US" sz="1351" dirty="0"/>
              <a:t>高压系统</a:t>
            </a:r>
            <a:endParaRPr lang="en-US" altLang="zh-CN" sz="1351" dirty="0"/>
          </a:p>
          <a:p>
            <a:r>
              <a:rPr lang="zh-CN" altLang="en-US" sz="1351" dirty="0"/>
              <a:t>安装底座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7373869" y="1853249"/>
            <a:ext cx="316236" cy="11522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3" name="文本框 12"/>
          <p:cNvSpPr txBox="1"/>
          <p:nvPr/>
        </p:nvSpPr>
        <p:spPr>
          <a:xfrm>
            <a:off x="7762474" y="1840497"/>
            <a:ext cx="1588897" cy="923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PMT</a:t>
            </a:r>
            <a:r>
              <a:rPr lang="zh-CN" altLang="en-US" sz="1351" dirty="0"/>
              <a:t>电荷时间测量</a:t>
            </a:r>
            <a:endParaRPr lang="en-US" altLang="zh-CN" sz="1351" dirty="0"/>
          </a:p>
          <a:p>
            <a:endParaRPr lang="en-US" altLang="zh-CN" sz="1351" dirty="0"/>
          </a:p>
          <a:p>
            <a:r>
              <a:rPr lang="zh-CN" altLang="en-US" sz="1351" dirty="0"/>
              <a:t>时钟分配</a:t>
            </a:r>
            <a:endParaRPr lang="en-US" altLang="zh-CN" sz="1351" dirty="0"/>
          </a:p>
          <a:p>
            <a:r>
              <a:rPr lang="zh-CN" altLang="en-US" sz="1351" dirty="0"/>
              <a:t>数据读出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3526862" y="5448031"/>
            <a:ext cx="251951" cy="10469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6" name="文本框 15"/>
          <p:cNvSpPr txBox="1"/>
          <p:nvPr/>
        </p:nvSpPr>
        <p:spPr>
          <a:xfrm>
            <a:off x="3778813" y="5480241"/>
            <a:ext cx="1742785" cy="715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现场数据读取、存储</a:t>
            </a:r>
            <a:endParaRPr lang="en-US" altLang="zh-CN" sz="1351" dirty="0"/>
          </a:p>
          <a:p>
            <a:endParaRPr lang="en-US" altLang="zh-CN" sz="1351" dirty="0"/>
          </a:p>
          <a:p>
            <a:r>
              <a:rPr lang="zh-CN" altLang="en-US" sz="1351" dirty="0"/>
              <a:t>数据中心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2615184" y="3749040"/>
            <a:ext cx="448056" cy="667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8" name="文本框 17"/>
          <p:cNvSpPr txBox="1"/>
          <p:nvPr/>
        </p:nvSpPr>
        <p:spPr>
          <a:xfrm>
            <a:off x="3063240" y="3742284"/>
            <a:ext cx="1223412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电荷刻度系统</a:t>
            </a:r>
            <a:endParaRPr lang="en-US" altLang="zh-CN" sz="1351" dirty="0"/>
          </a:p>
          <a:p>
            <a:r>
              <a:rPr lang="zh-CN" altLang="en-US" sz="1351" dirty="0"/>
              <a:t>时间刻度系统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7253110" y="3618239"/>
            <a:ext cx="388605" cy="832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0" name="文本框 19"/>
          <p:cNvSpPr txBox="1"/>
          <p:nvPr/>
        </p:nvSpPr>
        <p:spPr>
          <a:xfrm>
            <a:off x="7680177" y="3572626"/>
            <a:ext cx="1569660" cy="715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电力系统</a:t>
            </a:r>
            <a:endParaRPr lang="en-US" altLang="zh-CN" sz="1351" dirty="0"/>
          </a:p>
          <a:p>
            <a:r>
              <a:rPr lang="zh-CN" altLang="en-US" sz="1351" dirty="0"/>
              <a:t>水净化与循环系统</a:t>
            </a:r>
            <a:endParaRPr lang="en-US" altLang="zh-CN" sz="1351" dirty="0"/>
          </a:p>
          <a:p>
            <a:r>
              <a:rPr lang="zh-CN" altLang="en-US" sz="1351" dirty="0"/>
              <a:t>慢控制系统</a:t>
            </a:r>
          </a:p>
        </p:txBody>
      </p:sp>
    </p:spTree>
    <p:extLst>
      <p:ext uri="{BB962C8B-B14F-4D97-AF65-F5344CB8AC3E}">
        <p14:creationId xmlns:p14="http://schemas.microsoft.com/office/powerpoint/2010/main" val="18004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021533" y="2650786"/>
            <a:ext cx="1423531" cy="12613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dirty="0"/>
              <a:t>水</a:t>
            </a:r>
          </a:p>
        </p:txBody>
      </p:sp>
      <p:sp>
        <p:nvSpPr>
          <p:cNvPr id="4" name="椭圆 3"/>
          <p:cNvSpPr/>
          <p:nvPr/>
        </p:nvSpPr>
        <p:spPr>
          <a:xfrm>
            <a:off x="4533095" y="3415752"/>
            <a:ext cx="447472" cy="23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5" name="圆角矩形 4"/>
          <p:cNvSpPr/>
          <p:nvPr/>
        </p:nvSpPr>
        <p:spPr>
          <a:xfrm>
            <a:off x="4679009" y="3647872"/>
            <a:ext cx="155643" cy="23346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6" name="任意多边形 5"/>
          <p:cNvSpPr/>
          <p:nvPr/>
        </p:nvSpPr>
        <p:spPr>
          <a:xfrm rot="15515238">
            <a:off x="2714896" y="1841220"/>
            <a:ext cx="2032280" cy="1442373"/>
          </a:xfrm>
          <a:custGeom>
            <a:avLst/>
            <a:gdLst>
              <a:gd name="connsiteX0" fmla="*/ 1906622 w 1906622"/>
              <a:gd name="connsiteY0" fmla="*/ 75131 h 1437003"/>
              <a:gd name="connsiteX1" fmla="*/ 1274324 w 1906622"/>
              <a:gd name="connsiteY1" fmla="*/ 94586 h 1437003"/>
              <a:gd name="connsiteX2" fmla="*/ 817124 w 1906622"/>
              <a:gd name="connsiteY2" fmla="*/ 1008986 h 1437003"/>
              <a:gd name="connsiteX3" fmla="*/ 0 w 1906622"/>
              <a:gd name="connsiteY3" fmla="*/ 1437003 h 14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622" h="1437003">
                <a:moveTo>
                  <a:pt x="1906622" y="75131"/>
                </a:moveTo>
                <a:cubicBezTo>
                  <a:pt x="1681264" y="7037"/>
                  <a:pt x="1455907" y="-61056"/>
                  <a:pt x="1274324" y="94586"/>
                </a:cubicBezTo>
                <a:cubicBezTo>
                  <a:pt x="1092741" y="250228"/>
                  <a:pt x="1029511" y="785250"/>
                  <a:pt x="817124" y="1008986"/>
                </a:cubicBezTo>
                <a:cubicBezTo>
                  <a:pt x="604737" y="1232722"/>
                  <a:pt x="302368" y="1334862"/>
                  <a:pt x="0" y="14370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7" name="文本框 6"/>
          <p:cNvSpPr txBox="1"/>
          <p:nvPr/>
        </p:nvSpPr>
        <p:spPr>
          <a:xfrm>
            <a:off x="2856855" y="1694989"/>
            <a:ext cx="1223412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时间刻度系统</a:t>
            </a:r>
            <a:endParaRPr lang="en-US" altLang="zh-CN" sz="1351" dirty="0"/>
          </a:p>
          <a:p>
            <a:r>
              <a:rPr lang="zh-CN" altLang="en-US" sz="1351" dirty="0"/>
              <a:t>的光纤</a:t>
            </a:r>
          </a:p>
        </p:txBody>
      </p:sp>
      <p:cxnSp>
        <p:nvCxnSpPr>
          <p:cNvPr id="11" name="肘形连接符 10"/>
          <p:cNvCxnSpPr>
            <a:stCxn id="5" idx="3"/>
          </p:cNvCxnSpPr>
          <p:nvPr/>
        </p:nvCxnSpPr>
        <p:spPr>
          <a:xfrm flipV="1">
            <a:off x="4834654" y="2650785"/>
            <a:ext cx="1624519" cy="11138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459171" y="25013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1" dirty="0"/>
              <a:t>FEE</a:t>
            </a:r>
            <a:endParaRPr lang="zh-CN" altLang="en-US" sz="1351" dirty="0"/>
          </a:p>
        </p:txBody>
      </p:sp>
      <p:sp>
        <p:nvSpPr>
          <p:cNvPr id="14" name="文本框 13"/>
          <p:cNvSpPr txBox="1"/>
          <p:nvPr/>
        </p:nvSpPr>
        <p:spPr>
          <a:xfrm>
            <a:off x="5351177" y="2316687"/>
            <a:ext cx="87716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1" dirty="0"/>
              <a:t>两路信号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834654" y="3822971"/>
            <a:ext cx="1624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488355" y="3516550"/>
            <a:ext cx="797668" cy="729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dirty="0"/>
              <a:t>高压系统</a:t>
            </a:r>
          </a:p>
        </p:txBody>
      </p:sp>
      <p:sp>
        <p:nvSpPr>
          <p:cNvPr id="18" name="下箭头 17"/>
          <p:cNvSpPr/>
          <p:nvPr/>
        </p:nvSpPr>
        <p:spPr>
          <a:xfrm>
            <a:off x="6789913" y="1945532"/>
            <a:ext cx="194553" cy="555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9" name="矩形 18"/>
          <p:cNvSpPr/>
          <p:nvPr/>
        </p:nvSpPr>
        <p:spPr>
          <a:xfrm>
            <a:off x="2504433" y="1064845"/>
            <a:ext cx="832551" cy="619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dirty="0"/>
              <a:t>光源系统</a:t>
            </a:r>
          </a:p>
        </p:txBody>
      </p:sp>
      <p:sp>
        <p:nvSpPr>
          <p:cNvPr id="20" name="矩形 19"/>
          <p:cNvSpPr/>
          <p:nvPr/>
        </p:nvSpPr>
        <p:spPr>
          <a:xfrm>
            <a:off x="6488355" y="1079017"/>
            <a:ext cx="778213" cy="8414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dirty="0">
                <a:solidFill>
                  <a:schemeClr val="accent6">
                    <a:lumMod val="75000"/>
                  </a:schemeClr>
                </a:solidFill>
              </a:rPr>
              <a:t>低压电源</a:t>
            </a:r>
          </a:p>
        </p:txBody>
      </p:sp>
      <p:sp>
        <p:nvSpPr>
          <p:cNvPr id="21" name="下箭头 20"/>
          <p:cNvSpPr/>
          <p:nvPr/>
        </p:nvSpPr>
        <p:spPr>
          <a:xfrm rot="16200000">
            <a:off x="8093740" y="1839136"/>
            <a:ext cx="428017" cy="1752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2" name="矩形 21"/>
          <p:cNvSpPr/>
          <p:nvPr/>
        </p:nvSpPr>
        <p:spPr>
          <a:xfrm>
            <a:off x="9261378" y="2293511"/>
            <a:ext cx="739303" cy="87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dirty="0"/>
              <a:t>数据存储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20627" y="2281455"/>
            <a:ext cx="575992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DAQ</a:t>
            </a:r>
            <a:endParaRPr lang="zh-CN" altLang="en-US" sz="1351" dirty="0"/>
          </a:p>
        </p:txBody>
      </p:sp>
      <p:sp>
        <p:nvSpPr>
          <p:cNvPr id="24" name="下箭头 23"/>
          <p:cNvSpPr/>
          <p:nvPr/>
        </p:nvSpPr>
        <p:spPr>
          <a:xfrm rot="5400000">
            <a:off x="7665434" y="2883125"/>
            <a:ext cx="232783" cy="652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5" name="矩形 24"/>
          <p:cNvSpPr/>
          <p:nvPr/>
        </p:nvSpPr>
        <p:spPr>
          <a:xfrm>
            <a:off x="8107910" y="2929369"/>
            <a:ext cx="719527" cy="5927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dirty="0"/>
              <a:t>时钟分配</a:t>
            </a:r>
          </a:p>
        </p:txBody>
      </p:sp>
      <p:sp>
        <p:nvSpPr>
          <p:cNvPr id="28" name="上下箭头 27"/>
          <p:cNvSpPr/>
          <p:nvPr/>
        </p:nvSpPr>
        <p:spPr>
          <a:xfrm>
            <a:off x="4186550" y="3612035"/>
            <a:ext cx="252919" cy="7976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9" name="矩形 28"/>
          <p:cNvSpPr/>
          <p:nvPr/>
        </p:nvSpPr>
        <p:spPr>
          <a:xfrm>
            <a:off x="3842431" y="44437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dirty="0"/>
              <a:t>慢控制系统和水系统</a:t>
            </a:r>
          </a:p>
        </p:txBody>
      </p:sp>
    </p:spTree>
    <p:extLst>
      <p:ext uri="{BB962C8B-B14F-4D97-AF65-F5344CB8AC3E}">
        <p14:creationId xmlns:p14="http://schemas.microsoft.com/office/powerpoint/2010/main" val="1497862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 flipV="1">
            <a:off x="5584271" y="1788461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999709" y="1926248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  项目方案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15695" y="2644512"/>
            <a:ext cx="20079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</a:rPr>
              <a:t>工作计划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079703" y="3634005"/>
            <a:ext cx="2007940" cy="207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lvl="1" indent="-171446">
              <a:buFont typeface="Wingdings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  工作进展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51215" y="4176999"/>
            <a:ext cx="116570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1351" dirty="0">
                <a:solidFill>
                  <a:srgbClr val="000000"/>
                </a:solidFill>
              </a:rPr>
              <a:t>总结讨论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3" y="1758804"/>
            <a:ext cx="4721857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第一个水池的总体工作安排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2" y="1229960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2018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6</a:t>
            </a:r>
            <a:r>
              <a:rPr lang="zh-CN" altLang="en-US" b="1" dirty="0" smtClean="0"/>
              <a:t>月份</a:t>
            </a:r>
            <a:r>
              <a:rPr lang="zh-CN" altLang="en-US" dirty="0" smtClean="0"/>
              <a:t>：开始“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号水池”的探测器安装任务。</a:t>
            </a:r>
            <a:endParaRPr lang="en-US" altLang="zh-CN" dirty="0" smtClean="0"/>
          </a:p>
          <a:p>
            <a:r>
              <a:rPr lang="zh-CN" altLang="en-US" dirty="0" smtClean="0"/>
              <a:t>之前的工作：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基建主体施工（池壁，池柱，屋顶，操作间等）；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通用系统的水电设备；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池内水管网、隔光帘，防渗土工膜、线缆母槽；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电子学系统，</a:t>
            </a:r>
            <a:r>
              <a:rPr lang="en-US" altLang="zh-CN" dirty="0" smtClean="0"/>
              <a:t>PMT</a:t>
            </a:r>
            <a:r>
              <a:rPr lang="zh-CN" altLang="en-US" dirty="0" smtClean="0"/>
              <a:t>，刻度系统和慢控制系统等设备的制作；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DAQ</a:t>
            </a:r>
            <a:r>
              <a:rPr lang="zh-CN" altLang="en-US" dirty="0" smtClean="0"/>
              <a:t>系统，数据存储系统。</a:t>
            </a:r>
            <a:endParaRPr lang="en-US" altLang="zh-CN" dirty="0" smtClean="0"/>
          </a:p>
          <a:p>
            <a:r>
              <a:rPr lang="zh-CN" altLang="en-US" dirty="0" smtClean="0"/>
              <a:t>之后的工作：</a:t>
            </a:r>
            <a:endParaRPr lang="en-US" altLang="zh-CN" dirty="0" smtClean="0"/>
          </a:p>
          <a:p>
            <a:pPr lvl="1"/>
            <a:r>
              <a:rPr lang="zh-CN" altLang="en-US" dirty="0"/>
              <a:t>池</a:t>
            </a:r>
            <a:r>
              <a:rPr lang="zh-CN" altLang="en-US" dirty="0" smtClean="0"/>
              <a:t>内漏水检测；</a:t>
            </a:r>
            <a:endParaRPr lang="en-US" altLang="zh-CN" dirty="0" smtClean="0"/>
          </a:p>
          <a:p>
            <a:pPr lvl="1"/>
            <a:r>
              <a:rPr lang="zh-CN" altLang="en-US" dirty="0"/>
              <a:t>电子学系统，</a:t>
            </a:r>
            <a:r>
              <a:rPr lang="en-US" altLang="zh-CN" dirty="0"/>
              <a:t>PMT</a:t>
            </a:r>
            <a:r>
              <a:rPr lang="zh-CN" altLang="en-US" dirty="0"/>
              <a:t>，刻度系统和慢</a:t>
            </a:r>
            <a:r>
              <a:rPr lang="zh-CN" altLang="en-US" dirty="0" smtClean="0"/>
              <a:t>控制系统的现在安装、调试；</a:t>
            </a:r>
            <a:endParaRPr lang="en-US" altLang="zh-CN" dirty="0" smtClean="0"/>
          </a:p>
          <a:p>
            <a:pPr lvl="1"/>
            <a:r>
              <a:rPr lang="zh-CN" altLang="en-US" dirty="0"/>
              <a:t>池</a:t>
            </a:r>
            <a:r>
              <a:rPr lang="zh-CN" altLang="en-US" dirty="0" smtClean="0"/>
              <a:t>内清洁和注水。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3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蓝绿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第一PPT，www.1ppt.com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546A"/>
      </a:accent1>
      <a:accent2>
        <a:srgbClr val="3F3F3F"/>
      </a:accent2>
      <a:accent3>
        <a:srgbClr val="7F7F7F"/>
      </a:accent3>
      <a:accent4>
        <a:srgbClr val="BFBFBF"/>
      </a:accent4>
      <a:accent5>
        <a:srgbClr val="F2F2F2"/>
      </a:accent5>
      <a:accent6>
        <a:srgbClr val="FFC000"/>
      </a:accent6>
      <a:hlink>
        <a:srgbClr val="FF0000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05c3888-6285-45d0-bd76-60a9ac2d738c" xsi:nil="true"/>
    <AssetExpire xmlns="905c3888-6285-45d0-bd76-60a9ac2d738c">2029-01-01T08:00:00+00:00</AssetExpire>
    <CampaignTagsTaxHTField0 xmlns="905c3888-6285-45d0-bd76-60a9ac2d738c">
      <Terms xmlns="http://schemas.microsoft.com/office/infopath/2007/PartnerControls"/>
    </CampaignTagsTaxHTField0>
    <IntlLangReviewDate xmlns="905c3888-6285-45d0-bd76-60a9ac2d738c" xsi:nil="true"/>
    <TPFriendlyName xmlns="905c3888-6285-45d0-bd76-60a9ac2d738c" xsi:nil="true"/>
    <IntlLangReview xmlns="905c3888-6285-45d0-bd76-60a9ac2d738c">false</IntlLangReview>
    <LocLastLocAttemptVersionLookup xmlns="905c3888-6285-45d0-bd76-60a9ac2d738c">847778</LocLastLocAttemptVersionLookup>
    <PolicheckWords xmlns="905c3888-6285-45d0-bd76-60a9ac2d738c" xsi:nil="true"/>
    <SubmitterId xmlns="905c3888-6285-45d0-bd76-60a9ac2d738c" xsi:nil="true"/>
    <AcquiredFrom xmlns="905c3888-6285-45d0-bd76-60a9ac2d738c">Internal MS</AcquiredFrom>
    <EditorialStatus xmlns="905c3888-6285-45d0-bd76-60a9ac2d738c">Complete</EditorialStatus>
    <Markets xmlns="905c3888-6285-45d0-bd76-60a9ac2d738c"/>
    <OriginAsset xmlns="905c3888-6285-45d0-bd76-60a9ac2d738c" xsi:nil="true"/>
    <AssetStart xmlns="905c3888-6285-45d0-bd76-60a9ac2d738c">2012-07-18T23:36:00+00:00</AssetStart>
    <FriendlyTitle xmlns="905c3888-6285-45d0-bd76-60a9ac2d738c" xsi:nil="true"/>
    <MarketSpecific xmlns="905c3888-6285-45d0-bd76-60a9ac2d738c">false</MarketSpecific>
    <TPNamespace xmlns="905c3888-6285-45d0-bd76-60a9ac2d738c" xsi:nil="true"/>
    <PublishStatusLookup xmlns="905c3888-6285-45d0-bd76-60a9ac2d738c">
      <Value>480074</Value>
    </PublishStatusLookup>
    <APAuthor xmlns="905c3888-6285-45d0-bd76-60a9ac2d738c">
      <UserInfo>
        <DisplayName>REDMOND\v-alekha</DisplayName>
        <AccountId>2912</AccountId>
        <AccountType/>
      </UserInfo>
    </APAuthor>
    <TPCommandLine xmlns="905c3888-6285-45d0-bd76-60a9ac2d738c" xsi:nil="true"/>
    <IntlLangReviewer xmlns="905c3888-6285-45d0-bd76-60a9ac2d738c" xsi:nil="true"/>
    <OpenTemplate xmlns="905c3888-6285-45d0-bd76-60a9ac2d738c">true</OpenTemplate>
    <CSXSubmissionDate xmlns="905c3888-6285-45d0-bd76-60a9ac2d738c" xsi:nil="true"/>
    <TaxCatchAll xmlns="905c3888-6285-45d0-bd76-60a9ac2d738c"/>
    <Manager xmlns="905c3888-6285-45d0-bd76-60a9ac2d738c" xsi:nil="true"/>
    <NumericId xmlns="905c3888-6285-45d0-bd76-60a9ac2d738c" xsi:nil="true"/>
    <ParentAssetId xmlns="905c3888-6285-45d0-bd76-60a9ac2d738c" xsi:nil="true"/>
    <OriginalSourceMarket xmlns="905c3888-6285-45d0-bd76-60a9ac2d738c">english</OriginalSourceMarket>
    <ApprovalStatus xmlns="905c3888-6285-45d0-bd76-60a9ac2d738c">InProgress</ApprovalStatus>
    <TPComponent xmlns="905c3888-6285-45d0-bd76-60a9ac2d738c" xsi:nil="true"/>
    <EditorialTags xmlns="905c3888-6285-45d0-bd76-60a9ac2d738c" xsi:nil="true"/>
    <TPExecutable xmlns="905c3888-6285-45d0-bd76-60a9ac2d738c" xsi:nil="true"/>
    <TPLaunchHelpLink xmlns="905c3888-6285-45d0-bd76-60a9ac2d738c" xsi:nil="true"/>
    <LocComments xmlns="905c3888-6285-45d0-bd76-60a9ac2d738c" xsi:nil="true"/>
    <LocRecommendedHandoff xmlns="905c3888-6285-45d0-bd76-60a9ac2d738c" xsi:nil="true"/>
    <SourceTitle xmlns="905c3888-6285-45d0-bd76-60a9ac2d738c" xsi:nil="true"/>
    <CSXUpdate xmlns="905c3888-6285-45d0-bd76-60a9ac2d738c">false</CSXUpdate>
    <IntlLocPriority xmlns="905c3888-6285-45d0-bd76-60a9ac2d738c" xsi:nil="true"/>
    <UAProjectedTotalWords xmlns="905c3888-6285-45d0-bd76-60a9ac2d738c" xsi:nil="true"/>
    <AssetType xmlns="905c3888-6285-45d0-bd76-60a9ac2d738c">TP</AssetType>
    <MachineTranslated xmlns="905c3888-6285-45d0-bd76-60a9ac2d738c">false</MachineTranslated>
    <OutputCachingOn xmlns="905c3888-6285-45d0-bd76-60a9ac2d738c">false</OutputCachingOn>
    <TemplateStatus xmlns="905c3888-6285-45d0-bd76-60a9ac2d738c">Complete</TemplateStatus>
    <IsSearchable xmlns="905c3888-6285-45d0-bd76-60a9ac2d738c">true</IsSearchable>
    <ContentItem xmlns="905c3888-6285-45d0-bd76-60a9ac2d738c" xsi:nil="true"/>
    <HandoffToMSDN xmlns="905c3888-6285-45d0-bd76-60a9ac2d738c" xsi:nil="true"/>
    <ShowIn xmlns="905c3888-6285-45d0-bd76-60a9ac2d738c">Show everywhere</ShowIn>
    <ThumbnailAssetId xmlns="905c3888-6285-45d0-bd76-60a9ac2d738c" xsi:nil="true"/>
    <UALocComments xmlns="905c3888-6285-45d0-bd76-60a9ac2d738c" xsi:nil="true"/>
    <UALocRecommendation xmlns="905c3888-6285-45d0-bd76-60a9ac2d738c">Localize</UALocRecommendation>
    <LastModifiedDateTime xmlns="905c3888-6285-45d0-bd76-60a9ac2d738c" xsi:nil="true"/>
    <LegacyData xmlns="905c3888-6285-45d0-bd76-60a9ac2d738c" xsi:nil="true"/>
    <LocManualTestRequired xmlns="905c3888-6285-45d0-bd76-60a9ac2d738c">false</LocManualTestRequired>
    <LocMarketGroupTiers2 xmlns="905c3888-6285-45d0-bd76-60a9ac2d738c" xsi:nil="true"/>
    <ClipArtFilename xmlns="905c3888-6285-45d0-bd76-60a9ac2d738c" xsi:nil="true"/>
    <TPApplication xmlns="905c3888-6285-45d0-bd76-60a9ac2d738c" xsi:nil="true"/>
    <CSXHash xmlns="905c3888-6285-45d0-bd76-60a9ac2d738c" xsi:nil="true"/>
    <DirectSourceMarket xmlns="905c3888-6285-45d0-bd76-60a9ac2d738c">english</DirectSourceMarket>
    <PrimaryImageGen xmlns="905c3888-6285-45d0-bd76-60a9ac2d738c">true</PrimaryImageGen>
    <PlannedPubDate xmlns="905c3888-6285-45d0-bd76-60a9ac2d738c" xsi:nil="true"/>
    <CSXSubmissionMarket xmlns="905c3888-6285-45d0-bd76-60a9ac2d738c" xsi:nil="true"/>
    <Downloads xmlns="905c3888-6285-45d0-bd76-60a9ac2d738c">0</Downloads>
    <ArtSampleDocs xmlns="905c3888-6285-45d0-bd76-60a9ac2d738c" xsi:nil="true"/>
    <TrustLevel xmlns="905c3888-6285-45d0-bd76-60a9ac2d738c">1 Microsoft Managed Content</TrustLevel>
    <BlockPublish xmlns="905c3888-6285-45d0-bd76-60a9ac2d738c">false</BlockPublish>
    <TPLaunchHelpLinkType xmlns="905c3888-6285-45d0-bd76-60a9ac2d738c">Template</TPLaunchHelpLinkType>
    <LocalizationTagsTaxHTField0 xmlns="905c3888-6285-45d0-bd76-60a9ac2d738c">
      <Terms xmlns="http://schemas.microsoft.com/office/infopath/2007/PartnerControls"/>
    </LocalizationTagsTaxHTField0>
    <BusinessGroup xmlns="905c3888-6285-45d0-bd76-60a9ac2d738c" xsi:nil="true"/>
    <Providers xmlns="905c3888-6285-45d0-bd76-60a9ac2d738c" xsi:nil="true"/>
    <TemplateTemplateType xmlns="905c3888-6285-45d0-bd76-60a9ac2d738c">PowerPoint Presentation Template</TemplateTemplateType>
    <TimesCloned xmlns="905c3888-6285-45d0-bd76-60a9ac2d738c" xsi:nil="true"/>
    <TPAppVersion xmlns="905c3888-6285-45d0-bd76-60a9ac2d738c" xsi:nil="true"/>
    <VoteCount xmlns="905c3888-6285-45d0-bd76-60a9ac2d738c" xsi:nil="true"/>
    <AverageRating xmlns="905c3888-6285-45d0-bd76-60a9ac2d738c" xsi:nil="true"/>
    <FeatureTagsTaxHTField0 xmlns="905c3888-6285-45d0-bd76-60a9ac2d738c">
      <Terms xmlns="http://schemas.microsoft.com/office/infopath/2007/PartnerControls"/>
    </FeatureTagsTaxHTField0>
    <Provider xmlns="905c3888-6285-45d0-bd76-60a9ac2d738c" xsi:nil="true"/>
    <UACurrentWords xmlns="905c3888-6285-45d0-bd76-60a9ac2d738c" xsi:nil="true"/>
    <AssetId xmlns="905c3888-6285-45d0-bd76-60a9ac2d738c">TP103039515</AssetId>
    <TPClientViewer xmlns="905c3888-6285-45d0-bd76-60a9ac2d738c" xsi:nil="true"/>
    <DSATActionTaken xmlns="905c3888-6285-45d0-bd76-60a9ac2d738c" xsi:nil="true"/>
    <APEditor xmlns="905c3888-6285-45d0-bd76-60a9ac2d738c">
      <UserInfo>
        <DisplayName/>
        <AccountId xsi:nil="true"/>
        <AccountType/>
      </UserInfo>
    </APEditor>
    <TPInstallLocation xmlns="905c3888-6285-45d0-bd76-60a9ac2d738c" xsi:nil="true"/>
    <OOCacheId xmlns="905c3888-6285-45d0-bd76-60a9ac2d738c" xsi:nil="true"/>
    <IsDeleted xmlns="905c3888-6285-45d0-bd76-60a9ac2d738c">false</IsDeleted>
    <PublishTargets xmlns="905c3888-6285-45d0-bd76-60a9ac2d738c">OfficeOnlineVNext</PublishTargets>
    <ApprovalLog xmlns="905c3888-6285-45d0-bd76-60a9ac2d738c" xsi:nil="true"/>
    <BugNumber xmlns="905c3888-6285-45d0-bd76-60a9ac2d738c" xsi:nil="true"/>
    <CrawlForDependencies xmlns="905c3888-6285-45d0-bd76-60a9ac2d738c">false</CrawlForDependencies>
    <InternalTagsTaxHTField0 xmlns="905c3888-6285-45d0-bd76-60a9ac2d738c">
      <Terms xmlns="http://schemas.microsoft.com/office/infopath/2007/PartnerControls"/>
    </InternalTagsTaxHTField0>
    <LastHandOff xmlns="905c3888-6285-45d0-bd76-60a9ac2d738c" xsi:nil="true"/>
    <Milestone xmlns="905c3888-6285-45d0-bd76-60a9ac2d738c" xsi:nil="true"/>
    <OriginalRelease xmlns="905c3888-6285-45d0-bd76-60a9ac2d738c">15</OriginalRelease>
    <RecommendationsModifier xmlns="905c3888-6285-45d0-bd76-60a9ac2d738c" xsi:nil="true"/>
    <ScenarioTagsTaxHTField0 xmlns="905c3888-6285-45d0-bd76-60a9ac2d738c">
      <Terms xmlns="http://schemas.microsoft.com/office/infopath/2007/PartnerControls"/>
    </ScenarioTagsTaxHTField0>
    <UANotes xmlns="905c3888-6285-45d0-bd76-60a9ac2d738c" xsi:nil="true"/>
    <Description0 xmlns="a0b64b53-fba7-43ca-b952-90e5e74773dd" xsi:nil="true"/>
    <Component0 xmlns="a0b64b53-fba7-43ca-b952-90e5e74773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8D8B3457135D67479991424C624CBB4704002439B9162B2E88498A324BEFF3815221" ma:contentTypeVersion="55" ma:contentTypeDescription="Create a new document." ma:contentTypeScope="" ma:versionID="a7e4f43ee53fc86ae1dd6272262eb9fb">
  <xsd:schema xmlns:xsd="http://www.w3.org/2001/XMLSchema" xmlns:xs="http://www.w3.org/2001/XMLSchema" xmlns:p="http://schemas.microsoft.com/office/2006/metadata/properties" xmlns:ns2="905c3888-6285-45d0-bd76-60a9ac2d738c" xmlns:ns3="a0b64b53-fba7-43ca-b952-90e5e74773dd" targetNamespace="http://schemas.microsoft.com/office/2006/metadata/properties" ma:root="true" ma:fieldsID="12cd52f9b34cd953802493d919c383c5" ns2:_="" ns3:_="">
    <xsd:import namespace="905c3888-6285-45d0-bd76-60a9ac2d738c"/>
    <xsd:import namespace="a0b64b53-fba7-43ca-b952-90e5e74773d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c3888-6285-45d0-bd76-60a9ac2d738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2fd52ad2-63b0-4f05-b7aa-a17a1c48ca4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5FC5A58-2851-427E-95B4-AFAF1C73BA4D}" ma:internalName="CSXSubmissionMarket" ma:readOnly="false" ma:showField="MarketName" ma:web="905c3888-6285-45d0-bd76-60a9ac2d738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d402824c-da96-4981-b598-df734aacbc3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F948D4D-A57E-4E3F-87E9-0ABE9F2D748E}" ma:internalName="InProjectListLookup" ma:readOnly="true" ma:showField="InProjectLis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b8eee2a3-2d4f-4b12-b229-9e667c371718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F948D4D-A57E-4E3F-87E9-0ABE9F2D748E}" ma:internalName="LastCompleteVersionLookup" ma:readOnly="true" ma:showField="LastComplete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F948D4D-A57E-4E3F-87E9-0ABE9F2D748E}" ma:internalName="LastPreviewErrorLookup" ma:readOnly="true" ma:showField="LastPreviewError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F948D4D-A57E-4E3F-87E9-0ABE9F2D748E}" ma:internalName="LastPreviewResultLookup" ma:readOnly="true" ma:showField="LastPreviewResul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F948D4D-A57E-4E3F-87E9-0ABE9F2D748E}" ma:internalName="LastPreviewAttemptDateLookup" ma:readOnly="true" ma:showField="LastPreviewAttemptDat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F948D4D-A57E-4E3F-87E9-0ABE9F2D748E}" ma:internalName="LastPreviewedByLookup" ma:readOnly="true" ma:showField="LastPreviewedBy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F948D4D-A57E-4E3F-87E9-0ABE9F2D748E}" ma:internalName="LastPreviewTimeLookup" ma:readOnly="true" ma:showField="LastPreviewTi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F948D4D-A57E-4E3F-87E9-0ABE9F2D748E}" ma:internalName="LastPreviewVersionLookup" ma:readOnly="true" ma:showField="LastPreview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F948D4D-A57E-4E3F-87E9-0ABE9F2D748E}" ma:internalName="LastPublishErrorLookup" ma:readOnly="true" ma:showField="LastPublishError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F948D4D-A57E-4E3F-87E9-0ABE9F2D748E}" ma:internalName="LastPublishResultLookup" ma:readOnly="true" ma:showField="LastPublishResul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F948D4D-A57E-4E3F-87E9-0ABE9F2D748E}" ma:internalName="LastPublishAttemptDateLookup" ma:readOnly="true" ma:showField="LastPublishAttemptDat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F948D4D-A57E-4E3F-87E9-0ABE9F2D748E}" ma:internalName="LastPublishedByLookup" ma:readOnly="true" ma:showField="LastPublishedBy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F948D4D-A57E-4E3F-87E9-0ABE9F2D748E}" ma:internalName="LastPublishTimeLookup" ma:readOnly="true" ma:showField="LastPublishTi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F948D4D-A57E-4E3F-87E9-0ABE9F2D748E}" ma:internalName="LastPublishVersionLookup" ma:readOnly="true" ma:showField="LastPublish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EFB310-8154-40EE-A736-2FF11D479763}" ma:internalName="LocLastLocAttemptVersionLookup" ma:readOnly="false" ma:showField="LastLocAttemptVersion" ma:web="905c3888-6285-45d0-bd76-60a9ac2d738c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EFB310-8154-40EE-A736-2FF11D479763}" ma:internalName="LocLastLocAttemptVersionTypeLookup" ma:readOnly="true" ma:showField="LastLocAttemptVersionType" ma:web="905c3888-6285-45d0-bd76-60a9ac2d738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EFB310-8154-40EE-A736-2FF11D479763}" ma:internalName="LocNewPublishedVersionLookup" ma:readOnly="true" ma:showField="NewPublishedVersion" ma:web="905c3888-6285-45d0-bd76-60a9ac2d738c">
      <xsd:simpleType>
        <xsd:restriction base="dms:Lookup"/>
      </xsd:simpleType>
    </xsd:element>
    <xsd:element name="LocOverallHandbackStatusLookup" ma:index="76" nillable="true" ma:displayName="Loc Overall Handback Status" ma:default="" ma:list="{B1EFB310-8154-40EE-A736-2FF11D479763}" ma:internalName="LocOverallHandbackStatusLookup" ma:readOnly="true" ma:showField="OverallHandbackStatus" ma:web="905c3888-6285-45d0-bd76-60a9ac2d738c">
      <xsd:simpleType>
        <xsd:restriction base="dms:Lookup"/>
      </xsd:simpleType>
    </xsd:element>
    <xsd:element name="LocOverallLocStatusLookup" ma:index="77" nillable="true" ma:displayName="Loc Overall Localize Status" ma:default="" ma:list="{B1EFB310-8154-40EE-A736-2FF11D479763}" ma:internalName="LocOverallLocStatusLookup" ma:readOnly="true" ma:showField="OverallLocStatus" ma:web="905c3888-6285-45d0-bd76-60a9ac2d738c">
      <xsd:simpleType>
        <xsd:restriction base="dms:Lookup"/>
      </xsd:simpleType>
    </xsd:element>
    <xsd:element name="LocOverallPreviewStatusLookup" ma:index="78" nillable="true" ma:displayName="Loc Overall Preview Status" ma:default="" ma:list="{B1EFB310-8154-40EE-A736-2FF11D479763}" ma:internalName="LocOverallPreviewStatusLookup" ma:readOnly="true" ma:showField="OverallPreviewStatus" ma:web="905c3888-6285-45d0-bd76-60a9ac2d738c">
      <xsd:simpleType>
        <xsd:restriction base="dms:Lookup"/>
      </xsd:simpleType>
    </xsd:element>
    <xsd:element name="LocOverallPublishStatusLookup" ma:index="79" nillable="true" ma:displayName="Loc Overall Publish Status" ma:default="" ma:list="{B1EFB310-8154-40EE-A736-2FF11D479763}" ma:internalName="LocOverallPublishStatusLookup" ma:readOnly="true" ma:showField="OverallPublishStatus" ma:web="905c3888-6285-45d0-bd76-60a9ac2d738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EFB310-8154-40EE-A736-2FF11D479763}" ma:internalName="LocProcessedForHandoffsLookup" ma:readOnly="true" ma:showField="ProcessedForHandoffs" ma:web="905c3888-6285-45d0-bd76-60a9ac2d738c">
      <xsd:simpleType>
        <xsd:restriction base="dms:Lookup"/>
      </xsd:simpleType>
    </xsd:element>
    <xsd:element name="LocProcessedForMarketsLookup" ma:index="82" nillable="true" ma:displayName="Loc Processed For Markets" ma:default="" ma:list="{B1EFB310-8154-40EE-A736-2FF11D479763}" ma:internalName="LocProcessedForMarketsLookup" ma:readOnly="true" ma:showField="ProcessedForMarkets" ma:web="905c3888-6285-45d0-bd76-60a9ac2d738c">
      <xsd:simpleType>
        <xsd:restriction base="dms:Lookup"/>
      </xsd:simpleType>
    </xsd:element>
    <xsd:element name="LocPublishedDependentAssetsLookup" ma:index="83" nillable="true" ma:displayName="Loc Published Dependent Assets" ma:default="" ma:list="{B1EFB310-8154-40EE-A736-2FF11D479763}" ma:internalName="LocPublishedDependentAssetsLookup" ma:readOnly="true" ma:showField="PublishedDependentAssets" ma:web="905c3888-6285-45d0-bd76-60a9ac2d738c">
      <xsd:simpleType>
        <xsd:restriction base="dms:Lookup"/>
      </xsd:simpleType>
    </xsd:element>
    <xsd:element name="LocPublishedLinkedAssetsLookup" ma:index="84" nillable="true" ma:displayName="Loc Published Linked Assets" ma:default="" ma:list="{B1EFB310-8154-40EE-A736-2FF11D479763}" ma:internalName="LocPublishedLinkedAssetsLookup" ma:readOnly="true" ma:showField="PublishedLinkedAssets" ma:web="905c3888-6285-45d0-bd76-60a9ac2d738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726a1ece-9747-4e7d-9113-bc8295fd2c1d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5FC5A58-2851-427E-95B4-AFAF1C73BA4D}" ma:internalName="Markets" ma:readOnly="false" ma:showField="MarketNa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F948D4D-A57E-4E3F-87E9-0ABE9F2D748E}" ma:internalName="NumOfRatingsLookup" ma:readOnly="true" ma:showField="NumOfRatings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F948D4D-A57E-4E3F-87E9-0ABE9F2D748E}" ma:internalName="PublishStatusLookup" ma:readOnly="false" ma:showField="PublishStatus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cba8db9d-85f8-47e4-85af-46018813972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72161567-9e55-4761-b65c-3c8149bfc4ca}" ma:internalName="TaxCatchAll" ma:showField="CatchAllData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72161567-9e55-4761-b65c-3c8149bfc4ca}" ma:internalName="TaxCatchAllLabel" ma:readOnly="true" ma:showField="CatchAllDataLabel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4b53-fba7-43ca-b952-90e5e74773d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0" ma:index="135" nillable="true" ma:displayName="Component" ma:internalName="Component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905c3888-6285-45d0-bd76-60a9ac2d738c"/>
    <ds:schemaRef ds:uri="a0b64b53-fba7-43ca-b952-90e5e74773dd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369747-0A23-4774-A390-74D23E4173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5c3888-6285-45d0-bd76-60a9ac2d738c"/>
    <ds:schemaRef ds:uri="a0b64b53-fba7-43ca-b952-90e5e74773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1556</Words>
  <Application>Microsoft Office PowerPoint</Application>
  <PresentationFormat>宽屏</PresentationFormat>
  <Paragraphs>295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Microsoft YaHei UI</vt:lpstr>
      <vt:lpstr>仿宋</vt:lpstr>
      <vt:lpstr>黑体</vt:lpstr>
      <vt:lpstr>华文隶书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Wingdings 3</vt:lpstr>
      <vt:lpstr>离子</vt:lpstr>
      <vt:lpstr>第一PPT，www.1ppt.com</vt:lpstr>
      <vt:lpstr>WCDA实验工作进展</vt:lpstr>
      <vt:lpstr>PowerPoint 演示文稿</vt:lpstr>
      <vt:lpstr>总体项目方案</vt:lpstr>
      <vt:lpstr>WCDA性能指标</vt:lpstr>
      <vt:lpstr>扩展一水池的探测范围  WCDA++计划</vt:lpstr>
      <vt:lpstr>探测器结构</vt:lpstr>
      <vt:lpstr>PowerPoint 演示文稿</vt:lpstr>
      <vt:lpstr>PowerPoint 演示文稿</vt:lpstr>
      <vt:lpstr>第一个水池的总体工作安排</vt:lpstr>
      <vt:lpstr>PowerPoint 演示文稿</vt:lpstr>
      <vt:lpstr>其余两个水池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PMT</vt:lpstr>
      <vt:lpstr>完成对CR365样管的批量规模测试工作</vt:lpstr>
      <vt:lpstr>PowerPoint 演示文稿</vt:lpstr>
      <vt:lpstr>PMT高压电源系统和线缆</vt:lpstr>
      <vt:lpstr>读出电子学系统</vt:lpstr>
      <vt:lpstr>WCDA小规模探测器联合调试工作</vt:lpstr>
      <vt:lpstr>今年主要的采购任务情况</vt:lpstr>
      <vt:lpstr>PowerPoint 演示文稿</vt:lpstr>
      <vt:lpstr>存在的一些问题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2017-09-18T06:09:22Z</dcterms:created>
  <dcterms:modified xsi:type="dcterms:W3CDTF">2017-09-22T00:07:10Z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0x0101008D8B3457135D67479991424C624CBB4704002439B9162B2E88498A324BEFF3815221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LocMarketGroupTiers">
    <vt:lpwstr/>
  </property>
  <property fmtid="{D5CDD505-2E9C-101B-9397-08002B2CF9AE}" pid="11" name="CategoryTagsTaxHTField0">
    <vt:lpwstr/>
  </property>
  <property fmtid="{D5CDD505-2E9C-101B-9397-08002B2CF9AE}" pid="12" name="HiddenCategoryTagsTaxHTField0">
    <vt:lpwstr/>
  </property>
</Properties>
</file>