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0"/>
  </p:notesMasterIdLst>
  <p:sldIdLst>
    <p:sldId id="256" r:id="rId9"/>
    <p:sldId id="258" r:id="rId10"/>
    <p:sldId id="260" r:id="rId11"/>
    <p:sldId id="261" r:id="rId12"/>
    <p:sldId id="272" r:id="rId13"/>
    <p:sldId id="273" r:id="rId14"/>
    <p:sldId id="274" r:id="rId15"/>
    <p:sldId id="289" r:id="rId16"/>
    <p:sldId id="279" r:id="rId17"/>
    <p:sldId id="291" r:id="rId18"/>
    <p:sldId id="292" r:id="rId19"/>
    <p:sldId id="293" r:id="rId20"/>
    <p:sldId id="294" r:id="rId21"/>
    <p:sldId id="295" r:id="rId22"/>
    <p:sldId id="299" r:id="rId23"/>
    <p:sldId id="296" r:id="rId24"/>
    <p:sldId id="300" r:id="rId25"/>
    <p:sldId id="298" r:id="rId26"/>
    <p:sldId id="284" r:id="rId27"/>
    <p:sldId id="302" r:id="rId28"/>
    <p:sldId id="301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40B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69" autoAdjust="0"/>
    <p:restoredTop sz="86043" autoAdjust="0"/>
  </p:normalViewPr>
  <p:slideViewPr>
    <p:cSldViewPr>
      <p:cViewPr>
        <p:scale>
          <a:sx n="107" d="100"/>
          <a:sy n="107" d="100"/>
        </p:scale>
        <p:origin x="1112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23D5F-08B9-4333-AA3F-97DE8CC39E29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489DB-5D9C-49B7-923A-1ED1D46E71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16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6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6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65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0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27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337D-863F-43A4-96D2-20E250317F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337D-863F-43A4-96D2-20E250317F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337D-863F-43A4-96D2-20E250317F5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337D-863F-43A4-96D2-20E250317F5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337D-863F-43A4-96D2-20E250317F5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489DB-5D9C-49B7-923A-1ED1D46E71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66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04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174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29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6190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6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7142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3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63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00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03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725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1023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59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6215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5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4344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7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50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25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93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38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244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9685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9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7030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05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945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50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40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0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42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9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983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5394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53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8206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1656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56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04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4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04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119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795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201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36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3178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0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993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411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75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79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191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170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3567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63260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95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933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0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5957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001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2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30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649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178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2487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436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88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0153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4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933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43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9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white"/>
                </a:solidFill>
              </a:rPr>
              <a:pPr/>
              <a:t>2017/9/22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0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70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9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4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7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8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70B2874-BF07-4164-BD05-1D7B8ACAA70C}" type="datetimeFigureOut">
              <a:rPr lang="zh-CN" altLang="en-US" smtClean="0">
                <a:solidFill>
                  <a:prstClr val="black"/>
                </a:solidFill>
              </a:rPr>
              <a:pPr/>
              <a:t>2017/9/22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6DB79A-5CC6-40FB-8D74-3AC96D7200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6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26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5" Type="http://schemas.openxmlformats.org/officeDocument/2006/relationships/image" Target="../media/image23.gif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gif"/><Relationship Id="rId5" Type="http://schemas.openxmlformats.org/officeDocument/2006/relationships/image" Target="../media/image26.gif"/><Relationship Id="rId6" Type="http://schemas.openxmlformats.org/officeDocument/2006/relationships/image" Target="../media/image27.gif"/><Relationship Id="rId7" Type="http://schemas.openxmlformats.org/officeDocument/2006/relationships/image" Target="../media/image28.gif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4" Type="http://schemas.openxmlformats.org/officeDocument/2006/relationships/image" Target="../media/image33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9.gif"/><Relationship Id="rId5" Type="http://schemas.openxmlformats.org/officeDocument/2006/relationships/image" Target="../media/image30.gif"/><Relationship Id="rId6" Type="http://schemas.openxmlformats.org/officeDocument/2006/relationships/image" Target="../media/image31.gif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0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6" Type="http://schemas.openxmlformats.org/officeDocument/2006/relationships/image" Target="../media/image16.GIF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15063"/>
            <a:ext cx="8964488" cy="211779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new method study the improvement of the resolution </a:t>
            </a:r>
            <a:r>
              <a:rPr lang="en-US" altLang="zh-CN" sz="32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reconstructed </a:t>
            </a:r>
            <a:r>
              <a:rPr lang="en-US" altLang="zh-CN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heavy nuclei spectrum</a:t>
            </a:r>
            <a:endParaRPr lang="zh-CN" altLang="en-US" sz="3200" dirty="0"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zh-CN" dirty="0" err="1" smtClean="0"/>
              <a:t>Litao</a:t>
            </a:r>
            <a:r>
              <a:rPr lang="en-US" altLang="zh-CN" dirty="0" smtClean="0"/>
              <a:t> Zhao</a:t>
            </a:r>
          </a:p>
          <a:p>
            <a:pPr algn="ctr"/>
            <a:r>
              <a:rPr lang="en-US" altLang="zh-CN" dirty="0" smtClean="0"/>
              <a:t>Liaoning </a:t>
            </a:r>
            <a:r>
              <a:rPr lang="en-US" altLang="zh-CN" dirty="0" err="1" smtClean="0"/>
              <a:t>University&amp;IHEP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2017.9.21-2017.9.23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3576" y="454047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Weihai   ShanDong</a:t>
            </a:r>
            <a:endParaRPr lang="zh-CN" altLang="en-US" sz="2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18441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3780" y="2492896"/>
            <a:ext cx="450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First selection of events</a:t>
            </a:r>
            <a:endParaRPr lang="zh-CN" altLang="en-US" sz="2400" b="1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3500" y="3233192"/>
            <a:ext cx="2348260" cy="627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504" y="3388930"/>
                <a:ext cx="41521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white"/>
                    </a:solidFill>
                  </a:rPr>
                  <a:t>Rp :0m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CN" sz="2000" b="1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altLang="zh-CN" sz="2000" b="1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zh-CN" alt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88930"/>
                <a:ext cx="415215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615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燕尾形箭头 3"/>
          <p:cNvSpPr/>
          <p:nvPr/>
        </p:nvSpPr>
        <p:spPr>
          <a:xfrm>
            <a:off x="5292080" y="5533201"/>
            <a:ext cx="576064" cy="2000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2924944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5"/>
              </a:buClr>
              <a:buFont typeface="Wingdings" pitchFamily="2" charset="2"/>
              <a:buChar char="l"/>
            </a:pPr>
            <a:r>
              <a:rPr lang="en-US" altLang="zh-CN" b="1" dirty="0">
                <a:solidFill>
                  <a:srgbClr val="474B78"/>
                </a:solidFill>
              </a:rPr>
              <a:t>were sampled for the process of select iron </a:t>
            </a:r>
            <a:r>
              <a:rPr lang="en-US" altLang="zh-CN" b="1" dirty="0" smtClean="0">
                <a:solidFill>
                  <a:srgbClr val="474B78"/>
                </a:solidFill>
              </a:rPr>
              <a:t>events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l"/>
            </a:pPr>
            <a:r>
              <a:rPr lang="en-US" altLang="zh-CN" b="1" dirty="0" smtClean="0">
                <a:solidFill>
                  <a:srgbClr val="FF0000"/>
                </a:solidFill>
              </a:rPr>
              <a:t>30</a:t>
            </a:r>
            <a:r>
              <a:rPr lang="en-US" altLang="zh-CN" b="1" dirty="0">
                <a:solidFill>
                  <a:srgbClr val="FF0000"/>
                </a:solidFill>
              </a:rPr>
              <a:t>% </a:t>
            </a:r>
            <a:r>
              <a:rPr lang="en-US" altLang="zh-CN" b="1" dirty="0">
                <a:solidFill>
                  <a:srgbClr val="474B78"/>
                </a:solidFill>
              </a:rPr>
              <a:t>events are survived</a:t>
            </a:r>
          </a:p>
          <a:p>
            <a:pPr marL="285750" lvl="0" indent="285750"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CN" b="1" dirty="0" smtClean="0">
                <a:solidFill>
                  <a:srgbClr val="474B78"/>
                </a:solidFill>
              </a:rPr>
              <a:t>  </a:t>
            </a:r>
            <a:r>
              <a:rPr lang="en-US" altLang="zh-CN" b="1" dirty="0" smtClean="0">
                <a:solidFill>
                  <a:srgbClr val="FF0000"/>
                </a:solidFill>
              </a:rPr>
              <a:t>QGSJET-II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94682</a:t>
            </a:r>
          </a:p>
          <a:p>
            <a:pPr marL="285750" lvl="0" indent="285750"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CN" b="1" dirty="0" smtClean="0">
                <a:solidFill>
                  <a:srgbClr val="FF0000"/>
                </a:solidFill>
              </a:rPr>
              <a:t>  EPOS </a:t>
            </a:r>
            <a:r>
              <a:rPr lang="en-US" altLang="zh-CN" b="1" dirty="0">
                <a:solidFill>
                  <a:srgbClr val="FF0000"/>
                </a:solidFill>
              </a:rPr>
              <a:t>LHC:69992</a:t>
            </a:r>
          </a:p>
          <a:p>
            <a:endParaRPr lang="en-US" altLang="zh-CN" b="1" dirty="0" smtClean="0">
              <a:solidFill>
                <a:srgbClr val="474B78"/>
              </a:solidFill>
            </a:endParaRPr>
          </a:p>
          <a:p>
            <a:endParaRPr lang="en-US" altLang="zh-CN" b="1" dirty="0" smtClean="0">
              <a:solidFill>
                <a:srgbClr val="474B78"/>
              </a:solidFill>
            </a:endParaRPr>
          </a:p>
          <a:p>
            <a:endParaRPr lang="zh-CN" altLang="en-US" b="1" dirty="0">
              <a:solidFill>
                <a:srgbClr val="474B78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-20836" y="4959752"/>
            <a:ext cx="5240908" cy="1709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4365104"/>
            <a:ext cx="450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Second selection of events</a:t>
            </a:r>
            <a:endParaRPr lang="zh-CN" altLang="en-US" sz="2400" b="1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08520" y="4941168"/>
            <a:ext cx="5811192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abs(</a:t>
            </a:r>
            <a:r>
              <a:rPr lang="en-US" altLang="zh-CN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MeanX</a:t>
            </a: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300mm,</a:t>
            </a: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abs(</a:t>
            </a:r>
            <a:r>
              <a:rPr lang="en-US" altLang="zh-CN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MeanY</a:t>
            </a: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300mm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Dist&gt;0 </a:t>
            </a:r>
            <a:r>
              <a:rPr lang="en-US" altLang="zh-CN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Dist&lt;200mm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Length/</a:t>
            </a:r>
            <a:r>
              <a:rPr lang="en-US" altLang="zh-CN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Width</a:t>
            </a: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&lt;7 </a:t>
            </a:r>
            <a:r>
              <a:rPr lang="en-US" altLang="zh-CN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Length/</a:t>
            </a:r>
            <a:r>
              <a:rPr lang="en-US" altLang="zh-CN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Width</a:t>
            </a:r>
            <a:r>
              <a:rPr lang="en-US" altLang="zh-CN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&gt;0</a:t>
            </a:r>
            <a:endParaRPr lang="en-US" altLang="zh-CN" sz="2000" b="1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altLang="zh-CN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&gt;50m,Rp&lt;100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R&gt;0,R&lt;2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kern="0" dirty="0" smtClea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NimbusRomNo9L-Med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0112" y="5079375"/>
            <a:ext cx="37079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l"/>
            </a:pP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events are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survived </a:t>
            </a:r>
            <a:endParaRPr lang="en-US" altLang="zh-CN" sz="22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342900">
              <a:buFont typeface="Wingdings" pitchFamily="2" charset="2"/>
              <a:buChar char="u"/>
            </a:pPr>
            <a:r>
              <a:rPr lang="en-US" altLang="zh-CN" sz="2200" b="1" dirty="0" smtClean="0">
                <a:solidFill>
                  <a:srgbClr val="FF0000"/>
                </a:solidFill>
              </a:rPr>
              <a:t>QGSJET-II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33389 </a:t>
            </a:r>
          </a:p>
          <a:p>
            <a:pPr marL="342900" indent="342900">
              <a:buFont typeface="Wingdings" pitchFamily="2" charset="2"/>
              <a:buChar char="u"/>
            </a:pPr>
            <a:r>
              <a:rPr lang="en-US" altLang="zh-CN" sz="2200" b="1" dirty="0" smtClean="0">
                <a:solidFill>
                  <a:srgbClr val="FF0000"/>
                </a:solidFill>
              </a:rPr>
              <a:t>EPOS </a:t>
            </a:r>
            <a:r>
              <a:rPr lang="en-US" altLang="zh-CN" sz="2200" b="1" dirty="0">
                <a:solidFill>
                  <a:srgbClr val="FF0000"/>
                </a:solidFill>
              </a:rPr>
              <a:t>LHC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:  22306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99592" y="1124745"/>
            <a:ext cx="734481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99592" y="1052736"/>
                <a:ext cx="7344816" cy="13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reconstructed of </a:t>
                </a:r>
                <a:r>
                  <a:rPr lang="en-US" altLang="zh-CN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Rp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(WCDA)</a:t>
                </a:r>
                <a:endParaRPr lang="en-US" altLang="zh-CN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shower core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reconstruction  resolution:</a:t>
                </a:r>
                <a:r>
                  <a:rPr lang="en-US" altLang="zh-CN" sz="2000" b="1" kern="0" dirty="0">
                    <a:solidFill>
                      <a:schemeClr val="bg1"/>
                    </a:solidFill>
                    <a:latin typeface="Calibri"/>
                    <a:ea typeface="宋体"/>
                    <a:cs typeface="NimbusRomNo9L-Medi"/>
                  </a:rPr>
                  <a:t> </a:t>
                </a:r>
                <a:r>
                  <a:rPr lang="en-US" altLang="zh-CN" sz="2000" b="1" kern="0" dirty="0">
                    <a:solidFill>
                      <a:schemeClr val="bg1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5m</a:t>
                </a:r>
                <a:endParaRPr lang="en-US" altLang="zh-CN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arriving direction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reconstruction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resolution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zh-CN" altLang="zh-CN" sz="2000" b="1" kern="0" dirty="0">
                    <a:solidFill>
                      <a:schemeClr val="bg1"/>
                    </a:solidFill>
                    <a:ea typeface="Cambria Math"/>
                    <a:cs typeface="NimbusRomNo9L-Medi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b="1" i="1" kern="0">
                            <a:solidFill>
                              <a:schemeClr val="bg1"/>
                            </a:solidFill>
                            <a:effectLst/>
                            <a:latin typeface="Cambria Math" charset="0"/>
                            <a:ea typeface="Cambria Math"/>
                            <a:cs typeface="NimbusRomNo9L-Medi"/>
                          </a:rPr>
                        </m:ctrlPr>
                      </m:sSupPr>
                      <m:e>
                        <m:r>
                          <a:rPr lang="en-US" altLang="zh-CN" sz="2000" b="1" i="1" ker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𝟎</m:t>
                        </m:r>
                        <m:r>
                          <a:rPr lang="en-US" altLang="zh-CN" sz="2000" b="1" ker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.</m:t>
                        </m:r>
                        <m:r>
                          <a:rPr lang="en-US" altLang="zh-CN" sz="2000" b="1" i="1" ker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𝟏</m:t>
                        </m:r>
                      </m:e>
                      <m:sup>
                        <m:r>
                          <a:rPr lang="en-US" altLang="zh-CN" sz="2000" b="1" i="1" ker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宋体"/>
                            <a:cs typeface="NimbusRomNo9L-Medi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he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resolution of the reconstructed </a:t>
                </a:r>
                <a:r>
                  <a:rPr lang="en-US" altLang="zh-CN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Rp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is nearly 3.3m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52736"/>
                <a:ext cx="7344816" cy="1330429"/>
              </a:xfrm>
              <a:prstGeom prst="rect">
                <a:avLst/>
              </a:prstGeom>
              <a:blipFill rotWithShape="1">
                <a:blip r:embed="rId4"/>
                <a:stretch>
                  <a:fillRect l="-748" t="-2294" b="-7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83568" y="60536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events by the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燕尾形箭头 30"/>
          <p:cNvSpPr/>
          <p:nvPr/>
        </p:nvSpPr>
        <p:spPr>
          <a:xfrm>
            <a:off x="2483768" y="3356992"/>
            <a:ext cx="576064" cy="3440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标题 3"/>
          <p:cNvSpPr txBox="1">
            <a:spLocks/>
          </p:cNvSpPr>
          <p:nvPr/>
        </p:nvSpPr>
        <p:spPr>
          <a:xfrm>
            <a:off x="467544" y="-531440"/>
            <a:ext cx="8229600" cy="3098284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dirty="0">
              <a:solidFill>
                <a:srgbClr val="396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18441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16188" y="2996952"/>
                <a:ext cx="41521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white"/>
                    </a:solidFill>
                  </a:rPr>
                  <a:t>Rp :0m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CN" sz="2000" b="1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altLang="zh-CN" sz="2000" b="1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zh-CN" alt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188" y="2996952"/>
                <a:ext cx="4152156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615" t="-6154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93" y="908720"/>
            <a:ext cx="4803519" cy="30140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4288153" cy="2908057"/>
          </a:xfrm>
          <a:prstGeom prst="rect">
            <a:avLst/>
          </a:prstGeom>
        </p:spPr>
      </p:pic>
      <p:sp>
        <p:nvSpPr>
          <p:cNvPr id="31" name="圆角矩形 30"/>
          <p:cNvSpPr/>
          <p:nvPr/>
        </p:nvSpPr>
        <p:spPr>
          <a:xfrm>
            <a:off x="251520" y="4005064"/>
            <a:ext cx="40324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array of pixel</a:t>
            </a:r>
            <a:endParaRPr lang="zh-CN" alt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3528" y="4869160"/>
                <a:ext cx="9303511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As the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energy increase, the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difficulty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 selecting iron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events that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use the parameter of R is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increased.</a:t>
                </a:r>
              </a:p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camera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 the pixel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better than the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camera of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WFCTA at the whole energy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range.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69160"/>
                <a:ext cx="9303511" cy="1577996"/>
              </a:xfrm>
              <a:prstGeom prst="rect">
                <a:avLst/>
              </a:prstGeom>
              <a:blipFill rotWithShape="1">
                <a:blip r:embed="rId5"/>
                <a:stretch>
                  <a:fillRect l="-852" t="-3089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7704" y="4509120"/>
                <a:ext cx="6696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accent5"/>
                    </a:solidFill>
                  </a:rPr>
                  <a:t> indicates the R</a:t>
                </a:r>
                <a:r>
                  <a:rPr lang="en-US" altLang="zh-CN" sz="2400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accent5"/>
                    </a:solidFill>
                  </a:rPr>
                  <a:t>after </a:t>
                </a:r>
                <a:r>
                  <a:rPr lang="en-US" altLang="zh-CN" sz="2400" b="1" dirty="0" err="1">
                    <a:solidFill>
                      <a:schemeClr val="accent5"/>
                    </a:solidFill>
                  </a:rPr>
                  <a:t>Rp</a:t>
                </a:r>
                <a:r>
                  <a:rPr lang="en-US" altLang="zh-CN" sz="2400" b="1" dirty="0">
                    <a:solidFill>
                      <a:schemeClr val="accent5"/>
                    </a:solidFill>
                  </a:rPr>
                  <a:t> </a:t>
                </a:r>
                <a:r>
                  <a:rPr lang="en-US" altLang="zh-CN" sz="2400" b="1" dirty="0" smtClean="0">
                    <a:solidFill>
                      <a:schemeClr val="accent5"/>
                    </a:solidFill>
                  </a:rPr>
                  <a:t>correction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509120"/>
                <a:ext cx="669674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73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3"/>
          <p:cNvSpPr txBox="1">
            <a:spLocks/>
          </p:cNvSpPr>
          <p:nvPr/>
        </p:nvSpPr>
        <p:spPr>
          <a:xfrm>
            <a:off x="518864" y="-747464"/>
            <a:ext cx="8229600" cy="3098284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dirty="0">
              <a:solidFill>
                <a:srgbClr val="39639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60536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events by the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932040" y="4005064"/>
            <a:ext cx="40324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set of WFCTA</a:t>
            </a:r>
            <a:endParaRPr lang="zh-CN" alt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18441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16188" y="2996952"/>
                <a:ext cx="41521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white"/>
                    </a:solidFill>
                  </a:rPr>
                  <a:t>Rp :0m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CN" sz="2000" b="1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altLang="zh-CN" sz="2000" b="1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zh-CN" alt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188" y="2996952"/>
                <a:ext cx="415215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615" t="-6154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6" y="1351025"/>
            <a:ext cx="4444490" cy="301407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288151" cy="2908056"/>
          </a:xfrm>
          <a:prstGeom prst="rect">
            <a:avLst/>
          </a:prstGeom>
        </p:spPr>
      </p:pic>
      <p:sp>
        <p:nvSpPr>
          <p:cNvPr id="31" name="圆角矩形 30"/>
          <p:cNvSpPr/>
          <p:nvPr/>
        </p:nvSpPr>
        <p:spPr>
          <a:xfrm>
            <a:off x="251520" y="4581128"/>
            <a:ext cx="40324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array of pixel</a:t>
            </a:r>
            <a:endParaRPr lang="zh-CN" alt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08521" y="5373216"/>
                <a:ext cx="7632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</a:rPr>
                  <a:t>indicates the R after </a:t>
                </a:r>
                <a:r>
                  <a:rPr lang="en-US" altLang="zh-CN" sz="2400" b="1" dirty="0" err="1">
                    <a:solidFill>
                      <a:srgbClr val="FF0000"/>
                    </a:solidFill>
                  </a:rPr>
                  <a:t>Rp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and energy correction</a:t>
                </a:r>
                <a:endParaRPr lang="en-US" altLang="zh-C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1" y="5373216"/>
                <a:ext cx="7632849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60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/>
          <p:cNvSpPr/>
          <p:nvPr/>
        </p:nvSpPr>
        <p:spPr>
          <a:xfrm>
            <a:off x="7092280" y="5445224"/>
            <a:ext cx="2062737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64288" y="5837202"/>
                <a:ext cx="18776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white"/>
                    </a:solidFill>
                  </a:rPr>
                  <a:t>Purity</a:t>
                </a:r>
                <a:r>
                  <a:rPr lang="zh-CN" altLang="en-US" sz="2000" b="1" dirty="0">
                    <a:solidFill>
                      <a:prstClr val="white"/>
                    </a:solidFill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CN" sz="2000" b="1" dirty="0" smtClean="0">
                    <a:solidFill>
                      <a:prstClr val="white"/>
                    </a:solidFill>
                  </a:rPr>
                  <a:t>80%</a:t>
                </a:r>
                <a:endParaRPr lang="zh-CN" alt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837202"/>
                <a:ext cx="1877697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3247" t="-15385" r="-1623" b="-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/>
          <p:cNvCxnSpPr/>
          <p:nvPr/>
        </p:nvCxnSpPr>
        <p:spPr>
          <a:xfrm>
            <a:off x="1763688" y="1700807"/>
            <a:ext cx="72008" cy="247600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608" y="4176817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solidFill>
                      <a:srgbClr val="FF0000"/>
                    </a:solidFill>
                  </a:rPr>
                  <a:t>=1.92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76817"/>
                <a:ext cx="172819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/>
          <p:cNvCxnSpPr/>
          <p:nvPr/>
        </p:nvCxnSpPr>
        <p:spPr>
          <a:xfrm>
            <a:off x="6444208" y="1673071"/>
            <a:ext cx="72008" cy="247600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24128" y="4211796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solidFill>
                      <a:srgbClr val="FF0000"/>
                    </a:solidFill>
                  </a:rPr>
                  <a:t>=2.64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211796"/>
                <a:ext cx="172819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标题 3"/>
          <p:cNvSpPr txBox="1">
            <a:spLocks/>
          </p:cNvSpPr>
          <p:nvPr/>
        </p:nvSpPr>
        <p:spPr>
          <a:xfrm>
            <a:off x="457200" y="-703004"/>
            <a:ext cx="8229600" cy="3098284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dirty="0">
              <a:solidFill>
                <a:srgbClr val="39639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60536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events by the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5776" y="1084674"/>
                <a:ext cx="5112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One-dimensional distribution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084674"/>
                <a:ext cx="511256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78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圆角矩形 21"/>
          <p:cNvSpPr/>
          <p:nvPr/>
        </p:nvSpPr>
        <p:spPr>
          <a:xfrm>
            <a:off x="4788024" y="4581128"/>
            <a:ext cx="40324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set of WFCTA</a:t>
            </a:r>
            <a:endParaRPr lang="zh-CN" alt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40" y="1244333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-2416"/>
            <a:ext cx="3215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Duty cycle :15%</a:t>
            </a:r>
          </a:p>
          <a:p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bins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width: 0.2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75707"/>
            <a:ext cx="3384376" cy="24853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340768"/>
            <a:ext cx="3528393" cy="25769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75707"/>
            <a:ext cx="2927288" cy="2517279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95536" y="3866898"/>
            <a:ext cx="2304256" cy="680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00506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Selection efficiency</a:t>
            </a:r>
            <a:endParaRPr lang="zh-CN" alt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635896" y="3933056"/>
            <a:ext cx="23042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400506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Aperture</a:t>
            </a:r>
            <a:endParaRPr lang="zh-CN" alt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660232" y="3892986"/>
            <a:ext cx="2304256" cy="616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272" y="396499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Event  rate</a:t>
            </a:r>
            <a:endParaRPr lang="en-US" altLang="zh-C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4797152"/>
            <a:ext cx="9263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  <a:defRPr/>
            </a:pPr>
            <a:r>
              <a:rPr lang="en-US" altLang="zh-CN" sz="2000" b="1" kern="0" dirty="0" smtClean="0">
                <a:solidFill>
                  <a:srgbClr val="FF0000"/>
                </a:solidFill>
              </a:rPr>
              <a:t>The </a:t>
            </a:r>
            <a:r>
              <a:rPr lang="en-US" altLang="zh-CN" sz="2000" b="1" kern="0" dirty="0">
                <a:solidFill>
                  <a:srgbClr val="FF0000"/>
                </a:solidFill>
              </a:rPr>
              <a:t>selection method by parameter R is independent of </a:t>
            </a:r>
            <a:r>
              <a:rPr lang="en-US" altLang="zh-CN" sz="2000" b="1" kern="0" dirty="0" err="1">
                <a:solidFill>
                  <a:srgbClr val="FF0000"/>
                </a:solidFill>
              </a:rPr>
              <a:t>hadronic</a:t>
            </a:r>
            <a:r>
              <a:rPr lang="en-US" altLang="zh-CN" sz="2000" b="1" kern="0" dirty="0">
                <a:solidFill>
                  <a:srgbClr val="FF0000"/>
                </a:solidFill>
              </a:rPr>
              <a:t> interaction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models.</a:t>
            </a:r>
            <a:endParaRPr lang="en-US" altLang="zh-CN" sz="2000" b="1" kern="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l"/>
              <a:defRPr/>
            </a:pPr>
            <a:r>
              <a:rPr lang="en-US" altLang="zh-CN" sz="2000" b="1" kern="0" dirty="0" smtClean="0">
                <a:solidFill>
                  <a:srgbClr val="FF0000"/>
                </a:solidFill>
              </a:rPr>
              <a:t>Along with </a:t>
            </a:r>
            <a:r>
              <a:rPr lang="en-US" altLang="zh-CN" sz="2000" b="1" kern="0" dirty="0">
                <a:solidFill>
                  <a:srgbClr val="FF0000"/>
                </a:solidFill>
              </a:rPr>
              <a:t>the rise of energy,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 the </a:t>
            </a:r>
            <a:r>
              <a:rPr lang="en-US" altLang="zh-CN" sz="2000" b="1" kern="0" dirty="0">
                <a:solidFill>
                  <a:srgbClr val="FF0000"/>
                </a:solidFill>
              </a:rPr>
              <a:t>trigger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efficiency is </a:t>
            </a:r>
            <a:r>
              <a:rPr lang="en-US" altLang="zh-CN" sz="2000" b="1" kern="0" dirty="0">
                <a:solidFill>
                  <a:srgbClr val="FF0000"/>
                </a:solidFill>
              </a:rPr>
              <a:t>getting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smaller influence </a:t>
            </a:r>
            <a:r>
              <a:rPr lang="en-US" altLang="zh-CN" sz="2000" b="1" kern="0" dirty="0">
                <a:solidFill>
                  <a:srgbClr val="FF0000"/>
                </a:solidFill>
              </a:rPr>
              <a:t>on the selection process of iron events,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and the advantages </a:t>
            </a:r>
            <a:r>
              <a:rPr lang="en-US" altLang="zh-CN" sz="2000" b="1" kern="0" dirty="0">
                <a:solidFill>
                  <a:srgbClr val="FF0000"/>
                </a:solidFill>
              </a:rPr>
              <a:t>of small pixel size of telescope camera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has become </a:t>
            </a:r>
            <a:r>
              <a:rPr lang="en-US" altLang="zh-CN" sz="2000" b="1" kern="0" dirty="0">
                <a:solidFill>
                  <a:srgbClr val="FF0000"/>
                </a:solidFill>
              </a:rPr>
              <a:t>obvious.</a:t>
            </a:r>
            <a:endParaRPr lang="en-US" altLang="zh-CN" sz="2000" b="1" kern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0088" y="1052736"/>
                <a:ext cx="8020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he err in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each energy bin is at the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range of 3%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%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88" y="1052736"/>
                <a:ext cx="802034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140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95536" y="60536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events by the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标题 3"/>
          <p:cNvSpPr txBox="1">
            <a:spLocks/>
          </p:cNvSpPr>
          <p:nvPr/>
        </p:nvSpPr>
        <p:spPr>
          <a:xfrm>
            <a:off x="251520" y="-531440"/>
            <a:ext cx="8229600" cy="3098284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dirty="0">
              <a:solidFill>
                <a:srgbClr val="396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1154361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EB641B"/>
                </a:solidFill>
              </a:rPr>
              <a:t>Hillas</a:t>
            </a:r>
            <a:r>
              <a:rPr lang="en-US" altLang="zh-CN" sz="2800" b="1" dirty="0" smtClean="0">
                <a:solidFill>
                  <a:srgbClr val="EB641B"/>
                </a:solidFill>
              </a:rPr>
              <a:t> </a:t>
            </a:r>
            <a:r>
              <a:rPr lang="en-US" altLang="zh-CN" sz="2800" b="1" dirty="0">
                <a:solidFill>
                  <a:srgbClr val="EB641B"/>
                </a:solidFill>
              </a:rPr>
              <a:t>P</a:t>
            </a:r>
            <a:r>
              <a:rPr lang="en-US" altLang="zh-CN" sz="2800" b="1" dirty="0" smtClean="0">
                <a:solidFill>
                  <a:srgbClr val="EB641B"/>
                </a:solidFill>
              </a:rPr>
              <a:t>arameters</a:t>
            </a:r>
            <a:endParaRPr lang="zh-CN" altLang="en-US" sz="2800" b="1" dirty="0">
              <a:solidFill>
                <a:srgbClr val="EB641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820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  Length </a:t>
            </a:r>
            <a:r>
              <a:rPr lang="en-US" altLang="zh-CN" sz="2000" b="1" dirty="0" smtClean="0">
                <a:solidFill>
                  <a:schemeClr val="accent5"/>
                </a:solidFill>
              </a:rPr>
              <a:t>and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Width 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the second moments of the light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distribution   along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the major and minor axes of the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image.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l"/>
            </a:pPr>
            <a:r>
              <a:rPr lang="en-US" altLang="zh-CN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is the angular distance between arrival direction of the</a:t>
            </a:r>
          </a:p>
          <a:p>
            <a:pPr>
              <a:buClr>
                <a:srgbClr val="FF0000"/>
              </a:buClr>
            </a:pPr>
            <a:r>
              <a:rPr lang="en-US" altLang="zh-CN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shower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and the center of gravity (COG) of the image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altLang="zh-CN" sz="2000" b="1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3501008"/>
                <a:ext cx="8820472" cy="7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200" b="1" dirty="0" smtClean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The depth of the shower maximum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 smtClean="0">
                            <a:solidFill>
                              <a:srgbClr val="474B78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1" i="1" dirty="0" smtClean="0">
                            <a:solidFill>
                              <a:srgbClr val="474B78"/>
                            </a:solidFill>
                            <a:latin typeface="Cambria Math"/>
                            <a:cs typeface="Times New Roman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200" b="1" i="1" dirty="0" smtClean="0">
                            <a:solidFill>
                              <a:srgbClr val="474B78"/>
                            </a:solidFill>
                            <a:latin typeface="Cambria Math"/>
                            <a:cs typeface="Times New Roman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sz="2200" b="1" dirty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) of iron should be about </a:t>
                </a:r>
              </a:p>
              <a:p>
                <a:pPr lvl="0" algn="ctr"/>
                <a:r>
                  <a:rPr lang="en-US" altLang="zh-CN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70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200" b="1" i="1" dirty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200" b="1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en-US" altLang="zh-CN" sz="2200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n-US" altLang="zh-CN" sz="22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200" b="1" dirty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higher than that of proton with the same energies</a:t>
                </a:r>
                <a:r>
                  <a:rPr lang="en-US" altLang="zh-CN" sz="2000" dirty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CN" sz="2000" b="1" dirty="0">
                  <a:solidFill>
                    <a:srgbClr val="474B7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8820472" cy="777136"/>
              </a:xfrm>
              <a:prstGeom prst="rect">
                <a:avLst/>
              </a:prstGeom>
              <a:blipFill rotWithShape="1">
                <a:blip r:embed="rId3"/>
                <a:stretch>
                  <a:fillRect t="-21875" b="-10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467544" y="504627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So the parameters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Length/Width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also can be used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MVA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the process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of discrimination of iron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events.</a:t>
            </a:r>
            <a:endParaRPr lang="zh-CN" altLang="en-US" sz="2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4355976" y="4278144"/>
            <a:ext cx="648072" cy="663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3"/>
          <p:cNvSpPr txBox="1">
            <a:spLocks/>
          </p:cNvSpPr>
          <p:nvPr/>
        </p:nvSpPr>
        <p:spPr>
          <a:xfrm>
            <a:off x="169608" y="-675456"/>
            <a:ext cx="8229600" cy="3098284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dirty="0">
              <a:solidFill>
                <a:srgbClr val="39639D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1520" y="6206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  <a:r>
              <a:rPr lang="en-US" altLang="zh-CN" sz="2400" b="1" smtClean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selection </a:t>
            </a:r>
            <a:r>
              <a:rPr lang="en-US" altLang="zh-CN" sz="2400" b="1" dirty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by the DC-light</a:t>
            </a:r>
          </a:p>
        </p:txBody>
      </p:sp>
    </p:spTree>
    <p:extLst>
      <p:ext uri="{BB962C8B-B14F-4D97-AF65-F5344CB8AC3E}">
        <p14:creationId xmlns:p14="http://schemas.microsoft.com/office/powerpoint/2010/main" val="2306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08720"/>
            <a:ext cx="2880320" cy="2175049"/>
          </a:xfrm>
          <a:prstGeom prst="rect">
            <a:avLst/>
          </a:prstGeom>
        </p:spPr>
      </p:pic>
      <p:pic>
        <p:nvPicPr>
          <p:cNvPr id="16" name="内容占位符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3203847" cy="2010134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88" y="980728"/>
            <a:ext cx="3366120" cy="2175049"/>
          </a:xfrm>
          <a:prstGeom prst="rect">
            <a:avLst/>
          </a:prstGeom>
        </p:spPr>
      </p:pic>
      <p:pic>
        <p:nvPicPr>
          <p:cNvPr id="26" name="内容占位符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5199"/>
            <a:ext cx="3078087" cy="2262801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19864"/>
            <a:ext cx="3384376" cy="2238136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53136"/>
            <a:ext cx="3168351" cy="2204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80709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EB641B"/>
                </a:solidFill>
                <a:latin typeface="Times New Roman" pitchFamily="18" charset="0"/>
                <a:cs typeface="Times New Roman" pitchFamily="18" charset="0"/>
              </a:rPr>
              <a:t>QGSJET-II</a:t>
            </a:r>
            <a:endParaRPr lang="zh-CN" altLang="en-US" sz="2400" dirty="0">
              <a:solidFill>
                <a:srgbClr val="EB64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3504" y="432619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EB641B"/>
                </a:solidFill>
                <a:latin typeface="Times New Roman" pitchFamily="18" charset="0"/>
                <a:cs typeface="Times New Roman" pitchFamily="18" charset="0"/>
              </a:rPr>
              <a:t>EPOS LHC</a:t>
            </a:r>
          </a:p>
          <a:p>
            <a:endParaRPr lang="zh-CN" altLang="en-US" sz="2400" dirty="0">
              <a:solidFill>
                <a:srgbClr val="EB64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标题 3"/>
          <p:cNvSpPr txBox="1">
            <a:spLocks/>
          </p:cNvSpPr>
          <p:nvPr/>
        </p:nvSpPr>
        <p:spPr>
          <a:xfrm>
            <a:off x="179512" y="-675456"/>
            <a:ext cx="5976664" cy="3098284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dirty="0">
              <a:solidFill>
                <a:srgbClr val="39639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60040" y="3420869"/>
                <a:ext cx="9036496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200" b="0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200" b="0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altLang="zh-CN" sz="2200" b="0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CN" sz="2200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200" b="0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200" b="0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CN" sz="2200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200" b="0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200" b="0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indicates </a:t>
                </a:r>
                <a:r>
                  <a:rPr lang="en-US" altLang="zh-CN" sz="22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the  </a:t>
                </a:r>
                <a:r>
                  <a:rPr lang="en-US" altLang="zh-CN" sz="2200" dirty="0" err="1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Rp</a:t>
                </a:r>
                <a:r>
                  <a:rPr lang="en-US" altLang="zh-CN" sz="22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and energy correction </a:t>
                </a:r>
                <a:r>
                  <a:rPr lang="en-US" altLang="zh-CN" sz="22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altLang="zh-CN" sz="2200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zh-CN" altLang="en-US" sz="2200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CN" sz="2200" dirty="0" err="1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Dist</a:t>
                </a:r>
                <a:r>
                  <a:rPr lang="zh-CN" altLang="en-US" sz="22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CN" sz="22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Length/Width, </a:t>
                </a:r>
                <a:r>
                  <a:rPr lang="en-US" altLang="zh-CN" sz="2400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respectively</a:t>
                </a:r>
                <a:r>
                  <a:rPr lang="en-US" altLang="zh-CN" sz="22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zh-CN" altLang="en-US" sz="2200" dirty="0">
                  <a:solidFill>
                    <a:schemeClr val="accent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" y="3420869"/>
                <a:ext cx="9036496" cy="800219"/>
              </a:xfrm>
              <a:prstGeom prst="rect">
                <a:avLst/>
              </a:prstGeom>
              <a:blipFill rotWithShape="1">
                <a:blip r:embed="rId8"/>
                <a:stretch>
                  <a:fillRect l="-810" t="-6870" b="-16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圆角矩形 22"/>
          <p:cNvSpPr/>
          <p:nvPr/>
        </p:nvSpPr>
        <p:spPr>
          <a:xfrm>
            <a:off x="251520" y="3617357"/>
            <a:ext cx="9111184" cy="10801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parameters has a satisfactory performance in the process of discriminate iron events</a:t>
            </a:r>
          </a:p>
        </p:txBody>
      </p:sp>
      <p:sp>
        <p:nvSpPr>
          <p:cNvPr id="24" name="矩形 23"/>
          <p:cNvSpPr/>
          <p:nvPr/>
        </p:nvSpPr>
        <p:spPr>
          <a:xfrm>
            <a:off x="251520" y="4766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</a:t>
            </a:r>
            <a:r>
              <a:rPr lang="en-US" altLang="zh-CN" sz="2400" b="1" dirty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efficiency by the DC-light</a:t>
            </a:r>
          </a:p>
        </p:txBody>
      </p:sp>
    </p:spTree>
    <p:extLst>
      <p:ext uri="{BB962C8B-B14F-4D97-AF65-F5344CB8AC3E}">
        <p14:creationId xmlns:p14="http://schemas.microsoft.com/office/powerpoint/2010/main" val="40565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51520" y="519063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dirty="0" smtClean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mprovement of  </a:t>
            </a:r>
            <a:r>
              <a:rPr lang="en-US" altLang="zh-CN" sz="2400" b="1" dirty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efficiency by the DC-light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908720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MVA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parameters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Length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Width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parameters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Length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Width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2400" b="1" dirty="0">
              <a:solidFill>
                <a:srgbClr val="EB64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320004"/>
                  </p:ext>
                </p:extLst>
              </p:nvPr>
            </p:nvGraphicFramePr>
            <p:xfrm>
              <a:off x="303034" y="3134188"/>
              <a:ext cx="8661455" cy="3247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2291"/>
                    <a:gridCol w="1732291"/>
                    <a:gridCol w="1732291"/>
                    <a:gridCol w="1732291"/>
                    <a:gridCol w="1732291"/>
                  </a:tblGrid>
                  <a:tr h="4589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parameters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Models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DIST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LENGTH /WIDTH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</a:tr>
                  <a:tr h="45896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Two parameters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QGSJET-II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-140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−180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-3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~−1.98</m:t>
                              </m:r>
                            </m:oMath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</a:tr>
                  <a:tr h="6556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EPOS</a:t>
                          </a:r>
                          <a:r>
                            <a:rPr lang="en-US" altLang="zh-CN" baseline="0" dirty="0" smtClean="0"/>
                            <a:t> LHC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-138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~−180</m:t>
                              </m:r>
                            </m:oMath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-3.5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~−2.38</m:t>
                              </m:r>
                            </m:oMath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</a:tr>
                  <a:tr h="6556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Three parameters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QGSJET-II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-140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~−180</m:t>
                              </m:r>
                            </m:oMath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-3~−1.98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2.89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~3.2</m:t>
                              </m:r>
                            </m:oMath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</a:tr>
                  <a:tr h="6556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EPOS LHC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-138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~−180</m:t>
                              </m:r>
                            </m:oMath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-3.5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~−2.34</m:t>
                              </m:r>
                            </m:oMath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2.70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~3.2</m:t>
                              </m:r>
                            </m:oMath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13395"/>
                  </p:ext>
                </p:extLst>
              </p:nvPr>
            </p:nvGraphicFramePr>
            <p:xfrm>
              <a:off x="303034" y="3134188"/>
              <a:ext cx="8661455" cy="3247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2291"/>
                    <a:gridCol w="1732291"/>
                    <a:gridCol w="1732291"/>
                    <a:gridCol w="1732291"/>
                    <a:gridCol w="1732291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parameters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Models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DIST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LENGTH /WIDTH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</a:tr>
                  <a:tr h="640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Two parameters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QGSJET-II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649" t="-104762" r="-199298" b="-30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704" t="-104762" r="-100000" b="-30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</a:tr>
                  <a:tr h="6556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EPOS</a:t>
                          </a:r>
                          <a:r>
                            <a:rPr lang="en-US" altLang="zh-CN" baseline="0" dirty="0" smtClean="0"/>
                            <a:t> LHC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649" t="-199074" r="-199298" b="-199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704" t="-199074" r="-100000" b="-199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</a:tr>
                  <a:tr h="6556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Three parameters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QGSJET-II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649" t="-301869" r="-199298" b="-100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-3~−1.98</a:t>
                          </a:r>
                          <a:endParaRPr lang="en-US" altLang="zh-CN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704" t="-301869" b="-100935"/>
                          </a:stretch>
                        </a:blipFill>
                      </a:tcPr>
                    </a:tc>
                  </a:tr>
                  <a:tr h="6556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EPOS LHC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649" t="-398148" r="-19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704" t="-39814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704" t="-3981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椭圆 14"/>
          <p:cNvSpPr/>
          <p:nvPr/>
        </p:nvSpPr>
        <p:spPr>
          <a:xfrm>
            <a:off x="7045767" y="116632"/>
            <a:ext cx="1990729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02283" y="528645"/>
                <a:ext cx="21502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white"/>
                    </a:solidFill>
                  </a:rPr>
                  <a:t>Purity</a:t>
                </a:r>
                <a:r>
                  <a:rPr lang="en-US" altLang="zh-CN" sz="2000" b="1" dirty="0">
                    <a:solidFill>
                      <a:prstClr val="white"/>
                    </a:solidFill>
                  </a:rPr>
                  <a:t>:</a:t>
                </a:r>
                <a:r>
                  <a:rPr lang="en-US" altLang="zh-CN" sz="2000" b="1" dirty="0" smtClean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altLang="zh-CN" sz="2000" b="1" dirty="0" smtClean="0">
                    <a:solidFill>
                      <a:prstClr val="white"/>
                    </a:solidFill>
                  </a:rPr>
                  <a:t>80%</a:t>
                </a:r>
                <a:endParaRPr lang="zh-CN" alt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283" y="528645"/>
                <a:ext cx="2150237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833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3"/>
          <p:cNvSpPr txBox="1">
            <a:spLocks/>
          </p:cNvSpPr>
          <p:nvPr/>
        </p:nvSpPr>
        <p:spPr>
          <a:xfrm>
            <a:off x="39589" y="-675456"/>
            <a:ext cx="5976664" cy="3098284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dirty="0">
              <a:solidFill>
                <a:srgbClr val="3963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3640" y="124433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204864"/>
                <a:ext cx="8784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The cuts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CN" sz="2400" b="1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zh-CN" altLang="en-US" sz="2400" b="1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CN" sz="2400" b="1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accent5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altLang="zh-CN" sz="2400" b="1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in a </a:t>
                </a:r>
                <a:r>
                  <a:rPr lang="en-US" altLang="zh-CN" sz="2400" b="1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select sample of iron showers </a:t>
                </a:r>
                <a:r>
                  <a:rPr lang="en-US" altLang="zh-CN" sz="2400" b="1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for different </a:t>
                </a:r>
                <a:r>
                  <a:rPr lang="en-US" altLang="zh-CN" sz="2400" b="1" dirty="0" err="1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hadronic</a:t>
                </a:r>
                <a:r>
                  <a:rPr lang="en-US" altLang="zh-CN" sz="2400" b="1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interaction models and steps.</a:t>
                </a:r>
                <a:endParaRPr lang="zh-CN" altLang="en-US" sz="2400" b="1" dirty="0">
                  <a:solidFill>
                    <a:schemeClr val="accent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04864"/>
                <a:ext cx="8784976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8088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5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40" y="1244333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5272" y="645656"/>
            <a:ext cx="321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Duty cycle :15%</a:t>
            </a: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bins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width: 0.2</a:t>
            </a:r>
          </a:p>
        </p:txBody>
      </p:sp>
      <p:sp>
        <p:nvSpPr>
          <p:cNvPr id="7" name="椭圆 6"/>
          <p:cNvSpPr/>
          <p:nvPr/>
        </p:nvSpPr>
        <p:spPr>
          <a:xfrm>
            <a:off x="395536" y="4404613"/>
            <a:ext cx="2304256" cy="680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54105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Selection efficiency</a:t>
            </a:r>
            <a:endParaRPr lang="zh-CN" alt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347864" y="4365104"/>
            <a:ext cx="23042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443711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Aperture</a:t>
            </a:r>
            <a:endParaRPr lang="zh-CN" alt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516216" y="4365104"/>
            <a:ext cx="2304256" cy="616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446905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Event  rate</a:t>
            </a:r>
            <a:endParaRPr lang="en-US" altLang="zh-C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229200"/>
            <a:ext cx="9180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  <a:defRPr/>
            </a:pPr>
            <a:r>
              <a:rPr lang="en-US" altLang="zh-CN" sz="2000" b="1" kern="0" dirty="0" smtClean="0">
                <a:solidFill>
                  <a:srgbClr val="FF0000"/>
                </a:solidFill>
              </a:rPr>
              <a:t>The </a:t>
            </a:r>
            <a:r>
              <a:rPr lang="en-US" altLang="zh-CN" sz="2000" b="1" kern="0" dirty="0">
                <a:solidFill>
                  <a:srgbClr val="FF0000"/>
                </a:solidFill>
              </a:rPr>
              <a:t>improvement of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selection efficiency </a:t>
            </a:r>
            <a:r>
              <a:rPr lang="en-US" altLang="zh-CN" sz="2000" b="1" kern="0" dirty="0">
                <a:solidFill>
                  <a:srgbClr val="FF0000"/>
                </a:solidFill>
              </a:rPr>
              <a:t>in each energy bin is independent of </a:t>
            </a:r>
            <a:r>
              <a:rPr lang="en-US" altLang="zh-CN" sz="2000" b="1" kern="0" dirty="0" err="1" smtClean="0">
                <a:solidFill>
                  <a:srgbClr val="FF0000"/>
                </a:solidFill>
              </a:rPr>
              <a:t>hadronic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 interaction </a:t>
            </a:r>
            <a:r>
              <a:rPr lang="en-US" altLang="zh-CN" sz="2000" b="1" kern="0" dirty="0">
                <a:solidFill>
                  <a:srgbClr val="FF0000"/>
                </a:solidFill>
              </a:rPr>
              <a:t>models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l"/>
              <a:defRPr/>
            </a:pPr>
            <a:r>
              <a:rPr lang="en-US" altLang="zh-CN" sz="2000" b="1" kern="0" dirty="0">
                <a:solidFill>
                  <a:srgbClr val="FF0000"/>
                </a:solidFill>
              </a:rPr>
              <a:t>The event rate of iron obtained by R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, Dist and Length/Width </a:t>
            </a:r>
            <a:r>
              <a:rPr lang="en-US" altLang="zh-CN" sz="2000" b="1" kern="0">
                <a:solidFill>
                  <a:srgbClr val="FF0000"/>
                </a:solidFill>
              </a:rPr>
              <a:t>is </a:t>
            </a:r>
            <a:r>
              <a:rPr lang="en-US" altLang="zh-CN" sz="2000" b="1" kern="0" smtClean="0">
                <a:solidFill>
                  <a:srgbClr val="FF0000"/>
                </a:solidFill>
              </a:rPr>
              <a:t>27% </a:t>
            </a:r>
            <a:r>
              <a:rPr lang="en-US" altLang="zh-CN" sz="2000" b="1" kern="0" dirty="0">
                <a:solidFill>
                  <a:srgbClr val="FF0000"/>
                </a:solidFill>
              </a:rPr>
              <a:t>higher than that obtained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only by </a:t>
            </a:r>
            <a:r>
              <a:rPr lang="en-US" altLang="zh-CN" sz="2000" b="1" kern="0" dirty="0">
                <a:solidFill>
                  <a:srgbClr val="FF0000"/>
                </a:solidFill>
              </a:rPr>
              <a:t>the Dist and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Length/Width.</a:t>
            </a:r>
          </a:p>
          <a:p>
            <a:pPr marL="342900" indent="-342900">
              <a:buFont typeface="Wingdings" pitchFamily="2" charset="2"/>
              <a:buChar char="l"/>
              <a:defRPr/>
            </a:pPr>
            <a:endParaRPr lang="en-US" altLang="zh-CN" sz="2000" b="1" kern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1599183"/>
                <a:ext cx="8020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err in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each energy bin is at the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range of 2.5%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%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99183"/>
                <a:ext cx="802034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1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04864"/>
            <a:ext cx="2951606" cy="1966772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34" y="2132856"/>
            <a:ext cx="3004518" cy="2128628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3484974" cy="2128629"/>
          </a:xfrm>
          <a:prstGeom prst="rect">
            <a:avLst/>
          </a:prstGeom>
        </p:spPr>
      </p:pic>
      <p:sp>
        <p:nvSpPr>
          <p:cNvPr id="27" name="标题 3"/>
          <p:cNvSpPr txBox="1">
            <a:spLocks/>
          </p:cNvSpPr>
          <p:nvPr/>
        </p:nvSpPr>
        <p:spPr>
          <a:xfrm>
            <a:off x="-108520" y="-747464"/>
            <a:ext cx="5976664" cy="3098284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dirty="0">
              <a:solidFill>
                <a:srgbClr val="39639D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6512" y="447055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  <a:r>
              <a:rPr lang="en-US" altLang="zh-CN" sz="2400" b="1" dirty="0" smtClean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selection </a:t>
            </a:r>
            <a:r>
              <a:rPr lang="en-US" altLang="zh-CN" sz="2400" b="1" dirty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by the DC-light</a:t>
            </a:r>
          </a:p>
        </p:txBody>
      </p:sp>
    </p:spTree>
    <p:extLst>
      <p:ext uri="{BB962C8B-B14F-4D97-AF65-F5344CB8AC3E}">
        <p14:creationId xmlns:p14="http://schemas.microsoft.com/office/powerpoint/2010/main" val="7894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18441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0" y="73508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he contamination from other nuclei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标题 3"/>
          <p:cNvSpPr txBox="1">
            <a:spLocks/>
          </p:cNvSpPr>
          <p:nvPr/>
        </p:nvSpPr>
        <p:spPr>
          <a:xfrm>
            <a:off x="158824" y="-531440"/>
            <a:ext cx="8229600" cy="3098284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dirty="0">
              <a:solidFill>
                <a:srgbClr val="39639D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95536" y="2348880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24208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iron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74319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nuclei</a:t>
            </a:r>
            <a:endParaRPr lang="zh-CN" altLang="en-US" sz="2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下箭头 9"/>
          <p:cNvSpPr/>
          <p:nvPr/>
        </p:nvSpPr>
        <p:spPr>
          <a:xfrm rot="5400000">
            <a:off x="2377040" y="1846108"/>
            <a:ext cx="321468" cy="1548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001547" y="174319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474B78"/>
                </a:solidFill>
                <a:latin typeface="Times New Roman" pitchFamily="18" charset="0"/>
                <a:cs typeface="Times New Roman" pitchFamily="18" charset="0"/>
              </a:rPr>
              <a:t>contamination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3563888" y="2276872"/>
            <a:ext cx="388843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707904" y="2348880"/>
            <a:ext cx="3639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MgAlSi&amp;He&amp;CNO</a:t>
            </a:r>
            <a:endParaRPr lang="en-US" altLang="zh-C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24328" y="404664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purity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452320" y="1052736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749218" y="1124744"/>
            <a:ext cx="92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7956376" y="1844824"/>
            <a:ext cx="364473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524328" y="2708920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821226" y="2780928"/>
            <a:ext cx="92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504" y="3307631"/>
            <a:ext cx="9145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The contamination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altLang="zh-CN" sz="22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MgAlSi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and helium bring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 negative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effect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final result.</a:t>
            </a:r>
            <a:endParaRPr lang="zh-CN" altLang="en-US" sz="22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112474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Selection of iron events </a:t>
            </a:r>
            <a:endParaRPr lang="zh-CN" altLang="en-US" sz="3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7744" y="400506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Selection of heavy events </a:t>
            </a:r>
            <a:endParaRPr lang="zh-CN" altLang="en-US" sz="3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60232" y="4149080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purity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436096" y="4581128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下箭头 32"/>
          <p:cNvSpPr/>
          <p:nvPr/>
        </p:nvSpPr>
        <p:spPr>
          <a:xfrm rot="16200000">
            <a:off x="7018056" y="4511337"/>
            <a:ext cx="364473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740352" y="4581128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652120" y="4695527"/>
            <a:ext cx="92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37250" y="4725144"/>
            <a:ext cx="92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07504" y="5301208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81256" y="534359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Heavy nuclei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5896" y="541560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2915815" y="5301208"/>
            <a:ext cx="319992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915815" y="5373216"/>
            <a:ext cx="319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Proton&amp;He&amp;CNO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下箭头 44"/>
          <p:cNvSpPr/>
          <p:nvPr/>
        </p:nvSpPr>
        <p:spPr>
          <a:xfrm rot="5400000">
            <a:off x="2265527" y="5231417"/>
            <a:ext cx="364473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259632" y="4581128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contamination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6021288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 of DC-light could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help achieve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better performance in the process of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 heavy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nuclei.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256" y="4077072"/>
            <a:ext cx="9108504" cy="277521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-677355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Summary and Prospect</a:t>
            </a:r>
            <a:br>
              <a:rPr lang="en-US" altLang="zh-CN" sz="3200" dirty="0" smtClean="0">
                <a:solidFill>
                  <a:srgbClr val="39639D"/>
                </a:solidFill>
              </a:rPr>
            </a:b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843808" y="1052736"/>
            <a:ext cx="36724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851920" y="11055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38546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Compared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parameters of  Length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Width and </a:t>
            </a:r>
            <a:r>
              <a:rPr lang="en-US" altLang="zh-CN" sz="2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Dist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, the R </a:t>
            </a:r>
            <a:r>
              <a:rPr lang="en-US" altLang="zh-CN" sz="2400" b="1" kern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is independent of </a:t>
            </a:r>
            <a:r>
              <a:rPr lang="en-US" altLang="zh-CN" sz="2400" b="1" kern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altLang="zh-CN" sz="2400" b="1" kern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interaction </a:t>
            </a:r>
            <a:r>
              <a:rPr lang="en-US" altLang="zh-CN" sz="2400" b="1" kern="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addition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the R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improve significantly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of iron events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process of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MVA.  In the near future,  this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method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could be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applied to the LHAASO project,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and will improves the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resolution of reconstructed heavy nuclei spectrum.</a:t>
            </a:r>
            <a:endParaRPr lang="zh-CN" altLang="en-US" sz="2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3640" y="124433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60" y="139673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comic rays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DC-light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imulation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analysis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rospect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>
            <p:ph type="title"/>
          </p:nvPr>
        </p:nvSpPr>
        <p:spPr>
          <a:xfrm>
            <a:off x="457200" y="-677355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dirty="0" smtClean="0">
                <a:solidFill>
                  <a:srgbClr val="39639D"/>
                </a:solidFill>
              </a:rPr>
              <a:t>Summary and Prospect</a:t>
            </a:r>
            <a:br>
              <a:rPr lang="en-US" altLang="zh-CN" sz="3200" dirty="0" smtClean="0">
                <a:solidFill>
                  <a:srgbClr val="39639D"/>
                </a:solidFill>
              </a:rPr>
            </a:br>
            <a:r>
              <a:rPr lang="en-US" altLang="zh-CN" sz="3200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403016" y="980728"/>
            <a:ext cx="36724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103357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rospect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504" y="1722288"/>
            <a:ext cx="8855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b="1" dirty="0">
              <a:solidFill>
                <a:srgbClr val="474B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 methods combine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 1221 </a:t>
            </a:r>
            <a:r>
              <a:rPr lang="en-US" altLang="zh-CN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of LHAAASO will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us to check the </a:t>
            </a:r>
            <a:r>
              <a:rPr lang="en-US" altLang="zh-CN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hadronic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model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improvements of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DC-light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could extend the energy range of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energy of 1 </a:t>
            </a:r>
            <a:r>
              <a:rPr lang="en-US" altLang="zh-CN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PeV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HESS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not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the fact ,  and it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checked by LHAASO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pixel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array in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telescope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 will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of the DC-light from the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EAS-light.</a:t>
            </a:r>
            <a:endParaRPr lang="en-US" altLang="zh-CN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separation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is also be achieved by time structure of the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DC-light.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3640" y="124433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53640" y="124433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60" y="139673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256" y="2587551"/>
            <a:ext cx="94417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C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  <a:cs typeface="Times New Roman" pitchFamily="18" charset="0"/>
              </a:rPr>
              <a:t>Thanks for your listening 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-144016" y="1412776"/>
                <a:ext cx="9108504" cy="4176464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defRPr/>
                </a:pP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 </a:t>
                </a: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energy spectrum for individual elements are very important to resolve the questions of the origin and the acceleration of cosmic </a:t>
                </a: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rays</a:t>
                </a: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zh-CN" sz="9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9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nergy&lt;100TeV</a:t>
                </a:r>
                <a:r>
                  <a:rPr lang="zh-CN" altLang="en-US" sz="9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9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</a:t>
                </a:r>
                <a:r>
                  <a:rPr lang="en-US" altLang="zh-CN" sz="9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experiments</a:t>
                </a:r>
                <a:endParaRPr lang="en-US" altLang="zh-CN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>
                    <a:srgbClr val="2DA2BF"/>
                  </a:buClr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PAMELA</a:t>
                </a:r>
                <a:r>
                  <a:rPr lang="zh-CN" altLang="en-US" sz="9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9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ATIC</a:t>
                </a:r>
                <a:r>
                  <a:rPr lang="zh-CN" altLang="en-US" sz="9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CREAM</a:t>
                </a:r>
                <a:r>
                  <a:rPr lang="zh-CN" altLang="en-US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9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RUNJOB</a:t>
                </a:r>
                <a:endParaRPr lang="en-US" altLang="zh-CN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advantage </a:t>
                </a:r>
                <a:r>
                  <a:rPr lang="zh-CN" alt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Precise </a:t>
                </a: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 </a:t>
                </a: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individual elements </a:t>
                </a: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comic rays </a:t>
                </a:r>
              </a:p>
              <a:p>
                <a:pPr lvl="1"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disadvantage </a:t>
                </a:r>
                <a:r>
                  <a:rPr lang="zh-CN" alt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limited collection </a:t>
                </a: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area</a:t>
                </a:r>
                <a:r>
                  <a:rPr lang="zh-CN" alt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9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9600" i="1" smtClean="0">
                            <a:latin typeface="Cambria Math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9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9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9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limited </a:t>
                </a: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measuring</a:t>
                </a: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</a:p>
              <a:p>
                <a:pPr lvl="0">
                  <a:buClr>
                    <a:srgbClr val="2DA2BF"/>
                  </a:buClr>
                  <a:defRPr/>
                </a:pPr>
                <a:r>
                  <a:rPr lang="en-US" altLang="zh-CN" sz="9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9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nergy&gt;100TeV</a:t>
                </a:r>
                <a:r>
                  <a:rPr lang="zh-CN" altLang="en-US" sz="9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9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ground-based </a:t>
                </a:r>
                <a:r>
                  <a:rPr lang="en-US" altLang="zh-CN" sz="9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arrays experiments</a:t>
                </a:r>
              </a:p>
              <a:p>
                <a:pPr lvl="1"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ARGO-YBJ</a:t>
                </a:r>
                <a:r>
                  <a:rPr lang="zh-CN" alt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Tibet </a:t>
                </a:r>
                <a:r>
                  <a:rPr lang="en-US" altLang="zh-CN" sz="9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Asγ</a:t>
                </a:r>
                <a:endParaRPr lang="en-US" altLang="zh-CN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advantage</a:t>
                </a:r>
                <a:r>
                  <a:rPr lang="zh-CN" alt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larger effective area</a:t>
                </a:r>
                <a:r>
                  <a:rPr lang="zh-CN" alt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longer </a:t>
                </a: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easuring</a:t>
                </a:r>
                <a:r>
                  <a:rPr lang="en-US" altLang="zh-CN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time</a:t>
                </a:r>
              </a:p>
              <a:p>
                <a:pPr lvl="1"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9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disadvantage </a:t>
                </a:r>
                <a:r>
                  <a:rPr lang="en-US" altLang="zh-CN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 indent="228600">
                  <a:buFont typeface="Wingdings" pitchFamily="2" charset="2"/>
                  <a:buChar char="u"/>
                  <a:defRPr/>
                </a:pPr>
                <a:r>
                  <a:rPr lang="en-US" altLang="zh-CN" sz="9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9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uncertainty of energy calibration</a:t>
                </a:r>
              </a:p>
              <a:p>
                <a:pPr lvl="1" indent="228600">
                  <a:buFont typeface="Wingdings" pitchFamily="2" charset="2"/>
                  <a:buChar char="u"/>
                  <a:defRPr/>
                </a:pPr>
                <a:r>
                  <a:rPr lang="en-US" altLang="zh-CN" sz="9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9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uncertainty of resolution of energy                                                                                  </a:t>
                </a:r>
                <a:r>
                  <a:rPr lang="en-US" altLang="zh-CN" sz="9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altLang="zh-CN" sz="9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228600">
                  <a:buFont typeface="Wingdings" pitchFamily="2" charset="2"/>
                  <a:buChar char="u"/>
                  <a:defRPr/>
                </a:pPr>
                <a:r>
                  <a:rPr lang="en-US" altLang="zh-CN" sz="9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dependent </a:t>
                </a:r>
                <a:r>
                  <a:rPr lang="en-US" altLang="zh-CN" sz="9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highly on the </a:t>
                </a:r>
                <a:r>
                  <a:rPr lang="en-US" altLang="zh-CN" sz="9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hadronic</a:t>
                </a:r>
                <a:r>
                  <a:rPr lang="en-US" altLang="zh-CN" sz="9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interaction models.</a:t>
                </a:r>
              </a:p>
              <a:p>
                <a:pPr marL="393065" lvl="1" indent="0">
                  <a:buNone/>
                  <a:defRPr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4016" y="1412776"/>
                <a:ext cx="9108504" cy="4176464"/>
              </a:xfrm>
              <a:blipFill rotWithShape="1">
                <a:blip r:embed="rId3"/>
                <a:stretch>
                  <a:fillRect t="-2920" r="-41405" b="-28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043608" y="3284984"/>
            <a:ext cx="6984776" cy="10801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hadronic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models?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-17140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 lvl="0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comic </a:t>
            </a:r>
            <a:r>
              <a:rPr lang="en-US" altLang="zh-CN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rays measurements</a:t>
            </a:r>
            <a:endParaRPr lang="en-US" altLang="zh-CN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152039"/>
                <a:ext cx="6444208" cy="5497947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en-US" altLang="zh-CN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DC-light: </a:t>
                </a:r>
                <a:r>
                  <a:rPr lang="en-US" altLang="zh-CN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is</a:t>
                </a:r>
                <a:r>
                  <a:rPr lang="en-US" altLang="zh-CN" sz="22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emitted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by the primary incoming </a:t>
                </a:r>
                <a:r>
                  <a:rPr lang="en-US" altLang="zh-CN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nucleus prior to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its first interaction with the </a:t>
                </a:r>
                <a:r>
                  <a:rPr lang="en-US" altLang="zh-CN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atmosphere.</a:t>
                </a:r>
              </a:p>
              <a:p>
                <a:pPr>
                  <a:buFont typeface="Wingdings" pitchFamily="2" charset="2"/>
                  <a:buChar char="l"/>
                </a:pP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adiation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eight: 30km</a:t>
                </a:r>
                <a:r>
                  <a:rPr lang="zh-CN" altLang="en-US" sz="2400" dirty="0" smtClean="0">
                    <a:latin typeface="Times New Roman" pitchFamily="18" charset="0"/>
                    <a:ea typeface="宋体"/>
                    <a:cs typeface="Times New Roman" pitchFamily="18" charset="0"/>
                  </a:rPr>
                  <a:t>～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0km</a:t>
                </a: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l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The radius of light cone:100m</a:t>
                </a:r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l"/>
                </a:pPr>
                <a:r>
                  <a:rPr lang="en-US" altLang="zh-CN" sz="2400" dirty="0" smtClean="0"/>
                  <a:t>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The angle of Cherenkov photons :</a:t>
                </a:r>
              </a:p>
              <a:p>
                <a:pPr marL="109728" indent="0">
                  <a:buNone/>
                </a:pPr>
                <a:r>
                  <a:rPr lang="en-US" altLang="zh-CN" sz="2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  0.1</m:t>
                        </m:r>
                      </m:e>
                      <m:sup>
                        <m:r>
                          <a:rPr lang="en-US" altLang="zh-CN" sz="2400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0.3</m:t>
                        </m:r>
                      </m:e>
                      <m:sup>
                        <m:r>
                          <a:rPr lang="en-US" altLang="zh-CN" sz="2400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l"/>
                </a:pPr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ntensity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of Cherenkov photons : 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weaker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altLang="zh-CN" sz="2400" dirty="0" smtClean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 EAS-light </a:t>
                </a:r>
                <a:r>
                  <a:rPr lang="en-US" altLang="zh-CN" sz="2000" b="1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altLang="zh-CN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emitted by the secondary </a:t>
                </a:r>
                <a:r>
                  <a:rPr lang="en-US" altLang="zh-CN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particles in</a:t>
                </a:r>
                <a:endParaRPr lang="en-US" altLang="zh-C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altLang="zh-CN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shower</a:t>
                </a:r>
                <a:endParaRPr lang="en-US" altLang="zh-C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2DA2BF"/>
                  </a:buClr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Radiation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Height: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lower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30km</a:t>
                </a:r>
                <a:endParaRPr lang="en-US" altLang="zh-C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2DA2BF"/>
                  </a:buClr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The radius of light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cone: wider </a:t>
                </a:r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2DA2BF"/>
                  </a:buClr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angle of Cherenkov photons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0.</m:t>
                        </m:r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2DA2BF"/>
                  </a:buClr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ntensity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Cherenkov photons : 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stronger</a:t>
                </a:r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C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altLang="zh-CN" dirty="0" smtClean="0"/>
              </a:p>
              <a:p>
                <a:pPr marL="109728" indent="0">
                  <a:buNone/>
                </a:pPr>
                <a:endParaRPr lang="en-US" altLang="zh-CN" dirty="0"/>
              </a:p>
              <a:p>
                <a:pPr marL="109728" indent="0">
                  <a:buNone/>
                </a:pPr>
                <a:endParaRPr lang="en-US" altLang="zh-CN" dirty="0" smtClean="0"/>
              </a:p>
              <a:p>
                <a:pPr marL="109728" indent="0">
                  <a:buNone/>
                </a:pPr>
                <a:endParaRPr lang="en-US" altLang="zh-CN" dirty="0" smtClean="0"/>
              </a:p>
              <a:p>
                <a:pPr marL="457200" lvl="1" indent="0">
                  <a:buNone/>
                </a:pPr>
                <a:endParaRPr lang="en-US" altLang="zh-CN" sz="22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52039"/>
                <a:ext cx="6444208" cy="5497947"/>
              </a:xfrm>
              <a:blipFill rotWithShape="1">
                <a:blip r:embed="rId3"/>
                <a:stretch>
                  <a:fillRect t="-887" r="-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23528" y="-17140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 lvl="0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DC-light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-1896" y="3356992"/>
            <a:ext cx="6302088" cy="10801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 :</a:t>
            </a:r>
            <a:r>
              <a:rPr lang="en-US" altLang="zh-CN" sz="2000" b="1" dirty="0">
                <a:solidFill>
                  <a:schemeClr val="accent2"/>
                </a:solidFill>
              </a:rPr>
              <a:t>D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iscern </a:t>
            </a:r>
            <a:r>
              <a:rPr lang="en-US" altLang="zh-CN" sz="2000" b="1" dirty="0">
                <a:solidFill>
                  <a:schemeClr val="accent2"/>
                </a:solidFill>
              </a:rPr>
              <a:t>the DC-light against the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EAS-light.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620688"/>
            <a:ext cx="2843808" cy="5976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3528" y="-171400"/>
            <a:ext cx="8496944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rgbClr val="396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</a:t>
            </a:r>
            <a:r>
              <a:rPr lang="en-US" altLang="zh-CN" sz="3200" b="1" dirty="0" smtClean="0">
                <a:solidFill>
                  <a:srgbClr val="396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61504"/>
            <a:ext cx="3456384" cy="252028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779372"/>
            <a:ext cx="3328611" cy="2684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6542" y="35637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EAS-light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1268760"/>
            <a:ext cx="605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EAS-light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linearly with the primary energy of cosmic rays.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 is emitted by primary cosmic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rays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exceed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Cherenkov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independent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cosmic rays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2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proportional to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charge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primary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particle.</a:t>
            </a:r>
          </a:p>
          <a:p>
            <a:endParaRPr lang="en-US" altLang="zh-CN" sz="22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EAS-light ratio is increase with the distance to the core position and decrease with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energy.</a:t>
            </a:r>
          </a:p>
          <a:p>
            <a:endParaRPr lang="en-US" altLang="zh-CN" sz="22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5"/>
              </a:buClr>
              <a:buFont typeface="Wingdings" pitchFamily="2" charset="2"/>
              <a:buChar char="l"/>
            </a:pP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fragmentation process case large fluctuations  under the range of  </a:t>
            </a:r>
            <a:r>
              <a:rPr lang="en-US" altLang="zh-CN" sz="2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90m</a:t>
            </a:r>
            <a:r>
              <a:rPr lang="zh-CN" altLang="en-US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120m.</a:t>
            </a:r>
            <a:endParaRPr lang="zh-CN" altLang="en-US" sz="2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65160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DC-light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3201920" y="6021288"/>
            <a:ext cx="2899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3528" y="-459432"/>
            <a:ext cx="8496944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rgbClr val="396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</a:t>
            </a:r>
            <a:r>
              <a:rPr lang="en-US" altLang="zh-CN" sz="3200" b="1" dirty="0" smtClean="0">
                <a:solidFill>
                  <a:srgbClr val="396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59215"/>
            <a:ext cx="3600400" cy="2102361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36" y="1218192"/>
            <a:ext cx="3697936" cy="21844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9512" y="3532946"/>
            <a:ext cx="891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of emitted angle of DC-light </a:t>
            </a:r>
            <a:r>
              <a:rPr lang="en-US" altLang="zh-CN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EAS-light </a:t>
            </a:r>
            <a:r>
              <a:rPr lang="en-US" altLang="zh-CN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to parameter Rm.</a:t>
            </a:r>
            <a:endParaRPr lang="zh-CN" altLang="en-US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0527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3412" y="100320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512" y="4099719"/>
            <a:ext cx="9324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difference of the two plots is the right plot </a:t>
            </a:r>
            <a:r>
              <a:rPr lang="en-US" altLang="zh-CN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filamentary </a:t>
            </a:r>
            <a:r>
              <a:rPr lang="en-US" altLang="zh-CN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under the main structure, which is contributed by DC-light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4928472"/>
            <a:ext cx="9235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 can be detected by the Cherenkov telescopes which can detect the photons with highly direction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316483" y="5733256"/>
                <a:ext cx="3119613" cy="708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FF0000"/>
                    </a:solidFill>
                    <a:effectLst/>
                    <a:ea typeface="宋体"/>
                    <a:cs typeface="NimbusRomNo9L-Medi"/>
                  </a:rPr>
                  <a:t>R</a:t>
                </a:r>
                <a14:m>
                  <m:oMath xmlns:m="http://schemas.openxmlformats.org/officeDocument/2006/math">
                    <m:r>
                      <a:rPr lang="en-US" altLang="zh-CN" sz="2400" b="1" i="1" kern="0">
                        <a:solidFill>
                          <a:srgbClr val="FF0000"/>
                        </a:solidFill>
                        <a:effectLst/>
                        <a:latin typeface="Cambria Math"/>
                        <a:ea typeface="宋体"/>
                        <a:cs typeface="NimbusRomNo9L-Medi"/>
                      </a:rPr>
                      <m:t>=</m:t>
                    </m:r>
                    <m:f>
                      <m:fPr>
                        <m:ctrlPr>
                          <a:rPr lang="zh-CN" altLang="zh-CN" sz="2400" b="1" i="1" kern="0">
                            <a:solidFill>
                              <a:srgbClr val="FF0000"/>
                            </a:solidFill>
                            <a:effectLst/>
                            <a:latin typeface="Cambria Math" charset="0"/>
                            <a:ea typeface="Cambria Math"/>
                            <a:cs typeface="NimbusRomNo9L-Medi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b="1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NimbusRomNo9L-Medi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宋体"/>
                                <a:cs typeface="NimbusRomNo9L-Medi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zh-CN" sz="2400" b="1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宋体"/>
                                <a:cs typeface="NimbusRomNo9L-Medi"/>
                              </a:rPr>
                              <m:t>𝒅𝒊𝒓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400" b="1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NimbusRomNo9L-Medi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宋体"/>
                                <a:cs typeface="NimbusRomNo9L-Medi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zh-CN" sz="2400" b="1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宋体"/>
                                <a:cs typeface="NimbusRomNo9L-Medi"/>
                              </a:rPr>
                              <m:t>𝒄𝒐𝒈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83" y="5733256"/>
                <a:ext cx="3119613" cy="708335"/>
              </a:xfrm>
              <a:prstGeom prst="rect">
                <a:avLst/>
              </a:prstGeom>
              <a:blipFill rotWithShape="1">
                <a:blip r:embed="rId5"/>
                <a:stretch>
                  <a:fillRect l="-2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61524" y="5836413"/>
            <a:ext cx="543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discriminate the iron events from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3528" y="-171400"/>
            <a:ext cx="8496944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rgbClr val="396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06996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 of WFCTA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" descr="C:\Users\llma\AppData\Roaming\Tencent\Users\80108933\QQ\WinTemp\RichOle\G5I9UZM`9PD0{XX}OQ0E~J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43" y="3933056"/>
            <a:ext cx="3287013" cy="23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208"/>
                <a:ext cx="8291264" cy="463711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reflector mirrors</a:t>
                </a:r>
                <a:endParaRPr lang="en-US" altLang="zh-C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spherical 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aluminized 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mirror:25</a:t>
                </a:r>
              </a:p>
              <a:p>
                <a:pPr lvl="1"/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he area of mirrors :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5.29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radius of curvature</a:t>
                </a:r>
                <a:r>
                  <a:rPr lang="zh-CN" altLang="en-US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5800mm</a:t>
                </a:r>
              </a:p>
              <a:p>
                <a:pPr lvl="1"/>
                <a:endParaRPr lang="en-US" altLang="zh-C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Camera</a:t>
                </a:r>
              </a:p>
              <a:p>
                <a:pPr lvl="1">
                  <a:buClr>
                    <a:srgbClr val="2DA2BF"/>
                  </a:buClr>
                </a:pPr>
                <a:r>
                  <a:rPr lang="en-US" altLang="zh-CN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array: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/>
                      </a:rPr>
                      <m:t>32</m:t>
                    </m:r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×32</m:t>
                    </m:r>
                  </m:oMath>
                </a14:m>
                <a:endParaRPr lang="en-US" altLang="zh-CN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buClr>
                    <a:srgbClr val="2DA2BF"/>
                  </a:buClr>
                </a:pP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he resolution 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of pixel</a:t>
                </a:r>
                <a:r>
                  <a:rPr lang="en-US" altLang="zh-CN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0.5</m:t>
                        </m:r>
                      </m:e>
                      <m:sup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buClr>
                    <a:srgbClr val="2DA2BF"/>
                  </a:buClr>
                </a:pP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he 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total field view</a:t>
                </a:r>
                <a:r>
                  <a:rPr lang="en-US" altLang="zh-CN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14</m:t>
                        </m:r>
                      </m:e>
                      <m:sup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16</m:t>
                        </m:r>
                      </m:e>
                      <m:sup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b="1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focal length: 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2870mm</a:t>
                </a:r>
              </a:p>
              <a:p>
                <a:pPr marL="109728" indent="0">
                  <a:buNone/>
                </a:pPr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208"/>
                <a:ext cx="8291264" cy="4637112"/>
              </a:xfrm>
              <a:blipFill rotWithShape="1">
                <a:blip r:embed="rId4"/>
                <a:stretch>
                  <a:fillRect t="-1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39" y="764704"/>
            <a:ext cx="3456384" cy="29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" descr="C:\Users\llma\AppData\Roaming\Tencent\Users\80108933\QQ\WinTemp\RichOle\$3YL(L]DAEB~VJN4[SX(WJ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12" y="5032201"/>
            <a:ext cx="17145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2056" y="6057623"/>
            <a:ext cx="210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Winston Cone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-171400"/>
            <a:ext cx="8496944" cy="285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rgbClr val="39639D"/>
                </a:solidFill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06996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474B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endParaRPr lang="zh-CN" altLang="en-US" sz="2400" b="1" dirty="0">
              <a:solidFill>
                <a:srgbClr val="474B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628800"/>
                <a:ext cx="8568952" cy="9289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The set of events  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software</a:t>
                </a:r>
                <a:r>
                  <a:rPr lang="en-US" altLang="zh-CN" sz="2800" b="1" dirty="0" smtClean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CORSIKA;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Nuclei :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iron, proton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number of events:  </a:t>
                </a:r>
                <a:r>
                  <a:rPr lang="en-US" altLang="zh-CN" sz="2400" kern="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QGSJET-II</a:t>
                </a:r>
                <a:r>
                  <a:rPr lang="zh-CN" alt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314400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, EPOS LHC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232800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zenith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events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38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azimuth of events: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55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range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energy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30TeV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～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500TeV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Index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of energy 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spectrum: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-2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The sample area: </a:t>
                </a:r>
                <a:r>
                  <a:rPr lang="en-US" altLang="zh-CN" sz="2400" kern="0" dirty="0">
                    <a:solidFill>
                      <a:srgbClr val="FF0000"/>
                    </a:solidFill>
                    <a:latin typeface="Calibri"/>
                    <a:ea typeface="宋体"/>
                    <a:cs typeface="NimbusRomNo9L-Medi"/>
                  </a:rPr>
                  <a:t>300m× 300m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Calibri"/>
                    <a:ea typeface="宋体"/>
                    <a:cs typeface="NimbusRomNo9L-Medi"/>
                  </a:rPr>
                  <a:t>.</a:t>
                </a: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  <a:p>
                <a:r>
                  <a:rPr lang="en-US" altLang="zh-CN" sz="2800" b="1" dirty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The set of </a:t>
                </a:r>
                <a:r>
                  <a:rPr lang="en-US" altLang="zh-CN" sz="2800" b="1" dirty="0" smtClean="0">
                    <a:solidFill>
                      <a:srgbClr val="474B78"/>
                    </a:solidFill>
                    <a:latin typeface="Times New Roman" pitchFamily="18" charset="0"/>
                    <a:cs typeface="Times New Roman" pitchFamily="18" charset="0"/>
                  </a:rPr>
                  <a:t>WFCTA  </a:t>
                </a: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zenith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telescopes: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28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azimuth of telescopes: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45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800" b="1" dirty="0" smtClean="0">
                  <a:solidFill>
                    <a:srgbClr val="474B78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800" b="1" dirty="0">
                  <a:solidFill>
                    <a:srgbClr val="474B78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CN" altLang="en-US" sz="2400" dirty="0">
                  <a:solidFill>
                    <a:prstClr val="black"/>
                  </a:solidFill>
                </a:endParaRPr>
              </a:p>
              <a:p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568952" cy="9289081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8972" y="4725144"/>
                <a:ext cx="42955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events number is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normalized to </a:t>
                </a:r>
                <a:r>
                  <a:rPr lang="en-US" altLang="zh-CN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expectation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altLang="zh-CN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CN" sz="2200" b="1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𝒐</m:t>
                        </m:r>
                      </m:e>
                    </m:acc>
                  </m:oMath>
                </a14:m>
                <a:r>
                  <a:rPr lang="en-US" altLang="zh-CN" sz="2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rdanel</a:t>
                </a:r>
                <a:r>
                  <a:rPr lang="en-US" altLang="zh-CN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model.</a:t>
                </a:r>
                <a:endParaRPr lang="zh-CN" alt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972" y="4725144"/>
                <a:ext cx="4295556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844" t="-3297"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xfrm>
            <a:off x="457200" y="-703004"/>
            <a:ext cx="8229600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>
                <a:solidFill>
                  <a:srgbClr val="3963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analysis</a:t>
            </a:r>
          </a:p>
          <a:p>
            <a:pPr marL="109855">
              <a:lnSpc>
                <a:spcPct val="3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zh-CN" sz="3200" b="1" dirty="0" smtClean="0">
                <a:solidFill>
                  <a:srgbClr val="39639D"/>
                </a:solidFill>
              </a:rPr>
              <a:t> </a:t>
            </a:r>
            <a:endParaRPr lang="en-US" altLang="zh-CN" sz="3200" b="1" dirty="0">
              <a:solidFill>
                <a:srgbClr val="39639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0536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altLang="zh-CN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events by the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DC-light</a:t>
            </a:r>
            <a:endParaRPr lang="zh-CN" alt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3600400" cy="2088232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4" y="3861048"/>
            <a:ext cx="3319424" cy="2016224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312368" cy="2304256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92918"/>
            <a:ext cx="3528392" cy="2280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3656" y="1052736"/>
                <a:ext cx="874284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New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array with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64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64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and the pixel resolution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simulated.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56" y="1052736"/>
                <a:ext cx="8742840" cy="407099"/>
              </a:xfrm>
              <a:prstGeom prst="rect">
                <a:avLst/>
              </a:prstGeom>
              <a:blipFill rotWithShape="1">
                <a:blip r:embed="rId7"/>
                <a:stretch>
                  <a:fillRect l="-697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0" name="圆角矩形 9"/>
          <p:cNvSpPr/>
          <p:nvPr/>
        </p:nvSpPr>
        <p:spPr>
          <a:xfrm>
            <a:off x="5508104" y="3573016"/>
            <a:ext cx="23762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697784" y="3573016"/>
            <a:ext cx="247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set of WFCTA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55576" y="3573016"/>
            <a:ext cx="30243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array of pixel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丁字箭头 15"/>
          <p:cNvSpPr/>
          <p:nvPr/>
        </p:nvSpPr>
        <p:spPr>
          <a:xfrm rot="10800000">
            <a:off x="4139952" y="2204864"/>
            <a:ext cx="720080" cy="576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211960" y="292494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丁字箭头 17"/>
          <p:cNvSpPr/>
          <p:nvPr/>
        </p:nvSpPr>
        <p:spPr>
          <a:xfrm rot="10800000">
            <a:off x="4139952" y="4653136"/>
            <a:ext cx="720080" cy="576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966989" y="5301208"/>
            <a:ext cx="11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656" y="594928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difficulty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selecting the DC-light pixel against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much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background of Cherenkov light that use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 is increased with the pixel size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乘号 21"/>
          <p:cNvSpPr/>
          <p:nvPr/>
        </p:nvSpPr>
        <p:spPr>
          <a:xfrm>
            <a:off x="2145856" y="1622156"/>
            <a:ext cx="576064" cy="504056"/>
          </a:xfrm>
          <a:prstGeom prst="mathMultiply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乘号 22"/>
          <p:cNvSpPr/>
          <p:nvPr/>
        </p:nvSpPr>
        <p:spPr>
          <a:xfrm>
            <a:off x="6588224" y="1628800"/>
            <a:ext cx="576064" cy="504056"/>
          </a:xfrm>
          <a:prstGeom prst="mathMultiply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乘号 23"/>
          <p:cNvSpPr/>
          <p:nvPr/>
        </p:nvSpPr>
        <p:spPr>
          <a:xfrm>
            <a:off x="2555776" y="3933056"/>
            <a:ext cx="576064" cy="504056"/>
          </a:xfrm>
          <a:prstGeom prst="mathMultiply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乘号 25"/>
          <p:cNvSpPr/>
          <p:nvPr/>
        </p:nvSpPr>
        <p:spPr>
          <a:xfrm>
            <a:off x="7164288" y="4005064"/>
            <a:ext cx="576064" cy="504056"/>
          </a:xfrm>
          <a:prstGeom prst="mathMultiply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754</TotalTime>
  <Words>1275</Words>
  <Application>Microsoft Macintosh PowerPoint</Application>
  <PresentationFormat>全屏显示(4:3)</PresentationFormat>
  <Paragraphs>296</Paragraphs>
  <Slides>21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Calibri</vt:lpstr>
      <vt:lpstr>Cambria Math</vt:lpstr>
      <vt:lpstr>Lucida Sans Unicode</vt:lpstr>
      <vt:lpstr>NimbusRomNo9L-Medi</vt:lpstr>
      <vt:lpstr>Segoe Print</vt:lpstr>
      <vt:lpstr>Times New Roman</vt:lpstr>
      <vt:lpstr>Verdana</vt:lpstr>
      <vt:lpstr>Wingdings</vt:lpstr>
      <vt:lpstr>Wingdings 2</vt:lpstr>
      <vt:lpstr>Wingdings 3</vt:lpstr>
      <vt:lpstr>黑体</vt:lpstr>
      <vt:lpstr>宋体</vt:lpstr>
      <vt:lpstr>聚合</vt:lpstr>
      <vt:lpstr>1_聚合</vt:lpstr>
      <vt:lpstr>2_聚合</vt:lpstr>
      <vt:lpstr>3_聚合</vt:lpstr>
      <vt:lpstr>4_聚合</vt:lpstr>
      <vt:lpstr>5_聚合</vt:lpstr>
      <vt:lpstr>6_聚合</vt:lpstr>
      <vt:lpstr>7_聚合</vt:lpstr>
      <vt:lpstr>A new method study the improvement of the resolution of reconstructed heavy nuclei spectrum</vt:lpstr>
      <vt:lpstr>Outline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Simulation and analysis  </vt:lpstr>
      <vt:lpstr> </vt:lpstr>
      <vt:lpstr>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Summary and Prospect  </vt:lpstr>
      <vt:lpstr>Summary and Prospect  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利用直射契伦科夫光鉴别宇宙线成份的研究</dc:title>
  <dc:creator>unknown</dc:creator>
  <cp:lastModifiedBy>Lt Zhao</cp:lastModifiedBy>
  <cp:revision>223</cp:revision>
  <dcterms:created xsi:type="dcterms:W3CDTF">2017-01-05T07:28:00Z</dcterms:created>
  <dcterms:modified xsi:type="dcterms:W3CDTF">2017-09-22T09:43:18Z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