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  <p:sldMasterId id="2147484032" r:id="rId2"/>
  </p:sldMasterIdLst>
  <p:notesMasterIdLst>
    <p:notesMasterId r:id="rId35"/>
  </p:notesMasterIdLst>
  <p:sldIdLst>
    <p:sldId id="256" r:id="rId3"/>
    <p:sldId id="257" r:id="rId4"/>
    <p:sldId id="299" r:id="rId5"/>
    <p:sldId id="306" r:id="rId6"/>
    <p:sldId id="308" r:id="rId7"/>
    <p:sldId id="304" r:id="rId8"/>
    <p:sldId id="291" r:id="rId9"/>
    <p:sldId id="298" r:id="rId10"/>
    <p:sldId id="297" r:id="rId11"/>
    <p:sldId id="275" r:id="rId12"/>
    <p:sldId id="292" r:id="rId13"/>
    <p:sldId id="293" r:id="rId14"/>
    <p:sldId id="272" r:id="rId15"/>
    <p:sldId id="260" r:id="rId16"/>
    <p:sldId id="261" r:id="rId17"/>
    <p:sldId id="317" r:id="rId18"/>
    <p:sldId id="294" r:id="rId19"/>
    <p:sldId id="318" r:id="rId20"/>
    <p:sldId id="313" r:id="rId21"/>
    <p:sldId id="312" r:id="rId22"/>
    <p:sldId id="267" r:id="rId23"/>
    <p:sldId id="319" r:id="rId24"/>
    <p:sldId id="320" r:id="rId25"/>
    <p:sldId id="321" r:id="rId26"/>
    <p:sldId id="322" r:id="rId27"/>
    <p:sldId id="310" r:id="rId28"/>
    <p:sldId id="314" r:id="rId29"/>
    <p:sldId id="311" r:id="rId30"/>
    <p:sldId id="258" r:id="rId31"/>
    <p:sldId id="259" r:id="rId32"/>
    <p:sldId id="263" r:id="rId33"/>
    <p:sldId id="262" r:id="rId3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0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CD2AA-2A37-493D-B0F2-0C213BB31C54}" type="datetimeFigureOut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29B51-8A14-4FF1-87AF-D18C74C7113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81839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29B51-8A14-4FF1-87AF-D18C74C71132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7100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29B51-8A14-4FF1-87AF-D18C74C71132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69329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29B51-8A14-4FF1-87AF-D18C74C71132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83959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00761-D570-42FD-9FFF-56C847234F9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6DC5-F44B-4C86-BC0C-1FD4E37B66BB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8A01-1045-450D-9135-73F2E30B824C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60E0E-DE92-4771-9C7D-BBB558CF7CF6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96686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6DC5-F44B-4C86-BC0C-1FD4E37B66BB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3152" y="6400800"/>
            <a:ext cx="3200400" cy="283800"/>
          </a:xfrm>
        </p:spPr>
        <p:txBody>
          <a:bodyPr/>
          <a:lstStyle/>
          <a:p>
            <a:fld id="{D3403A41-A781-405F-83D2-7463723F05BF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30952" y="6400800"/>
            <a:ext cx="3733800" cy="283800"/>
          </a:xfrm>
        </p:spPr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43248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8BAE-B9C1-4F9F-B8CA-FDF1A25B1E98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F3E0-7A3E-4F9B-BEBD-CB41092C255F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A363-2D95-4902-B9EC-077667D9A2A9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F69C-BB29-4190-88DC-2A4D9314A710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E1267-48E0-467E-B3C7-DDDA000A389B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786050" y="1053546"/>
            <a:ext cx="59040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4986B-4D04-4915-BD9C-7D84B3899609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3A41-A781-405F-83D2-7463723F05BF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 anchor="ctr"/>
          <a:lstStyle>
            <a:lvl1pPr algn="l">
              <a:defRPr sz="24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 smtClean="0"/>
              <a:t>单击图标添加图片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EB8B-72DE-440A-A00F-5DBA4BAE46B5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8A01-1045-450D-9135-73F2E30B824C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60E0E-DE92-4771-9C7D-BBB558CF7CF6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8BAE-B9C1-4F9F-B8CA-FDF1A25B1E98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F3E0-7A3E-4F9B-BEBD-CB41092C255F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A363-2D95-4902-B9EC-077667D9A2A9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F69C-BB29-4190-88DC-2A4D9314A710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E1267-48E0-467E-B3C7-DDDA000A389B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4986B-4D04-4915-BD9C-7D84B3899609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EB8B-72DE-440A-A00F-5DBA4BAE46B5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3EFCC-D349-48CA-AB2C-9FEAD84B3970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678000"/>
            <a:ext cx="9144000" cy="18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863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3800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03D3EFCC-D349-48CA-AB2C-9FEAD84B3970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3800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3464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latinLnBrk="0" hangingPunct="1">
              <a:defRPr kumimoji="0" sz="1100" b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110690AC-8928-46A8-861F-CFAA7767B27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8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hf hdr="0"/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ß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Þ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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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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70.png"/><Relationship Id="rId4" Type="http://schemas.openxmlformats.org/officeDocument/2006/relationships/image" Target="../media/image6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gif"/><Relationship Id="rId5" Type="http://schemas.openxmlformats.org/officeDocument/2006/relationships/image" Target="../media/image31.png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zh-CN" b="1" dirty="0"/>
              <a:t>利用</a:t>
            </a:r>
            <a:r>
              <a:rPr lang="en-US" altLang="zh-CN" b="1" dirty="0"/>
              <a:t>LHAASO</a:t>
            </a:r>
            <a:r>
              <a:rPr lang="zh-CN" altLang="zh-CN" b="1" dirty="0"/>
              <a:t>实验多参数分析宇宙线膝区能谱</a:t>
            </a:r>
            <a:endParaRPr lang="zh-CN" altLang="en-US" b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55576" y="4052664"/>
            <a:ext cx="6400800" cy="175260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/>
              <a:t>尹丽巧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zh-CN" altLang="en-US" sz="2400" dirty="0" smtClean="0"/>
              <a:t>合作者：张寿山，毕白洋，马玲玲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en-US" sz="2400" dirty="0" smtClean="0"/>
              <a:t>中国科学院高能物理研究所</a:t>
            </a:r>
            <a:endParaRPr lang="en-US" altLang="zh-CN" sz="24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78C8B-8CC6-43F5-80D5-9016FBD6C119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627784" y="6381328"/>
            <a:ext cx="4135760" cy="303272"/>
          </a:xfrm>
        </p:spPr>
        <p:txBody>
          <a:bodyPr/>
          <a:lstStyle/>
          <a:p>
            <a:r>
              <a:rPr lang="en-US" altLang="zh-CN" dirty="0" smtClean="0"/>
              <a:t>LHAASO</a:t>
            </a:r>
            <a:r>
              <a:rPr lang="zh-CN" altLang="en-US" dirty="0" smtClean="0"/>
              <a:t>第三届合作组会议，</a:t>
            </a:r>
            <a:r>
              <a:rPr lang="en-US" altLang="zh-CN" dirty="0" smtClean="0"/>
              <a:t>20170921-23</a:t>
            </a:r>
            <a:r>
              <a:rPr lang="zh-CN" altLang="en-US" dirty="0" smtClean="0"/>
              <a:t>，山东大学，威海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050088" y="6400800"/>
            <a:ext cx="914400" cy="283464"/>
          </a:xfrm>
        </p:spPr>
        <p:txBody>
          <a:bodyPr/>
          <a:lstStyle/>
          <a:p>
            <a:fld id="{110690AC-8928-46A8-861F-CFAA7767B27A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127348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6653" y="44624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KM2A - MD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7225-A7D2-451E-B82C-291D494AE1ED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11266" name="Picture 2" descr="C:\Users\yinlq\Desktop\plots\Parameters\p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724" y="3573016"/>
            <a:ext cx="424678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yinlq\Desktop\fitC_ievt1_1.1Pe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726" y="908720"/>
            <a:ext cx="4246778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32240" y="13407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1.1PeV  </a:t>
            </a:r>
            <a:r>
              <a:rPr lang="zh-CN" altLang="en-US" b="1" dirty="0" smtClean="0"/>
              <a:t>质子</a:t>
            </a:r>
            <a:endParaRPr lang="zh-CN" altLang="en-US" b="1" dirty="0"/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044174248"/>
              </p:ext>
            </p:extLst>
          </p:nvPr>
        </p:nvGraphicFramePr>
        <p:xfrm>
          <a:off x="591382" y="4644000"/>
          <a:ext cx="4268650" cy="756000"/>
        </p:xfrm>
        <a:graphic>
          <a:graphicData uri="http://schemas.openxmlformats.org/presentationml/2006/ole">
            <p:oleObj spid="_x0000_s11703" name="公式" r:id="rId5" imgW="2108160" imgH="507960" progId="Equation.3">
              <p:embed/>
            </p:oleObj>
          </a:graphicData>
        </a:graphic>
      </p:graphicFrame>
      <p:graphicFrame>
        <p:nvGraphicFramePr>
          <p:cNvPr id="12" name="对象 1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6245372"/>
              </p:ext>
            </p:extLst>
          </p:nvPr>
        </p:nvGraphicFramePr>
        <p:xfrm>
          <a:off x="683567" y="5517232"/>
          <a:ext cx="2628888" cy="324000"/>
        </p:xfrm>
        <a:graphic>
          <a:graphicData uri="http://schemas.openxmlformats.org/presentationml/2006/ole">
            <p:oleObj spid="_x0000_s11704" name="公式" r:id="rId6" imgW="1854200" imgH="228600" progId="Equation.3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6000" y="1188000"/>
            <a:ext cx="4320016" cy="356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FF0000"/>
                </a:solidFill>
              </a:rPr>
              <a:t>簇</a:t>
            </a:r>
            <a:r>
              <a:rPr lang="zh-CN" altLang="en-US" dirty="0" smtClean="0">
                <a:solidFill>
                  <a:srgbClr val="FF0000"/>
                </a:solidFill>
              </a:rPr>
              <a:t>射中的</a:t>
            </a:r>
            <a:r>
              <a:rPr lang="en-US" altLang="zh-CN" dirty="0" smtClean="0">
                <a:solidFill>
                  <a:srgbClr val="FF0000"/>
                </a:solidFill>
              </a:rPr>
              <a:t>Muon</a:t>
            </a:r>
            <a:r>
              <a:rPr lang="zh-CN" altLang="en-US" dirty="0" smtClean="0">
                <a:solidFill>
                  <a:srgbClr val="FF0000"/>
                </a:solidFill>
              </a:rPr>
              <a:t>总数</a:t>
            </a:r>
            <a:r>
              <a:rPr lang="en-US" altLang="zh-CN" dirty="0" err="1" smtClean="0">
                <a:solidFill>
                  <a:srgbClr val="FF0000"/>
                </a:solidFill>
              </a:rPr>
              <a:t>MuonSize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n-US" altLang="zh-CN" dirty="0" smtClean="0"/>
          </a:p>
          <a:p>
            <a:pPr>
              <a:lnSpc>
                <a:spcPct val="120000"/>
              </a:lnSpc>
            </a:pPr>
            <a:endParaRPr lang="en-US" altLang="zh-CN" dirty="0" smtClean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/>
              <a:t>右图为一个</a:t>
            </a:r>
            <a:r>
              <a:rPr lang="en-US" altLang="zh-CN" dirty="0" smtClean="0"/>
              <a:t>1.1PeV</a:t>
            </a:r>
            <a:r>
              <a:rPr lang="zh-CN" altLang="en-US" dirty="0" smtClean="0"/>
              <a:t>的质子</a:t>
            </a:r>
            <a:r>
              <a:rPr lang="en-US" altLang="zh-CN" dirty="0" smtClean="0"/>
              <a:t>Muon</a:t>
            </a:r>
            <a:r>
              <a:rPr lang="zh-CN" altLang="en-US" dirty="0" smtClean="0"/>
              <a:t>横分布的拟合结果：</a:t>
            </a:r>
            <a:endParaRPr lang="en-US" altLang="zh-CN" dirty="0"/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/>
              <a:t>黑点</a:t>
            </a:r>
            <a:r>
              <a:rPr lang="zh-CN" altLang="en-US" dirty="0" smtClean="0"/>
              <a:t>为单个</a:t>
            </a:r>
            <a:r>
              <a:rPr lang="en-US" altLang="zh-CN" dirty="0" smtClean="0"/>
              <a:t>MD</a:t>
            </a:r>
            <a:r>
              <a:rPr lang="zh-CN" altLang="en-US" dirty="0" smtClean="0"/>
              <a:t>探测到的</a:t>
            </a:r>
            <a:r>
              <a:rPr lang="en-US" altLang="zh-CN" dirty="0" smtClean="0"/>
              <a:t>Muon</a:t>
            </a:r>
            <a:r>
              <a:rPr lang="zh-CN" altLang="en-US" dirty="0" smtClean="0"/>
              <a:t>密度随</a:t>
            </a:r>
            <a:r>
              <a:rPr lang="en-US" altLang="zh-CN" dirty="0" err="1" smtClean="0"/>
              <a:t>Rp</a:t>
            </a:r>
            <a:r>
              <a:rPr lang="zh-CN" altLang="en-US" dirty="0" smtClean="0"/>
              <a:t>的分布；</a:t>
            </a:r>
            <a:endParaRPr lang="en-US" altLang="zh-CN" dirty="0"/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chemeClr val="accent1"/>
                </a:solidFill>
              </a:rPr>
              <a:t>蓝点</a:t>
            </a:r>
            <a:r>
              <a:rPr lang="zh-CN" altLang="en-US" dirty="0" smtClean="0"/>
              <a:t>为测量到平均横分布；</a:t>
            </a:r>
            <a:endParaRPr lang="en-US" altLang="zh-CN" dirty="0" smtClean="0"/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rgbClr val="FF0000"/>
                </a:solidFill>
              </a:rPr>
              <a:t>红线</a:t>
            </a:r>
            <a:r>
              <a:rPr lang="zh-CN" altLang="en-US" dirty="0" smtClean="0"/>
              <a:t>为拟合结果。</a:t>
            </a:r>
            <a:endParaRPr lang="en-US" altLang="zh-CN" dirty="0" smtClean="0"/>
          </a:p>
          <a:p>
            <a:pPr>
              <a:lnSpc>
                <a:spcPct val="120000"/>
              </a:lnSpc>
            </a:pPr>
            <a:endParaRPr lang="en-US" altLang="zh-CN" sz="800" dirty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/>
              <a:t>拟合公式</a:t>
            </a:r>
            <a:endParaRPr lang="en-US" altLang="zh-CN" dirty="0" smtClean="0"/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199373377"/>
              </p:ext>
            </p:extLst>
          </p:nvPr>
        </p:nvGraphicFramePr>
        <p:xfrm>
          <a:off x="1080000" y="1666128"/>
          <a:ext cx="3151841" cy="396000"/>
        </p:xfrm>
        <a:graphic>
          <a:graphicData uri="http://schemas.openxmlformats.org/presentationml/2006/ole">
            <p:oleObj spid="_x0000_s11705" name="公式" r:id="rId7" imgW="2019240" imgH="253800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47918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yinlq\Desktop\plots\stat_proton_hrd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08000"/>
            <a:ext cx="424678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yinlq\Desktop\plots\cont_proton_12Tels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3708000"/>
            <a:ext cx="424678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540000" y="1080000"/>
            <a:ext cx="4246780" cy="2880000"/>
            <a:chOff x="540000" y="1080000"/>
            <a:chExt cx="4246780" cy="2880000"/>
          </a:xfrm>
        </p:grpSpPr>
        <p:pic>
          <p:nvPicPr>
            <p:cNvPr id="7172" name="Picture 4" descr="C:\Users\yinlq\Desktop\pf_pm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00" y="1080000"/>
              <a:ext cx="4246780" cy="288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直接连接符 3"/>
            <p:cNvCxnSpPr/>
            <p:nvPr/>
          </p:nvCxnSpPr>
          <p:spPr>
            <a:xfrm>
              <a:off x="2574000" y="2060848"/>
              <a:ext cx="180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2556000" y="2052000"/>
              <a:ext cx="0" cy="154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434" name="Picture 2" descr="C:\Users\yinlq\Desktop\plots\apert_proton_12Tels_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1080000"/>
            <a:ext cx="424678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0000" y="360000"/>
            <a:ext cx="27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Proton </a:t>
            </a:r>
            <a:endParaRPr lang="zh-CN" alt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61061" y="5400000"/>
            <a:ext cx="1598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</a:rPr>
              <a:t>12</a:t>
            </a:r>
            <a:r>
              <a:rPr lang="zh-CN" altLang="en-US" b="1" dirty="0" smtClean="0">
                <a:solidFill>
                  <a:schemeClr val="accent1"/>
                </a:solidFill>
              </a:rPr>
              <a:t>台望远镜</a:t>
            </a:r>
            <a:endParaRPr lang="en-US" altLang="zh-CN" b="1" dirty="0" smtClean="0">
              <a:solidFill>
                <a:schemeClr val="accent1"/>
              </a:solidFill>
            </a:endParaRPr>
          </a:p>
          <a:p>
            <a:r>
              <a:rPr lang="en-US" altLang="zh-CN" b="1" dirty="0" smtClean="0">
                <a:solidFill>
                  <a:schemeClr val="accent1"/>
                </a:solidFill>
              </a:rPr>
              <a:t>10% duty cycle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16216" y="4032000"/>
            <a:ext cx="1721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 smtClean="0">
                <a:solidFill>
                  <a:schemeClr val="accent1"/>
                </a:solidFill>
              </a:rPr>
              <a:t>Horandel</a:t>
            </a:r>
            <a:r>
              <a:rPr lang="en-US" altLang="zh-CN" b="1" dirty="0" smtClean="0">
                <a:solidFill>
                  <a:schemeClr val="accent1"/>
                </a:solidFill>
              </a:rPr>
              <a:t> model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1880" y="188640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chemeClr val="accent1"/>
                </a:solidFill>
              </a:rPr>
              <a:t>Purity: &gt;80%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chemeClr val="accent1"/>
                </a:solidFill>
              </a:rPr>
              <a:t>Aperture: ~1500 m</a:t>
            </a:r>
            <a:r>
              <a:rPr lang="en-US" altLang="zh-CN" sz="2000" b="1" baseline="30000" dirty="0" smtClean="0">
                <a:solidFill>
                  <a:schemeClr val="accent1"/>
                </a:solidFill>
              </a:rPr>
              <a:t>2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.sr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b="1" dirty="0" smtClean="0">
                <a:solidFill>
                  <a:schemeClr val="accent1"/>
                </a:solidFill>
              </a:rPr>
              <a:t>每年可以挑选出</a:t>
            </a:r>
            <a:r>
              <a:rPr lang="en-US" altLang="zh-CN" sz="2000" b="1" dirty="0">
                <a:solidFill>
                  <a:schemeClr val="accent1"/>
                </a:solidFill>
              </a:rPr>
              <a:t>6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00</a:t>
            </a:r>
            <a:r>
              <a:rPr lang="zh-CN" altLang="en-US" sz="2000" b="1" dirty="0" smtClean="0">
                <a:solidFill>
                  <a:schemeClr val="accent1"/>
                </a:solidFill>
              </a:rPr>
              <a:t>个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Proton</a:t>
            </a:r>
            <a:r>
              <a:rPr lang="zh-CN" altLang="en-US" sz="2000" b="1" dirty="0" smtClean="0">
                <a:solidFill>
                  <a:schemeClr val="accent1"/>
                </a:solidFill>
              </a:rPr>
              <a:t>事例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@1PeV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B8C2-869F-4437-938D-957A14C0EBD2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LHAASO</a:t>
            </a:r>
            <a:r>
              <a:rPr lang="zh-CN" altLang="en-US" dirty="0" smtClean="0"/>
              <a:t>第三届合作组会议，</a:t>
            </a:r>
            <a:r>
              <a:rPr lang="en-US" altLang="zh-CN" dirty="0" smtClean="0"/>
              <a:t>20170921-23</a:t>
            </a:r>
            <a:r>
              <a:rPr lang="zh-CN" altLang="en-US" dirty="0" smtClean="0"/>
              <a:t>，山东大学，威海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2597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yinlq\Desktop\plots\stat_phe1_hr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708000"/>
            <a:ext cx="424678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540000" y="1080000"/>
            <a:ext cx="4246780" cy="2880000"/>
            <a:chOff x="540000" y="1080000"/>
            <a:chExt cx="4246780" cy="2880000"/>
          </a:xfrm>
        </p:grpSpPr>
        <p:pic>
          <p:nvPicPr>
            <p:cNvPr id="4" name="Picture 4" descr="C:\Users\yinlq\Desktop\pf_pm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00" y="1080000"/>
              <a:ext cx="4246780" cy="288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直接连接符 2"/>
            <p:cNvCxnSpPr/>
            <p:nvPr/>
          </p:nvCxnSpPr>
          <p:spPr>
            <a:xfrm>
              <a:off x="2808000" y="2358000"/>
              <a:ext cx="1548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2808000" y="2340000"/>
              <a:ext cx="0" cy="1260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94" name="Picture 2" descr="C:\Users\yinlq\Desktop\ParticleClass\cont_phe_12Tels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3708000"/>
            <a:ext cx="424678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yinlq\Desktop\ParticleClass\apert_phe_12Tels_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1080000"/>
            <a:ext cx="424678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0000" y="360000"/>
            <a:ext cx="30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Proton + Helium</a:t>
            </a:r>
            <a:endParaRPr lang="zh-CN" alt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61061" y="5400000"/>
            <a:ext cx="1598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</a:rPr>
              <a:t>12</a:t>
            </a:r>
            <a:r>
              <a:rPr lang="zh-CN" altLang="en-US" b="1" dirty="0" smtClean="0">
                <a:solidFill>
                  <a:schemeClr val="accent1"/>
                </a:solidFill>
              </a:rPr>
              <a:t>台望远镜</a:t>
            </a:r>
            <a:endParaRPr lang="en-US" altLang="zh-CN" b="1" dirty="0" smtClean="0">
              <a:solidFill>
                <a:schemeClr val="accent1"/>
              </a:solidFill>
            </a:endParaRPr>
          </a:p>
          <a:p>
            <a:r>
              <a:rPr lang="en-US" altLang="zh-CN" b="1" dirty="0" smtClean="0">
                <a:solidFill>
                  <a:schemeClr val="accent1"/>
                </a:solidFill>
              </a:rPr>
              <a:t>10% duty cycle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516216" y="4032000"/>
            <a:ext cx="1721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 smtClean="0">
                <a:solidFill>
                  <a:schemeClr val="accent1"/>
                </a:solidFill>
              </a:rPr>
              <a:t>Horandel</a:t>
            </a:r>
            <a:r>
              <a:rPr lang="en-US" altLang="zh-CN" b="1" dirty="0" smtClean="0">
                <a:solidFill>
                  <a:schemeClr val="accent1"/>
                </a:solidFill>
              </a:rPr>
              <a:t> model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888" y="188640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chemeClr val="accent1"/>
                </a:solidFill>
              </a:rPr>
              <a:t>Purity: </a:t>
            </a:r>
            <a:r>
              <a:rPr lang="en-US" altLang="zh-CN" sz="2000" b="1" dirty="0">
                <a:solidFill>
                  <a:schemeClr val="accent1"/>
                </a:solidFill>
              </a:rPr>
              <a:t>&gt;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94%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chemeClr val="accent1"/>
                </a:solidFill>
              </a:rPr>
              <a:t>Aperture: ~3300 m</a:t>
            </a:r>
            <a:r>
              <a:rPr lang="en-US" altLang="zh-CN" sz="2000" b="1" baseline="30000" dirty="0" smtClean="0">
                <a:solidFill>
                  <a:schemeClr val="accent1"/>
                </a:solidFill>
              </a:rPr>
              <a:t>2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.sr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b="1" dirty="0" smtClean="0">
                <a:solidFill>
                  <a:schemeClr val="accent1"/>
                </a:solidFill>
              </a:rPr>
              <a:t>每年可以挑选出</a:t>
            </a:r>
            <a:r>
              <a:rPr lang="en-US" altLang="zh-CN" sz="2000" b="1" dirty="0">
                <a:solidFill>
                  <a:schemeClr val="accent1"/>
                </a:solidFill>
              </a:rPr>
              <a:t>3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500</a:t>
            </a:r>
            <a:r>
              <a:rPr lang="zh-CN" altLang="en-US" sz="2000" b="1" dirty="0" smtClean="0">
                <a:solidFill>
                  <a:schemeClr val="accent1"/>
                </a:solidFill>
              </a:rPr>
              <a:t>个</a:t>
            </a:r>
            <a:r>
              <a:rPr lang="en-US" altLang="zh-CN" sz="2000" b="1" dirty="0" err="1">
                <a:solidFill>
                  <a:schemeClr val="accent1"/>
                </a:solidFill>
              </a:rPr>
              <a:t>P</a:t>
            </a:r>
            <a:r>
              <a:rPr lang="en-US" altLang="zh-CN" sz="2000" b="1" dirty="0" err="1" smtClean="0">
                <a:solidFill>
                  <a:schemeClr val="accent1"/>
                </a:solidFill>
              </a:rPr>
              <a:t>+He</a:t>
            </a:r>
            <a:r>
              <a:rPr lang="zh-CN" altLang="en-US" sz="2000" b="1" dirty="0" smtClean="0">
                <a:solidFill>
                  <a:schemeClr val="accent1"/>
                </a:solidFill>
              </a:rPr>
              <a:t>事例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@1PeV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189E-734A-4C95-9E35-7A3FF9922CCF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2992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2811"/>
            <a:ext cx="3960440" cy="363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1/4LHAASO</a:t>
            </a:r>
            <a:r>
              <a:rPr lang="zh-CN" altLang="en-US" dirty="0" smtClean="0"/>
              <a:t>阵列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628800"/>
            <a:ext cx="4320480" cy="3960440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</a:rPr>
              <a:t>预期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 2018</a:t>
            </a:r>
            <a:r>
              <a:rPr lang="zh-CN" altLang="en-US" sz="3600" b="1" dirty="0" smtClean="0">
                <a:solidFill>
                  <a:srgbClr val="FF0000"/>
                </a:solidFill>
              </a:rPr>
              <a:t>年底运行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pPr lvl="1"/>
            <a:r>
              <a:rPr lang="en-US" altLang="zh-CN" b="1" dirty="0" smtClean="0">
                <a:solidFill>
                  <a:srgbClr val="002060"/>
                </a:solidFill>
              </a:rPr>
              <a:t>6</a:t>
            </a:r>
            <a:r>
              <a:rPr lang="zh-CN" altLang="en-US" b="1" dirty="0" smtClean="0">
                <a:solidFill>
                  <a:srgbClr val="002060"/>
                </a:solidFill>
              </a:rPr>
              <a:t>台切伦科夫望远镜</a:t>
            </a:r>
            <a:endParaRPr lang="en-US" altLang="zh-CN" b="1" dirty="0" smtClean="0">
              <a:solidFill>
                <a:srgbClr val="002060"/>
              </a:solidFill>
            </a:endParaRPr>
          </a:p>
          <a:p>
            <a:pPr lvl="1"/>
            <a:r>
              <a:rPr lang="en-US" altLang="zh-CN" b="1" dirty="0" smtClean="0">
                <a:solidFill>
                  <a:srgbClr val="002060"/>
                </a:solidFill>
              </a:rPr>
              <a:t>22,500 </a:t>
            </a:r>
            <a:r>
              <a:rPr lang="en-US" altLang="zh-CN" b="1" dirty="0">
                <a:solidFill>
                  <a:srgbClr val="002060"/>
                </a:solidFill>
              </a:rPr>
              <a:t>m</a:t>
            </a:r>
            <a:r>
              <a:rPr lang="en-US" altLang="zh-CN" b="1" baseline="30000" dirty="0">
                <a:solidFill>
                  <a:srgbClr val="002060"/>
                </a:solidFill>
              </a:rPr>
              <a:t>2</a:t>
            </a:r>
            <a:r>
              <a:rPr lang="en-US" altLang="zh-CN" b="1" dirty="0">
                <a:solidFill>
                  <a:srgbClr val="002060"/>
                </a:solidFill>
              </a:rPr>
              <a:t> </a:t>
            </a:r>
            <a:r>
              <a:rPr lang="en-US" altLang="zh-CN" b="1" dirty="0" smtClean="0">
                <a:solidFill>
                  <a:srgbClr val="002060"/>
                </a:solidFill>
              </a:rPr>
              <a:t>WCDA, 900cells</a:t>
            </a:r>
          </a:p>
          <a:p>
            <a:pPr lvl="1"/>
            <a:r>
              <a:rPr lang="en-US" altLang="zh-CN" b="1" dirty="0" smtClean="0">
                <a:solidFill>
                  <a:srgbClr val="002060"/>
                </a:solidFill>
              </a:rPr>
              <a:t>300 MDs</a:t>
            </a:r>
            <a:endParaRPr lang="en-US" altLang="zh-CN" b="1" baseline="30000" dirty="0" smtClean="0">
              <a:solidFill>
                <a:srgbClr val="002060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79572-F08B-4108-B998-6297EC4CA5BE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1399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yinlq\Desktop\plots\plots\Spectrum\stat_proton_hr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708000"/>
            <a:ext cx="424678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yinlq\Desktop\plots\plots\ParticleClass\cont_prot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3708000"/>
            <a:ext cx="424678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540000" y="1080000"/>
            <a:ext cx="4262882" cy="2880000"/>
            <a:chOff x="540000" y="1080000"/>
            <a:chExt cx="4262882" cy="2880000"/>
          </a:xfrm>
        </p:grpSpPr>
        <p:pic>
          <p:nvPicPr>
            <p:cNvPr id="5" name="Picture 5" descr="C:\Users\yinlq\Desktop\plots\plots\Parameters\pf_pm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00" y="1080000"/>
              <a:ext cx="4262882" cy="288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直接连接符 3"/>
            <p:cNvCxnSpPr/>
            <p:nvPr/>
          </p:nvCxnSpPr>
          <p:spPr>
            <a:xfrm>
              <a:off x="2051720" y="2268000"/>
              <a:ext cx="0" cy="133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2052000" y="2276872"/>
              <a:ext cx="234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360000" y="360000"/>
            <a:ext cx="27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Proton </a:t>
            </a:r>
            <a:endParaRPr lang="zh-CN" altLang="en-US" sz="3200" b="1" dirty="0"/>
          </a:p>
        </p:txBody>
      </p:sp>
      <p:pic>
        <p:nvPicPr>
          <p:cNvPr id="3074" name="Picture 2" descr="C:\Users\yinlq\Desktop\plots\plots\ParticleClass\apert_prot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1080000"/>
            <a:ext cx="424678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61061" y="5400000"/>
            <a:ext cx="1598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</a:rPr>
              <a:t>12</a:t>
            </a:r>
            <a:r>
              <a:rPr lang="zh-CN" altLang="en-US" b="1" dirty="0" smtClean="0">
                <a:solidFill>
                  <a:schemeClr val="accent1"/>
                </a:solidFill>
              </a:rPr>
              <a:t>台望远镜</a:t>
            </a:r>
            <a:endParaRPr lang="en-US" altLang="zh-CN" b="1" dirty="0" smtClean="0">
              <a:solidFill>
                <a:schemeClr val="accent1"/>
              </a:solidFill>
            </a:endParaRPr>
          </a:p>
          <a:p>
            <a:r>
              <a:rPr lang="en-US" altLang="zh-CN" b="1" dirty="0" smtClean="0">
                <a:solidFill>
                  <a:schemeClr val="accent1"/>
                </a:solidFill>
              </a:rPr>
              <a:t>10% duty cycle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16216" y="4068000"/>
            <a:ext cx="1721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 smtClean="0">
                <a:solidFill>
                  <a:schemeClr val="accent1"/>
                </a:solidFill>
              </a:rPr>
              <a:t>Horandel</a:t>
            </a:r>
            <a:r>
              <a:rPr lang="en-US" altLang="zh-CN" b="1" dirty="0" smtClean="0">
                <a:solidFill>
                  <a:schemeClr val="accent1"/>
                </a:solidFill>
              </a:rPr>
              <a:t> model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880" y="188640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chemeClr val="accent1"/>
                </a:solidFill>
              </a:rPr>
              <a:t>Purity: &gt;80%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chemeClr val="accent1"/>
                </a:solidFill>
              </a:rPr>
              <a:t>Aperture: ~1000 m</a:t>
            </a:r>
            <a:r>
              <a:rPr lang="en-US" altLang="zh-CN" sz="2000" b="1" baseline="30000" dirty="0" smtClean="0">
                <a:solidFill>
                  <a:schemeClr val="accent1"/>
                </a:solidFill>
              </a:rPr>
              <a:t>2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.sr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b="1" dirty="0" smtClean="0">
                <a:solidFill>
                  <a:schemeClr val="accent1"/>
                </a:solidFill>
              </a:rPr>
              <a:t>每年可以挑选出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400</a:t>
            </a:r>
            <a:r>
              <a:rPr lang="zh-CN" altLang="en-US" sz="2000" b="1" dirty="0" smtClean="0">
                <a:solidFill>
                  <a:schemeClr val="accent1"/>
                </a:solidFill>
              </a:rPr>
              <a:t>个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Proton</a:t>
            </a:r>
            <a:r>
              <a:rPr lang="zh-CN" altLang="en-US" sz="2000" b="1" dirty="0" smtClean="0">
                <a:solidFill>
                  <a:schemeClr val="accent1"/>
                </a:solidFill>
              </a:rPr>
              <a:t>事例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@1PeV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5DDE-F24E-4853-B6A5-E5101D5DB3F2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0142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yinlq\Desktop\plots\plots\Spectrum\stat_phe_hr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708000"/>
            <a:ext cx="424678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540000" y="1116000"/>
            <a:ext cx="4262882" cy="2880000"/>
            <a:chOff x="540000" y="1080000"/>
            <a:chExt cx="4262882" cy="2880000"/>
          </a:xfrm>
        </p:grpSpPr>
        <p:pic>
          <p:nvPicPr>
            <p:cNvPr id="5" name="Picture 5" descr="C:\Users\yinlq\Desktop\plots\plots\Parameters\pf_pm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00" y="1080000"/>
              <a:ext cx="4262882" cy="288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直接连接符 8"/>
            <p:cNvCxnSpPr/>
            <p:nvPr/>
          </p:nvCxnSpPr>
          <p:spPr>
            <a:xfrm>
              <a:off x="2952000" y="2376000"/>
              <a:ext cx="0" cy="1224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934000" y="2412000"/>
              <a:ext cx="144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360000" y="360000"/>
            <a:ext cx="30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Proton + Helium</a:t>
            </a:r>
            <a:endParaRPr lang="zh-CN" altLang="en-US" sz="3200" b="1" dirty="0"/>
          </a:p>
        </p:txBody>
      </p:sp>
      <p:pic>
        <p:nvPicPr>
          <p:cNvPr id="4098" name="Picture 2" descr="C:\Users\yinlq\Desktop\plots\plots\ParticleClass\cont_ph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3708000"/>
            <a:ext cx="424678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yinlq\Desktop\plots\plots\ParticleClass\apert_ph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1080000"/>
            <a:ext cx="424678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61061" y="5400000"/>
            <a:ext cx="1598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</a:rPr>
              <a:t>12</a:t>
            </a:r>
            <a:r>
              <a:rPr lang="zh-CN" altLang="en-US" b="1" dirty="0" smtClean="0">
                <a:solidFill>
                  <a:schemeClr val="accent1"/>
                </a:solidFill>
              </a:rPr>
              <a:t>台望远镜</a:t>
            </a:r>
            <a:endParaRPr lang="en-US" altLang="zh-CN" b="1" dirty="0" smtClean="0">
              <a:solidFill>
                <a:schemeClr val="accent1"/>
              </a:solidFill>
            </a:endParaRPr>
          </a:p>
          <a:p>
            <a:r>
              <a:rPr lang="en-US" altLang="zh-CN" b="1" dirty="0" smtClean="0">
                <a:solidFill>
                  <a:schemeClr val="accent1"/>
                </a:solidFill>
              </a:rPr>
              <a:t>10% duty cycle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516216" y="4068000"/>
            <a:ext cx="1721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 smtClean="0">
                <a:solidFill>
                  <a:schemeClr val="accent1"/>
                </a:solidFill>
              </a:rPr>
              <a:t>Horandel</a:t>
            </a:r>
            <a:r>
              <a:rPr lang="en-US" altLang="zh-CN" b="1" dirty="0" smtClean="0">
                <a:solidFill>
                  <a:schemeClr val="accent1"/>
                </a:solidFill>
              </a:rPr>
              <a:t> model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888" y="188640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chemeClr val="accent1"/>
                </a:solidFill>
              </a:rPr>
              <a:t>Purity: &gt;94%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chemeClr val="accent1"/>
                </a:solidFill>
              </a:rPr>
              <a:t>Aperture: ~2700 m</a:t>
            </a:r>
            <a:r>
              <a:rPr lang="en-US" altLang="zh-CN" sz="2000" b="1" baseline="30000" dirty="0" smtClean="0">
                <a:solidFill>
                  <a:schemeClr val="accent1"/>
                </a:solidFill>
              </a:rPr>
              <a:t>2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.sr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b="1" dirty="0" smtClean="0">
                <a:solidFill>
                  <a:schemeClr val="accent1"/>
                </a:solidFill>
              </a:rPr>
              <a:t>每年可以挑选出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2500</a:t>
            </a:r>
            <a:r>
              <a:rPr lang="zh-CN" altLang="en-US" sz="2000" b="1" dirty="0" smtClean="0">
                <a:solidFill>
                  <a:schemeClr val="accent1"/>
                </a:solidFill>
              </a:rPr>
              <a:t>个</a:t>
            </a:r>
            <a:r>
              <a:rPr lang="en-US" altLang="zh-CN" sz="2000" b="1" dirty="0" err="1">
                <a:solidFill>
                  <a:schemeClr val="accent1"/>
                </a:solidFill>
              </a:rPr>
              <a:t>P</a:t>
            </a:r>
            <a:r>
              <a:rPr lang="en-US" altLang="zh-CN" sz="2000" b="1" dirty="0" err="1" smtClean="0">
                <a:solidFill>
                  <a:schemeClr val="accent1"/>
                </a:solidFill>
              </a:rPr>
              <a:t>+He</a:t>
            </a:r>
            <a:r>
              <a:rPr lang="zh-CN" altLang="en-US" sz="2000" b="1" dirty="0" smtClean="0">
                <a:solidFill>
                  <a:schemeClr val="accent1"/>
                </a:solidFill>
              </a:rPr>
              <a:t>事例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@1PeV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AFC7B-0368-433A-9FCE-1003EA1CB81C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3139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116000"/>
            <a:ext cx="828092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/>
              <a:t>随着变量的增多，优化不同变量的最佳</a:t>
            </a:r>
            <a:r>
              <a:rPr lang="en-US" altLang="zh-CN" dirty="0" smtClean="0"/>
              <a:t>Cut</a:t>
            </a:r>
            <a:r>
              <a:rPr lang="zh-CN" altLang="en-US" dirty="0" smtClean="0"/>
              <a:t>值将变得很繁琐！</a:t>
            </a:r>
            <a:endParaRPr lang="en-US" altLang="zh-CN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多</a:t>
            </a:r>
            <a:r>
              <a:rPr lang="zh-CN" altLang="en-US" dirty="0" smtClean="0"/>
              <a:t>参数分析</a:t>
            </a:r>
            <a:r>
              <a:rPr lang="en-US" altLang="zh-CN" dirty="0" smtClean="0"/>
              <a:t>(MVA) </a:t>
            </a:r>
            <a:r>
              <a:rPr lang="zh-CN" altLang="en-US" dirty="0" smtClean="0"/>
              <a:t>可以提供</a:t>
            </a:r>
            <a:r>
              <a:rPr lang="zh-CN" altLang="en-US" dirty="0" smtClean="0"/>
              <a:t>多种有效的</a:t>
            </a:r>
            <a:r>
              <a:rPr lang="zh-CN" altLang="en-US" dirty="0" smtClean="0"/>
              <a:t>算法，例如</a:t>
            </a:r>
            <a:r>
              <a:rPr lang="zh-CN" altLang="en-US" dirty="0" smtClean="0"/>
              <a:t>人工神经网络</a:t>
            </a:r>
            <a:r>
              <a:rPr lang="en-US" altLang="zh-CN" dirty="0" smtClean="0"/>
              <a:t>(MLP)</a:t>
            </a:r>
            <a:r>
              <a:rPr lang="zh-CN" altLang="en-US" dirty="0" smtClean="0"/>
              <a:t>、决策树</a:t>
            </a:r>
            <a:r>
              <a:rPr lang="en-US" altLang="zh-CN" dirty="0" smtClean="0"/>
              <a:t>(BDT)</a:t>
            </a:r>
            <a:r>
              <a:rPr lang="zh-CN" altLang="en-US" dirty="0" smtClean="0"/>
              <a:t>等，将</a:t>
            </a:r>
            <a:r>
              <a:rPr lang="en-US" altLang="zh-CN" dirty="0" smtClean="0"/>
              <a:t>N</a:t>
            </a:r>
            <a:r>
              <a:rPr lang="zh-CN" altLang="en-US" dirty="0" smtClean="0"/>
              <a:t>维的参数空间映射到一</a:t>
            </a:r>
            <a:r>
              <a:rPr lang="zh-CN" altLang="en-US" dirty="0" smtClean="0"/>
              <a:t>维；</a:t>
            </a:r>
            <a:endParaRPr lang="en-US" altLang="zh-CN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/>
              <a:t>TMVA</a:t>
            </a:r>
            <a:r>
              <a:rPr lang="zh-CN" altLang="en-US" dirty="0"/>
              <a:t>基于</a:t>
            </a:r>
            <a:r>
              <a:rPr lang="en-US" altLang="zh-CN" dirty="0"/>
              <a:t>ROOT</a:t>
            </a:r>
            <a:r>
              <a:rPr lang="zh-CN" altLang="en-US" dirty="0" smtClean="0"/>
              <a:t>专门针对高能物理的应用需求而设计的工具包。</a:t>
            </a:r>
            <a:endParaRPr lang="en-US" altLang="zh-CN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/>
              <a:t>TMVA</a:t>
            </a:r>
            <a:r>
              <a:rPr lang="zh-CN" altLang="en-US" dirty="0" smtClean="0"/>
              <a:t>功能十分强大，使用十分简单，图形用户界面十分方便！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/>
              <a:t>需要深入学习理解</a:t>
            </a:r>
            <a:r>
              <a:rPr lang="en-US" altLang="zh-CN" dirty="0" smtClean="0"/>
              <a:t>MVA</a:t>
            </a:r>
            <a:r>
              <a:rPr lang="zh-CN" altLang="en-US" dirty="0" smtClean="0"/>
              <a:t>方法才能得到更好的分析结果。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 smtClean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将质子</a:t>
            </a:r>
            <a:r>
              <a:rPr lang="en-US" altLang="zh-CN" dirty="0"/>
              <a:t>+</a:t>
            </a:r>
            <a:r>
              <a:rPr lang="zh-CN" altLang="en-US" dirty="0"/>
              <a:t>氦核作为信号，其余成份作为背景</a:t>
            </a:r>
            <a:r>
              <a:rPr lang="zh-CN" altLang="en-US" dirty="0" smtClean="0"/>
              <a:t>，进行训练和分析！</a:t>
            </a:r>
            <a:endParaRPr lang="en-US" altLang="zh-CN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60000" y="360000"/>
            <a:ext cx="349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TMVA</a:t>
            </a:r>
            <a:r>
              <a:rPr lang="zh-CN" altLang="en-US" sz="3200" b="1" dirty="0" smtClean="0"/>
              <a:t>多参数分析</a:t>
            </a:r>
            <a:endParaRPr lang="zh-CN" altLang="en-US" sz="3200" b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A168-A51A-418F-8013-9DB437BCFECC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16</a:t>
            </a:fld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2339752" y="4036481"/>
            <a:ext cx="4752528" cy="832679"/>
            <a:chOff x="1475656" y="2780928"/>
            <a:chExt cx="4752528" cy="832679"/>
          </a:xfrm>
        </p:grpSpPr>
        <p:sp>
          <p:nvSpPr>
            <p:cNvPr id="5" name="矩形 4"/>
            <p:cNvSpPr/>
            <p:nvPr/>
          </p:nvSpPr>
          <p:spPr>
            <a:xfrm>
              <a:off x="1475656" y="2780928"/>
              <a:ext cx="1296144" cy="832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 smtClean="0"/>
                <a:t>训练</a:t>
              </a:r>
              <a:endParaRPr lang="en-US" altLang="zh-CN" sz="2400" b="1" dirty="0" smtClean="0"/>
            </a:p>
            <a:p>
              <a:pPr algn="ctr"/>
              <a:r>
                <a:rPr lang="en-US" altLang="zh-CN" sz="2400" b="1" dirty="0" smtClean="0"/>
                <a:t>(Training)</a:t>
              </a:r>
              <a:endParaRPr lang="zh-CN" altLang="en-US" sz="2400" b="1" dirty="0"/>
            </a:p>
          </p:txBody>
        </p:sp>
        <p:sp>
          <p:nvSpPr>
            <p:cNvPr id="6" name="右箭头 5"/>
            <p:cNvSpPr/>
            <p:nvPr/>
          </p:nvSpPr>
          <p:spPr>
            <a:xfrm>
              <a:off x="2772000" y="3060000"/>
              <a:ext cx="1368152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140000" y="2780928"/>
              <a:ext cx="2088184" cy="832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 smtClean="0"/>
                <a:t>应用分析</a:t>
              </a:r>
              <a:endParaRPr lang="en-US" altLang="zh-CN" sz="2400" b="1" dirty="0" smtClean="0"/>
            </a:p>
            <a:p>
              <a:pPr algn="ctr"/>
              <a:r>
                <a:rPr lang="en-US" altLang="zh-CN" sz="2400" b="1" dirty="0" smtClean="0"/>
                <a:t>(Applications)</a:t>
              </a:r>
              <a:endParaRPr lang="zh-CN" altLang="en-US" sz="24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84129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6444208" y="4293336"/>
            <a:ext cx="2250629" cy="2160000"/>
            <a:chOff x="6444208" y="4293336"/>
            <a:chExt cx="2250629" cy="2160000"/>
          </a:xfrm>
        </p:grpSpPr>
        <p:pic>
          <p:nvPicPr>
            <p:cNvPr id="19458" name="Picture 2" descr="C:\Users\yinlq\Desktop\plots\CorrelationMatrixB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4293336"/>
              <a:ext cx="2250629" cy="21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948264" y="478786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3</a:t>
              </a:r>
              <a:endParaRPr lang="zh-CN" alt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12360" y="5570656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3</a:t>
              </a:r>
              <a:endParaRPr lang="zh-CN" alt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740352" y="4787860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100</a:t>
              </a:r>
              <a:endParaRPr lang="zh-CN" alt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903070" y="5579948"/>
              <a:ext cx="549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100</a:t>
              </a:r>
              <a:endParaRPr lang="zh-CN" altLang="en-US" dirty="0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995936" y="4293096"/>
            <a:ext cx="2250629" cy="2160000"/>
            <a:chOff x="3995936" y="4293096"/>
            <a:chExt cx="2250629" cy="2160000"/>
          </a:xfrm>
        </p:grpSpPr>
        <p:pic>
          <p:nvPicPr>
            <p:cNvPr id="19459" name="Picture 3" descr="C:\Users\yinlq\Desktop\plots\CorrelationMatrix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4293096"/>
              <a:ext cx="2250629" cy="21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499992" y="478786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24</a:t>
              </a:r>
              <a:endParaRPr lang="zh-CN" alt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64088" y="5570656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24</a:t>
              </a:r>
              <a:endParaRPr lang="zh-CN" alt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92080" y="4787860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100</a:t>
              </a:r>
              <a:endParaRPr lang="zh-CN" alt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54798" y="5579948"/>
              <a:ext cx="549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100</a:t>
              </a:r>
              <a:endParaRPr lang="zh-CN" alt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60000" y="360000"/>
            <a:ext cx="2915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TMVA</a:t>
            </a:r>
            <a:r>
              <a:rPr lang="zh-CN" altLang="en-US" sz="3200" b="1" dirty="0" smtClean="0"/>
              <a:t> </a:t>
            </a:r>
            <a:r>
              <a:rPr lang="en-US" altLang="zh-CN" sz="3200" b="1" dirty="0" smtClean="0"/>
              <a:t>- Training</a:t>
            </a:r>
            <a:endParaRPr lang="zh-CN" altLang="en-US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67544" y="1116000"/>
            <a:ext cx="8208912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/>
              <a:t>由于模拟事例统计量问题，只用</a:t>
            </a:r>
            <a:r>
              <a:rPr lang="en-US" altLang="zh-CN" dirty="0"/>
              <a:t>100TeV-1PeV</a:t>
            </a:r>
            <a:r>
              <a:rPr lang="zh-CN" altLang="en-US" dirty="0"/>
              <a:t>的事例</a:t>
            </a:r>
            <a:r>
              <a:rPr lang="zh-CN" altLang="en-US" dirty="0" smtClean="0"/>
              <a:t>进行模拟分析。将数据分为两个部分：</a:t>
            </a:r>
            <a:r>
              <a:rPr lang="en-US" altLang="zh-CN" dirty="0" smtClean="0"/>
              <a:t>20%</a:t>
            </a:r>
            <a:r>
              <a:rPr lang="zh-CN" altLang="en-US" dirty="0" smtClean="0"/>
              <a:t>事例用做训练和测试样本，</a:t>
            </a:r>
            <a:r>
              <a:rPr lang="en-US" altLang="zh-CN" dirty="0" smtClean="0"/>
              <a:t>80%</a:t>
            </a:r>
            <a:r>
              <a:rPr lang="zh-CN" altLang="en-US" dirty="0" smtClean="0"/>
              <a:t>的事例用做待鉴别样本。</a:t>
            </a:r>
            <a:endParaRPr lang="en-US" altLang="zh-CN" dirty="0" smtClean="0"/>
          </a:p>
          <a:p>
            <a:pPr>
              <a:lnSpc>
                <a:spcPct val="120000"/>
              </a:lnSpc>
            </a:pPr>
            <a:endParaRPr lang="en-US" altLang="zh-CN" dirty="0" smtClean="0"/>
          </a:p>
          <a:p>
            <a:pPr>
              <a:lnSpc>
                <a:spcPct val="120000"/>
              </a:lnSpc>
            </a:pPr>
            <a:endParaRPr lang="en-US" altLang="zh-CN" dirty="0"/>
          </a:p>
          <a:p>
            <a:pPr>
              <a:lnSpc>
                <a:spcPct val="120000"/>
              </a:lnSpc>
            </a:pPr>
            <a:endParaRPr lang="en-US" altLang="zh-CN" dirty="0"/>
          </a:p>
          <a:p>
            <a:pPr>
              <a:lnSpc>
                <a:spcPct val="120000"/>
              </a:lnSpc>
            </a:pPr>
            <a:endParaRPr lang="en-US" altLang="zh-CN" dirty="0"/>
          </a:p>
          <a:p>
            <a:pPr>
              <a:lnSpc>
                <a:spcPct val="120000"/>
              </a:lnSpc>
            </a:pPr>
            <a:endParaRPr lang="en-US" altLang="zh-CN" dirty="0" smtClean="0"/>
          </a:p>
          <a:p>
            <a:pPr>
              <a:lnSpc>
                <a:spcPct val="120000"/>
              </a:lnSpc>
            </a:pPr>
            <a:endParaRPr lang="en-US" altLang="zh-CN" dirty="0" smtClean="0"/>
          </a:p>
          <a:p>
            <a:pPr>
              <a:lnSpc>
                <a:spcPct val="120000"/>
              </a:lnSpc>
            </a:pPr>
            <a:r>
              <a:rPr lang="zh-CN" altLang="en-US" dirty="0" smtClean="0"/>
              <a:t>将</a:t>
            </a:r>
            <a:r>
              <a:rPr lang="en-US" altLang="zh-CN" dirty="0" err="1" smtClean="0"/>
              <a:t>P</a:t>
            </a:r>
            <a:r>
              <a:rPr lang="en-US" altLang="zh-CN" baseline="-25000" dirty="0" err="1" smtClean="0"/>
              <a:t>μ</a:t>
            </a:r>
            <a:r>
              <a:rPr lang="zh-CN" altLang="en-US" dirty="0" smtClean="0"/>
              <a:t>和</a:t>
            </a:r>
            <a:r>
              <a:rPr lang="en-US" altLang="zh-CN" dirty="0" smtClean="0"/>
              <a:t>P</a:t>
            </a:r>
            <a:r>
              <a:rPr lang="en-US" altLang="zh-CN" baseline="-25000" dirty="0" smtClean="0"/>
              <a:t>F</a:t>
            </a:r>
            <a:r>
              <a:rPr lang="zh-CN" altLang="en-US" dirty="0" smtClean="0"/>
              <a:t>作为输入参数，并用</a:t>
            </a:r>
            <a:r>
              <a:rPr lang="en-US" altLang="zh-CN" dirty="0" smtClean="0"/>
              <a:t>BDTG</a:t>
            </a:r>
            <a:r>
              <a:rPr lang="zh-CN" altLang="en-US" dirty="0" smtClean="0"/>
              <a:t>和</a:t>
            </a:r>
            <a:r>
              <a:rPr lang="en-US" altLang="zh-CN" dirty="0" smtClean="0"/>
              <a:t>MLP</a:t>
            </a:r>
            <a:r>
              <a:rPr lang="zh-CN" altLang="en-US" dirty="0" smtClean="0"/>
              <a:t>两种方法进行训练。</a:t>
            </a:r>
            <a:endParaRPr lang="en-US" altLang="zh-CN" dirty="0" smtClean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A168-A51A-418F-8013-9DB437BCFECC}" type="datetime1">
              <a:rPr lang="zh-CN" altLang="en-US" smtClean="0"/>
              <a:pPr/>
              <a:t>2017/9/23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17</a:t>
            </a:fld>
            <a:endParaRPr lang="zh-CN" altLang="en-US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7214168"/>
              </p:ext>
            </p:extLst>
          </p:nvPr>
        </p:nvGraphicFramePr>
        <p:xfrm>
          <a:off x="755576" y="4392000"/>
          <a:ext cx="302433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819"/>
                <a:gridCol w="1041346"/>
                <a:gridCol w="123917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Rank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Variable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Separation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/>
                        <a:t>P</a:t>
                      </a:r>
                      <a:r>
                        <a:rPr lang="en-US" altLang="zh-CN" baseline="-25000" dirty="0" err="1" smtClean="0"/>
                        <a:t>μ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4.041e-01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P</a:t>
                      </a:r>
                      <a:r>
                        <a:rPr lang="en-US" altLang="zh-CN" baseline="-25000" dirty="0" smtClean="0"/>
                        <a:t>F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3.218e-01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86864606"/>
              </p:ext>
            </p:extLst>
          </p:nvPr>
        </p:nvGraphicFramePr>
        <p:xfrm>
          <a:off x="827584" y="2060848"/>
          <a:ext cx="7488832" cy="1407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1837"/>
                <a:gridCol w="2578572"/>
                <a:gridCol w="3068423"/>
              </a:tblGrid>
              <a:tr h="676301">
                <a:tc>
                  <a:txBody>
                    <a:bodyPr/>
                    <a:lstStyle/>
                    <a:p>
                      <a:pPr algn="ctr"/>
                      <a:r>
                        <a:rPr lang="zh-CN" altLang="en-US" baseline="0" dirty="0" smtClean="0"/>
                        <a:t>事例数</a:t>
                      </a:r>
                      <a:endParaRPr lang="zh-CN" alt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aseline="0" dirty="0" smtClean="0"/>
                        <a:t>信号</a:t>
                      </a:r>
                      <a:endParaRPr lang="en-US" altLang="zh-CN" baseline="0" dirty="0" smtClean="0"/>
                    </a:p>
                    <a:p>
                      <a:pPr algn="ctr"/>
                      <a:r>
                        <a:rPr lang="zh-CN" altLang="en-US" baseline="0" dirty="0" smtClean="0"/>
                        <a:t>（</a:t>
                      </a:r>
                      <a:r>
                        <a:rPr lang="en-US" altLang="zh-CN" baseline="0" dirty="0" err="1" smtClean="0"/>
                        <a:t>proton+Helium</a:t>
                      </a:r>
                      <a:r>
                        <a:rPr lang="zh-CN" altLang="en-US" baseline="0" dirty="0" smtClean="0"/>
                        <a:t>）</a:t>
                      </a:r>
                      <a:r>
                        <a:rPr lang="en-US" altLang="zh-CN" baseline="0" dirty="0" smtClean="0"/>
                        <a:t> </a:t>
                      </a:r>
                      <a:endParaRPr lang="zh-CN" alt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aseline="0" dirty="0" smtClean="0"/>
                        <a:t>背景</a:t>
                      </a:r>
                      <a:endParaRPr lang="en-US" altLang="zh-CN" baseline="0" dirty="0" smtClean="0"/>
                    </a:p>
                    <a:p>
                      <a:pPr algn="ctr"/>
                      <a:r>
                        <a:rPr lang="zh-CN" altLang="en-US" baseline="0" dirty="0" smtClean="0"/>
                        <a:t>（</a:t>
                      </a:r>
                      <a:r>
                        <a:rPr lang="en-US" altLang="zh-CN" baseline="0" dirty="0" err="1" smtClean="0"/>
                        <a:t>CNO+MgAlSi+Fe</a:t>
                      </a:r>
                      <a:r>
                        <a:rPr lang="zh-CN" altLang="en-US" baseline="0" dirty="0" smtClean="0"/>
                        <a:t>）</a:t>
                      </a:r>
                      <a:endParaRPr lang="zh-CN" altLang="en-US" baseline="0" dirty="0"/>
                    </a:p>
                  </a:txBody>
                  <a:tcPr/>
                </a:tc>
              </a:tr>
              <a:tr h="309921"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/>
                        <a:t>Training </a:t>
                      </a:r>
                      <a:endParaRPr lang="zh-CN" alt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/>
                        <a:t>9940</a:t>
                      </a:r>
                      <a:endParaRPr lang="zh-CN" alt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aseline="0" dirty="0" smtClean="0"/>
                        <a:t>17409</a:t>
                      </a:r>
                    </a:p>
                  </a:txBody>
                  <a:tcPr/>
                </a:tc>
              </a:tr>
              <a:tr h="309921"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/>
                        <a:t>Testing </a:t>
                      </a:r>
                      <a:endParaRPr lang="zh-CN" alt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/>
                        <a:t>9940</a:t>
                      </a:r>
                      <a:endParaRPr lang="zh-CN" alt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aseline="0" dirty="0" smtClean="0"/>
                        <a:t>17408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5533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yinlq\Desktop\plots\mva_BDT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240000"/>
            <a:ext cx="3901091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3" y="1116000"/>
            <a:ext cx="8113547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/>
              <a:t>利用</a:t>
            </a:r>
            <a:r>
              <a:rPr lang="en-US" altLang="zh-CN" dirty="0" smtClean="0"/>
              <a:t>BDTG</a:t>
            </a:r>
            <a:r>
              <a:rPr lang="zh-CN" altLang="en-US" dirty="0" smtClean="0"/>
              <a:t>和</a:t>
            </a:r>
            <a:r>
              <a:rPr lang="en-US" altLang="zh-CN" dirty="0" smtClean="0"/>
              <a:t>MLP</a:t>
            </a:r>
            <a:r>
              <a:rPr lang="zh-CN" altLang="en-US" dirty="0" smtClean="0"/>
              <a:t>两种方法分别进行训练，训练参数设置如下：</a:t>
            </a:r>
            <a:endParaRPr lang="en-US" altLang="zh-CN" dirty="0" smtClean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 smtClean="0"/>
              <a:t>BDTG</a:t>
            </a:r>
            <a:r>
              <a:rPr lang="zh-CN" altLang="en-US" dirty="0" smtClean="0"/>
              <a:t>：决策树</a:t>
            </a:r>
            <a:r>
              <a:rPr lang="zh-CN" altLang="en-US" dirty="0"/>
              <a:t>数量</a:t>
            </a:r>
            <a:r>
              <a:rPr lang="en-US" altLang="zh-CN" dirty="0" smtClean="0"/>
              <a:t>100</a:t>
            </a:r>
            <a:r>
              <a:rPr lang="zh-CN" altLang="en-US" dirty="0" smtClean="0"/>
              <a:t>，最大</a:t>
            </a:r>
            <a:r>
              <a:rPr lang="zh-CN" altLang="en-US" dirty="0"/>
              <a:t>深度</a:t>
            </a:r>
            <a:r>
              <a:rPr lang="en-US" altLang="zh-CN" dirty="0" smtClean="0"/>
              <a:t>2</a:t>
            </a:r>
            <a:r>
              <a:rPr lang="zh-CN" altLang="en-US" dirty="0" smtClean="0"/>
              <a:t>，每个</a:t>
            </a:r>
            <a:r>
              <a:rPr lang="zh-CN" altLang="en-US" dirty="0"/>
              <a:t>节点</a:t>
            </a:r>
            <a:r>
              <a:rPr lang="zh-CN" altLang="en-US" dirty="0" smtClean="0"/>
              <a:t>最少事例</a:t>
            </a:r>
            <a:r>
              <a:rPr lang="zh-CN" altLang="en-US" dirty="0"/>
              <a:t>数</a:t>
            </a:r>
            <a:r>
              <a:rPr lang="en-US" altLang="zh-CN" dirty="0" smtClean="0"/>
              <a:t>20</a:t>
            </a:r>
            <a:endParaRPr lang="en-US" altLang="zh-CN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 smtClean="0"/>
              <a:t>MLP</a:t>
            </a:r>
            <a:r>
              <a:rPr lang="zh-CN" altLang="en-US" dirty="0" smtClean="0"/>
              <a:t>：三</a:t>
            </a:r>
            <a:r>
              <a:rPr lang="zh-CN" altLang="en-US" dirty="0"/>
              <a:t>层</a:t>
            </a:r>
            <a:r>
              <a:rPr lang="en-US" altLang="zh-CN" dirty="0"/>
              <a:t>BP</a:t>
            </a:r>
            <a:r>
              <a:rPr lang="zh-CN" altLang="en-US" dirty="0" smtClean="0"/>
              <a:t>网络，第一</a:t>
            </a:r>
            <a:r>
              <a:rPr lang="zh-CN" altLang="en-US" dirty="0"/>
              <a:t>层</a:t>
            </a:r>
            <a:r>
              <a:rPr lang="en-US" altLang="zh-CN" dirty="0"/>
              <a:t>2</a:t>
            </a:r>
            <a:r>
              <a:rPr lang="zh-CN" altLang="en-US" dirty="0"/>
              <a:t>个</a:t>
            </a:r>
            <a:r>
              <a:rPr lang="zh-CN" altLang="en-US" dirty="0" smtClean="0"/>
              <a:t>节点，第二</a:t>
            </a:r>
            <a:r>
              <a:rPr lang="zh-CN" altLang="en-US" dirty="0"/>
              <a:t>层</a:t>
            </a:r>
            <a:r>
              <a:rPr lang="en-US" altLang="zh-CN" dirty="0"/>
              <a:t>2</a:t>
            </a:r>
            <a:r>
              <a:rPr lang="zh-CN" altLang="en-US" dirty="0"/>
              <a:t>个</a:t>
            </a:r>
            <a:r>
              <a:rPr lang="zh-CN" altLang="en-US" dirty="0" smtClean="0"/>
              <a:t>节点，第三</a:t>
            </a:r>
            <a:r>
              <a:rPr lang="zh-CN" altLang="en-US" dirty="0"/>
              <a:t>层一个</a:t>
            </a:r>
            <a:r>
              <a:rPr lang="zh-CN" altLang="en-US" dirty="0" smtClean="0"/>
              <a:t>节点</a:t>
            </a:r>
            <a:endParaRPr lang="en-US" altLang="zh-CN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zh-CN" sz="1000" dirty="0" smtClean="0"/>
          </a:p>
          <a:p>
            <a:pPr>
              <a:lnSpc>
                <a:spcPct val="150000"/>
              </a:lnSpc>
            </a:pPr>
            <a:r>
              <a:rPr lang="zh-CN" altLang="en-US" dirty="0"/>
              <a:t>训练</a:t>
            </a:r>
            <a:r>
              <a:rPr lang="zh-CN" altLang="en-US" dirty="0" smtClean="0"/>
              <a:t>结果如下图所示：</a:t>
            </a:r>
            <a:endParaRPr lang="en-US" altLang="zh-CN" dirty="0" smtClean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A168-A51A-418F-8013-9DB437BCFECC}" type="datetime1">
              <a:rPr lang="zh-CN" altLang="en-US" smtClean="0"/>
              <a:pPr/>
              <a:t>2017/9/23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pic>
        <p:nvPicPr>
          <p:cNvPr id="18435" name="Picture 3" descr="C:\Users\yinlq\Desktop\plots\mva_ML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3240000"/>
            <a:ext cx="3901091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yinlq\Desktop\plots\overtrain_BDT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50" y="3240000"/>
            <a:ext cx="3901091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yinlq\Desktop\plots\overtrain_ML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3246943"/>
            <a:ext cx="3901091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0000" y="360000"/>
            <a:ext cx="2915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TMVA</a:t>
            </a:r>
            <a:r>
              <a:rPr lang="zh-CN" altLang="en-US" sz="3200" b="1" dirty="0" smtClean="0"/>
              <a:t> </a:t>
            </a:r>
            <a:r>
              <a:rPr lang="en-US" altLang="zh-CN" sz="3200" b="1" dirty="0" smtClean="0"/>
              <a:t>- Training</a:t>
            </a:r>
            <a:endParaRPr lang="zh-CN" altLang="en-US" sz="3200" b="1" dirty="0"/>
          </a:p>
        </p:txBody>
      </p:sp>
    </p:spTree>
    <p:extLst>
      <p:ext uri="{BB962C8B-B14F-4D97-AF65-F5344CB8AC3E}">
        <p14:creationId xmlns="" xmlns:p14="http://schemas.microsoft.com/office/powerpoint/2010/main" val="165942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:\Users\yinlq\Desktop\plots\mlp_cont_phe_hr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3240000"/>
            <a:ext cx="424678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E1267-48E0-467E-B3C7-DDDA000A389B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19</a:t>
            </a:fld>
            <a:endParaRPr lang="zh-CN" altLang="en-US"/>
          </a:p>
        </p:txBody>
      </p:sp>
      <p:pic>
        <p:nvPicPr>
          <p:cNvPr id="7" name="Picture 4" descr="C:\Users\yinlq\Desktop\plots\bdtg_cont_phe_hr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240000"/>
            <a:ext cx="424678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矩形 7"/>
              <p:cNvSpPr/>
              <p:nvPr/>
            </p:nvSpPr>
            <p:spPr>
              <a:xfrm>
                <a:off x="1691680" y="3813805"/>
                <a:ext cx="202767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0000"/>
                    </a:solidFill>
                  </a:rPr>
                  <a:t>Efficiency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𝟗𝟎</m:t>
                    </m:r>
                    <m:r>
                      <a:rPr lang="en-US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% </m:t>
                    </m:r>
                  </m:oMath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3813805"/>
                <a:ext cx="2027671" cy="400110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3313" t="-7692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9" name="矩形 8"/>
              <p:cNvSpPr/>
              <p:nvPr/>
            </p:nvSpPr>
            <p:spPr>
              <a:xfrm>
                <a:off x="1396251" y="4973106"/>
                <a:ext cx="267169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0000"/>
                    </a:solidFill>
                  </a:rPr>
                  <a:t>Contamination </a:t>
                </a:r>
                <a14:m>
                  <m:oMath xmlns:m="http://schemas.openxmlformats.org/officeDocument/2006/math">
                    <m:r>
                      <a:rPr lang="zh-CN" altLang="en-US" sz="2000" b="1" i="1" dirty="0">
                        <a:solidFill>
                          <a:srgbClr val="FF0000"/>
                        </a:solidFill>
                        <a:latin typeface="Cambria Math"/>
                      </a:rPr>
                      <m:t>～</m:t>
                    </m:r>
                    <m:r>
                      <a:rPr lang="en-US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% </m:t>
                    </m:r>
                  </m:oMath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251" y="4973106"/>
                <a:ext cx="2671693" cy="400110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l="-2283" t="-7692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411" name="Picture 3" descr="C:\Users\yinlq\Desktop\plots\rejBvs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751" y="332976"/>
            <a:ext cx="3941697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13" name="矩形 12"/>
              <p:cNvSpPr/>
              <p:nvPr/>
            </p:nvSpPr>
            <p:spPr>
              <a:xfrm>
                <a:off x="5724128" y="3813805"/>
                <a:ext cx="202767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0000"/>
                    </a:solidFill>
                  </a:rPr>
                  <a:t>Efficiency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𝟗𝟎</m:t>
                    </m:r>
                    <m:r>
                      <a:rPr lang="en-US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% </m:t>
                    </m:r>
                  </m:oMath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3813805"/>
                <a:ext cx="2027671" cy="400110"/>
              </a:xfrm>
              <a:prstGeom prst="rect">
                <a:avLst/>
              </a:prstGeom>
              <a:blipFill rotWithShape="1">
                <a:blip r:embed="rId7" cstate="print"/>
                <a:stretch>
                  <a:fillRect l="-3303" t="-7692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4" name="矩形 13"/>
              <p:cNvSpPr/>
              <p:nvPr/>
            </p:nvSpPr>
            <p:spPr>
              <a:xfrm>
                <a:off x="5428699" y="4973106"/>
                <a:ext cx="267169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0000"/>
                    </a:solidFill>
                  </a:rPr>
                  <a:t>Contamination </a:t>
                </a:r>
                <a14:m>
                  <m:oMath xmlns:m="http://schemas.openxmlformats.org/officeDocument/2006/math">
                    <m:r>
                      <a:rPr lang="zh-CN" altLang="en-US" sz="2000" b="1" i="1" dirty="0">
                        <a:solidFill>
                          <a:srgbClr val="FF0000"/>
                        </a:solidFill>
                        <a:latin typeface="Cambria Math"/>
                      </a:rPr>
                      <m:t>～</m:t>
                    </m:r>
                    <m:r>
                      <a:rPr lang="en-US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% </m:t>
                    </m:r>
                  </m:oMath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699" y="4973106"/>
                <a:ext cx="2671693" cy="400110"/>
              </a:xfrm>
              <a:prstGeom prst="rect">
                <a:avLst/>
              </a:prstGeom>
              <a:blipFill rotWithShape="1">
                <a:blip r:embed="rId8" cstate="print"/>
                <a:stretch>
                  <a:fillRect l="-2511" t="-7692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23528" y="1052736"/>
            <a:ext cx="408695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/>
              <a:t>两种分析方法结果基本一致</a:t>
            </a:r>
            <a:endParaRPr lang="en-US" altLang="zh-CN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挑选</a:t>
            </a:r>
            <a:r>
              <a:rPr lang="zh-CN" altLang="en-US" dirty="0" smtClean="0"/>
              <a:t>效率和污染率随能量的增加，</a:t>
            </a:r>
            <a:r>
              <a:rPr lang="en-US" altLang="zh-CN" dirty="0" smtClean="0"/>
              <a:t>training</a:t>
            </a:r>
            <a:r>
              <a:rPr lang="zh-CN" altLang="en-US" dirty="0" smtClean="0"/>
              <a:t>参数需进一步优化</a:t>
            </a:r>
            <a:endParaRPr lang="en-US" altLang="zh-CN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>
                <a:solidFill>
                  <a:srgbClr val="FF0000"/>
                </a:solidFill>
              </a:rPr>
              <a:t>输入</a:t>
            </a:r>
            <a:r>
              <a:rPr lang="zh-CN" altLang="en-US" dirty="0">
                <a:solidFill>
                  <a:srgbClr val="FF0000"/>
                </a:solidFill>
              </a:rPr>
              <a:t>变量</a:t>
            </a:r>
            <a:r>
              <a:rPr lang="zh-CN" altLang="en-US" dirty="0" smtClean="0">
                <a:solidFill>
                  <a:srgbClr val="FF0000"/>
                </a:solidFill>
              </a:rPr>
              <a:t>数进一步调整</a:t>
            </a:r>
            <a:r>
              <a:rPr lang="en-US" altLang="zh-CN" dirty="0" smtClean="0">
                <a:solidFill>
                  <a:srgbClr val="FF0000"/>
                </a:solidFill>
              </a:rPr>
              <a:t>(Parameters tuning)</a:t>
            </a:r>
            <a:r>
              <a:rPr lang="zh-CN" altLang="en-US" dirty="0" smtClean="0">
                <a:solidFill>
                  <a:srgbClr val="FF0000"/>
                </a:solidFill>
              </a:rPr>
              <a:t>以达到最佳分辨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000" y="360000"/>
            <a:ext cx="377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TMVA</a:t>
            </a:r>
            <a:r>
              <a:rPr lang="zh-CN" altLang="en-US" sz="3200" b="1" dirty="0" smtClean="0"/>
              <a:t> </a:t>
            </a:r>
            <a:r>
              <a:rPr lang="en-US" altLang="zh-CN" sz="3200" b="1" dirty="0" smtClean="0"/>
              <a:t>- Applications</a:t>
            </a:r>
            <a:endParaRPr lang="zh-CN" alt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907704" y="449982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BDTG				MLP</a:t>
            </a:r>
            <a:endParaRPr lang="zh-CN" alt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43326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主要内容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宇宙线物理背景</a:t>
            </a:r>
            <a:endParaRPr lang="en-US" altLang="zh-CN" dirty="0" smtClean="0"/>
          </a:p>
          <a:p>
            <a:r>
              <a:rPr lang="en-US" altLang="zh-CN" dirty="0" smtClean="0"/>
              <a:t>ARGO-YBJ</a:t>
            </a:r>
            <a:r>
              <a:rPr lang="zh-CN" altLang="en-US" dirty="0" smtClean="0"/>
              <a:t>和</a:t>
            </a:r>
            <a:r>
              <a:rPr lang="en-US" altLang="zh-CN" dirty="0" smtClean="0"/>
              <a:t>WFCT</a:t>
            </a:r>
            <a:r>
              <a:rPr lang="zh-CN" altLang="en-US" dirty="0" smtClean="0"/>
              <a:t>样机联合观测回顾</a:t>
            </a:r>
            <a:endParaRPr lang="en-US" altLang="zh-CN" dirty="0" smtClean="0"/>
          </a:p>
          <a:p>
            <a:r>
              <a:rPr lang="en-US" altLang="zh-CN" dirty="0" smtClean="0"/>
              <a:t>LHAASO</a:t>
            </a:r>
            <a:r>
              <a:rPr lang="zh-CN" altLang="en-US" dirty="0" smtClean="0"/>
              <a:t>联合</a:t>
            </a:r>
            <a:r>
              <a:rPr lang="zh-CN" altLang="en-US" dirty="0"/>
              <a:t>观测实验多参数分析</a:t>
            </a:r>
            <a:endParaRPr lang="en-US" altLang="zh-CN" dirty="0" smtClean="0"/>
          </a:p>
          <a:p>
            <a:r>
              <a:rPr lang="en-US" altLang="zh-CN" dirty="0" smtClean="0"/>
              <a:t>LHAASO</a:t>
            </a:r>
            <a:r>
              <a:rPr lang="zh-CN" altLang="en-US" dirty="0" smtClean="0"/>
              <a:t>四分之一阵列多参数分析</a:t>
            </a:r>
            <a:endParaRPr lang="en-US" altLang="zh-CN" dirty="0" smtClean="0"/>
          </a:p>
          <a:p>
            <a:r>
              <a:rPr lang="zh-CN" altLang="en-US" dirty="0" smtClean="0"/>
              <a:t>总结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8ECBE-F90D-449E-BC70-E415E8DD1194}" type="datetime1">
              <a:rPr lang="zh-CN" altLang="en-US" smtClean="0"/>
              <a:pPr/>
              <a:t>2017/9/23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306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总结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楷体"/>
                <a:ea typeface="宋体" pitchFamily="2" charset="-122"/>
              </a:rPr>
              <a:t>ARGO-YBJ</a:t>
            </a:r>
            <a:r>
              <a:rPr lang="zh-CN" altLang="en-US" sz="2400" dirty="0">
                <a:latin typeface="楷体"/>
                <a:ea typeface="宋体" pitchFamily="2" charset="-122"/>
              </a:rPr>
              <a:t>和一台契伦科夫望远镜样机测量了</a:t>
            </a:r>
            <a:r>
              <a:rPr lang="en-US" altLang="zh-CN" sz="2400" dirty="0">
                <a:latin typeface="楷体"/>
                <a:ea typeface="宋体" pitchFamily="2" charset="-122"/>
              </a:rPr>
              <a:t>100TeV-3PeV</a:t>
            </a:r>
            <a:r>
              <a:rPr lang="zh-CN" altLang="en-US" sz="2400" dirty="0">
                <a:latin typeface="楷体"/>
                <a:ea typeface="宋体" pitchFamily="2" charset="-122"/>
              </a:rPr>
              <a:t>的质子</a:t>
            </a:r>
            <a:r>
              <a:rPr lang="en-US" altLang="zh-CN" sz="2400" dirty="0">
                <a:latin typeface="楷体"/>
                <a:ea typeface="宋体" pitchFamily="2" charset="-122"/>
              </a:rPr>
              <a:t>+</a:t>
            </a:r>
            <a:r>
              <a:rPr lang="zh-CN" altLang="en-US" sz="2400" dirty="0">
                <a:latin typeface="楷体"/>
                <a:ea typeface="宋体" pitchFamily="2" charset="-122"/>
              </a:rPr>
              <a:t>氦核能谱； 在</a:t>
            </a:r>
            <a:r>
              <a:rPr lang="zh-CN" altLang="zh-CN" sz="2400" dirty="0" smtClean="0">
                <a:latin typeface="楷体"/>
                <a:ea typeface="宋体" pitchFamily="2" charset="-122"/>
              </a:rPr>
              <a:t>（</a:t>
            </a:r>
            <a:r>
              <a:rPr lang="en-US" altLang="zh-CN" sz="2400" dirty="0" smtClean="0">
                <a:latin typeface="楷体"/>
                <a:ea typeface="宋体" pitchFamily="2" charset="-122"/>
              </a:rPr>
              <a:t>700±87</a:t>
            </a:r>
            <a:r>
              <a:rPr lang="zh-CN" altLang="en-US" sz="2400" dirty="0">
                <a:latin typeface="楷体"/>
                <a:ea typeface="宋体" pitchFamily="2" charset="-122"/>
              </a:rPr>
              <a:t>）</a:t>
            </a:r>
            <a:r>
              <a:rPr lang="en-US" altLang="zh-CN" sz="2400" dirty="0" err="1">
                <a:latin typeface="楷体"/>
                <a:ea typeface="宋体" pitchFamily="2" charset="-122"/>
              </a:rPr>
              <a:t>TeV</a:t>
            </a:r>
            <a:r>
              <a:rPr lang="zh-CN" altLang="en-US" sz="2400" dirty="0">
                <a:latin typeface="楷体"/>
                <a:ea typeface="宋体" pitchFamily="2" charset="-122"/>
              </a:rPr>
              <a:t>处发现了非常重要的质子</a:t>
            </a:r>
            <a:r>
              <a:rPr lang="en-US" altLang="zh-CN" sz="2400" dirty="0">
                <a:latin typeface="楷体"/>
                <a:ea typeface="宋体" pitchFamily="2" charset="-122"/>
              </a:rPr>
              <a:t>+</a:t>
            </a:r>
            <a:r>
              <a:rPr lang="zh-CN" altLang="en-US" sz="2400" dirty="0">
                <a:latin typeface="楷体"/>
                <a:ea typeface="宋体" pitchFamily="2" charset="-122"/>
              </a:rPr>
              <a:t>氦核能谱</a:t>
            </a:r>
            <a:r>
              <a:rPr lang="zh-CN" altLang="en-US" sz="2400" dirty="0" smtClean="0">
                <a:latin typeface="楷体"/>
                <a:ea typeface="宋体" pitchFamily="2" charset="-122"/>
              </a:rPr>
              <a:t>“膝”</a:t>
            </a:r>
            <a:r>
              <a:rPr lang="en-US" altLang="zh-CN" sz="2400" dirty="0" smtClean="0">
                <a:latin typeface="楷体"/>
                <a:ea typeface="宋体" pitchFamily="2" charset="-122"/>
              </a:rPr>
              <a:t>.</a:t>
            </a:r>
          </a:p>
          <a:p>
            <a:pPr lvl="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楷体"/>
                <a:ea typeface="宋体" pitchFamily="2" charset="-122"/>
              </a:rPr>
              <a:t>LHAASO</a:t>
            </a:r>
            <a:r>
              <a:rPr lang="zh-CN" altLang="en-US" sz="2400" dirty="0" smtClean="0">
                <a:latin typeface="楷体"/>
                <a:ea typeface="宋体" pitchFamily="2" charset="-122"/>
              </a:rPr>
              <a:t>：全阵列成分鉴别</a:t>
            </a:r>
            <a:endParaRPr lang="en-US" altLang="zh-CN" sz="2400" dirty="0" smtClean="0">
              <a:latin typeface="楷体"/>
              <a:ea typeface="宋体" pitchFamily="2" charset="-122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 smtClean="0"/>
              <a:t>纯</a:t>
            </a:r>
            <a:r>
              <a:rPr lang="zh-CN" altLang="en-US" sz="1800" dirty="0"/>
              <a:t>质子：每年可挑选</a:t>
            </a:r>
            <a:r>
              <a:rPr lang="zh-CN" altLang="en-US" sz="1800" dirty="0" smtClean="0"/>
              <a:t>出</a:t>
            </a:r>
            <a:r>
              <a:rPr lang="en-US" altLang="zh-CN" sz="1800" dirty="0"/>
              <a:t>6</a:t>
            </a:r>
            <a:r>
              <a:rPr lang="en-US" altLang="zh-CN" sz="1800" dirty="0" smtClean="0"/>
              <a:t>00</a:t>
            </a:r>
            <a:r>
              <a:rPr lang="zh-CN" altLang="en-US" sz="1800" dirty="0"/>
              <a:t>个纯质子事例</a:t>
            </a:r>
            <a:r>
              <a:rPr lang="en-US" altLang="zh-CN" sz="1800" dirty="0"/>
              <a:t>@1PeV</a:t>
            </a:r>
            <a:r>
              <a:rPr lang="zh-CN" altLang="en-US" sz="1800" dirty="0"/>
              <a:t>，</a:t>
            </a:r>
            <a:r>
              <a:rPr lang="en-US" altLang="zh-CN" sz="1800" dirty="0"/>
              <a:t>&gt;</a:t>
            </a:r>
            <a:r>
              <a:rPr lang="en-US" altLang="zh-CN" sz="1800" dirty="0" smtClean="0"/>
              <a:t>83%</a:t>
            </a:r>
            <a:r>
              <a:rPr lang="zh-CN" altLang="en-US" sz="1800" dirty="0"/>
              <a:t>的纯净度</a:t>
            </a:r>
            <a:r>
              <a:rPr lang="zh-CN" altLang="en-US" sz="1800" dirty="0" smtClean="0"/>
              <a:t>；</a:t>
            </a:r>
            <a:endParaRPr lang="en-US" altLang="zh-CN" sz="1800" dirty="0" smtClean="0"/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 smtClean="0"/>
              <a:t>质子</a:t>
            </a:r>
            <a:r>
              <a:rPr lang="en-US" altLang="zh-CN" sz="1800" dirty="0"/>
              <a:t>+</a:t>
            </a:r>
            <a:r>
              <a:rPr lang="zh-CN" altLang="en-US" sz="1800" dirty="0"/>
              <a:t>氦核：每年可挑选出</a:t>
            </a:r>
            <a:r>
              <a:rPr lang="en-US" altLang="zh-CN" sz="1800" dirty="0" smtClean="0"/>
              <a:t>3500</a:t>
            </a:r>
            <a:r>
              <a:rPr lang="zh-CN" altLang="en-US" sz="1800" dirty="0"/>
              <a:t>个质子</a:t>
            </a:r>
            <a:r>
              <a:rPr lang="en-US" altLang="zh-CN" sz="1800" dirty="0"/>
              <a:t>+</a:t>
            </a:r>
            <a:r>
              <a:rPr lang="zh-CN" altLang="en-US" sz="1800" dirty="0"/>
              <a:t>氦核事例</a:t>
            </a:r>
            <a:r>
              <a:rPr lang="en-US" altLang="zh-CN" sz="1800" dirty="0"/>
              <a:t>@1PeV</a:t>
            </a:r>
            <a:r>
              <a:rPr lang="zh-CN" altLang="en-US" sz="1800" dirty="0"/>
              <a:t>，</a:t>
            </a:r>
            <a:r>
              <a:rPr lang="en-US" altLang="zh-CN" sz="1800" dirty="0"/>
              <a:t>&gt;</a:t>
            </a:r>
            <a:r>
              <a:rPr lang="en-US" altLang="zh-CN" sz="1800" dirty="0" smtClean="0"/>
              <a:t>94%</a:t>
            </a:r>
            <a:r>
              <a:rPr lang="zh-CN" altLang="en-US" sz="1800" dirty="0"/>
              <a:t>的</a:t>
            </a:r>
            <a:r>
              <a:rPr lang="zh-CN" altLang="en-US" sz="1800" dirty="0" smtClean="0"/>
              <a:t>纯净度</a:t>
            </a:r>
            <a:r>
              <a:rPr lang="zh-CN" altLang="en-US" sz="1800" dirty="0"/>
              <a:t>。</a:t>
            </a:r>
            <a:endParaRPr lang="en-US" altLang="zh-CN" sz="1800" dirty="0" smtClean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LHAASO</a:t>
            </a:r>
            <a:r>
              <a:rPr lang="zh-CN" altLang="en-US" sz="2400" dirty="0" smtClean="0"/>
              <a:t>四分之一阵列多参数分析</a:t>
            </a:r>
            <a:endParaRPr lang="en-US" altLang="zh-CN" sz="2400" dirty="0" smtClean="0"/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/>
              <a:t>纯质子：每年可挑选</a:t>
            </a:r>
            <a:r>
              <a:rPr lang="zh-CN" altLang="en-US" sz="1800" dirty="0" smtClean="0"/>
              <a:t>出</a:t>
            </a:r>
            <a:r>
              <a:rPr lang="en-US" altLang="zh-CN" sz="1800" dirty="0" smtClean="0"/>
              <a:t>400</a:t>
            </a:r>
            <a:r>
              <a:rPr lang="zh-CN" altLang="en-US" sz="1800" dirty="0"/>
              <a:t>个纯质子事例</a:t>
            </a:r>
            <a:r>
              <a:rPr lang="en-US" altLang="zh-CN" sz="1800" dirty="0"/>
              <a:t>@1PeV</a:t>
            </a:r>
            <a:r>
              <a:rPr lang="zh-CN" altLang="en-US" sz="1800" dirty="0"/>
              <a:t>，</a:t>
            </a:r>
            <a:r>
              <a:rPr lang="en-US" altLang="zh-CN" sz="1800" dirty="0"/>
              <a:t>&gt;</a:t>
            </a:r>
            <a:r>
              <a:rPr lang="en-US" altLang="zh-CN" sz="1800" dirty="0" smtClean="0"/>
              <a:t>80%</a:t>
            </a:r>
            <a:r>
              <a:rPr lang="zh-CN" altLang="en-US" sz="1800" dirty="0"/>
              <a:t>的纯净度；</a:t>
            </a:r>
            <a:endParaRPr lang="en-US" altLang="zh-CN" sz="1800" dirty="0"/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/>
              <a:t>质子</a:t>
            </a:r>
            <a:r>
              <a:rPr lang="en-US" altLang="zh-CN" sz="1800" dirty="0"/>
              <a:t>+</a:t>
            </a:r>
            <a:r>
              <a:rPr lang="zh-CN" altLang="en-US" sz="1800" dirty="0"/>
              <a:t>氦核：每年可挑选</a:t>
            </a:r>
            <a:r>
              <a:rPr lang="zh-CN" altLang="en-US" sz="1800" dirty="0" smtClean="0"/>
              <a:t>出</a:t>
            </a:r>
            <a:r>
              <a:rPr lang="en-US" altLang="zh-CN" sz="1800" dirty="0" smtClean="0"/>
              <a:t>2500</a:t>
            </a:r>
            <a:r>
              <a:rPr lang="zh-CN" altLang="en-US" sz="1800" dirty="0"/>
              <a:t>个质子</a:t>
            </a:r>
            <a:r>
              <a:rPr lang="en-US" altLang="zh-CN" sz="1800" dirty="0"/>
              <a:t>+</a:t>
            </a:r>
            <a:r>
              <a:rPr lang="zh-CN" altLang="en-US" sz="1800" dirty="0"/>
              <a:t>氦核事例</a:t>
            </a:r>
            <a:r>
              <a:rPr lang="en-US" altLang="zh-CN" sz="1800" dirty="0"/>
              <a:t>@1PeV</a:t>
            </a:r>
            <a:r>
              <a:rPr lang="zh-CN" altLang="en-US" sz="1800" dirty="0"/>
              <a:t>，</a:t>
            </a:r>
            <a:r>
              <a:rPr lang="en-US" altLang="zh-CN" sz="1800" dirty="0"/>
              <a:t>&gt;94%</a:t>
            </a:r>
            <a:r>
              <a:rPr lang="zh-CN" altLang="en-US" sz="1800" dirty="0"/>
              <a:t>的纯净度</a:t>
            </a:r>
            <a:r>
              <a:rPr lang="zh-CN" altLang="en-US" sz="1800" dirty="0" smtClean="0"/>
              <a:t>；</a:t>
            </a:r>
            <a:endParaRPr lang="en-US" altLang="zh-CN" sz="1800" dirty="0" smtClean="0"/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CN" altLang="en-US" sz="1800" b="1" dirty="0">
                <a:solidFill>
                  <a:srgbClr val="FF0000"/>
                </a:solidFill>
                <a:latin typeface="楷体"/>
                <a:ea typeface="宋体" pitchFamily="2" charset="-122"/>
              </a:rPr>
              <a:t>利用</a:t>
            </a:r>
            <a:r>
              <a:rPr lang="en-US" altLang="zh-CN" sz="1800" b="1" dirty="0" smtClean="0">
                <a:solidFill>
                  <a:srgbClr val="FF0000"/>
                </a:solidFill>
                <a:latin typeface="楷体"/>
                <a:ea typeface="宋体" pitchFamily="2" charset="-122"/>
              </a:rPr>
              <a:t>TMVA</a:t>
            </a:r>
            <a:r>
              <a:rPr lang="zh-CN" altLang="en-US" sz="1800" b="1" dirty="0" smtClean="0">
                <a:solidFill>
                  <a:srgbClr val="FF0000"/>
                </a:solidFill>
                <a:latin typeface="楷体"/>
                <a:ea typeface="宋体" pitchFamily="2" charset="-122"/>
              </a:rPr>
              <a:t>提供的神经网络</a:t>
            </a:r>
            <a:r>
              <a:rPr lang="en-US" altLang="zh-CN" sz="1800" b="1" dirty="0" smtClean="0">
                <a:solidFill>
                  <a:srgbClr val="FF0000"/>
                </a:solidFill>
                <a:latin typeface="楷体"/>
                <a:ea typeface="宋体" pitchFamily="2" charset="-122"/>
              </a:rPr>
              <a:t>(MLP)</a:t>
            </a:r>
            <a:r>
              <a:rPr lang="zh-CN" altLang="en-US" sz="1800" b="1" dirty="0" smtClean="0">
                <a:solidFill>
                  <a:srgbClr val="FF0000"/>
                </a:solidFill>
                <a:latin typeface="楷体"/>
                <a:ea typeface="宋体" pitchFamily="2" charset="-122"/>
              </a:rPr>
              <a:t>和决策树</a:t>
            </a:r>
            <a:r>
              <a:rPr lang="en-US" altLang="zh-CN" sz="1800" b="1" dirty="0" smtClean="0">
                <a:solidFill>
                  <a:srgbClr val="FF0000"/>
                </a:solidFill>
                <a:latin typeface="楷体"/>
                <a:ea typeface="宋体" pitchFamily="2" charset="-122"/>
              </a:rPr>
              <a:t>(BDTG)</a:t>
            </a:r>
            <a:r>
              <a:rPr lang="zh-CN" altLang="en-US" sz="1800" b="1" dirty="0" smtClean="0">
                <a:solidFill>
                  <a:srgbClr val="FF0000"/>
                </a:solidFill>
                <a:latin typeface="楷体"/>
                <a:ea typeface="宋体" pitchFamily="2" charset="-122"/>
              </a:rPr>
              <a:t>方法，需要进一步优化输入变量、</a:t>
            </a:r>
            <a:r>
              <a:rPr lang="en-US" altLang="zh-CN" sz="1800" b="1" dirty="0" smtClean="0">
                <a:solidFill>
                  <a:srgbClr val="FF0000"/>
                </a:solidFill>
                <a:latin typeface="楷体"/>
                <a:ea typeface="宋体" pitchFamily="2" charset="-122"/>
              </a:rPr>
              <a:t>MLP/BDTG</a:t>
            </a:r>
            <a:r>
              <a:rPr lang="zh-CN" altLang="en-US" sz="1800" b="1" dirty="0">
                <a:solidFill>
                  <a:srgbClr val="FF0000"/>
                </a:solidFill>
                <a:latin typeface="楷体"/>
                <a:ea typeface="宋体" pitchFamily="2" charset="-122"/>
              </a:rPr>
              <a:t>参数</a:t>
            </a:r>
            <a:r>
              <a:rPr lang="zh-CN" altLang="en-US" sz="1800" b="1" dirty="0" smtClean="0">
                <a:solidFill>
                  <a:srgbClr val="FF0000"/>
                </a:solidFill>
                <a:latin typeface="楷体"/>
                <a:ea typeface="宋体" pitchFamily="2" charset="-122"/>
              </a:rPr>
              <a:t>设置等，以期提高</a:t>
            </a:r>
            <a:r>
              <a:rPr lang="zh-CN" altLang="en-US" sz="1800" b="1" dirty="0">
                <a:solidFill>
                  <a:srgbClr val="FF0000"/>
                </a:solidFill>
                <a:latin typeface="楷体"/>
                <a:ea typeface="宋体" pitchFamily="2" charset="-122"/>
              </a:rPr>
              <a:t>粒子鉴别的纯度和效率。</a:t>
            </a:r>
            <a:endParaRPr lang="en-US" altLang="zh-CN" sz="1800" b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zh-CN" altLang="en-US" sz="2400" b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3A41-A781-405F-83D2-7463723F05BF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5649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36113" y="2967335"/>
            <a:ext cx="2271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谢谢！</a:t>
            </a:r>
            <a:endParaRPr lang="zh-CN" alt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74792-D206-4CBE-84E5-4EFFA2480FCC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0127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E1267-48E0-467E-B3C7-DDDA000A389B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349896" y="1772816"/>
            <a:ext cx="66784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--- </a:t>
            </a:r>
            <a:r>
              <a:rPr lang="en-US" altLang="zh-CN" dirty="0" err="1"/>
              <a:t>IdTransformation</a:t>
            </a:r>
            <a:r>
              <a:rPr lang="en-US" altLang="zh-CN" dirty="0"/>
              <a:t>         : Ranking result (top variable is best ranked)</a:t>
            </a:r>
          </a:p>
          <a:p>
            <a:r>
              <a:rPr lang="en-US" altLang="zh-CN" dirty="0"/>
              <a:t>--- </a:t>
            </a:r>
            <a:r>
              <a:rPr lang="en-US" altLang="zh-CN" dirty="0" err="1"/>
              <a:t>IdTransformation</a:t>
            </a:r>
            <a:r>
              <a:rPr lang="en-US" altLang="zh-CN" dirty="0"/>
              <a:t>         : ---------------------------</a:t>
            </a:r>
          </a:p>
          <a:p>
            <a:r>
              <a:rPr lang="en-US" altLang="zh-CN" dirty="0"/>
              <a:t>--- </a:t>
            </a:r>
            <a:r>
              <a:rPr lang="en-US" altLang="zh-CN" dirty="0" err="1"/>
              <a:t>IdTransformation</a:t>
            </a:r>
            <a:r>
              <a:rPr lang="en-US" altLang="zh-CN" dirty="0"/>
              <a:t>         : Rank : Variable  : Separation</a:t>
            </a:r>
          </a:p>
          <a:p>
            <a:r>
              <a:rPr lang="en-US" altLang="zh-CN" dirty="0"/>
              <a:t>--- </a:t>
            </a:r>
            <a:r>
              <a:rPr lang="en-US" altLang="zh-CN" dirty="0" err="1"/>
              <a:t>IdTransformation</a:t>
            </a:r>
            <a:r>
              <a:rPr lang="en-US" altLang="zh-CN" dirty="0"/>
              <a:t>         : ---------------------------</a:t>
            </a:r>
          </a:p>
          <a:p>
            <a:r>
              <a:rPr lang="en-US" altLang="zh-CN" dirty="0"/>
              <a:t>--- </a:t>
            </a:r>
            <a:r>
              <a:rPr lang="en-US" altLang="zh-CN" dirty="0" err="1"/>
              <a:t>IdTransformation</a:t>
            </a:r>
            <a:r>
              <a:rPr lang="en-US" altLang="zh-CN" dirty="0"/>
              <a:t>         :    1 : pm        : 4.041e-01</a:t>
            </a:r>
          </a:p>
          <a:p>
            <a:r>
              <a:rPr lang="en-US" altLang="zh-CN" dirty="0"/>
              <a:t>--- </a:t>
            </a:r>
            <a:r>
              <a:rPr lang="en-US" altLang="zh-CN" dirty="0" err="1"/>
              <a:t>IdTransformation</a:t>
            </a:r>
            <a:r>
              <a:rPr lang="en-US" altLang="zh-CN" dirty="0"/>
              <a:t>         :    2 : pf        : 3.218e-01</a:t>
            </a:r>
          </a:p>
          <a:p>
            <a:r>
              <a:rPr lang="en-US" altLang="zh-CN" dirty="0"/>
              <a:t>--- </a:t>
            </a:r>
            <a:r>
              <a:rPr lang="en-US" altLang="zh-CN" dirty="0" err="1"/>
              <a:t>IdTransformation</a:t>
            </a:r>
            <a:r>
              <a:rPr lang="en-US" altLang="zh-CN" dirty="0"/>
              <a:t>         :    3 : pc        : 2.194e-01</a:t>
            </a:r>
          </a:p>
          <a:p>
            <a:r>
              <a:rPr lang="en-US" altLang="zh-CN" dirty="0"/>
              <a:t>--- </a:t>
            </a:r>
            <a:r>
              <a:rPr lang="en-US" altLang="zh-CN" dirty="0" err="1"/>
              <a:t>IdTransformation</a:t>
            </a:r>
            <a:r>
              <a:rPr lang="en-US" altLang="zh-CN" dirty="0"/>
              <a:t>         :    4 : </a:t>
            </a:r>
            <a:r>
              <a:rPr lang="en-US" altLang="zh-CN" dirty="0" err="1"/>
              <a:t>px</a:t>
            </a:r>
            <a:r>
              <a:rPr lang="en-US" altLang="zh-CN" dirty="0"/>
              <a:t>        : 1.849e-01</a:t>
            </a:r>
          </a:p>
          <a:p>
            <a:r>
              <a:rPr lang="en-US" altLang="zh-CN" dirty="0"/>
              <a:t>--- </a:t>
            </a:r>
            <a:r>
              <a:rPr lang="en-US" altLang="zh-CN" dirty="0" err="1"/>
              <a:t>IdTransformation</a:t>
            </a:r>
            <a:r>
              <a:rPr lang="en-US" altLang="zh-CN" dirty="0"/>
              <a:t>         : ---------------------------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0000" y="360000"/>
            <a:ext cx="4067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TMVA Output : </a:t>
            </a:r>
            <a:r>
              <a:rPr lang="en-US" altLang="zh-CN" sz="3200" b="1" dirty="0" err="1" smtClean="0"/>
              <a:t>stdout</a:t>
            </a:r>
            <a:endParaRPr lang="zh-CN" altLang="en-US" sz="3200" b="1" dirty="0"/>
          </a:p>
        </p:txBody>
      </p:sp>
    </p:spTree>
    <p:extLst>
      <p:ext uri="{BB962C8B-B14F-4D97-AF65-F5344CB8AC3E}">
        <p14:creationId xmlns="" xmlns:p14="http://schemas.microsoft.com/office/powerpoint/2010/main" val="417544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E1267-48E0-467E-B3C7-DDDA000A389B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501417" y="1158999"/>
            <a:ext cx="609491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--- BDTG                     : Ranking result (top variable is best ranked)</a:t>
            </a:r>
          </a:p>
          <a:p>
            <a:r>
              <a:rPr lang="en-US" altLang="zh-CN" dirty="0"/>
              <a:t>--- BDTG                     : ------------------------------------</a:t>
            </a:r>
          </a:p>
          <a:p>
            <a:r>
              <a:rPr lang="en-US" altLang="zh-CN" dirty="0"/>
              <a:t>--- BDTG                     : Rank : Variable  : Variable Importance</a:t>
            </a:r>
          </a:p>
          <a:p>
            <a:r>
              <a:rPr lang="en-US" altLang="zh-CN" dirty="0"/>
              <a:t>--- BDTG                     : ------------------------------------</a:t>
            </a:r>
          </a:p>
          <a:p>
            <a:r>
              <a:rPr lang="en-US" altLang="zh-CN" dirty="0"/>
              <a:t>--- BDTG                     :    1 : pm        : 3.402e-01</a:t>
            </a:r>
          </a:p>
          <a:p>
            <a:r>
              <a:rPr lang="en-US" altLang="zh-CN" dirty="0"/>
              <a:t>--- BDTG                     :    2 : pf        : 2.559e-01</a:t>
            </a:r>
          </a:p>
          <a:p>
            <a:r>
              <a:rPr lang="en-US" altLang="zh-CN" dirty="0"/>
              <a:t>--- BDTG                     :    3 : pc        : 2.207e-01</a:t>
            </a:r>
          </a:p>
          <a:p>
            <a:r>
              <a:rPr lang="en-US" altLang="zh-CN" dirty="0"/>
              <a:t>--- BDTG                     :    4 : </a:t>
            </a:r>
            <a:r>
              <a:rPr lang="en-US" altLang="zh-CN" dirty="0" err="1"/>
              <a:t>px</a:t>
            </a:r>
            <a:r>
              <a:rPr lang="en-US" altLang="zh-CN" dirty="0"/>
              <a:t>        : 1.831e-01</a:t>
            </a:r>
          </a:p>
          <a:p>
            <a:r>
              <a:rPr lang="en-US" altLang="zh-CN" dirty="0"/>
              <a:t>--- BDTG                     : ------------------------------------</a:t>
            </a:r>
          </a:p>
          <a:p>
            <a:r>
              <a:rPr lang="en-US" altLang="zh-CN" dirty="0"/>
              <a:t>--- MLP                      : Ranking result (top variable is best ranked)</a:t>
            </a:r>
          </a:p>
          <a:p>
            <a:r>
              <a:rPr lang="en-US" altLang="zh-CN" dirty="0"/>
              <a:t>--- MLP                      : ---------------------------</a:t>
            </a:r>
          </a:p>
          <a:p>
            <a:r>
              <a:rPr lang="en-US" altLang="zh-CN" dirty="0"/>
              <a:t>--- MLP                      : Rank : Variable  : Importance</a:t>
            </a:r>
          </a:p>
          <a:p>
            <a:r>
              <a:rPr lang="en-US" altLang="zh-CN" dirty="0"/>
              <a:t>--- MLP                      : ---------------------------</a:t>
            </a:r>
          </a:p>
          <a:p>
            <a:r>
              <a:rPr lang="en-US" altLang="zh-CN" dirty="0"/>
              <a:t>--- MLP                      :    1 : pm        : 1.109e+02</a:t>
            </a:r>
          </a:p>
          <a:p>
            <a:r>
              <a:rPr lang="en-US" altLang="zh-CN" dirty="0"/>
              <a:t>--- MLP                      :    2 : pf        : 1.704e+00</a:t>
            </a:r>
          </a:p>
          <a:p>
            <a:r>
              <a:rPr lang="en-US" altLang="zh-CN" dirty="0"/>
              <a:t>--- MLP                      :    3 : </a:t>
            </a:r>
            <a:r>
              <a:rPr lang="en-US" altLang="zh-CN" dirty="0" err="1"/>
              <a:t>px</a:t>
            </a:r>
            <a:r>
              <a:rPr lang="en-US" altLang="zh-CN" dirty="0"/>
              <a:t>        : 7.203e-02</a:t>
            </a:r>
          </a:p>
          <a:p>
            <a:r>
              <a:rPr lang="en-US" altLang="zh-CN" dirty="0"/>
              <a:t>--- MLP                      :    4 : pc        : 7.028e-02</a:t>
            </a:r>
          </a:p>
          <a:p>
            <a:r>
              <a:rPr lang="en-US" altLang="zh-CN" dirty="0"/>
              <a:t>--- MLP                      : ---------------------------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0000" y="360000"/>
            <a:ext cx="4067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TMVA Output : </a:t>
            </a:r>
            <a:r>
              <a:rPr lang="en-US" altLang="zh-CN" sz="3200" b="1" dirty="0" err="1" smtClean="0"/>
              <a:t>stdout</a:t>
            </a:r>
            <a:endParaRPr lang="zh-CN" altLang="en-US" sz="3200" b="1" dirty="0"/>
          </a:p>
        </p:txBody>
      </p:sp>
    </p:spTree>
    <p:extLst>
      <p:ext uri="{BB962C8B-B14F-4D97-AF65-F5344CB8AC3E}">
        <p14:creationId xmlns="" xmlns:p14="http://schemas.microsoft.com/office/powerpoint/2010/main" val="311017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E1267-48E0-467E-B3C7-DDDA000A389B}" type="datetime1">
              <a:rPr lang="zh-CN" altLang="en-US" smtClean="0"/>
              <a:pPr/>
              <a:t>2017/9/23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72000" y="1188000"/>
            <a:ext cx="9000000" cy="486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--- Factory              : Evaluation results ranked by best signal efficiency and purity (area)</a:t>
            </a:r>
          </a:p>
          <a:p>
            <a:r>
              <a:rPr lang="en-US" altLang="zh-CN" dirty="0" smtClean="0"/>
              <a:t>--- Factory              : ---------------------------------------------------------------------------------------------------</a:t>
            </a:r>
          </a:p>
          <a:p>
            <a:r>
              <a:rPr lang="en-US" altLang="zh-CN" dirty="0" smtClean="0"/>
              <a:t>--- Factory              : MVA              Signal efficiency at </a:t>
            </a:r>
            <a:r>
              <a:rPr lang="en-US" altLang="zh-CN" dirty="0" err="1" smtClean="0"/>
              <a:t>bkg</a:t>
            </a:r>
            <a:r>
              <a:rPr lang="en-US" altLang="zh-CN" dirty="0" smtClean="0"/>
              <a:t> eff.(error):                     | </a:t>
            </a:r>
            <a:r>
              <a:rPr lang="en-US" altLang="zh-CN" dirty="0" err="1" smtClean="0"/>
              <a:t>Sepa</a:t>
            </a:r>
            <a:r>
              <a:rPr lang="en-US" altLang="zh-CN" dirty="0" smtClean="0"/>
              <a:t>-    </a:t>
            </a:r>
            <a:r>
              <a:rPr lang="en-US" altLang="zh-CN" dirty="0" err="1" smtClean="0"/>
              <a:t>Signifi</a:t>
            </a:r>
            <a:r>
              <a:rPr lang="en-US" altLang="zh-CN" dirty="0" smtClean="0"/>
              <a:t>- </a:t>
            </a:r>
          </a:p>
          <a:p>
            <a:r>
              <a:rPr lang="en-US" altLang="zh-CN" dirty="0" smtClean="0"/>
              <a:t>--- Factory              : Method:       @B=0.01    @B=0.10    @B=0.30    ROC-</a:t>
            </a:r>
            <a:r>
              <a:rPr lang="en-US" altLang="zh-CN" dirty="0" err="1" smtClean="0"/>
              <a:t>integ</a:t>
            </a:r>
            <a:r>
              <a:rPr lang="en-US" altLang="zh-CN" dirty="0" smtClean="0"/>
              <a:t>. | ration:  </a:t>
            </a:r>
            <a:r>
              <a:rPr lang="en-US" altLang="zh-CN" dirty="0" err="1" smtClean="0"/>
              <a:t>cance</a:t>
            </a:r>
            <a:r>
              <a:rPr lang="en-US" altLang="zh-CN" dirty="0" smtClean="0"/>
              <a:t>:   </a:t>
            </a:r>
          </a:p>
          <a:p>
            <a:r>
              <a:rPr lang="en-US" altLang="zh-CN" dirty="0" smtClean="0"/>
              <a:t>--- Factory              : ---------------------------------------------------------------------------------------------------</a:t>
            </a:r>
          </a:p>
          <a:p>
            <a:r>
              <a:rPr lang="en-US" altLang="zh-CN" dirty="0" smtClean="0"/>
              <a:t>--- Factory              : MLP            : 0.518(05)   0.858(03)   0.959(02)    0.949           | 0.647    1.801</a:t>
            </a:r>
          </a:p>
          <a:p>
            <a:r>
              <a:rPr lang="en-US" altLang="zh-CN" dirty="0" smtClean="0"/>
              <a:t>--- Factory              : BDTG          : 0.509(05)   0.858(03)   0.960(01)    0.948           | 0.649    1.816</a:t>
            </a:r>
          </a:p>
          <a:p>
            <a:r>
              <a:rPr lang="en-US" altLang="zh-CN" dirty="0" smtClean="0"/>
              <a:t>--- Factory              : ---------------------------------------------------------------------------------------------------</a:t>
            </a:r>
          </a:p>
          <a:p>
            <a:r>
              <a:rPr lang="en-US" altLang="zh-CN" dirty="0" smtClean="0"/>
              <a:t>--- Factory              : </a:t>
            </a:r>
          </a:p>
          <a:p>
            <a:r>
              <a:rPr lang="en-US" altLang="zh-CN" dirty="0" smtClean="0"/>
              <a:t>--- Factory              : Testing efficiency compared to training efficiency (overtraining check)</a:t>
            </a:r>
          </a:p>
          <a:p>
            <a:r>
              <a:rPr lang="en-US" altLang="zh-CN" dirty="0" smtClean="0"/>
              <a:t>--- Factory              : ---------------------------------------------------------------------------------------------------</a:t>
            </a:r>
          </a:p>
          <a:p>
            <a:r>
              <a:rPr lang="en-US" altLang="zh-CN" dirty="0" smtClean="0"/>
              <a:t>--- Factory              : MVA              Signal efficiency: from test sample (from training sample) </a:t>
            </a:r>
          </a:p>
          <a:p>
            <a:r>
              <a:rPr lang="en-US" altLang="zh-CN" dirty="0" smtClean="0"/>
              <a:t>--- Factory              : Method:          @B=0.01             @B=0.10            @B=0.30   </a:t>
            </a:r>
          </a:p>
          <a:p>
            <a:r>
              <a:rPr lang="en-US" altLang="zh-CN" dirty="0" smtClean="0"/>
              <a:t>--- Factory              : ---------------------------------------------------------------------------------------------------</a:t>
            </a:r>
          </a:p>
          <a:p>
            <a:r>
              <a:rPr lang="en-US" altLang="zh-CN" dirty="0" smtClean="0"/>
              <a:t>--- Factory              : MLP            : 0.518 (0.530)       0.858 (0.859)      0.959 (0.962)</a:t>
            </a:r>
          </a:p>
          <a:p>
            <a:r>
              <a:rPr lang="en-US" altLang="zh-CN" dirty="0" smtClean="0"/>
              <a:t>--- Factory              : BDTG          : 0.509 (0.532)       0.858 (0.860)      0.960 (0.961)</a:t>
            </a:r>
          </a:p>
          <a:p>
            <a:r>
              <a:rPr lang="en-US" altLang="zh-CN" dirty="0" smtClean="0"/>
              <a:t>--- Factory              : ---------------------------------------------------------------------------------------------------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0000" y="360000"/>
            <a:ext cx="4067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TMVA Output : </a:t>
            </a:r>
            <a:r>
              <a:rPr lang="en-US" altLang="zh-CN" sz="3200" b="1" dirty="0" err="1" smtClean="0"/>
              <a:t>stdout</a:t>
            </a:r>
            <a:endParaRPr lang="zh-CN" altLang="en-US" sz="3200" b="1" dirty="0"/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2987824" y="5589240"/>
            <a:ext cx="432048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 flipV="1">
            <a:off x="4067944" y="5589240"/>
            <a:ext cx="432048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339752" y="5877272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Testing		 Training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E1267-48E0-467E-B3C7-DDDA000A389B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25</a:t>
            </a:fld>
            <a:endParaRPr lang="zh-CN" altLang="en-US"/>
          </a:p>
        </p:txBody>
      </p:sp>
      <p:pic>
        <p:nvPicPr>
          <p:cNvPr id="67586" name="Picture 2" descr="C:\Users\sherry\Desktop\mva_BDT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00" y="2160000"/>
            <a:ext cx="4388731" cy="3240000"/>
          </a:xfrm>
          <a:prstGeom prst="rect">
            <a:avLst/>
          </a:prstGeom>
          <a:noFill/>
        </p:spPr>
      </p:pic>
      <p:pic>
        <p:nvPicPr>
          <p:cNvPr id="67587" name="Picture 3" descr="C:\Users\sherry\Desktop\mva_ML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0" y="2160000"/>
            <a:ext cx="4388731" cy="3240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27584" y="683985"/>
            <a:ext cx="349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TMVA</a:t>
            </a:r>
            <a:r>
              <a:rPr lang="zh-CN" altLang="en-US" sz="3200" b="1" dirty="0" smtClean="0"/>
              <a:t>多参数分析</a:t>
            </a:r>
            <a:endParaRPr lang="zh-CN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374848" y="53752"/>
            <a:ext cx="8229600" cy="63894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Hybrid Observation and Data Set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7C747-3EB8-4394-943C-821DBBCE1D02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26</a:t>
            </a:fld>
            <a:endParaRPr lang="zh-CN" altLang="en-US"/>
          </a:p>
        </p:txBody>
      </p:sp>
      <p:sp>
        <p:nvSpPr>
          <p:cNvPr id="15" name="Rectangle 6"/>
          <p:cNvSpPr txBox="1">
            <a:spLocks noChangeArrowheads="1"/>
          </p:cNvSpPr>
          <p:nvPr/>
        </p:nvSpPr>
        <p:spPr bwMode="auto">
          <a:xfrm>
            <a:off x="0" y="1024136"/>
            <a:ext cx="8839200" cy="60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Period: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  </a:t>
            </a:r>
          </a:p>
        </p:txBody>
      </p:sp>
      <p:sp>
        <p:nvSpPr>
          <p:cNvPr id="16" name="矩形 15"/>
          <p:cNvSpPr/>
          <p:nvPr/>
        </p:nvSpPr>
        <p:spPr>
          <a:xfrm>
            <a:off x="346323" y="1571612"/>
            <a:ext cx="89061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zh-CN" sz="3200" kern="0" dirty="0" smtClean="0">
                <a:solidFill>
                  <a:srgbClr val="000000"/>
                </a:solidFill>
              </a:rPr>
              <a:t>From 2010.12 ~ 2012.02: Coincidence  events;</a:t>
            </a:r>
          </a:p>
          <a:p>
            <a:pPr marL="342900" marR="0" lvl="0" indent="-34290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zh-CN" sz="3200" kern="0" dirty="0" smtClean="0">
                <a:solidFill>
                  <a:srgbClr val="000000"/>
                </a:solidFill>
              </a:rPr>
              <a:t>Good weather selection: 7.28×10</a:t>
            </a:r>
            <a:r>
              <a:rPr lang="en-US" altLang="zh-CN" sz="3200" kern="0" baseline="30000" dirty="0" smtClean="0">
                <a:solidFill>
                  <a:srgbClr val="000000"/>
                </a:solidFill>
              </a:rPr>
              <a:t>5</a:t>
            </a:r>
            <a:r>
              <a:rPr lang="en-US" altLang="zh-CN" sz="3200" kern="0" dirty="0" smtClean="0">
                <a:solidFill>
                  <a:srgbClr val="000000"/>
                </a:solidFill>
              </a:rPr>
              <a:t> sec.</a:t>
            </a:r>
          </a:p>
        </p:txBody>
      </p:sp>
      <p:sp>
        <p:nvSpPr>
          <p:cNvPr id="13" name="矩形 12"/>
          <p:cNvSpPr/>
          <p:nvPr/>
        </p:nvSpPr>
        <p:spPr>
          <a:xfrm>
            <a:off x="58336" y="2753021"/>
            <a:ext cx="5017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400" i="1" dirty="0" smtClean="0">
                <a:solidFill>
                  <a:schemeClr val="accent2"/>
                </a:solidFill>
              </a:rPr>
              <a:t> Criteria for well measured events</a:t>
            </a:r>
          </a:p>
        </p:txBody>
      </p:sp>
      <p:sp>
        <p:nvSpPr>
          <p:cNvPr id="14" name="矩形 13"/>
          <p:cNvSpPr/>
          <p:nvPr/>
        </p:nvSpPr>
        <p:spPr>
          <a:xfrm>
            <a:off x="323528" y="3290208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zh-CN" sz="2800" dirty="0" smtClean="0"/>
              <a:t>Showers in the RPC carpet, 1 meter from the edge</a:t>
            </a: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zh-CN" sz="2800" dirty="0" smtClean="0"/>
              <a:t>&gt;1000 pads registered in the RPC carpet </a:t>
            </a:r>
            <a:endParaRPr lang="en-US" altLang="zh-CN" sz="2800" kern="0" dirty="0" smtClean="0">
              <a:solidFill>
                <a:srgbClr val="000000"/>
              </a:solidFill>
            </a:endParaRP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zh-CN" sz="2800" kern="0" dirty="0" smtClean="0">
                <a:solidFill>
                  <a:srgbClr val="000000"/>
                </a:solidFill>
              </a:rPr>
              <a:t>Shower</a:t>
            </a:r>
            <a:r>
              <a:rPr lang="zh-CN" altLang="en-US" sz="2800" kern="0" dirty="0" smtClean="0">
                <a:solidFill>
                  <a:srgbClr val="000000"/>
                </a:solidFill>
              </a:rPr>
              <a:t> </a:t>
            </a:r>
            <a:r>
              <a:rPr lang="en-US" altLang="zh-CN" sz="2800" kern="0" dirty="0" smtClean="0">
                <a:solidFill>
                  <a:srgbClr val="000000"/>
                </a:solidFill>
              </a:rPr>
              <a:t>image is fully contained in the telescope, i.e. shower arrives in 6°or smaller</a:t>
            </a:r>
            <a:r>
              <a:rPr lang="zh-CN" altLang="en-US" sz="2800" kern="0" dirty="0" smtClean="0">
                <a:solidFill>
                  <a:srgbClr val="000000"/>
                </a:solidFill>
              </a:rPr>
              <a:t> </a:t>
            </a:r>
            <a:r>
              <a:rPr lang="en-US" altLang="zh-CN" sz="2800" kern="0" dirty="0" smtClean="0">
                <a:solidFill>
                  <a:srgbClr val="000000"/>
                </a:solidFill>
              </a:rPr>
              <a:t>respect to the telescope axis</a:t>
            </a: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altLang="zh-CN" sz="2800" kern="0" dirty="0" smtClean="0">
                <a:solidFill>
                  <a:srgbClr val="000000"/>
                </a:solidFill>
              </a:rPr>
              <a:t>The number of fired tubes </a:t>
            </a:r>
            <a:r>
              <a:rPr lang="en-US" altLang="zh-CN" sz="2800" kern="0" dirty="0" smtClean="0">
                <a:solidFill>
                  <a:srgbClr val="000000"/>
                </a:solidFill>
                <a:sym typeface="Symbol"/>
              </a:rPr>
              <a:t></a:t>
            </a:r>
            <a:r>
              <a:rPr lang="en-US" altLang="zh-CN" sz="2800" kern="0" dirty="0" smtClean="0">
                <a:solidFill>
                  <a:srgbClr val="000000"/>
                </a:solidFill>
              </a:rPr>
              <a:t>6.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68" y="5877272"/>
            <a:ext cx="7484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8218 events are well reconstructed above 100 TeV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320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5040960" y="3528000"/>
            <a:ext cx="3995536" cy="2857496"/>
            <a:chOff x="4857752" y="3714776"/>
            <a:chExt cx="3995536" cy="2857496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r="90550"/>
            <a:stretch>
              <a:fillRect/>
            </a:stretch>
          </p:blipFill>
          <p:spPr bwMode="auto">
            <a:xfrm>
              <a:off x="4857752" y="3714776"/>
              <a:ext cx="432048" cy="2857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" name="组合 16"/>
            <p:cNvGrpSpPr/>
            <p:nvPr/>
          </p:nvGrpSpPr>
          <p:grpSpPr>
            <a:xfrm>
              <a:off x="5253288" y="3714776"/>
              <a:ext cx="3600000" cy="2741904"/>
              <a:chOff x="395536" y="4000504"/>
              <a:chExt cx="3753371" cy="2824094"/>
            </a:xfrm>
          </p:grpSpPr>
          <p:pic>
            <p:nvPicPr>
              <p:cNvPr id="18" name="图片 17" descr="Npe_sp.gif"/>
              <p:cNvPicPr>
                <a:picLocks noChangeAspect="1"/>
              </p:cNvPicPr>
              <p:nvPr/>
            </p:nvPicPr>
            <p:blipFill>
              <a:blip r:embed="rId4" cstate="print"/>
              <a:srcRect l="5442"/>
              <a:stretch>
                <a:fillRect/>
              </a:stretch>
            </p:blipFill>
            <p:spPr>
              <a:xfrm>
                <a:off x="395536" y="4000504"/>
                <a:ext cx="3753371" cy="2664296"/>
              </a:xfrm>
              <a:prstGeom prst="rect">
                <a:avLst/>
              </a:prstGeom>
            </p:spPr>
          </p:pic>
          <p:sp>
            <p:nvSpPr>
              <p:cNvPr id="19" name="矩形 18"/>
              <p:cNvSpPr/>
              <p:nvPr/>
            </p:nvSpPr>
            <p:spPr>
              <a:xfrm>
                <a:off x="2132487" y="6424488"/>
                <a:ext cx="33054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zh-CN" sz="2000" dirty="0" smtClean="0"/>
                  <a:t>α</a:t>
                </a:r>
                <a:endParaRPr lang="zh-CN" altLang="en-US" sz="2000" dirty="0"/>
              </a:p>
            </p:txBody>
          </p:sp>
        </p:grp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F17F3-C363-4DC7-9D4E-F165A9318193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27</a:t>
            </a:fld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57200" y="44624"/>
            <a:ext cx="8229600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 smtClean="0">
                <a:solidFill>
                  <a:srgbClr val="FF0000"/>
                </a:solidFill>
              </a:rPr>
              <a:t>能量重建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39552" y="3357312"/>
            <a:ext cx="4104000" cy="2880000"/>
            <a:chOff x="611561" y="1844824"/>
            <a:chExt cx="4085313" cy="28800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1561" y="1844824"/>
              <a:ext cx="4085313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1619672" y="2924944"/>
              <a:ext cx="2592288" cy="540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rgbClr val="FF0000"/>
                  </a:solidFill>
                </a:rPr>
                <a:t>Energy resolution</a:t>
              </a:r>
              <a:r>
                <a:rPr lang="zh-CN" altLang="en-US" dirty="0" smtClean="0">
                  <a:solidFill>
                    <a:srgbClr val="FF0000"/>
                  </a:solidFill>
                </a:rPr>
                <a:t>：</a:t>
              </a:r>
              <a:r>
                <a:rPr lang="en-US" altLang="zh-CN" dirty="0" smtClean="0">
                  <a:solidFill>
                    <a:srgbClr val="FF0000"/>
                  </a:solidFill>
                </a:rPr>
                <a:t>~25% </a:t>
              </a:r>
            </a:p>
            <a:p>
              <a:pPr algn="ctr"/>
              <a:r>
                <a:rPr lang="en-US" altLang="zh-CN" dirty="0" smtClean="0">
                  <a:solidFill>
                    <a:srgbClr val="FF0000"/>
                  </a:solidFill>
                </a:rPr>
                <a:t>Offset: &lt; 3%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000" y="864000"/>
            <a:ext cx="3891882" cy="26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7551668" y="672951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/>
              <a:t>log10(Energy/</a:t>
            </a:r>
            <a:r>
              <a:rPr lang="en-US" altLang="zh-CN" sz="1400" b="1" dirty="0" err="1" smtClean="0"/>
              <a:t>TeV</a:t>
            </a:r>
            <a:r>
              <a:rPr lang="en-US" altLang="zh-CN" sz="1400" b="1" dirty="0" smtClean="0"/>
              <a:t>)</a:t>
            </a:r>
            <a:endParaRPr lang="zh-CN" alt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23528" y="1015451"/>
            <a:ext cx="4716472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/>
              <a:t>右上图</a:t>
            </a:r>
            <a:r>
              <a:rPr lang="zh-CN" altLang="en-US" dirty="0"/>
              <a:t>是不同能量</a:t>
            </a:r>
            <a:r>
              <a:rPr lang="en-US" altLang="zh-CN" dirty="0"/>
              <a:t>bin(0.2)</a:t>
            </a:r>
            <a:r>
              <a:rPr lang="zh-CN" altLang="en-US" dirty="0" smtClean="0"/>
              <a:t>内探测到的光电子</a:t>
            </a:r>
            <a:r>
              <a:rPr lang="en-US" altLang="zh-CN" dirty="0" err="1" smtClean="0"/>
              <a:t>N</a:t>
            </a:r>
            <a:r>
              <a:rPr lang="en-US" altLang="zh-CN" baseline="-25000" dirty="0" err="1" smtClean="0"/>
              <a:t>pe</a:t>
            </a:r>
            <a:r>
              <a:rPr lang="zh-CN" altLang="en-US" dirty="0" smtClean="0"/>
              <a:t>与</a:t>
            </a:r>
            <a:r>
              <a:rPr lang="zh-CN" altLang="en-US" dirty="0"/>
              <a:t>望远镜距簇射轴的</a:t>
            </a:r>
            <a:r>
              <a:rPr lang="zh-CN" altLang="en-US" dirty="0" smtClean="0"/>
              <a:t>距离</a:t>
            </a:r>
            <a:r>
              <a:rPr lang="en-US" altLang="zh-CN" dirty="0" err="1" smtClean="0"/>
              <a:t>R</a:t>
            </a:r>
            <a:r>
              <a:rPr lang="en-US" altLang="zh-CN" baseline="-25000" dirty="0" err="1" smtClean="0"/>
              <a:t>p</a:t>
            </a:r>
            <a:r>
              <a:rPr lang="zh-CN" altLang="en-US" dirty="0"/>
              <a:t>的</a:t>
            </a:r>
            <a:r>
              <a:rPr lang="zh-CN" altLang="en-US" dirty="0" smtClean="0"/>
              <a:t>分布</a:t>
            </a:r>
            <a:endParaRPr lang="en-US" altLang="zh-CN" dirty="0" smtClean="0"/>
          </a:p>
          <a:p>
            <a:pPr>
              <a:lnSpc>
                <a:spcPct val="120000"/>
              </a:lnSpc>
            </a:pPr>
            <a:endParaRPr lang="en-US" altLang="zh-CN" sz="800" dirty="0" smtClean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右</a:t>
            </a:r>
            <a:r>
              <a:rPr lang="zh-CN" altLang="en-US" dirty="0" smtClean="0"/>
              <a:t>下图是</a:t>
            </a:r>
            <a:r>
              <a:rPr lang="en-US" altLang="zh-CN" dirty="0" err="1" smtClean="0"/>
              <a:t>N</a:t>
            </a:r>
            <a:r>
              <a:rPr lang="en-US" altLang="zh-CN" baseline="-25000" dirty="0" err="1" smtClean="0"/>
              <a:t>pe</a:t>
            </a:r>
            <a:r>
              <a:rPr lang="zh-CN" altLang="en-US" dirty="0" smtClean="0"/>
              <a:t>与</a:t>
            </a:r>
            <a:r>
              <a:rPr lang="en-US" altLang="zh-CN" dirty="0" smtClean="0"/>
              <a:t>Space Angle</a:t>
            </a:r>
            <a:r>
              <a:rPr lang="zh-CN" altLang="en-US" dirty="0" smtClean="0"/>
              <a:t>的分布；</a:t>
            </a:r>
            <a:r>
              <a:rPr lang="en-US" altLang="zh-CN" dirty="0" smtClean="0"/>
              <a:t>α</a:t>
            </a:r>
            <a:r>
              <a:rPr lang="zh-CN" altLang="en-US" dirty="0" smtClean="0"/>
              <a:t>是簇射方向和望远镜主轴方向的夹角</a:t>
            </a:r>
            <a:endParaRPr lang="en-US" altLang="zh-CN" dirty="0" smtClean="0"/>
          </a:p>
          <a:p>
            <a:pPr>
              <a:lnSpc>
                <a:spcPct val="120000"/>
              </a:lnSpc>
            </a:pPr>
            <a:endParaRPr lang="en-US" altLang="zh-CN" sz="800" dirty="0" smtClean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/>
              <a:t>        ：归一化到</a:t>
            </a:r>
            <a:r>
              <a:rPr lang="en-US" altLang="zh-CN" dirty="0" err="1" smtClean="0"/>
              <a:t>R</a:t>
            </a:r>
            <a:r>
              <a:rPr lang="en-US" altLang="zh-CN" baseline="-25000" dirty="0" err="1" smtClean="0"/>
              <a:t>p</a:t>
            </a:r>
            <a:r>
              <a:rPr lang="en-US" altLang="zh-CN" dirty="0" smtClean="0"/>
              <a:t>=0</a:t>
            </a:r>
            <a:r>
              <a:rPr lang="zh-CN" altLang="en-US" dirty="0" smtClean="0"/>
              <a:t>且</a:t>
            </a:r>
            <a:r>
              <a:rPr lang="en-US" altLang="zh-CN" dirty="0" smtClean="0"/>
              <a:t>α=0</a:t>
            </a:r>
            <a:r>
              <a:rPr lang="zh-CN" altLang="en-US" dirty="0" smtClean="0"/>
              <a:t>的总光子数</a:t>
            </a:r>
            <a:endParaRPr lang="en-US" altLang="zh-CN" dirty="0" smtClean="0"/>
          </a:p>
          <a:p>
            <a:pPr>
              <a:lnSpc>
                <a:spcPct val="120000"/>
              </a:lnSpc>
            </a:pPr>
            <a:endParaRPr lang="en-US" altLang="zh-CN" sz="800" dirty="0" smtClean="0"/>
          </a:p>
        </p:txBody>
      </p:sp>
      <p:graphicFrame>
        <p:nvGraphicFramePr>
          <p:cNvPr id="23" name="对象 2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491202039"/>
              </p:ext>
            </p:extLst>
          </p:nvPr>
        </p:nvGraphicFramePr>
        <p:xfrm>
          <a:off x="720000" y="2592000"/>
          <a:ext cx="378000" cy="360000"/>
        </p:xfrm>
        <a:graphic>
          <a:graphicData uri="http://schemas.openxmlformats.org/presentationml/2006/ole">
            <p:oleObj spid="_x0000_s17451" name="公式" r:id="rId6" imgW="266400" imgH="253800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76580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t="54448" r="8790"/>
          <a:stretch>
            <a:fillRect/>
          </a:stretch>
        </p:blipFill>
        <p:spPr bwMode="auto">
          <a:xfrm>
            <a:off x="2399549" y="0"/>
            <a:ext cx="6673045" cy="471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42876" y="1017331"/>
            <a:ext cx="24288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</a:rPr>
              <a:t>The </a:t>
            </a:r>
            <a:r>
              <a:rPr lang="en-US" altLang="zh-CN" sz="3200" b="1" dirty="0" err="1" smtClean="0">
                <a:solidFill>
                  <a:srgbClr val="C00000"/>
                </a:solidFill>
              </a:rPr>
              <a:t>pectrum</a:t>
            </a:r>
            <a:r>
              <a:rPr lang="en-US" altLang="zh-CN" sz="3200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altLang="zh-CN" sz="3200" b="1" dirty="0" smtClean="0">
                <a:solidFill>
                  <a:srgbClr val="C00000"/>
                </a:solidFill>
              </a:rPr>
              <a:t>of H &amp; He</a:t>
            </a:r>
          </a:p>
          <a:p>
            <a:r>
              <a:rPr lang="en-US" altLang="zh-CN" sz="3200" b="1" dirty="0" smtClean="0">
                <a:solidFill>
                  <a:srgbClr val="C00000"/>
                </a:solidFill>
              </a:rPr>
              <a:t>with its knee below 1PeV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7504" y="4429132"/>
            <a:ext cx="892899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Wingdings" pitchFamily="2" charset="2"/>
              <a:buChar char="Ø"/>
            </a:pPr>
            <a:r>
              <a:rPr lang="en-US" altLang="zh-CN" sz="2000" dirty="0" smtClean="0"/>
              <a:t>The knee of </a:t>
            </a:r>
            <a:r>
              <a:rPr lang="en-US" altLang="zh-CN" sz="2000" dirty="0" err="1" smtClean="0"/>
              <a:t>H&amp;He</a:t>
            </a:r>
            <a:r>
              <a:rPr lang="en-US" altLang="zh-CN" sz="2000" dirty="0" smtClean="0"/>
              <a:t> spectrum at </a:t>
            </a:r>
            <a:r>
              <a:rPr lang="en-US" altLang="zh-CN" sz="2800" b="1" dirty="0" smtClean="0"/>
              <a:t>(700±230</a:t>
            </a:r>
            <a:r>
              <a:rPr lang="en-US" altLang="zh-CN" sz="2000" dirty="0" smtClean="0"/>
              <a:t>) </a:t>
            </a:r>
            <a:r>
              <a:rPr lang="en-US" altLang="zh-CN" sz="2000" dirty="0" err="1" smtClean="0"/>
              <a:t>TeV</a:t>
            </a:r>
            <a:r>
              <a:rPr lang="en-US" altLang="zh-CN" sz="2000" dirty="0" smtClean="0"/>
              <a:t> is clearly measured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altLang="zh-CN" sz="2000" dirty="0" smtClean="0"/>
              <a:t>Broken power law fits data well with indices</a:t>
            </a:r>
          </a:p>
          <a:p>
            <a:pPr marL="742950" lvl="1" indent="-285750"/>
            <a:r>
              <a:rPr lang="en-US" altLang="zh-CN" sz="2000" dirty="0" smtClean="0"/>
              <a:t>-2.62 ± 0.05 and -3.58 ± 0.50 below and above the knee </a:t>
            </a:r>
          </a:p>
          <a:p>
            <a:pPr marL="742950" lvl="1" indent="-285750"/>
            <a:r>
              <a:rPr lang="en-US" altLang="zh-CN" sz="2000" dirty="0" smtClean="0"/>
              <a:t>(with heavy contamination subtracted </a:t>
            </a:r>
          </a:p>
          <a:p>
            <a:pPr marL="742950" lvl="1" indent="-285750"/>
            <a:r>
              <a:rPr lang="en-US" altLang="zh-CN" sz="2000" dirty="0" smtClean="0"/>
              <a:t>-2.56 ± 0.05 and -3.24 ± 0.36 below and above the knee </a:t>
            </a:r>
          </a:p>
          <a:p>
            <a:pPr marL="742950" lvl="1" indent="-285750"/>
            <a:r>
              <a:rPr lang="en-US" altLang="zh-CN" sz="2000" dirty="0" smtClean="0"/>
              <a:t>(without heavy contamination subtracted)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altLang="zh-CN" sz="2000" dirty="0" smtClean="0"/>
              <a:t>Below the knee, consistent with ARGO-YBJ, which is </a:t>
            </a:r>
            <a:r>
              <a:rPr lang="en-US" altLang="zh-CN" sz="2000" dirty="0" smtClean="0">
                <a:solidFill>
                  <a:prstClr val="black"/>
                </a:solidFill>
              </a:rPr>
              <a:t>consistent with CREAM</a:t>
            </a:r>
            <a:endParaRPr lang="en-US" altLang="zh-CN" sz="8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6879" y="5538802"/>
            <a:ext cx="4362821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139D8-14FF-4A87-8945-8E7871D097BE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LHAASO</a:t>
            </a:r>
            <a:r>
              <a:rPr lang="zh-CN" altLang="en-US" dirty="0" smtClean="0"/>
              <a:t>第三届合作组会议，</a:t>
            </a:r>
            <a:r>
              <a:rPr lang="en-US" altLang="zh-CN" dirty="0" smtClean="0"/>
              <a:t>20170921-23</a:t>
            </a:r>
            <a:r>
              <a:rPr lang="zh-CN" altLang="en-US" dirty="0" smtClean="0"/>
              <a:t>，山东大学，威海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264060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yinlq\Desktop\plots\plots\Parameters\p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852000"/>
            <a:ext cx="4262881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yinlq\Desktop\plots\plots\Parameters\p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3852000"/>
            <a:ext cx="4262881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000" y="360000"/>
            <a:ext cx="41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LHAASO </a:t>
            </a:r>
            <a:r>
              <a:rPr lang="zh-CN" altLang="en-US" sz="3200" b="1" dirty="0" smtClean="0"/>
              <a:t>四分之一阵列</a:t>
            </a:r>
            <a:endParaRPr lang="zh-CN" altLang="en-US" sz="3200" b="1" dirty="0"/>
          </a:p>
        </p:txBody>
      </p:sp>
      <p:pic>
        <p:nvPicPr>
          <p:cNvPr id="1027" name="Picture 3" descr="C:\Users\yinlq\Desktop\plots\plots\Parameters\p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80000"/>
            <a:ext cx="4262881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yinlq\Desktop\plots\plots\Parameters\p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1080000"/>
            <a:ext cx="4262881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F9409-FA88-44E8-9E0F-FF98BA7D3701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6553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88840"/>
            <a:ext cx="7827555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“膝”区物理面临的问题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40EC-5326-450C-AAB1-CBCC90217B3B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/>
              <a:t>LHAASO</a:t>
            </a:r>
            <a:r>
              <a:rPr lang="zh-CN" altLang="en-US" dirty="0" smtClean="0"/>
              <a:t>第三届合作组会议，</a:t>
            </a:r>
            <a:r>
              <a:rPr lang="en-US" altLang="zh-CN" dirty="0" smtClean="0"/>
              <a:t>20170921-23</a:t>
            </a:r>
            <a:r>
              <a:rPr lang="zh-CN" altLang="en-US" dirty="0" smtClean="0"/>
              <a:t>，山东大学，威海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266200" y="2060848"/>
            <a:ext cx="4122224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zh-CN" sz="2000" b="1" dirty="0" smtClean="0">
                <a:solidFill>
                  <a:srgbClr val="FF0000"/>
                </a:solidFill>
              </a:rPr>
              <a:t>Knee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的成分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(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粒子鉴别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)</a:t>
            </a:r>
          </a:p>
          <a:p>
            <a:pPr marL="457200" indent="-457200">
              <a:buAutoNum type="arabicPeriod"/>
            </a:pPr>
            <a:r>
              <a:rPr lang="en-US" altLang="zh-CN" sz="2000" b="1" dirty="0" smtClean="0">
                <a:solidFill>
                  <a:srgbClr val="FF0000"/>
                </a:solidFill>
              </a:rPr>
              <a:t>Knee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的准确位置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(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绝对能标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0000" y="1124744"/>
            <a:ext cx="77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宇宙线能谱“膝”区的成因</a:t>
            </a:r>
            <a:r>
              <a:rPr lang="zh-CN" altLang="en-US" sz="2000" smtClean="0"/>
              <a:t>与其起源有</a:t>
            </a:r>
            <a:r>
              <a:rPr lang="zh-CN" altLang="en-US" sz="2000" dirty="0" smtClean="0"/>
              <a:t>密切的关联！但“膝”的位置和结构至今没有完全确定！</a:t>
            </a:r>
            <a:endParaRPr lang="zh-CN" alt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547664" y="5415607"/>
            <a:ext cx="655272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FF0000"/>
                </a:solidFill>
              </a:rPr>
              <a:t>能量标定不确定、成分测量困难、模型依赖！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29510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000" y="1440000"/>
            <a:ext cx="9101160" cy="4320000"/>
            <a:chOff x="0" y="1440000"/>
            <a:chExt cx="9101160" cy="4320000"/>
          </a:xfrm>
        </p:grpSpPr>
        <p:pic>
          <p:nvPicPr>
            <p:cNvPr id="2051" name="Picture 3" descr="C:\Users\yinlq\Desktop\plots\plots\Parameters\px_pc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00000"/>
              <a:ext cx="3197161" cy="21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yinlq\Desktop\plots\plots\Parameters\px_pm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000" y="3600000"/>
              <a:ext cx="3197161" cy="21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yinlq\Desktop\plots\plots\Parameters\pf_pm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440000"/>
              <a:ext cx="3197155" cy="21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C:\Users\yinlq\Desktop\plots\plots\Parameters\pf_pc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000" y="1440000"/>
              <a:ext cx="3197155" cy="21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C:\Users\yinlq\Desktop\plots\plots\Parameters\pf_px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4000" y="1440000"/>
              <a:ext cx="3197155" cy="21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C:\Users\yinlq\Desktop\plots\plots\Parameters\pc_pm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4000" y="3600000"/>
              <a:ext cx="3197160" cy="216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360000" y="360000"/>
            <a:ext cx="41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LHAASO </a:t>
            </a:r>
            <a:r>
              <a:rPr lang="zh-CN" altLang="en-US" sz="3200" b="1" dirty="0" smtClean="0"/>
              <a:t>四分之一阵列</a:t>
            </a:r>
            <a:endParaRPr lang="zh-CN" altLang="en-US" sz="3200" b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6540-A2BA-401A-9126-A242A9538A67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08315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000" y="360000"/>
            <a:ext cx="2700000" cy="57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/>
              <a:t>MgAlSi</a:t>
            </a:r>
            <a:r>
              <a:rPr lang="en-US" altLang="zh-CN" sz="3200" b="1" dirty="0" smtClean="0"/>
              <a:t> + Iron</a:t>
            </a:r>
            <a:endParaRPr lang="zh-CN" altLang="en-US" sz="3200" b="1" dirty="0"/>
          </a:p>
        </p:txBody>
      </p:sp>
      <p:pic>
        <p:nvPicPr>
          <p:cNvPr id="3" name="Picture 5" descr="C:\Users\yinlq\Desktop\plots\plots\Parameters\pf_p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080000"/>
            <a:ext cx="4262882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yinlq\Desktop\plots\plots\ParticleClass\cont_MgAlSiF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3960000"/>
            <a:ext cx="424678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yinlq\Desktop\plots\plots\ParticleClass\apert_MgAlSiF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1080000"/>
            <a:ext cx="424678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yinlq\Desktop\plots\plots\Spectrum\stat_mgalsife_hr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960000"/>
            <a:ext cx="424678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61061" y="5589240"/>
            <a:ext cx="1598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</a:rPr>
              <a:t>12</a:t>
            </a:r>
            <a:r>
              <a:rPr lang="zh-CN" altLang="en-US" b="1" dirty="0" smtClean="0">
                <a:solidFill>
                  <a:schemeClr val="accent1"/>
                </a:solidFill>
              </a:rPr>
              <a:t>台望远镜</a:t>
            </a:r>
            <a:endParaRPr lang="en-US" altLang="zh-CN" b="1" dirty="0" smtClean="0">
              <a:solidFill>
                <a:schemeClr val="accent1"/>
              </a:solidFill>
            </a:endParaRPr>
          </a:p>
          <a:p>
            <a:r>
              <a:rPr lang="en-US" altLang="zh-CN" b="1" dirty="0" smtClean="0">
                <a:solidFill>
                  <a:schemeClr val="accent1"/>
                </a:solidFill>
              </a:rPr>
              <a:t>10% duty cycle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16216" y="4293096"/>
            <a:ext cx="1721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 smtClean="0">
                <a:solidFill>
                  <a:schemeClr val="accent1"/>
                </a:solidFill>
              </a:rPr>
              <a:t>Horandel</a:t>
            </a:r>
            <a:r>
              <a:rPr lang="en-US" altLang="zh-CN" b="1" dirty="0" smtClean="0">
                <a:solidFill>
                  <a:schemeClr val="accent1"/>
                </a:solidFill>
              </a:rPr>
              <a:t> model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1880" y="188640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chemeClr val="accent1"/>
                </a:solidFill>
              </a:rPr>
              <a:t>Purity: ~85%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chemeClr val="accent1"/>
                </a:solidFill>
              </a:rPr>
              <a:t>Aperture: ~1700 m</a:t>
            </a:r>
            <a:r>
              <a:rPr lang="en-US" altLang="zh-CN" sz="2000" b="1" baseline="30000" dirty="0" smtClean="0">
                <a:solidFill>
                  <a:schemeClr val="accent1"/>
                </a:solidFill>
              </a:rPr>
              <a:t>2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.sr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b="1" dirty="0" smtClean="0">
                <a:solidFill>
                  <a:schemeClr val="accent1"/>
                </a:solidFill>
              </a:rPr>
              <a:t>每年可以挑选出</a:t>
            </a:r>
            <a:r>
              <a:rPr lang="en-US" altLang="zh-CN" sz="2000" b="1" dirty="0">
                <a:solidFill>
                  <a:schemeClr val="accent1"/>
                </a:solidFill>
              </a:rPr>
              <a:t>5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00</a:t>
            </a:r>
            <a:r>
              <a:rPr lang="zh-CN" altLang="en-US" sz="2000" b="1" dirty="0" smtClean="0">
                <a:solidFill>
                  <a:schemeClr val="accent1"/>
                </a:solidFill>
              </a:rPr>
              <a:t>个重核事例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@1PeV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D02FB-C112-40AD-9C7D-D9A57225A334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8733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000" y="360000"/>
            <a:ext cx="27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Iron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3" name="Picture 5" descr="C:\Users\yinlq\Desktop\plots\plots\Parameters\pf_p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080000"/>
            <a:ext cx="4262882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yinlq\Desktop\plots\plots\ParticleClass\cont_ir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3960000"/>
            <a:ext cx="424678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yinlq\Desktop\plots\plots\ParticleClass\apert_ir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1080000"/>
            <a:ext cx="424678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yinlq\Desktop\plots\plots\Spectrum\stat_iron_hr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960000"/>
            <a:ext cx="424678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61061" y="5589240"/>
            <a:ext cx="1598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</a:rPr>
              <a:t>12</a:t>
            </a:r>
            <a:r>
              <a:rPr lang="zh-CN" altLang="en-US" b="1" dirty="0" smtClean="0">
                <a:solidFill>
                  <a:schemeClr val="accent1"/>
                </a:solidFill>
              </a:rPr>
              <a:t>台望远镜</a:t>
            </a:r>
            <a:endParaRPr lang="en-US" altLang="zh-CN" b="1" dirty="0" smtClean="0">
              <a:solidFill>
                <a:schemeClr val="accent1"/>
              </a:solidFill>
            </a:endParaRPr>
          </a:p>
          <a:p>
            <a:r>
              <a:rPr lang="en-US" altLang="zh-CN" b="1" dirty="0" smtClean="0">
                <a:solidFill>
                  <a:schemeClr val="accent1"/>
                </a:solidFill>
              </a:rPr>
              <a:t>10% duty cycle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516216" y="4293096"/>
            <a:ext cx="1721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 smtClean="0">
                <a:solidFill>
                  <a:schemeClr val="accent1"/>
                </a:solidFill>
              </a:rPr>
              <a:t>Horandel</a:t>
            </a:r>
            <a:r>
              <a:rPr lang="en-US" altLang="zh-CN" b="1" dirty="0" smtClean="0">
                <a:solidFill>
                  <a:schemeClr val="accent1"/>
                </a:solidFill>
              </a:rPr>
              <a:t> model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880" y="188640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chemeClr val="accent1"/>
                </a:solidFill>
              </a:rPr>
              <a:t>Purity: ~80%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chemeClr val="accent1"/>
                </a:solidFill>
              </a:rPr>
              <a:t>Aperture: ~1200 m</a:t>
            </a:r>
            <a:r>
              <a:rPr lang="en-US" altLang="zh-CN" sz="2000" b="1" baseline="30000" dirty="0" smtClean="0">
                <a:solidFill>
                  <a:schemeClr val="accent1"/>
                </a:solidFill>
              </a:rPr>
              <a:t>2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.sr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b="1" dirty="0" smtClean="0">
                <a:solidFill>
                  <a:schemeClr val="accent1"/>
                </a:solidFill>
              </a:rPr>
              <a:t>每年可以挑选出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300</a:t>
            </a:r>
            <a:r>
              <a:rPr lang="zh-CN" altLang="en-US" sz="2000" b="1" dirty="0" smtClean="0">
                <a:solidFill>
                  <a:schemeClr val="accent1"/>
                </a:solidFill>
              </a:rPr>
              <a:t>个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Iron</a:t>
            </a:r>
            <a:r>
              <a:rPr lang="zh-CN" altLang="en-US" sz="2000" b="1" dirty="0" smtClean="0">
                <a:solidFill>
                  <a:schemeClr val="accent1"/>
                </a:solidFill>
              </a:rPr>
              <a:t>事例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@1PeV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5FA57-C9D1-4FB1-8CFE-5E67D1988F9A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8733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内容占位符 3" descr="ybj-zhan2.tif"/>
          <p:cNvPicPr>
            <a:picLocks noChangeAspect="1"/>
          </p:cNvPicPr>
          <p:nvPr/>
        </p:nvPicPr>
        <p:blipFill>
          <a:blip r:embed="rId4" cstate="print"/>
          <a:srcRect l="49351" t="7291" b="51042"/>
          <a:stretch>
            <a:fillRect/>
          </a:stretch>
        </p:blipFill>
        <p:spPr>
          <a:xfrm>
            <a:off x="179512" y="576000"/>
            <a:ext cx="8820000" cy="62500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48072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ARGO-YBJ</a:t>
            </a:r>
            <a:r>
              <a:rPr lang="zh-CN" altLang="en-US" sz="3600" dirty="0"/>
              <a:t>和</a:t>
            </a:r>
            <a:r>
              <a:rPr lang="en-US" altLang="zh-CN" sz="3600" dirty="0"/>
              <a:t>WFCT</a:t>
            </a:r>
            <a:r>
              <a:rPr lang="zh-CN" altLang="en-US" sz="3600" dirty="0"/>
              <a:t>样机联合观测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32021-BCF7-4436-97F8-A8C7A7ADED90}" type="datetime1">
              <a:rPr lang="zh-CN" altLang="en-US" smtClean="0">
                <a:solidFill>
                  <a:schemeClr val="tx1"/>
                </a:solidFill>
              </a:rPr>
              <a:pPr/>
              <a:t>2017/9/23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LHAASO</a:t>
            </a:r>
            <a:r>
              <a:rPr lang="zh-CN" altLang="en-US" dirty="0" smtClean="0">
                <a:solidFill>
                  <a:schemeClr val="tx1"/>
                </a:solidFill>
              </a:rPr>
              <a:t>第三届合作组会议，</a:t>
            </a:r>
            <a:r>
              <a:rPr lang="en-US" altLang="zh-CN" dirty="0" smtClean="0">
                <a:solidFill>
                  <a:schemeClr val="tx1"/>
                </a:solidFill>
              </a:rPr>
              <a:t>20170921-23</a:t>
            </a:r>
            <a:r>
              <a:rPr lang="zh-CN" altLang="en-US" dirty="0" smtClean="0">
                <a:solidFill>
                  <a:schemeClr val="tx1"/>
                </a:solidFill>
              </a:rPr>
              <a:t>，山东大学，威海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>
                <a:solidFill>
                  <a:schemeClr val="tx1"/>
                </a:solidFill>
              </a:rPr>
              <a:pPr/>
              <a:t>4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 l="6541" r="25872" b="15254"/>
          <a:stretch>
            <a:fillRect/>
          </a:stretch>
        </p:blipFill>
        <p:spPr bwMode="auto">
          <a:xfrm>
            <a:off x="5567002" y="3925342"/>
            <a:ext cx="571504" cy="71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直接箭头连接符 8"/>
          <p:cNvCxnSpPr/>
          <p:nvPr/>
        </p:nvCxnSpPr>
        <p:spPr>
          <a:xfrm>
            <a:off x="3923928" y="3092114"/>
            <a:ext cx="1857388" cy="121444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06691" y="3068960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/>
              <a:t>~ 80 m</a:t>
            </a:r>
            <a:endParaRPr lang="zh-CN" altLang="en-US" sz="2800" b="1" dirty="0"/>
          </a:p>
        </p:txBody>
      </p:sp>
      <p:grpSp>
        <p:nvGrpSpPr>
          <p:cNvPr id="44" name="组合 21"/>
          <p:cNvGrpSpPr/>
          <p:nvPr/>
        </p:nvGrpSpPr>
        <p:grpSpPr>
          <a:xfrm>
            <a:off x="412781" y="667786"/>
            <a:ext cx="3799179" cy="2905230"/>
            <a:chOff x="1979712" y="3645024"/>
            <a:chExt cx="4256935" cy="2949370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3645024"/>
              <a:ext cx="4256935" cy="2949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2041073" y="5154234"/>
              <a:ext cx="4093775" cy="531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C000"/>
                  </a:solidFill>
                </a:rPr>
                <a:t>全覆盖地毯式</a:t>
              </a:r>
              <a:r>
                <a:rPr lang="en-US" altLang="zh-CN" sz="2800" b="1" dirty="0" smtClean="0">
                  <a:solidFill>
                    <a:srgbClr val="FFC000"/>
                  </a:solidFill>
                </a:rPr>
                <a:t>RPC</a:t>
              </a:r>
              <a:r>
                <a:rPr lang="zh-CN" altLang="en-US" sz="2800" b="1" dirty="0" smtClean="0">
                  <a:solidFill>
                    <a:srgbClr val="FFC000"/>
                  </a:solidFill>
                </a:rPr>
                <a:t>阵列</a:t>
              </a:r>
              <a:endParaRPr lang="zh-CN" altLang="en-US" sz="28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47" name="组合 7"/>
          <p:cNvGrpSpPr/>
          <p:nvPr/>
        </p:nvGrpSpPr>
        <p:grpSpPr>
          <a:xfrm>
            <a:off x="4499992" y="764704"/>
            <a:ext cx="4036469" cy="2833222"/>
            <a:chOff x="5148064" y="188640"/>
            <a:chExt cx="3816424" cy="3024336"/>
          </a:xfrm>
        </p:grpSpPr>
        <p:grpSp>
          <p:nvGrpSpPr>
            <p:cNvPr id="48" name="组合 13"/>
            <p:cNvGrpSpPr/>
            <p:nvPr/>
          </p:nvGrpSpPr>
          <p:grpSpPr>
            <a:xfrm>
              <a:off x="5148064" y="188640"/>
              <a:ext cx="3816424" cy="3024336"/>
              <a:chOff x="7524328" y="1124744"/>
              <a:chExt cx="4632702" cy="3837476"/>
            </a:xfrm>
          </p:grpSpPr>
          <p:pic>
            <p:nvPicPr>
              <p:cNvPr id="50" name="图片 4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4328" y="1124744"/>
                <a:ext cx="4632702" cy="3837476"/>
              </a:xfrm>
              <a:prstGeom prst="rect">
                <a:avLst/>
              </a:prstGeom>
            </p:spPr>
          </p:pic>
          <p:cxnSp>
            <p:nvCxnSpPr>
              <p:cNvPr id="51" name="直接连接符 50"/>
              <p:cNvCxnSpPr/>
              <p:nvPr/>
            </p:nvCxnSpPr>
            <p:spPr>
              <a:xfrm>
                <a:off x="10234349" y="1793801"/>
                <a:ext cx="148183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2" name="TextBox 51"/>
              <p:cNvSpPr txBox="1"/>
              <p:nvPr/>
            </p:nvSpPr>
            <p:spPr>
              <a:xfrm>
                <a:off x="10420759" y="1508568"/>
                <a:ext cx="880236" cy="4803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 smtClean="0"/>
                  <a:t>proton</a:t>
                </a:r>
                <a:endParaRPr lang="zh-CN" altLang="en-US" b="1" dirty="0"/>
              </a:p>
            </p:txBody>
          </p:sp>
          <p:cxnSp>
            <p:nvCxnSpPr>
              <p:cNvPr id="53" name="直接连接符 52"/>
              <p:cNvCxnSpPr/>
              <p:nvPr/>
            </p:nvCxnSpPr>
            <p:spPr>
              <a:xfrm>
                <a:off x="10234349" y="2148980"/>
                <a:ext cx="14818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10450260" y="1891816"/>
                <a:ext cx="597095" cy="4803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0070C0"/>
                    </a:solidFill>
                  </a:rPr>
                  <a:t>iron</a:t>
                </a:r>
                <a:endParaRPr lang="zh-CN" altLang="en-US" b="1" dirty="0">
                  <a:solidFill>
                    <a:srgbClr val="0070C0"/>
                  </a:solidFill>
                </a:endParaRPr>
              </a:p>
            </p:txBody>
          </p:sp>
        </p:grpSp>
        <p:cxnSp>
          <p:nvCxnSpPr>
            <p:cNvPr id="49" name="直接连接符 48"/>
            <p:cNvCxnSpPr/>
            <p:nvPr/>
          </p:nvCxnSpPr>
          <p:spPr>
            <a:xfrm>
              <a:off x="5796136" y="404664"/>
              <a:ext cx="0" cy="24482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97732"/>
            <a:ext cx="3600400" cy="306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8" cstate="print"/>
          <a:srcRect l="63960" t="43642" b="9901"/>
          <a:stretch>
            <a:fillRect/>
          </a:stretch>
        </p:blipFill>
        <p:spPr bwMode="auto">
          <a:xfrm>
            <a:off x="4932040" y="3645024"/>
            <a:ext cx="3240360" cy="311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044315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00" y="612000"/>
            <a:ext cx="3534077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48072"/>
          </a:xfrm>
        </p:spPr>
        <p:txBody>
          <a:bodyPr>
            <a:normAutofit/>
          </a:bodyPr>
          <a:lstStyle/>
          <a:p>
            <a:r>
              <a:rPr lang="zh-CN" altLang="en-US" sz="3600" b="1" dirty="0" smtClean="0"/>
              <a:t>多变量分析</a:t>
            </a:r>
            <a:endParaRPr lang="zh-CN" altLang="en-US" sz="3600" b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42AD1-4079-4575-8A64-40893AE62C45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000" y="1368000"/>
            <a:ext cx="4087799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000" y="900000"/>
            <a:ext cx="4569833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2" descr="aperture_icrc201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6842" y="3861328"/>
            <a:ext cx="3773153" cy="252000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2595" t="57975" r="8416"/>
          <a:stretch>
            <a:fillRect/>
          </a:stretch>
        </p:blipFill>
        <p:spPr bwMode="auto">
          <a:xfrm>
            <a:off x="4499995" y="3861048"/>
            <a:ext cx="3717911" cy="24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矩形 15"/>
          <p:cNvSpPr/>
          <p:nvPr/>
        </p:nvSpPr>
        <p:spPr>
          <a:xfrm>
            <a:off x="432000" y="1844824"/>
            <a:ext cx="4212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 smtClean="0"/>
              <a:t>H&amp;He</a:t>
            </a:r>
            <a:r>
              <a:rPr lang="en-US" altLang="zh-CN" b="1" dirty="0" smtClean="0"/>
              <a:t> </a:t>
            </a:r>
            <a:r>
              <a:rPr lang="zh-CN" altLang="en-US" b="1" dirty="0"/>
              <a:t>判选条件</a:t>
            </a:r>
            <a:r>
              <a:rPr lang="en-US" altLang="zh-CN" b="1" dirty="0" smtClean="0"/>
              <a:t>: </a:t>
            </a:r>
            <a:r>
              <a:rPr lang="en-US" altLang="zh-CN" b="1" dirty="0" err="1" smtClean="0"/>
              <a:t>p</a:t>
            </a:r>
            <a:r>
              <a:rPr lang="en-US" altLang="zh-CN" b="1" baseline="-25000" dirty="0" err="1" smtClean="0"/>
              <a:t>L</a:t>
            </a:r>
            <a:r>
              <a:rPr lang="en-US" altLang="zh-CN" b="1" dirty="0" smtClean="0"/>
              <a:t>&gt;-4.53 or </a:t>
            </a:r>
            <a:r>
              <a:rPr lang="en-US" altLang="zh-CN" b="1" dirty="0" err="1" smtClean="0"/>
              <a:t>p</a:t>
            </a:r>
            <a:r>
              <a:rPr lang="en-US" altLang="zh-CN" b="1" baseline="-25000" dirty="0" err="1" smtClean="0"/>
              <a:t>C</a:t>
            </a:r>
            <a:r>
              <a:rPr lang="en-US" altLang="zh-CN" b="1" dirty="0" smtClean="0"/>
              <a:t>&gt;0.78 </a:t>
            </a:r>
            <a:endParaRPr lang="zh-CN" altLang="en-US" b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40000" y="3924000"/>
            <a:ext cx="3600000" cy="1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矩形 18"/>
          <p:cNvSpPr/>
          <p:nvPr/>
        </p:nvSpPr>
        <p:spPr>
          <a:xfrm>
            <a:off x="360000" y="2376000"/>
            <a:ext cx="576064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en-US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全粒子 </a:t>
            </a:r>
            <a:r>
              <a:rPr lang="en-US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Aperture: 163 m</a:t>
            </a:r>
            <a:r>
              <a:rPr lang="en-US" altLang="zh-CN" baseline="30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2</a:t>
            </a:r>
            <a:r>
              <a:rPr lang="en-US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Sr 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</a:t>
            </a:r>
            <a:r>
              <a:rPr lang="en-US" altLang="zh-CN" b="1" dirty="0" err="1" smtClean="0">
                <a:solidFill>
                  <a:srgbClr val="FF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H&amp;He</a:t>
            </a:r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Aperture: ~120 m</a:t>
            </a:r>
            <a:r>
              <a:rPr lang="en-US" altLang="zh-CN" b="1" baseline="30000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2</a:t>
            </a:r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Sr@&gt;300 TeV; 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</a:t>
            </a:r>
            <a:r>
              <a:rPr lang="en-US" altLang="zh-CN" b="1" dirty="0" err="1" smtClean="0">
                <a:solidFill>
                  <a:srgbClr val="FF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H&amp;He</a:t>
            </a:r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</a:t>
            </a:r>
            <a:r>
              <a:rPr lang="zh-CN" altLang="en-US" b="1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纯度</a:t>
            </a:r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: ~93%@&lt;700 TeV;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</a:t>
            </a:r>
            <a:r>
              <a:rPr lang="zh-CN" altLang="en-US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重</a:t>
            </a:r>
            <a:r>
              <a:rPr lang="zh-CN" altLang="en-US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核的污染率随能量增加</a:t>
            </a:r>
            <a:r>
              <a:rPr lang="en-US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: 13%@1PeV, 27%@3PeV;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6048000" y="1188000"/>
            <a:ext cx="2160000" cy="2052000"/>
            <a:chOff x="6048000" y="1188000"/>
            <a:chExt cx="2160000" cy="2052000"/>
          </a:xfrm>
        </p:grpSpPr>
        <p:sp>
          <p:nvSpPr>
            <p:cNvPr id="15" name="矩形 14"/>
            <p:cNvSpPr/>
            <p:nvPr/>
          </p:nvSpPr>
          <p:spPr>
            <a:xfrm>
              <a:off x="6048000" y="1188000"/>
              <a:ext cx="2160000" cy="900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7488000" y="2088000"/>
              <a:ext cx="720000" cy="1152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37793100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612000"/>
            <a:ext cx="6206049" cy="44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79512" y="1988840"/>
            <a:ext cx="2376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C00000"/>
                </a:solidFill>
              </a:rPr>
              <a:t>质子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+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氦核的“膝”低于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1PeV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251520" y="4853258"/>
            <a:ext cx="8640960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 测量了</a:t>
            </a: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100TeV-3PeV</a:t>
            </a: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的质子</a:t>
            </a: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+</a:t>
            </a: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氦核能谱； </a:t>
            </a: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楷体_GB2312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 在</a:t>
            </a:r>
            <a:r>
              <a:rPr kumimoji="0" 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（</a:t>
            </a:r>
            <a:r>
              <a:rPr lang="en-US" altLang="zh-CN" dirty="0" smtClean="0">
                <a:latin typeface="Times New Roman" pitchFamily="18" charset="0"/>
                <a:ea typeface="宋体" pitchFamily="2" charset="-122"/>
                <a:cs typeface="楷体_GB2312"/>
              </a:rPr>
              <a:t>70</a:t>
            </a: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0±87</a:t>
            </a: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）</a:t>
            </a: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TeV</a:t>
            </a: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处发现了非常重要的质子</a:t>
            </a: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+</a:t>
            </a: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氦核能谱</a:t>
            </a: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/>
                <a:ea typeface="宋体" pitchFamily="2" charset="-122"/>
                <a:cs typeface="楷体_GB2312"/>
              </a:rPr>
              <a:t>“</a:t>
            </a: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膝</a:t>
            </a: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/>
                <a:ea typeface="宋体" pitchFamily="2" charset="-122"/>
                <a:cs typeface="楷体_GB2312"/>
              </a:rPr>
              <a:t>”</a:t>
            </a: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，远低于人们根据之前实验结果推断的结果。在国际宇宙线界，该成果已引起了大家的广泛关注。该成果已发表在</a:t>
            </a: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Physics Review D</a:t>
            </a: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楷体_GB2312"/>
              </a:rPr>
              <a:t>上。</a:t>
            </a:r>
            <a:endParaRPr kumimoji="0" lang="zh-CN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35696" y="188640"/>
            <a:ext cx="723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B. Bartoli, et al.</a:t>
            </a:r>
            <a:r>
              <a:rPr lang="zh-CN" altLang="en-US" sz="2400" dirty="0" smtClean="0"/>
              <a:t>，</a:t>
            </a:r>
            <a:r>
              <a:rPr lang="en-US" altLang="zh-CN" sz="2400" dirty="0" smtClean="0"/>
              <a:t>PHYSICAL REVIEW D 92, 092005 (2015)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256-CB68-4A2E-BA8F-BC42CC8D5D96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64331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内容占位符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60848"/>
            <a:ext cx="4968552" cy="274479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79512" y="3861048"/>
            <a:ext cx="172819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WCDA: </a:t>
            </a:r>
          </a:p>
          <a:p>
            <a:r>
              <a:rPr lang="zh-CN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水契伦科夫光探测器</a:t>
            </a:r>
            <a:endParaRPr lang="en-US" alt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020272" y="2145630"/>
            <a:ext cx="1944216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WFCTA:</a:t>
            </a: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台广角契伦科夫望远镜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35896" y="262389"/>
            <a:ext cx="2448272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Cooper Std Black" panose="0208090304030B020404" pitchFamily="18" charset="0"/>
                <a:ea typeface="华文琥珀" panose="02010800040101010101" pitchFamily="2" charset="-122"/>
              </a:rPr>
              <a:t>LHAASO</a:t>
            </a:r>
            <a:endParaRPr lang="en-US" sz="3600" b="1" i="1" dirty="0">
              <a:solidFill>
                <a:srgbClr val="FF0000"/>
              </a:solidFill>
              <a:latin typeface="Cooper Std Black" panose="0208090304030B020404" pitchFamily="18" charset="0"/>
              <a:ea typeface="华文琥珀" panose="02010800040101010101" pitchFamily="2" charset="-122"/>
            </a:endParaRPr>
          </a:p>
        </p:txBody>
      </p:sp>
      <p:grpSp>
        <p:nvGrpSpPr>
          <p:cNvPr id="3" name="组合 7"/>
          <p:cNvGrpSpPr/>
          <p:nvPr/>
        </p:nvGrpSpPr>
        <p:grpSpPr>
          <a:xfrm>
            <a:off x="6336000" y="165600"/>
            <a:ext cx="2599200" cy="1764000"/>
            <a:chOff x="6336000" y="165600"/>
            <a:chExt cx="2599200" cy="1764000"/>
          </a:xfrm>
        </p:grpSpPr>
        <p:sp>
          <p:nvSpPr>
            <p:cNvPr id="4" name="矩形标注 3"/>
            <p:cNvSpPr>
              <a:spLocks/>
            </p:cNvSpPr>
            <p:nvPr/>
          </p:nvSpPr>
          <p:spPr>
            <a:xfrm>
              <a:off x="6336000" y="165600"/>
              <a:ext cx="2599200" cy="1764000"/>
            </a:xfrm>
            <a:prstGeom prst="wedgeRectCallout">
              <a:avLst>
                <a:gd name="adj1" fmla="val -95335"/>
                <a:gd name="adj2" fmla="val 107163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925" y="208164"/>
              <a:ext cx="2527555" cy="1692000"/>
            </a:xfrm>
            <a:prstGeom prst="rect">
              <a:avLst/>
            </a:prstGeom>
          </p:spPr>
        </p:pic>
      </p:grpSp>
      <p:grpSp>
        <p:nvGrpSpPr>
          <p:cNvPr id="8" name="组合 24"/>
          <p:cNvGrpSpPr/>
          <p:nvPr/>
        </p:nvGrpSpPr>
        <p:grpSpPr>
          <a:xfrm>
            <a:off x="251520" y="165600"/>
            <a:ext cx="3081600" cy="1764000"/>
            <a:chOff x="251520" y="165600"/>
            <a:chExt cx="3081600" cy="1764000"/>
          </a:xfrm>
        </p:grpSpPr>
        <p:sp>
          <p:nvSpPr>
            <p:cNvPr id="18" name="矩形标注 17"/>
            <p:cNvSpPr/>
            <p:nvPr/>
          </p:nvSpPr>
          <p:spPr>
            <a:xfrm>
              <a:off x="251520" y="165600"/>
              <a:ext cx="3081600" cy="1764000"/>
            </a:xfrm>
            <a:prstGeom prst="wedgeRectCallout">
              <a:avLst>
                <a:gd name="adj1" fmla="val 45996"/>
                <a:gd name="adj2" fmla="val 116971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60" y="208164"/>
              <a:ext cx="3008000" cy="1692000"/>
            </a:xfrm>
            <a:prstGeom prst="rect">
              <a:avLst/>
            </a:prstGeom>
          </p:spPr>
        </p:pic>
      </p:grpSp>
      <p:grpSp>
        <p:nvGrpSpPr>
          <p:cNvPr id="9" name="组合 9"/>
          <p:cNvGrpSpPr/>
          <p:nvPr/>
        </p:nvGrpSpPr>
        <p:grpSpPr>
          <a:xfrm>
            <a:off x="251520" y="4905360"/>
            <a:ext cx="2822400" cy="1764000"/>
            <a:chOff x="251520" y="4905360"/>
            <a:chExt cx="2822400" cy="1764000"/>
          </a:xfrm>
        </p:grpSpPr>
        <p:sp>
          <p:nvSpPr>
            <p:cNvPr id="21" name="矩形标注 20"/>
            <p:cNvSpPr/>
            <p:nvPr/>
          </p:nvSpPr>
          <p:spPr>
            <a:xfrm>
              <a:off x="251520" y="4905360"/>
              <a:ext cx="2822400" cy="1764000"/>
            </a:xfrm>
            <a:prstGeom prst="wedgeRectCallout">
              <a:avLst>
                <a:gd name="adj1" fmla="val 92550"/>
                <a:gd name="adj2" fmla="val -151304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60" y="4941168"/>
              <a:ext cx="2751219" cy="1692000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779912" y="941819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2"/>
                </a:solidFill>
              </a:rPr>
              <a:t>大型高海拔空气簇射观测站</a:t>
            </a:r>
            <a:endParaRPr lang="zh-CN" altLang="en-US" sz="2400" b="1" dirty="0">
              <a:solidFill>
                <a:schemeClr val="tx2"/>
              </a:solidFill>
            </a:endParaRPr>
          </a:p>
        </p:txBody>
      </p:sp>
      <p:grpSp>
        <p:nvGrpSpPr>
          <p:cNvPr id="10" name="组合 14"/>
          <p:cNvGrpSpPr>
            <a:grpSpLocks/>
          </p:cNvGrpSpPr>
          <p:nvPr/>
        </p:nvGrpSpPr>
        <p:grpSpPr bwMode="auto">
          <a:xfrm>
            <a:off x="3995936" y="4869160"/>
            <a:ext cx="4896766" cy="1789538"/>
            <a:chOff x="179512" y="1052736"/>
            <a:chExt cx="8027362" cy="2376599"/>
          </a:xfrm>
        </p:grpSpPr>
        <p:pic>
          <p:nvPicPr>
            <p:cNvPr id="24" name="图片 15"/>
            <p:cNvPicPr>
              <a:picLocks noChangeAspect="1"/>
            </p:cNvPicPr>
            <p:nvPr/>
          </p:nvPicPr>
          <p:blipFill>
            <a:blip r:embed="rId6" cstate="print"/>
            <a:srcRect t="16017" b="15700"/>
            <a:stretch>
              <a:fillRect/>
            </a:stretch>
          </p:blipFill>
          <p:spPr bwMode="auto">
            <a:xfrm>
              <a:off x="179512" y="1052736"/>
              <a:ext cx="5220072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图片 17"/>
            <p:cNvPicPr>
              <a:picLocks noChangeAspect="1"/>
            </p:cNvPicPr>
            <p:nvPr/>
          </p:nvPicPr>
          <p:blipFill>
            <a:blip r:embed="rId7" cstate="print"/>
            <a:srcRect t="2113"/>
            <a:stretch>
              <a:fillRect/>
            </a:stretch>
          </p:blipFill>
          <p:spPr bwMode="auto">
            <a:xfrm>
              <a:off x="4570175" y="1056114"/>
              <a:ext cx="3636699" cy="237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4716016" y="4869160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/>
              <a:t>站点四川稻城海子山</a:t>
            </a:r>
            <a:endParaRPr lang="zh-CN" altLang="en-US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004048" y="5373216"/>
            <a:ext cx="2988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(29</a:t>
            </a:r>
            <a:r>
              <a:rPr lang="en-US" altLang="zh-CN" b="1" baseline="30000" dirty="0" smtClean="0"/>
              <a:t>o</a:t>
            </a:r>
            <a:r>
              <a:rPr lang="en-US" altLang="zh-CN" b="1" dirty="0" smtClean="0"/>
              <a:t>21’ 31” N, 100</a:t>
            </a:r>
            <a:r>
              <a:rPr lang="en-US" altLang="zh-CN" b="1" baseline="30000" dirty="0" smtClean="0"/>
              <a:t>o</a:t>
            </a:r>
            <a:r>
              <a:rPr lang="en-US" altLang="zh-CN" b="1" dirty="0" smtClean="0"/>
              <a:t>08’15” E, 4410 m </a:t>
            </a:r>
            <a:r>
              <a:rPr lang="en-US" altLang="zh-CN" b="1" dirty="0" err="1" smtClean="0"/>
              <a:t>a.s.l</a:t>
            </a:r>
            <a:r>
              <a:rPr lang="en-US" altLang="zh-CN" b="1" dirty="0" smtClean="0"/>
              <a:t>., 600 g/cm)</a:t>
            </a:r>
            <a:endParaRPr lang="zh-CN" altLang="en-US" b="1" dirty="0"/>
          </a:p>
        </p:txBody>
      </p:sp>
      <p:sp>
        <p:nvSpPr>
          <p:cNvPr id="27" name="文本框 10"/>
          <p:cNvSpPr txBox="1"/>
          <p:nvPr/>
        </p:nvSpPr>
        <p:spPr>
          <a:xfrm>
            <a:off x="179512" y="2145630"/>
            <a:ext cx="1728192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KM2A: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平方公里电磁粒子和</a:t>
            </a:r>
            <a:r>
              <a:rPr lang="en-US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zh-CN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子探测器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077715" y="3429000"/>
            <a:ext cx="19587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LHAASO</a:t>
            </a:r>
            <a:r>
              <a:rPr lang="zh-CN" altLang="en-US" b="1" dirty="0" smtClean="0">
                <a:solidFill>
                  <a:srgbClr val="FF0000"/>
                </a:solidFill>
              </a:rPr>
              <a:t>物理目标之一：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r>
              <a:rPr lang="zh-CN" altLang="en-US" b="1" dirty="0" smtClean="0">
                <a:solidFill>
                  <a:srgbClr val="FF0000"/>
                </a:solidFill>
              </a:rPr>
              <a:t>精确测量宇宙线分成份能谱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C7DD9-996F-4C5D-ADB5-B445EAA839B5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2932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WFCTA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6CA8-09F2-4BCB-8E64-51B95155749B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8</a:t>
            </a:fld>
            <a:endParaRPr lang="zh-CN" altLang="en-US"/>
          </a:p>
        </p:txBody>
      </p:sp>
      <p:grpSp>
        <p:nvGrpSpPr>
          <p:cNvPr id="7" name="组合 5"/>
          <p:cNvGrpSpPr/>
          <p:nvPr/>
        </p:nvGrpSpPr>
        <p:grpSpPr>
          <a:xfrm>
            <a:off x="5704797" y="980728"/>
            <a:ext cx="3187683" cy="3048362"/>
            <a:chOff x="611560" y="1442548"/>
            <a:chExt cx="3600400" cy="3629959"/>
          </a:xfrm>
        </p:grpSpPr>
        <p:pic>
          <p:nvPicPr>
            <p:cNvPr id="8" name="Picture 3" descr="C:\Users\llma\AppData\Roaming\Tencent\Users\80108933\QQ\WinTemp\RichOle\}V0M_%Z$BAN[VR6BB74(22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442548"/>
              <a:ext cx="3600400" cy="36299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直接连接符 8"/>
            <p:cNvCxnSpPr/>
            <p:nvPr/>
          </p:nvCxnSpPr>
          <p:spPr>
            <a:xfrm>
              <a:off x="2411760" y="3140968"/>
              <a:ext cx="792088" cy="28803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555776" y="2636912"/>
              <a:ext cx="792088" cy="28803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 flipH="1">
              <a:off x="2951820" y="2924944"/>
              <a:ext cx="108012" cy="36004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187622" y="2956302"/>
              <a:ext cx="796124" cy="466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err="1">
                  <a:solidFill>
                    <a:srgbClr val="FF0000"/>
                  </a:solidFill>
                </a:rPr>
                <a:t>d</a:t>
              </a:r>
              <a:r>
                <a:rPr lang="en-US" altLang="zh-CN" sz="2000" b="1" dirty="0" err="1" smtClean="0">
                  <a:solidFill>
                    <a:srgbClr val="FF0000"/>
                  </a:solidFill>
                </a:rPr>
                <a:t>ist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3" descr="C:\Users\yinlq\Desktop\plots\Parameters\p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104000"/>
            <a:ext cx="3185085" cy="21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9512" y="1260000"/>
            <a:ext cx="525658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/>
              <a:t>切伦科夫像中的总光子数</a:t>
            </a:r>
            <a:r>
              <a:rPr lang="en-US" altLang="zh-CN" dirty="0" err="1" smtClean="0"/>
              <a:t>Npe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能量重建因子</a:t>
            </a:r>
            <a:endParaRPr lang="en-US" altLang="zh-CN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>
                <a:solidFill>
                  <a:srgbClr val="FF0000"/>
                </a:solidFill>
              </a:rPr>
              <a:t>像的长宽比</a:t>
            </a:r>
            <a:r>
              <a:rPr lang="en-US" altLang="zh-CN" dirty="0" smtClean="0">
                <a:solidFill>
                  <a:srgbClr val="FF0000"/>
                </a:solidFill>
              </a:rPr>
              <a:t>L/W    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dirty="0" smtClean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>
                <a:solidFill>
                  <a:srgbClr val="FF0000"/>
                </a:solidFill>
              </a:rPr>
              <a:t>簇射到达的方向和像的重心之间的角距离</a:t>
            </a:r>
            <a:r>
              <a:rPr lang="en-US" altLang="zh-CN" dirty="0" err="1" smtClean="0">
                <a:solidFill>
                  <a:srgbClr val="FF0000"/>
                </a:solidFill>
              </a:rPr>
              <a:t>Δθ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16" name="对象 1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85766160"/>
              </p:ext>
            </p:extLst>
          </p:nvPr>
        </p:nvGraphicFramePr>
        <p:xfrm>
          <a:off x="1008000" y="2592000"/>
          <a:ext cx="3365500" cy="419100"/>
        </p:xfrm>
        <a:graphic>
          <a:graphicData uri="http://schemas.openxmlformats.org/presentationml/2006/ole">
            <p:oleObj spid="_x0000_s13691" name="公式" r:id="rId5" imgW="2044440" imgH="253800" progId="Equation.3">
              <p:embed/>
            </p:oleObj>
          </a:graphicData>
        </a:graphic>
      </p:graphicFrame>
      <p:graphicFrame>
        <p:nvGraphicFramePr>
          <p:cNvPr id="17" name="对象 1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431708349"/>
              </p:ext>
            </p:extLst>
          </p:nvPr>
        </p:nvGraphicFramePr>
        <p:xfrm>
          <a:off x="900000" y="3456000"/>
          <a:ext cx="3557588" cy="458787"/>
        </p:xfrm>
        <a:graphic>
          <a:graphicData uri="http://schemas.openxmlformats.org/presentationml/2006/ole">
            <p:oleObj spid="_x0000_s13692" name="公式" r:id="rId6" imgW="1968480" imgH="253800" progId="Equation.3">
              <p:embed/>
            </p:oleObj>
          </a:graphicData>
        </a:graphic>
      </p:graphicFrame>
      <p:graphicFrame>
        <p:nvGraphicFramePr>
          <p:cNvPr id="18" name="对象 1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93752136"/>
              </p:ext>
            </p:extLst>
          </p:nvPr>
        </p:nvGraphicFramePr>
        <p:xfrm>
          <a:off x="1080000" y="1800000"/>
          <a:ext cx="3406775" cy="419100"/>
        </p:xfrm>
        <a:graphic>
          <a:graphicData uri="http://schemas.openxmlformats.org/presentationml/2006/ole">
            <p:oleObj spid="_x0000_s13693" name="公式" r:id="rId7" imgW="2070000" imgH="253800" progId="Equation.3">
              <p:embed/>
            </p:oleObj>
          </a:graphicData>
        </a:graphic>
      </p:graphicFrame>
      <p:pic>
        <p:nvPicPr>
          <p:cNvPr id="13" name="Picture 4" descr="C:\Users\yinlq\Desktop\plots\Parameters\p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00" y="4104000"/>
            <a:ext cx="3185085" cy="21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yinlq\Desktop\plots\Rec_Energy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00" y="4104000"/>
            <a:ext cx="3197161" cy="21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439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7544" y="1264692"/>
            <a:ext cx="48161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 smtClean="0"/>
              <a:t>芯位（分辨为</a:t>
            </a:r>
            <a:r>
              <a:rPr lang="en-US" altLang="zh-CN" dirty="0" smtClean="0"/>
              <a:t>3m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 smtClean="0"/>
              <a:t>方向（精度为</a:t>
            </a:r>
            <a:r>
              <a:rPr lang="en-US" altLang="zh-CN" dirty="0" smtClean="0"/>
              <a:t>0.3</a:t>
            </a:r>
            <a:r>
              <a:rPr lang="zh-CN" altLang="en-US" dirty="0" smtClean="0"/>
              <a:t>度）</a:t>
            </a:r>
            <a:endParaRPr lang="en-US" altLang="zh-CN" dirty="0" smtClean="0"/>
          </a:p>
          <a:p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 smtClean="0">
                <a:solidFill>
                  <a:srgbClr val="FF0000"/>
                </a:solidFill>
              </a:rPr>
              <a:t>最亮的</a:t>
            </a:r>
            <a:r>
              <a:rPr lang="en-US" altLang="zh-CN" dirty="0" smtClean="0">
                <a:solidFill>
                  <a:srgbClr val="FF0000"/>
                </a:solidFill>
              </a:rPr>
              <a:t>cell</a:t>
            </a:r>
            <a:r>
              <a:rPr lang="zh-CN" altLang="en-US" dirty="0" smtClean="0">
                <a:solidFill>
                  <a:srgbClr val="FF0000"/>
                </a:solidFill>
              </a:rPr>
              <a:t>测到的光电子数</a:t>
            </a:r>
            <a:r>
              <a:rPr lang="en-US" altLang="zh-CN" dirty="0" err="1" smtClean="0">
                <a:solidFill>
                  <a:srgbClr val="FF0000"/>
                </a:solidFill>
              </a:rPr>
              <a:t>Nmax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 smtClean="0">
              <a:solidFill>
                <a:srgbClr val="FF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WCDA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B767-2031-4A64-94A7-E445E8347737}" type="datetime1">
              <a:rPr lang="zh-CN" altLang="en-US" smtClean="0"/>
              <a:pPr/>
              <a:t>2017/9/23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</a:t>
            </a:r>
            <a:r>
              <a:rPr lang="zh-CN" altLang="en-US" smtClean="0"/>
              <a:t>第三届合作组会议，</a:t>
            </a:r>
            <a:r>
              <a:rPr lang="en-US" altLang="zh-CN" smtClean="0"/>
              <a:t>20170921-23</a:t>
            </a:r>
            <a:r>
              <a:rPr lang="zh-CN" altLang="en-US" smtClean="0"/>
              <a:t>，山东大学，威海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690AC-8928-46A8-861F-CFAA7767B27A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9" name="Picture 2" descr="C:\Users\yinlq\Desktop\plots\Parameters\p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3" y="3537312"/>
            <a:ext cx="4006821" cy="27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40994304"/>
              </p:ext>
            </p:extLst>
          </p:nvPr>
        </p:nvGraphicFramePr>
        <p:xfrm>
          <a:off x="1257300" y="2780928"/>
          <a:ext cx="3238500" cy="479425"/>
        </p:xfrm>
        <a:graphic>
          <a:graphicData uri="http://schemas.openxmlformats.org/presentationml/2006/ole">
            <p:oleObj spid="_x0000_s12541" name="公式" r:id="rId4" imgW="1714320" imgH="253800" progId="Equation.3">
              <p:embed/>
            </p:oleObj>
          </a:graphicData>
        </a:graphic>
      </p:graphicFrame>
      <p:sp>
        <p:nvSpPr>
          <p:cNvPr id="10" name="左箭头 9"/>
          <p:cNvSpPr/>
          <p:nvPr/>
        </p:nvSpPr>
        <p:spPr>
          <a:xfrm>
            <a:off x="3131840" y="1412776"/>
            <a:ext cx="1728192" cy="432048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983133" y="873016"/>
            <a:ext cx="3981355" cy="2700000"/>
            <a:chOff x="4983133" y="828000"/>
            <a:chExt cx="3981355" cy="2700000"/>
          </a:xfrm>
        </p:grpSpPr>
        <p:pic>
          <p:nvPicPr>
            <p:cNvPr id="12442" name="Picture 154" descr="C:\Users\yinlq\Desktop\plots\1.1pev_proton_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133" y="828000"/>
              <a:ext cx="3981355" cy="270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直接连接符 6"/>
            <p:cNvCxnSpPr/>
            <p:nvPr/>
          </p:nvCxnSpPr>
          <p:spPr>
            <a:xfrm>
              <a:off x="6973810" y="1080000"/>
              <a:ext cx="0" cy="1260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5400000" y="2340000"/>
              <a:ext cx="1584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7"/>
          <p:cNvGrpSpPr/>
          <p:nvPr/>
        </p:nvGrpSpPr>
        <p:grpSpPr>
          <a:xfrm>
            <a:off x="4932040" y="3573016"/>
            <a:ext cx="3888432" cy="2664296"/>
            <a:chOff x="5148064" y="188640"/>
            <a:chExt cx="3816424" cy="3024336"/>
          </a:xfrm>
        </p:grpSpPr>
        <p:grpSp>
          <p:nvGrpSpPr>
            <p:cNvPr id="17" name="组合 13"/>
            <p:cNvGrpSpPr/>
            <p:nvPr/>
          </p:nvGrpSpPr>
          <p:grpSpPr>
            <a:xfrm>
              <a:off x="5148064" y="188640"/>
              <a:ext cx="3816424" cy="3024336"/>
              <a:chOff x="7524328" y="1124744"/>
              <a:chExt cx="4632702" cy="3837476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4328" y="1124744"/>
                <a:ext cx="4632702" cy="3837476"/>
              </a:xfrm>
              <a:prstGeom prst="rect">
                <a:avLst/>
              </a:prstGeom>
            </p:spPr>
          </p:pic>
          <p:cxnSp>
            <p:nvCxnSpPr>
              <p:cNvPr id="20" name="直接连接符 19"/>
              <p:cNvCxnSpPr/>
              <p:nvPr/>
            </p:nvCxnSpPr>
            <p:spPr>
              <a:xfrm>
                <a:off x="10234349" y="1793801"/>
                <a:ext cx="148183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10420759" y="1508568"/>
                <a:ext cx="880236" cy="4803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 smtClean="0"/>
                  <a:t>proton</a:t>
                </a:r>
                <a:endParaRPr lang="zh-CN" altLang="en-US" b="1" dirty="0"/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10234349" y="2148980"/>
                <a:ext cx="14818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10450260" y="1891816"/>
                <a:ext cx="597095" cy="4803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0070C0"/>
                    </a:solidFill>
                  </a:rPr>
                  <a:t>iron</a:t>
                </a:r>
                <a:endParaRPr lang="zh-CN" altLang="en-US" b="1" dirty="0">
                  <a:solidFill>
                    <a:srgbClr val="0070C0"/>
                  </a:solidFill>
                </a:endParaRPr>
              </a:p>
            </p:txBody>
          </p:sp>
        </p:grpSp>
        <p:cxnSp>
          <p:nvCxnSpPr>
            <p:cNvPr id="18" name="直接连接符 17"/>
            <p:cNvCxnSpPr/>
            <p:nvPr/>
          </p:nvCxnSpPr>
          <p:spPr>
            <a:xfrm>
              <a:off x="5796136" y="404664"/>
              <a:ext cx="0" cy="24482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6732240" y="277163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1.4PeV  </a:t>
            </a:r>
            <a:r>
              <a:rPr lang="zh-CN" altLang="en-US" b="1" dirty="0" smtClean="0"/>
              <a:t>质子</a:t>
            </a:r>
            <a:endParaRPr lang="zh-CN" altLang="en-US" b="1" dirty="0"/>
          </a:p>
        </p:txBody>
      </p:sp>
    </p:spTree>
    <p:extLst>
      <p:ext uri="{BB962C8B-B14F-4D97-AF65-F5344CB8AC3E}">
        <p14:creationId xmlns="" xmlns:p14="http://schemas.microsoft.com/office/powerpoint/2010/main" val="287853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24.3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暗香扑面">
  <a:themeElements>
    <a:clrScheme name="暗香扑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3743</TotalTime>
  <Words>2240</Words>
  <Application>Microsoft Office PowerPoint</Application>
  <PresentationFormat>全屏显示(4:3)</PresentationFormat>
  <Paragraphs>375</Paragraphs>
  <Slides>32</Slides>
  <Notes>4</Notes>
  <HiddenSlides>0</HiddenSlides>
  <MMClips>0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5" baseType="lpstr">
      <vt:lpstr>Office 主题</vt:lpstr>
      <vt:lpstr>暗香扑面</vt:lpstr>
      <vt:lpstr>公式</vt:lpstr>
      <vt:lpstr>利用LHAASO实验多参数分析宇宙线膝区能谱</vt:lpstr>
      <vt:lpstr>主要内容</vt:lpstr>
      <vt:lpstr>“膝”区物理面临的问题 </vt:lpstr>
      <vt:lpstr>ARGO-YBJ和WFCT样机联合观测</vt:lpstr>
      <vt:lpstr>多变量分析</vt:lpstr>
      <vt:lpstr>幻灯片 6</vt:lpstr>
      <vt:lpstr>幻灯片 7</vt:lpstr>
      <vt:lpstr>WFCTA</vt:lpstr>
      <vt:lpstr>WCDA</vt:lpstr>
      <vt:lpstr>KM2A - MD</vt:lpstr>
      <vt:lpstr>幻灯片 11</vt:lpstr>
      <vt:lpstr>幻灯片 12</vt:lpstr>
      <vt:lpstr>1/4LHAASO阵列</vt:lpstr>
      <vt:lpstr>幻灯片 14</vt:lpstr>
      <vt:lpstr>幻灯片 15</vt:lpstr>
      <vt:lpstr>幻灯片 16</vt:lpstr>
      <vt:lpstr>幻灯片 17</vt:lpstr>
      <vt:lpstr>幻灯片 18</vt:lpstr>
      <vt:lpstr>幻灯片 19</vt:lpstr>
      <vt:lpstr>总结</vt:lpstr>
      <vt:lpstr>幻灯片 21</vt:lpstr>
      <vt:lpstr>幻灯片 22</vt:lpstr>
      <vt:lpstr>幻灯片 23</vt:lpstr>
      <vt:lpstr>幻灯片 24</vt:lpstr>
      <vt:lpstr>幻灯片 25</vt:lpstr>
      <vt:lpstr>Hybrid Observation and Data Set</vt:lpstr>
      <vt:lpstr>幻灯片 27</vt:lpstr>
      <vt:lpstr>幻灯片 28</vt:lpstr>
      <vt:lpstr>幻灯片 29</vt:lpstr>
      <vt:lpstr>幻灯片 30</vt:lpstr>
      <vt:lpstr>幻灯片 31</vt:lpstr>
      <vt:lpstr>幻灯片 32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unknown</dc:creator>
  <cp:lastModifiedBy>sherry</cp:lastModifiedBy>
  <cp:revision>179</cp:revision>
  <dcterms:created xsi:type="dcterms:W3CDTF">2017-09-16T07:37:25Z</dcterms:created>
  <dcterms:modified xsi:type="dcterms:W3CDTF">2017-09-22T16:45:30Z</dcterms:modified>
</cp:coreProperties>
</file>