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9" name="Shape 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单击此处编辑母版标题样式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单击此处编辑母版副标题样式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单击此处编辑母版标题样式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3200"/>
              <a:t>单击此处编辑母版文本样式</a:t>
            </a:r>
            <a:endParaRPr sz="3200"/>
          </a:p>
          <a:p>
            <a:pPr lvl="1">
              <a:defRPr sz="1800"/>
            </a:pPr>
            <a:r>
              <a:rPr sz="3200"/>
              <a:t>第二级</a:t>
            </a:r>
            <a:endParaRPr sz="3200"/>
          </a:p>
          <a:p>
            <a:pPr lvl="2">
              <a:defRPr sz="1800"/>
            </a:pPr>
            <a:r>
              <a:rPr sz="3200"/>
              <a:t>第三级</a:t>
            </a:r>
            <a:endParaRPr sz="3200"/>
          </a:p>
          <a:p>
            <a:pPr lvl="3">
              <a:defRPr sz="1800"/>
            </a:pPr>
            <a:r>
              <a:rPr sz="3200"/>
              <a:t>第四级</a:t>
            </a:r>
            <a:endParaRPr sz="3200"/>
          </a:p>
          <a:p>
            <a:pPr lvl="4">
              <a:defRPr sz="1800"/>
            </a:pPr>
            <a:r>
              <a:rPr sz="3200"/>
              <a:t>第五级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单击此处编辑母版标题样式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3200"/>
              <a:t>单击此处编辑母版文本样式</a:t>
            </a:r>
            <a:endParaRPr sz="3200"/>
          </a:p>
          <a:p>
            <a:pPr lvl="1">
              <a:defRPr sz="1800"/>
            </a:pPr>
            <a:r>
              <a:rPr sz="3200"/>
              <a:t>第二级</a:t>
            </a:r>
            <a:endParaRPr sz="3200"/>
          </a:p>
          <a:p>
            <a:pPr lvl="2">
              <a:defRPr sz="1800"/>
            </a:pPr>
            <a:r>
              <a:rPr sz="3200"/>
              <a:t>第三级</a:t>
            </a:r>
            <a:endParaRPr sz="3200"/>
          </a:p>
          <a:p>
            <a:pPr lvl="3">
              <a:defRPr sz="1800"/>
            </a:pPr>
            <a:r>
              <a:rPr sz="3200"/>
              <a:t>第四级</a:t>
            </a:r>
            <a:endParaRPr sz="3200"/>
          </a:p>
          <a:p>
            <a:pPr lvl="4">
              <a:defRPr sz="1800"/>
            </a:pPr>
            <a:r>
              <a:rPr sz="3200"/>
              <a:t>第五级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单击此处编辑母版标题样式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3200"/>
              <a:t>单击此处编辑母版文本样式</a:t>
            </a:r>
            <a:endParaRPr sz="3200"/>
          </a:p>
          <a:p>
            <a:pPr lvl="1">
              <a:defRPr sz="1800"/>
            </a:pPr>
            <a:r>
              <a:rPr sz="3200"/>
              <a:t>第二级</a:t>
            </a:r>
            <a:endParaRPr sz="3200"/>
          </a:p>
          <a:p>
            <a:pPr lvl="2">
              <a:defRPr sz="1800"/>
            </a:pPr>
            <a:r>
              <a:rPr sz="3200"/>
              <a:t>第三级</a:t>
            </a:r>
            <a:endParaRPr sz="3200"/>
          </a:p>
          <a:p>
            <a:pPr lvl="3">
              <a:defRPr sz="1800"/>
            </a:pPr>
            <a:r>
              <a:rPr sz="3200"/>
              <a:t>第四级</a:t>
            </a:r>
            <a:endParaRPr sz="3200"/>
          </a:p>
          <a:p>
            <a:pPr lvl="4">
              <a:defRPr sz="1800"/>
            </a:pPr>
            <a:r>
              <a:rPr sz="3200"/>
              <a:t>第五级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标题文本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 algn="ctr">
              <a:spcBef>
                <a:spcPts val="700"/>
              </a:spcBef>
              <a:buClrTx/>
              <a:buFontTx/>
              <a:buChar char="–"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 algn="ctr">
              <a:spcBef>
                <a:spcPts val="700"/>
              </a:spcBef>
              <a:buClrTx/>
              <a:buFontTx/>
              <a:buChar char="•"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 algn="ctr">
              <a:spcBef>
                <a:spcPts val="700"/>
              </a:spcBef>
              <a:buClrTx/>
              <a:buFontTx/>
              <a:buChar char="–"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 algn="ctr">
              <a:spcBef>
                <a:spcPts val="700"/>
              </a:spcBef>
              <a:buClrTx/>
              <a:buFontTx/>
              <a:buChar char="»"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正文级别 1</a:t>
            </a:r>
            <a:endParaRPr sz="32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正文级别 2</a:t>
            </a:r>
            <a:endParaRPr sz="32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正文级别 3</a:t>
            </a:r>
            <a:endParaRPr sz="32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正文级别 4</a:t>
            </a:r>
            <a:endParaRPr sz="32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正文级别 5</a:t>
            </a:r>
          </a:p>
        </p:txBody>
      </p:sp>
      <p:sp>
        <p:nvSpPr>
          <p:cNvPr id="57" name="Shape 57"/>
          <p:cNvSpPr/>
          <p:nvPr>
            <p:ph type="sldNum" sz="quarter" idx="2"/>
          </p:nvPr>
        </p:nvSpPr>
        <p:spPr>
          <a:xfrm>
            <a:off x="6553200" y="6404290"/>
            <a:ext cx="2133600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</p:spPr>
        <p:txBody>
          <a:bodyPr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标题文本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3200"/>
              <a:t>正文级别 1</a:t>
            </a:r>
            <a:endParaRPr sz="3200"/>
          </a:p>
          <a:p>
            <a:pPr lvl="1">
              <a:defRPr sz="1800"/>
            </a:pPr>
            <a:r>
              <a:rPr sz="3200"/>
              <a:t>正文级别 2</a:t>
            </a:r>
            <a:endParaRPr sz="3200"/>
          </a:p>
          <a:p>
            <a:pPr lvl="2">
              <a:defRPr sz="1800"/>
            </a:pPr>
            <a:r>
              <a:rPr sz="3200"/>
              <a:t>正文级别 3</a:t>
            </a:r>
            <a:endParaRPr sz="3200"/>
          </a:p>
          <a:p>
            <a:pPr lvl="3">
              <a:defRPr sz="1800"/>
            </a:pPr>
            <a:r>
              <a:rPr sz="3200"/>
              <a:t>正文级别 4</a:t>
            </a:r>
            <a:endParaRPr sz="3200"/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  <p:sp>
        <p:nvSpPr>
          <p:cNvPr id="61" name="Shape 61"/>
          <p:cNvSpPr/>
          <p:nvPr>
            <p:ph type="sldNum" sz="quarter" idx="2"/>
          </p:nvPr>
        </p:nvSpPr>
        <p:spPr>
          <a:xfrm>
            <a:off x="6553200" y="6404291"/>
            <a:ext cx="2133600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正文级别 1</a:t>
            </a:r>
            <a:endParaRPr sz="2700"/>
          </a:p>
          <a:p>
            <a:pPr lvl="1">
              <a:defRPr sz="1800"/>
            </a:pPr>
            <a:r>
              <a:rPr sz="2700"/>
              <a:t>正文级别 2</a:t>
            </a:r>
            <a:endParaRPr sz="2700"/>
          </a:p>
          <a:p>
            <a:pPr lvl="2">
              <a:defRPr sz="1800"/>
            </a:pPr>
            <a:r>
              <a:rPr sz="2700"/>
              <a:t>正文级别 3</a:t>
            </a:r>
            <a:endParaRPr sz="2700"/>
          </a:p>
          <a:p>
            <a:pPr lvl="3">
              <a:defRPr sz="1800"/>
            </a:pPr>
            <a:r>
              <a:rPr sz="2700"/>
              <a:t>正文级别 4</a:t>
            </a:r>
            <a:endParaRPr sz="2700"/>
          </a:p>
          <a:p>
            <a:pPr lvl="4">
              <a:defRPr sz="1800"/>
            </a:pPr>
            <a:r>
              <a:rPr sz="2700"/>
              <a:t>正文级别 5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4100">
                <a:solidFill>
                  <a:srgbClr val="464646"/>
                </a:solidFill>
                <a:effectLst>
                  <a:outerShdw sx="100000" sy="100000" kx="0" ky="0" algn="b" rotWithShape="0" blurRad="38100" dist="25400" dir="5400000">
                    <a:srgbClr val="000000">
                      <a:alpha val="25000"/>
                    </a:srgbClr>
                  </a:outerShdw>
                </a:effectLst>
              </a:rPr>
              <a:t>标题文本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正文级别 1</a:t>
            </a:r>
            <a:endParaRPr sz="2700"/>
          </a:p>
          <a:p>
            <a:pPr lvl="1">
              <a:defRPr sz="1800"/>
            </a:pPr>
            <a:r>
              <a:rPr sz="2700"/>
              <a:t>正文级别 2</a:t>
            </a:r>
            <a:endParaRPr sz="2700"/>
          </a:p>
          <a:p>
            <a:pPr lvl="2">
              <a:defRPr sz="1800"/>
            </a:pPr>
            <a:r>
              <a:rPr sz="2700"/>
              <a:t>正文级别 3</a:t>
            </a:r>
            <a:endParaRPr sz="2700"/>
          </a:p>
          <a:p>
            <a:pPr lvl="3">
              <a:defRPr sz="1800"/>
            </a:pPr>
            <a:r>
              <a:rPr sz="2700"/>
              <a:t>正文级别 4</a:t>
            </a:r>
            <a:endParaRPr sz="2700"/>
          </a:p>
          <a:p>
            <a:pPr lvl="4">
              <a:defRPr sz="1800"/>
            </a:pPr>
            <a:r>
              <a:rPr sz="2700"/>
              <a:t>正文级别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69" name="Shape 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4100">
                <a:solidFill>
                  <a:srgbClr val="464646"/>
                </a:solidFill>
                <a:effectLst>
                  <a:outerShdw sx="100000" sy="100000" kx="0" ky="0" algn="b" rotWithShape="0" blurRad="38100" dist="25400" dir="5400000">
                    <a:srgbClr val="000000">
                      <a:alpha val="25000"/>
                    </a:srgbClr>
                  </a:outerShdw>
                </a:effectLst>
              </a:rPr>
              <a:t>标题文本</a:t>
            </a:r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标题文本</a:t>
            </a:r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3200"/>
              <a:t>正文级别 1</a:t>
            </a:r>
            <a:endParaRPr sz="3200"/>
          </a:p>
          <a:p>
            <a:pPr lvl="1">
              <a:defRPr sz="1800"/>
            </a:pPr>
            <a:r>
              <a:rPr sz="3200"/>
              <a:t>正文级别 2</a:t>
            </a:r>
            <a:endParaRPr sz="3200"/>
          </a:p>
          <a:p>
            <a:pPr lvl="2">
              <a:defRPr sz="1800"/>
            </a:pPr>
            <a:r>
              <a:rPr sz="3200"/>
              <a:t>正文级别 3</a:t>
            </a:r>
            <a:endParaRPr sz="3200"/>
          </a:p>
          <a:p>
            <a:pPr lvl="3">
              <a:defRPr sz="1800"/>
            </a:pPr>
            <a:r>
              <a:rPr sz="3200"/>
              <a:t>正文级别 4</a:t>
            </a:r>
            <a:endParaRPr sz="3200"/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  <p:sp>
        <p:nvSpPr>
          <p:cNvPr id="73" name="Shape 73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标题文本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3200"/>
              <a:t>正文级别 1</a:t>
            </a:r>
            <a:endParaRPr sz="3200"/>
          </a:p>
          <a:p>
            <a:pPr lvl="1">
              <a:defRPr sz="1800"/>
            </a:pPr>
            <a:r>
              <a:rPr sz="3200"/>
              <a:t>正文级别 2</a:t>
            </a:r>
            <a:endParaRPr sz="3200"/>
          </a:p>
          <a:p>
            <a:pPr lvl="2">
              <a:defRPr sz="1800"/>
            </a:pPr>
            <a:r>
              <a:rPr sz="3200"/>
              <a:t>正文级别 3</a:t>
            </a:r>
            <a:endParaRPr sz="3200"/>
          </a:p>
          <a:p>
            <a:pPr lvl="3">
              <a:defRPr sz="1800"/>
            </a:pPr>
            <a:r>
              <a:rPr sz="3200"/>
              <a:t>正文级别 4</a:t>
            </a:r>
            <a:endParaRPr sz="3200"/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单击此处编辑母版标题样式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3200"/>
              <a:t>单击此处编辑母版文本样式</a:t>
            </a:r>
            <a:endParaRPr sz="3200"/>
          </a:p>
          <a:p>
            <a:pPr lvl="1">
              <a:defRPr sz="1800"/>
            </a:pPr>
            <a:r>
              <a:rPr sz="3200"/>
              <a:t>第二级</a:t>
            </a:r>
            <a:endParaRPr sz="3200"/>
          </a:p>
          <a:p>
            <a:pPr lvl="2">
              <a:defRPr sz="1800"/>
            </a:pPr>
            <a:r>
              <a:rPr sz="3200"/>
              <a:t>第三级</a:t>
            </a:r>
            <a:endParaRPr sz="3200"/>
          </a:p>
          <a:p>
            <a:pPr lvl="3">
              <a:defRPr sz="1800"/>
            </a:pPr>
            <a:r>
              <a:rPr sz="3200"/>
              <a:t>第四级</a:t>
            </a:r>
            <a:endParaRPr sz="3200"/>
          </a:p>
          <a:p>
            <a:pPr lvl="4">
              <a:defRPr sz="1800"/>
            </a:pPr>
            <a:r>
              <a:rPr sz="3200"/>
              <a:t>第五级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cap="all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cap="none" sz="1800">
                <a:effectLst/>
              </a:defRPr>
            </a:pPr>
            <a:r>
              <a:rPr b="1" cap="all" sz="4000"/>
              <a:t>单击此处编辑母版标题样式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单击此处编辑母版文本样式</a:t>
            </a:r>
          </a:p>
        </p:txBody>
      </p:sp>
      <p:sp>
        <p:nvSpPr>
          <p:cNvPr id="20" name="Shape 20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单击此处编辑母版标题样式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buClrTx/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790575" indent="-333375">
              <a:spcBef>
                <a:spcPts val="600"/>
              </a:spcBef>
              <a:buClrTx/>
              <a:buFont typeface="Arial"/>
              <a:buChar char="–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>
              <a:spcBef>
                <a:spcPts val="600"/>
              </a:spcBef>
              <a:buClrTx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spcBef>
                <a:spcPts val="600"/>
              </a:spcBef>
              <a:buClrTx/>
              <a:buFont typeface="Arial"/>
              <a:buChar char="–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spcBef>
                <a:spcPts val="600"/>
              </a:spcBef>
              <a:buClrTx/>
              <a:buFont typeface="Arial"/>
              <a:buChar char="»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2800"/>
              <a:t>单击此处编辑母版文本样式</a:t>
            </a:r>
            <a:endParaRPr sz="2800"/>
          </a:p>
          <a:p>
            <a:pPr lvl="1">
              <a:defRPr sz="1800"/>
            </a:pPr>
            <a:r>
              <a:rPr sz="2800"/>
              <a:t>第二级</a:t>
            </a:r>
            <a:endParaRPr sz="2800"/>
          </a:p>
          <a:p>
            <a:pPr lvl="2">
              <a:defRPr sz="1800"/>
            </a:pPr>
            <a:r>
              <a:rPr sz="2800"/>
              <a:t>第三级</a:t>
            </a:r>
            <a:endParaRPr sz="2800"/>
          </a:p>
          <a:p>
            <a:pPr lvl="3">
              <a:defRPr sz="1800"/>
            </a:pPr>
            <a:r>
              <a:rPr sz="2800"/>
              <a:t>第四级</a:t>
            </a:r>
            <a:endParaRPr sz="2800"/>
          </a:p>
          <a:p>
            <a:pPr lvl="4">
              <a:defRPr sz="1800"/>
            </a:pPr>
            <a:r>
              <a:rPr sz="2800"/>
              <a:t>第五级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单击此处编辑母版标题样式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/>
            </a:pPr>
            <a:r>
              <a:rPr b="1" sz="2400"/>
              <a:t>单击此处编辑母版文本样式</a:t>
            </a:r>
          </a:p>
        </p:txBody>
      </p:sp>
      <p:sp>
        <p:nvSpPr>
          <p:cNvPr id="28" name="Shape 28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b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单击此处编辑母版标题样式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effectLst/>
              </a:defRPr>
            </a:pPr>
            <a:r>
              <a:rPr b="1" sz="2000"/>
              <a:t>单击此处编辑母版标题样式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700"/>
              </a:spcBef>
              <a:buClrTx/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3200"/>
              <a:t>单击此处编辑母版文本样式</a:t>
            </a:r>
            <a:endParaRPr sz="3200"/>
          </a:p>
          <a:p>
            <a:pPr lvl="1">
              <a:defRPr sz="1800"/>
            </a:pPr>
            <a:r>
              <a:rPr sz="3200"/>
              <a:t>第二级</a:t>
            </a:r>
            <a:endParaRPr sz="3200"/>
          </a:p>
          <a:p>
            <a:pPr lvl="2">
              <a:defRPr sz="1800"/>
            </a:pPr>
            <a:r>
              <a:rPr sz="3200"/>
              <a:t>第三级</a:t>
            </a:r>
            <a:endParaRPr sz="3200"/>
          </a:p>
          <a:p>
            <a:pPr lvl="3">
              <a:defRPr sz="1800"/>
            </a:pPr>
            <a:r>
              <a:rPr sz="3200"/>
              <a:t>第四级</a:t>
            </a:r>
            <a:endParaRPr sz="3200"/>
          </a:p>
          <a:p>
            <a:pPr lvl="4">
              <a:defRPr sz="1800"/>
            </a:pPr>
            <a:r>
              <a:rPr sz="3200"/>
              <a:t>第五级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effectLst/>
              </a:defRPr>
            </a:pPr>
            <a:r>
              <a:rPr b="1" sz="2000"/>
              <a:t>单击此处编辑母版标题样式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400"/>
              <a:t>单击此处编辑母版文本样式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99273" y="5944935"/>
            <a:ext cx="4940625" cy="921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9DCADC">
              <a:alpha val="4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485717" y="5939011"/>
            <a:ext cx="3690452" cy="933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4" name="Shape 4"/>
          <p:cNvSpPr/>
          <p:nvPr/>
        </p:nvSpPr>
        <p:spPr>
          <a:xfrm>
            <a:off x="-6043" y="5791253"/>
            <a:ext cx="3402316" cy="1080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5" name="Shape 5"/>
          <p:cNvSpPr/>
          <p:nvPr/>
        </p:nvSpPr>
        <p:spPr>
          <a:xfrm>
            <a:off x="-9238" y="5787737"/>
            <a:ext cx="3405511" cy="1084384"/>
          </a:xfrm>
          <a:prstGeom prst="line">
            <a:avLst/>
          </a:prstGeom>
          <a:ln w="12065">
            <a:solidFill>
              <a:srgbClr val="5699AD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457200" y="1481327"/>
            <a:ext cx="8229600" cy="5376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2700"/>
              <a:t>正文级别 1</a:t>
            </a:r>
            <a:endParaRPr sz="2700"/>
          </a:p>
          <a:p>
            <a:pPr lvl="1">
              <a:defRPr sz="1800"/>
            </a:pPr>
            <a:r>
              <a:rPr sz="2700"/>
              <a:t>正文级别 2</a:t>
            </a:r>
            <a:endParaRPr sz="2700"/>
          </a:p>
          <a:p>
            <a:pPr lvl="2">
              <a:defRPr sz="1800"/>
            </a:pPr>
            <a:r>
              <a:rPr sz="2700"/>
              <a:t>正文级别 3</a:t>
            </a:r>
            <a:endParaRPr sz="2700"/>
          </a:p>
          <a:p>
            <a:pPr lvl="3">
              <a:defRPr sz="1800"/>
            </a:pPr>
            <a:r>
              <a:rPr sz="2700"/>
              <a:t>正文级别 4</a:t>
            </a:r>
            <a:endParaRPr sz="2700"/>
          </a:p>
          <a:p>
            <a:pPr lvl="4">
              <a:defRPr sz="1800"/>
            </a:pPr>
            <a:r>
              <a:rPr sz="2700"/>
              <a:t>正文级别 5</a:t>
            </a:r>
          </a:p>
        </p:txBody>
      </p:sp>
      <p:sp>
        <p:nvSpPr>
          <p:cNvPr id="7" name="Shape 7"/>
          <p:cNvSpPr/>
          <p:nvPr>
            <p:ph type="sldNum" sz="quarter" idx="2"/>
          </p:nvPr>
        </p:nvSpPr>
        <p:spPr>
          <a:xfrm>
            <a:off x="8647272" y="6521737"/>
            <a:ext cx="365761" cy="25133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>
            <a:lvl1pPr algn="r"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8" name="Shape 8"/>
          <p:cNvSpPr/>
          <p:nvPr>
            <p:ph type="title"/>
          </p:nvPr>
        </p:nvSpPr>
        <p:spPr>
          <a:xfrm>
            <a:off x="457200" y="210948"/>
            <a:ext cx="8229600" cy="127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4100">
                <a:solidFill>
                  <a:srgbClr val="464646"/>
                </a:solidFill>
                <a:effectLst>
                  <a:outerShdw sx="100000" sy="100000" kx="0" ky="0" algn="b" rotWithShape="0" blurRad="38100" dist="25400" dir="5400000">
                    <a:srgbClr val="000000">
                      <a:alpha val="25000"/>
                    </a:srgbClr>
                  </a:outerShdw>
                </a:effectLst>
              </a:rPr>
              <a:t>标题文本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spd="med" advClick="1"/>
  <p:txStyles>
    <p:titleStyle>
      <a:lvl1pPr>
        <a:defRPr b="1" sz="4100">
          <a:solidFill>
            <a:srgbClr val="464646"/>
          </a:solidFill>
          <a:effectLst>
            <a:outerShdw sx="100000" sy="100000" kx="0" ky="0" algn="b" rotWithShape="0" blurRad="38100" dist="25400" dir="540000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1pPr>
      <a:lvl2pPr>
        <a:defRPr b="1" sz="4100">
          <a:solidFill>
            <a:srgbClr val="464646"/>
          </a:solidFill>
          <a:effectLst>
            <a:outerShdw sx="100000" sy="100000" kx="0" ky="0" algn="b" rotWithShape="0" blurRad="38100" dist="25400" dir="540000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2pPr>
      <a:lvl3pPr>
        <a:defRPr b="1" sz="4100">
          <a:solidFill>
            <a:srgbClr val="464646"/>
          </a:solidFill>
          <a:effectLst>
            <a:outerShdw sx="100000" sy="100000" kx="0" ky="0" algn="b" rotWithShape="0" blurRad="38100" dist="25400" dir="540000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3pPr>
      <a:lvl4pPr>
        <a:defRPr b="1" sz="4100">
          <a:solidFill>
            <a:srgbClr val="464646"/>
          </a:solidFill>
          <a:effectLst>
            <a:outerShdw sx="100000" sy="100000" kx="0" ky="0" algn="b" rotWithShape="0" blurRad="38100" dist="25400" dir="540000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4pPr>
      <a:lvl5pPr>
        <a:defRPr b="1" sz="4100">
          <a:solidFill>
            <a:srgbClr val="464646"/>
          </a:solidFill>
          <a:effectLst>
            <a:outerShdw sx="100000" sy="100000" kx="0" ky="0" algn="b" rotWithShape="0" blurRad="38100" dist="25400" dir="540000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5pPr>
      <a:lvl6pPr>
        <a:defRPr b="1" sz="4100">
          <a:solidFill>
            <a:srgbClr val="464646"/>
          </a:solidFill>
          <a:effectLst>
            <a:outerShdw sx="100000" sy="100000" kx="0" ky="0" algn="b" rotWithShape="0" blurRad="38100" dist="25400" dir="540000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6pPr>
      <a:lvl7pPr>
        <a:defRPr b="1" sz="4100">
          <a:solidFill>
            <a:srgbClr val="464646"/>
          </a:solidFill>
          <a:effectLst>
            <a:outerShdw sx="100000" sy="100000" kx="0" ky="0" algn="b" rotWithShape="0" blurRad="38100" dist="25400" dir="540000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7pPr>
      <a:lvl8pPr>
        <a:defRPr b="1" sz="4100">
          <a:solidFill>
            <a:srgbClr val="464646"/>
          </a:solidFill>
          <a:effectLst>
            <a:outerShdw sx="100000" sy="100000" kx="0" ky="0" algn="b" rotWithShape="0" blurRad="38100" dist="25400" dir="540000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8pPr>
      <a:lvl9pPr>
        <a:defRPr b="1" sz="4100">
          <a:solidFill>
            <a:srgbClr val="464646"/>
          </a:solidFill>
          <a:effectLst>
            <a:outerShdw sx="100000" sy="100000" kx="0" ky="0" algn="b" rotWithShape="0" blurRad="38100" dist="25400" dir="5400000">
              <a:srgbClr val="000000">
                <a:alpha val="25000"/>
              </a:srgbClr>
            </a:outerShdw>
          </a:effectLst>
          <a:latin typeface="Lucida Sans Unicode"/>
          <a:ea typeface="Lucida Sans Unicode"/>
          <a:cs typeface="Lucida Sans Unicode"/>
          <a:sym typeface="Lucida Sans Unicode"/>
        </a:defRPr>
      </a:lvl9pPr>
    </p:titleStyle>
    <p:bodyStyle>
      <a:lvl1pPr marL="365759" indent="-256031">
        <a:spcBef>
          <a:spcPts val="400"/>
        </a:spcBef>
        <a:buClr>
          <a:srgbClr val="2DA2BF"/>
        </a:buClr>
        <a:buSzPct val="68000"/>
        <a:buFont typeface="Wingdings 3"/>
        <a:buChar char=""/>
        <a:defRPr sz="2700">
          <a:latin typeface="Lucida Sans Unicode"/>
          <a:ea typeface="Lucida Sans Unicode"/>
          <a:cs typeface="Lucida Sans Unicode"/>
          <a:sym typeface="Lucida Sans Unicode"/>
        </a:defRPr>
      </a:lvl1pPr>
      <a:lvl2pPr marL="661548" indent="-268356">
        <a:spcBef>
          <a:spcPts val="400"/>
        </a:spcBef>
        <a:buClr>
          <a:srgbClr val="2DA2BF"/>
        </a:buClr>
        <a:buSzPct val="100000"/>
        <a:buFont typeface="Wingdings 3"/>
        <a:buChar char="◦"/>
        <a:defRPr sz="2700">
          <a:latin typeface="Lucida Sans Unicode"/>
          <a:ea typeface="Lucida Sans Unicode"/>
          <a:cs typeface="Lucida Sans Unicode"/>
          <a:sym typeface="Lucida Sans Unicode"/>
        </a:defRPr>
      </a:lvl2pPr>
      <a:lvl3pPr marL="924850" indent="-293914">
        <a:spcBef>
          <a:spcPts val="400"/>
        </a:spcBef>
        <a:buClr>
          <a:srgbClr val="2DA2BF"/>
        </a:buClr>
        <a:buSzPct val="100000"/>
        <a:buFont typeface="Wingdings 3"/>
        <a:buChar char="●"/>
        <a:defRPr sz="2700">
          <a:latin typeface="Lucida Sans Unicode"/>
          <a:ea typeface="Lucida Sans Unicode"/>
          <a:cs typeface="Lucida Sans Unicode"/>
          <a:sym typeface="Lucida Sans Unicode"/>
        </a:defRPr>
      </a:lvl3pPr>
      <a:lvl4pPr marL="1239252" indent="-324852">
        <a:spcBef>
          <a:spcPts val="400"/>
        </a:spcBef>
        <a:buClr>
          <a:srgbClr val="2DA2BF"/>
        </a:buClr>
        <a:buSzPct val="100000"/>
        <a:buFont typeface="Wingdings 3"/>
        <a:buChar char="●"/>
        <a:defRPr sz="2700">
          <a:latin typeface="Lucida Sans Unicode"/>
          <a:ea typeface="Lucida Sans Unicode"/>
          <a:cs typeface="Lucida Sans Unicode"/>
          <a:sym typeface="Lucida Sans Unicode"/>
        </a:defRPr>
      </a:lvl4pPr>
      <a:lvl5pPr marL="1485900" indent="-342900">
        <a:spcBef>
          <a:spcPts val="400"/>
        </a:spcBef>
        <a:buClr>
          <a:srgbClr val="2DA2BF"/>
        </a:buClr>
        <a:buSzPct val="100000"/>
        <a:buFont typeface="Wingdings 3"/>
        <a:buChar char="●"/>
        <a:defRPr sz="2700">
          <a:latin typeface="Lucida Sans Unicode"/>
          <a:ea typeface="Lucida Sans Unicode"/>
          <a:cs typeface="Lucida Sans Unicode"/>
          <a:sym typeface="Lucida Sans Unicode"/>
        </a:defRPr>
      </a:lvl5pPr>
      <a:lvl6pPr marL="1714500" indent="-342900">
        <a:spcBef>
          <a:spcPts val="400"/>
        </a:spcBef>
        <a:buClr>
          <a:srgbClr val="2DA2BF"/>
        </a:buClr>
        <a:buSzPct val="100000"/>
        <a:buFont typeface="Wingdings 3"/>
        <a:buChar char="◾"/>
        <a:defRPr sz="2700">
          <a:latin typeface="Lucida Sans Unicode"/>
          <a:ea typeface="Lucida Sans Unicode"/>
          <a:cs typeface="Lucida Sans Unicode"/>
          <a:sym typeface="Lucida Sans Unicode"/>
        </a:defRPr>
      </a:lvl6pPr>
      <a:lvl7pPr marL="1985962" indent="-385762">
        <a:spcBef>
          <a:spcPts val="400"/>
        </a:spcBef>
        <a:buClr>
          <a:srgbClr val="2DA2BF"/>
        </a:buClr>
        <a:buSzPct val="100000"/>
        <a:buFont typeface="Wingdings 3"/>
        <a:buChar char="◾"/>
        <a:defRPr sz="2700">
          <a:latin typeface="Lucida Sans Unicode"/>
          <a:ea typeface="Lucida Sans Unicode"/>
          <a:cs typeface="Lucida Sans Unicode"/>
          <a:sym typeface="Lucida Sans Unicode"/>
        </a:defRPr>
      </a:lvl7pPr>
      <a:lvl8pPr marL="2214562" indent="-385762">
        <a:spcBef>
          <a:spcPts val="400"/>
        </a:spcBef>
        <a:buClr>
          <a:srgbClr val="2DA2BF"/>
        </a:buClr>
        <a:buSzPct val="100000"/>
        <a:buFont typeface="Wingdings 3"/>
        <a:buChar char="◾"/>
        <a:defRPr sz="2700">
          <a:latin typeface="Lucida Sans Unicode"/>
          <a:ea typeface="Lucida Sans Unicode"/>
          <a:cs typeface="Lucida Sans Unicode"/>
          <a:sym typeface="Lucida Sans Unicode"/>
        </a:defRPr>
      </a:lvl8pPr>
      <a:lvl9pPr marL="2443162" indent="-385762">
        <a:spcBef>
          <a:spcPts val="400"/>
        </a:spcBef>
        <a:buClr>
          <a:srgbClr val="2DA2BF"/>
        </a:buClr>
        <a:buSzPct val="100000"/>
        <a:buFont typeface="Wingdings 3"/>
        <a:buChar char="◾"/>
        <a:defRPr sz="2700">
          <a:latin typeface="Lucida Sans Unicode"/>
          <a:ea typeface="Lucida Sans Unicode"/>
          <a:cs typeface="Lucida Sans Unicode"/>
          <a:sym typeface="Lucida Sans Unicode"/>
        </a:defRPr>
      </a:lvl9pPr>
    </p:bodyStyle>
    <p:otherStyle>
      <a:lvl1pPr algn="r">
        <a:defRPr sz="10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1pPr>
      <a:lvl2pPr indent="457200" algn="r">
        <a:defRPr sz="10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2pPr>
      <a:lvl3pPr indent="914400" algn="r">
        <a:defRPr sz="10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3pPr>
      <a:lvl4pPr indent="1371600" algn="r">
        <a:defRPr sz="10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4pPr>
      <a:lvl5pPr indent="1828800" algn="r">
        <a:defRPr sz="10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5pPr>
      <a:lvl6pPr indent="2286000" algn="r">
        <a:defRPr sz="10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6pPr>
      <a:lvl7pPr indent="2743200" algn="r">
        <a:defRPr sz="10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7pPr>
      <a:lvl8pPr indent="3200400" algn="r">
        <a:defRPr sz="10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8pPr>
      <a:lvl9pPr indent="3657600" algn="r">
        <a:defRPr sz="1000">
          <a:solidFill>
            <a:schemeClr val="tx1"/>
          </a:solidFill>
          <a:latin typeface="+mn-lt"/>
          <a:ea typeface="+mn-ea"/>
          <a:cs typeface="+mn-cs"/>
          <a:sym typeface="Lucida Sans Unicod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.g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gif"/><Relationship Id="rId3" Type="http://schemas.openxmlformats.org/officeDocument/2006/relationships/image" Target="../media/image3.gif"/><Relationship Id="rId4" Type="http://schemas.openxmlformats.org/officeDocument/2006/relationships/image" Target="../media/image18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gif"/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5" Type="http://schemas.openxmlformats.org/officeDocument/2006/relationships/image" Target="../media/image7.gif"/><Relationship Id="rId6" Type="http://schemas.openxmlformats.org/officeDocument/2006/relationships/image" Target="../media/image23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gif"/><Relationship Id="rId3" Type="http://schemas.openxmlformats.org/officeDocument/2006/relationships/image" Target="../media/image9.g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Relationship Id="rId4" Type="http://schemas.openxmlformats.org/officeDocument/2006/relationships/image" Target="../media/image2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g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xfrm>
            <a:off x="-139701" y="492125"/>
            <a:ext cx="9144002" cy="14700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4400"/>
              <a:t>WFCTA</a:t>
            </a:r>
            <a:r>
              <a:rPr sz="4400"/>
              <a:t>定标系统的研究进展</a:t>
            </a:r>
          </a:p>
        </p:txBody>
      </p:sp>
      <p:sp>
        <p:nvSpPr>
          <p:cNvPr id="82" name="Shape 82"/>
          <p:cNvSpPr/>
          <p:nvPr/>
        </p:nvSpPr>
        <p:spPr>
          <a:xfrm>
            <a:off x="2145029" y="2084958"/>
            <a:ext cx="3126741" cy="522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pPr lvl="0">
              <a:defRPr sz="1800"/>
            </a:pPr>
            <a:r>
              <a:rPr sz="3400"/>
              <a:t>报告人：祝凤荣</a:t>
            </a:r>
          </a:p>
        </p:txBody>
      </p:sp>
      <p:sp>
        <p:nvSpPr>
          <p:cNvPr id="83" name="Shape 83"/>
          <p:cNvSpPr/>
          <p:nvPr/>
        </p:nvSpPr>
        <p:spPr>
          <a:xfrm>
            <a:off x="23906" y="3100705"/>
            <a:ext cx="9477188" cy="2009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3400"/>
              <a:t>高能所：张勇、耿利斯（机械、电子学）</a:t>
            </a:r>
            <a:endParaRPr sz="3400"/>
          </a:p>
          <a:p>
            <a:pPr lvl="0"/>
            <a:r>
              <a:rPr sz="3400"/>
              <a:t>   交大：祝凤荣、谢宁、贾焕玉、李秀梅、何钰</a:t>
            </a:r>
            <a:endParaRPr sz="3400"/>
          </a:p>
          <a:p>
            <a:pPr lvl="0"/>
            <a:r>
              <a:rPr sz="3400"/>
              <a:t>   川大：杨朝文、周荣（提供电子学板）</a:t>
            </a:r>
            <a:endParaRPr sz="3400"/>
          </a:p>
          <a:p>
            <a:pPr lvl="0"/>
            <a:r>
              <a:rPr sz="3400"/>
              <a:t>空间中心：孙志斌</a:t>
            </a:r>
          </a:p>
        </p:txBody>
      </p:sp>
      <p:sp>
        <p:nvSpPr>
          <p:cNvPr id="84" name="Shape 84"/>
          <p:cNvSpPr/>
          <p:nvPr/>
        </p:nvSpPr>
        <p:spPr>
          <a:xfrm>
            <a:off x="773429" y="5564758"/>
            <a:ext cx="766866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800"/>
              <a:t>@LHAASO合作组会， 山东威海     2017.09.23 </a:t>
            </a:r>
            <a:r>
              <a:t>     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xfrm>
            <a:off x="1146163" y="12700"/>
            <a:ext cx="3629146" cy="581224"/>
          </a:xfrm>
          <a:prstGeom prst="rect">
            <a:avLst/>
          </a:prstGeom>
        </p:spPr>
        <p:txBody>
          <a:bodyPr/>
          <a:lstStyle/>
          <a:p>
            <a:pPr lvl="0" defTabSz="594359">
              <a:defRPr sz="1800">
                <a:effectLst/>
              </a:defRPr>
            </a:pPr>
            <a:r>
              <a:rPr sz="2534"/>
              <a:t>2.1激光发</a:t>
            </a:r>
            <a:r>
              <a:rPr sz="2340">
                <a:latin typeface="宋体"/>
                <a:ea typeface="宋体"/>
                <a:cs typeface="宋体"/>
                <a:sym typeface="宋体"/>
              </a:rPr>
              <a:t>发射器房间设计</a:t>
            </a:r>
          </a:p>
        </p:txBody>
      </p:sp>
      <p:sp>
        <p:nvSpPr>
          <p:cNvPr id="135" name="Shape 135"/>
          <p:cNvSpPr/>
          <p:nvPr/>
        </p:nvSpPr>
        <p:spPr>
          <a:xfrm>
            <a:off x="266699" y="771145"/>
            <a:ext cx="4936132" cy="5738365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t>① </a:t>
            </a:r>
            <a:r>
              <a:t>房屋</a:t>
            </a:r>
            <a:r>
              <a:t>:</a:t>
            </a:r>
            <a:r>
              <a:t>钢混结构，</a:t>
            </a:r>
            <a:r>
              <a:t>2</a:t>
            </a:r>
            <a:r>
              <a:t>米</a:t>
            </a:r>
            <a:r>
              <a:t>×2</a:t>
            </a:r>
            <a:r>
              <a:t>米，高度</a:t>
            </a:r>
            <a:r>
              <a:t>2.3</a:t>
            </a:r>
            <a:r>
              <a:t>米</a:t>
            </a:r>
          </a:p>
          <a:p>
            <a:pPr lvl="0"/>
            <a:r>
              <a:t>②  门</a:t>
            </a:r>
            <a:r>
              <a:t>: </a:t>
            </a:r>
            <a:r>
              <a:t>宽</a:t>
            </a:r>
            <a:r>
              <a:t>&gt;=90cm</a:t>
            </a:r>
            <a:r>
              <a:t>，高</a:t>
            </a:r>
            <a:r>
              <a:t>&gt;=200cm</a:t>
            </a:r>
            <a:r>
              <a:t>。 </a:t>
            </a:r>
            <a:r>
              <a:t>	 	 </a:t>
            </a:r>
            <a:r>
              <a:t>窗</a:t>
            </a:r>
            <a:r>
              <a:t>:40cm×40cm,4</a:t>
            </a:r>
            <a:r>
              <a:t>个</a:t>
            </a:r>
            <a:r>
              <a:t>,</a:t>
            </a:r>
            <a:r>
              <a:t>加防盗护栏 </a:t>
            </a:r>
          </a:p>
          <a:p>
            <a:pPr lvl="0"/>
            <a:r>
              <a:t>③ </a:t>
            </a:r>
            <a:r>
              <a:t> </a:t>
            </a:r>
            <a:r>
              <a:t>密封防雨</a:t>
            </a:r>
            <a:r>
              <a:t>,</a:t>
            </a:r>
            <a:r>
              <a:t>防风 </a:t>
            </a:r>
            <a:r>
              <a:t>&gt;12</a:t>
            </a:r>
            <a:r>
              <a:t>级</a:t>
            </a:r>
          </a:p>
          <a:p>
            <a:pPr lvl="0"/>
            <a:r>
              <a:t>④ 平均沉降</a:t>
            </a:r>
            <a:r>
              <a:t>&lt;= 1cm </a:t>
            </a:r>
          </a:p>
          <a:p>
            <a:pPr lvl="0"/>
            <a:r>
              <a:t>⑤ </a:t>
            </a:r>
            <a:r>
              <a:t>地面铺高质量瓷砖</a:t>
            </a:r>
          </a:p>
          <a:p>
            <a:pPr lvl="0"/>
            <a:r>
              <a:t>   </a:t>
            </a:r>
            <a:r>
              <a:t>⑥</a:t>
            </a:r>
            <a:r>
              <a:t>   </a:t>
            </a:r>
            <a:r>
              <a:t>屋顶承重</a:t>
            </a:r>
            <a:r>
              <a:t>&gt;400kg</a:t>
            </a:r>
          </a:p>
          <a:p>
            <a:pPr lvl="0"/>
            <a:r>
              <a:t>屋顶开口</a:t>
            </a:r>
            <a:r>
              <a:t>, </a:t>
            </a:r>
            <a:r>
              <a:t>开口尺寸</a:t>
            </a:r>
            <a:r>
              <a:t>400*400mm</a:t>
            </a:r>
            <a:r>
              <a:t>，开口位置围起防水台阶，台阶宽</a:t>
            </a:r>
            <a:r>
              <a:t>50mm</a:t>
            </a:r>
            <a:r>
              <a:t>，高</a:t>
            </a:r>
            <a:r>
              <a:t>50mm(</a:t>
            </a:r>
            <a:r>
              <a:t>即开口抬高，外部尺寸</a:t>
            </a:r>
            <a:r>
              <a:t>500*500mm</a:t>
            </a:r>
            <a:r>
              <a:t>，高</a:t>
            </a:r>
            <a:r>
              <a:t>50mm</a:t>
            </a:r>
            <a:r>
              <a:t>，</a:t>
            </a:r>
            <a:r>
              <a:t>)</a:t>
            </a:r>
            <a:r>
              <a:t>。台阶上表面平整表面光滑，整体水平。  开口位置如下图所示，距两个边分别是</a:t>
            </a:r>
            <a:r>
              <a:t>0.555</a:t>
            </a:r>
            <a:r>
              <a:t>米，</a:t>
            </a:r>
            <a:r>
              <a:t>0.29</a:t>
            </a:r>
            <a:r>
              <a:t>米</a:t>
            </a:r>
          </a:p>
          <a:p>
            <a:pPr lvl="0"/>
            <a:r>
              <a:t>⑧ 预埋</a:t>
            </a:r>
            <a:r>
              <a:t>6</a:t>
            </a:r>
            <a:r>
              <a:t>颗螺栓</a:t>
            </a:r>
            <a:r>
              <a:t>,  </a:t>
            </a:r>
            <a:r>
              <a:t>在开口旁边预埋螺栓用来后期固定钢板螺栓位置下图，钢板尺寸</a:t>
            </a:r>
            <a:r>
              <a:t>1*0.2</a:t>
            </a:r>
            <a:r>
              <a:t>米，螺栓直径</a:t>
            </a:r>
            <a:r>
              <a:t>M1=16mm</a:t>
            </a:r>
          </a:p>
          <a:p>
            <a:pPr lvl="0"/>
            <a:r>
              <a:t>⑨ </a:t>
            </a:r>
            <a:r>
              <a:t>位置</a:t>
            </a:r>
            <a:r>
              <a:t>:  </a:t>
            </a:r>
            <a:r>
              <a:t>位于</a:t>
            </a:r>
            <a:r>
              <a:t>1</a:t>
            </a:r>
            <a:r>
              <a:rPr baseline="30222"/>
              <a:t>#</a:t>
            </a:r>
            <a:r>
              <a:t>水渠旁</a:t>
            </a:r>
            <a:endParaRPr sz="1600"/>
          </a:p>
          <a:p>
            <a:pPr lvl="0"/>
            <a:endParaRPr sz="1000">
              <a:latin typeface="Arial"/>
              <a:ea typeface="Arial"/>
              <a:cs typeface="Arial"/>
              <a:sym typeface="Arial"/>
            </a:endParaRPr>
          </a:p>
          <a:p>
            <a:pPr lvl="0"/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/>
            <a:endParaRPr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36" name="image35.jpg" descr="捕获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3680" y="231756"/>
            <a:ext cx="3857620" cy="3299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39.jpg" descr="捕获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5710" y="3927975"/>
            <a:ext cx="2314592" cy="2571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xfrm>
            <a:off x="295274" y="10477"/>
            <a:ext cx="8229601" cy="582614"/>
          </a:xfrm>
          <a:prstGeom prst="rect">
            <a:avLst/>
          </a:prstGeom>
        </p:spPr>
        <p:txBody>
          <a:bodyPr/>
          <a:lstStyle/>
          <a:p>
            <a:pPr lvl="0" defTabSz="704087">
              <a:defRPr sz="1800">
                <a:effectLst/>
              </a:defRPr>
            </a:pPr>
            <a:r>
              <a:rPr sz="2772"/>
              <a:t>2.2 </a:t>
            </a:r>
            <a:r>
              <a:rPr sz="2772">
                <a:latin typeface="宋体"/>
                <a:ea typeface="宋体"/>
                <a:cs typeface="宋体"/>
                <a:sym typeface="宋体"/>
              </a:rPr>
              <a:t>线性轴承升降台、转台设计</a:t>
            </a: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xfrm>
            <a:off x="374650" y="5165627"/>
            <a:ext cx="4549081" cy="1481536"/>
          </a:xfrm>
          <a:prstGeom prst="rect">
            <a:avLst/>
          </a:prstGeom>
        </p:spPr>
        <p:txBody>
          <a:bodyPr/>
          <a:lstStyle/>
          <a:p>
            <a:pPr lvl="0" marL="342900" indent="-34290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defRPr sz="1800"/>
            </a:pPr>
            <a:r>
              <a:rPr sz="1700">
                <a:latin typeface="宋体"/>
                <a:ea typeface="宋体"/>
                <a:cs typeface="宋体"/>
                <a:sym typeface="宋体"/>
              </a:rPr>
              <a:t>稳定性好</a:t>
            </a:r>
            <a:endParaRPr sz="1700">
              <a:latin typeface="宋体"/>
              <a:ea typeface="宋体"/>
              <a:cs typeface="宋体"/>
              <a:sym typeface="宋体"/>
            </a:endParaRPr>
          </a:p>
          <a:p>
            <a:pPr lvl="0" marL="342900" indent="-34290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defRPr sz="1800"/>
            </a:pPr>
            <a:r>
              <a:rPr sz="1700">
                <a:latin typeface="宋体"/>
                <a:ea typeface="宋体"/>
                <a:cs typeface="宋体"/>
                <a:sym typeface="宋体"/>
              </a:rPr>
              <a:t>载重大</a:t>
            </a:r>
            <a:endParaRPr sz="1700">
              <a:latin typeface="宋体"/>
              <a:ea typeface="宋体"/>
              <a:cs typeface="宋体"/>
              <a:sym typeface="宋体"/>
            </a:endParaRPr>
          </a:p>
          <a:p>
            <a:pPr lvl="0" marL="342900" indent="-34290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defRPr sz="1800"/>
            </a:pPr>
            <a:r>
              <a:rPr sz="1700">
                <a:latin typeface="宋体"/>
                <a:ea typeface="宋体"/>
                <a:cs typeface="宋体"/>
                <a:sym typeface="宋体"/>
              </a:rPr>
              <a:t>基础高度大，行程</a:t>
            </a:r>
            <a:r>
              <a:rPr sz="1700"/>
              <a:t>500mm</a:t>
            </a:r>
            <a:r>
              <a:rPr sz="1700">
                <a:latin typeface="宋体"/>
                <a:ea typeface="宋体"/>
                <a:cs typeface="宋体"/>
                <a:sym typeface="宋体"/>
              </a:rPr>
              <a:t>的升降台自身高度在</a:t>
            </a:r>
            <a:r>
              <a:rPr sz="1700"/>
              <a:t>700mm</a:t>
            </a:r>
            <a:r>
              <a:rPr sz="1700">
                <a:latin typeface="宋体"/>
                <a:ea typeface="宋体"/>
                <a:cs typeface="宋体"/>
                <a:sym typeface="宋体"/>
              </a:rPr>
              <a:t>左右</a:t>
            </a:r>
            <a:endParaRPr sz="1700">
              <a:latin typeface="宋体"/>
              <a:ea typeface="宋体"/>
              <a:cs typeface="宋体"/>
              <a:sym typeface="宋体"/>
            </a:endParaRPr>
          </a:p>
          <a:p>
            <a:pPr lvl="0" marL="342900" indent="-342900">
              <a:lnSpc>
                <a:spcPct val="80000"/>
              </a:lnSpc>
              <a:spcBef>
                <a:spcPts val="200"/>
              </a:spcBef>
              <a:buClr>
                <a:srgbClr val="000000"/>
              </a:buClr>
              <a:defRPr sz="1800"/>
            </a:pPr>
            <a:r>
              <a:rPr sz="1700">
                <a:latin typeface="宋体"/>
                <a:ea typeface="宋体"/>
                <a:cs typeface="宋体"/>
                <a:sym typeface="宋体"/>
              </a:rPr>
              <a:t>重复定位精度</a:t>
            </a:r>
            <a:r>
              <a:rPr sz="1700"/>
              <a:t>0.005mm</a:t>
            </a:r>
          </a:p>
        </p:txBody>
      </p:sp>
      <p:pic>
        <p:nvPicPr>
          <p:cNvPr id="141" name="image37.jpg" descr="QQ图片20170613113158"/>
          <p:cNvPicPr/>
          <p:nvPr/>
        </p:nvPicPr>
        <p:blipFill>
          <a:blip r:embed="rId2">
            <a:extLst/>
          </a:blip>
          <a:srcRect l="0" t="0" r="0" b="3069"/>
          <a:stretch>
            <a:fillRect/>
          </a:stretch>
        </p:blipFill>
        <p:spPr>
          <a:xfrm>
            <a:off x="5143500" y="3643312"/>
            <a:ext cx="1214438" cy="23812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Group 154"/>
          <p:cNvGrpSpPr/>
          <p:nvPr/>
        </p:nvGrpSpPr>
        <p:grpSpPr>
          <a:xfrm>
            <a:off x="571500" y="1142999"/>
            <a:ext cx="3105150" cy="3978843"/>
            <a:chOff x="0" y="0"/>
            <a:chExt cx="3105149" cy="3978841"/>
          </a:xfrm>
        </p:grpSpPr>
        <p:pic>
          <p:nvPicPr>
            <p:cNvPr id="142" name="image38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6282"/>
              <a:ext cx="1782163" cy="380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" name="Shape 143"/>
            <p:cNvSpPr/>
            <p:nvPr/>
          </p:nvSpPr>
          <p:spPr>
            <a:xfrm>
              <a:off x="142876" y="3714934"/>
              <a:ext cx="1714516" cy="263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/>
              </a:lvl1pPr>
            </a:lstStyle>
            <a:p>
              <a:pPr lvl="0">
                <a:defRPr sz="1800"/>
              </a:pPr>
              <a:r>
                <a:rPr sz="1400"/>
                <a:t>四维电动组合台</a:t>
              </a:r>
            </a:p>
          </p:txBody>
        </p:sp>
        <p:grpSp>
          <p:nvGrpSpPr>
            <p:cNvPr id="146" name="Group 146"/>
            <p:cNvGrpSpPr/>
            <p:nvPr/>
          </p:nvGrpSpPr>
          <p:grpSpPr>
            <a:xfrm>
              <a:off x="1263650" y="2489199"/>
              <a:ext cx="1841500" cy="598489"/>
              <a:chOff x="0" y="0"/>
              <a:chExt cx="1841499" cy="598487"/>
            </a:xfrm>
          </p:grpSpPr>
          <p:sp>
            <p:nvSpPr>
              <p:cNvPr id="144" name="Shape 144"/>
              <p:cNvSpPr/>
              <p:nvPr/>
            </p:nvSpPr>
            <p:spPr>
              <a:xfrm flipH="1">
                <a:off x="0" y="241299"/>
                <a:ext cx="690562" cy="35718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  <a:tailEnd type="triangle" w="med" len="med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633412" y="0"/>
                <a:ext cx="1208088" cy="532765"/>
              </a:xfrm>
              <a:prstGeom prst="rect">
                <a:avLst/>
              </a:prstGeom>
              <a:gradFill flip="none" rotWithShape="1">
                <a:gsLst>
                  <a:gs pos="0">
                    <a:srgbClr val="A2C3FF"/>
                  </a:gs>
                  <a:gs pos="35000">
                    <a:srgbClr val="BDD4FF"/>
                  </a:gs>
                  <a:gs pos="100000">
                    <a:srgbClr val="E6EEFF"/>
                  </a:gs>
                </a:gsLst>
                <a:lin ang="16200000" scaled="0"/>
              </a:gradFill>
              <a:ln w="9525" cap="flat">
                <a:solidFill>
                  <a:srgbClr val="4A7EBB"/>
                </a:solidFill>
                <a:prstDash val="solid"/>
                <a:bevel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lvl="0" algn="ctr"/>
                <a:r>
                  <a:rPr sz="1200">
                    <a:latin typeface="宋体"/>
                    <a:ea typeface="宋体"/>
                    <a:cs typeface="宋体"/>
                    <a:sym typeface="宋体"/>
                  </a:rPr>
                  <a:t>行程</a:t>
                </a:r>
                <a:r>
                  <a:rPr sz="1200">
                    <a:latin typeface="宋体"/>
                    <a:ea typeface="宋体"/>
                    <a:cs typeface="宋体"/>
                    <a:sym typeface="宋体"/>
                  </a:rPr>
                  <a:t>500mm</a:t>
                </a:r>
                <a:r>
                  <a:rPr sz="1200">
                    <a:latin typeface="宋体"/>
                    <a:ea typeface="宋体"/>
                    <a:cs typeface="宋体"/>
                    <a:sym typeface="宋体"/>
                  </a:rPr>
                  <a:t>的升降台</a:t>
                </a:r>
              </a:p>
            </p:txBody>
          </p:sp>
        </p:grpSp>
        <p:grpSp>
          <p:nvGrpSpPr>
            <p:cNvPr id="149" name="Group 149"/>
            <p:cNvGrpSpPr/>
            <p:nvPr/>
          </p:nvGrpSpPr>
          <p:grpSpPr>
            <a:xfrm>
              <a:off x="1409701" y="442912"/>
              <a:ext cx="1650999" cy="420687"/>
              <a:chOff x="0" y="0"/>
              <a:chExt cx="1650997" cy="420685"/>
            </a:xfrm>
          </p:grpSpPr>
          <p:sp>
            <p:nvSpPr>
              <p:cNvPr id="147" name="Shape 147"/>
              <p:cNvSpPr/>
              <p:nvPr/>
            </p:nvSpPr>
            <p:spPr>
              <a:xfrm flipH="1">
                <a:off x="-1" y="63499"/>
                <a:ext cx="690563" cy="35718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  <a:tailEnd type="triangle" w="med" len="med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444499" y="0"/>
                <a:ext cx="1206499" cy="316865"/>
              </a:xfrm>
              <a:prstGeom prst="rect">
                <a:avLst/>
              </a:prstGeom>
              <a:gradFill flip="none" rotWithShape="1">
                <a:gsLst>
                  <a:gs pos="0">
                    <a:srgbClr val="A2C3FF"/>
                  </a:gs>
                  <a:gs pos="35000">
                    <a:srgbClr val="BDD4FF"/>
                  </a:gs>
                  <a:gs pos="100000">
                    <a:srgbClr val="E6EEFF"/>
                  </a:gs>
                </a:gsLst>
                <a:lin ang="16200000" scaled="0"/>
              </a:gradFill>
              <a:ln w="9525" cap="flat">
                <a:solidFill>
                  <a:srgbClr val="4A7EBB"/>
                </a:solidFill>
                <a:prstDash val="solid"/>
                <a:bevel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 sz="1200">
                    <a:latin typeface="宋体"/>
                    <a:ea typeface="宋体"/>
                    <a:cs typeface="宋体"/>
                    <a:sym typeface="宋体"/>
                  </a:defRPr>
                </a:lvl1pPr>
              </a:lstStyle>
              <a:p>
                <a:pPr lvl="0">
                  <a:defRPr sz="1800"/>
                </a:pPr>
                <a:r>
                  <a:rPr sz="1200"/>
                  <a:t>旋转台（俯仰）</a:t>
                </a:r>
              </a:p>
            </p:txBody>
          </p:sp>
        </p:grpSp>
        <p:sp>
          <p:nvSpPr>
            <p:cNvPr id="150" name="Shape 150"/>
            <p:cNvSpPr/>
            <p:nvPr/>
          </p:nvSpPr>
          <p:spPr>
            <a:xfrm flipH="1">
              <a:off x="890588" y="1339849"/>
              <a:ext cx="1019176" cy="35877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1" name="Shape 151"/>
            <p:cNvSpPr/>
            <p:nvPr/>
          </p:nvSpPr>
          <p:spPr>
            <a:xfrm>
              <a:off x="1852613" y="1098550"/>
              <a:ext cx="1208088" cy="316866"/>
            </a:xfrm>
            <a:prstGeom prst="rect">
              <a:avLst/>
            </a:prstGeom>
            <a:gradFill flip="none" rotWithShape="1">
              <a:gsLst>
                <a:gs pos="0">
                  <a:srgbClr val="A2C3FF"/>
                </a:gs>
                <a:gs pos="35000">
                  <a:srgbClr val="BDD4FF"/>
                </a:gs>
                <a:gs pos="100000">
                  <a:srgbClr val="E6EE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200">
                  <a:latin typeface="宋体"/>
                  <a:ea typeface="宋体"/>
                  <a:cs typeface="宋体"/>
                  <a:sym typeface="宋体"/>
                </a:defRPr>
              </a:lvl1pPr>
            </a:lstStyle>
            <a:p>
              <a:pPr lvl="0">
                <a:defRPr sz="1800"/>
              </a:pPr>
              <a:r>
                <a:rPr sz="1200"/>
                <a:t>旋转台（水平 ）</a:t>
              </a:r>
            </a:p>
          </p:txBody>
        </p:sp>
        <p:sp>
          <p:nvSpPr>
            <p:cNvPr id="152" name="Shape 152"/>
            <p:cNvSpPr/>
            <p:nvPr/>
          </p:nvSpPr>
          <p:spPr>
            <a:xfrm flipH="1">
              <a:off x="1033463" y="138113"/>
              <a:ext cx="819151" cy="5461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3" name="Shape 153"/>
            <p:cNvSpPr/>
            <p:nvPr/>
          </p:nvSpPr>
          <p:spPr>
            <a:xfrm>
              <a:off x="1852613" y="0"/>
              <a:ext cx="1208088" cy="316865"/>
            </a:xfrm>
            <a:prstGeom prst="rect">
              <a:avLst/>
            </a:prstGeom>
            <a:gradFill flip="none" rotWithShape="1">
              <a:gsLst>
                <a:gs pos="0">
                  <a:srgbClr val="A2C3FF"/>
                </a:gs>
                <a:gs pos="35000">
                  <a:srgbClr val="BDD4FF"/>
                </a:gs>
                <a:gs pos="100000">
                  <a:srgbClr val="E6EE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/>
              <a:r>
                <a:rPr sz="1200">
                  <a:latin typeface="宋体"/>
                  <a:ea typeface="宋体"/>
                  <a:cs typeface="宋体"/>
                  <a:sym typeface="宋体"/>
                </a:rPr>
                <a:t>角位台</a:t>
              </a:r>
              <a:r>
                <a:rPr sz="1200">
                  <a:latin typeface="宋体"/>
                  <a:ea typeface="宋体"/>
                  <a:cs typeface="宋体"/>
                  <a:sym typeface="宋体"/>
                </a:rPr>
                <a:t>±45°</a:t>
              </a:r>
            </a:p>
          </p:txBody>
        </p:sp>
      </p:grpSp>
      <p:pic>
        <p:nvPicPr>
          <p:cNvPr id="155" name="image3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2062" y="1357312"/>
            <a:ext cx="2312988" cy="185737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3676649" y="3862388"/>
            <a:ext cx="1466852" cy="781050"/>
          </a:xfrm>
          <a:prstGeom prst="line">
            <a:avLst/>
          </a:prstGeom>
          <a:ln w="25400">
            <a:solidFill>
              <a:srgbClr val="4F81BD"/>
            </a:solidFill>
            <a:tailEnd type="stealth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57" name="Shape 157"/>
          <p:cNvSpPr/>
          <p:nvPr/>
        </p:nvSpPr>
        <p:spPr>
          <a:xfrm flipH="1">
            <a:off x="6286499" y="1000124"/>
            <a:ext cx="642939" cy="428627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58" name="Shape 158"/>
          <p:cNvSpPr/>
          <p:nvPr/>
        </p:nvSpPr>
        <p:spPr>
          <a:xfrm>
            <a:off x="6929438" y="857250"/>
            <a:ext cx="1071563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/>
            </a:pPr>
            <a:r>
              <a:rPr sz="1200"/>
              <a:t>天窗</a:t>
            </a:r>
          </a:p>
        </p:txBody>
      </p:sp>
      <p:sp>
        <p:nvSpPr>
          <p:cNvPr id="159" name="Shape 159"/>
          <p:cNvSpPr/>
          <p:nvPr/>
        </p:nvSpPr>
        <p:spPr>
          <a:xfrm flipH="1" flipV="1">
            <a:off x="7000875" y="1857374"/>
            <a:ext cx="642939" cy="1589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0" name="Shape 160"/>
          <p:cNvSpPr/>
          <p:nvPr/>
        </p:nvSpPr>
        <p:spPr>
          <a:xfrm>
            <a:off x="7715250" y="1714500"/>
            <a:ext cx="857250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/>
            </a:pPr>
            <a:r>
              <a:rPr sz="1200"/>
              <a:t>能量探头</a:t>
            </a:r>
          </a:p>
        </p:txBody>
      </p:sp>
      <p:sp>
        <p:nvSpPr>
          <p:cNvPr id="161" name="Shape 161"/>
          <p:cNvSpPr/>
          <p:nvPr/>
        </p:nvSpPr>
        <p:spPr>
          <a:xfrm flipH="1">
            <a:off x="6429374" y="1214437"/>
            <a:ext cx="1071564" cy="571502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2" name="Shape 162"/>
          <p:cNvSpPr/>
          <p:nvPr/>
        </p:nvSpPr>
        <p:spPr>
          <a:xfrm>
            <a:off x="7500938" y="1000125"/>
            <a:ext cx="1071563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/>
            </a:pPr>
            <a:r>
              <a:rPr sz="1200"/>
              <a:t>激光器</a:t>
            </a:r>
          </a:p>
        </p:txBody>
      </p:sp>
      <p:sp>
        <p:nvSpPr>
          <p:cNvPr id="163" name="Shape 163"/>
          <p:cNvSpPr/>
          <p:nvPr/>
        </p:nvSpPr>
        <p:spPr>
          <a:xfrm flipH="1" flipV="1">
            <a:off x="6357937" y="2285999"/>
            <a:ext cx="1285876" cy="1589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4" name="Shape 164"/>
          <p:cNvSpPr/>
          <p:nvPr/>
        </p:nvSpPr>
        <p:spPr>
          <a:xfrm>
            <a:off x="7715250" y="2143125"/>
            <a:ext cx="857250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/>
            </a:pPr>
            <a:r>
              <a:rPr sz="1200"/>
              <a:t>旋转台</a:t>
            </a:r>
          </a:p>
        </p:txBody>
      </p:sp>
      <p:sp>
        <p:nvSpPr>
          <p:cNvPr id="165" name="Shape 165"/>
          <p:cNvSpPr/>
          <p:nvPr/>
        </p:nvSpPr>
        <p:spPr>
          <a:xfrm flipH="1" flipV="1">
            <a:off x="6572249" y="2786063"/>
            <a:ext cx="1071564" cy="1588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6" name="Shape 166"/>
          <p:cNvSpPr/>
          <p:nvPr/>
        </p:nvSpPr>
        <p:spPr>
          <a:xfrm>
            <a:off x="7643813" y="2643188"/>
            <a:ext cx="85725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/>
            </a:pPr>
            <a:r>
              <a:rPr sz="1200"/>
              <a:t>升降台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xfrm>
            <a:off x="76200" y="131306"/>
            <a:ext cx="8229600" cy="729754"/>
          </a:xfrm>
          <a:prstGeom prst="rect">
            <a:avLst/>
          </a:prstGeom>
        </p:spPr>
        <p:txBody>
          <a:bodyPr/>
          <a:lstStyle/>
          <a:p>
            <a:pPr lvl="0" defTabSz="850391">
              <a:defRPr sz="1800">
                <a:effectLst/>
              </a:defRPr>
            </a:pPr>
            <a:r>
              <a:rPr sz="3534"/>
              <a:t>2.3</a:t>
            </a:r>
            <a:r>
              <a:rPr sz="3534">
                <a:latin typeface="宋体"/>
                <a:ea typeface="宋体"/>
                <a:cs typeface="宋体"/>
                <a:sym typeface="宋体"/>
              </a:rPr>
              <a:t>、控制器</a:t>
            </a:r>
          </a:p>
        </p:txBody>
      </p:sp>
      <p:pic>
        <p:nvPicPr>
          <p:cNvPr id="169" name="image43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0125" y="1928813"/>
            <a:ext cx="5267325" cy="441007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500062" y="1146809"/>
            <a:ext cx="8143876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      主要由西门子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PLC</a:t>
            </a:r>
            <a:r>
              <a:t>及相应的模块实现，功能主要包括控制望远镜三个方向的转动的控制，各方向的角度值的实时读取，激光电源的控制及系统其他方面的一些简单控制，其系统框图如下所示。</a:t>
            </a:r>
          </a:p>
        </p:txBody>
      </p:sp>
      <p:pic>
        <p:nvPicPr>
          <p:cNvPr id="171" name="image44.jpg" descr="C:\Users\ywr\Desktop\毕业\aaaaaaaaa_ywr\图片\激光发射器电子学控制系统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3688" y="2286000"/>
            <a:ext cx="2127251" cy="171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45.jpg" descr="C:\Users\ywr\Desktop\毕业\aaaaaaaaa_ywr\图片\激光发射器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43688" y="4286250"/>
            <a:ext cx="2260601" cy="1285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title"/>
          </p:nvPr>
        </p:nvSpPr>
        <p:spPr>
          <a:xfrm>
            <a:off x="500062" y="0"/>
            <a:ext cx="8229601" cy="7969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4400"/>
              <a:t>2.4</a:t>
            </a:r>
            <a:r>
              <a:rPr sz="4400"/>
              <a:t>激光接收器</a:t>
            </a:r>
          </a:p>
        </p:txBody>
      </p:sp>
      <p:pic>
        <p:nvPicPr>
          <p:cNvPr id="175" name="image47.jpg" descr="IMG_1505_调整大小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7875" y="1285875"/>
            <a:ext cx="2714625" cy="237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4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625" y="785812"/>
            <a:ext cx="4699000" cy="350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49.jpg" descr="IMG_1539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7949" y="4214817"/>
            <a:ext cx="2251076" cy="150018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285720" y="4357694"/>
            <a:ext cx="5929354" cy="1191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lnSpc>
                <a:spcPct val="150000"/>
              </a:lnSpc>
            </a:pPr>
            <a:r>
              <a:t>1</a:t>
            </a:r>
            <a:r>
              <a:t>、集装箱机械改造（开</a:t>
            </a:r>
            <a:r>
              <a:t>/</a:t>
            </a:r>
            <a:r>
              <a:t>关门，升</a:t>
            </a:r>
            <a:r>
              <a:t>/</a:t>
            </a:r>
            <a:r>
              <a:t>降）     液压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电动</a:t>
            </a:r>
          </a:p>
          <a:p>
            <a:pPr lvl="0">
              <a:lnSpc>
                <a:spcPct val="150000"/>
              </a:lnSpc>
            </a:pPr>
            <a:r>
              <a:t>2</a:t>
            </a:r>
            <a:r>
              <a:t>、</a:t>
            </a:r>
            <a:r>
              <a:t>sub_cluster   </a:t>
            </a:r>
            <a:r>
              <a:t>（</a:t>
            </a:r>
            <a:r>
              <a:t>24+8</a:t>
            </a:r>
            <a:r>
              <a:t>）</a:t>
            </a:r>
            <a:r>
              <a:t>sub_cluster </a:t>
            </a:r>
            <a:r>
              <a:t>，</a:t>
            </a:r>
            <a:r>
              <a:t>16X16PMTs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50.jpg" descr="mmexport15008779568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3635" y="2714619"/>
            <a:ext cx="2071703" cy="2124824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>
            <p:ph type="title"/>
          </p:nvPr>
        </p:nvSpPr>
        <p:spPr>
          <a:xfrm>
            <a:off x="457200" y="92075"/>
            <a:ext cx="6257925" cy="908050"/>
          </a:xfrm>
          <a:prstGeom prst="rect">
            <a:avLst/>
          </a:prstGeom>
        </p:spPr>
        <p:txBody>
          <a:bodyPr/>
          <a:lstStyle>
            <a:lvl1pPr>
              <a:defRPr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>
                <a:effectLst/>
              </a:defRPr>
            </a:pPr>
            <a:r>
              <a:rPr sz="4400"/>
              <a:t>样机改造</a:t>
            </a:r>
          </a:p>
        </p:txBody>
      </p:sp>
      <p:sp>
        <p:nvSpPr>
          <p:cNvPr id="182" name="Shape 182"/>
          <p:cNvSpPr/>
          <p:nvPr/>
        </p:nvSpPr>
        <p:spPr>
          <a:xfrm>
            <a:off x="714375" y="1071562"/>
            <a:ext cx="4500563" cy="2074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lnSpc>
                <a:spcPct val="150000"/>
              </a:lnSpc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1</a:t>
            </a:r>
            <a:r>
              <a:t>、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32</a:t>
            </a:r>
            <a:r>
              <a:t>个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sub_cluster</a:t>
            </a:r>
            <a:r>
              <a:t>电子学读出系统升级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>
              <a:lnSpc>
                <a:spcPct val="150000"/>
              </a:lnSpc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2</a:t>
            </a:r>
            <a:r>
              <a:t>、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12</a:t>
            </a:r>
            <a:r>
              <a:t>个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sub_cluster (192PMT)</a:t>
            </a:r>
            <a:r>
              <a:t>重新焊接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>
              <a:lnSpc>
                <a:spcPct val="150000"/>
              </a:lnSpc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3</a:t>
            </a:r>
            <a:r>
              <a:t>、机械系统：   液压系统           电磁系统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>
              <a:lnSpc>
                <a:spcPct val="150000"/>
              </a:lnSpc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4</a:t>
            </a:r>
            <a:r>
              <a:t>、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20X2</a:t>
            </a:r>
            <a:r>
              <a:t>面发射镜重新镀模、与橡胶块粘接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>
              <a:lnSpc>
                <a:spcPct val="150000"/>
              </a:lnSpc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 </a:t>
            </a:r>
          </a:p>
        </p:txBody>
      </p:sp>
      <p:sp>
        <p:nvSpPr>
          <p:cNvPr id="183" name="Shape 183"/>
          <p:cNvSpPr/>
          <p:nvPr/>
        </p:nvSpPr>
        <p:spPr>
          <a:xfrm>
            <a:off x="3357553" y="2143116"/>
            <a:ext cx="642939" cy="1588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184" name="image51.jpg" descr="IMG_153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224" y="3429000"/>
            <a:ext cx="2251076" cy="1500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5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72187" y="500062"/>
            <a:ext cx="2589213" cy="1928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53.jpg" descr="IMG_20170622_154815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71934" y="3214685"/>
            <a:ext cx="1214438" cy="1624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54.jpg" descr="IMG_20170622_155112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43437" y="5143512"/>
            <a:ext cx="1701801" cy="1285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55.jpg" descr="IMG_20170627_114153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86578" y="4857760"/>
            <a:ext cx="1285876" cy="173037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3143239" y="4214817"/>
            <a:ext cx="857251" cy="1588"/>
          </a:xfrm>
          <a:prstGeom prst="line">
            <a:avLst/>
          </a:prstGeom>
          <a:ln w="25400">
            <a:solidFill>
              <a:srgbClr val="C00000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90" name="Shape 190"/>
          <p:cNvSpPr/>
          <p:nvPr/>
        </p:nvSpPr>
        <p:spPr>
          <a:xfrm>
            <a:off x="5286380" y="4000503"/>
            <a:ext cx="857251" cy="1588"/>
          </a:xfrm>
          <a:prstGeom prst="line">
            <a:avLst/>
          </a:prstGeom>
          <a:ln w="25400">
            <a:solidFill>
              <a:srgbClr val="C00000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91" name="Shape 191"/>
          <p:cNvSpPr/>
          <p:nvPr/>
        </p:nvSpPr>
        <p:spPr>
          <a:xfrm flipH="1">
            <a:off x="5500694" y="4143380"/>
            <a:ext cx="1357323" cy="928695"/>
          </a:xfrm>
          <a:prstGeom prst="line">
            <a:avLst/>
          </a:prstGeom>
          <a:ln w="25400">
            <a:solidFill>
              <a:srgbClr val="C00000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92" name="Shape 192"/>
          <p:cNvSpPr/>
          <p:nvPr/>
        </p:nvSpPr>
        <p:spPr>
          <a:xfrm flipH="1">
            <a:off x="7358065" y="4214820"/>
            <a:ext cx="71455" cy="785807"/>
          </a:xfrm>
          <a:prstGeom prst="line">
            <a:avLst/>
          </a:prstGeom>
          <a:ln w="25400">
            <a:solidFill>
              <a:srgbClr val="C00000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93" name="Shape 193"/>
          <p:cNvSpPr/>
          <p:nvPr/>
        </p:nvSpPr>
        <p:spPr>
          <a:xfrm>
            <a:off x="4214810" y="5429263"/>
            <a:ext cx="285753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/>
            </a:pPr>
            <a:r>
              <a:rPr sz="1400"/>
              <a:t>模拟板</a:t>
            </a:r>
          </a:p>
        </p:txBody>
      </p:sp>
      <p:sp>
        <p:nvSpPr>
          <p:cNvPr id="194" name="Shape 194"/>
          <p:cNvSpPr/>
          <p:nvPr/>
        </p:nvSpPr>
        <p:spPr>
          <a:xfrm>
            <a:off x="8143901" y="5429263"/>
            <a:ext cx="285753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/>
            </a:pPr>
            <a:r>
              <a:rPr sz="1400"/>
              <a:t>数字板</a:t>
            </a:r>
          </a:p>
        </p:txBody>
      </p:sp>
      <p:sp>
        <p:nvSpPr>
          <p:cNvPr id="195" name="Shape 195"/>
          <p:cNvSpPr/>
          <p:nvPr/>
        </p:nvSpPr>
        <p:spPr>
          <a:xfrm flipH="1">
            <a:off x="5429256" y="3643314"/>
            <a:ext cx="1643074" cy="1428751"/>
          </a:xfrm>
          <a:prstGeom prst="line">
            <a:avLst/>
          </a:prstGeom>
          <a:ln w="25400">
            <a:solidFill>
              <a:srgbClr val="C00000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title"/>
          </p:nvPr>
        </p:nvSpPr>
        <p:spPr>
          <a:xfrm>
            <a:off x="457200" y="92075"/>
            <a:ext cx="8229600" cy="479425"/>
          </a:xfrm>
          <a:prstGeom prst="rect">
            <a:avLst/>
          </a:prstGeom>
        </p:spPr>
        <p:txBody>
          <a:bodyPr/>
          <a:lstStyle/>
          <a:p>
            <a:pPr lvl="0" defTabSz="722376">
              <a:defRPr sz="1800">
                <a:effectLst/>
              </a:defRPr>
            </a:pPr>
            <a:r>
              <a:rPr sz="2528">
                <a:latin typeface="+mn-lt"/>
                <a:ea typeface="+mn-ea"/>
                <a:cs typeface="+mn-cs"/>
                <a:sym typeface="Helvetica"/>
              </a:rPr>
              <a:t>12</a:t>
            </a:r>
            <a:r>
              <a:rPr sz="2528"/>
              <a:t>个</a:t>
            </a:r>
            <a:r>
              <a:rPr sz="2528">
                <a:latin typeface="+mn-lt"/>
                <a:ea typeface="+mn-ea"/>
                <a:cs typeface="+mn-cs"/>
                <a:sym typeface="Helvetica"/>
              </a:rPr>
              <a:t>sub_cluster (192PMT)</a:t>
            </a:r>
            <a:r>
              <a:rPr sz="2528"/>
              <a:t>重新焊接和测试</a:t>
            </a:r>
          </a:p>
        </p:txBody>
      </p:sp>
      <p:pic>
        <p:nvPicPr>
          <p:cNvPr id="198" name="image5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356" y="905345"/>
            <a:ext cx="1428751" cy="165434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38323" y="2550632"/>
            <a:ext cx="17188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30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/>
            </a:pPr>
            <a:r>
              <a:rPr sz="2300"/>
              <a:t>高压分配板</a:t>
            </a:r>
          </a:p>
        </p:txBody>
      </p:sp>
      <p:pic>
        <p:nvPicPr>
          <p:cNvPr id="200" name="image61.jpg" descr="mmexport1500878024442.jpg"/>
          <p:cNvPicPr/>
          <p:nvPr/>
        </p:nvPicPr>
        <p:blipFill>
          <a:blip r:embed="rId3">
            <a:extLst/>
          </a:blip>
          <a:srcRect l="0" t="16731" r="0" b="4348"/>
          <a:stretch>
            <a:fillRect/>
          </a:stretch>
        </p:blipFill>
        <p:spPr>
          <a:xfrm>
            <a:off x="1812419" y="905428"/>
            <a:ext cx="1572043" cy="1654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09426" y="882725"/>
            <a:ext cx="2073586" cy="1928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70294" y="763504"/>
            <a:ext cx="2315212" cy="216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4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20508" y="3300488"/>
            <a:ext cx="6261430" cy="2907336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4256152" y="6301358"/>
            <a:ext cx="2390141" cy="325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电阻法测试高压分配板</a:t>
            </a:r>
          </a:p>
        </p:txBody>
      </p:sp>
      <p:sp>
        <p:nvSpPr>
          <p:cNvPr id="205" name="Shape 205"/>
          <p:cNvSpPr/>
          <p:nvPr/>
        </p:nvSpPr>
        <p:spPr>
          <a:xfrm>
            <a:off x="38323" y="3376132"/>
            <a:ext cx="207358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30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/>
            </a:pPr>
            <a:r>
              <a:rPr sz="2300"/>
              <a:t>测试方法一：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pic>
        <p:nvPicPr>
          <p:cNvPr id="208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3073" y="-23334"/>
            <a:ext cx="6996145" cy="2980182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2481579" y="2907030"/>
            <a:ext cx="6238241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indent="990600" algn="just" defTabSz="266700">
              <a:defRPr sz="2000">
                <a:uFill>
                  <a:solidFill/>
                </a:uFill>
                <a:latin typeface="楷体_GB2312"/>
                <a:ea typeface="楷体_GB2312"/>
                <a:cs typeface="楷体_GB2312"/>
                <a:sym typeface="楷体_GB2312"/>
              </a:defRPr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稳压源法测试电压结果，红色为对应的理论值</a:t>
            </a:r>
            <a:endParaRPr sz="2000">
              <a:uFill>
                <a:solidFill/>
              </a:uFill>
            </a:endParaRPr>
          </a:p>
        </p:txBody>
      </p:sp>
      <p:pic>
        <p:nvPicPr>
          <p:cNvPr id="210" name="image1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766" y="3520058"/>
            <a:ext cx="4095332" cy="278616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-810858" y="6183630"/>
            <a:ext cx="5311041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indent="914400" algn="just" defTabSz="266700"/>
            <a:r>
              <a:rPr sz="1200">
                <a:uFill>
                  <a:solidFill/>
                </a:uFill>
                <a:latin typeface="楷体_GB2312"/>
                <a:ea typeface="楷体_GB2312"/>
                <a:cs typeface="楷体_GB2312"/>
                <a:sym typeface="楷体_GB2312"/>
              </a:rPr>
              <a:t>高压分配板上</a:t>
            </a:r>
            <a:r>
              <a:rPr sz="1200">
                <a:uFill>
                  <a:solidFill/>
                </a:uFill>
                <a:latin typeface="楷体_GB2312"/>
                <a:ea typeface="楷体_GB2312"/>
                <a:cs typeface="楷体_GB2312"/>
                <a:sym typeface="楷体_GB2312"/>
              </a:rPr>
              <a:t>16</a:t>
            </a:r>
            <a:r>
              <a:rPr sz="1200">
                <a:uFill>
                  <a:solidFill/>
                </a:uFill>
                <a:latin typeface="楷体_GB2312"/>
                <a:ea typeface="楷体_GB2312"/>
                <a:cs typeface="楷体_GB2312"/>
                <a:sym typeface="楷体_GB2312"/>
              </a:rPr>
              <a:t>个单元的分压比，横坐标是节点数</a:t>
            </a:r>
            <a:r>
              <a:rPr sz="1200">
                <a:uFill>
                  <a:solidFill/>
                </a:uFill>
                <a:latin typeface="楷体_GB2312"/>
                <a:ea typeface="楷体_GB2312"/>
                <a:cs typeface="楷体_GB2312"/>
                <a:sym typeface="楷体_GB2312"/>
              </a:rPr>
              <a:t>(</a:t>
            </a:r>
            <a:r>
              <a:rPr sz="1200">
                <a:uFill>
                  <a:solidFill/>
                </a:uFill>
                <a:latin typeface="楷体_GB2312"/>
                <a:ea typeface="楷体_GB2312"/>
                <a:cs typeface="楷体_GB2312"/>
                <a:sym typeface="楷体_GB2312"/>
              </a:rPr>
              <a:t>从</a:t>
            </a:r>
            <a:r>
              <a:rPr sz="1200">
                <a:uFill>
                  <a:solidFill/>
                </a:uFill>
                <a:latin typeface="楷体_GB2312"/>
                <a:ea typeface="楷体_GB2312"/>
                <a:cs typeface="楷体_GB2312"/>
                <a:sym typeface="楷体_GB2312"/>
              </a:rPr>
              <a:t>0</a:t>
            </a:r>
            <a:r>
              <a:rPr sz="1200">
                <a:uFill>
                  <a:solidFill/>
                </a:uFill>
                <a:latin typeface="楷体_GB2312"/>
                <a:ea typeface="楷体_GB2312"/>
                <a:cs typeface="楷体_GB2312"/>
                <a:sym typeface="楷体_GB2312"/>
              </a:rPr>
              <a:t>开始计数</a:t>
            </a:r>
            <a:r>
              <a:rPr sz="1200">
                <a:uFill>
                  <a:solidFill/>
                </a:uFill>
                <a:latin typeface="楷体_GB2312"/>
                <a:ea typeface="楷体_GB2312"/>
                <a:cs typeface="楷体_GB2312"/>
                <a:sym typeface="楷体_GB2312"/>
              </a:rPr>
              <a:t>)</a:t>
            </a:r>
          </a:p>
        </p:txBody>
      </p:sp>
      <p:sp>
        <p:nvSpPr>
          <p:cNvPr id="212" name="Shape 212"/>
          <p:cNvSpPr/>
          <p:nvPr/>
        </p:nvSpPr>
        <p:spPr>
          <a:xfrm>
            <a:off x="4291329" y="3266058"/>
            <a:ext cx="561341" cy="32588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lvl="0"/>
          </a:p>
        </p:txBody>
      </p:sp>
      <p:sp>
        <p:nvSpPr>
          <p:cNvPr id="213" name="Shape 213"/>
          <p:cNvSpPr/>
          <p:nvPr/>
        </p:nvSpPr>
        <p:spPr>
          <a:xfrm>
            <a:off x="4215129" y="3596352"/>
            <a:ext cx="6246539" cy="1679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</a:p>
          <a:p>
            <a:pPr lvl="0" marL="240631" indent="-240631">
              <a:buSzPct val="100000"/>
              <a:buAutoNum type="arabicPeriod" startAt="1"/>
            </a:pPr>
            <a:r>
              <a:t>发现4块板子的线路图中部分有错</a:t>
            </a:r>
          </a:p>
          <a:p>
            <a:pPr lvl="0" marL="240631" indent="-240631">
              <a:buSzPct val="100000"/>
              <a:buAutoNum type="arabicPeriod" startAt="1"/>
            </a:pPr>
            <a:r>
              <a:t>12块焊接好光电倍增管的高压分配板测试完成</a:t>
            </a:r>
          </a:p>
          <a:p>
            <a:pPr lvl="0"/>
            <a:endParaRPr b="1"/>
          </a:p>
          <a:p>
            <a:pPr lvl="0"/>
            <a:r>
              <a:rPr b="1"/>
              <a:t>3. 工作总结：基于LHAASO-WFCTA样机的高压分配板的测试</a:t>
            </a:r>
            <a:endParaRPr b="1"/>
          </a:p>
          <a:p>
            <a:pPr lvl="0"/>
            <a:r>
              <a:rPr b="1"/>
              <a:t>方法，已经完成</a:t>
            </a:r>
          </a:p>
        </p:txBody>
      </p:sp>
      <p:sp>
        <p:nvSpPr>
          <p:cNvPr id="214" name="Shape 214"/>
          <p:cNvSpPr/>
          <p:nvPr/>
        </p:nvSpPr>
        <p:spPr>
          <a:xfrm>
            <a:off x="-63277" y="176529"/>
            <a:ext cx="207358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30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/>
            </a:pPr>
            <a:r>
              <a:rPr sz="2300"/>
              <a:t>测试方法二：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xfrm>
            <a:off x="0" y="-97361"/>
            <a:ext cx="8229600" cy="11430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3800"/>
              <a:t>PMT</a:t>
            </a:r>
            <a:r>
              <a:rPr sz="4400"/>
              <a:t>电子学读出系统的测试平台</a:t>
            </a:r>
          </a:p>
        </p:txBody>
      </p:sp>
      <p:sp>
        <p:nvSpPr>
          <p:cNvPr id="217" name="Shape 217"/>
          <p:cNvSpPr/>
          <p:nvPr>
            <p:ph type="body" idx="1"/>
          </p:nvPr>
        </p:nvSpPr>
        <p:spPr>
          <a:xfrm>
            <a:off x="457200" y="1600200"/>
            <a:ext cx="8229600" cy="2521335"/>
          </a:xfrm>
          <a:prstGeom prst="rect">
            <a:avLst/>
          </a:prstGeom>
        </p:spPr>
        <p:txBody>
          <a:bodyPr/>
          <a:lstStyle/>
          <a:p>
            <a:pPr lvl="0" marL="609600" indent="-609600">
              <a:defRPr sz="1800"/>
            </a:pPr>
            <a:r>
              <a:rPr sz="3200"/>
              <a:t>数据采集系统</a:t>
            </a:r>
            <a:endParaRPr sz="3200"/>
          </a:p>
          <a:p>
            <a:pPr lvl="0">
              <a:buSzTx/>
              <a:buNone/>
              <a:defRPr sz="1800"/>
            </a:pPr>
            <a:r>
              <a:rPr sz="3200"/>
              <a:t>有三个部分组成</a:t>
            </a:r>
            <a:endParaRPr sz="3200"/>
          </a:p>
          <a:p>
            <a:pPr lvl="0">
              <a:spcBef>
                <a:spcPts val="400"/>
              </a:spcBef>
              <a:buSzTx/>
              <a:buNone/>
              <a:defRPr sz="1800"/>
            </a:pPr>
            <a:r>
              <a:rPr sz="2000"/>
              <a:t>（1）VME机箱</a:t>
            </a:r>
            <a:endParaRPr sz="2000"/>
          </a:p>
          <a:p>
            <a:pPr lvl="0">
              <a:spcBef>
                <a:spcPts val="400"/>
              </a:spcBef>
              <a:buSzTx/>
              <a:buNone/>
              <a:defRPr sz="1800"/>
            </a:pPr>
            <a:r>
              <a:rPr sz="2000"/>
              <a:t>（2）前端电子学插件（FEE）</a:t>
            </a:r>
            <a:endParaRPr sz="2000"/>
          </a:p>
          <a:p>
            <a:pPr lvl="0">
              <a:spcBef>
                <a:spcPts val="400"/>
              </a:spcBef>
              <a:buSzTx/>
              <a:buNone/>
              <a:defRPr sz="1800"/>
            </a:pPr>
            <a:r>
              <a:rPr sz="2000"/>
              <a:t>（3）机箱控制器插件</a:t>
            </a:r>
          </a:p>
        </p:txBody>
      </p:sp>
      <p:pic>
        <p:nvPicPr>
          <p:cNvPr id="218" name="屏幕快照 2017-09-21 下午3.21.4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156" y="1129061"/>
            <a:ext cx="8371779" cy="4599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xfrm>
            <a:off x="-796941" y="-271462"/>
            <a:ext cx="8229601" cy="114300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>
                <a:effectLst/>
              </a:defRPr>
            </a:pPr>
            <a:r>
              <a:rPr sz="4800"/>
              <a:t>测试系统台阶的分布及稳定性</a:t>
            </a:r>
          </a:p>
        </p:txBody>
      </p:sp>
      <p:pic>
        <p:nvPicPr>
          <p:cNvPr id="221" name="image2.gif" descr="0-a0-a7.0807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98" y="671956"/>
            <a:ext cx="5994915" cy="2722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4.gif" descr="0-a8-a15.0807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0017" y="3379984"/>
            <a:ext cx="6065354" cy="272211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6310629" y="1208658"/>
            <a:ext cx="2690625" cy="1648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240631" indent="-240631">
              <a:buSzPct val="100000"/>
              <a:buAutoNum type="arabicPeriod" startAt="1"/>
            </a:pPr>
            <a:r>
              <a:rPr sz="2700"/>
              <a:t>台阶变化小</a:t>
            </a:r>
            <a:endParaRPr sz="2700"/>
          </a:p>
          <a:p>
            <a:pPr lvl="0"/>
            <a:r>
              <a:rPr sz="2700"/>
              <a:t>2. 第15通道存在</a:t>
            </a:r>
            <a:endParaRPr sz="2700"/>
          </a:p>
          <a:p>
            <a:pPr lvl="0"/>
            <a:r>
              <a:rPr sz="2700"/>
              <a:t>    不稳定现象</a:t>
            </a:r>
            <a:endParaRPr sz="2700"/>
          </a:p>
          <a:p>
            <a:pPr lvl="0"/>
            <a:r>
              <a:rPr sz="2700"/>
              <a:t>3. 第0-14道稳定</a:t>
            </a:r>
          </a:p>
        </p:txBody>
      </p:sp>
      <p:pic>
        <p:nvPicPr>
          <p:cNvPr id="224" name="屏幕快照 2017-09-21 下午11.44.4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4980" y="3194491"/>
            <a:ext cx="3297124" cy="2433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title"/>
          </p:nvPr>
        </p:nvSpPr>
        <p:spPr>
          <a:xfrm>
            <a:off x="317500" y="190498"/>
            <a:ext cx="8229600" cy="439738"/>
          </a:xfrm>
          <a:prstGeom prst="rect">
            <a:avLst/>
          </a:prstGeom>
        </p:spPr>
        <p:txBody>
          <a:bodyPr/>
          <a:lstStyle>
            <a:lvl1pPr defTabSz="438911">
              <a:defRPr sz="1919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>
                <a:effectLst/>
              </a:defRPr>
            </a:pPr>
            <a:r>
              <a:rPr sz="1919"/>
              <a:t>激光接收器（两台样机,从羊八井搬家到稻城）</a:t>
            </a:r>
          </a:p>
        </p:txBody>
      </p:sp>
      <p:pic>
        <p:nvPicPr>
          <p:cNvPr id="227" name="image62.jpg" descr="IMG_20170225_103415_HD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375" y="1000125"/>
            <a:ext cx="2901950" cy="2200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63.jpg" descr="IMG_20170227_105752_HDR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1937" y="1000125"/>
            <a:ext cx="3143251" cy="22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64.jpg" descr="IMG_20170226_165818_HDR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471" y="3643314"/>
            <a:ext cx="3067051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65.jpg" descr="IMG_20170316_162510_HDR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43371" y="3643314"/>
            <a:ext cx="4041776" cy="227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4400"/>
              <a:t>内容</a:t>
            </a:r>
          </a:p>
        </p:txBody>
      </p:sp>
      <p:sp>
        <p:nvSpPr>
          <p:cNvPr id="87" name="Shape 87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1</a:t>
            </a:r>
            <a:r>
              <a:rPr sz="3200"/>
              <a:t>、背景知识</a:t>
            </a:r>
            <a:endParaRPr sz="2400"/>
          </a:p>
          <a:p>
            <a:pPr lvl="0">
              <a:defRPr sz="1800"/>
            </a:pPr>
            <a:r>
              <a:rPr sz="3200"/>
              <a:t>2</a:t>
            </a:r>
            <a:r>
              <a:rPr sz="3200"/>
              <a:t>、WFCTA样机及机械改造、电子学升级改造研究进展</a:t>
            </a:r>
            <a:endParaRPr sz="3200"/>
          </a:p>
          <a:p>
            <a:pPr lvl="0">
              <a:defRPr sz="1800"/>
            </a:pPr>
            <a:r>
              <a:rPr sz="3200"/>
              <a:t>3、标定模拟研究进展</a:t>
            </a:r>
            <a:endParaRPr sz="3200"/>
          </a:p>
          <a:p>
            <a:pPr lvl="0">
              <a:defRPr sz="1800"/>
            </a:pPr>
            <a:r>
              <a:rPr sz="3200"/>
              <a:t>4、总结及下一步工作计划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title"/>
          </p:nvPr>
        </p:nvSpPr>
        <p:spPr>
          <a:xfrm>
            <a:off x="500062" y="285750"/>
            <a:ext cx="8229601" cy="582613"/>
          </a:xfrm>
          <a:prstGeom prst="rect">
            <a:avLst/>
          </a:prstGeom>
        </p:spPr>
        <p:txBody>
          <a:bodyPr/>
          <a:lstStyle>
            <a:lvl1pPr defTabSz="704087">
              <a:defRPr sz="2772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>
                <a:effectLst/>
              </a:defRPr>
            </a:pPr>
            <a:r>
              <a:rPr sz="2772"/>
              <a:t>反射镜包装</a:t>
            </a:r>
          </a:p>
        </p:txBody>
      </p:sp>
      <p:pic>
        <p:nvPicPr>
          <p:cNvPr id="233" name="image66.jpg" descr="IMG_20170302_173234_HD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4563" y="4143375"/>
            <a:ext cx="3278188" cy="1844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67.jpg" descr="IMG_20170302_165422_HDR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625" y="1071562"/>
            <a:ext cx="3500438" cy="2274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68.jpg" descr="IMG_20170302_162757_HDR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2062" y="1143000"/>
            <a:ext cx="3071813" cy="22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69.jpg" descr="IMG_20170302_162740_HDR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3643312"/>
            <a:ext cx="2071689" cy="2995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70.jpg" descr="IMG_20170305_113651_HDR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75312" y="4143375"/>
            <a:ext cx="3468688" cy="1952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xfrm>
            <a:off x="457200" y="274638"/>
            <a:ext cx="8229600" cy="511157"/>
          </a:xfrm>
          <a:prstGeom prst="rect">
            <a:avLst/>
          </a:prstGeom>
        </p:spPr>
        <p:txBody>
          <a:bodyPr/>
          <a:lstStyle>
            <a:lvl1pPr defTabSz="749808">
              <a:defRPr sz="3198"/>
            </a:lvl1pPr>
          </a:lstStyle>
          <a:p>
            <a:pPr lvl="0">
              <a:defRPr sz="1800">
                <a:effectLst/>
              </a:defRPr>
            </a:pPr>
            <a:r>
              <a:rPr sz="3198"/>
              <a:t>反射镜状态</a:t>
            </a:r>
          </a:p>
        </p:txBody>
      </p:sp>
      <p:pic>
        <p:nvPicPr>
          <p:cNvPr id="240" name="image71.jpg" descr="IMG_20170302_154151_HD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034" y="3786189"/>
            <a:ext cx="2223538" cy="2643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72.jpg" descr="IMG_20170302_154240_HDR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6314" y="3286123"/>
            <a:ext cx="3787881" cy="2131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73.jpg" descr="IMG_20170302_154215_HDR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6314" y="1071546"/>
            <a:ext cx="3681470" cy="2071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74.jpg" descr="IMG_20170309_103554_HDR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8595" y="928669"/>
            <a:ext cx="3540123" cy="227356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1571604" y="3286123"/>
            <a:ext cx="264320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CRTNT01</a:t>
            </a:r>
          </a:p>
        </p:txBody>
      </p:sp>
      <p:sp>
        <p:nvSpPr>
          <p:cNvPr id="245" name="Shape 245"/>
          <p:cNvSpPr/>
          <p:nvPr/>
        </p:nvSpPr>
        <p:spPr>
          <a:xfrm>
            <a:off x="2786050" y="6072206"/>
            <a:ext cx="264320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CRTNT02</a:t>
            </a:r>
          </a:p>
        </p:txBody>
      </p:sp>
      <p:sp>
        <p:nvSpPr>
          <p:cNvPr id="246" name="Shape 246"/>
          <p:cNvSpPr/>
          <p:nvPr/>
        </p:nvSpPr>
        <p:spPr>
          <a:xfrm flipV="1">
            <a:off x="214282" y="2357429"/>
            <a:ext cx="857257" cy="1143009"/>
          </a:xfrm>
          <a:prstGeom prst="line">
            <a:avLst/>
          </a:prstGeom>
          <a:ln w="38100">
            <a:solidFill>
              <a:srgbClr val="C0504D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47" name="Shape 247"/>
          <p:cNvSpPr/>
          <p:nvPr/>
        </p:nvSpPr>
        <p:spPr>
          <a:xfrm>
            <a:off x="142843" y="3786189"/>
            <a:ext cx="1571637" cy="928695"/>
          </a:xfrm>
          <a:prstGeom prst="line">
            <a:avLst/>
          </a:prstGeom>
          <a:ln w="38100">
            <a:solidFill>
              <a:srgbClr val="C0504D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48" name="Shape 248"/>
          <p:cNvSpPr/>
          <p:nvPr/>
        </p:nvSpPr>
        <p:spPr>
          <a:xfrm>
            <a:off x="3857620" y="5500701"/>
            <a:ext cx="4786346" cy="1216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破损情况</a:t>
            </a:r>
            <a:r>
              <a:t>:</a:t>
            </a:r>
          </a:p>
          <a:p>
            <a:pPr lvl="0"/>
            <a:r>
              <a:t>镜子</a:t>
            </a:r>
            <a:r>
              <a:t>:</a:t>
            </a:r>
            <a:r>
              <a:t>        坏 </a:t>
            </a:r>
            <a:r>
              <a:t>2</a:t>
            </a:r>
            <a:r>
              <a:t>块  </a:t>
            </a:r>
          </a:p>
          <a:p>
            <a:pPr lvl="0"/>
            <a:r>
              <a:t>渡膜</a:t>
            </a:r>
            <a:r>
              <a:t>:</a:t>
            </a:r>
            <a:r>
              <a:t>  几乎每一块都不同程度破损</a:t>
            </a:r>
          </a:p>
          <a:p>
            <a:pPr lvl="0"/>
            <a:r>
              <a:t>橡胶块     </a:t>
            </a:r>
            <a:r>
              <a:t>&gt;10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Num" sz="quarter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849312">
              <a:defRPr sz="1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888888"/>
                </a:solidFill>
              </a:rPr>
            </a:fld>
          </a:p>
        </p:txBody>
      </p:sp>
      <p:sp>
        <p:nvSpPr>
          <p:cNvPr id="251" name="Shape 251"/>
          <p:cNvSpPr/>
          <p:nvPr/>
        </p:nvSpPr>
        <p:spPr>
          <a:xfrm>
            <a:off x="882182" y="269875"/>
            <a:ext cx="6547338" cy="58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457200"/>
            <a:r>
              <a:rPr sz="3200">
                <a:latin typeface="宋体"/>
                <a:ea typeface="宋体"/>
                <a:cs typeface="宋体"/>
                <a:sym typeface="宋体"/>
              </a:rPr>
              <a:t>2.5</a:t>
            </a:r>
            <a:r>
              <a:rPr sz="3200"/>
              <a:t>、站点L</a:t>
            </a:r>
            <a:r>
              <a:rPr sz="3200"/>
              <a:t>3</a:t>
            </a:r>
            <a:r>
              <a:rPr sz="3200"/>
              <a:t>无线通讯和远程控制</a:t>
            </a:r>
          </a:p>
        </p:txBody>
      </p:sp>
      <p:sp>
        <p:nvSpPr>
          <p:cNvPr id="252" name="Shape 252"/>
          <p:cNvSpPr/>
          <p:nvPr/>
        </p:nvSpPr>
        <p:spPr>
          <a:xfrm>
            <a:off x="357188" y="1071562"/>
            <a:ext cx="759732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just" defTabSz="266700"/>
            <a:r>
              <a:rPr sz="2600">
                <a:solidFill>
                  <a:srgbClr val="F41498"/>
                </a:solidFill>
                <a:uFill>
                  <a:solidFill/>
                </a:uFill>
              </a:rPr>
              <a:t>1. </a:t>
            </a:r>
            <a:r>
              <a:rPr sz="2600">
                <a:solidFill>
                  <a:srgbClr val="F41498"/>
                </a:solidFill>
                <a:uFill>
                  <a:solidFill/>
                </a:uFill>
                <a:latin typeface="宋体"/>
                <a:ea typeface="宋体"/>
                <a:cs typeface="宋体"/>
                <a:sym typeface="宋体"/>
              </a:rPr>
              <a:t>无线通讯和远程控制测试（2017年3月份已完成）</a:t>
            </a:r>
          </a:p>
        </p:txBody>
      </p:sp>
      <p:sp>
        <p:nvSpPr>
          <p:cNvPr id="253" name="Shape 253"/>
          <p:cNvSpPr/>
          <p:nvPr/>
        </p:nvSpPr>
        <p:spPr>
          <a:xfrm>
            <a:off x="417512" y="2038349"/>
            <a:ext cx="3940176" cy="286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b="1" sz="2400"/>
              <a:t>稻城</a:t>
            </a:r>
            <a:r>
              <a:rPr b="1" sz="2400"/>
              <a:t>&lt;---&gt;</a:t>
            </a:r>
            <a:r>
              <a:rPr b="1" sz="2400"/>
              <a:t>成都</a:t>
            </a:r>
            <a:endParaRPr b="1" sz="2400"/>
          </a:p>
          <a:p>
            <a:pPr lvl="0"/>
            <a:r>
              <a:rPr b="1" sz="2400"/>
              <a:t>a. </a:t>
            </a:r>
            <a:r>
              <a:rPr b="1" sz="2400"/>
              <a:t>稻城亚丁机场</a:t>
            </a:r>
            <a:r>
              <a:rPr b="1" sz="2400"/>
              <a:t>(</a:t>
            </a:r>
            <a:r>
              <a:rPr b="1" sz="2400"/>
              <a:t>有线</a:t>
            </a:r>
            <a:r>
              <a:rPr b="1" sz="2400"/>
              <a:t>---</a:t>
            </a:r>
            <a:r>
              <a:rPr b="1" sz="2400"/>
              <a:t>联通网络</a:t>
            </a:r>
            <a:r>
              <a:rPr b="1" sz="2400"/>
              <a:t>)</a:t>
            </a:r>
            <a:endParaRPr b="1" sz="2400"/>
          </a:p>
          <a:p>
            <a:pPr lvl="0"/>
            <a:r>
              <a:rPr b="1" sz="2400"/>
              <a:t>b.</a:t>
            </a:r>
            <a:r>
              <a:rPr b="1" sz="2400"/>
              <a:t>在稻城基地</a:t>
            </a:r>
            <a:r>
              <a:rPr b="1" sz="2400"/>
              <a:t>(</a:t>
            </a:r>
            <a:r>
              <a:rPr b="1" sz="2400"/>
              <a:t>无线网络</a:t>
            </a:r>
            <a:r>
              <a:rPr b="1" sz="2400"/>
              <a:t>)</a:t>
            </a:r>
            <a:endParaRPr b="1" sz="2400"/>
          </a:p>
          <a:p>
            <a:pPr lvl="0"/>
            <a:r>
              <a:rPr b="1" sz="2400"/>
              <a:t>   B1.</a:t>
            </a:r>
            <a:r>
              <a:rPr b="1" sz="2400"/>
              <a:t>基地内</a:t>
            </a:r>
            <a:r>
              <a:rPr b="1" sz="2400"/>
              <a:t>(</a:t>
            </a:r>
            <a:r>
              <a:rPr b="1" sz="2400">
                <a:solidFill>
                  <a:srgbClr val="FF0000"/>
                </a:solidFill>
              </a:rPr>
              <a:t>无信号</a:t>
            </a:r>
            <a:endParaRPr b="1" sz="2400">
              <a:solidFill>
                <a:srgbClr val="FF0000"/>
              </a:solidFill>
            </a:endParaRPr>
          </a:p>
          <a:p>
            <a:pPr lvl="0"/>
            <a:r>
              <a:rPr b="1" sz="2400">
                <a:solidFill>
                  <a:srgbClr val="FF0000"/>
                </a:solidFill>
              </a:rPr>
              <a:t>   </a:t>
            </a:r>
            <a:r>
              <a:rPr b="1" sz="2400"/>
              <a:t>B2.</a:t>
            </a:r>
            <a:r>
              <a:rPr b="1" sz="2400"/>
              <a:t>基地靠近公路（目测</a:t>
            </a:r>
            <a:r>
              <a:rPr b="1" sz="2400"/>
              <a:t>500m</a:t>
            </a:r>
            <a:r>
              <a:rPr b="1" sz="2400"/>
              <a:t>）（</a:t>
            </a:r>
            <a:r>
              <a:rPr b="1" sz="2400">
                <a:solidFill>
                  <a:srgbClr val="FF0000"/>
                </a:solidFill>
              </a:rPr>
              <a:t>移动电信无信号，</a:t>
            </a:r>
            <a:r>
              <a:rPr b="1" sz="2400">
                <a:solidFill>
                  <a:srgbClr val="4F6228"/>
                </a:solidFill>
              </a:rPr>
              <a:t>联通有信号</a:t>
            </a:r>
            <a:r>
              <a:rPr b="1" sz="2400"/>
              <a:t>）</a:t>
            </a:r>
          </a:p>
        </p:txBody>
      </p:sp>
      <p:pic>
        <p:nvPicPr>
          <p:cNvPr id="254" name="image4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7750" y="2071688"/>
            <a:ext cx="2506664" cy="250666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590082" y="5438775"/>
            <a:ext cx="654733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 defTabSz="457200"/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1768475" y="298450"/>
            <a:ext cx="5241925" cy="406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200">
                <a:solidFill>
                  <a:srgbClr val="0A110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A1105"/>
                </a:solidFill>
              </a:rPr>
              <a:t>稻城测试结果</a:t>
            </a:r>
          </a:p>
        </p:txBody>
      </p:sp>
      <p:graphicFrame>
        <p:nvGraphicFramePr>
          <p:cNvPr id="258" name="Table 258"/>
          <p:cNvGraphicFramePr/>
          <p:nvPr/>
        </p:nvGraphicFramePr>
        <p:xfrm>
          <a:off x="179387" y="981075"/>
          <a:ext cx="8713788" cy="17462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728786"/>
                <a:gridCol w="4052888"/>
                <a:gridCol w="2932112"/>
              </a:tblGrid>
              <a:tr h="687388"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宋体"/>
                          <a:ea typeface="宋体"/>
                          <a:cs typeface="宋体"/>
                          <a:sym typeface="宋体"/>
                        </a:rPr>
                        <a:t>机场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0" i="0" sz="1800"/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SL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宋体"/>
                          <a:ea typeface="宋体"/>
                          <a:cs typeface="宋体"/>
                          <a:sym typeface="宋体"/>
                        </a:rPr>
                        <a:t>文件传输（</a:t>
                      </a:r>
                      <a:r>
                        <a:rPr b="1"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Kb/S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宋体"/>
                          <a:ea typeface="宋体"/>
                          <a:cs typeface="宋体"/>
                          <a:sym typeface="宋体"/>
                        </a:rPr>
                        <a:t>）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SL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宋体"/>
                          <a:ea typeface="宋体"/>
                          <a:cs typeface="宋体"/>
                          <a:sym typeface="宋体"/>
                        </a:rPr>
                        <a:t>网络速度（</a:t>
                      </a:r>
                      <a:r>
                        <a:rPr b="1"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Kb/S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宋体"/>
                          <a:ea typeface="宋体"/>
                          <a:cs typeface="宋体"/>
                          <a:sym typeface="宋体"/>
                        </a:rPr>
                        <a:t>）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sz="2400">
                          <a:latin typeface="宋体"/>
                          <a:ea typeface="宋体"/>
                          <a:cs typeface="宋体"/>
                          <a:sym typeface="宋体"/>
                        </a:rPr>
                        <a:t>接收</a:t>
                      </a: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/</a:t>
                      </a:r>
                      <a:r>
                        <a:rPr sz="2400">
                          <a:latin typeface="宋体"/>
                          <a:ea typeface="宋体"/>
                          <a:cs typeface="宋体"/>
                          <a:sym typeface="宋体"/>
                        </a:rPr>
                        <a:t>下载</a:t>
                      </a:r>
                    </a:p>
                  </a:txBody>
                  <a:tcPr marL="45720" marR="45720" marT="45720" marB="45720" anchor="t" anchorCtr="0" horzOverflow="overflow">
                    <a:lnT w="381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240</a:t>
                      </a:r>
                    </a:p>
                  </a:txBody>
                  <a:tcPr marL="45720" marR="45720" marT="45720" marB="45720" anchor="t" anchorCtr="0" horzOverflow="overflow">
                    <a:lnT w="381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7332</a:t>
                      </a:r>
                    </a:p>
                  </a:txBody>
                  <a:tcPr marL="45720" marR="45720" marT="45720" marB="45720" anchor="t" anchorCtr="0" horzOverflow="overflow">
                    <a:lnT w="38100">
                      <a:solidFill>
                        <a:srgbClr val="FFFFFF"/>
                      </a:solidFill>
                    </a:lnT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sz="2400">
                          <a:latin typeface="宋体"/>
                          <a:ea typeface="宋体"/>
                          <a:cs typeface="宋体"/>
                          <a:sym typeface="宋体"/>
                        </a:rPr>
                        <a:t>发送</a:t>
                      </a: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/</a:t>
                      </a:r>
                      <a:r>
                        <a:rPr sz="2400">
                          <a:latin typeface="宋体"/>
                          <a:ea typeface="宋体"/>
                          <a:cs typeface="宋体"/>
                          <a:sym typeface="宋体"/>
                        </a:rPr>
                        <a:t>上传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120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1086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9" name="Table 259"/>
          <p:cNvGraphicFramePr/>
          <p:nvPr/>
        </p:nvGraphicFramePr>
        <p:xfrm>
          <a:off x="250825" y="3284537"/>
          <a:ext cx="8569325" cy="183896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657350"/>
                <a:gridCol w="4056063"/>
                <a:gridCol w="2855912"/>
              </a:tblGrid>
              <a:tr h="764134"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宋体"/>
                          <a:ea typeface="宋体"/>
                          <a:cs typeface="宋体"/>
                          <a:sym typeface="宋体"/>
                        </a:rPr>
                        <a:t>基地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b="0" i="0" sz="1800"/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Ubuntu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宋体"/>
                          <a:ea typeface="宋体"/>
                          <a:cs typeface="宋体"/>
                          <a:sym typeface="宋体"/>
                        </a:rPr>
                        <a:t>文件传输（</a:t>
                      </a:r>
                      <a:r>
                        <a:rPr b="1"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Kb/S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宋体"/>
                          <a:ea typeface="宋体"/>
                          <a:cs typeface="宋体"/>
                          <a:sym typeface="宋体"/>
                        </a:rPr>
                        <a:t>）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Ubuntu</a:t>
                      </a:r>
                      <a:endParaRPr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  <a:p>
                      <a:pPr lvl="0" algn="ctr">
                        <a:defRPr b="0" i="0"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宋体"/>
                          <a:ea typeface="宋体"/>
                          <a:cs typeface="宋体"/>
                          <a:sym typeface="宋体"/>
                        </a:rPr>
                        <a:t>网络速度（</a:t>
                      </a:r>
                      <a:r>
                        <a:rPr b="1" sz="2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Kb/S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宋体"/>
                          <a:ea typeface="宋体"/>
                          <a:cs typeface="宋体"/>
                          <a:sym typeface="宋体"/>
                        </a:rPr>
                        <a:t>）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82757">
                <a:tc>
                  <a:txBody>
                    <a:bodyPr/>
                    <a:lstStyle/>
                    <a:p>
                      <a:pPr lvl="0" algn="ctr" defTabSz="457200">
                        <a:defRPr b="0" i="0" sz="1800"/>
                      </a:pPr>
                      <a:r>
                        <a:rPr sz="2400">
                          <a:latin typeface="宋体"/>
                          <a:ea typeface="宋体"/>
                          <a:cs typeface="宋体"/>
                          <a:sym typeface="宋体"/>
                        </a:rPr>
                        <a:t>接收</a:t>
                      </a: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/</a:t>
                      </a:r>
                      <a:r>
                        <a:rPr sz="2400">
                          <a:latin typeface="宋体"/>
                          <a:ea typeface="宋体"/>
                          <a:cs typeface="宋体"/>
                          <a:sym typeface="宋体"/>
                        </a:rPr>
                        <a:t>下载</a:t>
                      </a:r>
                    </a:p>
                  </a:txBody>
                  <a:tcPr marL="45720" marR="45720" marT="45720" marB="45720" anchor="t" anchorCtr="0" horzOverflow="overflow">
                    <a:lnT w="381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110</a:t>
                      </a:r>
                    </a:p>
                  </a:txBody>
                  <a:tcPr marL="45720" marR="45720" marT="45720" marB="45720" anchor="t" anchorCtr="0" horzOverflow="overflow">
                    <a:lnT w="381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554</a:t>
                      </a:r>
                    </a:p>
                  </a:txBody>
                  <a:tcPr marL="45720" marR="45720" marT="45720" marB="45720" anchor="t" anchorCtr="0" horzOverflow="overflow">
                    <a:lnT w="38100">
                      <a:solidFill>
                        <a:srgbClr val="FFFFFF"/>
                      </a:solidFill>
                    </a:lnT>
                  </a:tcPr>
                </a:tc>
              </a:tr>
              <a:tr h="492069">
                <a:tc>
                  <a:txBody>
                    <a:bodyPr/>
                    <a:lstStyle/>
                    <a:p>
                      <a:pPr lvl="0" algn="ctr" defTabSz="457200">
                        <a:defRPr b="0" i="0" sz="1800"/>
                      </a:pPr>
                      <a:r>
                        <a:rPr sz="2400">
                          <a:latin typeface="宋体"/>
                          <a:ea typeface="宋体"/>
                          <a:cs typeface="宋体"/>
                          <a:sym typeface="宋体"/>
                        </a:rPr>
                        <a:t>发送</a:t>
                      </a: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/</a:t>
                      </a:r>
                      <a:r>
                        <a:rPr sz="2400">
                          <a:latin typeface="宋体"/>
                          <a:ea typeface="宋体"/>
                          <a:cs typeface="宋体"/>
                          <a:sym typeface="宋体"/>
                        </a:rPr>
                        <a:t>上传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110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b="1" i="1" sz="24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915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  <p:sp>
        <p:nvSpPr>
          <p:cNvPr id="260" name="Shape 260"/>
          <p:cNvSpPr/>
          <p:nvPr/>
        </p:nvSpPr>
        <p:spPr>
          <a:xfrm>
            <a:off x="250824" y="5399087"/>
            <a:ext cx="8497890" cy="62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注：机场和基地测试中，远程遥控都比较畅顺，文件传输均由远程控制操作记录</a:t>
            </a:r>
          </a:p>
        </p:txBody>
      </p:sp>
      <p:sp>
        <p:nvSpPr>
          <p:cNvPr id="261" name="Shape 261"/>
          <p:cNvSpPr/>
          <p:nvPr/>
        </p:nvSpPr>
        <p:spPr>
          <a:xfrm>
            <a:off x="-643910" y="6131560"/>
            <a:ext cx="13916878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457200">
              <a:spcBef>
                <a:spcPts val="1200"/>
              </a:spcBef>
            </a:pPr>
            <a:r>
              <a:rPr sz="2600">
                <a:latin typeface="Times Roman"/>
                <a:ea typeface="Times Roman"/>
                <a:cs typeface="Times Roman"/>
                <a:sym typeface="Times Roman"/>
              </a:rPr>
              <a:t>Study on the Remote Control of WFCTA for LHAASO(ICRC2017(365))</a:t>
            </a:r>
            <a:endParaRPr sz="26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>
              <a:spcBef>
                <a:spcPts val="1200"/>
              </a:spcBef>
            </a:pPr>
            <a:r>
              <a:rPr sz="2600">
                <a:latin typeface="Times Roman"/>
                <a:ea typeface="Times Roman"/>
                <a:cs typeface="Times Roman"/>
                <a:sym typeface="Times Roman"/>
              </a:rPr>
              <a:t>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264" name="Shape 264"/>
          <p:cNvSpPr/>
          <p:nvPr>
            <p:ph type="title" idx="4294967295"/>
          </p:nvPr>
        </p:nvSpPr>
        <p:spPr>
          <a:xfrm>
            <a:off x="342900" y="2085610"/>
            <a:ext cx="8229600" cy="1030324"/>
          </a:xfrm>
          <a:prstGeom prst="rect">
            <a:avLst/>
          </a:prstGeom>
        </p:spPr>
        <p:txBody>
          <a:bodyPr/>
          <a:lstStyle/>
          <a:p>
            <a:pPr lvl="0" algn="ctr" defTabSz="649223">
              <a:defRPr b="0" sz="1800">
                <a:solidFill>
                  <a:srgbClr val="000000"/>
                </a:solidFill>
                <a:effectLst/>
              </a:defRPr>
            </a:pPr>
            <a:r>
              <a:rPr sz="3124">
                <a:latin typeface="Calibri"/>
                <a:ea typeface="Calibri"/>
                <a:cs typeface="Calibri"/>
                <a:sym typeface="Calibri"/>
              </a:rPr>
              <a:t>3.标定模拟</a:t>
            </a:r>
            <a:endParaRPr sz="3124">
              <a:latin typeface="Calibri"/>
              <a:ea typeface="Calibri"/>
              <a:cs typeface="Calibri"/>
              <a:sym typeface="Calibri"/>
            </a:endParaRPr>
          </a:p>
          <a:p>
            <a:pPr lvl="0" algn="ctr" defTabSz="649223">
              <a:defRPr b="0" sz="1800">
                <a:solidFill>
                  <a:srgbClr val="000000"/>
                </a:solidFill>
                <a:effectLst/>
              </a:defRPr>
            </a:pPr>
            <a:r>
              <a:rPr sz="3124">
                <a:latin typeface="Calibri"/>
                <a:ea typeface="Calibri"/>
                <a:cs typeface="Calibri"/>
                <a:sym typeface="Calibri"/>
              </a:rPr>
              <a:t>                     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title"/>
          </p:nvPr>
        </p:nvSpPr>
        <p:spPr>
          <a:xfrm>
            <a:off x="203200" y="-86090"/>
            <a:ext cx="8229600" cy="103032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4400"/>
              <a:t>模拟的物理过程及模拟方法</a:t>
            </a:r>
          </a:p>
        </p:txBody>
      </p:sp>
      <p:sp>
        <p:nvSpPr>
          <p:cNvPr id="267" name="Shape 26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268" name="Shape 268"/>
          <p:cNvSpPr/>
          <p:nvPr/>
        </p:nvSpPr>
        <p:spPr>
          <a:xfrm>
            <a:off x="-12701" y="811529"/>
            <a:ext cx="8229601" cy="4569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457200"/>
            <a:r>
              <a:rPr sz="3400">
                <a:solidFill>
                  <a:srgbClr val="1813C8"/>
                </a:solidFill>
                <a:latin typeface="Times Roman"/>
                <a:ea typeface="Times Roman"/>
                <a:cs typeface="Times Roman"/>
                <a:sym typeface="Times Roman"/>
              </a:rPr>
              <a:t>瑞利散射及传播系数的计算：</a:t>
            </a:r>
            <a:endParaRPr sz="3400">
              <a:solidFill>
                <a:srgbClr val="1813C8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>
              <a:spcBef>
                <a:spcPts val="1200"/>
              </a:spcBef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r>
              <a:rPr sz="2900">
                <a:solidFill>
                  <a:srgbClr val="FF2500"/>
                </a:solidFill>
                <a:latin typeface="Times Roman"/>
                <a:ea typeface="Times Roman"/>
                <a:cs typeface="Times Roman"/>
                <a:sym typeface="Times Roman"/>
              </a:rPr>
              <a:t>大气模型</a:t>
            </a:r>
            <a:r>
              <a:rPr sz="3700">
                <a:solidFill>
                  <a:srgbClr val="FF2500"/>
                </a:solidFill>
                <a:latin typeface="Times Roman"/>
                <a:ea typeface="Times Roman"/>
                <a:cs typeface="Times Roman"/>
                <a:sym typeface="Times Roman"/>
              </a:rPr>
              <a:t>:</a:t>
            </a:r>
            <a:endParaRPr sz="3700">
              <a:solidFill>
                <a:srgbClr val="FF25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r>
              <a:rPr sz="2900">
                <a:solidFill>
                  <a:srgbClr val="FF2500"/>
                </a:solidFill>
                <a:latin typeface="Times Roman"/>
                <a:ea typeface="Times Roman"/>
                <a:cs typeface="Times Roman"/>
                <a:sym typeface="Times Roman"/>
              </a:rPr>
              <a:t>散射角相函数</a:t>
            </a:r>
            <a:r>
              <a:rPr sz="3700">
                <a:solidFill>
                  <a:srgbClr val="FF2500"/>
                </a:solidFill>
                <a:latin typeface="Times Roman"/>
                <a:ea typeface="Times Roman"/>
                <a:cs typeface="Times Roman"/>
                <a:sym typeface="Times Roman"/>
              </a:rPr>
              <a:t>：：:</a:t>
            </a:r>
            <a:endParaRPr sz="3700">
              <a:solidFill>
                <a:srgbClr val="FF25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/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69" name="屏幕快照 2017-09-22 上午9.39.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113" y="1665056"/>
            <a:ext cx="4189326" cy="1433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屏幕快照 2017-09-22 上午9.41.4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0759" y="3173523"/>
            <a:ext cx="3672682" cy="1125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屏幕快照 2017-09-22 上午9.43.4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61136" y="4284952"/>
            <a:ext cx="3513728" cy="951085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24129" y="5466079"/>
            <a:ext cx="2542541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3200">
                <a:solidFill>
                  <a:srgbClr val="FF25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2500"/>
                </a:solidFill>
              </a:rPr>
              <a:t>光追踪方法：</a:t>
            </a:r>
          </a:p>
        </p:txBody>
      </p:sp>
      <p:pic>
        <p:nvPicPr>
          <p:cNvPr id="273" name="image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62146" y="1914329"/>
            <a:ext cx="5078424" cy="7186607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159538" y="6101079"/>
            <a:ext cx="8824924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spcBef>
                <a:spcPts val="1200"/>
              </a:spcBef>
              <a:defRPr b="1" sz="23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b="0" sz="1800"/>
            </a:pPr>
            <a:r>
              <a:rPr b="1" sz="2300"/>
              <a:t>Study on the calibration optimization of the laser lidar for WFCTA of LHAASO(ICRC2017(366))</a:t>
            </a:r>
            <a:endParaRPr sz="1200"/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sldNum" sz="quarter" idx="2"/>
          </p:nvPr>
        </p:nvSpPr>
        <p:spPr>
          <a:xfrm>
            <a:off x="6553200" y="6091872"/>
            <a:ext cx="21336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277" name="Shape 277"/>
          <p:cNvSpPr/>
          <p:nvPr/>
        </p:nvSpPr>
        <p:spPr>
          <a:xfrm>
            <a:off x="264783" y="605778"/>
            <a:ext cx="8614433" cy="1691131"/>
          </a:xfrm>
          <a:prstGeom prst="rect">
            <a:avLst/>
          </a:prstGeom>
          <a:ln w="635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t>Laser: 1.7mJ,350nm  step:10m</a:t>
            </a:r>
          </a:p>
          <a:p>
            <a:pPr lvl="0"/>
            <a:r>
              <a:t>样机和激光的距离:1.0km,1.1km,1.2km,1.3km,1.4km,1.5km,2.0km,2.5km,3.0km</a:t>
            </a:r>
          </a:p>
          <a:p>
            <a:pPr lvl="0"/>
            <a:r>
              <a:t>样机主轴的天顶角和激光的天顶角之和保持90度的前提下，改变样机主轴的天顶角：</a:t>
            </a:r>
          </a:p>
          <a:p>
            <a:pPr lvl="0"/>
            <a:r>
              <a:t>10度，20度。。。。。80度，共8个角度</a:t>
            </a:r>
          </a:p>
          <a:p>
            <a:pPr lvl="0"/>
            <a:r>
              <a:t>样机光电倍增管（WFCTA）：16*16(32*32)，光电效率各个相同</a:t>
            </a:r>
          </a:p>
          <a:p>
            <a:pPr lvl="0"/>
            <a:r>
              <a:t>样机反射镜：20面镜子(20+5 半块)，反射率各处相同</a:t>
            </a:r>
          </a:p>
        </p:txBody>
      </p:sp>
      <p:sp>
        <p:nvSpPr>
          <p:cNvPr id="278" name="Shape 278"/>
          <p:cNvSpPr/>
          <p:nvPr/>
        </p:nvSpPr>
        <p:spPr>
          <a:xfrm>
            <a:off x="79149" y="4374778"/>
            <a:ext cx="3304541" cy="375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t>观测到</a:t>
            </a:r>
            <a:r>
              <a:rPr sz="2200"/>
              <a:t>的光子的散射角分布</a:t>
            </a:r>
          </a:p>
        </p:txBody>
      </p:sp>
      <p:pic>
        <p:nvPicPr>
          <p:cNvPr id="279" name="image11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120" y="2417694"/>
            <a:ext cx="2694599" cy="1827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10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5284" y="4641404"/>
            <a:ext cx="2971404" cy="201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12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44968" y="2404994"/>
            <a:ext cx="2792036" cy="1893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13.g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750" y="4771633"/>
            <a:ext cx="2587339" cy="1754633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4498749" y="6475662"/>
            <a:ext cx="422937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t>观测到</a:t>
            </a:r>
            <a:r>
              <a:rPr sz="2200"/>
              <a:t>的光子的在camera上的分布</a:t>
            </a:r>
          </a:p>
        </p:txBody>
      </p:sp>
      <p:sp>
        <p:nvSpPr>
          <p:cNvPr id="284" name="Shape 284"/>
          <p:cNvSpPr/>
          <p:nvPr/>
        </p:nvSpPr>
        <p:spPr>
          <a:xfrm>
            <a:off x="-235058" y="6533777"/>
            <a:ext cx="4574541" cy="375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观测到的光子的距离激光发射的位置</a:t>
            </a:r>
          </a:p>
        </p:txBody>
      </p:sp>
      <p:sp>
        <p:nvSpPr>
          <p:cNvPr id="285" name="Shape 285"/>
          <p:cNvSpPr/>
          <p:nvPr/>
        </p:nvSpPr>
        <p:spPr>
          <a:xfrm>
            <a:off x="4074415" y="4371350"/>
            <a:ext cx="3304541" cy="375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t>观测到</a:t>
            </a:r>
            <a:r>
              <a:rPr sz="2200"/>
              <a:t>的光子的相位角分布</a:t>
            </a:r>
          </a:p>
        </p:txBody>
      </p:sp>
      <p:sp>
        <p:nvSpPr>
          <p:cNvPr id="286" name="Shape 286"/>
          <p:cNvSpPr/>
          <p:nvPr/>
        </p:nvSpPr>
        <p:spPr>
          <a:xfrm>
            <a:off x="-5691848" y="-54100"/>
            <a:ext cx="9184641" cy="140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15751193" indent="-15751193">
              <a:buSzPct val="60000"/>
              <a:buBlip>
                <a:blip r:embed="rId6"/>
              </a:buBlip>
            </a:pPr>
            <a:r>
              <a:rPr sz="4400"/>
              <a:t>YAG:望远镜距离激光器1.5km,</a:t>
            </a:r>
            <a:endParaRPr sz="4400"/>
          </a:p>
          <a:p>
            <a:pPr lvl="0" marL="15751193" indent="-15751193">
              <a:buSzPct val="60000"/>
              <a:buBlip>
                <a:blip r:embed="rId6"/>
              </a:buBlip>
            </a:pPr>
            <a:r>
              <a:rPr sz="4400"/>
              <a:t>       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pic>
        <p:nvPicPr>
          <p:cNvPr id="289" name="image9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68" y="1250937"/>
            <a:ext cx="4612798" cy="3314726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/>
          <p:nvPr/>
        </p:nvSpPr>
        <p:spPr>
          <a:xfrm>
            <a:off x="1303365" y="802258"/>
            <a:ext cx="189933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WFCTA样机</a:t>
            </a:r>
          </a:p>
        </p:txBody>
      </p:sp>
      <p:sp>
        <p:nvSpPr>
          <p:cNvPr id="291" name="Shape 291"/>
          <p:cNvSpPr/>
          <p:nvPr/>
        </p:nvSpPr>
        <p:spPr>
          <a:xfrm>
            <a:off x="5586105" y="802258"/>
            <a:ext cx="118813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WFCTA</a:t>
            </a:r>
          </a:p>
        </p:txBody>
      </p:sp>
      <p:sp>
        <p:nvSpPr>
          <p:cNvPr id="292" name="Shape 292"/>
          <p:cNvSpPr/>
          <p:nvPr/>
        </p:nvSpPr>
        <p:spPr>
          <a:xfrm>
            <a:off x="114168" y="4673367"/>
            <a:ext cx="8724535" cy="1635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>
                <a:latin typeface="+mj-lt"/>
                <a:ea typeface="+mj-ea"/>
                <a:cs typeface="+mj-cs"/>
                <a:sym typeface="Avenir Roman"/>
              </a:rPr>
              <a:t>1. 样机</a:t>
            </a:r>
            <a:r>
              <a:rPr sz="2100"/>
              <a:t>望远镜主轴的天顶角在20～40度时探测到的光子数的变化相对较小</a:t>
            </a:r>
            <a:endParaRPr sz="2100"/>
          </a:p>
          <a:p>
            <a:pPr lvl="0"/>
            <a:r>
              <a:rPr sz="2100"/>
              <a:t>1.5km时20-50度的天顶角可以选用都可用</a:t>
            </a:r>
            <a:endParaRPr sz="2100"/>
          </a:p>
          <a:p>
            <a:pPr lvl="0"/>
            <a:endParaRPr sz="2100"/>
          </a:p>
          <a:p>
            <a:pPr lvl="0"/>
            <a:r>
              <a:rPr sz="2100"/>
              <a:t>2. WFCTA望远镜观测到的光子数变化相对较大，主轴的天顶角1.5km时40-60度的天顶角可以选用</a:t>
            </a:r>
          </a:p>
        </p:txBody>
      </p:sp>
      <p:pic>
        <p:nvPicPr>
          <p:cNvPr id="293" name="Yag.near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6602" y="1263637"/>
            <a:ext cx="4612798" cy="3314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type="sldNum" sz="quarter" idx="2"/>
          </p:nvPr>
        </p:nvSpPr>
        <p:spPr>
          <a:xfrm>
            <a:off x="6553200" y="6091872"/>
            <a:ext cx="21336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296" name="Shape 296"/>
          <p:cNvSpPr/>
          <p:nvPr/>
        </p:nvSpPr>
        <p:spPr>
          <a:xfrm>
            <a:off x="264783" y="654260"/>
            <a:ext cx="8614433" cy="1691132"/>
          </a:xfrm>
          <a:prstGeom prst="rect">
            <a:avLst/>
          </a:prstGeom>
          <a:ln w="635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t>Laser: 1.7mJ,350nm  step:10m</a:t>
            </a:r>
          </a:p>
          <a:p>
            <a:pPr lvl="0"/>
            <a:r>
              <a:t>样机和激光器的距离:8km,9km,10km,11km,12km</a:t>
            </a:r>
          </a:p>
          <a:p>
            <a:pPr lvl="0"/>
            <a:r>
              <a:t>样机主轴的天顶角和激光的天顶角之和保持90度的前提下，改变样机主轴的天顶角：</a:t>
            </a:r>
          </a:p>
          <a:p>
            <a:pPr lvl="0"/>
            <a:r>
              <a:t>10度，20度。。。。。80度，共8个角度</a:t>
            </a:r>
          </a:p>
          <a:p>
            <a:pPr lvl="0"/>
            <a:r>
              <a:t>样机光电倍增管（WFCTA）：16*16(32*32)，光电效率各个相同, </a:t>
            </a:r>
          </a:p>
          <a:p>
            <a:pPr lvl="0"/>
            <a:r>
              <a:t>样机反射镜（WFCTA）：20面镜子(20+5半块)，反射率各处相同</a:t>
            </a:r>
          </a:p>
        </p:txBody>
      </p:sp>
      <p:pic>
        <p:nvPicPr>
          <p:cNvPr id="297" name="image1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127" y="2759176"/>
            <a:ext cx="4477407" cy="3217435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507868" y="5998972"/>
            <a:ext cx="6519894" cy="6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2100"/>
              <a:t>望远镜主轴的天顶角在50～60度时探测到的光子数最少</a:t>
            </a:r>
            <a:endParaRPr sz="2100"/>
          </a:p>
          <a:p>
            <a:pPr lvl="0"/>
            <a:r>
              <a:rPr sz="2100"/>
              <a:t>40度－80度天顶角时相对稳定</a:t>
            </a:r>
          </a:p>
        </p:txBody>
      </p:sp>
      <p:sp>
        <p:nvSpPr>
          <p:cNvPr id="299" name="Shape 299"/>
          <p:cNvSpPr/>
          <p:nvPr/>
        </p:nvSpPr>
        <p:spPr>
          <a:xfrm>
            <a:off x="1608165" y="2440558"/>
            <a:ext cx="189933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WFCTA样机</a:t>
            </a:r>
          </a:p>
        </p:txBody>
      </p:sp>
      <p:pic>
        <p:nvPicPr>
          <p:cNvPr id="300" name="WFCTA.far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0566" y="2759176"/>
            <a:ext cx="4477409" cy="321743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5776605" y="2440558"/>
            <a:ext cx="118813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WFCTA</a:t>
            </a:r>
          </a:p>
        </p:txBody>
      </p:sp>
      <p:sp>
        <p:nvSpPr>
          <p:cNvPr id="302" name="Shape 302"/>
          <p:cNvSpPr/>
          <p:nvPr/>
        </p:nvSpPr>
        <p:spPr>
          <a:xfrm>
            <a:off x="-5818848" y="-16000"/>
            <a:ext cx="755790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15751193" indent="-15751193">
              <a:buSzPct val="60000"/>
              <a:buBlip>
                <a:blip r:embed="rId4"/>
              </a:buBlip>
              <a:defRPr sz="4400"/>
            </a:lvl1pPr>
          </a:lstStyle>
          <a:p>
            <a:pPr lvl="0">
              <a:defRPr sz="1800"/>
            </a:pPr>
            <a:r>
              <a:rPr sz="4400"/>
              <a:t>      </a:t>
            </a:r>
          </a:p>
        </p:txBody>
      </p:sp>
      <p:sp>
        <p:nvSpPr>
          <p:cNvPr id="303" name="Shape 303"/>
          <p:cNvSpPr/>
          <p:nvPr/>
        </p:nvSpPr>
        <p:spPr>
          <a:xfrm>
            <a:off x="1006846" y="-2248"/>
            <a:ext cx="552193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1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3100"/>
              <a:t>YAG:望远镜距离激光器10km时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grpSp>
        <p:nvGrpSpPr>
          <p:cNvPr id="319" name="Group 319"/>
          <p:cNvGrpSpPr/>
          <p:nvPr/>
        </p:nvGrpSpPr>
        <p:grpSpPr>
          <a:xfrm>
            <a:off x="1194417" y="928282"/>
            <a:ext cx="7440401" cy="3553636"/>
            <a:chOff x="0" y="0"/>
            <a:chExt cx="7440399" cy="3553635"/>
          </a:xfrm>
        </p:grpSpPr>
        <p:sp>
          <p:nvSpPr>
            <p:cNvPr id="306" name="Shape 306"/>
            <p:cNvSpPr/>
            <p:nvPr/>
          </p:nvSpPr>
          <p:spPr>
            <a:xfrm>
              <a:off x="1942174" y="2993449"/>
              <a:ext cx="4738150" cy="5601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>
                <a:defRPr sz="1400">
                  <a:latin typeface="+mj-lt"/>
                  <a:ea typeface="+mj-ea"/>
                  <a:cs typeface="+mj-cs"/>
                  <a:sym typeface="Avenir Roman"/>
                </a:defRPr>
              </a:lvl1pPr>
            </a:lstStyle>
            <a:p>
              <a:pPr lvl="0">
                <a:defRPr sz="1800"/>
              </a:pPr>
              <a:r>
                <a:rPr sz="1400"/>
                <a:t>激光监测云量示意图</a:t>
              </a:r>
            </a:p>
          </p:txBody>
        </p:sp>
        <p:sp>
          <p:nvSpPr>
            <p:cNvPr id="307" name="Shape 307"/>
            <p:cNvSpPr/>
            <p:nvPr/>
          </p:nvSpPr>
          <p:spPr>
            <a:xfrm rot="18610236">
              <a:off x="1687469" y="1871108"/>
              <a:ext cx="764153" cy="45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B9BD5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</a:p>
          </p:txBody>
        </p:sp>
        <p:sp>
          <p:nvSpPr>
            <p:cNvPr id="308" name="Shape 308"/>
            <p:cNvSpPr/>
            <p:nvPr/>
          </p:nvSpPr>
          <p:spPr>
            <a:xfrm flipH="1" flipV="1">
              <a:off x="555257" y="777359"/>
              <a:ext cx="1907301" cy="171635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09" name="Shape 309"/>
            <p:cNvSpPr/>
            <p:nvPr/>
          </p:nvSpPr>
          <p:spPr>
            <a:xfrm>
              <a:off x="786370" y="2327989"/>
              <a:ext cx="6346866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0" name="Shape 310"/>
            <p:cNvSpPr/>
            <p:nvPr/>
          </p:nvSpPr>
          <p:spPr>
            <a:xfrm flipH="1" flipV="1">
              <a:off x="0" y="-1"/>
              <a:ext cx="6642513" cy="232751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1" name="Shape 311"/>
            <p:cNvSpPr/>
            <p:nvPr/>
          </p:nvSpPr>
          <p:spPr>
            <a:xfrm>
              <a:off x="3449208" y="2327517"/>
              <a:ext cx="534631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i="1"/>
              </a:lvl1pPr>
            </a:lstStyle>
            <a:p>
              <a:pPr lvl="0">
                <a:defRPr b="0" i="0"/>
              </a:pPr>
              <a:r>
                <a:rPr b="1" i="1"/>
                <a:t>D</a:t>
              </a:r>
            </a:p>
          </p:txBody>
        </p:sp>
        <p:sp>
          <p:nvSpPr>
            <p:cNvPr id="312" name="Shape 312"/>
            <p:cNvSpPr/>
            <p:nvPr/>
          </p:nvSpPr>
          <p:spPr>
            <a:xfrm>
              <a:off x="5108329" y="1887871"/>
              <a:ext cx="430378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/>
              <a:r>
                <a:t>θ</a:t>
              </a: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43139" y="2493711"/>
              <a:ext cx="1097262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/>
              <a:r>
                <a:t>Laser</a:t>
              </a:r>
            </a:p>
          </p:txBody>
        </p:sp>
        <p:sp>
          <p:nvSpPr>
            <p:cNvPr id="314" name="Shape 314"/>
            <p:cNvSpPr/>
            <p:nvPr/>
          </p:nvSpPr>
          <p:spPr>
            <a:xfrm>
              <a:off x="1154020" y="2493711"/>
              <a:ext cx="2310944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/>
              <a:r>
                <a:t>telescope</a:t>
              </a:r>
            </a:p>
          </p:txBody>
        </p:sp>
        <p:sp>
          <p:nvSpPr>
            <p:cNvPr id="315" name="Shape 315"/>
            <p:cNvSpPr/>
            <p:nvPr/>
          </p:nvSpPr>
          <p:spPr>
            <a:xfrm flipH="1" flipV="1">
              <a:off x="333152" y="1443666"/>
              <a:ext cx="1331634" cy="80337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6" name="Shape 316"/>
            <p:cNvSpPr/>
            <p:nvPr/>
          </p:nvSpPr>
          <p:spPr>
            <a:xfrm flipH="1" flipV="1">
              <a:off x="1443665" y="333153"/>
              <a:ext cx="632525" cy="130195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7" name="Shape 317"/>
            <p:cNvSpPr/>
            <p:nvPr/>
          </p:nvSpPr>
          <p:spPr>
            <a:xfrm>
              <a:off x="888432" y="777380"/>
              <a:ext cx="33315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/>
              <a:r>
                <a:t>α</a:t>
              </a:r>
            </a:p>
          </p:txBody>
        </p:sp>
        <p:sp>
          <p:nvSpPr>
            <p:cNvPr id="318" name="Shape 318"/>
            <p:cNvSpPr/>
            <p:nvPr/>
          </p:nvSpPr>
          <p:spPr>
            <a:xfrm>
              <a:off x="2665227" y="333152"/>
              <a:ext cx="3220462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α:</a:t>
              </a:r>
              <a:r>
                <a:rPr>
                  <a:latin typeface="宋体"/>
                  <a:ea typeface="宋体"/>
                  <a:cs typeface="宋体"/>
                  <a:sym typeface="宋体"/>
                </a:rPr>
                <a:t>  散射角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, ~180°</a:t>
              </a:r>
            </a:p>
          </p:txBody>
        </p:sp>
      </p:grpSp>
      <p:sp>
        <p:nvSpPr>
          <p:cNvPr id="320" name="Shape 320"/>
          <p:cNvSpPr/>
          <p:nvPr/>
        </p:nvSpPr>
        <p:spPr>
          <a:xfrm>
            <a:off x="830581" y="5081470"/>
            <a:ext cx="7060047" cy="1688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indent="304800" algn="just" defTabSz="360045">
              <a:lnSpc>
                <a:spcPct val="150000"/>
              </a:lnSpc>
              <a:spcBef>
                <a:spcPts val="400"/>
              </a:spcBef>
              <a:tabLst>
                <a:tab pos="609600" algn="l"/>
              </a:tabLst>
            </a:pPr>
            <a:r>
              <a:rPr sz="23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1. 望远镜</a:t>
            </a:r>
            <a:r>
              <a:rPr sz="2300">
                <a:uFill>
                  <a:solidFill/>
                </a:uFill>
                <a:latin typeface="宋体"/>
                <a:ea typeface="宋体"/>
                <a:cs typeface="宋体"/>
                <a:sym typeface="宋体"/>
              </a:rPr>
              <a:t>主轴的天顶角比激光的天顶角小9度，60-80</a:t>
            </a:r>
            <a:endParaRPr sz="2300">
              <a:uFill>
                <a:solidFill/>
              </a:uFill>
              <a:latin typeface="宋体"/>
              <a:ea typeface="宋体"/>
              <a:cs typeface="宋体"/>
              <a:sym typeface="宋体"/>
            </a:endParaRPr>
          </a:p>
          <a:p>
            <a:pPr lvl="0" indent="304800" algn="just" defTabSz="360045">
              <a:lnSpc>
                <a:spcPct val="150000"/>
              </a:lnSpc>
              <a:spcBef>
                <a:spcPts val="400"/>
              </a:spcBef>
              <a:tabLst>
                <a:tab pos="609600" algn="l"/>
              </a:tabLst>
            </a:pPr>
            <a:r>
              <a:rPr sz="2300">
                <a:uFill>
                  <a:solidFill/>
                </a:uFill>
                <a:latin typeface="宋体"/>
                <a:ea typeface="宋体"/>
                <a:cs typeface="宋体"/>
                <a:sym typeface="宋体"/>
              </a:rPr>
              <a:t>2. 望远镜主轴的方位角、激光的方位角都是150度。</a:t>
            </a:r>
            <a:endParaRPr sz="2300">
              <a:uFill>
                <a:solidFill/>
              </a:uFill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-5668833" y="232093"/>
            <a:ext cx="15209450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6443669" indent="-6443669">
              <a:buSzPct val="60000"/>
              <a:buBlip>
                <a:blip r:embed="rId2"/>
              </a:buBlip>
            </a:pPr>
            <a:r>
              <a:rPr sz="3700">
                <a:solidFill>
                  <a:srgbClr val="F90438"/>
                </a:solidFill>
              </a:rPr>
              <a:t>N2 激光器模拟（150m，背向散射法）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90" name="Shape 90"/>
          <p:cNvSpPr/>
          <p:nvPr/>
        </p:nvSpPr>
        <p:spPr>
          <a:xfrm>
            <a:off x="1854319" y="2030729"/>
            <a:ext cx="269216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34290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/>
              <a:t>1</a:t>
            </a:r>
            <a:r>
              <a:rPr sz="3200"/>
              <a:t>、背景知识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type="sldNum" sz="quarter" idx="2"/>
          </p:nvPr>
        </p:nvSpPr>
        <p:spPr>
          <a:xfrm>
            <a:off x="6553200" y="6269671"/>
            <a:ext cx="21336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pic>
        <p:nvPicPr>
          <p:cNvPr id="324" name="image7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845" y="743386"/>
            <a:ext cx="6731755" cy="4565214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/>
        </p:nvSpPr>
        <p:spPr>
          <a:xfrm>
            <a:off x="994588" y="386080"/>
            <a:ext cx="55753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indent="304800" algn="just" defTabSz="360045">
              <a:lnSpc>
                <a:spcPct val="150000"/>
              </a:lnSpc>
              <a:spcBef>
                <a:spcPts val="400"/>
              </a:spcBef>
              <a:tabLst>
                <a:tab pos="609600" algn="l"/>
              </a:tabLst>
            </a:pPr>
            <a:r>
              <a:rPr sz="23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测量到的</a:t>
            </a:r>
            <a:r>
              <a:rPr sz="2300">
                <a:uFill>
                  <a:solidFill/>
                </a:uFill>
                <a:latin typeface="宋体"/>
                <a:ea typeface="宋体"/>
                <a:cs typeface="宋体"/>
                <a:sym typeface="宋体"/>
              </a:rPr>
              <a:t>光子数随望远镜主轴仰角的变化</a:t>
            </a:r>
          </a:p>
        </p:txBody>
      </p:sp>
      <p:sp>
        <p:nvSpPr>
          <p:cNvPr id="326" name="Shape 326"/>
          <p:cNvSpPr/>
          <p:nvPr/>
        </p:nvSpPr>
        <p:spPr>
          <a:xfrm>
            <a:off x="925831" y="5422067"/>
            <a:ext cx="7526326" cy="1057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>
                <a:latin typeface="+mj-lt"/>
                <a:ea typeface="+mj-ea"/>
                <a:cs typeface="+mj-cs"/>
                <a:sym typeface="Avenir Roman"/>
              </a:rPr>
              <a:t>d=100m,只有1个角度望远镜能看到散射光子，</a:t>
            </a:r>
            <a:r>
              <a:rPr>
                <a:solidFill>
                  <a:srgbClr val="FC0375"/>
                </a:solidFill>
                <a:latin typeface="+mj-lt"/>
                <a:ea typeface="+mj-ea"/>
                <a:cs typeface="+mj-cs"/>
                <a:sym typeface="Avenir Roman"/>
              </a:rPr>
              <a:t>这个位置不能选取</a:t>
            </a:r>
            <a:endParaRPr>
              <a:solidFill>
                <a:srgbClr val="FC0375"/>
              </a:solidFill>
              <a:latin typeface="+mj-lt"/>
              <a:ea typeface="+mj-ea"/>
              <a:cs typeface="+mj-cs"/>
              <a:sym typeface="Avenir Roman"/>
            </a:endParaRPr>
          </a:p>
          <a:p>
            <a:pPr lvl="0"/>
            <a:r>
              <a:rPr>
                <a:latin typeface="+mj-lt"/>
                <a:ea typeface="+mj-ea"/>
                <a:cs typeface="+mj-cs"/>
                <a:sym typeface="Avenir Roman"/>
              </a:rPr>
              <a:t>d=150m，25-30度的范围内能看到散射光子，光子数～10，可以</a:t>
            </a:r>
            <a:endParaRPr>
              <a:latin typeface="+mj-lt"/>
              <a:ea typeface="+mj-ea"/>
              <a:cs typeface="+mj-cs"/>
              <a:sym typeface="Avenir Roman"/>
            </a:endParaRPr>
          </a:p>
          <a:p>
            <a:pPr lvl="0"/>
            <a:r>
              <a:rPr>
                <a:latin typeface="+mj-lt"/>
                <a:ea typeface="+mj-ea"/>
                <a:cs typeface="+mj-cs"/>
                <a:sym typeface="Avenir Roman"/>
              </a:rPr>
              <a:t>d＝200m，22-30度的范围内能看到散射光子，光子数～10－100万，可以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329" name="Shape 329"/>
          <p:cNvSpPr/>
          <p:nvPr/>
        </p:nvSpPr>
        <p:spPr>
          <a:xfrm>
            <a:off x="1123969" y="436880"/>
            <a:ext cx="514346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/>
            </a:lvl1pPr>
          </a:lstStyle>
          <a:p>
            <a:pPr lvl="0">
              <a:defRPr sz="1800"/>
            </a:pPr>
            <a:r>
              <a:rPr sz="3200"/>
              <a:t>4、总结及下一步工作计划</a:t>
            </a:r>
          </a:p>
        </p:txBody>
      </p:sp>
      <p:sp>
        <p:nvSpPr>
          <p:cNvPr id="330" name="Shape 330"/>
          <p:cNvSpPr/>
          <p:nvPr/>
        </p:nvSpPr>
        <p:spPr>
          <a:xfrm>
            <a:off x="577869" y="1414271"/>
            <a:ext cx="6665477" cy="204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34290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/>
              <a:t>样机的机械改造设计完成</a:t>
            </a:r>
            <a:endParaRPr sz="3200"/>
          </a:p>
          <a:p>
            <a:pPr lvl="0" marL="34290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/>
              <a:t>样机的电子学改造已经完成</a:t>
            </a:r>
            <a:endParaRPr sz="3200"/>
          </a:p>
          <a:p>
            <a:pPr lvl="0" marL="34290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/>
              <a:t>无线通讯和远程控制技术已经掌握</a:t>
            </a:r>
            <a:endParaRPr sz="3200"/>
          </a:p>
          <a:p>
            <a:pPr lvl="0" marL="34290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/>
              <a:t>标定优化基本完成</a:t>
            </a:r>
          </a:p>
        </p:txBody>
      </p:sp>
      <p:sp>
        <p:nvSpPr>
          <p:cNvPr id="331" name="Shape 331"/>
          <p:cNvSpPr/>
          <p:nvPr/>
        </p:nvSpPr>
        <p:spPr>
          <a:xfrm>
            <a:off x="2698769" y="3865880"/>
            <a:ext cx="5323841" cy="1531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34290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/>
              <a:t>光电倍增管的测试</a:t>
            </a:r>
            <a:endParaRPr sz="3200"/>
          </a:p>
          <a:p>
            <a:pPr lvl="0" marL="34290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/>
              <a:t>相对标定研究</a:t>
            </a:r>
            <a:endParaRPr sz="3200"/>
          </a:p>
          <a:p>
            <a:pPr lvl="0" marL="34290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/>
              <a:t>标定中物理参数的模拟研究</a:t>
            </a:r>
          </a:p>
        </p:txBody>
      </p:sp>
      <p:sp>
        <p:nvSpPr>
          <p:cNvPr id="332" name="Shape 332"/>
          <p:cNvSpPr/>
          <p:nvPr/>
        </p:nvSpPr>
        <p:spPr>
          <a:xfrm>
            <a:off x="405129" y="4407154"/>
            <a:ext cx="2237741" cy="44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下一步计划：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94944">
              <a:defRPr sz="1800">
                <a:effectLst/>
              </a:defRPr>
            </a:pPr>
            <a:r>
              <a:rPr sz="3343"/>
              <a:t>谢谢！</a:t>
            </a:r>
            <a:endParaRPr sz="3343"/>
          </a:p>
          <a:p>
            <a:pPr lvl="0" defTabSz="694944">
              <a:defRPr sz="1800">
                <a:effectLst/>
              </a:defRPr>
            </a:pPr>
            <a:endParaRPr sz="3343"/>
          </a:p>
          <a:p>
            <a:pPr lvl="0" defTabSz="694944">
              <a:defRPr sz="1800">
                <a:effectLst/>
              </a:defRPr>
            </a:pPr>
            <a:r>
              <a:rPr sz="3343"/>
              <a:t>谢谢LHAASO合作组的大力支持和帮助！</a:t>
            </a:r>
            <a:endParaRPr sz="3343"/>
          </a:p>
        </p:txBody>
      </p:sp>
      <p:sp>
        <p:nvSpPr>
          <p:cNvPr id="335" name="Shape 3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4400"/>
              <a:t>b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4" name="image1.png" descr="D:\LHAASO资料\图片\1A819B241F3E7E806B453562AC0A4B8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638"/>
            <a:ext cx="9036496" cy="6293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7513" y="463883"/>
            <a:ext cx="2849489" cy="1907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146" y="4655127"/>
            <a:ext cx="2751220" cy="169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3577" y="517538"/>
            <a:ext cx="3200357" cy="180020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 rot="19309028">
            <a:off x="2755146" y="1904661"/>
            <a:ext cx="321146" cy="103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8264"/>
                </a:moveTo>
                <a:lnTo>
                  <a:pt x="5400" y="18264"/>
                </a:lnTo>
                <a:lnTo>
                  <a:pt x="5400" y="0"/>
                </a:lnTo>
                <a:lnTo>
                  <a:pt x="16200" y="0"/>
                </a:lnTo>
                <a:lnTo>
                  <a:pt x="16200" y="18264"/>
                </a:lnTo>
                <a:lnTo>
                  <a:pt x="21600" y="18264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3A5E8A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0000"/>
                </a:solidFill>
              </a:defRPr>
            </a:pPr>
          </a:p>
        </p:txBody>
      </p:sp>
      <p:sp>
        <p:nvSpPr>
          <p:cNvPr id="99" name="Shape 99"/>
          <p:cNvSpPr/>
          <p:nvPr/>
        </p:nvSpPr>
        <p:spPr>
          <a:xfrm rot="3063230">
            <a:off x="5389803" y="1798453"/>
            <a:ext cx="288033" cy="1314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234"/>
                </a:moveTo>
                <a:lnTo>
                  <a:pt x="5400" y="19234"/>
                </a:lnTo>
                <a:lnTo>
                  <a:pt x="5400" y="0"/>
                </a:lnTo>
                <a:lnTo>
                  <a:pt x="16200" y="0"/>
                </a:lnTo>
                <a:lnTo>
                  <a:pt x="16200" y="19234"/>
                </a:lnTo>
                <a:lnTo>
                  <a:pt x="21600" y="19234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3A5E8A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0000"/>
                </a:solidFill>
              </a:defRPr>
            </a:pPr>
          </a:p>
        </p:txBody>
      </p:sp>
      <p:sp>
        <p:nvSpPr>
          <p:cNvPr id="100" name="Shape 100"/>
          <p:cNvSpPr/>
          <p:nvPr/>
        </p:nvSpPr>
        <p:spPr>
          <a:xfrm rot="13195751">
            <a:off x="3317278" y="3339255"/>
            <a:ext cx="288033" cy="1483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503"/>
                </a:moveTo>
                <a:lnTo>
                  <a:pt x="5400" y="19503"/>
                </a:lnTo>
                <a:lnTo>
                  <a:pt x="5400" y="0"/>
                </a:lnTo>
                <a:lnTo>
                  <a:pt x="16200" y="0"/>
                </a:lnTo>
                <a:lnTo>
                  <a:pt x="16200" y="19503"/>
                </a:lnTo>
                <a:lnTo>
                  <a:pt x="21600" y="1950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3A5E8A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0000"/>
                </a:solidFill>
              </a:defRPr>
            </a:pPr>
          </a:p>
        </p:txBody>
      </p:sp>
      <p:sp>
        <p:nvSpPr>
          <p:cNvPr id="101" name="Shape 101"/>
          <p:cNvSpPr/>
          <p:nvPr/>
        </p:nvSpPr>
        <p:spPr>
          <a:xfrm>
            <a:off x="4849453" y="3016624"/>
            <a:ext cx="4110987" cy="1082041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b="1" sz="2400">
                <a:solidFill>
                  <a:srgbClr val="FF0000"/>
                </a:solidFill>
              </a:rPr>
              <a:t>LHAASO</a:t>
            </a:r>
            <a:r>
              <a:rPr b="1" sz="2400">
                <a:solidFill>
                  <a:srgbClr val="FF0000"/>
                </a:solidFill>
              </a:rPr>
              <a:t>三大物理目标之一：</a:t>
            </a:r>
            <a:endParaRPr b="1" sz="2400">
              <a:solidFill>
                <a:srgbClr val="FF0000"/>
              </a:solidFill>
            </a:endParaRPr>
          </a:p>
          <a:p>
            <a:pPr lvl="0"/>
            <a:r>
              <a:rPr b="1" sz="2400">
                <a:solidFill>
                  <a:srgbClr val="FF0000"/>
                </a:solidFill>
              </a:rPr>
              <a:t>分成分宇宙线能谱精确测量。</a:t>
            </a:r>
            <a:endParaRPr b="1" sz="2400">
              <a:solidFill>
                <a:srgbClr val="FF0000"/>
              </a:solidFill>
            </a:endParaRPr>
          </a:p>
          <a:p>
            <a:pPr lvl="0"/>
            <a:r>
              <a:rPr b="1" sz="2400">
                <a:solidFill>
                  <a:srgbClr val="FF0000"/>
                </a:solidFill>
              </a:rPr>
              <a:t>宇宙线起源与加速传播机制</a:t>
            </a:r>
          </a:p>
        </p:txBody>
      </p:sp>
      <p:sp>
        <p:nvSpPr>
          <p:cNvPr id="102" name="Shape 102"/>
          <p:cNvSpPr/>
          <p:nvPr/>
        </p:nvSpPr>
        <p:spPr>
          <a:xfrm>
            <a:off x="3456020" y="4777466"/>
            <a:ext cx="5539183" cy="1446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b="1" sz="2400"/>
              <a:t>联合</a:t>
            </a:r>
            <a:r>
              <a:rPr b="1" sz="2400"/>
              <a:t>WFTCA</a:t>
            </a:r>
            <a:r>
              <a:rPr b="1" sz="2400"/>
              <a:t>、</a:t>
            </a:r>
            <a:r>
              <a:rPr b="1" sz="2400"/>
              <a:t>WCDA</a:t>
            </a:r>
            <a:r>
              <a:rPr b="1" sz="2400"/>
              <a:t>、</a:t>
            </a:r>
            <a:r>
              <a:rPr b="1" sz="2400"/>
              <a:t>KM2A</a:t>
            </a:r>
            <a:r>
              <a:rPr b="1" sz="2400"/>
              <a:t>，多参数分能段精确测量宇宙线分成分能谱，搭建空间实验和地面阵列实验的桥梁，完成连续一致的能谱测量（</a:t>
            </a:r>
            <a:r>
              <a:rPr b="1" sz="2400"/>
              <a:t>50TeV-EeV</a:t>
            </a:r>
            <a:r>
              <a:rPr b="1" sz="2400"/>
              <a:t>）。</a:t>
            </a:r>
          </a:p>
        </p:txBody>
      </p:sp>
      <p:sp>
        <p:nvSpPr>
          <p:cNvPr id="103" name="Shape 103"/>
          <p:cNvSpPr/>
          <p:nvPr/>
        </p:nvSpPr>
        <p:spPr>
          <a:xfrm>
            <a:off x="2004553" y="1168718"/>
            <a:ext cx="120481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0000"/>
                </a:solidFill>
              </a:rPr>
              <a:t>KM2A</a:t>
            </a:r>
          </a:p>
        </p:txBody>
      </p:sp>
      <p:sp>
        <p:nvSpPr>
          <p:cNvPr id="104" name="Shape 104"/>
          <p:cNvSpPr/>
          <p:nvPr/>
        </p:nvSpPr>
        <p:spPr>
          <a:xfrm>
            <a:off x="1821304" y="4734412"/>
            <a:ext cx="120481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</a:rPr>
              <a:t>WCDA</a:t>
            </a:r>
          </a:p>
        </p:txBody>
      </p:sp>
      <p:sp>
        <p:nvSpPr>
          <p:cNvPr id="105" name="Shape 105"/>
          <p:cNvSpPr/>
          <p:nvPr/>
        </p:nvSpPr>
        <p:spPr>
          <a:xfrm>
            <a:off x="6275964" y="1486423"/>
            <a:ext cx="120481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</a:rPr>
              <a:t>WFCTA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title"/>
          </p:nvPr>
        </p:nvSpPr>
        <p:spPr>
          <a:xfrm>
            <a:off x="457200" y="-30162"/>
            <a:ext cx="8229600" cy="654032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 lvl="0">
              <a:defRPr sz="1800">
                <a:effectLst/>
              </a:defRPr>
            </a:pPr>
            <a:r>
              <a:rPr sz="3900"/>
              <a:t>标定的意义</a:t>
            </a:r>
          </a:p>
        </p:txBody>
      </p:sp>
      <p:sp>
        <p:nvSpPr>
          <p:cNvPr id="108" name="Shape 108"/>
          <p:cNvSpPr/>
          <p:nvPr>
            <p:ph type="body" idx="1"/>
          </p:nvPr>
        </p:nvSpPr>
        <p:spPr>
          <a:xfrm>
            <a:off x="288895" y="678648"/>
            <a:ext cx="8757156" cy="6020064"/>
          </a:xfrm>
          <a:prstGeom prst="rect">
            <a:avLst/>
          </a:prstGeom>
        </p:spPr>
        <p:txBody>
          <a:bodyPr/>
          <a:lstStyle/>
          <a:p>
            <a:pPr lvl="0" marL="219455" indent="-219455" defTabSz="585215">
              <a:lnSpc>
                <a:spcPct val="170000"/>
              </a:lnSpc>
              <a:spcBef>
                <a:spcPts val="200"/>
              </a:spcBef>
              <a:buSzTx/>
              <a:buNone/>
              <a:defRPr sz="1800"/>
            </a:pPr>
            <a:r>
              <a:rPr b="1" sz="2304">
                <a:solidFill>
                  <a:srgbClr val="F21B6A"/>
                </a:solidFill>
              </a:rPr>
              <a:t>● </a:t>
            </a:r>
            <a:r>
              <a:rPr b="1" sz="2304">
                <a:solidFill>
                  <a:srgbClr val="F21B6A"/>
                </a:solidFill>
              </a:rPr>
              <a:t>光子数绝对定标</a:t>
            </a:r>
            <a:endParaRPr b="1" sz="2304">
              <a:solidFill>
                <a:srgbClr val="F21B6A"/>
              </a:solidFill>
            </a:endParaRPr>
          </a:p>
          <a:p>
            <a:pPr lvl="0" marL="219455" indent="-219455" defTabSz="585215">
              <a:lnSpc>
                <a:spcPct val="170000"/>
              </a:lnSpc>
              <a:spcBef>
                <a:spcPts val="200"/>
              </a:spcBef>
              <a:buSzTx/>
              <a:buNone/>
              <a:defRPr sz="1800"/>
            </a:pPr>
            <a:r>
              <a:rPr sz="1664"/>
              <a:t>	      </a:t>
            </a:r>
            <a:r>
              <a:rPr sz="1664"/>
              <a:t>望远镜接收到的光子数与激光脉冲的能量是成一定比例的， 对于没有汽溶胶的大气来说，如果激光的能量可以准确地测量到</a:t>
            </a:r>
            <a:r>
              <a:rPr sz="1664"/>
              <a:t>2%</a:t>
            </a:r>
            <a:r>
              <a:rPr sz="1664"/>
              <a:t>的水平，</a:t>
            </a:r>
            <a:r>
              <a:rPr sz="1664"/>
              <a:t>Rayligh</a:t>
            </a:r>
            <a:r>
              <a:rPr sz="1664"/>
              <a:t>散射光强度的计算可以精确到</a:t>
            </a:r>
            <a:r>
              <a:rPr sz="1664"/>
              <a:t>3%</a:t>
            </a:r>
            <a:r>
              <a:rPr sz="1664"/>
              <a:t>以下，那么光子数定标精度可以</a:t>
            </a:r>
            <a:r>
              <a:rPr sz="1664"/>
              <a:t>﹤</a:t>
            </a:r>
            <a:r>
              <a:rPr sz="1664"/>
              <a:t>5%</a:t>
            </a:r>
            <a:r>
              <a:rPr sz="1664"/>
              <a:t>。 </a:t>
            </a:r>
            <a:endParaRPr sz="1664"/>
          </a:p>
          <a:p>
            <a:pPr lvl="0" marL="219455" indent="-219455" defTabSz="585215">
              <a:lnSpc>
                <a:spcPct val="170000"/>
              </a:lnSpc>
              <a:spcBef>
                <a:spcPts val="200"/>
              </a:spcBef>
              <a:buSzTx/>
              <a:buNone/>
              <a:defRPr sz="1800"/>
            </a:pPr>
            <a:r>
              <a:rPr sz="2304">
                <a:solidFill>
                  <a:srgbClr val="FD0376"/>
                </a:solidFill>
              </a:rPr>
              <a:t>● </a:t>
            </a:r>
            <a:r>
              <a:rPr sz="2304">
                <a:solidFill>
                  <a:srgbClr val="FD0376"/>
                </a:solidFill>
              </a:rPr>
              <a:t>大气质量监测：</a:t>
            </a:r>
            <a:endParaRPr sz="2304">
              <a:solidFill>
                <a:srgbClr val="FD0376"/>
              </a:solidFill>
            </a:endParaRPr>
          </a:p>
          <a:p>
            <a:pPr lvl="0" marL="219455" indent="-219455" defTabSz="585215">
              <a:lnSpc>
                <a:spcPct val="170000"/>
              </a:lnSpc>
              <a:spcBef>
                <a:spcPts val="200"/>
              </a:spcBef>
              <a:buSzTx/>
              <a:buNone/>
              <a:defRPr sz="1800"/>
            </a:pPr>
            <a:r>
              <a:rPr sz="1664"/>
              <a:t>                 切仑科夫光在传播过程中受到空气分子的散射（</a:t>
            </a:r>
            <a:r>
              <a:rPr sz="1664"/>
              <a:t>Rayligh</a:t>
            </a:r>
            <a:r>
              <a:rPr sz="1664"/>
              <a:t>散射）及 汽溶胶散射（</a:t>
            </a:r>
            <a:r>
              <a:rPr sz="1664"/>
              <a:t>Mie</a:t>
            </a:r>
            <a:r>
              <a:rPr sz="1664"/>
              <a:t>散射）而损失部分光，由于</a:t>
            </a:r>
            <a:r>
              <a:rPr sz="1664"/>
              <a:t>Rayligh</a:t>
            </a:r>
            <a:r>
              <a:rPr sz="1664"/>
              <a:t>散射而损失的光是可以通过严格的计算而得到的，但由汽溶胶散射而损失的光必须经过实际测量才能估算出来，因此需要对站区附近大气质量进行实时监测，从而对观测数据进行有效筛选和修正，提高数据质量并降低系统误差。 </a:t>
            </a:r>
            <a:r>
              <a:rPr sz="1664"/>
              <a:t> </a:t>
            </a:r>
            <a:endParaRPr sz="1664"/>
          </a:p>
          <a:p>
            <a:pPr lvl="0" marL="219455" indent="-219455" defTabSz="585215">
              <a:lnSpc>
                <a:spcPct val="170000"/>
              </a:lnSpc>
              <a:spcBef>
                <a:spcPts val="200"/>
              </a:spcBef>
              <a:buSzTx/>
              <a:buNone/>
              <a:defRPr sz="1800"/>
            </a:pPr>
            <a:r>
              <a:rPr sz="2304">
                <a:solidFill>
                  <a:srgbClr val="FD0251"/>
                </a:solidFill>
              </a:rPr>
              <a:t>● </a:t>
            </a:r>
            <a:r>
              <a:rPr sz="2304">
                <a:solidFill>
                  <a:srgbClr val="FD0251"/>
                </a:solidFill>
              </a:rPr>
              <a:t>相对定标：</a:t>
            </a:r>
            <a:r>
              <a:rPr sz="1664"/>
              <a:t> </a:t>
            </a:r>
            <a:endParaRPr sz="1664"/>
          </a:p>
          <a:p>
            <a:pPr lvl="0" marL="219455" indent="-219455" defTabSz="585215">
              <a:lnSpc>
                <a:spcPct val="170000"/>
              </a:lnSpc>
              <a:spcBef>
                <a:spcPts val="200"/>
              </a:spcBef>
              <a:buSzTx/>
              <a:buNone/>
              <a:defRPr sz="1800"/>
            </a:pPr>
            <a:r>
              <a:rPr sz="1664"/>
              <a:t>                 PMT</a:t>
            </a:r>
            <a:r>
              <a:rPr sz="1664"/>
              <a:t>的增益及电子学增益受环境温度、气压等影响而发生变化，因此需要对</a:t>
            </a:r>
            <a:r>
              <a:rPr sz="1664"/>
              <a:t>PMT</a:t>
            </a:r>
            <a:r>
              <a:rPr sz="1664"/>
              <a:t>相对增益及电子学增益进行标定与监测</a:t>
            </a:r>
            <a:r>
              <a:rPr sz="1664"/>
              <a:t>,</a:t>
            </a:r>
            <a:r>
              <a:rPr sz="1664"/>
              <a:t>从而对实验数据进行修正</a:t>
            </a:r>
            <a:r>
              <a:rPr sz="1664"/>
              <a:t>,</a:t>
            </a:r>
            <a:r>
              <a:rPr sz="1664"/>
              <a:t>减少系统误差；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xfrm>
            <a:off x="311124" y="69009"/>
            <a:ext cx="7429552" cy="561976"/>
          </a:xfrm>
          <a:prstGeom prst="rect">
            <a:avLst/>
          </a:prstGeom>
        </p:spPr>
        <p:txBody>
          <a:bodyPr/>
          <a:lstStyle>
            <a:lvl1pPr defTabSz="850391">
              <a:defRPr sz="3627"/>
            </a:lvl1pPr>
          </a:lstStyle>
          <a:p>
            <a:pPr lvl="0">
              <a:defRPr sz="1800">
                <a:effectLst/>
              </a:defRPr>
            </a:pPr>
            <a:r>
              <a:rPr sz="3627"/>
              <a:t>标定系统布局</a:t>
            </a: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xfrm>
            <a:off x="214315" y="4376737"/>
            <a:ext cx="5143501" cy="2286001"/>
          </a:xfrm>
          <a:prstGeom prst="rect">
            <a:avLst/>
          </a:prstGeom>
        </p:spPr>
        <p:txBody>
          <a:bodyPr/>
          <a:lstStyle/>
          <a:p>
            <a:pPr lvl="0" marL="229743" indent="-229743" defTabSz="612648">
              <a:spcBef>
                <a:spcPts val="100"/>
              </a:spcBef>
              <a:buSzTx/>
              <a:buNone/>
              <a:defRPr sz="1800"/>
            </a:pPr>
            <a:r>
              <a:rPr sz="1608"/>
              <a:t>① 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云量自动观测仪：双波段（可见光、红外）</a:t>
            </a:r>
            <a:r>
              <a:rPr sz="1608"/>
              <a:t>1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台，</a:t>
            </a:r>
            <a:endParaRPr sz="1608">
              <a:latin typeface="宋体"/>
              <a:ea typeface="宋体"/>
              <a:cs typeface="宋体"/>
              <a:sym typeface="宋体"/>
            </a:endParaRPr>
          </a:p>
          <a:p>
            <a:pPr lvl="0" marL="229743" indent="-229743" defTabSz="612648">
              <a:spcBef>
                <a:spcPts val="100"/>
              </a:spcBef>
              <a:buSzTx/>
              <a:buNone/>
              <a:defRPr sz="1800"/>
            </a:pPr>
            <a:r>
              <a:rPr sz="1608"/>
              <a:t>② 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气象站：</a:t>
            </a:r>
            <a:r>
              <a:rPr sz="1608"/>
              <a:t>1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台，</a:t>
            </a:r>
            <a:endParaRPr sz="1608">
              <a:latin typeface="宋体"/>
              <a:ea typeface="宋体"/>
              <a:cs typeface="宋体"/>
              <a:sym typeface="宋体"/>
            </a:endParaRPr>
          </a:p>
          <a:p>
            <a:pPr lvl="0" marL="229743" indent="-229743" defTabSz="612648">
              <a:spcBef>
                <a:spcPts val="100"/>
              </a:spcBef>
              <a:buSzTx/>
              <a:buNone/>
              <a:defRPr sz="1800"/>
            </a:pPr>
            <a:r>
              <a:rPr sz="1608"/>
              <a:t>③ 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激光发射器，</a:t>
            </a:r>
            <a:r>
              <a:rPr sz="1608"/>
              <a:t>4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套，</a:t>
            </a:r>
            <a:endParaRPr sz="1608">
              <a:latin typeface="宋体"/>
              <a:ea typeface="宋体"/>
              <a:cs typeface="宋体"/>
              <a:sym typeface="宋体"/>
            </a:endParaRPr>
          </a:p>
          <a:p>
            <a:pPr lvl="0" marL="229743" indent="-229743" defTabSz="612648">
              <a:spcBef>
                <a:spcPts val="100"/>
              </a:spcBef>
              <a:buSzTx/>
              <a:buNone/>
              <a:defRPr sz="1800"/>
            </a:pPr>
            <a:r>
              <a:rPr sz="1608"/>
              <a:t>	L1:  2台N</a:t>
            </a:r>
            <a:r>
              <a:rPr baseline="-20179" sz="1608"/>
              <a:t>2</a:t>
            </a:r>
            <a:r>
              <a:rPr sz="1608"/>
              <a:t> 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、</a:t>
            </a:r>
            <a:r>
              <a:rPr sz="1608"/>
              <a:t>~150m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、云量监测</a:t>
            </a:r>
            <a:endParaRPr sz="1608">
              <a:latin typeface="宋体"/>
              <a:ea typeface="宋体"/>
              <a:cs typeface="宋体"/>
              <a:sym typeface="宋体"/>
            </a:endParaRPr>
          </a:p>
          <a:p>
            <a:pPr lvl="0" marL="229743" indent="-229743" defTabSz="612648">
              <a:spcBef>
                <a:spcPts val="100"/>
              </a:spcBef>
              <a:buSzTx/>
              <a:buNone/>
              <a:defRPr sz="1800"/>
            </a:pPr>
            <a:r>
              <a:rPr sz="1608"/>
              <a:t>	L2: YAG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、</a:t>
            </a:r>
            <a:r>
              <a:rPr sz="1608"/>
              <a:t>~2km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、散射角、标高、绝对定标</a:t>
            </a:r>
            <a:endParaRPr sz="1608">
              <a:latin typeface="宋体"/>
              <a:ea typeface="宋体"/>
              <a:cs typeface="宋体"/>
              <a:sym typeface="宋体"/>
            </a:endParaRPr>
          </a:p>
          <a:p>
            <a:pPr lvl="0" marL="229743" indent="-229743" defTabSz="612648">
              <a:spcBef>
                <a:spcPts val="100"/>
              </a:spcBef>
              <a:buSzTx/>
              <a:buNone/>
              <a:defRPr sz="1800"/>
            </a:pPr>
            <a:r>
              <a:rPr sz="1608"/>
              <a:t>	L3 :YAG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、</a:t>
            </a:r>
            <a:r>
              <a:rPr sz="1608"/>
              <a:t>~10km 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、水平衰减长度</a:t>
            </a:r>
            <a:endParaRPr sz="1608">
              <a:latin typeface="宋体"/>
              <a:ea typeface="宋体"/>
              <a:cs typeface="宋体"/>
              <a:sym typeface="宋体"/>
            </a:endParaRPr>
          </a:p>
          <a:p>
            <a:pPr lvl="0" marL="229743" indent="-229743" defTabSz="612648">
              <a:spcBef>
                <a:spcPts val="100"/>
              </a:spcBef>
              <a:buSzTx/>
              <a:buNone/>
              <a:defRPr sz="1800"/>
            </a:pPr>
            <a:r>
              <a:rPr sz="1608"/>
              <a:t>④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 激光接收器，</a:t>
            </a:r>
            <a:r>
              <a:rPr sz="1608"/>
              <a:t>16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台广角切仑科夫望远镜</a:t>
            </a:r>
            <a:r>
              <a:rPr sz="1608"/>
              <a:t>+2</a:t>
            </a:r>
            <a:r>
              <a:rPr sz="1608">
                <a:latin typeface="宋体"/>
                <a:ea typeface="宋体"/>
                <a:cs typeface="宋体"/>
                <a:sym typeface="宋体"/>
              </a:rPr>
              <a:t>台样机； </a:t>
            </a:r>
          </a:p>
        </p:txBody>
      </p:sp>
      <p:grpSp>
        <p:nvGrpSpPr>
          <p:cNvPr id="115" name="Group 115"/>
          <p:cNvGrpSpPr/>
          <p:nvPr/>
        </p:nvGrpSpPr>
        <p:grpSpPr>
          <a:xfrm>
            <a:off x="142875" y="714375"/>
            <a:ext cx="5286381" cy="3500443"/>
            <a:chOff x="0" y="0"/>
            <a:chExt cx="5286380" cy="3500442"/>
          </a:xfrm>
        </p:grpSpPr>
        <p:pic>
          <p:nvPicPr>
            <p:cNvPr id="112" name="image2.jpg" descr="20161118_LHAASO观测站全景图2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4521"/>
              <a:ext cx="5286381" cy="3385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" name="Shape 113"/>
            <p:cNvSpPr/>
            <p:nvPr/>
          </p:nvSpPr>
          <p:spPr>
            <a:xfrm>
              <a:off x="1844606" y="0"/>
              <a:ext cx="425957" cy="480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rPr b="1" i="1" sz="1600">
                  <a:solidFill>
                    <a:srgbClr val="C0504D"/>
                  </a:solidFill>
                  <a:latin typeface="+mn-lt"/>
                  <a:ea typeface="+mn-ea"/>
                  <a:cs typeface="+mn-cs"/>
                  <a:sym typeface="Helvetica"/>
                </a:rPr>
                <a:t>L3</a:t>
              </a:r>
              <a:r>
                <a:rPr sz="1200">
                  <a:latin typeface="+mn-lt"/>
                  <a:ea typeface="+mn-ea"/>
                  <a:cs typeface="+mn-cs"/>
                  <a:sym typeface="Helvetica"/>
                </a:rPr>
                <a:t> </a:t>
              </a:r>
              <a:endParaRPr sz="1200">
                <a:latin typeface="+mn-lt"/>
                <a:ea typeface="+mn-ea"/>
                <a:cs typeface="+mn-cs"/>
                <a:sym typeface="Helvetica"/>
              </a:endParaRPr>
            </a:p>
            <a:p>
              <a:pPr lvl="0"/>
              <a:r>
                <a:rPr sz="1200">
                  <a:solidFill>
                    <a:srgbClr val="FF0000"/>
                  </a:solidFill>
                  <a:latin typeface="+mn-lt"/>
                  <a:ea typeface="+mn-ea"/>
                  <a:cs typeface="+mn-cs"/>
                  <a:sym typeface="Helvetica"/>
                </a:rPr>
                <a:t>★</a:t>
              </a:r>
            </a:p>
          </p:txBody>
        </p:sp>
        <p:sp>
          <p:nvSpPr>
            <p:cNvPr id="114" name="Shape 114"/>
            <p:cNvSpPr/>
            <p:nvPr/>
          </p:nvSpPr>
          <p:spPr>
            <a:xfrm>
              <a:off x="522306" y="1363949"/>
              <a:ext cx="425957" cy="480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rPr b="1" i="1" sz="1600">
                  <a:solidFill>
                    <a:srgbClr val="C0504D"/>
                  </a:solidFill>
                  <a:latin typeface="+mn-lt"/>
                  <a:ea typeface="+mn-ea"/>
                  <a:cs typeface="+mn-cs"/>
                  <a:sym typeface="Helvetica"/>
                </a:rPr>
                <a:t>L1</a:t>
              </a:r>
              <a:r>
                <a:rPr sz="1200">
                  <a:latin typeface="+mn-lt"/>
                  <a:ea typeface="+mn-ea"/>
                  <a:cs typeface="+mn-cs"/>
                  <a:sym typeface="Helvetica"/>
                </a:rPr>
                <a:t> </a:t>
              </a:r>
              <a:endParaRPr sz="1200">
                <a:latin typeface="+mn-lt"/>
                <a:ea typeface="+mn-ea"/>
                <a:cs typeface="+mn-cs"/>
                <a:sym typeface="Helvetica"/>
              </a:endParaRPr>
            </a:p>
            <a:p>
              <a:pPr lvl="0"/>
              <a:r>
                <a:rPr sz="1200">
                  <a:solidFill>
                    <a:srgbClr val="FF0000"/>
                  </a:solidFill>
                  <a:latin typeface="+mn-lt"/>
                  <a:ea typeface="+mn-ea"/>
                  <a:cs typeface="+mn-cs"/>
                  <a:sym typeface="Helvetica"/>
                </a:rPr>
                <a:t>★</a:t>
              </a:r>
            </a:p>
          </p:txBody>
        </p:sp>
      </p:grpSp>
      <p:pic>
        <p:nvPicPr>
          <p:cNvPr id="116" name="image3.jpg" descr="20139229261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53804" y="844424"/>
            <a:ext cx="786971" cy="1405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94510" y="734068"/>
            <a:ext cx="1792179" cy="1480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5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80125" y="2317647"/>
            <a:ext cx="2857500" cy="1928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6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75362" y="4572000"/>
            <a:ext cx="3068638" cy="228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7.png" descr="LHAASO现场图片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8997747" cy="6000768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3571868" y="3714751"/>
            <a:ext cx="128588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b="1" sz="2400">
                <a:solidFill>
                  <a:srgbClr val="FFFF00"/>
                </a:solidFill>
              </a:rPr>
              <a:t>水渠</a:t>
            </a:r>
            <a:r>
              <a:rPr b="1" sz="24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23" name="Shape 123"/>
          <p:cNvSpPr/>
          <p:nvPr/>
        </p:nvSpPr>
        <p:spPr>
          <a:xfrm>
            <a:off x="2143107" y="3214685"/>
            <a:ext cx="100013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b="1">
                <a:solidFill>
                  <a:srgbClr val="FFFF00"/>
                </a:solidFill>
              </a:rPr>
              <a:t>WCDA</a:t>
            </a:r>
            <a:endParaRPr b="1">
              <a:solidFill>
                <a:srgbClr val="FFFF00"/>
              </a:solidFill>
            </a:endParaRPr>
          </a:p>
          <a:p>
            <a:pPr lvl="0"/>
            <a:r>
              <a:rPr b="1">
                <a:solidFill>
                  <a:srgbClr val="FFFF00"/>
                </a:solidFill>
              </a:rPr>
              <a:t>WFCTA</a:t>
            </a:r>
          </a:p>
        </p:txBody>
      </p:sp>
      <p:sp>
        <p:nvSpPr>
          <p:cNvPr id="124" name="Shape 124"/>
          <p:cNvSpPr/>
          <p:nvPr/>
        </p:nvSpPr>
        <p:spPr>
          <a:xfrm>
            <a:off x="4214810" y="785793"/>
            <a:ext cx="128588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b="1" sz="2400">
                <a:solidFill>
                  <a:srgbClr val="FFFF00"/>
                </a:solidFill>
              </a:rPr>
              <a:t>水渠</a:t>
            </a:r>
            <a:r>
              <a:rPr b="1" sz="24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5" name="Shape 125"/>
          <p:cNvSpPr/>
          <p:nvPr/>
        </p:nvSpPr>
        <p:spPr>
          <a:xfrm>
            <a:off x="3357553" y="1000108"/>
            <a:ext cx="928695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b="1" i="1" sz="2000">
                <a:solidFill>
                  <a:srgbClr val="00B0F0"/>
                </a:solidFill>
                <a:latin typeface="+mn-lt"/>
                <a:ea typeface="+mn-ea"/>
                <a:cs typeface="+mn-cs"/>
                <a:sym typeface="Helvetica"/>
              </a:rPr>
              <a:t>L2 </a:t>
            </a:r>
            <a:r>
              <a:rPr sz="2000">
                <a:solidFill>
                  <a:srgbClr val="00B0F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20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★</a:t>
            </a:r>
          </a:p>
        </p:txBody>
      </p:sp>
      <p:sp>
        <p:nvSpPr>
          <p:cNvPr id="126" name="Shape 126"/>
          <p:cNvSpPr/>
          <p:nvPr/>
        </p:nvSpPr>
        <p:spPr>
          <a:xfrm>
            <a:off x="2357422" y="3786189"/>
            <a:ext cx="928694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★</a:t>
            </a:r>
            <a:endParaRPr b="1" i="1" sz="2000">
              <a:solidFill>
                <a:srgbClr val="00B0F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/>
            <a:r>
              <a:rPr b="1" i="1" sz="2000">
                <a:solidFill>
                  <a:srgbClr val="00B0F0"/>
                </a:solidFill>
                <a:latin typeface="+mn-lt"/>
                <a:ea typeface="+mn-ea"/>
                <a:cs typeface="+mn-cs"/>
                <a:sym typeface="Helvetica"/>
              </a:rPr>
              <a:t>L1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8.png" descr="LHAASO现场图片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843" y="719003"/>
            <a:ext cx="9144001" cy="613899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571603" y="2714619"/>
            <a:ext cx="714381" cy="808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b="1" i="1" sz="32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L3</a:t>
            </a:r>
            <a:r>
              <a:rPr sz="32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endParaRPr sz="3200">
              <a:solidFill>
                <a:srgbClr val="00206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/>
            <a:r>
              <a:rPr>
                <a:solidFill>
                  <a:srgbClr val="FF0000"/>
                </a:solidFill>
                <a:latin typeface="+mn-lt"/>
                <a:ea typeface="+mn-ea"/>
                <a:cs typeface="+mn-cs"/>
                <a:sym typeface="Helvetica"/>
              </a:rPr>
              <a:t>★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132" name="Shape 132"/>
          <p:cNvSpPr/>
          <p:nvPr/>
        </p:nvSpPr>
        <p:spPr>
          <a:xfrm>
            <a:off x="-20320" y="2369566"/>
            <a:ext cx="9184641" cy="158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34290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/>
              <a:t>2</a:t>
            </a:r>
            <a:r>
              <a:rPr sz="3200"/>
              <a:t>、WFCTA样机及机械改造、电子学升级改造研究进展</a:t>
            </a:r>
            <a:endParaRPr sz="3200"/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