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2" r:id="rId4"/>
    <p:sldId id="257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70" r:id="rId15"/>
    <p:sldId id="266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3419-7B82-4A12-A7FD-1147F845DEC9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FFC79-E11F-4260-A1F9-1B4C391A7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8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Ｘ射线双星特别是大质量Ｘ射线双星在伽玛射线研究的早期就被认为是可能伽玛射线源，但直到近十年通过地面ＴｅＶ和费米ＧｅＶ的观测才明确确认了几颗具有甚高能和高能的Ｘ射线双星源。它们基本上是变源，对于大质量双星在近星点附近有显著辐射增强现象。这里是谭柏轩关于这个双星的一项工作：在过了近星点后有ＧｅＶ耀变，而ＧｅＶ辐射和同时的Ｘ射线很可能是由同一批高能电子同步辐射所产生。我们计划对Ｘ射线双星做具体的费米数据搜寻，了解它们整体情况，回答诸如为什么有些有很显著的辐射而另一些却没有，造成这种区别的具体物理条件是什么等等问题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6946A-F10A-4C77-8509-012CDBE04E7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7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93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40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2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7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3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8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9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86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1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5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84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63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9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3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2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3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9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06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68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5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79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5560-4402-4444-9469-4FC97C447BA8}" type="datetimeFigureOut">
              <a:rPr lang="zh-CN" altLang="en-US" smtClean="0"/>
              <a:t>2017/9/21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68925-8B35-4B57-8799-14027CC21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13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349A-AF85-4AC1-8167-AE86ADAF4C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96DF1-ABDD-4E30-809A-64058FB17F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6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18" y="0"/>
            <a:ext cx="9540000" cy="6858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对伽玛射线双星的高能观测研究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sz="3000" b="1" i="1" dirty="0" smtClean="0">
                <a:solidFill>
                  <a:srgbClr val="FF0000"/>
                </a:solidFill>
              </a:rPr>
              <a:t>王仲翔</a:t>
            </a:r>
            <a:endParaRPr lang="en-US" altLang="zh-CN" sz="3000" b="1" i="1" dirty="0" smtClean="0">
              <a:solidFill>
                <a:srgbClr val="FF0000"/>
              </a:solidFill>
            </a:endParaRPr>
          </a:p>
          <a:p>
            <a:r>
              <a:rPr lang="en-US" altLang="zh-CN" sz="3000" b="1" i="1" dirty="0" smtClean="0">
                <a:solidFill>
                  <a:srgbClr val="FF0000"/>
                </a:solidFill>
              </a:rPr>
              <a:t>(</a:t>
            </a:r>
            <a:r>
              <a:rPr lang="zh-CN" altLang="en-US" sz="3000" b="1" i="1" dirty="0" smtClean="0">
                <a:solidFill>
                  <a:srgbClr val="FF0000"/>
                </a:solidFill>
              </a:rPr>
              <a:t>合作者</a:t>
            </a:r>
            <a:r>
              <a:rPr lang="en-US" altLang="zh-CN" sz="3000" b="1" i="1" dirty="0" smtClean="0">
                <a:solidFill>
                  <a:srgbClr val="FF0000"/>
                </a:solidFill>
              </a:rPr>
              <a:t>:</a:t>
            </a:r>
            <a:r>
              <a:rPr lang="zh-CN" altLang="en-US" sz="3000" b="1" i="1" dirty="0" smtClean="0">
                <a:solidFill>
                  <a:srgbClr val="FF0000"/>
                </a:solidFill>
              </a:rPr>
              <a:t> 邢祎</a:t>
            </a:r>
            <a:r>
              <a:rPr lang="en-US" altLang="zh-CN" sz="3000" b="1" i="1" dirty="0" smtClean="0">
                <a:solidFill>
                  <a:srgbClr val="FF0000"/>
                </a:solidFill>
              </a:rPr>
              <a:t>,</a:t>
            </a:r>
            <a:r>
              <a:rPr lang="zh-CN" alt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3000" b="1" i="1" dirty="0" smtClean="0">
                <a:solidFill>
                  <a:srgbClr val="FF0000"/>
                </a:solidFill>
              </a:rPr>
              <a:t>J.</a:t>
            </a:r>
            <a:r>
              <a:rPr lang="zh-CN" alt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3000" b="1" i="1" dirty="0" err="1" smtClean="0">
                <a:solidFill>
                  <a:srgbClr val="FF0000"/>
                </a:solidFill>
              </a:rPr>
              <a:t>Takata</a:t>
            </a:r>
            <a:r>
              <a:rPr lang="en-US" altLang="zh-CN" sz="3000" b="1" i="1" dirty="0" smtClean="0">
                <a:solidFill>
                  <a:srgbClr val="FF0000"/>
                </a:solidFill>
              </a:rPr>
              <a:t>,</a:t>
            </a:r>
            <a:r>
              <a:rPr lang="zh-CN" altLang="en-US" sz="3000" b="1" i="1" dirty="0" smtClean="0">
                <a:solidFill>
                  <a:srgbClr val="FF0000"/>
                </a:solidFill>
              </a:rPr>
              <a:t>周</a:t>
            </a:r>
            <a:r>
              <a:rPr lang="zh-CN" altLang="en-US" sz="3000" b="1" i="1" dirty="0">
                <a:solidFill>
                  <a:srgbClr val="FF0000"/>
                </a:solidFill>
              </a:rPr>
              <a:t>佳</a:t>
            </a:r>
            <a:r>
              <a:rPr lang="zh-CN" altLang="en-US" sz="3000" b="1" i="1" dirty="0" smtClean="0">
                <a:solidFill>
                  <a:srgbClr val="FF0000"/>
                </a:solidFill>
              </a:rPr>
              <a:t>能</a:t>
            </a:r>
            <a:r>
              <a:rPr lang="en-US" altLang="zh-CN" sz="3000" b="1" i="1" dirty="0" smtClean="0">
                <a:solidFill>
                  <a:srgbClr val="FF0000"/>
                </a:solidFill>
              </a:rPr>
              <a:t>,</a:t>
            </a:r>
            <a:r>
              <a:rPr lang="zh-CN" altLang="en-US" sz="3000" b="1" i="1" dirty="0" smtClean="0">
                <a:solidFill>
                  <a:srgbClr val="FF0000"/>
                </a:solidFill>
              </a:rPr>
              <a:t>童思敏</a:t>
            </a:r>
            <a:r>
              <a:rPr lang="en-US" altLang="zh-CN" sz="3000" b="1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CN" altLang="en-US" sz="3000" b="1" i="1" dirty="0" smtClean="0">
                <a:solidFill>
                  <a:srgbClr val="FF0000"/>
                </a:solidFill>
              </a:rPr>
              <a:t>上海天文台</a:t>
            </a:r>
            <a:endParaRPr lang="en-US" altLang="zh-CN" sz="3000" b="1" i="1" dirty="0" smtClean="0">
              <a:solidFill>
                <a:srgbClr val="FF0000"/>
              </a:solidFill>
            </a:endParaRPr>
          </a:p>
          <a:p>
            <a:r>
              <a:rPr lang="zh-CN" altLang="en-US" sz="3000" b="1" i="1" dirty="0">
                <a:solidFill>
                  <a:srgbClr val="FF0000"/>
                </a:solidFill>
              </a:rPr>
              <a:t>威海</a:t>
            </a:r>
            <a:r>
              <a:rPr lang="en-US" altLang="zh-CN" sz="3000" b="1" i="1" dirty="0" smtClean="0">
                <a:solidFill>
                  <a:srgbClr val="FF0000"/>
                </a:solidFill>
              </a:rPr>
              <a:t>,</a:t>
            </a:r>
            <a:r>
              <a:rPr lang="zh-CN" alt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3000" b="1" i="1" dirty="0" smtClean="0">
                <a:solidFill>
                  <a:srgbClr val="FF0000"/>
                </a:solidFill>
              </a:rPr>
              <a:t>2017/09/21</a:t>
            </a:r>
          </a:p>
          <a:p>
            <a:endParaRPr lang="zh-CN" alt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7" y="0"/>
            <a:ext cx="5308630" cy="6858000"/>
          </a:xfrm>
          <a:prstGeom prst="rect">
            <a:avLst/>
          </a:prstGeom>
        </p:spPr>
      </p:pic>
      <p:sp>
        <p:nvSpPr>
          <p:cNvPr id="6" name="左箭头 5"/>
          <p:cNvSpPr/>
          <p:nvPr/>
        </p:nvSpPr>
        <p:spPr>
          <a:xfrm>
            <a:off x="5236767" y="2939704"/>
            <a:ext cx="619328" cy="729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7432571" y="1766921"/>
            <a:ext cx="699752" cy="8439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76" y="0"/>
            <a:ext cx="530863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793107" y="2589508"/>
            <a:ext cx="2673142" cy="1429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</a:rPr>
              <a:t>We fit the </a:t>
            </a:r>
            <a:r>
              <a:rPr lang="en-US" altLang="zh-CN" sz="2400" dirty="0" err="1">
                <a:solidFill>
                  <a:prstClr val="white"/>
                </a:solidFill>
              </a:rPr>
              <a:t>s</a:t>
            </a:r>
            <a:r>
              <a:rPr lang="en-US" altLang="zh-CN" sz="2400" dirty="0" err="1" smtClean="0">
                <a:solidFill>
                  <a:prstClr val="white"/>
                </a:solidFill>
              </a:rPr>
              <a:t>uperorbital</a:t>
            </a:r>
            <a:r>
              <a:rPr lang="en-US" altLang="zh-CN" sz="2400" dirty="0" smtClean="0">
                <a:solidFill>
                  <a:prstClr val="white"/>
                </a:solidFill>
              </a:rPr>
              <a:t> light curves with a sinusoid</a:t>
            </a:r>
            <a:endParaRPr lang="en-US" altLang="zh-CN" sz="2400" dirty="0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06" y="6"/>
            <a:ext cx="5976000" cy="4905881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 rot="2580000">
            <a:off x="6314944" y="3952248"/>
            <a:ext cx="1845309" cy="676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3480000">
            <a:off x="2480553" y="2198440"/>
            <a:ext cx="214008" cy="1361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217907" y="3413812"/>
            <a:ext cx="4406630" cy="3249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The circumstellar disk is eccentric, and when at SO phase 0.65, the compact star is inside the disk, causing the dip; </a:t>
            </a:r>
          </a:p>
          <a:p>
            <a:pPr algn="ctr"/>
            <a:r>
              <a:rPr lang="en-US" altLang="zh-CN" sz="2400" dirty="0" smtClean="0"/>
              <a:t>The direction of the major axis points to the high-density region, giving rise to the SO modulation peak</a:t>
            </a:r>
          </a:p>
          <a:p>
            <a:pPr algn="ctr"/>
            <a:r>
              <a:rPr lang="en-US" altLang="zh-CN" sz="2400" dirty="0" smtClean="0"/>
              <a:t>(Xing, Wang, </a:t>
            </a:r>
            <a:r>
              <a:rPr lang="en-US" altLang="zh-CN" sz="2400" dirty="0" err="1" smtClean="0"/>
              <a:t>Takata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2017)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37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017232"/>
            <a:ext cx="4500000" cy="4500000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>
            <a:off x="8882841" y="206084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688288" y="908720"/>
            <a:ext cx="1728192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红色：近星点耀变能谱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00B050"/>
                </a:solidFill>
              </a:rPr>
              <a:t>绿色：宁静态能谱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528048" y="5589240"/>
            <a:ext cx="377992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在</a:t>
            </a:r>
            <a:r>
              <a:rPr lang="en-US" altLang="zh-CN" dirty="0" err="1" smtClean="0">
                <a:solidFill>
                  <a:prstClr val="white"/>
                </a:solidFill>
              </a:rPr>
              <a:t>TeV</a:t>
            </a:r>
            <a:r>
              <a:rPr lang="zh-CN" altLang="en-US" dirty="0" smtClean="0">
                <a:solidFill>
                  <a:prstClr val="white"/>
                </a:solidFill>
              </a:rPr>
              <a:t>能段存在着一个高能成分，部分可以由</a:t>
            </a:r>
            <a:r>
              <a:rPr lang="en-US" altLang="zh-CN" dirty="0" smtClean="0">
                <a:solidFill>
                  <a:prstClr val="white"/>
                </a:solidFill>
              </a:rPr>
              <a:t>Fermi</a:t>
            </a:r>
            <a:r>
              <a:rPr lang="zh-CN" altLang="en-US" dirty="0" smtClean="0">
                <a:solidFill>
                  <a:prstClr val="white"/>
                </a:solidFill>
              </a:rPr>
              <a:t>所探测到，来自逆康普顿过程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TeV</a:t>
            </a:r>
            <a:r>
              <a:rPr lang="zh-CN" altLang="en-US" dirty="0" smtClean="0"/>
              <a:t> 辐射特征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9" y="1350043"/>
            <a:ext cx="5291787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68698"/>
              </p:ext>
            </p:extLst>
          </p:nvPr>
        </p:nvGraphicFramePr>
        <p:xfrm>
          <a:off x="237743" y="38910"/>
          <a:ext cx="11676888" cy="682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218"/>
                <a:gridCol w="1205646"/>
                <a:gridCol w="1297432"/>
                <a:gridCol w="1297432"/>
                <a:gridCol w="1297432"/>
                <a:gridCol w="1120649"/>
                <a:gridCol w="1225296"/>
                <a:gridCol w="1546351"/>
                <a:gridCol w="1297432"/>
              </a:tblGrid>
              <a:tr h="65357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Orbital period (d)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Eccentricity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Companion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Companion mass (Sun)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Distance</a:t>
                      </a:r>
                    </a:p>
                    <a:p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kpc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TeV</a:t>
                      </a:r>
                      <a:r>
                        <a:rPr lang="en-US" altLang="zh-CN" dirty="0" smtClean="0"/>
                        <a:t> spectrum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TeV</a:t>
                      </a:r>
                      <a:r>
                        <a:rPr lang="en-US" altLang="zh-CN" dirty="0" smtClean="0"/>
                        <a:t> flux </a:t>
                      </a:r>
                    </a:p>
                    <a:p>
                      <a:r>
                        <a:rPr lang="en-US" altLang="zh-CN" dirty="0" smtClean="0"/>
                        <a:t>(10^-12)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TeV</a:t>
                      </a:r>
                      <a:r>
                        <a:rPr lang="en-US" altLang="zh-CN" dirty="0" smtClean="0"/>
                        <a:t> variability</a:t>
                      </a:r>
                      <a:endParaRPr lang="zh-CN" altLang="en-US" dirty="0"/>
                    </a:p>
                  </a:txBody>
                  <a:tcPr/>
                </a:tc>
              </a:tr>
              <a:tr h="65357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PSR B1259-63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1236.7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O9.5Ve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2.7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 （</a:t>
                      </a:r>
                      <a:r>
                        <a:rPr lang="en-US" altLang="zh-CN" dirty="0" smtClean="0"/>
                        <a:t>HESS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Periastron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Peak</a:t>
                      </a:r>
                      <a:endParaRPr lang="zh-CN" altLang="en-US" dirty="0"/>
                    </a:p>
                  </a:txBody>
                  <a:tcPr/>
                </a:tc>
              </a:tr>
              <a:tr h="64990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LS 5039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O6.5V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r>
                        <a:rPr lang="zh-CN" altLang="en-US" dirty="0" smtClean="0"/>
                        <a:t> （</a:t>
                      </a:r>
                      <a:r>
                        <a:rPr lang="en-US" altLang="zh-CN" dirty="0" smtClean="0"/>
                        <a:t>HESS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Orbital peak at </a:t>
                      </a:r>
                      <a:r>
                        <a:rPr lang="en-US" altLang="zh-CN" dirty="0" err="1" smtClean="0"/>
                        <a:t>infe</a:t>
                      </a:r>
                      <a:endParaRPr lang="zh-CN" altLang="en-US" dirty="0"/>
                    </a:p>
                  </a:txBody>
                  <a:tcPr/>
                </a:tc>
              </a:tr>
              <a:tr h="62232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LSI +61d303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BoVe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1-8 (Magic/Veritas)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Orbital/</a:t>
                      </a:r>
                      <a:r>
                        <a:rPr lang="en-US" altLang="zh-CN" dirty="0" err="1" smtClean="0"/>
                        <a:t>superorbital</a:t>
                      </a:r>
                      <a:endParaRPr lang="zh-CN" altLang="en-US" dirty="0"/>
                    </a:p>
                  </a:txBody>
                  <a:tcPr/>
                </a:tc>
              </a:tr>
              <a:tr h="68563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HESS J0632+057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BoVpe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 (HESS/Veritas)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Orbital, peak at 0.3</a:t>
                      </a:r>
                      <a:endParaRPr lang="zh-CN" altLang="en-US" dirty="0"/>
                    </a:p>
                  </a:txBody>
                  <a:tcPr/>
                </a:tc>
              </a:tr>
              <a:tr h="88903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1FGL J1018.6-5856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O6V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4224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CXOU J053600.0-673507 (in LMC; candidate)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O5III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16029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PSR J2032+4127</a:t>
                      </a:r>
                    </a:p>
                    <a:p>
                      <a:r>
                        <a:rPr lang="en-US" altLang="zh-CN" dirty="0" smtClean="0"/>
                        <a:t>(candidate)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17670(48 years)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0.989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1.4-1.7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7636213" y="0"/>
            <a:ext cx="4379003" cy="6858000"/>
          </a:xfrm>
          <a:prstGeom prst="round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550613" y="4173166"/>
            <a:ext cx="2636196" cy="1361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/>
              <a:t>TeV</a:t>
            </a:r>
            <a:r>
              <a:rPr lang="en-US" altLang="zh-CN" sz="2400" b="1" dirty="0" smtClean="0"/>
              <a:t> detection and properties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85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双星演化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08" y="1703148"/>
            <a:ext cx="5370563" cy="51480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186791" y="3297677"/>
            <a:ext cx="4387175" cy="3210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从密近双星演化的推算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处于脉冲星生成的阶段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在银河系应有</a:t>
            </a:r>
            <a:r>
              <a:rPr lang="en-US" altLang="zh-CN" sz="2400" dirty="0" smtClean="0"/>
              <a:t>20-30</a:t>
            </a:r>
            <a:r>
              <a:rPr lang="zh-CN" altLang="en-US" sz="2400" dirty="0" smtClean="0"/>
              <a:t>颗此类大质量双星系统</a:t>
            </a:r>
            <a:endParaRPr lang="zh-CN" altLang="en-US" sz="2400" dirty="0"/>
          </a:p>
        </p:txBody>
      </p:sp>
      <p:sp>
        <p:nvSpPr>
          <p:cNvPr id="5" name="左箭头 4"/>
          <p:cNvSpPr/>
          <p:nvPr/>
        </p:nvSpPr>
        <p:spPr>
          <a:xfrm>
            <a:off x="5418306" y="5068111"/>
            <a:ext cx="778213" cy="603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1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Summary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488677" cy="4351338"/>
          </a:xfrm>
        </p:spPr>
        <p:txBody>
          <a:bodyPr/>
          <a:lstStyle/>
          <a:p>
            <a:r>
              <a:rPr lang="en-US" altLang="zh-CN" dirty="0" smtClean="0"/>
              <a:t>Gamma-ray binaries are remarkable sources in the sky</a:t>
            </a:r>
          </a:p>
          <a:p>
            <a:r>
              <a:rPr lang="en-US" altLang="zh-CN" dirty="0" smtClean="0"/>
              <a:t>Around </a:t>
            </a:r>
            <a:r>
              <a:rPr lang="en-US" altLang="zh-CN" dirty="0" err="1" smtClean="0"/>
              <a:t>TeV</a:t>
            </a:r>
            <a:r>
              <a:rPr lang="en-US" altLang="zh-CN" dirty="0"/>
              <a:t> </a:t>
            </a:r>
            <a:r>
              <a:rPr lang="en-US" altLang="zh-CN" dirty="0" smtClean="0"/>
              <a:t>or beyond, they are possibly detectable with LHAASO and to be studied in detail</a:t>
            </a:r>
          </a:p>
          <a:p>
            <a:r>
              <a:rPr lang="en-US" altLang="zh-CN" dirty="0" smtClean="0"/>
              <a:t>We also expect to find new gamma-ray binaries with LHAASO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0" y="0"/>
            <a:ext cx="4104000" cy="2128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80" y="2055813"/>
            <a:ext cx="3426714" cy="329184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8959174" y="5301574"/>
            <a:ext cx="3083669" cy="797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LHAASO’s sensitivity range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11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383"/>
            <a:ext cx="10515600" cy="860169"/>
          </a:xfrm>
        </p:spPr>
        <p:txBody>
          <a:bodyPr/>
          <a:lstStyle/>
          <a:p>
            <a:r>
              <a:rPr lang="zh-CN" altLang="en-US" dirty="0" smtClean="0"/>
              <a:t>筹建中的上海台望远镜初步方案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0877" y="926419"/>
            <a:ext cx="5312923" cy="3468751"/>
          </a:xfrm>
        </p:spPr>
        <p:txBody>
          <a:bodyPr/>
          <a:lstStyle/>
          <a:p>
            <a:r>
              <a:rPr lang="zh-CN" altLang="en-US" dirty="0" smtClean="0"/>
              <a:t>口径</a:t>
            </a:r>
            <a:r>
              <a:rPr lang="en-US" altLang="zh-CN" dirty="0" smtClean="0"/>
              <a:t>2</a:t>
            </a:r>
            <a:r>
              <a:rPr lang="zh-CN" altLang="en-US" dirty="0" smtClean="0"/>
              <a:t>米级通用型望远镜</a:t>
            </a:r>
            <a:endParaRPr lang="en-US" altLang="zh-CN" dirty="0" smtClean="0"/>
          </a:p>
          <a:p>
            <a:r>
              <a:rPr lang="zh-CN" altLang="en-US" dirty="0" smtClean="0"/>
              <a:t>有两个耐焦，分别配置</a:t>
            </a:r>
            <a:r>
              <a:rPr lang="en-US" altLang="zh-CN" dirty="0" smtClean="0"/>
              <a:t>IFU</a:t>
            </a:r>
            <a:r>
              <a:rPr lang="zh-CN" altLang="en-US" dirty="0" smtClean="0"/>
              <a:t>和多通道成像仪，从事对近邻星系和宇宙中变源的观测</a:t>
            </a:r>
            <a:r>
              <a:rPr lang="en-US" altLang="zh-CN" dirty="0" smtClean="0"/>
              <a:t>:</a:t>
            </a:r>
          </a:p>
          <a:p>
            <a:pPr lvl="1"/>
            <a:r>
              <a:rPr lang="zh-CN" altLang="en-US" dirty="0" smtClean="0"/>
              <a:t>比如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射线双星</a:t>
            </a:r>
            <a:r>
              <a:rPr lang="en-US" altLang="zh-CN" dirty="0" smtClean="0"/>
              <a:t>,</a:t>
            </a:r>
            <a:r>
              <a:rPr lang="zh-CN" altLang="en-US" dirty="0" smtClean="0"/>
              <a:t>超新星</a:t>
            </a:r>
            <a:r>
              <a:rPr lang="en-US" altLang="zh-CN" dirty="0" smtClean="0"/>
              <a:t>,AGN,TDE,</a:t>
            </a:r>
            <a:r>
              <a:rPr lang="zh-CN" altLang="en-US" dirty="0" smtClean="0"/>
              <a:t>伽玛暴</a:t>
            </a:r>
            <a:r>
              <a:rPr lang="en-US" altLang="zh-CN" dirty="0" smtClean="0"/>
              <a:t>,</a:t>
            </a:r>
            <a:r>
              <a:rPr lang="zh-CN" altLang="en-US" dirty="0" smtClean="0"/>
              <a:t>引力波源对应体</a:t>
            </a:r>
            <a:endParaRPr lang="en-US" altLang="zh-CN" dirty="0" smtClean="0"/>
          </a:p>
          <a:p>
            <a:r>
              <a:rPr lang="zh-CN" altLang="en-US" dirty="0" smtClean="0"/>
              <a:t>卡焦可自由配置不同仪器满足不同的</a:t>
            </a:r>
            <a:r>
              <a:rPr lang="zh-CN" altLang="en-US" dirty="0"/>
              <a:t>观测</a:t>
            </a:r>
            <a:r>
              <a:rPr lang="zh-CN" altLang="en-US" dirty="0" smtClean="0"/>
              <a:t>需求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60" y="953750"/>
            <a:ext cx="4175524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745967" y="3283085"/>
            <a:ext cx="1614791" cy="1089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prstClr val="white"/>
                </a:solidFill>
              </a:rPr>
              <a:t>IFU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517121" y="3347677"/>
            <a:ext cx="1595337" cy="1021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prstClr val="white"/>
                </a:solidFill>
              </a:rPr>
              <a:t>多通道成像仪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55" y="4334037"/>
            <a:ext cx="4487045" cy="25239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247" y="5330877"/>
            <a:ext cx="2444708" cy="17192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20287" y="5193792"/>
            <a:ext cx="4191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CN" altLang="en-US" dirty="0" smtClean="0">
                <a:solidFill>
                  <a:prstClr val="black"/>
                </a:solidFill>
              </a:rPr>
              <a:t>智利的优势</a:t>
            </a:r>
            <a:r>
              <a:rPr lang="en-US" altLang="zh-CN" dirty="0" smtClean="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prstClr val="black"/>
                </a:solidFill>
              </a:rPr>
              <a:t>覆盖</a:t>
            </a:r>
            <a:r>
              <a:rPr lang="zh-CN" altLang="en-US" dirty="0">
                <a:solidFill>
                  <a:prstClr val="black"/>
                </a:solidFill>
              </a:rPr>
              <a:t>南天，中国本土望远镜所缺少的</a:t>
            </a:r>
            <a:endParaRPr lang="en-US" altLang="zh-CN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</a:rPr>
              <a:t>晴夜数比例高，</a:t>
            </a:r>
            <a:r>
              <a:rPr lang="zh-CN" altLang="en-US" dirty="0">
                <a:solidFill>
                  <a:srgbClr val="FF0000"/>
                </a:solidFill>
              </a:rPr>
              <a:t>达</a:t>
            </a:r>
            <a:r>
              <a:rPr lang="en-US" altLang="zh-CN" dirty="0">
                <a:solidFill>
                  <a:srgbClr val="FF0000"/>
                </a:solidFill>
              </a:rPr>
              <a:t>85%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</a:rPr>
              <a:t>视宁度优质，</a:t>
            </a:r>
            <a:r>
              <a:rPr lang="en-US" altLang="zh-CN" dirty="0">
                <a:solidFill>
                  <a:srgbClr val="FF0000"/>
                </a:solidFill>
              </a:rPr>
              <a:t>0.6-0.9</a:t>
            </a:r>
            <a:r>
              <a:rPr lang="zh-CN" altLang="en-US" dirty="0">
                <a:solidFill>
                  <a:srgbClr val="FF0000"/>
                </a:solidFill>
              </a:rPr>
              <a:t>角秒</a:t>
            </a: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816352" y="1764792"/>
            <a:ext cx="5742432" cy="3118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>
                <a:solidFill>
                  <a:srgbClr val="FF0000"/>
                </a:solidFill>
              </a:rPr>
              <a:t>谢谢</a:t>
            </a:r>
            <a:r>
              <a:rPr lang="en-US" altLang="zh-CN" sz="6000" dirty="0" smtClean="0">
                <a:solidFill>
                  <a:srgbClr val="FF0000"/>
                </a:solidFill>
              </a:rPr>
              <a:t>!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费米研究工作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对脉冲星系统的认证研究</a:t>
            </a:r>
            <a:endParaRPr lang="en-US" altLang="zh-CN" dirty="0" smtClean="0"/>
          </a:p>
          <a:p>
            <a:r>
              <a:rPr lang="zh-CN" altLang="en-US" dirty="0" smtClean="0"/>
              <a:t>脉冲星双星系统中高能辐射</a:t>
            </a:r>
            <a:endParaRPr lang="en-US" altLang="zh-CN" dirty="0" smtClean="0"/>
          </a:p>
          <a:p>
            <a:r>
              <a:rPr lang="zh-CN" altLang="en-US" dirty="0" smtClean="0"/>
              <a:t>对超新星遗迹的观测认证</a:t>
            </a:r>
            <a:endParaRPr lang="en-US" altLang="zh-CN" dirty="0" smtClean="0"/>
          </a:p>
          <a:p>
            <a:r>
              <a:rPr lang="zh-CN" altLang="en-US" dirty="0" smtClean="0"/>
              <a:t>对</a:t>
            </a:r>
            <a:r>
              <a:rPr lang="en-US" altLang="zh-CN" dirty="0" smtClean="0"/>
              <a:t>AGN</a:t>
            </a:r>
            <a:r>
              <a:rPr lang="zh-CN" altLang="en-US" dirty="0" smtClean="0"/>
              <a:t>的多能段观测研究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对伽玛射线双星的观测研究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756"/>
          </a:xfrm>
        </p:spPr>
        <p:txBody>
          <a:bodyPr/>
          <a:lstStyle/>
          <a:p>
            <a:r>
              <a:rPr lang="zh-CN" altLang="en-US" dirty="0" smtClean="0"/>
              <a:t>伽玛射线双星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0254" y="1331882"/>
            <a:ext cx="4933545" cy="4845081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High-mass X-ray binaries while with the emission peak at gamma-rays</a:t>
            </a:r>
          </a:p>
          <a:p>
            <a:r>
              <a:rPr lang="en-US" altLang="zh-CN" dirty="0" smtClean="0"/>
              <a:t>Contain an O/B massive companion</a:t>
            </a:r>
          </a:p>
          <a:p>
            <a:r>
              <a:rPr lang="en-US" altLang="zh-CN" dirty="0" smtClean="0"/>
              <a:t>Binary orbits highly eccentric</a:t>
            </a:r>
          </a:p>
          <a:p>
            <a:r>
              <a:rPr lang="en-US" altLang="zh-CN" dirty="0" smtClean="0"/>
              <a:t>Observable at multi-wavelengths, from radio to </a:t>
            </a:r>
            <a:r>
              <a:rPr lang="en-US" altLang="zh-CN" dirty="0" err="1" smtClean="0"/>
              <a:t>TeV</a:t>
            </a:r>
            <a:endParaRPr lang="en-US" altLang="zh-CN" dirty="0" smtClean="0"/>
          </a:p>
          <a:p>
            <a:r>
              <a:rPr lang="en-US" altLang="zh-CN" dirty="0" smtClean="0"/>
              <a:t>Variable sources</a:t>
            </a:r>
          </a:p>
          <a:p>
            <a:r>
              <a:rPr lang="en-US" altLang="zh-CN" dirty="0" smtClean="0"/>
              <a:t>Showing different phenomena, which reflect underlying physical processes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1254057"/>
            <a:ext cx="5292000" cy="5093550"/>
          </a:xfrm>
          <a:prstGeom prst="rect">
            <a:avLst/>
          </a:prstGeom>
        </p:spPr>
      </p:pic>
      <p:sp>
        <p:nvSpPr>
          <p:cNvPr id="5" name="上箭头 4"/>
          <p:cNvSpPr/>
          <p:nvPr/>
        </p:nvSpPr>
        <p:spPr>
          <a:xfrm>
            <a:off x="4046702" y="1955257"/>
            <a:ext cx="428017" cy="10408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317128" y="3064211"/>
            <a:ext cx="1955260" cy="564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Emission peaks at gamma-rays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838200" y="6347607"/>
            <a:ext cx="4875332" cy="442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SED of LSI +61d303 (</a:t>
            </a:r>
            <a:r>
              <a:rPr lang="en-US" altLang="zh-CN" dirty="0" err="1" smtClean="0"/>
              <a:t>Zdziarski</a:t>
            </a:r>
            <a:r>
              <a:rPr lang="en-US" altLang="zh-CN" dirty="0" smtClean="0"/>
              <a:t>  et al. 2010)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73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Two possible scenarios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5" y="1821691"/>
            <a:ext cx="8516122" cy="3168000"/>
          </a:xfrm>
        </p:spPr>
      </p:pic>
      <p:sp>
        <p:nvSpPr>
          <p:cNvPr id="5" name="圆角矩形 4"/>
          <p:cNvSpPr/>
          <p:nvPr/>
        </p:nvSpPr>
        <p:spPr>
          <a:xfrm>
            <a:off x="1906621" y="5340485"/>
            <a:ext cx="7733490" cy="120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Key question</a:t>
            </a:r>
            <a:r>
              <a:rPr lang="en-US" altLang="zh-CN" sz="2400" dirty="0" smtClean="0"/>
              <a:t>: whether they are </a:t>
            </a:r>
            <a:r>
              <a:rPr lang="en-US" altLang="zh-CN" sz="2400" i="1" dirty="0" smtClean="0"/>
              <a:t>rotation powered </a:t>
            </a:r>
            <a:r>
              <a:rPr lang="en-US" altLang="zh-CN" sz="2400" dirty="0" smtClean="0"/>
              <a:t>(a young pulsar as the primary) or </a:t>
            </a:r>
            <a:r>
              <a:rPr lang="en-US" altLang="zh-CN" sz="2400" i="1" dirty="0" smtClean="0"/>
              <a:t>accretion powered</a:t>
            </a:r>
            <a:r>
              <a:rPr lang="en-US" altLang="zh-CN" sz="2400" dirty="0" smtClean="0"/>
              <a:t>?</a:t>
            </a:r>
          </a:p>
          <a:p>
            <a:pPr algn="ctr"/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Dubus</a:t>
            </a:r>
            <a:r>
              <a:rPr lang="en-US" altLang="zh-CN" sz="2400" dirty="0" smtClean="0"/>
              <a:t> 2013)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06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701260" y="38910"/>
          <a:ext cx="8128002" cy="679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2"/>
                <a:gridCol w="1258832"/>
                <a:gridCol w="1354667"/>
                <a:gridCol w="1354667"/>
                <a:gridCol w="1354667"/>
                <a:gridCol w="1354667"/>
              </a:tblGrid>
              <a:tr h="70067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Orbital period (d)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Eccentricity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Companion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Companion mass (Sun)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Distance</a:t>
                      </a:r>
                    </a:p>
                    <a:p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kpc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70067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PSR B1259-63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1236.7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O9.5Ve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</a:t>
                      </a:r>
                      <a:endParaRPr lang="zh-CN" altLang="en-US" dirty="0"/>
                    </a:p>
                  </a:txBody>
                  <a:tcPr/>
                </a:tc>
              </a:tr>
              <a:tr h="6967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LS 5039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O6.5V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2.9</a:t>
                      </a:r>
                      <a:endParaRPr lang="zh-CN" altLang="en-US" dirty="0"/>
                    </a:p>
                  </a:txBody>
                  <a:tcPr/>
                </a:tc>
              </a:tr>
              <a:tr h="53889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LSI +61d303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BoVe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2.0</a:t>
                      </a:r>
                      <a:endParaRPr lang="zh-CN" altLang="en-US" dirty="0"/>
                    </a:p>
                  </a:txBody>
                  <a:tcPr/>
                </a:tc>
              </a:tr>
              <a:tr h="73505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HESS J0632+057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BoVpe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</a:t>
                      </a:r>
                      <a:endParaRPr lang="zh-CN" altLang="en-US" dirty="0"/>
                    </a:p>
                  </a:txBody>
                  <a:tcPr/>
                </a:tc>
              </a:tr>
              <a:tr h="71667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1FGL J1018.6-5856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O6V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5.4</a:t>
                      </a:r>
                      <a:endParaRPr lang="zh-CN" altLang="en-US" dirty="0"/>
                    </a:p>
                  </a:txBody>
                  <a:tcPr/>
                </a:tc>
              </a:tr>
              <a:tr h="13405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CXOU J053600.0-673507 (in LMC; candidate)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O5III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</a:tr>
              <a:tr h="124391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PSR J2032+4127</a:t>
                      </a:r>
                    </a:p>
                    <a:p>
                      <a:r>
                        <a:rPr lang="en-US" altLang="zh-CN" dirty="0" smtClean="0"/>
                        <a:t>(candidate)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17670(48 years)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0.989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1.4-1.7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1157591" y="729574"/>
            <a:ext cx="9202366" cy="71012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000034" y="2101174"/>
            <a:ext cx="2052536" cy="138132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</a:rPr>
              <a:t>Known as a pulsar (47.8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ms</a:t>
            </a:r>
            <a:r>
              <a:rPr lang="en-US" altLang="zh-CN" sz="2000" dirty="0" smtClean="0">
                <a:solidFill>
                  <a:prstClr val="black"/>
                </a:solidFill>
              </a:rPr>
              <a:t>) system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 rot="-1740000">
            <a:off x="9834663" y="1475351"/>
            <a:ext cx="330740" cy="71011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4752" y="274638"/>
            <a:ext cx="9104376" cy="79690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PSR B1259-63/LS 2883 at </a:t>
            </a:r>
            <a:r>
              <a:rPr lang="en-US" b="1" dirty="0" err="1" smtClean="0"/>
              <a:t>periastron</a:t>
            </a:r>
            <a:endParaRPr lang="en-US" b="1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98" y="1090423"/>
            <a:ext cx="5120291" cy="57240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177" y="1071546"/>
            <a:ext cx="3914462" cy="33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3983186" y="2159145"/>
            <a:ext cx="246433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prstClr val="white"/>
                </a:solidFill>
                <a:latin typeface="American Typewriter" pitchFamily="48" charset="0"/>
              </a:rPr>
              <a:t>PSR B1259-63/LS 2883 </a:t>
            </a:r>
            <a:r>
              <a:rPr lang="zh-CN" altLang="en-US" dirty="0">
                <a:solidFill>
                  <a:prstClr val="white"/>
                </a:solidFill>
                <a:latin typeface="American Typewriter" pitchFamily="48" charset="0"/>
                <a:ea typeface="新細明體" charset="-120"/>
              </a:rPr>
              <a:t>：</a:t>
            </a:r>
            <a:r>
              <a:rPr lang="en-US" altLang="zh-CN" dirty="0">
                <a:solidFill>
                  <a:prstClr val="white"/>
                </a:solidFill>
                <a:latin typeface="American Typewriter" pitchFamily="48" charset="0"/>
                <a:ea typeface="新細明體" charset="-120"/>
              </a:rPr>
              <a:t>orbital period 3.4 </a:t>
            </a:r>
            <a:r>
              <a:rPr lang="en-US" altLang="zh-CN" dirty="0" err="1">
                <a:solidFill>
                  <a:prstClr val="white"/>
                </a:solidFill>
                <a:latin typeface="American Typewriter" pitchFamily="48" charset="0"/>
                <a:ea typeface="新細明體" charset="-120"/>
              </a:rPr>
              <a:t>yr</a:t>
            </a:r>
            <a:r>
              <a:rPr lang="en-US" altLang="zh-CN" dirty="0">
                <a:solidFill>
                  <a:prstClr val="white"/>
                </a:solidFill>
                <a:latin typeface="American Typewriter" pitchFamily="48" charset="0"/>
                <a:ea typeface="新細明體" charset="-120"/>
              </a:rPr>
              <a:t>, e=0.87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529558" y="6175303"/>
            <a:ext cx="4428921" cy="50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Chernyakova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et al. (2015 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306700" y="4935641"/>
            <a:ext cx="307183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FF00"/>
                </a:solidFill>
              </a:rPr>
              <a:t>GeV flare during the 2014 </a:t>
            </a:r>
            <a:r>
              <a:rPr lang="en-US" b="1" dirty="0" err="1">
                <a:solidFill>
                  <a:srgbClr val="FFFF00"/>
                </a:solidFill>
              </a:rPr>
              <a:t>periastron</a:t>
            </a:r>
            <a:r>
              <a:rPr lang="en-US" b="1" dirty="0">
                <a:solidFill>
                  <a:srgbClr val="FFFF00"/>
                </a:solidFill>
              </a:rPr>
              <a:t> passage, </a:t>
            </a:r>
            <a:r>
              <a:rPr lang="en-US" b="1" dirty="0" smtClean="0">
                <a:solidFill>
                  <a:srgbClr val="FFFF00"/>
                </a:solidFill>
              </a:rPr>
              <a:t>likely </a:t>
            </a:r>
            <a:r>
              <a:rPr lang="en-US" b="1" dirty="0">
                <a:solidFill>
                  <a:srgbClr val="FFFF00"/>
                </a:solidFill>
              </a:rPr>
              <a:t>explained by synchrotron radiation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4" y="4473534"/>
            <a:ext cx="4271460" cy="2376000"/>
          </a:xfrm>
          <a:prstGeom prst="rect">
            <a:avLst/>
          </a:prstGeom>
        </p:spPr>
      </p:pic>
      <p:sp>
        <p:nvSpPr>
          <p:cNvPr id="14" name="左箭头 13"/>
          <p:cNvSpPr/>
          <p:nvPr/>
        </p:nvSpPr>
        <p:spPr>
          <a:xfrm>
            <a:off x="3924818" y="5130033"/>
            <a:ext cx="50006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7928" y="7250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PSR B1259-63/LS2883</a:t>
            </a:r>
            <a:r>
              <a:rPr lang="zh-CN" altLang="en-US" dirty="0" smtClean="0"/>
              <a:t>高能辐射的发现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487642"/>
            <a:ext cx="3996000" cy="5325734"/>
          </a:xfrm>
          <a:prstGeom prst="rect">
            <a:avLst/>
          </a:prstGeom>
        </p:spPr>
      </p:pic>
      <p:sp>
        <p:nvSpPr>
          <p:cNvPr id="5" name="上箭头 4"/>
          <p:cNvSpPr/>
          <p:nvPr/>
        </p:nvSpPr>
        <p:spPr>
          <a:xfrm>
            <a:off x="3431704" y="4653136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417316" y="5085184"/>
            <a:ext cx="29523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在后半周轨道具有高能</a:t>
            </a:r>
            <a:r>
              <a:rPr lang="en-US" altLang="zh-CN" dirty="0"/>
              <a:t>5-300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r>
              <a:rPr lang="zh-CN" altLang="en-US" dirty="0"/>
              <a:t>辐射，产生于脉冲星星风和大质量伴星星风的相互作用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017232"/>
            <a:ext cx="4500000" cy="4500000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>
            <a:off x="8882841" y="206084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688288" y="908720"/>
            <a:ext cx="1728192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红色：近星点耀变能谱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00B050"/>
                </a:solidFill>
              </a:rPr>
              <a:t>绿色：宁静态能谱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528048" y="5589240"/>
            <a:ext cx="377992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我们首次在观测上证认出即使在宁静态，中子星和大质量伴星相互作用一直存在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Xing, Wang, </a:t>
            </a:r>
            <a:r>
              <a:rPr lang="en-US" altLang="zh-CN" dirty="0" err="1"/>
              <a:t>Takata</a:t>
            </a:r>
            <a:r>
              <a:rPr lang="zh-CN" altLang="en-US" dirty="0"/>
              <a:t> </a:t>
            </a:r>
            <a:r>
              <a:rPr lang="en-US" altLang="zh-CN" dirty="0"/>
              <a:t>2016,</a:t>
            </a:r>
            <a:r>
              <a:rPr lang="zh-CN" altLang="en-US" dirty="0"/>
              <a:t> </a:t>
            </a:r>
            <a:r>
              <a:rPr lang="en-US" altLang="zh-CN" dirty="0" err="1"/>
              <a:t>ApJ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519536" y="2276872"/>
            <a:ext cx="461665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流量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9880" y="3429000"/>
            <a:ext cx="461665" cy="129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探测显著度</a:t>
            </a:r>
          </a:p>
        </p:txBody>
      </p:sp>
    </p:spTree>
    <p:extLst>
      <p:ext uri="{BB962C8B-B14F-4D97-AF65-F5344CB8AC3E}">
        <p14:creationId xmlns:p14="http://schemas.microsoft.com/office/powerpoint/2010/main" val="36351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756"/>
          </a:xfrm>
        </p:spPr>
        <p:txBody>
          <a:bodyPr/>
          <a:lstStyle/>
          <a:p>
            <a:r>
              <a:rPr lang="en-US" altLang="zh-CN" b="1" dirty="0" smtClean="0"/>
              <a:t>LSI +61d303</a:t>
            </a:r>
            <a:endParaRPr lang="zh-CN" altLang="en-US" b="1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72" y="0"/>
            <a:ext cx="5174172" cy="3780000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1254057"/>
            <a:ext cx="5292000" cy="5093550"/>
          </a:xfrm>
          <a:prstGeom prst="rect">
            <a:avLst/>
          </a:prstGeom>
        </p:spPr>
      </p:pic>
      <p:sp>
        <p:nvSpPr>
          <p:cNvPr id="5" name="上箭头 4"/>
          <p:cNvSpPr/>
          <p:nvPr/>
        </p:nvSpPr>
        <p:spPr>
          <a:xfrm>
            <a:off x="4046702" y="1955257"/>
            <a:ext cx="428017" cy="10408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17128" y="3064211"/>
            <a:ext cx="1955260" cy="564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Emission peaks at gamma-rays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38200" y="6347607"/>
            <a:ext cx="4875332" cy="442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SED of LSI +61d303 (</a:t>
            </a:r>
            <a:r>
              <a:rPr lang="en-US" altLang="zh-CN" dirty="0" err="1">
                <a:solidFill>
                  <a:prstClr val="white"/>
                </a:solidFill>
              </a:rPr>
              <a:t>Zdziarski</a:t>
            </a:r>
            <a:r>
              <a:rPr lang="en-US" altLang="zh-CN" dirty="0">
                <a:solidFill>
                  <a:prstClr val="white"/>
                </a:solidFill>
              </a:rPr>
              <a:t>  et al. 2010)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713532" y="153239"/>
            <a:ext cx="4737370" cy="42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Porb</a:t>
            </a:r>
            <a:r>
              <a:rPr lang="en-US" altLang="zh-CN" sz="2400" dirty="0" smtClean="0"/>
              <a:t>=26.5 d, e=0.54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49" y="3257074"/>
            <a:ext cx="3760393" cy="360000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0038945" y="3933239"/>
            <a:ext cx="2052536" cy="2058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Fermi/LAT 0.1-300 GeV orbital light curve.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Periastron</a:t>
            </a:r>
            <a:r>
              <a:rPr lang="en-US" altLang="zh-CN" dirty="0" smtClean="0"/>
              <a:t> at orbital phase 0.275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51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7" y="0"/>
            <a:ext cx="530863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38" y="360874"/>
            <a:ext cx="6121809" cy="3564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096000" y="5107021"/>
            <a:ext cx="2673142" cy="1429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Superorbital</a:t>
            </a:r>
            <a:r>
              <a:rPr lang="en-US" altLang="zh-CN" sz="2400" dirty="0" smtClean="0"/>
              <a:t> modulation:</a:t>
            </a:r>
          </a:p>
          <a:p>
            <a:pPr algn="ctr"/>
            <a:r>
              <a:rPr lang="en-US" altLang="zh-CN" sz="2400" dirty="0" err="1" smtClean="0"/>
              <a:t>Pso</a:t>
            </a:r>
            <a:r>
              <a:rPr lang="en-US" altLang="zh-CN" sz="2400" dirty="0" smtClean="0"/>
              <a:t>=1667 days</a:t>
            </a:r>
            <a:endParaRPr lang="zh-CN" altLang="en-US" sz="2400" dirty="0"/>
          </a:p>
        </p:txBody>
      </p:sp>
      <p:sp>
        <p:nvSpPr>
          <p:cNvPr id="6" name="左箭头 5"/>
          <p:cNvSpPr/>
          <p:nvPr/>
        </p:nvSpPr>
        <p:spPr>
          <a:xfrm>
            <a:off x="5476672" y="5612860"/>
            <a:ext cx="619328" cy="729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410526" y="2610914"/>
            <a:ext cx="3599235" cy="2081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 dip appears most significantly during orbital phase 0.135-0.435 and energy&lt;5.5 GeV</a:t>
            </a:r>
            <a:endParaRPr lang="zh-CN" altLang="en-US" sz="2400" dirty="0"/>
          </a:p>
        </p:txBody>
      </p:sp>
      <p:sp>
        <p:nvSpPr>
          <p:cNvPr id="8" name="上箭头 7"/>
          <p:cNvSpPr/>
          <p:nvPr/>
        </p:nvSpPr>
        <p:spPr>
          <a:xfrm>
            <a:off x="7432571" y="1766921"/>
            <a:ext cx="699752" cy="8439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2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950</Words>
  <Application>Microsoft Office PowerPoint</Application>
  <PresentationFormat>宽屏</PresentationFormat>
  <Paragraphs>184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American Typewriter</vt:lpstr>
      <vt:lpstr>新細明體</vt:lpstr>
      <vt:lpstr>宋体</vt:lpstr>
      <vt:lpstr>Arial</vt:lpstr>
      <vt:lpstr>Calibri</vt:lpstr>
      <vt:lpstr>Calibri Light</vt:lpstr>
      <vt:lpstr>Wingdings</vt:lpstr>
      <vt:lpstr>Office 主题</vt:lpstr>
      <vt:lpstr>10_Office 主题</vt:lpstr>
      <vt:lpstr>对伽玛射线双星的高能观测研究</vt:lpstr>
      <vt:lpstr>费米研究工作</vt:lpstr>
      <vt:lpstr>伽玛射线双星</vt:lpstr>
      <vt:lpstr>Two possible scenarios</vt:lpstr>
      <vt:lpstr>PowerPoint 演示文稿</vt:lpstr>
      <vt:lpstr>PSR B1259-63/LS 2883 at periastron</vt:lpstr>
      <vt:lpstr>PSR B1259-63/LS2883高能辐射的发现</vt:lpstr>
      <vt:lpstr>LSI +61d303</vt:lpstr>
      <vt:lpstr>PowerPoint 演示文稿</vt:lpstr>
      <vt:lpstr>We</vt:lpstr>
      <vt:lpstr>TeV 辐射特征</vt:lpstr>
      <vt:lpstr>PowerPoint 演示文稿</vt:lpstr>
      <vt:lpstr>双星演化</vt:lpstr>
      <vt:lpstr>Summary</vt:lpstr>
      <vt:lpstr>筹建中的上海台望远镜初步方案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 wang</dc:creator>
  <cp:lastModifiedBy>zhong wang</cp:lastModifiedBy>
  <cp:revision>40</cp:revision>
  <dcterms:created xsi:type="dcterms:W3CDTF">2017-06-05T01:02:02Z</dcterms:created>
  <dcterms:modified xsi:type="dcterms:W3CDTF">2017-09-21T00:18:12Z</dcterms:modified>
</cp:coreProperties>
</file>