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73" r:id="rId4"/>
    <p:sldId id="262" r:id="rId5"/>
    <p:sldId id="263" r:id="rId6"/>
    <p:sldId id="274" r:id="rId7"/>
    <p:sldId id="264" r:id="rId8"/>
    <p:sldId id="265" r:id="rId9"/>
    <p:sldId id="271" r:id="rId10"/>
    <p:sldId id="266" r:id="rId11"/>
    <p:sldId id="275" r:id="rId12"/>
    <p:sldId id="267" r:id="rId13"/>
    <p:sldId id="270" r:id="rId14"/>
    <p:sldId id="276" r:id="rId15"/>
    <p:sldId id="269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46DA"/>
    <a:srgbClr val="AF6AB6"/>
    <a:srgbClr val="0000FF"/>
    <a:srgbClr val="E91DCC"/>
    <a:srgbClr val="D135D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A2188-4233-4B16-880E-3F09C76D4465}" type="datetimeFigureOut">
              <a:rPr lang="zh-CN" altLang="en-US" smtClean="0"/>
              <a:pPr/>
              <a:t>2017-9-21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B0D03-3361-409B-A055-1BA9B4B6A2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http://tevcat.uchicago.edu/?mode=1&amp;showsrc=284, </a:t>
            </a:r>
            <a:r>
              <a:rPr lang="zh-CN" altLang="en-US" dirty="0" smtClean="0"/>
              <a:t>对已知有更多的了解，对未知有更多可能了解的方法。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B0D03-3361-409B-A055-1BA9B4B6A2BA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2017-9-21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2017-9-21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2017-9-21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2017-9-21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2017-9-21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2017-9-21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2017-9-21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2017-9-21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2017-9-21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2017-9-21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2017-9-21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2017-9-21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85786" y="1428736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华文新魏" pitchFamily="2" charset="-122"/>
                <a:ea typeface="华文新魏" pitchFamily="2" charset="-122"/>
              </a:rPr>
              <a:t>TeV</a:t>
            </a: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未知源的联合观测证认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14348" y="3571876"/>
            <a:ext cx="7786742" cy="2066924"/>
          </a:xfrm>
        </p:spPr>
        <p:txBody>
          <a:bodyPr>
            <a:normAutofit fontScale="92500"/>
          </a:bodyPr>
          <a:lstStyle/>
          <a:p>
            <a:r>
              <a:rPr lang="zh-CN" altLang="en-US" sz="3000" dirty="0" smtClean="0">
                <a:latin typeface="华文新魏" pitchFamily="2" charset="-122"/>
                <a:ea typeface="华文新魏" pitchFamily="2" charset="-122"/>
              </a:rPr>
              <a:t>崔晓红、田文武、朱辉、张孟飞、吴丹、单素素</a:t>
            </a:r>
            <a:endParaRPr lang="en-US" altLang="zh-CN" sz="3000" dirty="0" smtClean="0">
              <a:latin typeface="华文新魏" pitchFamily="2" charset="-122"/>
              <a:ea typeface="华文新魏" pitchFamily="2" charset="-122"/>
            </a:endParaRPr>
          </a:p>
          <a:p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600" dirty="0" smtClean="0">
                <a:latin typeface="华文新魏" pitchFamily="2" charset="-122"/>
                <a:ea typeface="华文新魏" pitchFamily="2" charset="-122"/>
              </a:rPr>
              <a:t>国家天文台 </a:t>
            </a:r>
            <a:endParaRPr lang="en-US" altLang="zh-CN" sz="26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1900" dirty="0" smtClean="0">
                <a:latin typeface="华文新魏" pitchFamily="2" charset="-122"/>
                <a:ea typeface="华文新魏" pitchFamily="2" charset="-122"/>
              </a:rPr>
              <a:t>2017.9.21</a:t>
            </a:r>
            <a:endParaRPr lang="zh-CN" altLang="en-US" sz="1900" dirty="0" smtClean="0">
              <a:latin typeface="华文新魏" pitchFamily="2" charset="-122"/>
              <a:ea typeface="华文新魏" pitchFamily="2" charset="-122"/>
            </a:endParaRPr>
          </a:p>
          <a:p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214546" y="6286520"/>
            <a:ext cx="571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华文隶书" pitchFamily="2" charset="-122"/>
                <a:ea typeface="华文隶书" pitchFamily="2" charset="-122"/>
              </a:rPr>
              <a:t>LHAASO</a:t>
            </a:r>
            <a:r>
              <a:rPr lang="zh-CN" altLang="en-US" dirty="0" smtClean="0">
                <a:latin typeface="华文隶书" pitchFamily="2" charset="-122"/>
                <a:ea typeface="华文隶书" pitchFamily="2" charset="-122"/>
              </a:rPr>
              <a:t>合作组会议， 威海，</a:t>
            </a:r>
            <a:r>
              <a:rPr lang="en-US" altLang="zh-CN" dirty="0" smtClean="0">
                <a:latin typeface="华文隶书" pitchFamily="2" charset="-122"/>
                <a:ea typeface="华文隶书" pitchFamily="2" charset="-122"/>
              </a:rPr>
              <a:t> 9.21-9.23 @2017</a:t>
            </a:r>
            <a:endParaRPr lang="zh-CN" altLang="en-US" dirty="0"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Binary</a:t>
            </a:r>
            <a:endParaRPr lang="zh-CN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846878"/>
            <a:ext cx="4643438" cy="215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2928934"/>
            <a:ext cx="4714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H.E.S.S. excess maps for the on-peak (left panel) and off-peak (right panel) regions of the orbit. </a:t>
            </a:r>
          </a:p>
          <a:p>
            <a:endParaRPr lang="zh-CN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14752"/>
            <a:ext cx="3816796" cy="213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1472" y="6286520"/>
            <a:ext cx="378621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Binary system LMC P3 (</a:t>
            </a:r>
            <a:r>
              <a:rPr lang="en-US" dirty="0" err="1" smtClean="0"/>
              <a:t>Komin</a:t>
            </a:r>
            <a:r>
              <a:rPr lang="en-US" dirty="0" smtClean="0"/>
              <a:t>+ 2017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5783065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Folded </a:t>
            </a:r>
            <a:r>
              <a:rPr lang="en-US" dirty="0" err="1" smtClean="0"/>
              <a:t>TeV</a:t>
            </a:r>
            <a:r>
              <a:rPr lang="en-US" dirty="0" smtClean="0"/>
              <a:t> γ-ray light curve</a:t>
            </a:r>
          </a:p>
          <a:p>
            <a:endParaRPr lang="zh-CN" alt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1128" y="3571410"/>
            <a:ext cx="5040028" cy="221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000108"/>
            <a:ext cx="2213818" cy="190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857752" y="2928934"/>
            <a:ext cx="40719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Left: Significance map of the 2◦×2◦ region Right:  upper limits from Hess</a:t>
            </a:r>
          </a:p>
          <a:p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29092" y="6215082"/>
            <a:ext cx="4214874" cy="369332"/>
          </a:xfrm>
          <a:prstGeom prst="rect">
            <a:avLst/>
          </a:prstGeom>
          <a:solidFill>
            <a:srgbClr val="DA46DA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Eta </a:t>
            </a:r>
            <a:r>
              <a:rPr lang="en-US" dirty="0" err="1" smtClean="0"/>
              <a:t>Carinae</a:t>
            </a:r>
            <a:r>
              <a:rPr lang="en-US" dirty="0" smtClean="0"/>
              <a:t>  (H.E.S.S. Collaboration 2017)</a:t>
            </a:r>
            <a:endParaRPr lang="zh-CN" altLang="en-US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22530" y="1071546"/>
            <a:ext cx="237959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>
                <a:solidFill>
                  <a:schemeClr val="bg1">
                    <a:lumMod val="75000"/>
                  </a:schemeClr>
                </a:solidFill>
              </a:rPr>
              <a:t>TeV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 catalog and UNID</a:t>
            </a:r>
          </a:p>
          <a:p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Galactic source identification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Extra-galactic sources</a:t>
            </a: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Survey crossing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85720" y="142852"/>
            <a:ext cx="4040188" cy="428628"/>
          </a:xfrm>
        </p:spPr>
        <p:txBody>
          <a:bodyPr>
            <a:normAutofit lnSpcReduction="10000"/>
          </a:bodyPr>
          <a:lstStyle/>
          <a:p>
            <a:r>
              <a:rPr lang="en-US" b="0" dirty="0" smtClean="0"/>
              <a:t>Quasar OJ 287</a:t>
            </a:r>
            <a:endParaRPr lang="zh-CN" altLang="en-US" b="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567173"/>
            <a:ext cx="3143272" cy="282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57158" y="3286124"/>
            <a:ext cx="385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Significance sky map from VERITAS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643314"/>
            <a:ext cx="3896382" cy="260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928662" y="6215082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Spectral energy distribution</a:t>
            </a:r>
          </a:p>
          <a:p>
            <a:r>
              <a:rPr lang="en-US" altLang="zh-CN" dirty="0" smtClean="0"/>
              <a:t>(</a:t>
            </a:r>
            <a:r>
              <a:rPr lang="en-US" dirty="0" smtClean="0"/>
              <a:t>O'Brien+ 2017</a:t>
            </a:r>
            <a:r>
              <a:rPr lang="en-US" altLang="zh-CN" dirty="0" smtClean="0"/>
              <a:t>)</a:t>
            </a:r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6970"/>
            <a:ext cx="4041775" cy="26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643438" y="2571744"/>
            <a:ext cx="4500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Preliminary spectra of </a:t>
            </a:r>
            <a:r>
              <a:rPr lang="en-US" b="1" dirty="0" smtClean="0"/>
              <a:t>PKS 0736+017 </a:t>
            </a:r>
            <a:r>
              <a:rPr lang="en-US" dirty="0" smtClean="0"/>
              <a:t>from Fermi-LAT (blue) &amp; H.E.S.S. (red) </a:t>
            </a:r>
            <a:r>
              <a:rPr lang="en-US" sz="1400" dirty="0" smtClean="0"/>
              <a:t>(</a:t>
            </a:r>
            <a:r>
              <a:rPr lang="en-US" sz="1400" dirty="0" err="1" smtClean="0"/>
              <a:t>Cerruti</a:t>
            </a:r>
            <a:r>
              <a:rPr lang="en-US" sz="1400" dirty="0" smtClean="0"/>
              <a:t>+ 2017)</a:t>
            </a:r>
          </a:p>
          <a:p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57620" y="6143644"/>
            <a:ext cx="48577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Upper limits from H.E.S.S. (red) and the best fit spectral model for the Fermi-GBM detection (Taylor+ 2017)</a:t>
            </a:r>
          </a:p>
          <a:p>
            <a:endParaRPr lang="zh-CN" alt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1285861"/>
            <a:ext cx="5500726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14"/>
            <a:ext cx="3900486" cy="10112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PKS 0736+017 : a new quasar in the VHE sky</a:t>
            </a:r>
            <a:endParaRPr lang="zh-CN" altLang="en-US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72" y="1000108"/>
            <a:ext cx="452676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3071810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Fermi-LAT light-curve above 100 </a:t>
            </a:r>
            <a:r>
              <a:rPr lang="en-US" dirty="0" err="1" smtClean="0"/>
              <a:t>MeV</a:t>
            </a:r>
            <a:endParaRPr lang="en-US" dirty="0" smtClean="0"/>
          </a:p>
          <a:p>
            <a:endParaRPr lang="zh-CN" alt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53959"/>
            <a:ext cx="7215206" cy="256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1472" y="6068817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H.E.S.S. significance map for 2.18,19, and 21</a:t>
            </a:r>
          </a:p>
          <a:p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607220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(Cerruti+2016)</a:t>
            </a:r>
            <a:endParaRPr lang="zh-CN" alt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1" y="521900"/>
            <a:ext cx="4571999" cy="165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164974"/>
            <a:ext cx="4572000" cy="83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929190" y="2934298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Multi-wavelength light curves of from γ-rays to radio (Kushwaha+2017) </a:t>
            </a:r>
          </a:p>
          <a:p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00628" y="109815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Blazar</a:t>
            </a:r>
            <a:r>
              <a:rPr lang="en-US" sz="2400" dirty="0" smtClean="0"/>
              <a:t> OJ 287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>
                <a:solidFill>
                  <a:schemeClr val="bg1">
                    <a:lumMod val="75000"/>
                  </a:schemeClr>
                </a:solidFill>
              </a:rPr>
              <a:t>TeV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 catalog and UNID</a:t>
            </a:r>
          </a:p>
          <a:p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Galactic source identification</a:t>
            </a:r>
          </a:p>
          <a:p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Extra-galactic sources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Survey crossing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50577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0"/>
            <a:ext cx="5072097" cy="286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85720" y="714356"/>
            <a:ext cx="4040188" cy="639762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Survey crossing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4800439"/>
            <a:ext cx="4643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VERITAS sky catalog in Galactic coordinates. Red circles: AGN;  Blue region: VERITAS sky in normal observing modes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Benbow</a:t>
            </a:r>
            <a:r>
              <a:rPr lang="en-US" dirty="0" smtClean="0"/>
              <a:t>+ 2017)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72066" y="2786058"/>
            <a:ext cx="3429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Planck CO Map with 1FHL sources (triangles) and the 15 known Galactic </a:t>
            </a:r>
            <a:r>
              <a:rPr lang="en-US" dirty="0" err="1" smtClean="0"/>
              <a:t>TeV</a:t>
            </a:r>
            <a:r>
              <a:rPr lang="en-US" dirty="0" smtClean="0"/>
              <a:t> sources (white stars) outside the HGPS region</a:t>
            </a:r>
          </a:p>
          <a:p>
            <a:r>
              <a:rPr lang="en-US" dirty="0" smtClean="0"/>
              <a:t>(de </a:t>
            </a:r>
            <a:r>
              <a:rPr lang="en-US" dirty="0" err="1" smtClean="0"/>
              <a:t>Naurois</a:t>
            </a:r>
            <a:r>
              <a:rPr lang="en-US" dirty="0" smtClean="0"/>
              <a:t>+ 2017a)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2998" y="4286256"/>
            <a:ext cx="4036211" cy="229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TeV</a:t>
            </a:r>
            <a:r>
              <a:rPr lang="en-US" altLang="zh-CN" dirty="0" smtClean="0"/>
              <a:t> catalog and UNID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Galactic source identification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Extra-galactic sources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Survey crossing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TeV</a:t>
            </a:r>
            <a:r>
              <a:rPr lang="en-US" altLang="zh-CN" dirty="0" smtClean="0"/>
              <a:t> catalog and UNID</a:t>
            </a: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Galactic source identification</a:t>
            </a:r>
          </a:p>
          <a:p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Extra-galactic sources</a:t>
            </a:r>
          </a:p>
          <a:p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Survey crossing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857628"/>
            <a:ext cx="4071966" cy="301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71480"/>
            <a:ext cx="4357686" cy="342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919246"/>
            <a:ext cx="4681523" cy="266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186766" cy="725470"/>
          </a:xfrm>
        </p:spPr>
        <p:txBody>
          <a:bodyPr>
            <a:normAutofit fontScale="90000"/>
          </a:bodyPr>
          <a:lstStyle/>
          <a:p>
            <a:r>
              <a:rPr lang="en-US" altLang="zh-CN" dirty="0" err="1" smtClean="0"/>
              <a:t>TeV</a:t>
            </a:r>
            <a:r>
              <a:rPr lang="en-US" altLang="zh-CN" dirty="0" smtClean="0"/>
              <a:t> catalog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3643314"/>
            <a:ext cx="36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tevcat.uchicago.edu/ </a:t>
            </a:r>
            <a:endParaRPr lang="zh-CN" altLang="en-US" sz="1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857356" y="3643314"/>
            <a:ext cx="21431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1987.4-2017.8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224</a:t>
            </a:r>
            <a:endParaRPr lang="zh-CN" altLang="en-US" dirty="0" smtClean="0"/>
          </a:p>
        </p:txBody>
      </p:sp>
      <p:cxnSp>
        <p:nvCxnSpPr>
          <p:cNvPr id="11" name="直接连接符 10"/>
          <p:cNvCxnSpPr/>
          <p:nvPr/>
        </p:nvCxnSpPr>
        <p:spPr>
          <a:xfrm rot="5400000" flipH="1" flipV="1">
            <a:off x="2714612" y="5214950"/>
            <a:ext cx="2286810" cy="794"/>
          </a:xfrm>
          <a:prstGeom prst="line">
            <a:avLst/>
          </a:prstGeom>
          <a:ln w="22225">
            <a:solidFill>
              <a:srgbClr val="D135D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17" y="948882"/>
            <a:ext cx="5165725" cy="267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5357818" cy="785794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Fermi-LAT Catalog</a:t>
            </a:r>
            <a:endParaRPr lang="zh-CN" altLang="en-US" sz="400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5500694" cy="336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714744" y="4214818"/>
            <a:ext cx="2000264" cy="80021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Third Source </a:t>
            </a:r>
            <a:r>
              <a:rPr lang="en-US" altLang="zh-CN" sz="1600" dirty="0" smtClean="0"/>
              <a:t>Catalog </a:t>
            </a:r>
            <a:r>
              <a:rPr lang="en-US" altLang="zh-CN" sz="1600" dirty="0" smtClean="0">
                <a:solidFill>
                  <a:srgbClr val="0000FF"/>
                </a:solidFill>
              </a:rPr>
              <a:t>3033</a:t>
            </a:r>
            <a:r>
              <a:rPr lang="zh-CN" altLang="en-US" sz="1600" dirty="0" smtClean="0">
                <a:solidFill>
                  <a:srgbClr val="0000FF"/>
                </a:solidFill>
              </a:rPr>
              <a:t>：</a:t>
            </a:r>
            <a:r>
              <a:rPr lang="en-US" altLang="zh-CN" sz="1600" dirty="0" smtClean="0">
                <a:solidFill>
                  <a:srgbClr val="0000FF"/>
                </a:solidFill>
              </a:rPr>
              <a:t>1010 </a:t>
            </a:r>
          </a:p>
          <a:p>
            <a:r>
              <a:rPr lang="en-US" sz="1400" dirty="0" smtClean="0"/>
              <a:t>(</a:t>
            </a:r>
            <a:r>
              <a:rPr lang="en-US" sz="1400" dirty="0" err="1" smtClean="0"/>
              <a:t>Acero</a:t>
            </a:r>
            <a:r>
              <a:rPr lang="en-US" altLang="zh-CN" sz="1400" dirty="0" smtClean="0"/>
              <a:t>+ 2015)</a:t>
            </a:r>
            <a:endParaRPr lang="zh-CN" altLang="en-US" sz="1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33466"/>
            <a:ext cx="3495656" cy="651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直接连接符 8"/>
          <p:cNvCxnSpPr/>
          <p:nvPr/>
        </p:nvCxnSpPr>
        <p:spPr>
          <a:xfrm>
            <a:off x="5572132" y="1570024"/>
            <a:ext cx="3571868" cy="1588"/>
          </a:xfrm>
          <a:prstGeom prst="line">
            <a:avLst/>
          </a:prstGeom>
          <a:ln w="22225">
            <a:solidFill>
              <a:srgbClr val="E91D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1470" y="4143380"/>
            <a:ext cx="3643338" cy="264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428992" y="5500702"/>
            <a:ext cx="2214578" cy="116955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Fermi First </a:t>
            </a:r>
            <a:r>
              <a:rPr lang="en-US" altLang="zh-CN" dirty="0" smtClean="0"/>
              <a:t>SNR Cat.: </a:t>
            </a:r>
          </a:p>
          <a:p>
            <a:r>
              <a:rPr lang="en-US" altLang="zh-CN" dirty="0" smtClean="0"/>
              <a:t>30 likely, 14 marginal, </a:t>
            </a:r>
            <a:r>
              <a:rPr lang="en-US" altLang="zh-CN" dirty="0" smtClean="0">
                <a:solidFill>
                  <a:srgbClr val="0000FF"/>
                </a:solidFill>
              </a:rPr>
              <a:t>245 flux upper limits</a:t>
            </a:r>
          </a:p>
          <a:p>
            <a:r>
              <a:rPr lang="en-US" sz="1600" dirty="0" smtClean="0"/>
              <a:t>(</a:t>
            </a:r>
            <a:r>
              <a:rPr lang="en-US" sz="1600" dirty="0" err="1" smtClean="0"/>
              <a:t>Acero</a:t>
            </a:r>
            <a:r>
              <a:rPr lang="en-US" altLang="zh-CN" sz="1600" dirty="0" smtClean="0"/>
              <a:t>+ 2016)</a:t>
            </a:r>
            <a:endParaRPr lang="zh-CN" alt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>
                <a:solidFill>
                  <a:schemeClr val="bg1">
                    <a:lumMod val="75000"/>
                  </a:schemeClr>
                </a:solidFill>
              </a:rPr>
              <a:t>TeV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 catalog and UNID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Galactic source identification</a:t>
            </a: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Extra-galactic sources</a:t>
            </a:r>
          </a:p>
          <a:p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Survey crossing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115196" cy="368280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Supernova remnant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057149"/>
            <a:ext cx="3571868" cy="314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42910" y="6215082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 intensity map (Su+ 2017)</a:t>
            </a:r>
            <a:endParaRPr lang="zh-CN" altLang="en-US" dirty="0"/>
          </a:p>
        </p:txBody>
      </p:sp>
      <p:cxnSp>
        <p:nvCxnSpPr>
          <p:cNvPr id="11" name="直接箭头连接符 10"/>
          <p:cNvCxnSpPr/>
          <p:nvPr/>
        </p:nvCxnSpPr>
        <p:spPr>
          <a:xfrm rot="5400000">
            <a:off x="6044498" y="1857364"/>
            <a:ext cx="785818" cy="214314"/>
          </a:xfrm>
          <a:prstGeom prst="straightConnector1">
            <a:avLst/>
          </a:prstGeom>
          <a:ln w="19050">
            <a:solidFill>
              <a:srgbClr val="D2A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15936" y="128586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 clumps</a:t>
            </a:r>
            <a:endParaRPr lang="zh-CN" alt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815367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5004" y="3500438"/>
            <a:ext cx="5263276" cy="238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4071934" y="5786454"/>
            <a:ext cx="5286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Left: H.E.S.S.VHE γ-ray image of RX J1713.7-3946 ; Right: Radial profile of γ-ray (black) and X-ray (red)</a:t>
            </a:r>
          </a:p>
          <a:p>
            <a:r>
              <a:rPr lang="en-US" dirty="0" smtClean="0"/>
              <a:t>(de </a:t>
            </a:r>
            <a:r>
              <a:rPr lang="en-US" dirty="0" err="1" smtClean="0"/>
              <a:t>Naurois</a:t>
            </a:r>
            <a:r>
              <a:rPr lang="en-US" dirty="0" smtClean="0"/>
              <a:t> 2017a)</a:t>
            </a:r>
            <a:endParaRPr lang="zh-CN" alt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215206" y="3143248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Hoischen</a:t>
            </a:r>
            <a:r>
              <a:rPr lang="en-US" dirty="0" smtClean="0"/>
              <a:t>+ 2017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smtClean="0"/>
              <a:t>Pulsar Wind Nebula (PWN)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156" y="1142984"/>
            <a:ext cx="8998844" cy="268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4143380"/>
            <a:ext cx="5275374" cy="152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628575"/>
            <a:ext cx="3286148" cy="307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42910" y="585789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(de </a:t>
            </a:r>
            <a:r>
              <a:rPr lang="en-US" dirty="0" err="1" smtClean="0"/>
              <a:t>Naurois</a:t>
            </a:r>
            <a:r>
              <a:rPr lang="en-US" dirty="0" smtClean="0"/>
              <a:t> 2017b)</a:t>
            </a:r>
            <a:endParaRPr lang="zh-CN" altLang="en-US" dirty="0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5214942" y="4857760"/>
            <a:ext cx="500066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14290"/>
            <a:ext cx="2786050" cy="642942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Pulsar complex</a:t>
            </a:r>
            <a:endParaRPr lang="zh-CN" altLang="en-US" sz="32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000372"/>
            <a:ext cx="3547930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5666424"/>
            <a:ext cx="4214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folded distribution of Vela Pulsar</a:t>
            </a:r>
          </a:p>
          <a:p>
            <a:r>
              <a:rPr lang="en-US" dirty="0" smtClean="0"/>
              <a:t>(de </a:t>
            </a:r>
            <a:r>
              <a:rPr lang="en-US" dirty="0" err="1" smtClean="0"/>
              <a:t>Naurois</a:t>
            </a:r>
            <a:r>
              <a:rPr lang="en-US" dirty="0" smtClean="0"/>
              <a:t> 2017a)</a:t>
            </a:r>
            <a:endParaRPr lang="zh-CN" alt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38559" y="0"/>
            <a:ext cx="6405441" cy="283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857752" y="628652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vi-VN" dirty="0" smtClean="0"/>
              <a:t>Aleksic</a:t>
            </a:r>
            <a:r>
              <a:rPr lang="en-US" dirty="0" smtClean="0"/>
              <a:t>+2014)</a:t>
            </a:r>
            <a:endParaRPr lang="vi-VN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3143" y="3000372"/>
            <a:ext cx="2563811" cy="242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684549" y="5500702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  line emission in HII region </a:t>
            </a:r>
            <a:r>
              <a:rPr lang="en-US" dirty="0" smtClean="0"/>
              <a:t>U36.40+0.02 </a:t>
            </a:r>
          </a:p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7787" y="3071810"/>
            <a:ext cx="2601931" cy="249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042167" y="564357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 line emissions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459</Words>
  <PresentationFormat>全屏显示(4:3)</PresentationFormat>
  <Paragraphs>95</Paragraphs>
  <Slides>15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TeV未知源的联合观测证认</vt:lpstr>
      <vt:lpstr>Outline </vt:lpstr>
      <vt:lpstr>Outline </vt:lpstr>
      <vt:lpstr>TeV catalog</vt:lpstr>
      <vt:lpstr>Fermi-LAT Catalog</vt:lpstr>
      <vt:lpstr>Outline </vt:lpstr>
      <vt:lpstr>Supernova remnant</vt:lpstr>
      <vt:lpstr>Pulsar Wind Nebula (PWN)</vt:lpstr>
      <vt:lpstr>Pulsar complex</vt:lpstr>
      <vt:lpstr>Binary</vt:lpstr>
      <vt:lpstr>Outline </vt:lpstr>
      <vt:lpstr>幻灯片 12</vt:lpstr>
      <vt:lpstr>PKS 0736+017 : a new quasar in the VHE sky</vt:lpstr>
      <vt:lpstr>Outline 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Tev sources</dc:title>
  <dc:creator>Administrator</dc:creator>
  <cp:lastModifiedBy>Users</cp:lastModifiedBy>
  <cp:revision>148</cp:revision>
  <dcterms:created xsi:type="dcterms:W3CDTF">2017-09-18T15:53:39Z</dcterms:created>
  <dcterms:modified xsi:type="dcterms:W3CDTF">2017-09-20T20:45:11Z</dcterms:modified>
</cp:coreProperties>
</file>