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 id="2147483720" r:id="rId4"/>
    <p:sldMasterId id="2147483756" r:id="rId5"/>
    <p:sldMasterId id="2147483878" r:id="rId6"/>
    <p:sldMasterId id="2147483902" r:id="rId7"/>
    <p:sldMasterId id="2147483916" r:id="rId8"/>
    <p:sldMasterId id="2147483928" r:id="rId9"/>
    <p:sldMasterId id="2147483940" r:id="rId10"/>
    <p:sldMasterId id="2147483952" r:id="rId11"/>
  </p:sldMasterIdLst>
  <p:notesMasterIdLst>
    <p:notesMasterId r:id="rId41"/>
  </p:notesMasterIdLst>
  <p:sldIdLst>
    <p:sldId id="256" r:id="rId12"/>
    <p:sldId id="633" r:id="rId13"/>
    <p:sldId id="609" r:id="rId14"/>
    <p:sldId id="634" r:id="rId15"/>
    <p:sldId id="657" r:id="rId16"/>
    <p:sldId id="708" r:id="rId17"/>
    <p:sldId id="654" r:id="rId18"/>
    <p:sldId id="717" r:id="rId19"/>
    <p:sldId id="645" r:id="rId20"/>
    <p:sldId id="646" r:id="rId21"/>
    <p:sldId id="707" r:id="rId22"/>
    <p:sldId id="722" r:id="rId23"/>
    <p:sldId id="719" r:id="rId24"/>
    <p:sldId id="649" r:id="rId25"/>
    <p:sldId id="650" r:id="rId26"/>
    <p:sldId id="651" r:id="rId27"/>
    <p:sldId id="652" r:id="rId28"/>
    <p:sldId id="727" r:id="rId29"/>
    <p:sldId id="728" r:id="rId30"/>
    <p:sldId id="724" r:id="rId31"/>
    <p:sldId id="726" r:id="rId32"/>
    <p:sldId id="698" r:id="rId33"/>
    <p:sldId id="699" r:id="rId34"/>
    <p:sldId id="643" r:id="rId35"/>
    <p:sldId id="653" r:id="rId36"/>
    <p:sldId id="673" r:id="rId37"/>
    <p:sldId id="669" r:id="rId38"/>
    <p:sldId id="670" r:id="rId39"/>
    <p:sldId id="655"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107" autoAdjust="0"/>
  </p:normalViewPr>
  <p:slideViewPr>
    <p:cSldViewPr>
      <p:cViewPr>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6FA45D-6FE8-4F9C-8CB9-6A06EB7AAD4A}" type="datetimeFigureOut">
              <a:rPr lang="zh-CN" altLang="en-US" smtClean="0"/>
              <a:t>2017-9-21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96B791-5023-4179-8CA9-8E4D5356D6BA}" type="slidenum">
              <a:rPr lang="zh-CN" altLang="en-US" smtClean="0"/>
              <a:t>‹#›</a:t>
            </a:fld>
            <a:endParaRPr lang="zh-CN" altLang="en-US"/>
          </a:p>
        </p:txBody>
      </p:sp>
    </p:spTree>
    <p:extLst>
      <p:ext uri="{BB962C8B-B14F-4D97-AF65-F5344CB8AC3E}">
        <p14:creationId xmlns:p14="http://schemas.microsoft.com/office/powerpoint/2010/main" val="238027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71"/>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04DCBC7-9153-470D-A47F-B8BE3AC426CE}" type="datetime1">
              <a:rPr lang="zh-CN" altLang="en-US" smtClean="0"/>
              <a:t>2017-9-21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55073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F11BE8-B87B-4690-AE2A-B5F8F95BF7C8}" type="datetime1">
              <a:rPr lang="zh-CN" altLang="en-US" smtClean="0"/>
              <a:t>2017-9-21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37379937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5FD022-3A5C-4C20-B626-734ECBC875DF}"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1511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EF34A0-3FA8-44AA-8FD3-C5F0E71B1F8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21407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2C8D89-8E22-4B12-BA32-EC4D414DA459}"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4258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15F128-FA3A-4CC8-B73A-F4917DC2227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59986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ABB3288-DC08-46ED-8B9D-5F1587B4963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303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ADD7DFC-8999-49B9-91FC-B9D2FED2FAE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2197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02F59B2-7B12-4D52-AA99-E91E5C9E95A3}"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5032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E9138BF-E3A0-4C0B-B023-43AAFAB2A6E0}"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5702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4E2C46-A924-47E4-8741-53BCE0A77CC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1873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F187599-5632-492C-98D8-844FA5261FD9}"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6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3C939-D279-4B6F-8E0C-3FA4874D0857}" type="datetime1">
              <a:rPr lang="zh-CN" altLang="en-US" smtClean="0"/>
              <a:t>2017-9-21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24031876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2CD034B-CD65-4C44-8744-971271D3827D}"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8451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D7F4F66-881F-4A1D-B8DF-5FD5490E79E3}"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43027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E09D95-A077-429D-BB51-4A5C86B9CFE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33346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1027"/>
          <p:cNvSpPr>
            <a:spLocks noGrp="1"/>
          </p:cNvSpPr>
          <p:nvPr>
            <p:ph type="dt" sz="half" idx="10"/>
          </p:nvPr>
        </p:nvSpPr>
        <p:spPr>
          <a:ln/>
        </p:spPr>
        <p:txBody>
          <a:bodyPr/>
          <a:lstStyle>
            <a:lvl1pPr>
              <a:defRPr/>
            </a:lvl1pPr>
          </a:lstStyle>
          <a:p>
            <a:fld id="{CD7053AB-5F57-41D1-8BBB-A83A85770A25}" type="datetime1">
              <a:rPr lang="zh-CN" altLang="en-US" smtClean="0">
                <a:solidFill>
                  <a:srgbClr val="000000"/>
                </a:solidFill>
              </a:rPr>
              <a:t>2017-9-21</a:t>
            </a:fld>
            <a:endParaRPr lang="zh-CN" altLang="en-US">
              <a:solidFill>
                <a:srgbClr val="000000"/>
              </a:solidFill>
            </a:endParaRPr>
          </a:p>
        </p:txBody>
      </p:sp>
      <p:sp>
        <p:nvSpPr>
          <p:cNvPr id="5"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6" name="灯片编号占位符 1029"/>
          <p:cNvSpPr>
            <a:spLocks noGrp="1"/>
          </p:cNvSpPr>
          <p:nvPr>
            <p:ph type="sldNum" sz="quarter" idx="12"/>
          </p:nvPr>
        </p:nvSpPr>
        <p:spPr>
          <a:ln/>
        </p:spPr>
        <p:txBody>
          <a:bodyPr/>
          <a:lstStyle>
            <a:lvl1pPr>
              <a:defRPr/>
            </a:lvl1pPr>
          </a:lstStyle>
          <a:p>
            <a:fld id="{4B92A35B-1522-413A-8FCD-DE28625D86D5}"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501599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027"/>
          <p:cNvSpPr>
            <a:spLocks noGrp="1"/>
          </p:cNvSpPr>
          <p:nvPr>
            <p:ph type="dt" sz="half" idx="10"/>
          </p:nvPr>
        </p:nvSpPr>
        <p:spPr>
          <a:ln/>
        </p:spPr>
        <p:txBody>
          <a:bodyPr/>
          <a:lstStyle>
            <a:lvl1pPr>
              <a:defRPr/>
            </a:lvl1pPr>
          </a:lstStyle>
          <a:p>
            <a:fld id="{E3824CF9-2EA4-4674-A3CE-1173C924577E}" type="datetime1">
              <a:rPr lang="zh-CN" altLang="en-US" smtClean="0">
                <a:solidFill>
                  <a:srgbClr val="000000"/>
                </a:solidFill>
              </a:rPr>
              <a:t>2017-9-21</a:t>
            </a:fld>
            <a:endParaRPr lang="zh-CN" altLang="en-US">
              <a:solidFill>
                <a:srgbClr val="000000"/>
              </a:solidFill>
            </a:endParaRPr>
          </a:p>
        </p:txBody>
      </p:sp>
      <p:sp>
        <p:nvSpPr>
          <p:cNvPr id="5"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6" name="灯片编号占位符 1029"/>
          <p:cNvSpPr>
            <a:spLocks noGrp="1"/>
          </p:cNvSpPr>
          <p:nvPr>
            <p:ph type="sldNum" sz="quarter" idx="12"/>
          </p:nvPr>
        </p:nvSpPr>
        <p:spPr>
          <a:ln/>
        </p:spPr>
        <p:txBody>
          <a:bodyPr/>
          <a:lstStyle>
            <a:lvl1pPr>
              <a:defRPr/>
            </a:lvl1pPr>
          </a:lstStyle>
          <a:p>
            <a:fld id="{7481E2F9-B489-4FAC-A826-F4C07953F3F8}"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420768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1027"/>
          <p:cNvSpPr>
            <a:spLocks noGrp="1"/>
          </p:cNvSpPr>
          <p:nvPr>
            <p:ph type="dt" sz="half" idx="10"/>
          </p:nvPr>
        </p:nvSpPr>
        <p:spPr>
          <a:ln/>
        </p:spPr>
        <p:txBody>
          <a:bodyPr/>
          <a:lstStyle>
            <a:lvl1pPr>
              <a:defRPr/>
            </a:lvl1pPr>
          </a:lstStyle>
          <a:p>
            <a:fld id="{674189B9-AEF0-4363-9913-98D380BF7465}" type="datetime1">
              <a:rPr lang="zh-CN" altLang="en-US" smtClean="0">
                <a:solidFill>
                  <a:srgbClr val="000000"/>
                </a:solidFill>
              </a:rPr>
              <a:t>2017-9-21</a:t>
            </a:fld>
            <a:endParaRPr lang="zh-CN" altLang="en-US">
              <a:solidFill>
                <a:srgbClr val="000000"/>
              </a:solidFill>
            </a:endParaRPr>
          </a:p>
        </p:txBody>
      </p:sp>
      <p:sp>
        <p:nvSpPr>
          <p:cNvPr id="5"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6" name="灯片编号占位符 1029"/>
          <p:cNvSpPr>
            <a:spLocks noGrp="1"/>
          </p:cNvSpPr>
          <p:nvPr>
            <p:ph type="sldNum" sz="quarter" idx="12"/>
          </p:nvPr>
        </p:nvSpPr>
        <p:spPr>
          <a:ln/>
        </p:spPr>
        <p:txBody>
          <a:bodyPr/>
          <a:lstStyle>
            <a:lvl1pPr>
              <a:defRPr/>
            </a:lvl1pPr>
          </a:lstStyle>
          <a:p>
            <a:fld id="{BB02B5AE-10BF-40BC-89B5-364215860D86}"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7969806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1027"/>
          <p:cNvSpPr>
            <a:spLocks noGrp="1"/>
          </p:cNvSpPr>
          <p:nvPr>
            <p:ph type="dt" sz="half" idx="10"/>
          </p:nvPr>
        </p:nvSpPr>
        <p:spPr>
          <a:ln/>
        </p:spPr>
        <p:txBody>
          <a:bodyPr/>
          <a:lstStyle>
            <a:lvl1pPr>
              <a:defRPr/>
            </a:lvl1pPr>
          </a:lstStyle>
          <a:p>
            <a:fld id="{69AF8FAE-A0E2-4980-9479-687B9A020E9D}" type="datetime1">
              <a:rPr lang="zh-CN" altLang="en-US" smtClean="0">
                <a:solidFill>
                  <a:srgbClr val="000000"/>
                </a:solidFill>
              </a:rPr>
              <a:t>2017-9-21</a:t>
            </a:fld>
            <a:endParaRPr lang="zh-CN" altLang="en-US">
              <a:solidFill>
                <a:srgbClr val="000000"/>
              </a:solidFill>
            </a:endParaRPr>
          </a:p>
        </p:txBody>
      </p:sp>
      <p:sp>
        <p:nvSpPr>
          <p:cNvPr id="6"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7" name="灯片编号占位符 1029"/>
          <p:cNvSpPr>
            <a:spLocks noGrp="1"/>
          </p:cNvSpPr>
          <p:nvPr>
            <p:ph type="sldNum" sz="quarter" idx="12"/>
          </p:nvPr>
        </p:nvSpPr>
        <p:spPr>
          <a:ln/>
        </p:spPr>
        <p:txBody>
          <a:bodyPr/>
          <a:lstStyle>
            <a:lvl1pPr>
              <a:defRPr/>
            </a:lvl1pPr>
          </a:lstStyle>
          <a:p>
            <a:fld id="{617C6F19-42EA-4076-92FD-1B2DB8CC5822}"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35070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1027"/>
          <p:cNvSpPr>
            <a:spLocks noGrp="1"/>
          </p:cNvSpPr>
          <p:nvPr>
            <p:ph type="dt" sz="half" idx="10"/>
          </p:nvPr>
        </p:nvSpPr>
        <p:spPr>
          <a:ln/>
        </p:spPr>
        <p:txBody>
          <a:bodyPr/>
          <a:lstStyle>
            <a:lvl1pPr>
              <a:defRPr/>
            </a:lvl1pPr>
          </a:lstStyle>
          <a:p>
            <a:fld id="{AC288B40-C107-4116-837D-AD9033FF77CE}" type="datetime1">
              <a:rPr lang="zh-CN" altLang="en-US" smtClean="0">
                <a:solidFill>
                  <a:srgbClr val="000000"/>
                </a:solidFill>
              </a:rPr>
              <a:t>2017-9-21</a:t>
            </a:fld>
            <a:endParaRPr lang="zh-CN" altLang="en-US">
              <a:solidFill>
                <a:srgbClr val="000000"/>
              </a:solidFill>
            </a:endParaRPr>
          </a:p>
        </p:txBody>
      </p:sp>
      <p:sp>
        <p:nvSpPr>
          <p:cNvPr id="8"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9" name="灯片编号占位符 1029"/>
          <p:cNvSpPr>
            <a:spLocks noGrp="1"/>
          </p:cNvSpPr>
          <p:nvPr>
            <p:ph type="sldNum" sz="quarter" idx="12"/>
          </p:nvPr>
        </p:nvSpPr>
        <p:spPr>
          <a:ln/>
        </p:spPr>
        <p:txBody>
          <a:bodyPr/>
          <a:lstStyle>
            <a:lvl1pPr>
              <a:defRPr/>
            </a:lvl1pPr>
          </a:lstStyle>
          <a:p>
            <a:fld id="{4241037F-5CAA-41F7-A2F7-F36444DD5FB4}"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4631917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1027"/>
          <p:cNvSpPr>
            <a:spLocks noGrp="1"/>
          </p:cNvSpPr>
          <p:nvPr>
            <p:ph type="dt" sz="half" idx="10"/>
          </p:nvPr>
        </p:nvSpPr>
        <p:spPr>
          <a:ln/>
        </p:spPr>
        <p:txBody>
          <a:bodyPr/>
          <a:lstStyle>
            <a:lvl1pPr>
              <a:defRPr/>
            </a:lvl1pPr>
          </a:lstStyle>
          <a:p>
            <a:fld id="{6F0EC2CC-9DF9-4EA0-BDDF-FB961BC41A6C}" type="datetime1">
              <a:rPr lang="zh-CN" altLang="en-US" smtClean="0">
                <a:solidFill>
                  <a:srgbClr val="000000"/>
                </a:solidFill>
              </a:rPr>
              <a:t>2017-9-21</a:t>
            </a:fld>
            <a:endParaRPr lang="zh-CN" altLang="en-US">
              <a:solidFill>
                <a:srgbClr val="000000"/>
              </a:solidFill>
            </a:endParaRPr>
          </a:p>
        </p:txBody>
      </p:sp>
      <p:sp>
        <p:nvSpPr>
          <p:cNvPr id="4"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5" name="灯片编号占位符 1029"/>
          <p:cNvSpPr>
            <a:spLocks noGrp="1"/>
          </p:cNvSpPr>
          <p:nvPr>
            <p:ph type="sldNum" sz="quarter" idx="12"/>
          </p:nvPr>
        </p:nvSpPr>
        <p:spPr>
          <a:ln/>
        </p:spPr>
        <p:txBody>
          <a:bodyPr/>
          <a:lstStyle>
            <a:lvl1pPr>
              <a:defRPr/>
            </a:lvl1pPr>
          </a:lstStyle>
          <a:p>
            <a:fld id="{7FC241E2-3234-42B4-9DB8-F8BAA91F7C4B}"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688634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027"/>
          <p:cNvSpPr>
            <a:spLocks noGrp="1"/>
          </p:cNvSpPr>
          <p:nvPr>
            <p:ph type="dt" sz="half" idx="10"/>
          </p:nvPr>
        </p:nvSpPr>
        <p:spPr>
          <a:ln/>
        </p:spPr>
        <p:txBody>
          <a:bodyPr/>
          <a:lstStyle>
            <a:lvl1pPr>
              <a:defRPr/>
            </a:lvl1pPr>
          </a:lstStyle>
          <a:p>
            <a:fld id="{C6303C04-062C-4110-B5E6-01B8B9D2D8FB}" type="datetime1">
              <a:rPr lang="zh-CN" altLang="en-US" smtClean="0">
                <a:solidFill>
                  <a:srgbClr val="000000"/>
                </a:solidFill>
              </a:rPr>
              <a:t>2017-9-21</a:t>
            </a:fld>
            <a:endParaRPr lang="zh-CN" altLang="en-US">
              <a:solidFill>
                <a:srgbClr val="000000"/>
              </a:solidFill>
            </a:endParaRPr>
          </a:p>
        </p:txBody>
      </p:sp>
      <p:sp>
        <p:nvSpPr>
          <p:cNvPr id="3"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4" name="灯片编号占位符 1029"/>
          <p:cNvSpPr>
            <a:spLocks noGrp="1"/>
          </p:cNvSpPr>
          <p:nvPr>
            <p:ph type="sldNum" sz="quarter" idx="12"/>
          </p:nvPr>
        </p:nvSpPr>
        <p:spPr>
          <a:ln/>
        </p:spPr>
        <p:txBody>
          <a:bodyPr/>
          <a:lstStyle>
            <a:lvl1pPr>
              <a:defRPr/>
            </a:lvl1pPr>
          </a:lstStyle>
          <a:p>
            <a:fld id="{C850B0DF-A078-4F2F-9E06-27853ACCB0B6}"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35671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71"/>
            <a:ext cx="77724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C79010DC-46BD-4437-8B65-88C9BCE68625}"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971004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1027"/>
          <p:cNvSpPr>
            <a:spLocks noGrp="1"/>
          </p:cNvSpPr>
          <p:nvPr>
            <p:ph type="dt" sz="half" idx="10"/>
          </p:nvPr>
        </p:nvSpPr>
        <p:spPr>
          <a:ln/>
        </p:spPr>
        <p:txBody>
          <a:bodyPr/>
          <a:lstStyle>
            <a:lvl1pPr>
              <a:defRPr/>
            </a:lvl1pPr>
          </a:lstStyle>
          <a:p>
            <a:fld id="{D938CF24-C23B-451E-A226-BAF7AA95656B}" type="datetime1">
              <a:rPr lang="zh-CN" altLang="en-US" smtClean="0">
                <a:solidFill>
                  <a:srgbClr val="000000"/>
                </a:solidFill>
              </a:rPr>
              <a:t>2017-9-21</a:t>
            </a:fld>
            <a:endParaRPr lang="zh-CN" altLang="en-US">
              <a:solidFill>
                <a:srgbClr val="000000"/>
              </a:solidFill>
            </a:endParaRPr>
          </a:p>
        </p:txBody>
      </p:sp>
      <p:sp>
        <p:nvSpPr>
          <p:cNvPr id="6"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7" name="灯片编号占位符 1029"/>
          <p:cNvSpPr>
            <a:spLocks noGrp="1"/>
          </p:cNvSpPr>
          <p:nvPr>
            <p:ph type="sldNum" sz="quarter" idx="12"/>
          </p:nvPr>
        </p:nvSpPr>
        <p:spPr>
          <a:ln/>
        </p:spPr>
        <p:txBody>
          <a:bodyPr/>
          <a:lstStyle>
            <a:lvl1pPr>
              <a:defRPr/>
            </a:lvl1pPr>
          </a:lstStyle>
          <a:p>
            <a:fld id="{4385610D-F97F-40AE-84F8-7C99E35EE994}"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48602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1027"/>
          <p:cNvSpPr>
            <a:spLocks noGrp="1"/>
          </p:cNvSpPr>
          <p:nvPr>
            <p:ph type="dt" sz="half" idx="10"/>
          </p:nvPr>
        </p:nvSpPr>
        <p:spPr>
          <a:ln/>
        </p:spPr>
        <p:txBody>
          <a:bodyPr/>
          <a:lstStyle>
            <a:lvl1pPr>
              <a:defRPr/>
            </a:lvl1pPr>
          </a:lstStyle>
          <a:p>
            <a:fld id="{721F45DF-77D6-46CB-96A0-CB57271118B9}" type="datetime1">
              <a:rPr lang="zh-CN" altLang="en-US" smtClean="0">
                <a:solidFill>
                  <a:srgbClr val="000000"/>
                </a:solidFill>
              </a:rPr>
              <a:t>2017-9-21</a:t>
            </a:fld>
            <a:endParaRPr lang="zh-CN" altLang="en-US">
              <a:solidFill>
                <a:srgbClr val="000000"/>
              </a:solidFill>
            </a:endParaRPr>
          </a:p>
        </p:txBody>
      </p:sp>
      <p:sp>
        <p:nvSpPr>
          <p:cNvPr id="6"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7" name="灯片编号占位符 1029"/>
          <p:cNvSpPr>
            <a:spLocks noGrp="1"/>
          </p:cNvSpPr>
          <p:nvPr>
            <p:ph type="sldNum" sz="quarter" idx="12"/>
          </p:nvPr>
        </p:nvSpPr>
        <p:spPr>
          <a:ln/>
        </p:spPr>
        <p:txBody>
          <a:bodyPr/>
          <a:lstStyle>
            <a:lvl1pPr>
              <a:defRPr/>
            </a:lvl1pPr>
          </a:lstStyle>
          <a:p>
            <a:fld id="{D3BE5139-487B-4DD9-AD44-B4966CCCB3AF}"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8656141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027"/>
          <p:cNvSpPr>
            <a:spLocks noGrp="1"/>
          </p:cNvSpPr>
          <p:nvPr>
            <p:ph type="dt" sz="half" idx="10"/>
          </p:nvPr>
        </p:nvSpPr>
        <p:spPr>
          <a:ln/>
        </p:spPr>
        <p:txBody>
          <a:bodyPr/>
          <a:lstStyle>
            <a:lvl1pPr>
              <a:defRPr/>
            </a:lvl1pPr>
          </a:lstStyle>
          <a:p>
            <a:fld id="{EA27C1FD-66F7-450A-88D7-1FD8022AC6EB}" type="datetime1">
              <a:rPr lang="zh-CN" altLang="en-US" smtClean="0">
                <a:solidFill>
                  <a:srgbClr val="000000"/>
                </a:solidFill>
              </a:rPr>
              <a:t>2017-9-21</a:t>
            </a:fld>
            <a:endParaRPr lang="zh-CN" altLang="en-US">
              <a:solidFill>
                <a:srgbClr val="000000"/>
              </a:solidFill>
            </a:endParaRPr>
          </a:p>
        </p:txBody>
      </p:sp>
      <p:sp>
        <p:nvSpPr>
          <p:cNvPr id="5"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6" name="灯片编号占位符 1029"/>
          <p:cNvSpPr>
            <a:spLocks noGrp="1"/>
          </p:cNvSpPr>
          <p:nvPr>
            <p:ph type="sldNum" sz="quarter" idx="12"/>
          </p:nvPr>
        </p:nvSpPr>
        <p:spPr>
          <a:ln/>
        </p:spPr>
        <p:txBody>
          <a:bodyPr/>
          <a:lstStyle>
            <a:lvl1pPr>
              <a:defRPr/>
            </a:lvl1pPr>
          </a:lstStyle>
          <a:p>
            <a:fld id="{A98630F5-7984-4F13-8FE9-5742C6C2DA34}"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779904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1027"/>
          <p:cNvSpPr>
            <a:spLocks noGrp="1"/>
          </p:cNvSpPr>
          <p:nvPr>
            <p:ph type="dt" sz="half" idx="10"/>
          </p:nvPr>
        </p:nvSpPr>
        <p:spPr>
          <a:ln/>
        </p:spPr>
        <p:txBody>
          <a:bodyPr/>
          <a:lstStyle>
            <a:lvl1pPr>
              <a:defRPr/>
            </a:lvl1pPr>
          </a:lstStyle>
          <a:p>
            <a:fld id="{03FF94D5-C60F-4231-B71F-C662F0D2744F}" type="datetime1">
              <a:rPr lang="zh-CN" altLang="en-US" smtClean="0">
                <a:solidFill>
                  <a:srgbClr val="000000"/>
                </a:solidFill>
              </a:rPr>
              <a:t>2017-9-21</a:t>
            </a:fld>
            <a:endParaRPr lang="zh-CN" altLang="en-US">
              <a:solidFill>
                <a:srgbClr val="000000"/>
              </a:solidFill>
            </a:endParaRPr>
          </a:p>
        </p:txBody>
      </p:sp>
      <p:sp>
        <p:nvSpPr>
          <p:cNvPr id="5" name="页脚占位符 1028"/>
          <p:cNvSpPr>
            <a:spLocks noGrp="1"/>
          </p:cNvSpPr>
          <p:nvPr>
            <p:ph type="ftr" sz="quarter" idx="11"/>
          </p:nvPr>
        </p:nvSpPr>
        <p:spPr>
          <a:ln/>
        </p:spPr>
        <p:txBody>
          <a:bodyPr/>
          <a:lstStyle>
            <a:lvl1pPr>
              <a:defRPr/>
            </a:lvl1pPr>
          </a:lstStyle>
          <a:p>
            <a:endParaRPr lang="zh-CN" altLang="en-US">
              <a:solidFill>
                <a:srgbClr val="000000"/>
              </a:solidFill>
            </a:endParaRPr>
          </a:p>
        </p:txBody>
      </p:sp>
      <p:sp>
        <p:nvSpPr>
          <p:cNvPr id="6" name="灯片编号占位符 1029"/>
          <p:cNvSpPr>
            <a:spLocks noGrp="1"/>
          </p:cNvSpPr>
          <p:nvPr>
            <p:ph type="sldNum" sz="quarter" idx="12"/>
          </p:nvPr>
        </p:nvSpPr>
        <p:spPr>
          <a:ln/>
        </p:spPr>
        <p:txBody>
          <a:bodyPr/>
          <a:lstStyle>
            <a:lvl1pPr>
              <a:defRPr/>
            </a:lvl1pPr>
          </a:lstStyle>
          <a:p>
            <a:fld id="{A60349F1-77ED-4D39-9EB5-8DE03DF62720}"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10417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75299B5-F611-4C36-9404-4D7A16A5B543}"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62918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46"/>
            <a:ext cx="77724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BC42E7EE-55B8-419A-BD66-324BD4E20622}"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539728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6AFBF937-57E3-4F79-B0AF-154D5E6C3420}"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53505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F98A680E-DA05-45E3-A18B-27832C6E82D1}"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037211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13F18B1E-23D4-41A3-A4D3-9023265A8AF5}"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94310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AA2E58-475A-41BB-9306-A93EE6E70B01}"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273893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379CBFCC-A8BA-4FD4-856E-4B28ED8E5C0E}"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0013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05F3AF-0668-4A35-A780-CE2007F99C32}" type="datetime1">
              <a:rPr lang="zh-CN" altLang="en-US" smtClean="0"/>
              <a:t>2017-9-21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2531185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90C5FC79-927A-402D-A02F-7EE1AB7C2055}"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4018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134F460E-6F1E-4BA2-9368-6D562B094822}"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305551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74639"/>
            <a:ext cx="6019800" cy="5851525"/>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FC138A37-7671-4610-9070-89A2D1363245}"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892266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C83A72B-F8BB-435C-97F1-8FA2C901739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3844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ACE61CD-3AEA-495F-8267-E59F6A442F5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5109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12"/>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E804E4B-8E7E-483B-BDF2-C37090256409}"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25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17AB0C1-B252-4BC5-8799-5F2E41BC10A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9875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2FF6D7A-A508-4138-A55C-5B3243C4055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036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7869FFE-BB7B-44D2-A49F-AFA62659D21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6273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DBE39E-1497-4EA5-9C5B-F5CBFBB5AD9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672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46"/>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9B643C2-0870-46BD-9BDF-CB0CA6289830}" type="datetime1">
              <a:rPr lang="zh-CN" altLang="en-US" smtClean="0"/>
              <a:t>2017-9-21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3908475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2E0C7DC-8741-43A6-98AD-E55A98C22200}"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280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F9E9100-2F1E-472E-A38C-42D074CF6F1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1525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5E6931E-C098-467A-896F-D197FFC003D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5981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C573E7-E523-453E-8A4C-70807753707D}"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9942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2" y="2130483"/>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087" indent="0" algn="ctr">
              <a:buNone/>
              <a:defRPr>
                <a:solidFill>
                  <a:schemeClr val="tx1">
                    <a:tint val="75000"/>
                  </a:schemeClr>
                </a:solidFill>
              </a:defRPr>
            </a:lvl2pPr>
            <a:lvl3pPr marL="914174" indent="0" algn="ctr">
              <a:buNone/>
              <a:defRPr>
                <a:solidFill>
                  <a:schemeClr val="tx1">
                    <a:tint val="75000"/>
                  </a:schemeClr>
                </a:solidFill>
              </a:defRPr>
            </a:lvl3pPr>
            <a:lvl4pPr marL="1371262" indent="0" algn="ctr">
              <a:buNone/>
              <a:defRPr>
                <a:solidFill>
                  <a:schemeClr val="tx1">
                    <a:tint val="75000"/>
                  </a:schemeClr>
                </a:solidFill>
              </a:defRPr>
            </a:lvl4pPr>
            <a:lvl5pPr marL="1828348" indent="0" algn="ctr">
              <a:buNone/>
              <a:defRPr>
                <a:solidFill>
                  <a:schemeClr val="tx1">
                    <a:tint val="75000"/>
                  </a:schemeClr>
                </a:solidFill>
              </a:defRPr>
            </a:lvl5pPr>
            <a:lvl6pPr marL="2285436" indent="0" algn="ctr">
              <a:buNone/>
              <a:defRPr>
                <a:solidFill>
                  <a:schemeClr val="tx1">
                    <a:tint val="75000"/>
                  </a:schemeClr>
                </a:solidFill>
              </a:defRPr>
            </a:lvl6pPr>
            <a:lvl7pPr marL="2742522" indent="0" algn="ctr">
              <a:buNone/>
              <a:defRPr>
                <a:solidFill>
                  <a:schemeClr val="tx1">
                    <a:tint val="75000"/>
                  </a:schemeClr>
                </a:solidFill>
              </a:defRPr>
            </a:lvl7pPr>
            <a:lvl8pPr marL="3199610" indent="0" algn="ctr">
              <a:buNone/>
              <a:defRPr>
                <a:solidFill>
                  <a:schemeClr val="tx1">
                    <a:tint val="75000"/>
                  </a:schemeClr>
                </a:solidFill>
              </a:defRPr>
            </a:lvl8pPr>
            <a:lvl9pPr marL="3656697"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B8989D-4EA6-44CA-A4B1-911BB7B3702E}"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6806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3136424-41E4-488F-B029-8C7EE723438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6322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5" y="4406957"/>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5" y="2906722"/>
            <a:ext cx="7772400" cy="1500187"/>
          </a:xfrm>
        </p:spPr>
        <p:txBody>
          <a:bodyPr anchor="b"/>
          <a:lstStyle>
            <a:lvl1pPr marL="0" indent="0">
              <a:buNone/>
              <a:defRPr sz="2000">
                <a:solidFill>
                  <a:schemeClr val="tx1">
                    <a:tint val="75000"/>
                  </a:schemeClr>
                </a:solidFill>
              </a:defRPr>
            </a:lvl1pPr>
            <a:lvl2pPr marL="457087" indent="0">
              <a:buNone/>
              <a:defRPr sz="1800">
                <a:solidFill>
                  <a:schemeClr val="tx1">
                    <a:tint val="75000"/>
                  </a:schemeClr>
                </a:solidFill>
              </a:defRPr>
            </a:lvl2pPr>
            <a:lvl3pPr marL="914174" indent="0">
              <a:buNone/>
              <a:defRPr sz="1600">
                <a:solidFill>
                  <a:schemeClr val="tx1">
                    <a:tint val="75000"/>
                  </a:schemeClr>
                </a:solidFill>
              </a:defRPr>
            </a:lvl3pPr>
            <a:lvl4pPr marL="1371262" indent="0">
              <a:buNone/>
              <a:defRPr sz="1400">
                <a:solidFill>
                  <a:schemeClr val="tx1">
                    <a:tint val="75000"/>
                  </a:schemeClr>
                </a:solidFill>
              </a:defRPr>
            </a:lvl4pPr>
            <a:lvl5pPr marL="1828348" indent="0">
              <a:buNone/>
              <a:defRPr sz="1400">
                <a:solidFill>
                  <a:schemeClr val="tx1">
                    <a:tint val="75000"/>
                  </a:schemeClr>
                </a:solidFill>
              </a:defRPr>
            </a:lvl5pPr>
            <a:lvl6pPr marL="2285436" indent="0">
              <a:buNone/>
              <a:defRPr sz="1400">
                <a:solidFill>
                  <a:schemeClr val="tx1">
                    <a:tint val="75000"/>
                  </a:schemeClr>
                </a:solidFill>
              </a:defRPr>
            </a:lvl6pPr>
            <a:lvl7pPr marL="2742522" indent="0">
              <a:buNone/>
              <a:defRPr sz="1400">
                <a:solidFill>
                  <a:schemeClr val="tx1">
                    <a:tint val="75000"/>
                  </a:schemeClr>
                </a:solidFill>
              </a:defRPr>
            </a:lvl7pPr>
            <a:lvl8pPr marL="3199610" indent="0">
              <a:buNone/>
              <a:defRPr sz="1400">
                <a:solidFill>
                  <a:schemeClr val="tx1">
                    <a:tint val="75000"/>
                  </a:schemeClr>
                </a:solidFill>
              </a:defRPr>
            </a:lvl8pPr>
            <a:lvl9pPr marL="3656697"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30249A2-E03E-4691-98D4-375D0BB39450}"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6452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2"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6A64819-05CF-40F4-855F-77E9C4836EA6}"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670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087" indent="0">
              <a:buNone/>
              <a:defRPr sz="2000" b="1"/>
            </a:lvl2pPr>
            <a:lvl3pPr marL="914174" indent="0">
              <a:buNone/>
              <a:defRPr sz="1800" b="1"/>
            </a:lvl3pPr>
            <a:lvl4pPr marL="1371262" indent="0">
              <a:buNone/>
              <a:defRPr sz="1600" b="1"/>
            </a:lvl4pPr>
            <a:lvl5pPr marL="1828348" indent="0">
              <a:buNone/>
              <a:defRPr sz="1600" b="1"/>
            </a:lvl5pPr>
            <a:lvl6pPr marL="2285436" indent="0">
              <a:buNone/>
              <a:defRPr sz="1600" b="1"/>
            </a:lvl6pPr>
            <a:lvl7pPr marL="2742522" indent="0">
              <a:buNone/>
              <a:defRPr sz="1600" b="1"/>
            </a:lvl7pPr>
            <a:lvl8pPr marL="3199610" indent="0">
              <a:buNone/>
              <a:defRPr sz="1600" b="1"/>
            </a:lvl8pPr>
            <a:lvl9pPr marL="3656697"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55" y="1535113"/>
            <a:ext cx="4041775" cy="639762"/>
          </a:xfrm>
        </p:spPr>
        <p:txBody>
          <a:bodyPr anchor="b"/>
          <a:lstStyle>
            <a:lvl1pPr marL="0" indent="0">
              <a:buNone/>
              <a:defRPr sz="2400" b="1"/>
            </a:lvl1pPr>
            <a:lvl2pPr marL="457087" indent="0">
              <a:buNone/>
              <a:defRPr sz="2000" b="1"/>
            </a:lvl2pPr>
            <a:lvl3pPr marL="914174" indent="0">
              <a:buNone/>
              <a:defRPr sz="1800" b="1"/>
            </a:lvl3pPr>
            <a:lvl4pPr marL="1371262" indent="0">
              <a:buNone/>
              <a:defRPr sz="1600" b="1"/>
            </a:lvl4pPr>
            <a:lvl5pPr marL="1828348" indent="0">
              <a:buNone/>
              <a:defRPr sz="1600" b="1"/>
            </a:lvl5pPr>
            <a:lvl6pPr marL="2285436" indent="0">
              <a:buNone/>
              <a:defRPr sz="1600" b="1"/>
            </a:lvl6pPr>
            <a:lvl7pPr marL="2742522" indent="0">
              <a:buNone/>
              <a:defRPr sz="1600" b="1"/>
            </a:lvl7pPr>
            <a:lvl8pPr marL="3199610" indent="0">
              <a:buNone/>
              <a:defRPr sz="1600" b="1"/>
            </a:lvl8pPr>
            <a:lvl9pPr marL="3656697"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9F4F486-CEA2-4CF1-A9F0-AD261836CA10}"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374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C65E820-6977-429C-881F-BF0DF2681C7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67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E6EFC5F-F82A-4E44-A086-F00A3D8931F2}" type="datetime1">
              <a:rPr lang="zh-CN" altLang="en-US" smtClean="0"/>
              <a:t>2017-9-21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3707009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61CADD-6DB2-499D-B546-EC4D667E7FC0}"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432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7087" indent="0">
              <a:buNone/>
              <a:defRPr sz="1200"/>
            </a:lvl2pPr>
            <a:lvl3pPr marL="914174" indent="0">
              <a:buNone/>
              <a:defRPr sz="1000"/>
            </a:lvl3pPr>
            <a:lvl4pPr marL="1371262" indent="0">
              <a:buNone/>
              <a:defRPr sz="900"/>
            </a:lvl4pPr>
            <a:lvl5pPr marL="1828348" indent="0">
              <a:buNone/>
              <a:defRPr sz="900"/>
            </a:lvl5pPr>
            <a:lvl6pPr marL="2285436" indent="0">
              <a:buNone/>
              <a:defRPr sz="900"/>
            </a:lvl6pPr>
            <a:lvl7pPr marL="2742522" indent="0">
              <a:buNone/>
              <a:defRPr sz="900"/>
            </a:lvl7pPr>
            <a:lvl8pPr marL="3199610" indent="0">
              <a:buNone/>
              <a:defRPr sz="900"/>
            </a:lvl8pPr>
            <a:lvl9pPr marL="365669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C6C5A91-3205-469F-A6F5-02BF6289B21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718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087" indent="0">
              <a:buNone/>
              <a:defRPr sz="2800"/>
            </a:lvl2pPr>
            <a:lvl3pPr marL="914174" indent="0">
              <a:buNone/>
              <a:defRPr sz="2400"/>
            </a:lvl3pPr>
            <a:lvl4pPr marL="1371262" indent="0">
              <a:buNone/>
              <a:defRPr sz="2000"/>
            </a:lvl4pPr>
            <a:lvl5pPr marL="1828348" indent="0">
              <a:buNone/>
              <a:defRPr sz="2000"/>
            </a:lvl5pPr>
            <a:lvl6pPr marL="2285436" indent="0">
              <a:buNone/>
              <a:defRPr sz="2000"/>
            </a:lvl6pPr>
            <a:lvl7pPr marL="2742522" indent="0">
              <a:buNone/>
              <a:defRPr sz="2000"/>
            </a:lvl7pPr>
            <a:lvl8pPr marL="3199610" indent="0">
              <a:buNone/>
              <a:defRPr sz="2000"/>
            </a:lvl8pPr>
            <a:lvl9pPr marL="3656697" indent="0">
              <a:buNone/>
              <a:defRPr sz="2000"/>
            </a:lvl9pPr>
          </a:lstStyle>
          <a:p>
            <a:endParaRPr lang="zh-CN" altLang="en-US"/>
          </a:p>
        </p:txBody>
      </p:sp>
      <p:sp>
        <p:nvSpPr>
          <p:cNvPr id="4" name="文本占位符 3"/>
          <p:cNvSpPr>
            <a:spLocks noGrp="1"/>
          </p:cNvSpPr>
          <p:nvPr>
            <p:ph type="body" sz="half" idx="2"/>
          </p:nvPr>
        </p:nvSpPr>
        <p:spPr>
          <a:xfrm>
            <a:off x="1792288" y="5367339"/>
            <a:ext cx="5486400" cy="804862"/>
          </a:xfrm>
        </p:spPr>
        <p:txBody>
          <a:bodyPr/>
          <a:lstStyle>
            <a:lvl1pPr marL="0" indent="0">
              <a:buNone/>
              <a:defRPr sz="1400"/>
            </a:lvl1pPr>
            <a:lvl2pPr marL="457087" indent="0">
              <a:buNone/>
              <a:defRPr sz="1200"/>
            </a:lvl2pPr>
            <a:lvl3pPr marL="914174" indent="0">
              <a:buNone/>
              <a:defRPr sz="1000"/>
            </a:lvl3pPr>
            <a:lvl4pPr marL="1371262" indent="0">
              <a:buNone/>
              <a:defRPr sz="900"/>
            </a:lvl4pPr>
            <a:lvl5pPr marL="1828348" indent="0">
              <a:buNone/>
              <a:defRPr sz="900"/>
            </a:lvl5pPr>
            <a:lvl6pPr marL="2285436" indent="0">
              <a:buNone/>
              <a:defRPr sz="900"/>
            </a:lvl6pPr>
            <a:lvl7pPr marL="2742522" indent="0">
              <a:buNone/>
              <a:defRPr sz="900"/>
            </a:lvl7pPr>
            <a:lvl8pPr marL="3199610" indent="0">
              <a:buNone/>
              <a:defRPr sz="900"/>
            </a:lvl8pPr>
            <a:lvl9pPr marL="365669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DD9A343-A7BE-44DC-98D4-EE4AA8A731C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2693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545B3C9-FE33-4758-87E9-3EDD82363E8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5120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A0BD0A-5613-49B8-865F-07FD08AF160E}"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2645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543"/>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A04F2A1-2308-4ADF-A128-726C4A7F257F}"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5502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1DE120-3AF3-4BAA-81C0-D79FC267B16F}"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910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7018"/>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F13D4B4-CDB6-4B41-BABE-DF37BB71EAB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557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AE1DDB0-F314-4ADE-95F2-0808991CA7E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2433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E1525D1-35B9-4404-847C-C79E9E9123A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082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5012D5E-BC12-4F8A-9B2D-3CD9C5D5AEA1}" type="datetime1">
              <a:rPr lang="zh-CN" altLang="en-US" smtClean="0"/>
              <a:t>2017-9-21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1729104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88BDC83-00EC-45CE-A80D-32CBE8B5E78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0982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7A4881-0210-4090-9233-41900F1C9181}"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51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DBF45FF-3DE7-42D1-8FFB-83A9EC50B441}"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2392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C3F0635-2041-4035-B081-BB00382A2E6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9477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5759250-06DE-4F63-809C-6477A316863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802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53"/>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53"/>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8E6F84E-82CD-4582-A9DF-C0E8191080D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994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F47C221-635E-459D-A29C-507E70F495C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979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745C05-361A-4E70-82D3-030438BF751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292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4"/>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3F298E5-EEBB-43B3-999E-8B0B680A896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5973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A0D9B2C-3618-4C11-BBC2-66E306F0A5F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976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139CB0E-CE70-4818-B182-997532F51D1A}" type="datetime1">
              <a:rPr lang="zh-CN" altLang="en-US" smtClean="0"/>
              <a:t>2017-9-21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2269186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FBE703-A0E3-4BAF-B9BA-7C627976327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5994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85D0D5E-6A98-4796-AB72-BB1F2926B5BD}"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3949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6514D3-4D8D-4283-A01F-289FC8CC94D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367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83DEDFA-927E-47A5-A40F-677EC165FD9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6352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9675FEB-2CDD-4C98-8B34-F7E8147F532D}"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939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320ADB-B6D3-4D24-8EAB-7A63E4BA2731}"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9495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31EAB42-5BBA-4C6A-8AD0-50083F23BED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1644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D92B7BF3-0AE8-409C-81AF-C0FC1F1889C2}"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55085F2-5507-4659-BA9A-A7003A14903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79604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EE5A1567-8E82-4BC0-A359-71CDB01E613B}"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27E7394-1A35-4E86-B584-35C88456629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063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12"/>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E878E3F6-6B3D-475F-83AA-B13F608B4C73}"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DD306C8-A348-4A93-A672-0A907A44FB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2848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267B48-A0DF-4014-A7C5-9BF9D2FFBEC1}" type="datetime1">
              <a:rPr lang="zh-CN" altLang="en-US" smtClean="0"/>
              <a:t>2017-9-21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1240686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7402877F-CC49-4A9C-AE79-328DBC105EBA}" type="datetime1">
              <a:rPr lang="zh-CN" altLang="en-US" smtClean="0">
                <a:solidFill>
                  <a:srgbClr val="000000"/>
                </a:solidFill>
              </a:rPr>
              <a:t>2017-9-21</a:t>
            </a:fld>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BC5AD27-BA60-4CF1-A951-51599DF46BB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83901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8AE3EEF5-1C94-411C-9CDB-403EC21791C1}" type="datetime1">
              <a:rPr lang="zh-CN" altLang="en-US" smtClean="0">
                <a:solidFill>
                  <a:srgbClr val="000000"/>
                </a:solidFill>
              </a:rPr>
              <a:t>2017-9-21</a:t>
            </a:fld>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A5043AFE-C20C-4A9A-AFEE-5D98DDFFAF5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9542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CE72107D-7CFE-4D3F-9EA8-501034991D46}" type="datetime1">
              <a:rPr lang="zh-CN" altLang="en-US" smtClean="0">
                <a:solidFill>
                  <a:srgbClr val="000000"/>
                </a:solidFill>
              </a:rPr>
              <a:t>2017-9-21</a:t>
            </a:fld>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4AAEE6B8-3207-4E21-ACAD-078764BBA8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8046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9E69503-DD22-4ACF-A016-B1D89F13DF5A}" type="datetime1">
              <a:rPr lang="zh-CN" altLang="en-US" smtClean="0">
                <a:solidFill>
                  <a:srgbClr val="000000"/>
                </a:solidFill>
              </a:rPr>
              <a:t>2017-9-21</a:t>
            </a:fld>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FCAF7470-8EA2-4C29-A159-8099831DDF8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40369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A5A89A83-0457-4610-9E60-76E034ACC069}" type="datetime1">
              <a:rPr lang="zh-CN" altLang="en-US" smtClean="0">
                <a:solidFill>
                  <a:srgbClr val="000000"/>
                </a:solidFill>
              </a:rPr>
              <a:t>2017-9-21</a:t>
            </a:fld>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967EBBBB-3935-4FD8-93E8-7145BCDF3AE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6187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6C740FA4-1A1A-40BB-9ECB-5E65A632C2FA}" type="datetime1">
              <a:rPr lang="zh-CN" altLang="en-US" smtClean="0">
                <a:solidFill>
                  <a:srgbClr val="000000"/>
                </a:solidFill>
              </a:rPr>
              <a:t>2017-9-21</a:t>
            </a:fld>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827125D7-9A9B-4D96-9DB7-AB0891063A4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47115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1BC4A0F2-7CFF-4E1B-A253-FFCCD3E8EB06}"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6592197-EC4C-469C-AB04-E3D7CE24606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8298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9D5968C9-71FB-4A87-AAC7-FCEEA3CC0A47}"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3EC295D-CE4E-4A2F-B639-3A2AB9904D5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1917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9"/>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9"/>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fld id="{B29AB178-1938-4F4D-BA55-ADB85BCD9071}" type="datetime1">
              <a:rPr lang="zh-CN" altLang="en-US" smtClean="0">
                <a:solidFill>
                  <a:srgbClr val="000000"/>
                </a:solidFill>
              </a:rPr>
              <a:t>2017-9-21</a:t>
            </a:fld>
            <a:endParaRPr lang="en-US" altLang="zh-CN">
              <a:solidFill>
                <a:srgbClr val="000000"/>
              </a:solidFill>
            </a:endParaRPr>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B1DC90A2-8C6B-419D-B33A-5352995F2DD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32261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4"/>
            <a:ext cx="8229600" cy="4525963"/>
          </a:xfrm>
        </p:spPr>
        <p:txBody>
          <a:bodyPr/>
          <a:lstStyle/>
          <a:p>
            <a:endParaRPr lang="zh-CN" altLang="en-US"/>
          </a:p>
        </p:txBody>
      </p:sp>
      <p:sp>
        <p:nvSpPr>
          <p:cNvPr id="4" name="日期占位符 3"/>
          <p:cNvSpPr>
            <a:spLocks noGrp="1"/>
          </p:cNvSpPr>
          <p:nvPr>
            <p:ph type="dt" sz="half" idx="10"/>
          </p:nvPr>
        </p:nvSpPr>
        <p:spPr>
          <a:xfrm>
            <a:off x="457200" y="6245225"/>
            <a:ext cx="2133600" cy="476250"/>
          </a:xfrm>
        </p:spPr>
        <p:txBody>
          <a:bodyPr/>
          <a:lstStyle>
            <a:lvl1pPr>
              <a:defRPr/>
            </a:lvl1pPr>
          </a:lstStyle>
          <a:p>
            <a:fld id="{20C88FC0-4B07-4A28-A32B-5258420A466A}" type="datetime1">
              <a:rPr lang="zh-CN" altLang="en-US" smtClean="0">
                <a:solidFill>
                  <a:srgbClr val="000000"/>
                </a:solidFill>
              </a:rPr>
              <a:t>2017-9-21</a:t>
            </a:fld>
            <a:endParaRPr lang="en-US" altLang="zh-CN">
              <a:solidFill>
                <a:srgbClr val="000000"/>
              </a:solidFill>
            </a:endParaRPr>
          </a:p>
        </p:txBody>
      </p:sp>
      <p:sp>
        <p:nvSpPr>
          <p:cNvPr id="5" name="页脚占位符 4"/>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a:xfrm>
            <a:off x="6553200" y="6245225"/>
            <a:ext cx="2133600" cy="476250"/>
          </a:xfrm>
        </p:spPr>
        <p:txBody>
          <a:bodyPr/>
          <a:lstStyle>
            <a:lvl1pPr>
              <a:defRPr/>
            </a:lvl1pPr>
          </a:lstStyle>
          <a:p>
            <a:fld id="{CE9324C3-1D12-4DFA-B611-3A042EC23E9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907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717F28F-F398-4AE4-8D82-76914F56C7DA}" type="datetime1">
              <a:rPr lang="zh-CN" altLang="en-US" smtClean="0"/>
              <a:t>2017-9-21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12259204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DD0A043-731F-40EE-990B-77F2179BD96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42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D1477A-F831-402D-A43B-41243B512EF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2635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4"/>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EC17E71-6A59-4B9A-9ED6-74C489AF101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843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01AD42D-BF9B-4F31-B0C2-367B7185BB8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1874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96AA3D2-E466-4BD2-8B53-8F033520F27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3827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2DD0B-53A3-4A2A-990D-B317A089762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20920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8A7EF5-AB7E-4687-9EBF-36949E92187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9671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1B48581-A975-425D-8173-BC89981EF3A6}"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6759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38D64DB-2F52-4EDD-B38E-6C5E8D041ADB}"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97825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21A9F3D-11B0-44CF-A7A1-EA1A6F58C26F}"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783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E858508-0BA7-4166-94E3-FBCAECCE7B15}" type="datetime1">
              <a:rPr lang="zh-CN" altLang="en-US" smtClean="0"/>
              <a:t>2017-9-21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3632882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A9071-522B-4D04-A48F-9674252CE5D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356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F63EB0A-B6B1-41B2-9644-B93FB6ABA1F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2127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E006E9E-96BA-4D71-AB46-69AAECD2B76E}"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67449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FEB521-006E-4616-B473-B17C298B711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49415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CF766FD-0C4A-4EA8-AD69-8098F08E85A1}"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8272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E90CF80-B01B-4116-A920-F2BE0F2E34AE}"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6968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AC08BDF-F1BA-4611-9693-DF0054FFF90A}"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0403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9178F6-3E9B-43E3-BBC1-08D060035A2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2970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F6B8BC9-1B35-403F-BBEE-5FA821BED149}"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15323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B36B25E-8C32-4039-8C32-EDFC7AADFBB4}"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54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9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443F1-54F8-4E6D-9DE6-C62F82DAF991}" type="datetime1">
              <a:rPr lang="zh-CN" altLang="en-US" smtClean="0"/>
              <a:t>2017-9-21</a:t>
            </a:fld>
            <a:endParaRPr lang="zh-CN" altLang="en-US"/>
          </a:p>
        </p:txBody>
      </p:sp>
      <p:sp>
        <p:nvSpPr>
          <p:cNvPr id="5" name="页脚占位符 4"/>
          <p:cNvSpPr>
            <a:spLocks noGrp="1"/>
          </p:cNvSpPr>
          <p:nvPr>
            <p:ph type="ftr" sz="quarter" idx="3"/>
          </p:nvPr>
        </p:nvSpPr>
        <p:spPr>
          <a:xfrm>
            <a:off x="3124200" y="63563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9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85096-76F5-4EAA-A50A-50DDAACC2445}" type="slidenum">
              <a:rPr lang="zh-CN" altLang="en-US" smtClean="0"/>
              <a:t>‹#›</a:t>
            </a:fld>
            <a:endParaRPr lang="zh-CN" altLang="en-US"/>
          </a:p>
        </p:txBody>
      </p:sp>
    </p:spTree>
    <p:extLst>
      <p:ext uri="{BB962C8B-B14F-4D97-AF65-F5344CB8AC3E}">
        <p14:creationId xmlns:p14="http://schemas.microsoft.com/office/powerpoint/2010/main" val="788308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0207F-CC50-4D76-A555-A946FE165C7C}"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94804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1026"/>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fontAlgn="base">
              <a:spcBef>
                <a:spcPct val="0"/>
              </a:spcBef>
              <a:spcAft>
                <a:spcPct val="0"/>
              </a:spcAft>
              <a:buFont typeface="Arial" pitchFamily="34" charset="0"/>
              <a:buNone/>
            </a:pPr>
            <a:fld id="{D316FDB1-1055-4934-984A-519FB572EC1F}" type="datetime1">
              <a:rPr lang="zh-CN" altLang="en-US" smtClean="0">
                <a:solidFill>
                  <a:srgbClr val="000000"/>
                </a:solidFill>
              </a:rPr>
              <a:t>2017-9-21</a:t>
            </a:fld>
            <a:endParaRPr lang="zh-CN" altLang="en-US">
              <a:solidFill>
                <a:srgbClr val="000000"/>
              </a:solidFill>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fontAlgn="base">
              <a:spcBef>
                <a:spcPct val="0"/>
              </a:spcBef>
              <a:spcAft>
                <a:spcPct val="0"/>
              </a:spcAft>
              <a:buFont typeface="Arial" pitchFamily="34" charset="0"/>
              <a:buNone/>
            </a:pPr>
            <a:endParaRPr lang="zh-CN" altLang="en-US">
              <a:solidFill>
                <a:srgbClr val="000000"/>
              </a:solidFill>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pPr>
            <a:fld id="{B5FF2D53-8C2A-4DE3-8E63-31DE6F4E74AE}" type="slidenum">
              <a:rPr lang="zh-CN" altLang="en-US" smtClean="0">
                <a:solidFill>
                  <a:srgbClr val="000000"/>
                </a:solidFill>
              </a:rPr>
              <a:pPr fontAlgn="base">
                <a:spcBef>
                  <a:spcPct val="0"/>
                </a:spcBef>
                <a:spcAft>
                  <a:spcPct val="0"/>
                </a:spcAft>
                <a:buFont typeface="Arial" pitchFamily="34" charset="0"/>
                <a:buNone/>
              </a:pPr>
              <a:t>‹#›</a:t>
            </a:fld>
            <a:endParaRPr lang="zh-CN" altLang="en-US" smtClean="0">
              <a:solidFill>
                <a:srgbClr val="000000"/>
              </a:solidFill>
            </a:endParaRPr>
          </a:p>
        </p:txBody>
      </p:sp>
    </p:spTree>
    <p:extLst>
      <p:ext uri="{BB962C8B-B14F-4D97-AF65-F5344CB8AC3E}">
        <p14:creationId xmlns:p14="http://schemas.microsoft.com/office/powerpoint/2010/main" val="164809341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hdr="0" ftr="0" dt="0"/>
  <p:txStyles>
    <p:titleStyle>
      <a:lvl1pPr algn="ctr" rtl="0" fontAlgn="base">
        <a:spcBef>
          <a:spcPct val="0"/>
        </a:spcBef>
        <a:spcAft>
          <a:spcPct val="0"/>
        </a:spcAft>
        <a:buFont typeface="Arial" pitchFamily="34" charset="0"/>
        <a:defRPr sz="4400" kern="1200">
          <a:solidFill>
            <a:schemeClr val="tx2"/>
          </a:solidFill>
          <a:latin typeface="+mj-lt"/>
          <a:ea typeface="+mj-ea"/>
          <a:cs typeface="+mj-cs"/>
        </a:defRPr>
      </a:lvl1pPr>
      <a:lvl2pPr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2pPr>
      <a:lvl3pPr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3pPr>
      <a:lvl4pPr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4pPr>
      <a:lvl5pPr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5pPr>
      <a:lvl6pPr marL="457200"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6pPr>
      <a:lvl7pPr marL="914400"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7pPr>
      <a:lvl8pPr marL="1371600"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8pPr>
      <a:lvl9pPr marL="1828800" algn="ctr" rtl="0" fontAlgn="base">
        <a:spcBef>
          <a:spcPct val="0"/>
        </a:spcBef>
        <a:spcAft>
          <a:spcPct val="0"/>
        </a:spcAft>
        <a:buFont typeface="Arial" pitchFamily="34" charset="0"/>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lvl="1"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lvl="2"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lvl="3"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lvl="4"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635639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7EFF12B-7056-4575-82FB-338DC30D9E11}" type="datetime1">
              <a:rPr kumimoji="1" lang="zh-CN" altLang="en-US" smtClean="0">
                <a:solidFill>
                  <a:prstClr val="black">
                    <a:tint val="75000"/>
                  </a:prstClr>
                </a:solidFill>
              </a:rPr>
              <a:t>2017-9-21</a:t>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3124200" y="63563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6553200" y="635639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80FEC1E-5704-B846-9320-B3F9019C3BF2}" type="slidenum">
              <a:rPr kumimoji="1" lang="zh-CN" altLang="en-US" smtClean="0">
                <a:solidFill>
                  <a:prstClr val="black">
                    <a:tint val="75000"/>
                  </a:prstClr>
                </a:solidFill>
              </a:rPr>
              <a:pPr defTabSz="457200"/>
              <a:t>‹#›</a:t>
            </a:fld>
            <a:endParaRPr kumimoji="1" lang="zh-CN" altLang="en-US">
              <a:solidFill>
                <a:prstClr val="black">
                  <a:tint val="75000"/>
                </a:prstClr>
              </a:solidFill>
            </a:endParaRPr>
          </a:p>
        </p:txBody>
      </p:sp>
    </p:spTree>
    <p:extLst>
      <p:ext uri="{BB962C8B-B14F-4D97-AF65-F5344CB8AC3E}">
        <p14:creationId xmlns:p14="http://schemas.microsoft.com/office/powerpoint/2010/main" val="4287856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F035B-F53B-4F53-B6D9-F40DD944E283}"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2371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2" y="274638"/>
            <a:ext cx="8229600" cy="1143000"/>
          </a:xfrm>
          <a:prstGeom prst="rect">
            <a:avLst/>
          </a:prstGeom>
        </p:spPr>
        <p:txBody>
          <a:bodyPr vert="horz" lIns="91418" tIns="45709" rIns="91418" bIns="4570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2" y="1600204"/>
            <a:ext cx="8229600" cy="4525963"/>
          </a:xfrm>
          <a:prstGeom prst="rect">
            <a:avLst/>
          </a:prstGeom>
        </p:spPr>
        <p:txBody>
          <a:bodyPr vert="horz" lIns="91418" tIns="45709" rIns="91418" bIns="4570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406"/>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74"/>
            <a:fld id="{1894E5CA-A674-4BFA-B2AE-3B183AA081D7}"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2" y="6356406"/>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74"/>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406"/>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74"/>
            <a:fld id="{C7585096-76F5-4EAA-A50A-50DDAACC2445}" type="slidenum">
              <a:rPr lang="zh-CN" altLang="en-US" smtClean="0">
                <a:solidFill>
                  <a:prstClr val="black">
                    <a:tint val="75000"/>
                  </a:prstClr>
                </a:solidFill>
              </a:rPr>
              <a:pPr defTabSz="914174"/>
              <a:t>‹#›</a:t>
            </a:fld>
            <a:endParaRPr lang="zh-CN" altLang="en-US">
              <a:solidFill>
                <a:prstClr val="black">
                  <a:tint val="75000"/>
                </a:prstClr>
              </a:solidFill>
            </a:endParaRPr>
          </a:p>
        </p:txBody>
      </p:sp>
    </p:spTree>
    <p:extLst>
      <p:ext uri="{BB962C8B-B14F-4D97-AF65-F5344CB8AC3E}">
        <p14:creationId xmlns:p14="http://schemas.microsoft.com/office/powerpoint/2010/main" val="13118017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174" rtl="0" eaLnBrk="1" latinLnBrk="0" hangingPunct="1">
        <a:spcBef>
          <a:spcPct val="0"/>
        </a:spcBef>
        <a:buNone/>
        <a:defRPr sz="4400" kern="1200">
          <a:solidFill>
            <a:schemeClr val="tx1"/>
          </a:solidFill>
          <a:latin typeface="+mj-lt"/>
          <a:ea typeface="+mj-ea"/>
          <a:cs typeface="+mj-cs"/>
        </a:defRPr>
      </a:lvl1pPr>
    </p:titleStyle>
    <p:bodyStyle>
      <a:lvl1pPr marL="342815" indent="-342815" algn="l" defTabSz="91417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66" indent="-285679" algn="l" defTabSz="9141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18" indent="-228544" algn="l" defTabSz="91417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05"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92"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79"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67"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54"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42" indent="-228544"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174" rtl="0" eaLnBrk="1" latinLnBrk="0" hangingPunct="1">
        <a:defRPr sz="1800" kern="1200">
          <a:solidFill>
            <a:schemeClr val="tx1"/>
          </a:solidFill>
          <a:latin typeface="+mn-lt"/>
          <a:ea typeface="+mn-ea"/>
          <a:cs typeface="+mn-cs"/>
        </a:defRPr>
      </a:lvl1pPr>
      <a:lvl2pPr marL="457087"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2" algn="l" defTabSz="914174" rtl="0" eaLnBrk="1" latinLnBrk="0" hangingPunct="1">
        <a:defRPr sz="1800" kern="1200">
          <a:solidFill>
            <a:schemeClr val="tx1"/>
          </a:solidFill>
          <a:latin typeface="+mn-lt"/>
          <a:ea typeface="+mn-ea"/>
          <a:cs typeface="+mn-cs"/>
        </a:defRPr>
      </a:lvl4pPr>
      <a:lvl5pPr marL="1828348" algn="l" defTabSz="914174" rtl="0" eaLnBrk="1" latinLnBrk="0" hangingPunct="1">
        <a:defRPr sz="1800" kern="1200">
          <a:solidFill>
            <a:schemeClr val="tx1"/>
          </a:solidFill>
          <a:latin typeface="+mn-lt"/>
          <a:ea typeface="+mn-ea"/>
          <a:cs typeface="+mn-cs"/>
        </a:defRPr>
      </a:lvl5pPr>
      <a:lvl6pPr marL="2285436" algn="l" defTabSz="914174" rtl="0" eaLnBrk="1" latinLnBrk="0" hangingPunct="1">
        <a:defRPr sz="1800" kern="1200">
          <a:solidFill>
            <a:schemeClr val="tx1"/>
          </a:solidFill>
          <a:latin typeface="+mn-lt"/>
          <a:ea typeface="+mn-ea"/>
          <a:cs typeface="+mn-cs"/>
        </a:defRPr>
      </a:lvl6pPr>
      <a:lvl7pPr marL="2742522" algn="l" defTabSz="914174" rtl="0" eaLnBrk="1" latinLnBrk="0" hangingPunct="1">
        <a:defRPr sz="1800" kern="1200">
          <a:solidFill>
            <a:schemeClr val="tx1"/>
          </a:solidFill>
          <a:latin typeface="+mn-lt"/>
          <a:ea typeface="+mn-ea"/>
          <a:cs typeface="+mn-cs"/>
        </a:defRPr>
      </a:lvl7pPr>
      <a:lvl8pPr marL="3199610" algn="l" defTabSz="914174" rtl="0" eaLnBrk="1" latinLnBrk="0" hangingPunct="1">
        <a:defRPr sz="1800" kern="1200">
          <a:solidFill>
            <a:schemeClr val="tx1"/>
          </a:solidFill>
          <a:latin typeface="+mn-lt"/>
          <a:ea typeface="+mn-ea"/>
          <a:cs typeface="+mn-cs"/>
        </a:defRPr>
      </a:lvl8pPr>
      <a:lvl9pPr marL="3656697" algn="l" defTabSz="914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4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A0D31-B7C2-4BB1-9C80-E57668EBB772}"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4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4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84461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41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5CB76-A78C-40A3-99C4-4F4AA94DEFB8}"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41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41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32490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1731"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017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01DBF9B-3C64-40FB-BAD9-E9C4B6B6168A}" type="datetime1">
              <a:rPr lang="zh-CN" altLang="en-US" smtClean="0">
                <a:solidFill>
                  <a:srgbClr val="000000"/>
                </a:solidFill>
              </a:rPr>
              <a:t>2017-9-21</a:t>
            </a:fld>
            <a:endParaRPr lang="en-US" altLang="zh-CN" smtClean="0">
              <a:solidFill>
                <a:srgbClr val="000000"/>
              </a:solidFill>
            </a:endParaRPr>
          </a:p>
        </p:txBody>
      </p:sp>
      <p:sp>
        <p:nvSpPr>
          <p:cNvPr id="2017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2017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00450A2-286D-45C6-8FC7-7BBD4B3D471F}"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extLst>
      <p:ext uri="{BB962C8B-B14F-4D97-AF65-F5344CB8AC3E}">
        <p14:creationId xmlns:p14="http://schemas.microsoft.com/office/powerpoint/2010/main" val="234194702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41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E303B-7135-425E-A10F-0856DFA5742D}"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41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41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75717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7692C-98FB-4985-941C-E9D194556C45}" type="datetime1">
              <a:rPr lang="zh-CN" altLang="en-US" smtClean="0">
                <a:solidFill>
                  <a:prstClr val="black">
                    <a:tint val="75000"/>
                  </a:prstClr>
                </a:solidFill>
              </a:rPr>
              <a:t>2017-9-21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0247B-513A-4EDF-935C-B8507ADE5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650841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86.xml"/><Relationship Id="rId5" Type="http://schemas.openxmlformats.org/officeDocument/2006/relationships/hyperlink" Target="http://www.sciencedirect.com/science/article/pii/S0168900216302923" TargetMode="Externa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1.xml"/><Relationship Id="rId6" Type="http://schemas.openxmlformats.org/officeDocument/2006/relationships/image" Target="../media/image210.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97520" y="3327128"/>
            <a:ext cx="7772400" cy="1470025"/>
          </a:xfrm>
        </p:spPr>
        <p:txBody>
          <a:bodyPr>
            <a:normAutofit/>
          </a:bodyPr>
          <a:lstStyle/>
          <a:p>
            <a:r>
              <a:rPr lang="zh-CN" altLang="en-US" sz="3600" b="1" dirty="0">
                <a:latin typeface="Times New Roman" panose="02020603050405020304" pitchFamily="18" charset="0"/>
                <a:ea typeface="新宋体" panose="02010609030101010101" pitchFamily="49" charset="-122"/>
                <a:cs typeface="Times New Roman" panose="02020603050405020304" pitchFamily="18" charset="0"/>
              </a:rPr>
              <a:t>电磁</a:t>
            </a:r>
            <a:r>
              <a:rPr lang="zh-CN" altLang="en-US" sz="3600" b="1">
                <a:latin typeface="Times New Roman" panose="02020603050405020304" pitchFamily="18" charset="0"/>
                <a:ea typeface="新宋体" panose="02010609030101010101" pitchFamily="49" charset="-122"/>
                <a:cs typeface="Times New Roman" panose="02020603050405020304" pitchFamily="18" charset="0"/>
              </a:rPr>
              <a:t>粒子</a:t>
            </a:r>
            <a:r>
              <a:rPr lang="zh-CN" altLang="en-US" sz="3600" b="1" smtClean="0">
                <a:latin typeface="Times New Roman" panose="02020603050405020304" pitchFamily="18" charset="0"/>
                <a:ea typeface="新宋体" panose="02010609030101010101" pitchFamily="49" charset="-122"/>
                <a:cs typeface="Times New Roman" panose="02020603050405020304" pitchFamily="18" charset="0"/>
              </a:rPr>
              <a:t>探测器</a:t>
            </a:r>
            <a:r>
              <a:rPr lang="zh-CN" altLang="en-US" sz="3600" b="1">
                <a:latin typeface="Times New Roman" panose="02020603050405020304" pitchFamily="18" charset="0"/>
                <a:ea typeface="新宋体" panose="02010609030101010101" pitchFamily="49" charset="-122"/>
                <a:cs typeface="Times New Roman" panose="02020603050405020304" pitchFamily="18" charset="0"/>
              </a:rPr>
              <a:t>研究进展</a:t>
            </a:r>
            <a:r>
              <a:rPr lang="zh-CN" altLang="en-US" sz="3600" b="1" smtClean="0">
                <a:latin typeface="Times New Roman" panose="02020603050405020304" pitchFamily="18" charset="0"/>
                <a:ea typeface="新宋体" panose="02010609030101010101" pitchFamily="49" charset="-122"/>
                <a:cs typeface="Times New Roman" panose="02020603050405020304" pitchFamily="18" charset="0"/>
              </a:rPr>
              <a:t>与工程规划</a:t>
            </a:r>
            <a:endParaRPr lang="zh-CN" altLang="en-US" sz="36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副标题 2"/>
          <p:cNvSpPr>
            <a:spLocks noGrp="1"/>
          </p:cNvSpPr>
          <p:nvPr>
            <p:ph type="subTitle" idx="1"/>
          </p:nvPr>
        </p:nvSpPr>
        <p:spPr>
          <a:xfrm>
            <a:off x="1371600" y="4772744"/>
            <a:ext cx="6400800" cy="1752600"/>
          </a:xfrm>
        </p:spPr>
        <p:txBody>
          <a:bodyPr>
            <a:normAutofit lnSpcReduction="10000"/>
          </a:bodyPr>
          <a:lstStyle/>
          <a:p>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盛祥东</a:t>
            </a:r>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地面粒子阵列分总体  电磁粒子探测器系统</a:t>
            </a:r>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威海会议    </a:t>
            </a: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2017</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年</a:t>
            </a:r>
            <a:r>
              <a:rPr lang="en-US" altLang="zh-CN" sz="24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9</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21</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日</a:t>
            </a:r>
            <a:endParaRPr lang="zh-CN" altLang="en-US" sz="24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4" name="Picture 2" descr="D:\盛祥东文档之二\5_LHAASO项目进展\3_LHAASO阵列视图与灵敏度曲线\LHAASO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6633"/>
            <a:ext cx="6777462" cy="306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496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07504" y="548680"/>
            <a:ext cx="3240360" cy="1938992"/>
          </a:xfrm>
          <a:prstGeom prst="rect">
            <a:avLst/>
          </a:prstGeom>
        </p:spPr>
        <p:txBody>
          <a:bodyPr wrap="square">
            <a:spAutoFit/>
          </a:bodyPr>
          <a:lstStyle/>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1.5’’ PMT;</a:t>
            </a:r>
          </a:p>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内弧面光阴极面</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p>
          <a:p>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两种选型：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Arial" panose="020B0604020202020204" pitchFamily="34" charset="0"/>
              <a:buChar char="•"/>
            </a:pP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BHP</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CR285-01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Arial" panose="020B0604020202020204" pitchFamily="34" charset="0"/>
              <a:buChar char="•"/>
            </a:pP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HZC</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XP3960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矩形 3"/>
          <p:cNvSpPr/>
          <p:nvPr/>
        </p:nvSpPr>
        <p:spPr>
          <a:xfrm>
            <a:off x="35496" y="76565"/>
            <a:ext cx="5184576" cy="461665"/>
          </a:xfrm>
          <a:prstGeom prst="rect">
            <a:avLst/>
          </a:prstGeom>
        </p:spPr>
        <p:txBody>
          <a:bodyPr wrap="squar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）光电倍增管选型与分压器设计</a:t>
            </a:r>
            <a:endParaRPr lang="zh-CN" altLang="en-US" sz="2400"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0" name="矩形 9"/>
          <p:cNvSpPr/>
          <p:nvPr/>
        </p:nvSpPr>
        <p:spPr>
          <a:xfrm>
            <a:off x="597046" y="6444044"/>
            <a:ext cx="777686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rPr>
              <a:t>**Equivalent anode current: Gain(Anode/</a:t>
            </a:r>
            <a:r>
              <a:rPr kumimoji="0" lang="en-US" altLang="zh-CN" sz="1800" b="0" i="0" u="none" strike="noStrike" kern="0" cap="none" spc="0" normalizeH="0" baseline="0" noProof="0" dirty="0" err="1" smtClean="0">
                <a:ln>
                  <a:noFill/>
                </a:ln>
                <a:solidFill>
                  <a:prstClr val="black"/>
                </a:solidFill>
                <a:effectLst/>
                <a:uLnTx/>
                <a:uFillTx/>
              </a:rPr>
              <a:t>Dyi</a:t>
            </a:r>
            <a:r>
              <a:rPr kumimoji="0" lang="en-US" altLang="zh-CN" sz="1800" b="0" i="0" u="none" strike="noStrike" kern="0" cap="none" spc="0" normalizeH="0" baseline="0" noProof="0" dirty="0" smtClean="0">
                <a:ln>
                  <a:noFill/>
                </a:ln>
                <a:solidFill>
                  <a:prstClr val="black"/>
                </a:solidFill>
                <a:effectLst/>
                <a:uLnTx/>
                <a:uFillTx/>
              </a:rPr>
              <a:t>)×Imax(5% deviation in </a:t>
            </a:r>
            <a:r>
              <a:rPr kumimoji="0" lang="en-US" altLang="zh-CN" sz="1800" b="0" i="0" u="none" strike="noStrike" kern="0" cap="none" spc="0" normalizeH="0" baseline="0" noProof="0" dirty="0" err="1" smtClean="0">
                <a:ln>
                  <a:noFill/>
                </a:ln>
                <a:solidFill>
                  <a:prstClr val="black"/>
                </a:solidFill>
                <a:effectLst/>
                <a:uLnTx/>
                <a:uFillTx/>
              </a:rPr>
              <a:t>ith</a:t>
            </a:r>
            <a:r>
              <a:rPr kumimoji="0" lang="en-US" altLang="zh-CN" sz="1800" b="0" i="0" u="none" strike="noStrike" kern="0" cap="none" spc="0" normalizeH="0" baseline="0" noProof="0" dirty="0" smtClean="0">
                <a:ln>
                  <a:noFill/>
                </a:ln>
                <a:solidFill>
                  <a:prstClr val="black"/>
                </a:solidFill>
                <a:effectLst/>
                <a:uLnTx/>
                <a:uFillTx/>
              </a:rPr>
              <a:t> Dynode)</a:t>
            </a:r>
            <a:endParaRPr kumimoji="0" lang="zh-CN" altLang="en-US" sz="1800" b="0" i="0" u="none" strike="noStrike" kern="0" cap="none" spc="0" normalizeH="0" baseline="0" noProof="0" dirty="0" smtClean="0">
              <a:ln>
                <a:noFill/>
              </a:ln>
              <a:solidFill>
                <a:sysClr val="windowText" lastClr="000000"/>
              </a:solidFill>
              <a:effectLst/>
              <a:uLnTx/>
              <a:uFillTx/>
            </a:endParaRPr>
          </a:p>
        </p:txBody>
      </p:sp>
      <p:graphicFrame>
        <p:nvGraphicFramePr>
          <p:cNvPr id="11" name="表格 10"/>
          <p:cNvGraphicFramePr>
            <a:graphicFrameLocks noGrp="1"/>
          </p:cNvGraphicFramePr>
          <p:nvPr>
            <p:extLst>
              <p:ext uri="{D42A27DB-BD31-4B8C-83A1-F6EECF244321}">
                <p14:modId xmlns:p14="http://schemas.microsoft.com/office/powerpoint/2010/main" val="2035078843"/>
              </p:ext>
            </p:extLst>
          </p:nvPr>
        </p:nvGraphicFramePr>
        <p:xfrm>
          <a:off x="525038" y="2872283"/>
          <a:ext cx="8064896" cy="3437039"/>
        </p:xfrm>
        <a:graphic>
          <a:graphicData uri="http://schemas.openxmlformats.org/drawingml/2006/table">
            <a:tbl>
              <a:tblPr firstRow="1" bandRow="1"/>
              <a:tblGrid>
                <a:gridCol w="3456385"/>
                <a:gridCol w="4608511"/>
              </a:tblGrid>
              <a:tr h="26272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altLang="zh-CN" sz="1800" b="1" dirty="0" smtClean="0">
                          <a:latin typeface="Times New Roman" panose="02020603050405020304" pitchFamily="18" charset="0"/>
                          <a:cs typeface="Times New Roman" panose="02020603050405020304" pitchFamily="18" charset="0"/>
                        </a:rPr>
                        <a:t>Characteristics of ED PMT</a:t>
                      </a:r>
                      <a:endParaRPr lang="zh-CN" altLang="en-US" sz="1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altLang="zh-CN" sz="1800" b="1" dirty="0" smtClean="0">
                          <a:latin typeface="Times New Roman" panose="02020603050405020304" pitchFamily="18" charset="0"/>
                          <a:cs typeface="Times New Roman" panose="02020603050405020304" pitchFamily="18" charset="0"/>
                        </a:rPr>
                        <a:t>Requirements</a:t>
                      </a:r>
                      <a:endParaRPr lang="zh-CN" altLang="en-US" sz="1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r>
              <a:tr h="46871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Operating gain</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4×10</a:t>
                      </a:r>
                      <a:r>
                        <a:rPr lang="en-US" altLang="zh-CN" sz="1600" b="1" baseline="30000" dirty="0" smtClean="0">
                          <a:latin typeface="Times New Roman" panose="02020603050405020304" pitchFamily="18" charset="0"/>
                          <a:cs typeface="Times New Roman" panose="02020603050405020304" pitchFamily="18" charset="0"/>
                        </a:rPr>
                        <a:t>5</a:t>
                      </a:r>
                      <a:endParaRPr lang="en-US" altLang="zh-CN" sz="1600" b="1" baseline="0" dirty="0" smtClean="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r h="43848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Uniformity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Times New Roman" panose="02020603050405020304" pitchFamily="18" charset="0"/>
                          <a:cs typeface="Times New Roman" panose="02020603050405020304" pitchFamily="18" charset="0"/>
                        </a:rPr>
                        <a:t>&lt;10% @  </a:t>
                      </a:r>
                      <a:r>
                        <a:rPr kumimoji="0" lang="en-US" altLang="zh-CN" sz="1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4×10</a:t>
                      </a:r>
                      <a:r>
                        <a:rPr kumimoji="0" lang="en-US" altLang="zh-CN" sz="1600" b="1" i="0" u="none" strike="noStrike" kern="1200" cap="none" spc="0" normalizeH="0" baseline="3000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5 </a:t>
                      </a:r>
                      <a:r>
                        <a:rPr lang="en-US" altLang="zh-CN" sz="1600" b="1" dirty="0" smtClean="0">
                          <a:latin typeface="Times New Roman" panose="02020603050405020304" pitchFamily="18" charset="0"/>
                          <a:cs typeface="Times New Roman" panose="02020603050405020304" pitchFamily="18" charset="0"/>
                        </a:rPr>
                        <a:t>(within a radius of 1 cm)</a:t>
                      </a:r>
                      <a:endParaRPr lang="zh-CN" altLang="en-US" sz="1600" b="1" dirty="0" smtClean="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r>
              <a:tr h="2627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CTTD</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&lt; 1 ns @ </a:t>
                      </a:r>
                      <a:r>
                        <a:rPr kumimoji="0" lang="en-US" altLang="zh-CN" sz="1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4×10</a:t>
                      </a:r>
                      <a:r>
                        <a:rPr kumimoji="0" lang="en-US" altLang="zh-CN" sz="1600" b="1" i="0" u="none" strike="noStrike" kern="1200" cap="none" spc="0" normalizeH="0" baseline="3000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5</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r h="2627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Dark</a:t>
                      </a:r>
                      <a:r>
                        <a:rPr lang="en-US" altLang="zh-CN" sz="1600" b="1" baseline="0" dirty="0" smtClean="0">
                          <a:latin typeface="Times New Roman" panose="02020603050405020304" pitchFamily="18" charset="0"/>
                          <a:cs typeface="Times New Roman" panose="02020603050405020304" pitchFamily="18" charset="0"/>
                        </a:rPr>
                        <a:t> noise rate</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&lt; 200 Hz @ </a:t>
                      </a:r>
                      <a:r>
                        <a:rPr kumimoji="0" lang="en-US" altLang="zh-CN"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4×10</a:t>
                      </a:r>
                      <a:r>
                        <a:rPr kumimoji="0" lang="en-US" altLang="zh-CN" sz="1600" b="1" i="0" u="none" strike="noStrike" kern="1200" cap="none" spc="0" normalizeH="0" baseline="30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lang="en-US" altLang="zh-CN" sz="1600" b="1" dirty="0" smtClean="0">
                          <a:latin typeface="Times New Roman" panose="02020603050405020304" pitchFamily="18" charset="0"/>
                          <a:cs typeface="Times New Roman" panose="02020603050405020304" pitchFamily="18" charset="0"/>
                        </a:rPr>
                        <a:t>(1 mV threshold) </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r>
              <a:tr h="262728">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altLang="zh-CN" sz="1600" b="1" dirty="0" smtClean="0">
                          <a:latin typeface="Times New Roman" panose="02020603050405020304" pitchFamily="18" charset="0"/>
                          <a:cs typeface="Times New Roman" panose="02020603050405020304" pitchFamily="18" charset="0"/>
                        </a:rPr>
                        <a:t>Linearity (5%) of anode current up to</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altLang="zh-CN" sz="1600" b="1" dirty="0" smtClean="0">
                          <a:latin typeface="Times New Roman" panose="02020603050405020304" pitchFamily="18" charset="0"/>
                          <a:cs typeface="Times New Roman" panose="02020603050405020304" pitchFamily="18" charset="0"/>
                        </a:rPr>
                        <a:t>23.3mA /200 particles</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r h="262728">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altLang="zh-CN" sz="1600" b="1" dirty="0" smtClean="0">
                          <a:latin typeface="Times New Roman" panose="02020603050405020304" pitchFamily="18" charset="0"/>
                          <a:cs typeface="Times New Roman" panose="02020603050405020304" pitchFamily="18" charset="0"/>
                        </a:rPr>
                        <a:t>Linearity (5%) of </a:t>
                      </a:r>
                      <a:r>
                        <a:rPr lang="en-US" altLang="zh-CN" sz="1600" b="1" baseline="0" dirty="0" smtClean="0">
                          <a:latin typeface="Times New Roman" panose="02020603050405020304" pitchFamily="18" charset="0"/>
                          <a:cs typeface="Times New Roman" panose="02020603050405020304" pitchFamily="18" charset="0"/>
                        </a:rPr>
                        <a:t>equivalent anode current** for </a:t>
                      </a:r>
                      <a:r>
                        <a:rPr lang="en-US" altLang="zh-CN" sz="1600" b="1" baseline="0" dirty="0" err="1" smtClean="0">
                          <a:latin typeface="Times New Roman" panose="02020603050405020304" pitchFamily="18" charset="0"/>
                          <a:cs typeface="Times New Roman" panose="02020603050405020304" pitchFamily="18" charset="0"/>
                        </a:rPr>
                        <a:t>Dyi</a:t>
                      </a:r>
                      <a:r>
                        <a:rPr lang="en-US" altLang="zh-CN" sz="1600" b="1" baseline="0" dirty="0" smtClean="0">
                          <a:latin typeface="Times New Roman" panose="02020603050405020304" pitchFamily="18" charset="0"/>
                          <a:cs typeface="Times New Roman" panose="02020603050405020304" pitchFamily="18" charset="0"/>
                        </a:rPr>
                        <a:t> </a:t>
                      </a:r>
                      <a:r>
                        <a:rPr lang="en-US" altLang="zh-CN" sz="1600" b="1" dirty="0" smtClean="0">
                          <a:latin typeface="Times New Roman" panose="02020603050405020304" pitchFamily="18" charset="0"/>
                          <a:cs typeface="Times New Roman" panose="02020603050405020304" pitchFamily="18" charset="0"/>
                        </a:rPr>
                        <a:t>up to</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altLang="zh-CN" sz="1600" b="1" dirty="0" smtClean="0">
                          <a:latin typeface="Times New Roman" panose="02020603050405020304" pitchFamily="18" charset="0"/>
                          <a:cs typeface="Times New Roman" panose="02020603050405020304" pitchFamily="18" charset="0"/>
                        </a:rPr>
                        <a:t>~ 1164mA </a:t>
                      </a:r>
                      <a:r>
                        <a:rPr lang="en-US" altLang="zh-CN" sz="1600" b="1" baseline="0" dirty="0" smtClean="0">
                          <a:latin typeface="Times New Roman" panose="02020603050405020304" pitchFamily="18" charset="0"/>
                          <a:cs typeface="Times New Roman" panose="02020603050405020304" pitchFamily="18" charset="0"/>
                        </a:rPr>
                        <a:t>/10000 particles</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r>
              <a:tr h="2627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Temperature index </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cs typeface="Times New Roman" panose="02020603050405020304" pitchFamily="18" charset="0"/>
                        </a:rPr>
                        <a:t>&lt; 0.2%/ºC </a:t>
                      </a:r>
                      <a:endParaRPr lang="zh-CN" altLang="en-US" sz="16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bl>
          </a:graphicData>
        </a:graphic>
      </p:graphicFrame>
      <p:grpSp>
        <p:nvGrpSpPr>
          <p:cNvPr id="5" name="组合 4"/>
          <p:cNvGrpSpPr/>
          <p:nvPr/>
        </p:nvGrpSpPr>
        <p:grpSpPr>
          <a:xfrm>
            <a:off x="3535935" y="694304"/>
            <a:ext cx="2620247" cy="1764390"/>
            <a:chOff x="4260719" y="548680"/>
            <a:chExt cx="2911208" cy="1955521"/>
          </a:xfrm>
        </p:grpSpPr>
        <p:pic>
          <p:nvPicPr>
            <p:cNvPr id="20" name="Picture 2" descr="D:\盛祥东新文档管理\2016中心考核(New)\资料_zhangzq\PMT照片\XP3960\IMG_20160615_162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719" y="548680"/>
              <a:ext cx="2911208" cy="195552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260719" y="1584949"/>
              <a:ext cx="1175377" cy="648122"/>
            </a:xfrm>
            <a:prstGeom prst="rect">
              <a:avLst/>
            </a:prstGeom>
            <a:noFill/>
          </p:spPr>
          <p:txBody>
            <a:bodyPr wrap="square" rtlCol="0">
              <a:spAutoFit/>
            </a:bodyPr>
            <a:lstStyle/>
            <a:p>
              <a:pPr algn="ctr"/>
              <a:r>
                <a:rPr lang="en-US" altLang="zh-CN"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XP3960</a:t>
              </a:r>
              <a:r>
                <a:rPr lang="zh-CN" altLang="en-US"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型</a:t>
              </a:r>
              <a:r>
                <a:rPr lang="en-US" altLang="zh-CN"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PMT</a:t>
              </a:r>
              <a:endParaRPr lang="zh-CN" altLang="en-US" sz="1600" b="1" dirty="0">
                <a:solidFill>
                  <a:srgbClr val="FF0000"/>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grpSp>
        <p:nvGrpSpPr>
          <p:cNvPr id="22" name="组合 21"/>
          <p:cNvGrpSpPr/>
          <p:nvPr/>
        </p:nvGrpSpPr>
        <p:grpSpPr>
          <a:xfrm>
            <a:off x="6358082" y="694305"/>
            <a:ext cx="2718271" cy="1769595"/>
            <a:chOff x="251521" y="1011559"/>
            <a:chExt cx="3361582" cy="2424571"/>
          </a:xfrm>
        </p:grpSpPr>
        <p:pic>
          <p:nvPicPr>
            <p:cNvPr id="25" name="Picture 3" descr="D:\盛祥东新文档管理\2016中心考核(New)\资料_zhangzq\PMT照片\CR285-01\IMG_20160615_1619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51521" y="1011559"/>
              <a:ext cx="3223253" cy="24174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481656" y="2972268"/>
              <a:ext cx="2131447" cy="463862"/>
            </a:xfrm>
            <a:prstGeom prst="rect">
              <a:avLst/>
            </a:prstGeom>
            <a:noFill/>
          </p:spPr>
          <p:txBody>
            <a:bodyPr wrap="none" rtlCol="0">
              <a:spAutoFit/>
            </a:bodyPr>
            <a:lstStyle/>
            <a:p>
              <a:r>
                <a:rPr lang="en-US" altLang="zh-CN"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CR285-01</a:t>
              </a:r>
              <a:r>
                <a:rPr lang="zh-CN" altLang="en-US"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型</a:t>
              </a:r>
              <a:r>
                <a:rPr lang="en-US" altLang="zh-CN" sz="16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PMT</a:t>
              </a:r>
              <a:endParaRPr lang="zh-CN" altLang="en-US" sz="1600" b="1" dirty="0">
                <a:solidFill>
                  <a:srgbClr val="FF0000"/>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sp>
        <p:nvSpPr>
          <p:cNvPr id="2" name="灯片编号占位符 1"/>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10</a:t>
            </a:fld>
            <a:endParaRPr kumimoji="1" lang="zh-CN" altLang="en-US">
              <a:solidFill>
                <a:prstClr val="black">
                  <a:tint val="75000"/>
                </a:prstClr>
              </a:solidFill>
            </a:endParaRPr>
          </a:p>
        </p:txBody>
      </p:sp>
    </p:spTree>
    <p:extLst>
      <p:ext uri="{BB962C8B-B14F-4D97-AF65-F5344CB8AC3E}">
        <p14:creationId xmlns:p14="http://schemas.microsoft.com/office/powerpoint/2010/main" val="1263035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79512" y="3717032"/>
            <a:ext cx="6802500" cy="2757536"/>
            <a:chOff x="673214" y="3717032"/>
            <a:chExt cx="7268296" cy="2955097"/>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14" y="3717032"/>
              <a:ext cx="726829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本框 4"/>
            <p:cNvSpPr txBox="1"/>
            <p:nvPr/>
          </p:nvSpPr>
          <p:spPr>
            <a:xfrm>
              <a:off x="2689810" y="6309320"/>
              <a:ext cx="3898414" cy="362809"/>
            </a:xfrm>
            <a:prstGeom prst="rect">
              <a:avLst/>
            </a:prstGeom>
            <a:noFill/>
          </p:spPr>
          <p:txBody>
            <a:bodyPr wrap="square" rtlCol="0">
              <a:spAutoFit/>
            </a:bodyPr>
            <a:lstStyle/>
            <a:p>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XP3960</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型</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分压器电路</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设计</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图</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grpSp>
        <p:nvGrpSpPr>
          <p:cNvPr id="13" name="组合 12"/>
          <p:cNvGrpSpPr/>
          <p:nvPr/>
        </p:nvGrpSpPr>
        <p:grpSpPr>
          <a:xfrm>
            <a:off x="395536" y="116632"/>
            <a:ext cx="6336704" cy="3125410"/>
            <a:chOff x="1139010" y="116632"/>
            <a:chExt cx="6336704" cy="3125410"/>
          </a:xfrm>
        </p:grpSpPr>
        <p:pic>
          <p:nvPicPr>
            <p:cNvPr id="7"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010" y="116632"/>
              <a:ext cx="6336704" cy="2808312"/>
            </a:xfrm>
            <a:prstGeom prst="rect">
              <a:avLst/>
            </a:prstGeom>
            <a:noFill/>
            <a:ln>
              <a:noFill/>
            </a:ln>
            <a:effectLst/>
            <a:extLst/>
          </p:spPr>
        </p:pic>
        <p:sp>
          <p:nvSpPr>
            <p:cNvPr id="12" name="文本框 4"/>
            <p:cNvSpPr txBox="1"/>
            <p:nvPr/>
          </p:nvSpPr>
          <p:spPr>
            <a:xfrm>
              <a:off x="2545422" y="2903488"/>
              <a:ext cx="4320480" cy="338554"/>
            </a:xfrm>
            <a:prstGeom prst="rect">
              <a:avLst/>
            </a:prstGeom>
            <a:noFill/>
          </p:spPr>
          <p:txBody>
            <a:bodyPr wrap="square" rtlCol="0">
              <a:spAutoFit/>
            </a:bodyPr>
            <a:lstStyle/>
            <a:p>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CR285-01</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型</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分压器电路设计图</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sp>
        <p:nvSpPr>
          <p:cNvPr id="2" name="矩形 1"/>
          <p:cNvSpPr/>
          <p:nvPr/>
        </p:nvSpPr>
        <p:spPr>
          <a:xfrm>
            <a:off x="6955532" y="1955452"/>
            <a:ext cx="2080965" cy="2554545"/>
          </a:xfrm>
          <a:prstGeom prst="rect">
            <a:avLst/>
          </a:prstGeom>
        </p:spPr>
        <p:txBody>
          <a:bodyPr wrap="square">
            <a:spAutoFit/>
          </a:bodyPr>
          <a:lstStyle/>
          <a:p>
            <a:pPr lvl="0"/>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进展</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经过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小批量样管性能检验，性能达标</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阳极</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打拿极”双重读出分压器设计基本完善</a:t>
            </a:r>
          </a:p>
        </p:txBody>
      </p:sp>
      <p:sp>
        <p:nvSpPr>
          <p:cNvPr id="3" name="灯片编号占位符 2"/>
          <p:cNvSpPr>
            <a:spLocks noGrp="1"/>
          </p:cNvSpPr>
          <p:nvPr>
            <p:ph type="sldNum" sz="quarter" idx="12"/>
          </p:nvPr>
        </p:nvSpPr>
        <p:spPr/>
        <p:txBody>
          <a:bodyPr/>
          <a:lstStyle/>
          <a:p>
            <a:fld id="{C7585096-76F5-4EAA-A50A-50DDAACC2445}" type="slidenum">
              <a:rPr lang="zh-CN" altLang="en-US" smtClean="0"/>
              <a:t>11</a:t>
            </a:fld>
            <a:endParaRPr lang="zh-CN" altLang="en-US"/>
          </a:p>
        </p:txBody>
      </p:sp>
    </p:spTree>
    <p:extLst>
      <p:ext uri="{BB962C8B-B14F-4D97-AF65-F5344CB8AC3E}">
        <p14:creationId xmlns:p14="http://schemas.microsoft.com/office/powerpoint/2010/main" val="61613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6277" y="87015"/>
            <a:ext cx="2932213" cy="461665"/>
          </a:xfrm>
          <a:prstGeom prst="rect">
            <a:avLst/>
          </a:prstGeom>
          <a:noFill/>
        </p:spPr>
        <p:txBody>
          <a:bodyPr wrap="none" rtlCol="0">
            <a:spAutoFit/>
          </a:bodyPr>
          <a:lstStyle/>
          <a:p>
            <a:pPr>
              <a:defRPr/>
            </a:pPr>
            <a:r>
              <a:rPr lang="zh-CN" altLang="en-US" sz="2400" b="1" kern="0" dirty="0" smtClean="0">
                <a:solidFill>
                  <a:prstClr val="black"/>
                </a:solidFill>
                <a:latin typeface="Times New Roman" panose="02020603050405020304" pitchFamily="18" charset="0"/>
                <a:cs typeface="Times New Roman" panose="02020603050405020304" pitchFamily="18" charset="0"/>
              </a:rPr>
              <a:t>（</a:t>
            </a:r>
            <a:r>
              <a:rPr lang="en-US" altLang="zh-CN" sz="2400" b="1" kern="0" dirty="0">
                <a:solidFill>
                  <a:prstClr val="black"/>
                </a:solidFill>
                <a:latin typeface="Times New Roman" panose="02020603050405020304" pitchFamily="18" charset="0"/>
                <a:cs typeface="Times New Roman" panose="02020603050405020304" pitchFamily="18" charset="0"/>
              </a:rPr>
              <a:t>3</a:t>
            </a:r>
            <a:r>
              <a:rPr lang="zh-CN" altLang="en-US" sz="2400" b="1" kern="0" dirty="0" smtClean="0">
                <a:solidFill>
                  <a:prstClr val="black"/>
                </a:solidFill>
                <a:latin typeface="Times New Roman" panose="02020603050405020304" pitchFamily="18" charset="0"/>
                <a:cs typeface="Times New Roman" panose="02020603050405020304" pitchFamily="18" charset="0"/>
              </a:rPr>
              <a:t>）</a:t>
            </a:r>
            <a:r>
              <a:rPr lang="en-US" altLang="zh-CN" sz="2400" b="1" kern="0" dirty="0" smtClean="0">
                <a:solidFill>
                  <a:prstClr val="black"/>
                </a:solidFill>
                <a:latin typeface="Times New Roman" panose="02020603050405020304" pitchFamily="18" charset="0"/>
                <a:cs typeface="Times New Roman" panose="02020603050405020304" pitchFamily="18" charset="0"/>
              </a:rPr>
              <a:t>ED</a:t>
            </a:r>
            <a:r>
              <a:rPr lang="zh-CN" altLang="en-US" sz="2400" b="1" kern="0" dirty="0" smtClean="0">
                <a:solidFill>
                  <a:prstClr val="black"/>
                </a:solidFill>
                <a:latin typeface="Times New Roman" panose="02020603050405020304" pitchFamily="18" charset="0"/>
                <a:cs typeface="Times New Roman" panose="02020603050405020304" pitchFamily="18" charset="0"/>
              </a:rPr>
              <a:t>电子学系统</a:t>
            </a:r>
          </a:p>
        </p:txBody>
      </p:sp>
      <p:pic>
        <p:nvPicPr>
          <p:cNvPr id="27" name="图片 26"/>
          <p:cNvPicPr>
            <a:picLocks noChangeAspect="1"/>
          </p:cNvPicPr>
          <p:nvPr/>
        </p:nvPicPr>
        <p:blipFill>
          <a:blip r:embed="rId2"/>
          <a:stretch>
            <a:fillRect/>
          </a:stretch>
        </p:blipFill>
        <p:spPr>
          <a:xfrm>
            <a:off x="247434" y="589306"/>
            <a:ext cx="3748502" cy="2191623"/>
          </a:xfrm>
          <a:prstGeom prst="rect">
            <a:avLst/>
          </a:prstGeom>
        </p:spPr>
      </p:pic>
      <p:sp>
        <p:nvSpPr>
          <p:cNvPr id="4" name="矩形 3"/>
          <p:cNvSpPr/>
          <p:nvPr/>
        </p:nvSpPr>
        <p:spPr>
          <a:xfrm>
            <a:off x="4255502" y="73090"/>
            <a:ext cx="4788024" cy="2769989"/>
          </a:xfrm>
          <a:prstGeom prst="rect">
            <a:avLst/>
          </a:prstGeom>
        </p:spPr>
        <p:txBody>
          <a:bodyPr wrap="square">
            <a:spAutoFit/>
          </a:bodyPr>
          <a:lstStyle/>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电子学插件功能实现：</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双</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极信号</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输入处理；</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电荷测量</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charge integration</a:t>
            </a:r>
          </a:p>
          <a:p>
            <a:pPr marL="285750" indent="-285750">
              <a:buFont typeface="Arial" panose="020B0604020202020204" pitchFamily="34" charset="0"/>
              <a:buChar char="•"/>
            </a:pPr>
            <a:r>
              <a:rPr lang="zh-CN" altLang="en-US"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时间测量</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TDC base on </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FPGA</a:t>
            </a:r>
          </a:p>
          <a:p>
            <a:pPr marL="285750" indent="-285750">
              <a:buFont typeface="Arial" panose="020B0604020202020204" pitchFamily="34" charset="0"/>
              <a:buChar char="•"/>
            </a:pPr>
            <a:r>
              <a:rPr lang="zh-CN" altLang="en-US"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低温度系数；</a:t>
            </a:r>
            <a:endPar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）光纤输出（通过节点与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时钟系统连接）；</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）内部温湿度监测；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）高压</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慢控</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接口处理等</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689965192"/>
              </p:ext>
            </p:extLst>
          </p:nvPr>
        </p:nvGraphicFramePr>
        <p:xfrm>
          <a:off x="517400" y="2972320"/>
          <a:ext cx="8231065" cy="3697040"/>
        </p:xfrm>
        <a:graphic>
          <a:graphicData uri="http://schemas.openxmlformats.org/drawingml/2006/table">
            <a:tbl>
              <a:tblPr firstRow="1" bandRow="1"/>
              <a:tblGrid>
                <a:gridCol w="2438975"/>
                <a:gridCol w="2896045"/>
                <a:gridCol w="2896045"/>
              </a:tblGrid>
              <a:tr h="431100">
                <a:tc>
                  <a:txBody>
                    <a:bodyPr/>
                    <a:lstStyle>
                      <a:lvl1pPr marL="0" algn="l" defTabSz="914400" rtl="0" eaLnBrk="1" latinLnBrk="0" hangingPunct="1">
                        <a:defRPr sz="1800" b="1" kern="1200">
                          <a:solidFill>
                            <a:schemeClr val="lt1"/>
                          </a:solidFill>
                          <a:latin typeface="Candara" panose="020E0502030303020204"/>
                        </a:defRPr>
                      </a:lvl1pPr>
                      <a:lvl2pPr marL="457200" algn="l" defTabSz="914400" rtl="0" eaLnBrk="1" latinLnBrk="0" hangingPunct="1">
                        <a:defRPr sz="1800" b="1" kern="1200">
                          <a:solidFill>
                            <a:schemeClr val="lt1"/>
                          </a:solidFill>
                          <a:latin typeface="Candara" panose="020E0502030303020204"/>
                        </a:defRPr>
                      </a:lvl2pPr>
                      <a:lvl3pPr marL="914400" algn="l" defTabSz="914400" rtl="0" eaLnBrk="1" latinLnBrk="0" hangingPunct="1">
                        <a:defRPr sz="1800" b="1" kern="1200">
                          <a:solidFill>
                            <a:schemeClr val="lt1"/>
                          </a:solidFill>
                          <a:latin typeface="Candara" panose="020E0502030303020204"/>
                        </a:defRPr>
                      </a:lvl3pPr>
                      <a:lvl4pPr marL="1371600" algn="l" defTabSz="914400" rtl="0" eaLnBrk="1" latinLnBrk="0" hangingPunct="1">
                        <a:defRPr sz="1800" b="1" kern="1200">
                          <a:solidFill>
                            <a:schemeClr val="lt1"/>
                          </a:solidFill>
                          <a:latin typeface="Candara" panose="020E0502030303020204"/>
                        </a:defRPr>
                      </a:lvl4pPr>
                      <a:lvl5pPr marL="1828800" algn="l" defTabSz="914400" rtl="0" eaLnBrk="1" latinLnBrk="0" hangingPunct="1">
                        <a:defRPr sz="1800" b="1" kern="1200">
                          <a:solidFill>
                            <a:schemeClr val="lt1"/>
                          </a:solidFill>
                          <a:latin typeface="Candara" panose="020E0502030303020204"/>
                        </a:defRPr>
                      </a:lvl5pPr>
                      <a:lvl6pPr marL="2286000" algn="l" defTabSz="914400" rtl="0" eaLnBrk="1" latinLnBrk="0" hangingPunct="1">
                        <a:defRPr sz="1800" b="1" kern="1200">
                          <a:solidFill>
                            <a:schemeClr val="lt1"/>
                          </a:solidFill>
                          <a:latin typeface="Candara" panose="020E0502030303020204"/>
                        </a:defRPr>
                      </a:lvl6pPr>
                      <a:lvl7pPr marL="2743200" algn="l" defTabSz="914400" rtl="0" eaLnBrk="1" latinLnBrk="0" hangingPunct="1">
                        <a:defRPr sz="1800" b="1" kern="1200">
                          <a:solidFill>
                            <a:schemeClr val="lt1"/>
                          </a:solidFill>
                          <a:latin typeface="Candara" panose="020E0502030303020204"/>
                        </a:defRPr>
                      </a:lvl7pPr>
                      <a:lvl8pPr marL="3200400" algn="l" defTabSz="914400" rtl="0" eaLnBrk="1" latinLnBrk="0" hangingPunct="1">
                        <a:defRPr sz="1800" b="1" kern="1200">
                          <a:solidFill>
                            <a:schemeClr val="lt1"/>
                          </a:solidFill>
                          <a:latin typeface="Candara" panose="020E0502030303020204"/>
                        </a:defRPr>
                      </a:lvl8pPr>
                      <a:lvl9pPr marL="3657600" algn="l" defTabSz="914400" rtl="0" eaLnBrk="1" latinLnBrk="0" hangingPunct="1">
                        <a:defRPr sz="1800" b="1" kern="1200">
                          <a:solidFill>
                            <a:schemeClr val="lt1"/>
                          </a:solidFill>
                          <a:latin typeface="Candara" panose="020E0502030303020204"/>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参数</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914400" rtl="0" eaLnBrk="1" latinLnBrk="0" hangingPunct="1">
                        <a:defRPr sz="1800" b="1" kern="1200">
                          <a:solidFill>
                            <a:schemeClr val="lt1"/>
                          </a:solidFill>
                          <a:latin typeface="Candara" panose="020E0502030303020204"/>
                        </a:defRPr>
                      </a:lvl1pPr>
                      <a:lvl2pPr marL="457200" algn="l" defTabSz="914400" rtl="0" eaLnBrk="1" latinLnBrk="0" hangingPunct="1">
                        <a:defRPr sz="1800" b="1" kern="1200">
                          <a:solidFill>
                            <a:schemeClr val="lt1"/>
                          </a:solidFill>
                          <a:latin typeface="Candara" panose="020E0502030303020204"/>
                        </a:defRPr>
                      </a:lvl2pPr>
                      <a:lvl3pPr marL="914400" algn="l" defTabSz="914400" rtl="0" eaLnBrk="1" latinLnBrk="0" hangingPunct="1">
                        <a:defRPr sz="1800" b="1" kern="1200">
                          <a:solidFill>
                            <a:schemeClr val="lt1"/>
                          </a:solidFill>
                          <a:latin typeface="Candara" panose="020E0502030303020204"/>
                        </a:defRPr>
                      </a:lvl3pPr>
                      <a:lvl4pPr marL="1371600" algn="l" defTabSz="914400" rtl="0" eaLnBrk="1" latinLnBrk="0" hangingPunct="1">
                        <a:defRPr sz="1800" b="1" kern="1200">
                          <a:solidFill>
                            <a:schemeClr val="lt1"/>
                          </a:solidFill>
                          <a:latin typeface="Candara" panose="020E0502030303020204"/>
                        </a:defRPr>
                      </a:lvl4pPr>
                      <a:lvl5pPr marL="1828800" algn="l" defTabSz="914400" rtl="0" eaLnBrk="1" latinLnBrk="0" hangingPunct="1">
                        <a:defRPr sz="1800" b="1" kern="1200">
                          <a:solidFill>
                            <a:schemeClr val="lt1"/>
                          </a:solidFill>
                          <a:latin typeface="Candara" panose="020E0502030303020204"/>
                        </a:defRPr>
                      </a:lvl5pPr>
                      <a:lvl6pPr marL="2286000" algn="l" defTabSz="914400" rtl="0" eaLnBrk="1" latinLnBrk="0" hangingPunct="1">
                        <a:defRPr sz="1800" b="1" kern="1200">
                          <a:solidFill>
                            <a:schemeClr val="lt1"/>
                          </a:solidFill>
                          <a:latin typeface="Candara" panose="020E0502030303020204"/>
                        </a:defRPr>
                      </a:lvl6pPr>
                      <a:lvl7pPr marL="2743200" algn="l" defTabSz="914400" rtl="0" eaLnBrk="1" latinLnBrk="0" hangingPunct="1">
                        <a:defRPr sz="1800" b="1" kern="1200">
                          <a:solidFill>
                            <a:schemeClr val="lt1"/>
                          </a:solidFill>
                          <a:latin typeface="Candara" panose="020E0502030303020204"/>
                        </a:defRPr>
                      </a:lvl7pPr>
                      <a:lvl8pPr marL="3200400" algn="l" defTabSz="914400" rtl="0" eaLnBrk="1" latinLnBrk="0" hangingPunct="1">
                        <a:defRPr sz="1800" b="1" kern="1200">
                          <a:solidFill>
                            <a:schemeClr val="lt1"/>
                          </a:solidFill>
                          <a:latin typeface="Candara" panose="020E0502030303020204"/>
                        </a:defRPr>
                      </a:lvl8pPr>
                      <a:lvl9pPr marL="3657600" algn="l" defTabSz="914400" rtl="0" eaLnBrk="1" latinLnBrk="0" hangingPunct="1">
                        <a:defRPr sz="1800" b="1" kern="1200">
                          <a:solidFill>
                            <a:schemeClr val="lt1"/>
                          </a:solidFill>
                          <a:latin typeface="Candara" panose="020E0502030303020204"/>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设计指标</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914400" rtl="0" eaLnBrk="1" latinLnBrk="0" hangingPunct="1">
                        <a:defRPr sz="1800" b="1" kern="1200">
                          <a:solidFill>
                            <a:schemeClr val="lt1"/>
                          </a:solidFill>
                          <a:latin typeface="Candara" panose="020E0502030303020204"/>
                        </a:defRPr>
                      </a:lvl1pPr>
                      <a:lvl2pPr marL="457200" algn="l" defTabSz="914400" rtl="0" eaLnBrk="1" latinLnBrk="0" hangingPunct="1">
                        <a:defRPr sz="1800" b="1" kern="1200">
                          <a:solidFill>
                            <a:schemeClr val="lt1"/>
                          </a:solidFill>
                          <a:latin typeface="Candara" panose="020E0502030303020204"/>
                        </a:defRPr>
                      </a:lvl2pPr>
                      <a:lvl3pPr marL="914400" algn="l" defTabSz="914400" rtl="0" eaLnBrk="1" latinLnBrk="0" hangingPunct="1">
                        <a:defRPr sz="1800" b="1" kern="1200">
                          <a:solidFill>
                            <a:schemeClr val="lt1"/>
                          </a:solidFill>
                          <a:latin typeface="Candara" panose="020E0502030303020204"/>
                        </a:defRPr>
                      </a:lvl3pPr>
                      <a:lvl4pPr marL="1371600" algn="l" defTabSz="914400" rtl="0" eaLnBrk="1" latinLnBrk="0" hangingPunct="1">
                        <a:defRPr sz="1800" b="1" kern="1200">
                          <a:solidFill>
                            <a:schemeClr val="lt1"/>
                          </a:solidFill>
                          <a:latin typeface="Candara" panose="020E0502030303020204"/>
                        </a:defRPr>
                      </a:lvl4pPr>
                      <a:lvl5pPr marL="1828800" algn="l" defTabSz="914400" rtl="0" eaLnBrk="1" latinLnBrk="0" hangingPunct="1">
                        <a:defRPr sz="1800" b="1" kern="1200">
                          <a:solidFill>
                            <a:schemeClr val="lt1"/>
                          </a:solidFill>
                          <a:latin typeface="Candara" panose="020E0502030303020204"/>
                        </a:defRPr>
                      </a:lvl5pPr>
                      <a:lvl6pPr marL="2286000" algn="l" defTabSz="914400" rtl="0" eaLnBrk="1" latinLnBrk="0" hangingPunct="1">
                        <a:defRPr sz="1800" b="1" kern="1200">
                          <a:solidFill>
                            <a:schemeClr val="lt1"/>
                          </a:solidFill>
                          <a:latin typeface="Candara" panose="020E0502030303020204"/>
                        </a:defRPr>
                      </a:lvl6pPr>
                      <a:lvl7pPr marL="2743200" algn="l" defTabSz="914400" rtl="0" eaLnBrk="1" latinLnBrk="0" hangingPunct="1">
                        <a:defRPr sz="1800" b="1" kern="1200">
                          <a:solidFill>
                            <a:schemeClr val="lt1"/>
                          </a:solidFill>
                          <a:latin typeface="Candara" panose="020E0502030303020204"/>
                        </a:defRPr>
                      </a:lvl7pPr>
                      <a:lvl8pPr marL="3200400" algn="l" defTabSz="914400" rtl="0" eaLnBrk="1" latinLnBrk="0" hangingPunct="1">
                        <a:defRPr sz="1800" b="1" kern="1200">
                          <a:solidFill>
                            <a:schemeClr val="lt1"/>
                          </a:solidFill>
                          <a:latin typeface="Candara" panose="020E0502030303020204"/>
                        </a:defRPr>
                      </a:lvl8pPr>
                      <a:lvl9pPr marL="3657600" algn="l" defTabSz="914400" rtl="0" eaLnBrk="1" latinLnBrk="0" hangingPunct="1">
                        <a:defRPr sz="1800" b="1" kern="1200">
                          <a:solidFill>
                            <a:schemeClr val="lt1"/>
                          </a:solidFill>
                          <a:latin typeface="Candara" panose="020E0502030303020204"/>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实测性能</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8637"/>
                    </a:solidFill>
                  </a:tcPr>
                </a:tc>
              </a:tr>
              <a:tr h="762716">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阳极电荷测量动态范围</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1.28pC-256pC</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0.64pC-256pC</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r>
              <a:tr h="762716">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打拿级电荷测量动态范围</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0.64pC-128pC</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0.32pC-128pC</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r>
              <a:tr h="762716">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电荷测量精度</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10%@0.64pC</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5%@128pC</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3%@0.64pC</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1%@128pC</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&lt;5‰/</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r>
              <a:tr h="431100">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时间测量精度</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1ns</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0.5ns(0.5ns/90</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r>
              <a:tr h="546692">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稳定工作温度范围</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-25</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-+35</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914400" rtl="0" eaLnBrk="1" latinLnBrk="0" hangingPunct="1">
                        <a:defRPr sz="1800" kern="1200">
                          <a:solidFill>
                            <a:schemeClr val="dk1"/>
                          </a:solidFill>
                          <a:latin typeface="Candara" panose="020E0502030303020204"/>
                        </a:defRPr>
                      </a:lvl1pPr>
                      <a:lvl2pPr marL="457200" algn="l" defTabSz="914400" rtl="0" eaLnBrk="1" latinLnBrk="0" hangingPunct="1">
                        <a:defRPr sz="1800" kern="1200">
                          <a:solidFill>
                            <a:schemeClr val="dk1"/>
                          </a:solidFill>
                          <a:latin typeface="Candara" panose="020E0502030303020204"/>
                        </a:defRPr>
                      </a:lvl2pPr>
                      <a:lvl3pPr marL="914400" algn="l" defTabSz="914400" rtl="0" eaLnBrk="1" latinLnBrk="0" hangingPunct="1">
                        <a:defRPr sz="1800" kern="1200">
                          <a:solidFill>
                            <a:schemeClr val="dk1"/>
                          </a:solidFill>
                          <a:latin typeface="Candara" panose="020E0502030303020204"/>
                        </a:defRPr>
                      </a:lvl3pPr>
                      <a:lvl4pPr marL="1371600" algn="l" defTabSz="914400" rtl="0" eaLnBrk="1" latinLnBrk="0" hangingPunct="1">
                        <a:defRPr sz="1800" kern="1200">
                          <a:solidFill>
                            <a:schemeClr val="dk1"/>
                          </a:solidFill>
                          <a:latin typeface="Candara" panose="020E0502030303020204"/>
                        </a:defRPr>
                      </a:lvl4pPr>
                      <a:lvl5pPr marL="1828800" algn="l" defTabSz="914400" rtl="0" eaLnBrk="1" latinLnBrk="0" hangingPunct="1">
                        <a:defRPr sz="1800" kern="1200">
                          <a:solidFill>
                            <a:schemeClr val="dk1"/>
                          </a:solidFill>
                          <a:latin typeface="Candara" panose="020E0502030303020204"/>
                        </a:defRPr>
                      </a:lvl5pPr>
                      <a:lvl6pPr marL="2286000" algn="l" defTabSz="914400" rtl="0" eaLnBrk="1" latinLnBrk="0" hangingPunct="1">
                        <a:defRPr sz="1800" kern="1200">
                          <a:solidFill>
                            <a:schemeClr val="dk1"/>
                          </a:solidFill>
                          <a:latin typeface="Candara" panose="020E0502030303020204"/>
                        </a:defRPr>
                      </a:lvl6pPr>
                      <a:lvl7pPr marL="2743200" algn="l" defTabSz="914400" rtl="0" eaLnBrk="1" latinLnBrk="0" hangingPunct="1">
                        <a:defRPr sz="1800" kern="1200">
                          <a:solidFill>
                            <a:schemeClr val="dk1"/>
                          </a:solidFill>
                          <a:latin typeface="Candara" panose="020E0502030303020204"/>
                        </a:defRPr>
                      </a:lvl7pPr>
                      <a:lvl8pPr marL="3200400" algn="l" defTabSz="914400" rtl="0" eaLnBrk="1" latinLnBrk="0" hangingPunct="1">
                        <a:defRPr sz="1800" kern="1200">
                          <a:solidFill>
                            <a:schemeClr val="dk1"/>
                          </a:solidFill>
                          <a:latin typeface="Candara" panose="020E0502030303020204"/>
                        </a:defRPr>
                      </a:lvl8pPr>
                      <a:lvl9pPr marL="3657600" algn="l" defTabSz="914400" rtl="0" eaLnBrk="1" latinLnBrk="0" hangingPunct="1">
                        <a:defRPr sz="1800" kern="1200">
                          <a:solidFill>
                            <a:schemeClr val="dk1"/>
                          </a:solidFill>
                          <a:latin typeface="Candara" panose="020E050203030302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-35</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-+55</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18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r>
            </a:tbl>
          </a:graphicData>
        </a:graphic>
      </p:graphicFrame>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a:t>
            </a:fld>
            <a:endParaRPr lang="zh-CN" altLang="en-US">
              <a:solidFill>
                <a:prstClr val="black">
                  <a:tint val="75000"/>
                </a:prstClr>
              </a:solidFill>
            </a:endParaRPr>
          </a:p>
        </p:txBody>
      </p:sp>
    </p:spTree>
    <p:extLst>
      <p:ext uri="{BB962C8B-B14F-4D97-AF65-F5344CB8AC3E}">
        <p14:creationId xmlns:p14="http://schemas.microsoft.com/office/powerpoint/2010/main" val="1728495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473" y="147990"/>
            <a:ext cx="2622834" cy="461665"/>
          </a:xfrm>
          <a:prstGeom prst="rect">
            <a:avLst/>
          </a:prstGeom>
          <a:noFill/>
        </p:spPr>
        <p:txBody>
          <a:bodyPr wrap="none" rtlCol="0">
            <a:spAutoFit/>
          </a:bodyPr>
          <a:lstStyle/>
          <a:p>
            <a:r>
              <a:rPr lang="zh-CN" altLang="en-US" sz="24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4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电源系统</a:t>
            </a:r>
            <a:endParaRPr lang="zh-CN" altLang="en-US"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8" name="矩形 7"/>
          <p:cNvSpPr/>
          <p:nvPr/>
        </p:nvSpPr>
        <p:spPr>
          <a:xfrm>
            <a:off x="102728" y="3087925"/>
            <a:ext cx="5325958" cy="3221395"/>
          </a:xfrm>
          <a:prstGeom prst="rect">
            <a:avLst/>
          </a:prstGeom>
        </p:spPr>
        <p:txBody>
          <a:bodyPr wrap="square">
            <a:spAutoFit/>
          </a:bodyPr>
          <a:lstStyle/>
          <a:p>
            <a:pPr indent="-1270" algn="just">
              <a:lnSpc>
                <a:spcPts val="2000"/>
              </a:lnSpc>
            </a:pPr>
            <a:r>
              <a:rPr lang="en-US" altLang="zh-CN" b="1" kern="100" dirty="0">
                <a:solidFill>
                  <a:prstClr val="black"/>
                </a:solidFill>
                <a:latin typeface="Times New Roman"/>
                <a:ea typeface="新宋体"/>
              </a:rPr>
              <a:t>ED</a:t>
            </a:r>
            <a:r>
              <a:rPr lang="zh-CN" altLang="en-US" sz="2000" b="1" kern="100" dirty="0" smtClean="0">
                <a:solidFill>
                  <a:prstClr val="black"/>
                </a:solidFill>
                <a:latin typeface="Times New Roman"/>
                <a:ea typeface="新宋体"/>
              </a:rPr>
              <a:t>电源系统特点：</a:t>
            </a:r>
            <a:endParaRPr lang="en-US" altLang="zh-CN" sz="2000" b="1" kern="100" dirty="0" smtClean="0">
              <a:solidFill>
                <a:prstClr val="black"/>
              </a:solidFill>
              <a:latin typeface="Times New Roman"/>
              <a:ea typeface="新宋体"/>
            </a:endParaRPr>
          </a:p>
          <a:p>
            <a:pPr indent="-1270" algn="just">
              <a:lnSpc>
                <a:spcPts val="2000"/>
              </a:lnSpc>
            </a:pPr>
            <a:r>
              <a:rPr lang="en-US" altLang="zh-CN" sz="2000" b="1" kern="100" dirty="0" smtClean="0">
                <a:solidFill>
                  <a:prstClr val="black"/>
                </a:solidFill>
                <a:latin typeface="Times New Roman"/>
                <a:ea typeface="新宋体"/>
              </a:rPr>
              <a:t>1</a:t>
            </a:r>
            <a:r>
              <a:rPr lang="zh-CN" altLang="en-US" sz="2000" b="1" kern="100" dirty="0" smtClean="0">
                <a:solidFill>
                  <a:prstClr val="black"/>
                </a:solidFill>
                <a:latin typeface="Times New Roman"/>
                <a:ea typeface="新宋体"/>
              </a:rPr>
              <a:t>）采取“直流</a:t>
            </a:r>
            <a:r>
              <a:rPr lang="zh-CN" altLang="en-US" sz="2000" b="1" kern="100" dirty="0">
                <a:solidFill>
                  <a:prstClr val="black"/>
                </a:solidFill>
                <a:latin typeface="Times New Roman"/>
                <a:ea typeface="新宋体"/>
              </a:rPr>
              <a:t>源</a:t>
            </a:r>
            <a:r>
              <a:rPr lang="en-US" altLang="zh-CN" sz="2000" b="1" kern="100" dirty="0">
                <a:solidFill>
                  <a:prstClr val="black"/>
                </a:solidFill>
                <a:latin typeface="Times New Roman"/>
                <a:ea typeface="新宋体"/>
              </a:rPr>
              <a:t>+</a:t>
            </a:r>
            <a:r>
              <a:rPr lang="zh-CN" altLang="en-US" sz="2000" b="1" kern="100" dirty="0">
                <a:solidFill>
                  <a:prstClr val="black"/>
                </a:solidFill>
                <a:latin typeface="Times New Roman"/>
                <a:ea typeface="新宋体"/>
              </a:rPr>
              <a:t>高压模块</a:t>
            </a:r>
            <a:r>
              <a:rPr lang="en-US" altLang="zh-CN" sz="2000" b="1" kern="100" dirty="0">
                <a:solidFill>
                  <a:prstClr val="black"/>
                </a:solidFill>
                <a:latin typeface="Times New Roman"/>
                <a:ea typeface="新宋体"/>
              </a:rPr>
              <a:t>+</a:t>
            </a:r>
            <a:r>
              <a:rPr lang="zh-CN" altLang="en-US" sz="2000" b="1" kern="100" dirty="0">
                <a:solidFill>
                  <a:prstClr val="black"/>
                </a:solidFill>
                <a:latin typeface="Times New Roman"/>
                <a:ea typeface="新宋体"/>
              </a:rPr>
              <a:t>单片机</a:t>
            </a:r>
            <a:r>
              <a:rPr lang="zh-CN" altLang="en-US" sz="2000" b="1" kern="100" dirty="0" smtClean="0">
                <a:solidFill>
                  <a:prstClr val="black"/>
                </a:solidFill>
                <a:latin typeface="Times New Roman"/>
                <a:ea typeface="新宋体"/>
              </a:rPr>
              <a:t>监控”的设计方式</a:t>
            </a:r>
            <a:endParaRPr lang="en-US" altLang="zh-CN" sz="2000" b="1" kern="100" dirty="0">
              <a:solidFill>
                <a:prstClr val="black"/>
              </a:solidFill>
              <a:latin typeface="Times New Roman"/>
              <a:ea typeface="新宋体"/>
            </a:endParaRPr>
          </a:p>
          <a:p>
            <a:pPr indent="-1270" algn="just">
              <a:lnSpc>
                <a:spcPts val="2000"/>
              </a:lnSpc>
            </a:pPr>
            <a:r>
              <a:rPr lang="en-US" altLang="zh-CN" sz="2000" b="1" kern="100" dirty="0" smtClean="0">
                <a:solidFill>
                  <a:prstClr val="black"/>
                </a:solidFill>
                <a:latin typeface="Times New Roman"/>
                <a:ea typeface="新宋体"/>
                <a:cs typeface="Times New Roman" pitchFamily="18" charset="0"/>
              </a:rPr>
              <a:t>2</a:t>
            </a:r>
            <a:r>
              <a:rPr lang="zh-CN" altLang="en-US" sz="2000" b="1" kern="100" dirty="0" smtClean="0">
                <a:solidFill>
                  <a:prstClr val="black"/>
                </a:solidFill>
                <a:latin typeface="Times New Roman"/>
                <a:ea typeface="新宋体"/>
                <a:cs typeface="Times New Roman" pitchFamily="18" charset="0"/>
              </a:rPr>
              <a:t>）统一</a:t>
            </a:r>
            <a:r>
              <a:rPr lang="zh-CN" altLang="en-US" sz="2000" b="1" dirty="0" smtClean="0">
                <a:solidFill>
                  <a:srgbClr val="000000"/>
                </a:solidFill>
                <a:latin typeface="Times New Roman" pitchFamily="18" charset="0"/>
                <a:cs typeface="Times New Roman" pitchFamily="18" charset="0"/>
              </a:rPr>
              <a:t>高低压输出的指标要求和</a:t>
            </a:r>
            <a:r>
              <a:rPr lang="zh-CN" altLang="en-US" sz="2000" b="1" dirty="0" smtClean="0">
                <a:solidFill>
                  <a:prstClr val="black"/>
                </a:solidFill>
                <a:latin typeface="Times New Roman" pitchFamily="18" charset="0"/>
                <a:cs typeface="Times New Roman" pitchFamily="18" charset="0"/>
              </a:rPr>
              <a:t>通讯协议。</a:t>
            </a:r>
            <a:endParaRPr lang="en-US" altLang="zh-CN" sz="2000" b="1" dirty="0" smtClean="0">
              <a:solidFill>
                <a:prstClr val="black"/>
              </a:solidFill>
              <a:latin typeface="Times New Roman" pitchFamily="18" charset="0"/>
              <a:cs typeface="Times New Roman" pitchFamily="18" charset="0"/>
            </a:endParaRPr>
          </a:p>
          <a:p>
            <a:pPr indent="-1270" algn="just">
              <a:lnSpc>
                <a:spcPts val="2000"/>
              </a:lnSpc>
            </a:pPr>
            <a:r>
              <a:rPr lang="en-US" altLang="zh-CN" sz="2000" b="1" dirty="0" smtClean="0">
                <a:solidFill>
                  <a:srgbClr val="000000"/>
                </a:solidFill>
                <a:latin typeface="Times New Roman" pitchFamily="18" charset="0"/>
                <a:cs typeface="Times New Roman" pitchFamily="18" charset="0"/>
              </a:rPr>
              <a:t>3</a:t>
            </a:r>
            <a:r>
              <a:rPr lang="zh-CN" altLang="en-US" sz="2000" b="1" dirty="0" smtClean="0">
                <a:solidFill>
                  <a:srgbClr val="000000"/>
                </a:solidFill>
                <a:latin typeface="Times New Roman" pitchFamily="18" charset="0"/>
                <a:cs typeface="Times New Roman" pitchFamily="18" charset="0"/>
              </a:rPr>
              <a:t>）确保阵列实验运行稳定</a:t>
            </a:r>
            <a:endParaRPr lang="en-US" altLang="zh-CN" sz="2000" b="1" dirty="0" smtClean="0">
              <a:solidFill>
                <a:srgbClr val="000000"/>
              </a:solidFill>
              <a:latin typeface="Times New Roman" pitchFamily="18" charset="0"/>
              <a:cs typeface="Times New Roman" pitchFamily="18" charset="0"/>
            </a:endParaRPr>
          </a:p>
          <a:p>
            <a:pPr marL="800100" lvl="1" indent="-342900" fontAlgn="base">
              <a:spcBef>
                <a:spcPct val="0"/>
              </a:spcBef>
              <a:spcAft>
                <a:spcPct val="0"/>
              </a:spcAft>
              <a:buFont typeface="Arial" panose="020B0604020202020204" pitchFamily="34" charset="0"/>
              <a:buChar char="•"/>
              <a:defRPr/>
            </a:pPr>
            <a:r>
              <a:rPr lang="zh-CN" altLang="en-US" sz="2000" b="1" dirty="0" smtClean="0">
                <a:solidFill>
                  <a:srgbClr val="000000"/>
                </a:solidFill>
                <a:latin typeface="Times New Roman" pitchFamily="18" charset="0"/>
                <a:cs typeface="Times New Roman" pitchFamily="18" charset="0"/>
              </a:rPr>
              <a:t>高压输出的温度系数</a:t>
            </a:r>
            <a:r>
              <a:rPr lang="zh-CN" altLang="en-US" sz="2000" b="1" dirty="0">
                <a:solidFill>
                  <a:srgbClr val="000000"/>
                </a:solidFill>
                <a:latin typeface="Times New Roman" pitchFamily="18" charset="0"/>
                <a:cs typeface="Times New Roman" pitchFamily="18" charset="0"/>
              </a:rPr>
              <a:t>小于</a:t>
            </a:r>
            <a:r>
              <a:rPr lang="en-US" altLang="zh-CN" sz="2000" b="1" dirty="0">
                <a:solidFill>
                  <a:prstClr val="black"/>
                </a:solidFill>
                <a:latin typeface="Times New Roman" pitchFamily="18" charset="0"/>
                <a:cs typeface="Times New Roman" pitchFamily="18" charset="0"/>
              </a:rPr>
              <a:t>0.01%/ºC (0.6atm,±25</a:t>
            </a:r>
            <a:r>
              <a:rPr lang="en-US" altLang="zh-CN" sz="2000" b="1" dirty="0">
                <a:solidFill>
                  <a:prstClr val="black"/>
                </a:solidFill>
                <a:latin typeface="Times New Roman" panose="02020603050405020304" pitchFamily="18" charset="0"/>
                <a:ea typeface="新宋体"/>
                <a:cs typeface="Times New Roman" panose="02020603050405020304" pitchFamily="18" charset="0"/>
              </a:rPr>
              <a:t>℃)</a:t>
            </a:r>
            <a:r>
              <a:rPr lang="zh-CN" altLang="en-US" sz="2000" b="1" dirty="0" smtClean="0">
                <a:solidFill>
                  <a:prstClr val="black"/>
                </a:solidFill>
                <a:latin typeface="Times New Roman" panose="02020603050405020304" pitchFamily="18" charset="0"/>
                <a:ea typeface="新宋体"/>
                <a:cs typeface="Times New Roman" panose="02020603050405020304" pitchFamily="18" charset="0"/>
              </a:rPr>
              <a:t>。对</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光电倍增管增益的影响控制在</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以内</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800100" lvl="1" indent="-342900" fontAlgn="base">
              <a:spcBef>
                <a:spcPct val="0"/>
              </a:spcBef>
              <a:spcAft>
                <a:spcPct val="0"/>
              </a:spcAft>
              <a:buFont typeface="Arial" panose="020B0604020202020204" pitchFamily="34" charset="0"/>
              <a:buChar char="•"/>
              <a:defRPr/>
            </a:pPr>
            <a:r>
              <a:rPr lang="zh-CN" altLang="en-US" sz="2000" b="1" dirty="0" smtClean="0">
                <a:solidFill>
                  <a:prstClr val="black"/>
                </a:solidFill>
                <a:latin typeface="Times New Roman" panose="02020603050405020304" pitchFamily="18" charset="0"/>
                <a:ea typeface="新宋体"/>
                <a:cs typeface="Times New Roman" panose="02020603050405020304" pitchFamily="18" charset="0"/>
              </a:rPr>
              <a:t>高压输出的纹波系数</a:t>
            </a:r>
            <a:r>
              <a:rPr lang="zh-CN" altLang="en-US" sz="2000" b="1" dirty="0">
                <a:solidFill>
                  <a:prstClr val="black"/>
                </a:solidFill>
                <a:latin typeface="Times New Roman" panose="02020603050405020304" pitchFamily="18" charset="0"/>
                <a:ea typeface="新宋体"/>
                <a:cs typeface="Times New Roman" panose="02020603050405020304" pitchFamily="18" charset="0"/>
              </a:rPr>
              <a:t>小于</a:t>
            </a:r>
            <a:r>
              <a:rPr lang="en-US" altLang="zh-CN" sz="2000" b="1" dirty="0">
                <a:solidFill>
                  <a:prstClr val="black"/>
                </a:solidFill>
                <a:latin typeface="Times New Roman" pitchFamily="18" charset="0"/>
                <a:cs typeface="Times New Roman" pitchFamily="18" charset="0"/>
              </a:rPr>
              <a:t>0.01%</a:t>
            </a:r>
            <a:r>
              <a:rPr lang="zh-CN" altLang="en-US" sz="2000" b="1" dirty="0">
                <a:solidFill>
                  <a:prstClr val="black"/>
                </a:solidFill>
                <a:latin typeface="Times New Roman" pitchFamily="18" charset="0"/>
                <a:cs typeface="Times New Roman" pitchFamily="18" charset="0"/>
              </a:rPr>
              <a:t>。</a:t>
            </a:r>
            <a:endParaRPr lang="en-US" altLang="zh-CN" sz="2000" b="1" dirty="0">
              <a:solidFill>
                <a:prstClr val="black"/>
              </a:solidFill>
              <a:latin typeface="Times New Roman" pitchFamily="18" charset="0"/>
              <a:cs typeface="Times New Roman" pitchFamily="18" charset="0"/>
            </a:endParaRPr>
          </a:p>
          <a:p>
            <a:pPr marL="800100" lvl="1" indent="-342900" fontAlgn="base">
              <a:spcBef>
                <a:spcPct val="0"/>
              </a:spcBef>
              <a:spcAft>
                <a:spcPct val="0"/>
              </a:spcAft>
              <a:buFont typeface="Arial" panose="020B0604020202020204" pitchFamily="34" charset="0"/>
              <a:buChar char="•"/>
              <a:defRPr/>
            </a:pPr>
            <a:r>
              <a:rPr lang="zh-CN" altLang="en-US" sz="2000" b="1" dirty="0" smtClean="0">
                <a:solidFill>
                  <a:prstClr val="black"/>
                </a:solidFill>
                <a:latin typeface="Times New Roman" pitchFamily="18" charset="0"/>
                <a:cs typeface="Times New Roman" pitchFamily="18" charset="0"/>
              </a:rPr>
              <a:t>设计</a:t>
            </a:r>
            <a:r>
              <a:rPr lang="zh-CN" altLang="en-US" sz="2000" b="1" dirty="0">
                <a:solidFill>
                  <a:prstClr val="black"/>
                </a:solidFill>
                <a:latin typeface="Times New Roman" pitchFamily="18" charset="0"/>
                <a:cs typeface="Times New Roman" pitchFamily="18" charset="0"/>
              </a:rPr>
              <a:t>上考虑对“浪涌”、“感应雷击”等耐受能力</a:t>
            </a:r>
            <a:r>
              <a:rPr lang="zh-CN" altLang="en-US" sz="2000" b="1" dirty="0" smtClean="0">
                <a:solidFill>
                  <a:prstClr val="black"/>
                </a:solidFill>
                <a:latin typeface="Times New Roman" pitchFamily="18" charset="0"/>
                <a:cs typeface="Times New Roman" pitchFamily="18" charset="0"/>
              </a:rPr>
              <a:t>等</a:t>
            </a:r>
            <a:endParaRPr lang="en-US" altLang="zh-CN" sz="2000" b="1" dirty="0">
              <a:solidFill>
                <a:prstClr val="black"/>
              </a:solidFill>
              <a:latin typeface="Times New Roman" pitchFamily="18" charset="0"/>
              <a:cs typeface="Times New Roman" pitchFamily="18" charset="0"/>
            </a:endParaRPr>
          </a:p>
        </p:txBody>
      </p:sp>
      <p:pic>
        <p:nvPicPr>
          <p:cNvPr id="9" name="Picture 2" descr="D:\LHAASO电磁粒子探测器系统工作\威海会议（New）\ED电源外部照片.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356992"/>
            <a:ext cx="2376264" cy="316835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873148" y="2874666"/>
            <a:ext cx="2646878" cy="338554"/>
          </a:xfrm>
          <a:prstGeom prst="rect">
            <a:avLst/>
          </a:prstGeom>
        </p:spPr>
        <p:txBody>
          <a:bodyPr wrap="none">
            <a:spAutoFit/>
          </a:bodyPr>
          <a:lstStyle/>
          <a:p>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电源测试的线路连接示意图</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8686" y="188640"/>
            <a:ext cx="3535802" cy="2669498"/>
          </a:xfrm>
          <a:prstGeom prst="rect">
            <a:avLst/>
          </a:prstGeom>
          <a:noFill/>
          <a:ln>
            <a:noFill/>
          </a:ln>
        </p:spPr>
      </p:pic>
      <p:sp>
        <p:nvSpPr>
          <p:cNvPr id="11" name="TextBox 10"/>
          <p:cNvSpPr txBox="1"/>
          <p:nvPr/>
        </p:nvSpPr>
        <p:spPr>
          <a:xfrm>
            <a:off x="169904" y="762670"/>
            <a:ext cx="4762136" cy="1938992"/>
          </a:xfrm>
          <a:prstGeom prst="rect">
            <a:avLst/>
          </a:prstGeom>
          <a:noFill/>
        </p:spPr>
        <p:txBody>
          <a:bodyPr wrap="square" rtlCol="0">
            <a:spAutoFit/>
          </a:bodyPr>
          <a:lstStyle/>
          <a:p>
            <a:pPr>
              <a:lnSpc>
                <a:spcPct val="150000"/>
              </a:lnSpc>
              <a:defRPr/>
            </a:pPr>
            <a:r>
              <a:rPr lang="zh-CN" altLang="en-US" sz="2000" b="1" kern="0" dirty="0" smtClean="0">
                <a:solidFill>
                  <a:prstClr val="black"/>
                </a:solidFill>
                <a:latin typeface="Calibri"/>
              </a:rPr>
              <a:t>         河北师大</a:t>
            </a:r>
            <a:r>
              <a:rPr lang="zh-CN" altLang="en-US" sz="2000" b="1" kern="0" dirty="0">
                <a:solidFill>
                  <a:prstClr val="black"/>
                </a:solidFill>
                <a:latin typeface="Calibri"/>
              </a:rPr>
              <a:t>张少如</a:t>
            </a:r>
            <a:r>
              <a:rPr lang="zh-CN" altLang="en-US" sz="2000" b="1" kern="0" dirty="0" smtClean="0">
                <a:solidFill>
                  <a:prstClr val="black"/>
                </a:solidFill>
                <a:latin typeface="Calibri"/>
              </a:rPr>
              <a:t>老师组搭建电源系统测试系统，对于不同型号的电源系统性能进行细致研究。当前，正在逐步实现批量测试能力。</a:t>
            </a:r>
            <a:endParaRPr lang="en-US" altLang="zh-CN" sz="2000" b="1" kern="0" dirty="0" smtClean="0">
              <a:solidFill>
                <a:prstClr val="black"/>
              </a:solidFill>
              <a:latin typeface="Calibri"/>
            </a:endParaRPr>
          </a:p>
        </p:txBody>
      </p:sp>
      <p:sp>
        <p:nvSpPr>
          <p:cNvPr id="3" name="灯片编号占位符 2"/>
          <p:cNvSpPr>
            <a:spLocks noGrp="1"/>
          </p:cNvSpPr>
          <p:nvPr>
            <p:ph type="sldNum" sz="quarter" idx="12"/>
          </p:nvPr>
        </p:nvSpPr>
        <p:spPr/>
        <p:txBody>
          <a:bodyPr/>
          <a:lstStyle/>
          <a:p>
            <a:fld id="{FCAF7470-8EA2-4C29-A159-8099831DDF85}" type="slidenum">
              <a:rPr lang="en-US" altLang="zh-CN" smtClean="0">
                <a:solidFill>
                  <a:srgbClr val="000000"/>
                </a:solidFill>
              </a:rPr>
              <a:pPr/>
              <a:t>13</a:t>
            </a:fld>
            <a:endParaRPr lang="en-US" altLang="zh-CN">
              <a:solidFill>
                <a:srgbClr val="000000"/>
              </a:solidFill>
            </a:endParaRPr>
          </a:p>
        </p:txBody>
      </p:sp>
    </p:spTree>
    <p:extLst>
      <p:ext uri="{BB962C8B-B14F-4D97-AF65-F5344CB8AC3E}">
        <p14:creationId xmlns:p14="http://schemas.microsoft.com/office/powerpoint/2010/main" val="150794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591564" y="3162727"/>
            <a:ext cx="1740665" cy="369332"/>
          </a:xfrm>
          <a:prstGeom prst="rect">
            <a:avLst/>
          </a:prstGeom>
          <a:noFill/>
        </p:spPr>
        <p:txBody>
          <a:bodyPr wrap="square" rtlCol="0">
            <a:spAutoFit/>
          </a:bodyPr>
          <a:lstStyle/>
          <a:p>
            <a:r>
              <a:rPr lang="zh-CN" altLang="en-US" b="1" dirty="0" smtClean="0"/>
              <a:t>装配体设计图</a:t>
            </a:r>
            <a:endParaRPr lang="zh-CN" altLang="en-US" b="1" dirty="0"/>
          </a:p>
        </p:txBody>
      </p:sp>
      <p:pic>
        <p:nvPicPr>
          <p:cNvPr id="12" name="图片 11"/>
          <p:cNvPicPr/>
          <p:nvPr/>
        </p:nvPicPr>
        <p:blipFill rotWithShape="1">
          <a:blip r:embed="rId2" cstate="print">
            <a:extLst>
              <a:ext uri="{28A0092B-C50C-407E-A947-70E740481C1C}">
                <a14:useLocalDpi xmlns:a14="http://schemas.microsoft.com/office/drawing/2010/main" val="0"/>
              </a:ext>
            </a:extLst>
          </a:blip>
          <a:srcRect t="9292" r="4050"/>
          <a:stretch/>
        </p:blipFill>
        <p:spPr bwMode="auto">
          <a:xfrm rot="2039717">
            <a:off x="5843418" y="1720394"/>
            <a:ext cx="3181776" cy="1155101"/>
          </a:xfrm>
          <a:prstGeom prst="rect">
            <a:avLst/>
          </a:prstGeom>
          <a:noFill/>
          <a:ln>
            <a:noFill/>
          </a:ln>
        </p:spPr>
      </p:pic>
      <p:sp>
        <p:nvSpPr>
          <p:cNvPr id="13" name="文本框 12"/>
          <p:cNvSpPr txBox="1"/>
          <p:nvPr/>
        </p:nvSpPr>
        <p:spPr>
          <a:xfrm rot="1695874">
            <a:off x="7625020" y="1401556"/>
            <a:ext cx="834422" cy="369332"/>
          </a:xfrm>
          <a:prstGeom prst="rect">
            <a:avLst/>
          </a:prstGeom>
          <a:noFill/>
        </p:spPr>
        <p:txBody>
          <a:bodyPr wrap="square" rtlCol="0">
            <a:spAutoFit/>
          </a:bodyPr>
          <a:lstStyle/>
          <a:p>
            <a:r>
              <a:rPr lang="zh-CN" altLang="en-US" b="1" dirty="0" smtClean="0"/>
              <a:t>框架</a:t>
            </a:r>
            <a:endParaRPr lang="zh-CN" altLang="en-US" b="1" dirty="0"/>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266" y="5071130"/>
            <a:ext cx="2204574" cy="1080082"/>
          </a:xfrm>
          <a:prstGeom prst="rect">
            <a:avLst/>
          </a:prstGeom>
          <a:noFill/>
          <a:ln>
            <a:noFill/>
          </a:ln>
          <a:effectLst/>
        </p:spPr>
      </p:pic>
      <p:sp>
        <p:nvSpPr>
          <p:cNvPr id="18" name="文本框 17"/>
          <p:cNvSpPr txBox="1"/>
          <p:nvPr/>
        </p:nvSpPr>
        <p:spPr>
          <a:xfrm>
            <a:off x="2496575" y="6125500"/>
            <a:ext cx="1040301" cy="369332"/>
          </a:xfrm>
          <a:prstGeom prst="rect">
            <a:avLst/>
          </a:prstGeom>
          <a:noFill/>
        </p:spPr>
        <p:txBody>
          <a:bodyPr wrap="square" rtlCol="0">
            <a:spAutoFit/>
          </a:bodyPr>
          <a:lstStyle/>
          <a:p>
            <a:r>
              <a:rPr lang="zh-CN" altLang="en-US" b="1" dirty="0" smtClean="0"/>
              <a:t>支撑柱</a:t>
            </a:r>
            <a:endParaRPr lang="zh-CN" altLang="en-US" b="1" dirty="0"/>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163" y="4037988"/>
            <a:ext cx="1336597" cy="1261447"/>
          </a:xfrm>
          <a:prstGeom prst="rect">
            <a:avLst/>
          </a:prstGeom>
          <a:noFill/>
          <a:ln>
            <a:noFill/>
          </a:ln>
          <a:effectLst/>
        </p:spPr>
      </p:pic>
      <p:sp>
        <p:nvSpPr>
          <p:cNvPr id="23" name="文本框 22"/>
          <p:cNvSpPr txBox="1"/>
          <p:nvPr/>
        </p:nvSpPr>
        <p:spPr>
          <a:xfrm>
            <a:off x="495021" y="5241839"/>
            <a:ext cx="1500206" cy="369332"/>
          </a:xfrm>
          <a:prstGeom prst="rect">
            <a:avLst/>
          </a:prstGeom>
          <a:noFill/>
        </p:spPr>
        <p:txBody>
          <a:bodyPr wrap="square" rtlCol="0">
            <a:spAutoFit/>
          </a:bodyPr>
          <a:lstStyle/>
          <a:p>
            <a:r>
              <a:rPr lang="en-US" altLang="zh-CN" b="1" dirty="0" smtClean="0"/>
              <a:t>U</a:t>
            </a:r>
            <a:r>
              <a:rPr lang="zh-CN" altLang="en-US" b="1" dirty="0" smtClean="0"/>
              <a:t>形橡胶条</a:t>
            </a:r>
            <a:endParaRPr lang="zh-CN" altLang="en-US" b="1" dirty="0"/>
          </a:p>
        </p:txBody>
      </p:sp>
      <p:pic>
        <p:nvPicPr>
          <p:cNvPr id="24" name="图片 23"/>
          <p:cNvPicPr>
            <a:picLocks noChangeAspect="1"/>
          </p:cNvPicPr>
          <p:nvPr/>
        </p:nvPicPr>
        <p:blipFill>
          <a:blip r:embed="rId5"/>
          <a:stretch>
            <a:fillRect/>
          </a:stretch>
        </p:blipFill>
        <p:spPr>
          <a:xfrm>
            <a:off x="4151787" y="534178"/>
            <a:ext cx="1632587" cy="1961760"/>
          </a:xfrm>
          <a:prstGeom prst="rect">
            <a:avLst/>
          </a:prstGeom>
        </p:spPr>
      </p:pic>
      <p:sp>
        <p:nvSpPr>
          <p:cNvPr id="25" name="文本框 24"/>
          <p:cNvSpPr txBox="1"/>
          <p:nvPr/>
        </p:nvSpPr>
        <p:spPr>
          <a:xfrm>
            <a:off x="5972828" y="404664"/>
            <a:ext cx="2775636" cy="369332"/>
          </a:xfrm>
          <a:prstGeom prst="rect">
            <a:avLst/>
          </a:prstGeom>
          <a:noFill/>
        </p:spPr>
        <p:txBody>
          <a:bodyPr wrap="square" rtlCol="0">
            <a:spAutoFit/>
          </a:bodyPr>
          <a:lstStyle/>
          <a:p>
            <a:r>
              <a:rPr lang="en-US" altLang="zh-CN" b="1" dirty="0" smtClean="0"/>
              <a:t>PMT</a:t>
            </a:r>
            <a:r>
              <a:rPr lang="zh-CN" altLang="en-US" b="1" dirty="0" smtClean="0"/>
              <a:t>、光纤束固定及耦合</a:t>
            </a:r>
            <a:endParaRPr lang="zh-CN" altLang="en-US" b="1" dirty="0"/>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82" y="1242018"/>
            <a:ext cx="2703568" cy="1904802"/>
          </a:xfrm>
          <a:prstGeom prst="rect">
            <a:avLst/>
          </a:prstGeom>
        </p:spPr>
      </p:pic>
      <p:pic>
        <p:nvPicPr>
          <p:cNvPr id="7" name="图片 6"/>
          <p:cNvPicPr>
            <a:picLocks noChangeAspect="1"/>
          </p:cNvPicPr>
          <p:nvPr/>
        </p:nvPicPr>
        <p:blipFill>
          <a:blip r:embed="rId7"/>
          <a:stretch>
            <a:fillRect/>
          </a:stretch>
        </p:blipFill>
        <p:spPr>
          <a:xfrm>
            <a:off x="3872083" y="4556683"/>
            <a:ext cx="2631938" cy="1904803"/>
          </a:xfrm>
          <a:prstGeom prst="rect">
            <a:avLst/>
          </a:prstGeom>
        </p:spPr>
      </p:pic>
      <p:sp>
        <p:nvSpPr>
          <p:cNvPr id="8" name="文本框 7"/>
          <p:cNvSpPr txBox="1"/>
          <p:nvPr/>
        </p:nvSpPr>
        <p:spPr>
          <a:xfrm>
            <a:off x="6527516" y="5671364"/>
            <a:ext cx="1955133" cy="369332"/>
          </a:xfrm>
          <a:prstGeom prst="rect">
            <a:avLst/>
          </a:prstGeom>
          <a:noFill/>
        </p:spPr>
        <p:txBody>
          <a:bodyPr wrap="square" rtlCol="0">
            <a:spAutoFit/>
          </a:bodyPr>
          <a:lstStyle/>
          <a:p>
            <a:r>
              <a:rPr lang="zh-CN" altLang="en-US" b="1" dirty="0" smtClean="0"/>
              <a:t>底座方管设计图</a:t>
            </a:r>
            <a:endParaRPr lang="zh-CN" altLang="en-US" b="1" dirty="0"/>
          </a:p>
        </p:txBody>
      </p:sp>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l="7158" r="19555"/>
          <a:stretch/>
        </p:blipFill>
        <p:spPr bwMode="auto">
          <a:xfrm>
            <a:off x="1866338" y="3904230"/>
            <a:ext cx="1693335" cy="1115148"/>
          </a:xfrm>
          <a:prstGeom prst="rect">
            <a:avLst/>
          </a:prstGeom>
          <a:noFill/>
          <a:ln>
            <a:noFill/>
          </a:ln>
          <a:effectLst/>
        </p:spPr>
      </p:pic>
      <p:sp>
        <p:nvSpPr>
          <p:cNvPr id="20" name="文本框 19"/>
          <p:cNvSpPr txBox="1"/>
          <p:nvPr/>
        </p:nvSpPr>
        <p:spPr>
          <a:xfrm>
            <a:off x="495021" y="3565148"/>
            <a:ext cx="1774050" cy="369332"/>
          </a:xfrm>
          <a:prstGeom prst="rect">
            <a:avLst/>
          </a:prstGeom>
          <a:noFill/>
        </p:spPr>
        <p:txBody>
          <a:bodyPr wrap="square" rtlCol="0">
            <a:spAutoFit/>
          </a:bodyPr>
          <a:lstStyle/>
          <a:p>
            <a:r>
              <a:rPr lang="zh-CN" altLang="en-US" b="1" dirty="0" smtClean="0"/>
              <a:t>侧</a:t>
            </a:r>
            <a:r>
              <a:rPr lang="zh-CN" altLang="en-US" b="1" dirty="0"/>
              <a:t>边</a:t>
            </a:r>
            <a:r>
              <a:rPr lang="zh-CN" altLang="en-US" b="1" dirty="0" smtClean="0"/>
              <a:t>固定</a:t>
            </a:r>
            <a:r>
              <a:rPr lang="en-US" altLang="zh-CN" b="1" dirty="0" smtClean="0"/>
              <a:t>U</a:t>
            </a:r>
            <a:r>
              <a:rPr lang="zh-CN" altLang="en-US" b="1" dirty="0" smtClean="0"/>
              <a:t>形条</a:t>
            </a:r>
            <a:endParaRPr lang="zh-CN" altLang="en-US" b="1" dirty="0"/>
          </a:p>
        </p:txBody>
      </p:sp>
      <p:pic>
        <p:nvPicPr>
          <p:cNvPr id="27" name="Picture 2" descr="C:\Users\liujia\Desktop\ED爆炸3.jpg"/>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bwMode="auto">
          <a:xfrm>
            <a:off x="3247259" y="2840671"/>
            <a:ext cx="3710542" cy="17443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4266" t="24463" r="2202" b="28524"/>
          <a:stretch/>
        </p:blipFill>
        <p:spPr bwMode="auto">
          <a:xfrm rot="19300253">
            <a:off x="6162617" y="3905050"/>
            <a:ext cx="3101583" cy="622960"/>
          </a:xfrm>
          <a:prstGeom prst="rect">
            <a:avLst/>
          </a:prstGeom>
          <a:noFill/>
          <a:ln>
            <a:noFill/>
          </a:ln>
        </p:spPr>
      </p:pic>
      <p:sp>
        <p:nvSpPr>
          <p:cNvPr id="15" name="文本框 14"/>
          <p:cNvSpPr txBox="1"/>
          <p:nvPr/>
        </p:nvSpPr>
        <p:spPr>
          <a:xfrm rot="19171149">
            <a:off x="7754484" y="4010533"/>
            <a:ext cx="1192812" cy="369332"/>
          </a:xfrm>
          <a:prstGeom prst="rect">
            <a:avLst/>
          </a:prstGeom>
          <a:noFill/>
        </p:spPr>
        <p:txBody>
          <a:bodyPr wrap="square" rtlCol="0">
            <a:spAutoFit/>
          </a:bodyPr>
          <a:lstStyle/>
          <a:p>
            <a:r>
              <a:rPr lang="zh-CN" altLang="en-US" b="1" dirty="0" smtClean="0"/>
              <a:t>侧视图</a:t>
            </a:r>
            <a:endParaRPr lang="zh-CN" altLang="en-US" b="1" dirty="0"/>
          </a:p>
        </p:txBody>
      </p:sp>
      <p:sp>
        <p:nvSpPr>
          <p:cNvPr id="3" name="上箭头 2"/>
          <p:cNvSpPr/>
          <p:nvPr/>
        </p:nvSpPr>
        <p:spPr>
          <a:xfrm>
            <a:off x="4562117" y="2550266"/>
            <a:ext cx="539826" cy="4104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左箭头 9"/>
          <p:cNvSpPr/>
          <p:nvPr/>
        </p:nvSpPr>
        <p:spPr>
          <a:xfrm>
            <a:off x="2817165" y="3491546"/>
            <a:ext cx="511115" cy="499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7003792" y="3184432"/>
            <a:ext cx="621780" cy="556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下箭头 27"/>
          <p:cNvSpPr/>
          <p:nvPr/>
        </p:nvSpPr>
        <p:spPr>
          <a:xfrm>
            <a:off x="4572000" y="4401119"/>
            <a:ext cx="583894" cy="367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080" y="204610"/>
            <a:ext cx="2622834" cy="461665"/>
          </a:xfrm>
          <a:prstGeom prst="rect">
            <a:avLst/>
          </a:prstGeom>
        </p:spPr>
        <p:txBody>
          <a:bodyPr wrap="non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外壳设计</a:t>
            </a:r>
            <a:endParaRPr lang="zh-CN" altLang="en-US" sz="2400"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灯片编号占位符 1"/>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14</a:t>
            </a:fld>
            <a:endParaRPr kumimoji="1" lang="zh-CN" altLang="en-US">
              <a:solidFill>
                <a:prstClr val="black">
                  <a:tint val="75000"/>
                </a:prstClr>
              </a:solidFill>
            </a:endParaRPr>
          </a:p>
        </p:txBody>
      </p:sp>
    </p:spTree>
    <p:extLst>
      <p:ext uri="{BB962C8B-B14F-4D97-AF65-F5344CB8AC3E}">
        <p14:creationId xmlns:p14="http://schemas.microsoft.com/office/powerpoint/2010/main" val="3534605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339753" y="5974795"/>
            <a:ext cx="5200621" cy="478553"/>
          </a:xfrm>
        </p:spPr>
        <p:txBody>
          <a:bodyPr>
            <a:normAutofit/>
          </a:bodyPr>
          <a:lstStyle/>
          <a:p>
            <a:pPr marL="0" indent="0">
              <a:buNone/>
            </a:pPr>
            <a:r>
              <a:rPr lang="zh-CN" altLang="en-US" sz="2000" b="1" dirty="0">
                <a:latin typeface="Times New Roman" panose="02020603050405020304" pitchFamily="18" charset="0"/>
                <a:cs typeface="Times New Roman" panose="02020603050405020304" pitchFamily="18" charset="0"/>
              </a:rPr>
              <a:t>探测器生产、测试速度：</a:t>
            </a:r>
            <a:r>
              <a:rPr lang="en-US" altLang="zh-CN" sz="2000" b="1" dirty="0">
                <a:latin typeface="Times New Roman" panose="02020603050405020304" pitchFamily="18" charset="0"/>
                <a:cs typeface="Times New Roman" panose="02020603050405020304" pitchFamily="18" charset="0"/>
              </a:rPr>
              <a:t>156/</a:t>
            </a:r>
            <a:r>
              <a:rPr lang="zh-CN" altLang="en-US" sz="2000" b="1" dirty="0" smtClean="0">
                <a:latin typeface="Times New Roman" panose="02020603050405020304" pitchFamily="18" charset="0"/>
                <a:cs typeface="Times New Roman" panose="02020603050405020304" pitchFamily="18" charset="0"/>
              </a:rPr>
              <a:t>月，</a:t>
            </a:r>
            <a:r>
              <a:rPr lang="en-US" altLang="zh-CN" sz="2000" b="1" dirty="0" smtClean="0">
                <a:latin typeface="Times New Roman" panose="02020603050405020304" pitchFamily="18" charset="0"/>
                <a:cs typeface="Times New Roman" panose="02020603050405020304" pitchFamily="18" charset="0"/>
              </a:rPr>
              <a:t>3</a:t>
            </a:r>
            <a:r>
              <a:rPr lang="zh-CN" altLang="en-US" sz="2000" b="1" dirty="0" smtClean="0">
                <a:latin typeface="Times New Roman" panose="02020603050405020304" pitchFamily="18" charset="0"/>
                <a:cs typeface="Times New Roman" panose="02020603050405020304" pitchFamily="18" charset="0"/>
              </a:rPr>
              <a:t>年完成</a:t>
            </a:r>
            <a:endParaRPr lang="zh-CN" altLang="en-US" sz="2000" b="1" dirty="0">
              <a:latin typeface="Times New Roman" panose="02020603050405020304" pitchFamily="18" charset="0"/>
              <a:cs typeface="Times New Roman" panose="02020603050405020304" pitchFamily="18" charset="0"/>
            </a:endParaRPr>
          </a:p>
        </p:txBody>
      </p:sp>
      <p:pic>
        <p:nvPicPr>
          <p:cNvPr id="5" name="Picture 3" descr="C:\Users\liujia\Desktop\ED爆炸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83" t="20516" r="1921" b="17660"/>
          <a:stretch/>
        </p:blipFill>
        <p:spPr bwMode="auto">
          <a:xfrm>
            <a:off x="216948" y="1242400"/>
            <a:ext cx="5886232" cy="18132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3"/>
          <a:stretch>
            <a:fillRect/>
          </a:stretch>
        </p:blipFill>
        <p:spPr>
          <a:xfrm>
            <a:off x="6012108" y="3499196"/>
            <a:ext cx="2986120" cy="1391106"/>
          </a:xfrm>
          <a:prstGeom prst="rect">
            <a:avLst/>
          </a:prstGeom>
        </p:spPr>
      </p:pic>
      <p:pic>
        <p:nvPicPr>
          <p:cNvPr id="12" name="图片 11"/>
          <p:cNvPicPr>
            <a:picLocks noChangeAspect="1"/>
          </p:cNvPicPr>
          <p:nvPr/>
        </p:nvPicPr>
        <p:blipFill>
          <a:blip r:embed="rId4"/>
          <a:stretch>
            <a:fillRect/>
          </a:stretch>
        </p:blipFill>
        <p:spPr>
          <a:xfrm>
            <a:off x="3422758" y="3406523"/>
            <a:ext cx="2137998" cy="1576452"/>
          </a:xfrm>
          <a:prstGeom prst="rect">
            <a:avLst/>
          </a:prstGeom>
        </p:spPr>
      </p:pic>
      <p:pic>
        <p:nvPicPr>
          <p:cNvPr id="17" name="图片 16"/>
          <p:cNvPicPr>
            <a:picLocks noChangeAspect="1"/>
          </p:cNvPicPr>
          <p:nvPr/>
        </p:nvPicPr>
        <p:blipFill>
          <a:blip r:embed="rId5"/>
          <a:stretch>
            <a:fillRect/>
          </a:stretch>
        </p:blipFill>
        <p:spPr>
          <a:xfrm>
            <a:off x="1330405" y="4156292"/>
            <a:ext cx="1641002" cy="1468020"/>
          </a:xfrm>
          <a:prstGeom prst="rect">
            <a:avLst/>
          </a:prstGeom>
        </p:spPr>
      </p:pic>
      <p:pic>
        <p:nvPicPr>
          <p:cNvPr id="20" name="图片 19"/>
          <p:cNvPicPr>
            <a:picLocks noChangeAspect="1"/>
          </p:cNvPicPr>
          <p:nvPr/>
        </p:nvPicPr>
        <p:blipFill>
          <a:blip r:embed="rId6"/>
          <a:stretch>
            <a:fillRect/>
          </a:stretch>
        </p:blipFill>
        <p:spPr>
          <a:xfrm>
            <a:off x="55281" y="2621974"/>
            <a:ext cx="1965386" cy="1494343"/>
          </a:xfrm>
          <a:prstGeom prst="rect">
            <a:avLst/>
          </a:prstGeom>
        </p:spPr>
      </p:pic>
      <p:sp>
        <p:nvSpPr>
          <p:cNvPr id="21" name="左弧形箭头 20"/>
          <p:cNvSpPr/>
          <p:nvPr/>
        </p:nvSpPr>
        <p:spPr>
          <a:xfrm rot="19501329">
            <a:off x="451523" y="4197710"/>
            <a:ext cx="601595" cy="10079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上弧形箭头 21"/>
          <p:cNvSpPr/>
          <p:nvPr/>
        </p:nvSpPr>
        <p:spPr>
          <a:xfrm rot="20503163">
            <a:off x="2299287" y="3196943"/>
            <a:ext cx="1591896" cy="604506"/>
          </a:xfrm>
          <a:prstGeom prst="curvedDownArrow">
            <a:avLst>
              <a:gd name="adj1" fmla="val 25000"/>
              <a:gd name="adj2" fmla="val 50000"/>
              <a:gd name="adj3" fmla="val 29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左弧形箭头 22"/>
          <p:cNvSpPr/>
          <p:nvPr/>
        </p:nvSpPr>
        <p:spPr>
          <a:xfrm rot="15609442">
            <a:off x="5571830" y="4378910"/>
            <a:ext cx="514895" cy="175702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24"/>
          <p:cNvPicPr>
            <a:picLocks noChangeAspect="1"/>
          </p:cNvPicPr>
          <p:nvPr/>
        </p:nvPicPr>
        <p:blipFill>
          <a:blip r:embed="rId7"/>
          <a:stretch>
            <a:fillRect/>
          </a:stretch>
        </p:blipFill>
        <p:spPr>
          <a:xfrm>
            <a:off x="5958798" y="1339634"/>
            <a:ext cx="3185202" cy="1743320"/>
          </a:xfrm>
          <a:prstGeom prst="rect">
            <a:avLst/>
          </a:prstGeom>
        </p:spPr>
      </p:pic>
      <p:sp>
        <p:nvSpPr>
          <p:cNvPr id="6" name="矩形 5"/>
          <p:cNvSpPr/>
          <p:nvPr/>
        </p:nvSpPr>
        <p:spPr>
          <a:xfrm>
            <a:off x="86704" y="116633"/>
            <a:ext cx="3122971" cy="461665"/>
          </a:xfrm>
          <a:prstGeom prst="rect">
            <a:avLst/>
          </a:prstGeom>
        </p:spPr>
        <p:txBody>
          <a:bodyPr wrap="non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6</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）探测器组装工艺</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15</a:t>
            </a:fld>
            <a:endParaRPr kumimoji="1" lang="zh-CN" altLang="en-US">
              <a:solidFill>
                <a:prstClr val="black">
                  <a:tint val="75000"/>
                </a:prstClr>
              </a:solidFill>
            </a:endParaRPr>
          </a:p>
        </p:txBody>
      </p:sp>
    </p:spTree>
    <p:extLst>
      <p:ext uri="{BB962C8B-B14F-4D97-AF65-F5344CB8AC3E}">
        <p14:creationId xmlns:p14="http://schemas.microsoft.com/office/powerpoint/2010/main" val="3505237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381005" y="5930164"/>
            <a:ext cx="4639268" cy="595180"/>
          </a:xfrm>
        </p:spPr>
        <p:txBody>
          <a:bodyPr>
            <a:normAutofit/>
          </a:bodyPr>
          <a:lstStyle/>
          <a:p>
            <a:pPr marL="0" indent="0">
              <a:buNone/>
            </a:pPr>
            <a:r>
              <a:rPr lang="en-US" altLang="zh-CN" sz="2000" b="1" dirty="0" smtClean="0">
                <a:latin typeface="Times New Roman" panose="02020603050405020304" pitchFamily="18" charset="0"/>
                <a:cs typeface="Times New Roman" panose="02020603050405020304" pitchFamily="18" charset="0"/>
              </a:rPr>
              <a:t>156ED</a:t>
            </a:r>
            <a:r>
              <a:rPr lang="en-US" altLang="zh-CN" sz="2000" b="1" dirty="0">
                <a:latin typeface="Times New Roman" panose="02020603050405020304" pitchFamily="18" charset="0"/>
                <a:cs typeface="Times New Roman" panose="02020603050405020304" pitchFamily="18" charset="0"/>
              </a:rPr>
              <a:t>/</a:t>
            </a:r>
            <a:r>
              <a:rPr lang="zh-CN" altLang="en-US" sz="2000" b="1" dirty="0" smtClean="0">
                <a:latin typeface="Times New Roman" panose="02020603050405020304" pitchFamily="18" charset="0"/>
                <a:cs typeface="Times New Roman" panose="02020603050405020304" pitchFamily="18" charset="0"/>
              </a:rPr>
              <a:t>车；每月发送一车前往测控基地</a:t>
            </a:r>
            <a:endParaRPr lang="zh-CN" altLang="en-US" sz="2000" b="1" dirty="0">
              <a:latin typeface="Times New Roman" panose="02020603050405020304" pitchFamily="18" charset="0"/>
              <a:cs typeface="Times New Roman" panose="02020603050405020304" pitchFamily="18" charset="0"/>
            </a:endParaRPr>
          </a:p>
        </p:txBody>
      </p:sp>
      <p:pic>
        <p:nvPicPr>
          <p:cNvPr id="6"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067" y="1529692"/>
            <a:ext cx="1888933" cy="1196623"/>
          </a:xfrm>
          <a:prstGeom prst="rect">
            <a:avLst/>
          </a:prstGeom>
          <a:noFill/>
          <a:ln>
            <a:noFill/>
          </a:ln>
          <a:effectLst/>
          <a:extLst/>
        </p:spPr>
      </p:pic>
      <p:pic>
        <p:nvPicPr>
          <p:cNvPr id="7"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049" y="1213602"/>
            <a:ext cx="1342834" cy="1648176"/>
          </a:xfrm>
          <a:prstGeom prst="rect">
            <a:avLst/>
          </a:prstGeom>
          <a:noFill/>
          <a:ln>
            <a:noFill/>
          </a:ln>
          <a:effectLst/>
          <a:extLst/>
        </p:spPr>
      </p:pic>
      <p:pic>
        <p:nvPicPr>
          <p:cNvPr id="8" name="图片 7"/>
          <p:cNvPicPr/>
          <p:nvPr/>
        </p:nvPicPr>
        <p:blipFill>
          <a:blip r:embed="rId4">
            <a:extLst>
              <a:ext uri="{28A0092B-C50C-407E-A947-70E740481C1C}">
                <a14:useLocalDpi xmlns:a14="http://schemas.microsoft.com/office/drawing/2010/main" val="0"/>
              </a:ext>
            </a:extLst>
          </a:blip>
          <a:srcRect/>
          <a:stretch>
            <a:fillRect/>
          </a:stretch>
        </p:blipFill>
        <p:spPr bwMode="auto">
          <a:xfrm>
            <a:off x="5098317" y="1124744"/>
            <a:ext cx="2999666" cy="1939938"/>
          </a:xfrm>
          <a:prstGeom prst="rect">
            <a:avLst/>
          </a:prstGeom>
          <a:noFill/>
        </p:spPr>
      </p:pic>
      <p:pic>
        <p:nvPicPr>
          <p:cNvPr id="9" name="图片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482" y="3348937"/>
            <a:ext cx="3024173" cy="1777916"/>
          </a:xfrm>
          <a:prstGeom prst="rect">
            <a:avLst/>
          </a:prstGeom>
          <a:noFill/>
        </p:spPr>
      </p:pic>
      <p:sp>
        <p:nvSpPr>
          <p:cNvPr id="10" name="TextBox 12"/>
          <p:cNvSpPr txBox="1"/>
          <p:nvPr/>
        </p:nvSpPr>
        <p:spPr>
          <a:xfrm>
            <a:off x="1958884" y="2786923"/>
            <a:ext cx="939500" cy="307777"/>
          </a:xfrm>
          <a:prstGeom prst="rect">
            <a:avLst/>
          </a:prstGeom>
          <a:noFill/>
        </p:spPr>
        <p:txBody>
          <a:bodyPr wrap="square" rtlCol="0">
            <a:spAutoFit/>
          </a:bodyPr>
          <a:lstStyle/>
          <a:p>
            <a:r>
              <a:rPr lang="zh-CN" altLang="en-US" sz="1400" dirty="0" smtClean="0">
                <a:solidFill>
                  <a:prstClr val="black"/>
                </a:solidFill>
              </a:rPr>
              <a:t>底架</a:t>
            </a:r>
            <a:endParaRPr lang="zh-CN" altLang="en-US" sz="1400" dirty="0">
              <a:solidFill>
                <a:prstClr val="black"/>
              </a:solidFill>
            </a:endParaRPr>
          </a:p>
        </p:txBody>
      </p:sp>
      <p:pic>
        <p:nvPicPr>
          <p:cNvPr id="11"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4689979" y="3348943"/>
            <a:ext cx="3554435" cy="1804485"/>
          </a:xfrm>
          <a:prstGeom prst="rect">
            <a:avLst/>
          </a:prstGeom>
          <a:noFill/>
          <a:ln>
            <a:noFill/>
          </a:ln>
          <a:effectLst/>
          <a:extLst/>
        </p:spPr>
      </p:pic>
      <p:sp>
        <p:nvSpPr>
          <p:cNvPr id="12" name="TextBox 15"/>
          <p:cNvSpPr txBox="1"/>
          <p:nvPr/>
        </p:nvSpPr>
        <p:spPr>
          <a:xfrm>
            <a:off x="3713716" y="2916742"/>
            <a:ext cx="939500" cy="307777"/>
          </a:xfrm>
          <a:prstGeom prst="rect">
            <a:avLst/>
          </a:prstGeom>
          <a:noFill/>
        </p:spPr>
        <p:txBody>
          <a:bodyPr wrap="square" rtlCol="0">
            <a:spAutoFit/>
          </a:bodyPr>
          <a:lstStyle/>
          <a:p>
            <a:r>
              <a:rPr lang="en-US" altLang="zh-CN" sz="1400" dirty="0">
                <a:solidFill>
                  <a:prstClr val="black"/>
                </a:solidFill>
              </a:rPr>
              <a:t> </a:t>
            </a:r>
            <a:r>
              <a:rPr lang="zh-CN" altLang="en-US" sz="1400" dirty="0" smtClean="0">
                <a:solidFill>
                  <a:prstClr val="black"/>
                </a:solidFill>
              </a:rPr>
              <a:t>侧护板</a:t>
            </a:r>
            <a:endParaRPr lang="zh-CN" altLang="en-US" sz="1400" dirty="0">
              <a:solidFill>
                <a:prstClr val="black"/>
              </a:solidFill>
            </a:endParaRPr>
          </a:p>
        </p:txBody>
      </p:sp>
      <p:sp>
        <p:nvSpPr>
          <p:cNvPr id="13" name="TextBox 16"/>
          <p:cNvSpPr txBox="1"/>
          <p:nvPr/>
        </p:nvSpPr>
        <p:spPr>
          <a:xfrm>
            <a:off x="6230049" y="2940811"/>
            <a:ext cx="1296144" cy="307777"/>
          </a:xfrm>
          <a:prstGeom prst="rect">
            <a:avLst/>
          </a:prstGeom>
          <a:noFill/>
        </p:spPr>
        <p:txBody>
          <a:bodyPr wrap="square" rtlCol="0">
            <a:spAutoFit/>
          </a:bodyPr>
          <a:lstStyle/>
          <a:p>
            <a:r>
              <a:rPr lang="zh-CN" altLang="en-US" sz="1400" dirty="0" smtClean="0">
                <a:solidFill>
                  <a:prstClr val="black"/>
                </a:solidFill>
              </a:rPr>
              <a:t>侧护杆</a:t>
            </a:r>
            <a:endParaRPr lang="zh-CN" altLang="en-US" sz="1400" dirty="0">
              <a:solidFill>
                <a:prstClr val="black"/>
              </a:solidFill>
            </a:endParaRPr>
          </a:p>
        </p:txBody>
      </p:sp>
      <p:sp>
        <p:nvSpPr>
          <p:cNvPr id="14" name="TextBox 17"/>
          <p:cNvSpPr txBox="1"/>
          <p:nvPr/>
        </p:nvSpPr>
        <p:spPr>
          <a:xfrm>
            <a:off x="1619944" y="5248965"/>
            <a:ext cx="2448272" cy="307777"/>
          </a:xfrm>
          <a:prstGeom prst="rect">
            <a:avLst/>
          </a:prstGeom>
          <a:noFill/>
        </p:spPr>
        <p:txBody>
          <a:bodyPr wrap="square" rtlCol="0">
            <a:spAutoFit/>
          </a:bodyPr>
          <a:lstStyle/>
          <a:p>
            <a:r>
              <a:rPr lang="en-US" altLang="zh-CN" sz="1400" dirty="0" smtClean="0">
                <a:solidFill>
                  <a:prstClr val="black"/>
                </a:solidFill>
              </a:rPr>
              <a:t>12</a:t>
            </a:r>
            <a:r>
              <a:rPr lang="zh-CN" altLang="en-US" sz="1400" dirty="0" smtClean="0">
                <a:solidFill>
                  <a:prstClr val="black"/>
                </a:solidFill>
              </a:rPr>
              <a:t>摞探测器整体连接</a:t>
            </a:r>
            <a:endParaRPr lang="zh-CN" altLang="en-US" sz="1400" dirty="0">
              <a:solidFill>
                <a:prstClr val="black"/>
              </a:solidFill>
            </a:endParaRPr>
          </a:p>
        </p:txBody>
      </p:sp>
      <p:sp>
        <p:nvSpPr>
          <p:cNvPr id="15" name="TextBox 18"/>
          <p:cNvSpPr txBox="1"/>
          <p:nvPr/>
        </p:nvSpPr>
        <p:spPr>
          <a:xfrm>
            <a:off x="5437963" y="5175718"/>
            <a:ext cx="2448272" cy="307777"/>
          </a:xfrm>
          <a:prstGeom prst="rect">
            <a:avLst/>
          </a:prstGeom>
          <a:noFill/>
        </p:spPr>
        <p:txBody>
          <a:bodyPr wrap="square" rtlCol="0">
            <a:spAutoFit/>
          </a:bodyPr>
          <a:lstStyle/>
          <a:p>
            <a:pPr algn="ctr"/>
            <a:r>
              <a:rPr lang="en-US" altLang="zh-CN" sz="1400" dirty="0" smtClean="0">
                <a:solidFill>
                  <a:prstClr val="black"/>
                </a:solidFill>
              </a:rPr>
              <a:t>13</a:t>
            </a:r>
            <a:r>
              <a:rPr lang="zh-CN" altLang="en-US" sz="1400" dirty="0" smtClean="0">
                <a:solidFill>
                  <a:prstClr val="black"/>
                </a:solidFill>
              </a:rPr>
              <a:t>米高栏货车</a:t>
            </a:r>
            <a:endParaRPr lang="zh-CN" altLang="en-US" sz="1400" dirty="0">
              <a:solidFill>
                <a:prstClr val="black"/>
              </a:solidFill>
            </a:endParaRPr>
          </a:p>
        </p:txBody>
      </p:sp>
      <p:sp>
        <p:nvSpPr>
          <p:cNvPr id="5" name="矩形 4"/>
          <p:cNvSpPr/>
          <p:nvPr/>
        </p:nvSpPr>
        <p:spPr>
          <a:xfrm>
            <a:off x="103480" y="148573"/>
            <a:ext cx="3122971" cy="461665"/>
          </a:xfrm>
          <a:prstGeom prst="rect">
            <a:avLst/>
          </a:prstGeom>
        </p:spPr>
        <p:txBody>
          <a:bodyPr wrap="none">
            <a:spAutoFit/>
          </a:bodyPr>
          <a:lstStyle/>
          <a:p>
            <a:r>
              <a:rPr lang="zh-CN" altLang="en-US" sz="2400" b="1" dirty="0" smtClean="0">
                <a:solidFill>
                  <a:prstClr val="black"/>
                </a:solidFill>
                <a:latin typeface="Times New Roman" panose="02020603050405020304" pitchFamily="18" charset="0"/>
                <a:cs typeface="Times New Roman" panose="02020603050405020304" pitchFamily="18" charset="0"/>
              </a:rPr>
              <a:t>（</a:t>
            </a:r>
            <a:r>
              <a:rPr lang="en-US" altLang="zh-CN" sz="2400" b="1" dirty="0" smtClean="0">
                <a:solidFill>
                  <a:prstClr val="black"/>
                </a:solidFill>
                <a:latin typeface="Times New Roman" panose="02020603050405020304" pitchFamily="18" charset="0"/>
                <a:cs typeface="Times New Roman" panose="02020603050405020304" pitchFamily="18" charset="0"/>
              </a:rPr>
              <a:t>7</a:t>
            </a:r>
            <a:r>
              <a:rPr lang="zh-CN" altLang="en-US" sz="2400" b="1" dirty="0" smtClean="0">
                <a:solidFill>
                  <a:prstClr val="black"/>
                </a:solidFill>
                <a:latin typeface="Times New Roman" panose="02020603050405020304" pitchFamily="18" charset="0"/>
                <a:cs typeface="Times New Roman" panose="02020603050405020304" pitchFamily="18" charset="0"/>
              </a:rPr>
              <a:t>）探测器</a:t>
            </a:r>
            <a:r>
              <a:rPr lang="zh-CN" altLang="en-US" sz="2400" b="1" dirty="0">
                <a:solidFill>
                  <a:prstClr val="black"/>
                </a:solidFill>
                <a:latin typeface="Times New Roman" panose="02020603050405020304" pitchFamily="18" charset="0"/>
                <a:cs typeface="Times New Roman" panose="02020603050405020304" pitchFamily="18" charset="0"/>
              </a:rPr>
              <a:t>批量</a:t>
            </a:r>
            <a:r>
              <a:rPr lang="zh-CN" altLang="en-US" sz="2400" b="1" dirty="0" smtClean="0">
                <a:solidFill>
                  <a:prstClr val="black"/>
                </a:solidFill>
                <a:latin typeface="Times New Roman" panose="02020603050405020304" pitchFamily="18" charset="0"/>
                <a:cs typeface="Times New Roman" panose="02020603050405020304" pitchFamily="18" charset="0"/>
              </a:rPr>
              <a:t>运输</a:t>
            </a:r>
            <a:endParaRPr lang="zh-CN" altLang="en-US" sz="2400" b="1"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16</a:t>
            </a:fld>
            <a:endParaRPr kumimoji="1" lang="zh-CN" altLang="en-US">
              <a:solidFill>
                <a:prstClr val="black">
                  <a:tint val="75000"/>
                </a:prstClr>
              </a:solidFill>
            </a:endParaRPr>
          </a:p>
        </p:txBody>
      </p:sp>
    </p:spTree>
    <p:extLst>
      <p:ext uri="{BB962C8B-B14F-4D97-AF65-F5344CB8AC3E}">
        <p14:creationId xmlns:p14="http://schemas.microsoft.com/office/powerpoint/2010/main" val="3839030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noChangeAspect="1"/>
          </p:cNvGrpSpPr>
          <p:nvPr/>
        </p:nvGrpSpPr>
        <p:grpSpPr>
          <a:xfrm>
            <a:off x="467545" y="836712"/>
            <a:ext cx="3656335" cy="3148023"/>
            <a:chOff x="5148263" y="2762250"/>
            <a:chExt cx="3953179" cy="3403600"/>
          </a:xfrm>
        </p:grpSpPr>
        <p:pic>
          <p:nvPicPr>
            <p:cNvPr id="6"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263" y="3009900"/>
              <a:ext cx="366871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8"/>
            <p:cNvSpPr txBox="1">
              <a:spLocks noChangeArrowheads="1"/>
            </p:cNvSpPr>
            <p:nvPr/>
          </p:nvSpPr>
          <p:spPr bwMode="auto">
            <a:xfrm>
              <a:off x="8402638" y="2762250"/>
              <a:ext cx="698804" cy="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0" fontAlgn="base" hangingPunct="0">
                <a:spcBef>
                  <a:spcPct val="0"/>
                </a:spcBef>
                <a:spcAft>
                  <a:spcPct val="0"/>
                </a:spcAft>
                <a:buFontTx/>
                <a:buNone/>
              </a:pPr>
              <a:r>
                <a:rPr lang="zh-CN" altLang="en-US" sz="1800" smtClean="0">
                  <a:solidFill>
                    <a:prstClr val="black"/>
                  </a:solidFill>
                </a:rPr>
                <a:t>吊环</a:t>
              </a:r>
            </a:p>
          </p:txBody>
        </p:sp>
        <p:cxnSp>
          <p:nvCxnSpPr>
            <p:cNvPr id="8" name="直接箭头连接符 7"/>
            <p:cNvCxnSpPr/>
            <p:nvPr/>
          </p:nvCxnSpPr>
          <p:spPr bwMode="auto">
            <a:xfrm flipV="1">
              <a:off x="7969250" y="2997200"/>
              <a:ext cx="466725" cy="936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bwMode="auto">
            <a:xfrm>
              <a:off x="6119813" y="5592763"/>
              <a:ext cx="5397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23"/>
            <p:cNvSpPr txBox="1">
              <a:spLocks noChangeArrowheads="1"/>
            </p:cNvSpPr>
            <p:nvPr/>
          </p:nvSpPr>
          <p:spPr bwMode="auto">
            <a:xfrm>
              <a:off x="6551614" y="5430838"/>
              <a:ext cx="698804" cy="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0" fontAlgn="base" hangingPunct="0">
                <a:spcBef>
                  <a:spcPct val="0"/>
                </a:spcBef>
                <a:spcAft>
                  <a:spcPct val="0"/>
                </a:spcAft>
                <a:buFontTx/>
                <a:buNone/>
              </a:pPr>
              <a:r>
                <a:rPr lang="zh-CN" altLang="en-US" sz="1800" smtClean="0">
                  <a:solidFill>
                    <a:prstClr val="black"/>
                  </a:solidFill>
                </a:rPr>
                <a:t>底桩</a:t>
              </a:r>
            </a:p>
          </p:txBody>
        </p:sp>
        <p:cxnSp>
          <p:nvCxnSpPr>
            <p:cNvPr id="11" name="直接箭头连接符 10"/>
            <p:cNvCxnSpPr/>
            <p:nvPr/>
          </p:nvCxnSpPr>
          <p:spPr bwMode="auto">
            <a:xfrm>
              <a:off x="6119813" y="4000500"/>
              <a:ext cx="306387"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6227763" y="4349750"/>
              <a:ext cx="698804" cy="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0" fontAlgn="base" hangingPunct="0">
                <a:spcBef>
                  <a:spcPct val="0"/>
                </a:spcBef>
                <a:spcAft>
                  <a:spcPct val="0"/>
                </a:spcAft>
                <a:buFontTx/>
                <a:buNone/>
              </a:pPr>
              <a:r>
                <a:rPr lang="zh-CN" altLang="en-US" sz="1800" smtClean="0">
                  <a:solidFill>
                    <a:prstClr val="black"/>
                  </a:solidFill>
                </a:rPr>
                <a:t>套筒</a:t>
              </a:r>
            </a:p>
          </p:txBody>
        </p:sp>
        <p:cxnSp>
          <p:nvCxnSpPr>
            <p:cNvPr id="13" name="直接箭头连接符 12"/>
            <p:cNvCxnSpPr/>
            <p:nvPr/>
          </p:nvCxnSpPr>
          <p:spPr bwMode="auto">
            <a:xfrm>
              <a:off x="7494588" y="3846513"/>
              <a:ext cx="0" cy="431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TextBox 26"/>
            <p:cNvSpPr txBox="1">
              <a:spLocks noChangeArrowheads="1"/>
            </p:cNvSpPr>
            <p:nvPr/>
          </p:nvSpPr>
          <p:spPr bwMode="auto">
            <a:xfrm>
              <a:off x="7300913" y="4197350"/>
              <a:ext cx="475229" cy="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0" fontAlgn="base" hangingPunct="0">
                <a:spcBef>
                  <a:spcPct val="0"/>
                </a:spcBef>
                <a:spcAft>
                  <a:spcPct val="0"/>
                </a:spcAft>
                <a:buFontTx/>
                <a:buNone/>
              </a:pPr>
              <a:r>
                <a:rPr lang="en-US" altLang="zh-CN" sz="1800" smtClean="0">
                  <a:solidFill>
                    <a:prstClr val="black"/>
                  </a:solidFill>
                </a:rPr>
                <a:t>ED</a:t>
              </a:r>
              <a:endParaRPr lang="zh-CN" altLang="en-US" sz="1800" smtClean="0">
                <a:solidFill>
                  <a:prstClr val="black"/>
                </a:solidFill>
              </a:endParaRPr>
            </a:p>
          </p:txBody>
        </p:sp>
      </p:grpSp>
      <p:pic>
        <p:nvPicPr>
          <p:cNvPr id="31" name="图片 30"/>
          <p:cNvPicPr>
            <a:picLocks noChangeAspect="1"/>
          </p:cNvPicPr>
          <p:nvPr/>
        </p:nvPicPr>
        <p:blipFill>
          <a:blip r:embed="rId3"/>
          <a:stretch>
            <a:fillRect/>
          </a:stretch>
        </p:blipFill>
        <p:spPr>
          <a:xfrm>
            <a:off x="5260449" y="404667"/>
            <a:ext cx="3271997" cy="2939251"/>
          </a:xfrm>
          <a:prstGeom prst="rect">
            <a:avLst/>
          </a:prstGeom>
        </p:spPr>
      </p:pic>
      <p:pic>
        <p:nvPicPr>
          <p:cNvPr id="34" name="图片 33"/>
          <p:cNvPicPr>
            <a:picLocks noChangeAspect="1"/>
          </p:cNvPicPr>
          <p:nvPr/>
        </p:nvPicPr>
        <p:blipFill>
          <a:blip r:embed="rId4"/>
          <a:stretch>
            <a:fillRect/>
          </a:stretch>
        </p:blipFill>
        <p:spPr>
          <a:xfrm>
            <a:off x="1187630" y="4365116"/>
            <a:ext cx="2357665" cy="2283055"/>
          </a:xfrm>
          <a:prstGeom prst="rect">
            <a:avLst/>
          </a:prstGeom>
        </p:spPr>
      </p:pic>
      <p:pic>
        <p:nvPicPr>
          <p:cNvPr id="37" name="图片 36"/>
          <p:cNvPicPr>
            <a:picLocks noChangeAspect="1"/>
          </p:cNvPicPr>
          <p:nvPr/>
        </p:nvPicPr>
        <p:blipFill>
          <a:blip r:embed="rId5"/>
          <a:stretch>
            <a:fillRect/>
          </a:stretch>
        </p:blipFill>
        <p:spPr>
          <a:xfrm>
            <a:off x="5068715" y="3944354"/>
            <a:ext cx="3823767" cy="2508982"/>
          </a:xfrm>
          <a:prstGeom prst="rect">
            <a:avLst/>
          </a:prstGeom>
        </p:spPr>
      </p:pic>
      <p:sp>
        <p:nvSpPr>
          <p:cNvPr id="15" name="矩形 14"/>
          <p:cNvSpPr/>
          <p:nvPr/>
        </p:nvSpPr>
        <p:spPr>
          <a:xfrm>
            <a:off x="179512" y="116633"/>
            <a:ext cx="2504212" cy="461665"/>
          </a:xfrm>
          <a:prstGeom prst="rect">
            <a:avLst/>
          </a:prstGeom>
        </p:spPr>
        <p:txBody>
          <a:bodyPr wrap="non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8</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）探测器安装</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17</a:t>
            </a:fld>
            <a:endParaRPr kumimoji="1" lang="zh-CN" altLang="en-US">
              <a:solidFill>
                <a:prstClr val="black">
                  <a:tint val="75000"/>
                </a:prstClr>
              </a:solidFill>
            </a:endParaRPr>
          </a:p>
        </p:txBody>
      </p:sp>
    </p:spTree>
    <p:extLst>
      <p:ext uri="{BB962C8B-B14F-4D97-AF65-F5344CB8AC3E}">
        <p14:creationId xmlns:p14="http://schemas.microsoft.com/office/powerpoint/2010/main" val="80230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星凡慧儿\Desktop\新建文件夹\IMG_20140629_1116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25823"/>
            <a:ext cx="4328795" cy="2435225"/>
          </a:xfrm>
          <a:prstGeom prst="rect">
            <a:avLst/>
          </a:prstGeom>
          <a:noFill/>
          <a:ln>
            <a:noFill/>
          </a:ln>
        </p:spPr>
      </p:pic>
      <p:sp>
        <p:nvSpPr>
          <p:cNvPr id="5" name="TextBox 4"/>
          <p:cNvSpPr txBox="1"/>
          <p:nvPr/>
        </p:nvSpPr>
        <p:spPr>
          <a:xfrm>
            <a:off x="117069" y="4365104"/>
            <a:ext cx="4406606" cy="1323439"/>
          </a:xfrm>
          <a:prstGeom prst="rect">
            <a:avLst/>
          </a:prstGeom>
          <a:noFill/>
        </p:spPr>
        <p:txBody>
          <a:bodyPr wrap="square" rtlCol="0">
            <a:spAutoFit/>
          </a:bodyPr>
          <a:lstStyle/>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在</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山东大学</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搭建的</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批量测试系统</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，能够在满足测试精度的情况下实现对大批量光电倍增管进行各项项目的测试工作。</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732039481"/>
              </p:ext>
            </p:extLst>
          </p:nvPr>
        </p:nvGraphicFramePr>
        <p:xfrm>
          <a:off x="4729968" y="548118"/>
          <a:ext cx="4355976" cy="5553793"/>
        </p:xfrm>
        <a:graphic>
          <a:graphicData uri="http://schemas.openxmlformats.org/drawingml/2006/table">
            <a:tbl>
              <a:tblPr firstRow="1" bandRow="1">
                <a:tableStyleId>{5C22544A-7EE6-4342-B048-85BDC9FD1C3A}</a:tableStyleId>
              </a:tblPr>
              <a:tblGrid>
                <a:gridCol w="2177988"/>
                <a:gridCol w="2177988"/>
              </a:tblGrid>
              <a:tr h="369342">
                <a:tc>
                  <a:txBody>
                    <a:bodyPr/>
                    <a:lstStyle/>
                    <a:p>
                      <a:pPr algn="ct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测试项目</a:t>
                      </a:r>
                    </a:p>
                  </a:txBody>
                  <a:tcPr marL="68580" marR="68580" marT="0" marB="0"/>
                </a:tc>
                <a:tc>
                  <a:txBody>
                    <a:bodyPr/>
                    <a:lstStyle/>
                    <a:p>
                      <a:pPr algn="ctr">
                        <a:lnSpc>
                          <a:spcPct val="110000"/>
                        </a:lnSpc>
                        <a:spcBef>
                          <a:spcPts val="300"/>
                        </a:spcBef>
                        <a:spcAft>
                          <a:spcPts val="300"/>
                        </a:spcAft>
                      </a:pP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测试精度</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369342">
                <a:tc>
                  <a:txBody>
                    <a:bodyPr/>
                    <a:lstStyle/>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确定工作高压</a:t>
                      </a:r>
                    </a:p>
                  </a:txBody>
                  <a:tcPr marL="68580" marR="68580" marT="0" marB="0"/>
                </a:tc>
                <a:tc>
                  <a:txBody>
                    <a:bodyPr/>
                    <a:lstStyle/>
                    <a:p>
                      <a:pPr>
                        <a:lnSpc>
                          <a:spcPct val="110000"/>
                        </a:lnSpc>
                        <a:spcBef>
                          <a:spcPts val="300"/>
                        </a:spcBef>
                        <a:spcAft>
                          <a:spcPts val="300"/>
                        </a:spcAft>
                      </a:pP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相对误差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&lt;0.5</a:t>
                      </a:r>
                      <a:r>
                        <a:rPr lang="en-US" altLang="zh-CN"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872443">
                <a:tc>
                  <a:txBody>
                    <a:bodyPr/>
                    <a:lstStyle/>
                    <a:p>
                      <a:pPr>
                        <a:lnSpc>
                          <a:spcPct val="110000"/>
                        </a:lnSpc>
                        <a:spcBef>
                          <a:spcPts val="300"/>
                        </a:spcBef>
                        <a:spcAft>
                          <a:spcPts val="300"/>
                        </a:spcAft>
                      </a:pPr>
                      <a:r>
                        <a:rPr lang="zh-CN" sz="1600" b="1" kern="1200">
                          <a:effectLst/>
                          <a:latin typeface="Times New Roman" panose="02020603050405020304" pitchFamily="18" charset="0"/>
                          <a:ea typeface="新宋体" panose="02010609030101010101" pitchFamily="49" charset="-122"/>
                          <a:cs typeface="Times New Roman" panose="02020603050405020304" pitchFamily="18" charset="0"/>
                        </a:rPr>
                        <a:t>高压响应曲线</a:t>
                      </a:r>
                    </a:p>
                  </a:txBody>
                  <a:tcPr marL="68580" marR="68580" marT="0" marB="0"/>
                </a:tc>
                <a:tc>
                  <a:txBody>
                    <a:bodyPr/>
                    <a:lstStyle/>
                    <a:p>
                      <a:pPr>
                        <a:lnSpc>
                          <a:spcPct val="110000"/>
                        </a:lnSpc>
                        <a:spcBef>
                          <a:spcPts val="300"/>
                        </a:spcBef>
                        <a:spcAft>
                          <a:spcPts val="300"/>
                        </a:spcAft>
                      </a:pPr>
                      <a:r>
                        <a:rPr lang="zh-CN"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电量</a:t>
                      </a: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相对误差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&lt;1.0%</a:t>
                      </a: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p>
                      <a:pPr>
                        <a:lnSpc>
                          <a:spcPct val="110000"/>
                        </a:lnSpc>
                        <a:spcBef>
                          <a:spcPts val="300"/>
                        </a:spcBef>
                        <a:spcAft>
                          <a:spcPts val="300"/>
                        </a:spcAft>
                      </a:pP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相对误差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&lt;0.5</a:t>
                      </a: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369342">
                <a:tc>
                  <a:txBody>
                    <a:bodyPr/>
                    <a:lstStyle/>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相对渡越时间</a:t>
                      </a:r>
                    </a:p>
                  </a:txBody>
                  <a:tcPr marL="68580" marR="68580" marT="0" marB="0"/>
                </a:tc>
                <a:tc>
                  <a:txBody>
                    <a:bodyPr/>
                    <a:lstStyle/>
                    <a:p>
                      <a:pPr>
                        <a:lnSpc>
                          <a:spcPct val="110000"/>
                        </a:lnSpc>
                        <a:spcBef>
                          <a:spcPts val="300"/>
                        </a:spcBef>
                        <a:spcAft>
                          <a:spcPts val="300"/>
                        </a:spcAft>
                      </a:pP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&lt;0.1</a:t>
                      </a: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 ns</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34712">
                <a:tc>
                  <a:txBody>
                    <a:bodyPr/>
                    <a:lstStyle/>
                    <a:p>
                      <a:pPr>
                        <a:lnSpc>
                          <a:spcPct val="110000"/>
                        </a:lnSpc>
                        <a:spcBef>
                          <a:spcPts val="300"/>
                        </a:spcBef>
                        <a:spcAft>
                          <a:spcPts val="300"/>
                        </a:spcAft>
                      </a:pPr>
                      <a:r>
                        <a:rPr lang="en-US" sz="1600" b="1" kern="1200">
                          <a:effectLst/>
                          <a:latin typeface="Times New Roman" panose="02020603050405020304" pitchFamily="18" charset="0"/>
                          <a:ea typeface="新宋体" panose="02010609030101010101" pitchFamily="49" charset="-122"/>
                          <a:cs typeface="Times New Roman" panose="02020603050405020304" pitchFamily="18" charset="0"/>
                        </a:rPr>
                        <a:t>PMT</a:t>
                      </a:r>
                      <a:r>
                        <a:rPr lang="zh-CN" sz="1600" b="1" kern="1200">
                          <a:effectLst/>
                          <a:latin typeface="Times New Roman" panose="02020603050405020304" pitchFamily="18" charset="0"/>
                          <a:ea typeface="新宋体" panose="02010609030101010101" pitchFamily="49" charset="-122"/>
                          <a:cs typeface="Times New Roman" panose="02020603050405020304" pitchFamily="18" charset="0"/>
                        </a:rPr>
                        <a:t>均匀性</a:t>
                      </a:r>
                    </a:p>
                  </a:txBody>
                  <a:tcPr marL="68580" marR="68580" marT="0" marB="0"/>
                </a:tc>
                <a:tc>
                  <a:txBody>
                    <a:bodyPr/>
                    <a:lstStyle/>
                    <a:p>
                      <a:pPr>
                        <a:lnSpc>
                          <a:spcPct val="110000"/>
                        </a:lnSpc>
                        <a:spcBef>
                          <a:spcPts val="300"/>
                        </a:spcBef>
                        <a:spcAft>
                          <a:spcPts val="300"/>
                        </a:spcAft>
                      </a:pP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单点电量相对误差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sym typeface="Symbol"/>
                        </a:rPr>
                        <a:t>1</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1145377">
                <a:tc>
                  <a:txBody>
                    <a:bodyPr/>
                    <a:lstStyle/>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线性度</a:t>
                      </a:r>
                    </a:p>
                  </a:txBody>
                  <a:tcPr marL="68580" marR="68580" marT="0" marB="0"/>
                </a:tc>
                <a:tc>
                  <a:txBody>
                    <a:bodyPr/>
                    <a:lstStyle/>
                    <a:p>
                      <a:pPr>
                        <a:lnSpc>
                          <a:spcPct val="110000"/>
                        </a:lnSpc>
                        <a:spcBef>
                          <a:spcPts val="300"/>
                        </a:spcBef>
                        <a:spcAft>
                          <a:spcPts val="300"/>
                        </a:spcAft>
                      </a:pPr>
                      <a:r>
                        <a:rPr lang="zh-CN"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阳极</a:t>
                      </a: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电流测量误差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sym typeface="Symbol"/>
                        </a:rPr>
                        <a:t>0.4</a:t>
                      </a: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 mA</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打拿</a:t>
                      </a:r>
                      <a:r>
                        <a:rPr lang="zh-CN"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级</a:t>
                      </a: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输出电流测量误差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&lt;20</a:t>
                      </a: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 mA</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369342">
                <a:tc>
                  <a:txBody>
                    <a:bodyPr/>
                    <a:lstStyle/>
                    <a:p>
                      <a:pPr>
                        <a:lnSpc>
                          <a:spcPct val="110000"/>
                        </a:lnSpc>
                        <a:spcBef>
                          <a:spcPts val="300"/>
                        </a:spcBef>
                        <a:spcAft>
                          <a:spcPts val="300"/>
                        </a:spcAft>
                      </a:pP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TTS</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nSpc>
                          <a:spcPct val="110000"/>
                        </a:lnSpc>
                        <a:spcBef>
                          <a:spcPts val="300"/>
                        </a:spcBef>
                        <a:spcAft>
                          <a:spcPts val="300"/>
                        </a:spcAft>
                      </a:pP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&lt;0.1 ns</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34712">
                <a:tc>
                  <a:txBody>
                    <a:bodyPr/>
                    <a:lstStyle/>
                    <a:p>
                      <a:pPr>
                        <a:lnSpc>
                          <a:spcPct val="110000"/>
                        </a:lnSpc>
                        <a:spcBef>
                          <a:spcPts val="300"/>
                        </a:spcBef>
                        <a:spcAft>
                          <a:spcPts val="300"/>
                        </a:spcAft>
                      </a:pPr>
                      <a:r>
                        <a:rPr lang="en-US" sz="1600" b="1" kern="1200">
                          <a:effectLst/>
                          <a:latin typeface="Times New Roman" panose="02020603050405020304" pitchFamily="18" charset="0"/>
                          <a:ea typeface="新宋体" panose="02010609030101010101" pitchFamily="49" charset="-122"/>
                          <a:cs typeface="Times New Roman" panose="02020603050405020304" pitchFamily="18" charset="0"/>
                        </a:rPr>
                        <a:t>CTTD</a:t>
                      </a:r>
                      <a:endParaRPr lang="zh-CN" sz="1600" b="1" kern="12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nSpc>
                          <a:spcPct val="110000"/>
                        </a:lnSpc>
                        <a:spcBef>
                          <a:spcPts val="300"/>
                        </a:spcBef>
                        <a:spcAft>
                          <a:spcPts val="300"/>
                        </a:spcAft>
                      </a:pPr>
                      <a:r>
                        <a:rPr lang="zh-CN" alt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单点时间测量误差</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&lt;0.1ns</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369342">
                <a:tc>
                  <a:txBody>
                    <a:bodyPr/>
                    <a:lstStyle/>
                    <a:p>
                      <a:pPr>
                        <a:lnSpc>
                          <a:spcPct val="110000"/>
                        </a:lnSpc>
                        <a:spcBef>
                          <a:spcPts val="300"/>
                        </a:spcBef>
                        <a:spcAft>
                          <a:spcPts val="300"/>
                        </a:spcAft>
                      </a:pPr>
                      <a:r>
                        <a:rPr lang="zh-CN" sz="1600" b="1" kern="1200">
                          <a:effectLst/>
                          <a:latin typeface="Times New Roman" panose="02020603050405020304" pitchFamily="18" charset="0"/>
                          <a:ea typeface="新宋体" panose="02010609030101010101" pitchFamily="49" charset="-122"/>
                          <a:cs typeface="Times New Roman" panose="02020603050405020304" pitchFamily="18" charset="0"/>
                        </a:rPr>
                        <a:t>暗噪声计数率</a:t>
                      </a:r>
                    </a:p>
                  </a:txBody>
                  <a:tcPr marL="68580" marR="68580" marT="0" marB="0"/>
                </a:tc>
                <a:tc>
                  <a:txBody>
                    <a:bodyPr/>
                    <a:lstStyle/>
                    <a:p>
                      <a:pPr>
                        <a:lnSpc>
                          <a:spcPct val="110000"/>
                        </a:lnSpc>
                        <a:spcBef>
                          <a:spcPts val="300"/>
                        </a:spcBef>
                        <a:spcAft>
                          <a:spcPts val="300"/>
                        </a:spcAft>
                      </a:pPr>
                      <a:r>
                        <a:rPr lang="en-US" sz="1600" b="1" kern="1200" dirty="0">
                          <a:effectLst/>
                          <a:latin typeface="Times New Roman" panose="02020603050405020304" pitchFamily="18" charset="0"/>
                          <a:ea typeface="新宋体" panose="02010609030101010101" pitchFamily="49" charset="-122"/>
                          <a:cs typeface="Times New Roman" panose="02020603050405020304" pitchFamily="18" charset="0"/>
                        </a:rPr>
                        <a:t> </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610665">
                <a:tc>
                  <a:txBody>
                    <a:bodyPr/>
                    <a:lstStyle/>
                    <a:p>
                      <a:pPr>
                        <a:lnSpc>
                          <a:spcPct val="110000"/>
                        </a:lnSpc>
                        <a:spcBef>
                          <a:spcPts val="300"/>
                        </a:spcBef>
                        <a:spcAft>
                          <a:spcPts val="300"/>
                        </a:spcAft>
                      </a:pPr>
                      <a:r>
                        <a:rPr lang="zh-CN" sz="1600" b="1" kern="1200">
                          <a:effectLst/>
                          <a:latin typeface="Times New Roman" panose="02020603050405020304" pitchFamily="18" charset="0"/>
                          <a:ea typeface="新宋体" panose="02010609030101010101" pitchFamily="49" charset="-122"/>
                          <a:cs typeface="Times New Roman" panose="02020603050405020304" pitchFamily="18" charset="0"/>
                        </a:rPr>
                        <a:t>温度系数</a:t>
                      </a:r>
                    </a:p>
                  </a:txBody>
                  <a:tcPr marL="68580" marR="68580" marT="0" marB="0"/>
                </a:tc>
                <a:tc>
                  <a:txBody>
                    <a:bodyPr/>
                    <a:lstStyle/>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电量</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sym typeface="Symbol"/>
                        </a:rPr>
                        <a:t>1</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p>
                      <a:pPr>
                        <a:lnSpc>
                          <a:spcPct val="110000"/>
                        </a:lnSpc>
                        <a:spcBef>
                          <a:spcPts val="300"/>
                        </a:spcBef>
                        <a:spcAft>
                          <a:spcPts val="300"/>
                        </a:spcAft>
                      </a:pPr>
                      <a:r>
                        <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rPr>
                        <a:t>温度</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&lt;</a:t>
                      </a:r>
                      <a:r>
                        <a:rPr lang="en-US"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sym typeface="Symbol"/>
                        </a:rPr>
                        <a:t>1</a:t>
                      </a:r>
                      <a:r>
                        <a:rPr lang="zh-CN" sz="16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a:t>
                      </a:r>
                      <a:endParaRPr lang="zh-CN" sz="16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bl>
          </a:graphicData>
        </a:graphic>
      </p:graphicFrame>
      <p:sp>
        <p:nvSpPr>
          <p:cNvPr id="3" name="矩形 2"/>
          <p:cNvSpPr/>
          <p:nvPr/>
        </p:nvSpPr>
        <p:spPr>
          <a:xfrm>
            <a:off x="35496" y="764704"/>
            <a:ext cx="4360489" cy="461665"/>
          </a:xfrm>
          <a:prstGeom prst="rect">
            <a:avLst/>
          </a:prstGeom>
        </p:spPr>
        <p:txBody>
          <a:bodyPr wrap="non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光电倍增管批量测试</a:t>
            </a:r>
            <a:r>
              <a:rPr lang="zh-CN" altLang="en-US" sz="24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系统</a:t>
            </a:r>
            <a:endPar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101701" y="87015"/>
            <a:ext cx="4400564" cy="461665"/>
          </a:xfrm>
          <a:prstGeom prst="rect">
            <a:avLst/>
          </a:prstGeom>
        </p:spPr>
        <p:txBody>
          <a:bodyPr wrap="none">
            <a:spAutoFit/>
          </a:bodyPr>
          <a:lstStyle/>
          <a:p>
            <a:pPr defTabSz="914174"/>
            <a:r>
              <a:rPr lang="en-US" altLang="zh-CN"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2.  ED</a:t>
            </a:r>
            <a:r>
              <a:rPr lang="zh-CN" altLang="en-US"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系统相关测试平台的进展</a:t>
            </a:r>
            <a:endParaRPr lang="en-US" altLang="zh-CN" sz="24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18</a:t>
            </a:fld>
            <a:endParaRPr lang="zh-CN" altLang="en-US">
              <a:solidFill>
                <a:prstClr val="black">
                  <a:tint val="75000"/>
                </a:prstClr>
              </a:solidFill>
            </a:endParaRPr>
          </a:p>
        </p:txBody>
      </p:sp>
    </p:spTree>
    <p:extLst>
      <p:ext uri="{BB962C8B-B14F-4D97-AF65-F5344CB8AC3E}">
        <p14:creationId xmlns:p14="http://schemas.microsoft.com/office/powerpoint/2010/main" val="3373645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文本框 4"/>
          <p:cNvSpPr txBox="1">
            <a:spLocks noChangeArrowheads="1"/>
          </p:cNvSpPr>
          <p:nvPr/>
        </p:nvSpPr>
        <p:spPr bwMode="auto">
          <a:xfrm>
            <a:off x="2571175" y="1622312"/>
            <a:ext cx="136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smtClean="0">
                <a:solidFill>
                  <a:srgbClr val="000000"/>
                </a:solidFill>
              </a:rPr>
              <a:t>光强监测</a:t>
            </a:r>
          </a:p>
        </p:txBody>
      </p:sp>
      <p:sp>
        <p:nvSpPr>
          <p:cNvPr id="2060" name="文本框 14"/>
          <p:cNvSpPr txBox="1">
            <a:spLocks noChangeArrowheads="1"/>
          </p:cNvSpPr>
          <p:nvPr/>
        </p:nvSpPr>
        <p:spPr bwMode="auto">
          <a:xfrm>
            <a:off x="3150342" y="5509418"/>
            <a:ext cx="1466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b="1" dirty="0" smtClean="0">
                <a:solidFill>
                  <a:srgbClr val="000000"/>
                </a:solidFill>
                <a:latin typeface="Times New Roman" panose="02020603050405020304" pitchFamily="18" charset="0"/>
                <a:cs typeface="Times New Roman" panose="02020603050405020304" pitchFamily="18" charset="0"/>
              </a:rPr>
              <a:t>ED</a:t>
            </a:r>
            <a:r>
              <a:rPr lang="zh-CN" altLang="en-US" b="1" dirty="0" smtClean="0">
                <a:solidFill>
                  <a:srgbClr val="000000"/>
                </a:solidFill>
                <a:latin typeface="Times New Roman" panose="02020603050405020304" pitchFamily="18" charset="0"/>
                <a:cs typeface="Times New Roman" panose="02020603050405020304" pitchFamily="18" charset="0"/>
              </a:rPr>
              <a:t>电源模块</a:t>
            </a:r>
          </a:p>
        </p:txBody>
      </p:sp>
      <p:grpSp>
        <p:nvGrpSpPr>
          <p:cNvPr id="5" name="组合 4"/>
          <p:cNvGrpSpPr/>
          <p:nvPr/>
        </p:nvGrpSpPr>
        <p:grpSpPr>
          <a:xfrm>
            <a:off x="382502" y="1632744"/>
            <a:ext cx="4640262" cy="4049713"/>
            <a:chOff x="451644" y="1682750"/>
            <a:chExt cx="4640262" cy="4049713"/>
          </a:xfrm>
        </p:grpSpPr>
        <p:pic>
          <p:nvPicPr>
            <p:cNvPr id="2049"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644" y="2114550"/>
              <a:ext cx="464026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828675" y="1682750"/>
              <a:ext cx="4073525" cy="4049713"/>
              <a:chOff x="828675" y="1682750"/>
              <a:chExt cx="4073525" cy="4049713"/>
            </a:xfrm>
          </p:grpSpPr>
          <p:cxnSp>
            <p:nvCxnSpPr>
              <p:cNvPr id="4" name="直接连接符 3"/>
              <p:cNvCxnSpPr/>
              <p:nvPr/>
            </p:nvCxnSpPr>
            <p:spPr>
              <a:xfrm flipV="1">
                <a:off x="2749550" y="2051050"/>
                <a:ext cx="361950" cy="688975"/>
              </a:xfrm>
              <a:prstGeom prst="line">
                <a:avLst/>
              </a:prstGeom>
              <a:ln w="28575">
                <a:solidFill>
                  <a:srgbClr val="C00000"/>
                </a:solidFill>
              </a:ln>
            </p:spPr>
            <p:style>
              <a:lnRef idx="3">
                <a:schemeClr val="accent4"/>
              </a:lnRef>
              <a:fillRef idx="0">
                <a:schemeClr val="accent4"/>
              </a:fillRef>
              <a:effectRef idx="2">
                <a:schemeClr val="accent4"/>
              </a:effectRef>
              <a:fontRef idx="minor">
                <a:schemeClr val="tx1"/>
              </a:fontRef>
            </p:style>
          </p:cxnSp>
          <p:cxnSp>
            <p:nvCxnSpPr>
              <p:cNvPr id="6" name="直接连接符 5"/>
              <p:cNvCxnSpPr/>
              <p:nvPr/>
            </p:nvCxnSpPr>
            <p:spPr>
              <a:xfrm flipH="1">
                <a:off x="828675" y="2051050"/>
                <a:ext cx="361950" cy="730250"/>
              </a:xfrm>
              <a:prstGeom prst="line">
                <a:avLst/>
              </a:prstGeom>
              <a:ln w="28575">
                <a:solidFill>
                  <a:srgbClr val="C00000"/>
                </a:solidFill>
              </a:ln>
            </p:spPr>
            <p:style>
              <a:lnRef idx="3">
                <a:schemeClr val="accent4"/>
              </a:lnRef>
              <a:fillRef idx="0">
                <a:schemeClr val="accent4"/>
              </a:fillRef>
              <a:effectRef idx="2">
                <a:schemeClr val="accent4"/>
              </a:effectRef>
              <a:fontRef idx="minor">
                <a:schemeClr val="tx1"/>
              </a:fontRef>
            </p:style>
          </p:cxnSp>
          <p:sp>
            <p:nvSpPr>
              <p:cNvPr id="2054" name="文本框 6"/>
              <p:cNvSpPr txBox="1">
                <a:spLocks noChangeArrowheads="1"/>
              </p:cNvSpPr>
              <p:nvPr/>
            </p:nvSpPr>
            <p:spPr bwMode="auto">
              <a:xfrm>
                <a:off x="828675" y="1682750"/>
                <a:ext cx="134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smtClean="0">
                    <a:solidFill>
                      <a:srgbClr val="000000"/>
                    </a:solidFill>
                    <a:latin typeface="Times New Roman" panose="02020603050405020304" pitchFamily="18" charset="0"/>
                    <a:cs typeface="Times New Roman" panose="02020603050405020304" pitchFamily="18" charset="0"/>
                  </a:rPr>
                  <a:t>温控箱</a:t>
                </a:r>
              </a:p>
            </p:txBody>
          </p:sp>
          <p:cxnSp>
            <p:nvCxnSpPr>
              <p:cNvPr id="8" name="直接连接符 7"/>
              <p:cNvCxnSpPr/>
              <p:nvPr/>
            </p:nvCxnSpPr>
            <p:spPr>
              <a:xfrm>
                <a:off x="1190626" y="4254500"/>
                <a:ext cx="308768" cy="1085850"/>
              </a:xfrm>
              <a:prstGeom prst="line">
                <a:avLst/>
              </a:prstGeom>
              <a:ln w="28575">
                <a:solidFill>
                  <a:srgbClr val="C00000"/>
                </a:solidFill>
              </a:ln>
            </p:spPr>
            <p:style>
              <a:lnRef idx="3">
                <a:schemeClr val="accent4"/>
              </a:lnRef>
              <a:fillRef idx="0">
                <a:schemeClr val="accent4"/>
              </a:fillRef>
              <a:effectRef idx="2">
                <a:schemeClr val="accent4"/>
              </a:effectRef>
              <a:fontRef idx="minor">
                <a:schemeClr val="tx1"/>
              </a:fontRef>
            </p:style>
          </p:cxnSp>
          <p:sp>
            <p:nvSpPr>
              <p:cNvPr id="2056" name="文本框 8"/>
              <p:cNvSpPr txBox="1">
                <a:spLocks noChangeArrowheads="1"/>
              </p:cNvSpPr>
              <p:nvPr/>
            </p:nvSpPr>
            <p:spPr bwMode="auto">
              <a:xfrm>
                <a:off x="828675" y="5364163"/>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dirty="0" smtClean="0">
                    <a:solidFill>
                      <a:srgbClr val="000000"/>
                    </a:solidFill>
                  </a:rPr>
                  <a:t>     </a:t>
                </a:r>
                <a:r>
                  <a:rPr lang="zh-CN" altLang="en-US" b="1" dirty="0" smtClean="0">
                    <a:solidFill>
                      <a:srgbClr val="000000"/>
                    </a:solidFill>
                  </a:rPr>
                  <a:t>暗箱</a:t>
                </a:r>
              </a:p>
            </p:txBody>
          </p:sp>
          <p:sp>
            <p:nvSpPr>
              <p:cNvPr id="2058" name="文本框 10"/>
              <p:cNvSpPr txBox="1">
                <a:spLocks noChangeArrowheads="1"/>
              </p:cNvSpPr>
              <p:nvPr/>
            </p:nvSpPr>
            <p:spPr bwMode="auto">
              <a:xfrm>
                <a:off x="2433465" y="3698886"/>
                <a:ext cx="678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smtClean="0">
                    <a:solidFill>
                      <a:srgbClr val="000000"/>
                    </a:solidFill>
                    <a:latin typeface="Times New Roman" panose="02020603050405020304" pitchFamily="18" charset="0"/>
                    <a:cs typeface="Times New Roman" panose="02020603050405020304" pitchFamily="18" charset="0"/>
                  </a:rPr>
                  <a:t>光源</a:t>
                </a:r>
              </a:p>
            </p:txBody>
          </p:sp>
          <p:cxnSp>
            <p:nvCxnSpPr>
              <p:cNvPr id="14" name="直接连接符 13"/>
              <p:cNvCxnSpPr/>
              <p:nvPr/>
            </p:nvCxnSpPr>
            <p:spPr>
              <a:xfrm flipH="1">
                <a:off x="3635375" y="4743450"/>
                <a:ext cx="3175" cy="9890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111500" y="3284538"/>
                <a:ext cx="283989" cy="9017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62" name="文本框 16"/>
              <p:cNvSpPr txBox="1">
                <a:spLocks noChangeArrowheads="1"/>
              </p:cNvSpPr>
              <p:nvPr/>
            </p:nvSpPr>
            <p:spPr bwMode="auto">
              <a:xfrm>
                <a:off x="3035449" y="3002394"/>
                <a:ext cx="1376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b="1" dirty="0" smtClean="0">
                    <a:solidFill>
                      <a:srgbClr val="000000"/>
                    </a:solidFill>
                    <a:latin typeface="Times New Roman" panose="02020603050405020304" pitchFamily="18" charset="0"/>
                    <a:cs typeface="Times New Roman" panose="02020603050405020304" pitchFamily="18" charset="0"/>
                  </a:rPr>
                  <a:t>ED</a:t>
                </a:r>
                <a:r>
                  <a:rPr lang="zh-CN" altLang="en-US" b="1" dirty="0" smtClean="0">
                    <a:solidFill>
                      <a:srgbClr val="000000"/>
                    </a:solidFill>
                    <a:latin typeface="Times New Roman" panose="02020603050405020304" pitchFamily="18" charset="0"/>
                    <a:cs typeface="Times New Roman" panose="02020603050405020304" pitchFamily="18" charset="0"/>
                  </a:rPr>
                  <a:t>电子学</a:t>
                </a:r>
              </a:p>
            </p:txBody>
          </p:sp>
          <p:cxnSp>
            <p:nvCxnSpPr>
              <p:cNvPr id="18" name="直接连接符 17"/>
              <p:cNvCxnSpPr/>
              <p:nvPr/>
            </p:nvCxnSpPr>
            <p:spPr>
              <a:xfrm flipV="1">
                <a:off x="3889375" y="3930650"/>
                <a:ext cx="154186" cy="4921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64" name="文本框 18"/>
              <p:cNvSpPr txBox="1">
                <a:spLocks noChangeArrowheads="1"/>
              </p:cNvSpPr>
              <p:nvPr/>
            </p:nvSpPr>
            <p:spPr bwMode="auto">
              <a:xfrm>
                <a:off x="3924300" y="3284538"/>
                <a:ext cx="97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smtClean="0">
                    <a:solidFill>
                      <a:srgbClr val="000000"/>
                    </a:solidFill>
                    <a:latin typeface="Times New Roman" panose="02020603050405020304" pitchFamily="18" charset="0"/>
                    <a:cs typeface="Times New Roman" panose="02020603050405020304" pitchFamily="18" charset="0"/>
                  </a:rPr>
                  <a:t>小白兔交换机</a:t>
                </a:r>
              </a:p>
            </p:txBody>
          </p:sp>
        </p:grpSp>
      </p:grpSp>
      <p:sp>
        <p:nvSpPr>
          <p:cNvPr id="2067" name="文本框 22"/>
          <p:cNvSpPr txBox="1">
            <a:spLocks noChangeArrowheads="1"/>
          </p:cNvSpPr>
          <p:nvPr/>
        </p:nvSpPr>
        <p:spPr bwMode="auto">
          <a:xfrm>
            <a:off x="5220072" y="2386623"/>
            <a:ext cx="377983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温度系数测试系统包括：温控箱、暗箱、电子学测试系统等组成。</a:t>
            </a:r>
          </a:p>
          <a:p>
            <a:pPr fontAlgn="base">
              <a:spcBef>
                <a:spcPct val="0"/>
              </a:spcBef>
              <a:spcAft>
                <a:spcPct val="0"/>
              </a:spcAft>
              <a:buFont typeface="Arial" pitchFamily="34" charset="0"/>
              <a:buNone/>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该系统可一次性测试</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14</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支</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，温度由</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-30℃—30℃</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，每</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15℃</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测试一个点。</a:t>
            </a:r>
          </a:p>
          <a:p>
            <a:pPr fontAlgn="base">
              <a:spcBef>
                <a:spcPct val="0"/>
              </a:spcBef>
              <a:spcAft>
                <a:spcPct val="0"/>
              </a:spcAft>
              <a:buFont typeface="Arial" pitchFamily="34" charset="0"/>
              <a:buNone/>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系统有两支</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作为标准管用于光强修正。</a:t>
            </a:r>
          </a:p>
        </p:txBody>
      </p:sp>
      <p:sp>
        <p:nvSpPr>
          <p:cNvPr id="2" name="矩形 1"/>
          <p:cNvSpPr/>
          <p:nvPr/>
        </p:nvSpPr>
        <p:spPr>
          <a:xfrm>
            <a:off x="268286" y="272842"/>
            <a:ext cx="8696327"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kumimoji="0" lang="zh-CN" altLang="en-US" sz="2000" b="1" i="0" u="none" strike="noStrike" kern="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为提高测试效率以适应工程进度的需求，</a:t>
            </a:r>
            <a:r>
              <a:rPr lang="zh-CN" altLang="en-US" sz="2000" b="1" kern="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山大</a:t>
            </a:r>
            <a:r>
              <a:rPr lang="zh-CN" altLang="en-US"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方面</a:t>
            </a:r>
            <a:r>
              <a:rPr kumimoji="0" lang="zh-CN" altLang="en-US" sz="2000" b="1" i="0" u="none" strike="noStrike" kern="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对温度系数等测量系统进行升级改造。</a:t>
            </a: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7" name="灯片编号占位符 6"/>
          <p:cNvSpPr>
            <a:spLocks noGrp="1"/>
          </p:cNvSpPr>
          <p:nvPr>
            <p:ph type="sldNum" sz="quarter" idx="12"/>
          </p:nvPr>
        </p:nvSpPr>
        <p:spPr/>
        <p:txBody>
          <a:bodyPr/>
          <a:lstStyle/>
          <a:p>
            <a:fld id="{C850B0DF-A078-4F2F-9E06-27853ACCB0B6}" type="slidenum">
              <a:rPr lang="zh-CN" altLang="en-US" smtClean="0">
                <a:solidFill>
                  <a:srgbClr val="000000"/>
                </a:solidFill>
              </a:rPr>
              <a:pPr/>
              <a:t>19</a:t>
            </a:fld>
            <a:endParaRPr lang="zh-CN" altLang="en-US">
              <a:solidFill>
                <a:srgbClr val="000000"/>
              </a:solidFill>
            </a:endParaRPr>
          </a:p>
        </p:txBody>
      </p:sp>
    </p:spTree>
    <p:extLst>
      <p:ext uri="{BB962C8B-B14F-4D97-AF65-F5344CB8AC3E}">
        <p14:creationId xmlns:p14="http://schemas.microsoft.com/office/powerpoint/2010/main" val="191361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内  容</a:t>
            </a:r>
            <a:endParaRPr lang="zh-CN" altLang="en-US"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内容占位符 2"/>
          <p:cNvSpPr>
            <a:spLocks noGrp="1"/>
          </p:cNvSpPr>
          <p:nvPr>
            <p:ph idx="1"/>
          </p:nvPr>
        </p:nvSpPr>
        <p:spPr/>
        <p:txBody>
          <a:bodyPr/>
          <a:lstStyle/>
          <a:p>
            <a:pPr marL="0" indent="0">
              <a:buNone/>
            </a:pP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一、</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阵列工程进度</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要求</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二、电磁粒子探测器研究进展</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三、工程</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进展状况</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结论</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与展望</a:t>
            </a:r>
          </a:p>
        </p:txBody>
      </p:sp>
      <p:sp>
        <p:nvSpPr>
          <p:cNvPr id="4" name="灯片编号占位符 3"/>
          <p:cNvSpPr>
            <a:spLocks noGrp="1"/>
          </p:cNvSpPr>
          <p:nvPr>
            <p:ph type="sldNum" sz="quarter" idx="12"/>
          </p:nvPr>
        </p:nvSpPr>
        <p:spPr/>
        <p:txBody>
          <a:bodyPr/>
          <a:lstStyle/>
          <a:p>
            <a:fld id="{C7585096-76F5-4EAA-A50A-50DDAACC2445}" type="slidenum">
              <a:rPr lang="zh-CN" altLang="en-US" smtClean="0"/>
              <a:t>2</a:t>
            </a:fld>
            <a:endParaRPr lang="zh-CN" altLang="en-US"/>
          </a:p>
        </p:txBody>
      </p:sp>
    </p:spTree>
    <p:extLst>
      <p:ext uri="{BB962C8B-B14F-4D97-AF65-F5344CB8AC3E}">
        <p14:creationId xmlns:p14="http://schemas.microsoft.com/office/powerpoint/2010/main" val="123569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6056" y="188640"/>
            <a:ext cx="3888432" cy="2889612"/>
            <a:chOff x="5004048" y="3717032"/>
            <a:chExt cx="3888432" cy="2889612"/>
          </a:xfrm>
        </p:grpSpPr>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717032"/>
              <a:ext cx="3888432" cy="2496578"/>
            </a:xfrm>
            <a:prstGeom prst="rect">
              <a:avLst/>
            </a:prstGeom>
            <a:noFill/>
            <a:ln>
              <a:noFill/>
            </a:ln>
          </p:spPr>
        </p:pic>
        <p:sp>
          <p:nvSpPr>
            <p:cNvPr id="5" name="TextBox 4"/>
            <p:cNvSpPr txBox="1"/>
            <p:nvPr/>
          </p:nvSpPr>
          <p:spPr>
            <a:xfrm>
              <a:off x="5796136" y="6237312"/>
              <a:ext cx="2597186" cy="369332"/>
            </a:xfrm>
            <a:prstGeom prst="rect">
              <a:avLst/>
            </a:prstGeom>
            <a:noFill/>
          </p:spPr>
          <p:txBody>
            <a:bodyPr wrap="none" rtlCol="0">
              <a:spAutoFit/>
            </a:bodyPr>
            <a:lstStyle/>
            <a:p>
              <a:r>
                <a:rPr lang="en-US" altLang="zh-CN"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批量测试与标定系统</a:t>
              </a:r>
              <a:endParaRPr lang="zh-CN" altLang="en-US" b="1" dirty="0">
                <a:solidFill>
                  <a:srgbClr val="FF0000"/>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sp>
        <p:nvSpPr>
          <p:cNvPr id="6" name="矩形 5"/>
          <p:cNvSpPr/>
          <p:nvPr/>
        </p:nvSpPr>
        <p:spPr>
          <a:xfrm>
            <a:off x="35496" y="44624"/>
            <a:ext cx="4896544" cy="2000548"/>
          </a:xfrm>
          <a:prstGeom prst="rect">
            <a:avLst/>
          </a:prstGeom>
        </p:spPr>
        <p:txBody>
          <a:bodyPr wrap="square">
            <a:spAutoFit/>
          </a:bodyPr>
          <a:lstStyle/>
          <a:p>
            <a:r>
              <a:rPr lang="zh-CN" altLang="en-US"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性能整体测量</a:t>
            </a:r>
            <a:endParaRPr lang="en-US" altLang="zh-CN"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endParaRPr lang="en-US" altLang="zh-CN"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kern="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山东大学祝成光组更新了</a:t>
            </a:r>
            <a:r>
              <a:rPr lang="en-US" altLang="zh-CN"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kern="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整体性能测试和标定系统</a:t>
            </a:r>
            <a:r>
              <a:rPr lang="zh-CN" altLang="en-US"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，提高测量效率（提高一倍）。目前，该系统</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硬件</a:t>
            </a: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升级已经完成，正在进行全面</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调试。</a:t>
            </a:r>
            <a:endParaRPr lang="en-US" altLang="zh-CN"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nvGrpSpPr>
          <p:cNvPr id="9" name="组合 8"/>
          <p:cNvGrpSpPr/>
          <p:nvPr/>
        </p:nvGrpSpPr>
        <p:grpSpPr>
          <a:xfrm>
            <a:off x="251522" y="2348880"/>
            <a:ext cx="3600398" cy="4254568"/>
            <a:chOff x="251520" y="1988840"/>
            <a:chExt cx="4108793" cy="4819781"/>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144325"/>
              <a:ext cx="4108793"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descr="C:\Users\星凡慧儿\Desktop\efficienc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52" y="1988840"/>
              <a:ext cx="3166184" cy="2160240"/>
            </a:xfrm>
            <a:prstGeom prst="rect">
              <a:avLst/>
            </a:prstGeom>
            <a:noFill/>
            <a:ln>
              <a:noFill/>
            </a:ln>
          </p:spPr>
        </p:pic>
      </p:grpSp>
      <p:sp>
        <p:nvSpPr>
          <p:cNvPr id="10" name="矩形 9"/>
          <p:cNvSpPr/>
          <p:nvPr/>
        </p:nvSpPr>
        <p:spPr>
          <a:xfrm>
            <a:off x="4283968" y="3212981"/>
            <a:ext cx="4824536" cy="2723823"/>
          </a:xfrm>
          <a:prstGeom prst="rect">
            <a:avLst/>
          </a:prstGeom>
        </p:spPr>
        <p:txBody>
          <a:bodyPr wrap="square">
            <a:spAutoFit/>
          </a:bodyPr>
          <a:lstStyle/>
          <a:p>
            <a:pPr>
              <a:lnSpc>
                <a:spcPct val="90000"/>
              </a:lnSpc>
              <a:spcBef>
                <a:spcPts val="1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垂直入射单粒子情况下，</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主要性能指标：</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lnSpc>
                <a:spcPct val="90000"/>
              </a:lnSpc>
              <a:spcBef>
                <a:spcPts val="1000"/>
              </a:spcBef>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光电子数：</a:t>
            </a:r>
            <a:r>
              <a:rPr lang="zh-CN" altLang="en-US" sz="2000" b="1" dirty="0" smtClean="0">
                <a:solidFill>
                  <a:prstClr val="black"/>
                </a:solidFill>
                <a:latin typeface="新宋体"/>
                <a:ea typeface="新宋体"/>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20p.e.</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；不同位置响应一致性为</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5.4</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lnSpc>
                <a:spcPct val="90000"/>
              </a:lnSpc>
              <a:spcBef>
                <a:spcPts val="1000"/>
              </a:spcBef>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幅度分辨率（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朗道拟合</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18%</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lnSpc>
                <a:spcPct val="90000"/>
              </a:lnSpc>
              <a:spcBef>
                <a:spcPts val="1000"/>
              </a:spcBef>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时间</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分辨：</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1.92ns</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；不同位置</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时间分辨</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的差异控制在</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0.1ns</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以内</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Arial" panose="020B0604020202020204" pitchFamily="34" charset="0"/>
              <a:buChar char="•"/>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效率</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solidFill>
                  <a:prstClr val="black"/>
                </a:solidFill>
                <a:latin typeface="新宋体"/>
                <a:ea typeface="新宋体"/>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99%</a:t>
            </a:r>
            <a:endPar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1" name="矩形 10"/>
          <p:cNvSpPr/>
          <p:nvPr/>
        </p:nvSpPr>
        <p:spPr>
          <a:xfrm>
            <a:off x="4283968" y="5961474"/>
            <a:ext cx="4731816" cy="707886"/>
          </a:xfrm>
          <a:prstGeom prst="rect">
            <a:avLst/>
          </a:prstGeom>
        </p:spPr>
        <p:txBody>
          <a:bodyPr wrap="square">
            <a:spAutoFit/>
          </a:bodyPr>
          <a:lstStyle/>
          <a:p>
            <a:r>
              <a:rPr lang="en-US" altLang="zh-CN" sz="2000" u="sng" dirty="0">
                <a:solidFill>
                  <a:srgbClr val="FF0000"/>
                </a:solidFill>
                <a:latin typeface="Times New Roman" panose="02020603050405020304" pitchFamily="18" charset="0"/>
                <a:cs typeface="Times New Roman" panose="02020603050405020304" pitchFamily="18" charset="0"/>
                <a:hlinkClick r:id="rId5"/>
              </a:rPr>
              <a:t>http://www.sciencedirect.com/science/article/pii/S0168900216302923</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20</a:t>
            </a:fld>
            <a:endParaRPr lang="zh-CN" altLang="en-US">
              <a:solidFill>
                <a:prstClr val="black">
                  <a:tint val="75000"/>
                </a:prstClr>
              </a:solidFill>
            </a:endParaRPr>
          </a:p>
        </p:txBody>
      </p:sp>
    </p:spTree>
    <p:extLst>
      <p:ext uri="{BB962C8B-B14F-4D97-AF65-F5344CB8AC3E}">
        <p14:creationId xmlns:p14="http://schemas.microsoft.com/office/powerpoint/2010/main" val="2577615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832" y="44624"/>
            <a:ext cx="4615184" cy="531413"/>
          </a:xfrm>
        </p:spPr>
        <p:txBody>
          <a:bodyPr>
            <a:noAutofit/>
          </a:bodyPr>
          <a:lstStyle/>
          <a:p>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）塑闪单元抽样测试系统</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5" name="文本框 54"/>
          <p:cNvSpPr txBox="1"/>
          <p:nvPr/>
        </p:nvSpPr>
        <p:spPr>
          <a:xfrm>
            <a:off x="166272" y="3861048"/>
            <a:ext cx="4960630" cy="2862322"/>
          </a:xfrm>
          <a:prstGeom prst="rect">
            <a:avLst/>
          </a:prstGeom>
          <a:noFill/>
        </p:spPr>
        <p:txBody>
          <a:bodyPr wrap="square" rtlCol="0">
            <a:spAutoFit/>
          </a:bodyPr>
          <a:lstStyle/>
          <a:p>
            <a:pPr marL="285750" indent="-285750">
              <a:buFont typeface="Wingdings" panose="05000000000000000000"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闪烁体直接耦合</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进行</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测量</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285750" indent="-285750">
              <a:buFont typeface="Wingdings" panose="05000000000000000000"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批量</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测试系统每次可同时测试</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8</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块闪烁体，单次测试时间</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小时，按照</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8/50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的抽样概率，可完成工程要求的每天</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块合格品的</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检测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285750" indent="-285750">
              <a:buFont typeface="Wingdings" panose="05000000000000000000"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已完成对抽检方案的设计和验证，测试误差的估计，测试系统的设计，</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月份系统搭建完成后，将承担小批量塑闪的测试工作</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nvGrpSpPr>
          <p:cNvPr id="13" name="组合 12"/>
          <p:cNvGrpSpPr/>
          <p:nvPr/>
        </p:nvGrpSpPr>
        <p:grpSpPr>
          <a:xfrm>
            <a:off x="5126902" y="2146856"/>
            <a:ext cx="3693570" cy="4090456"/>
            <a:chOff x="4837089" y="2032897"/>
            <a:chExt cx="3693570" cy="4090456"/>
          </a:xfrm>
        </p:grpSpPr>
        <p:pic>
          <p:nvPicPr>
            <p:cNvPr id="20" name="图片 19" descr="总装"/>
            <p:cNvPicPr/>
            <p:nvPr/>
          </p:nvPicPr>
          <p:blipFill>
            <a:blip r:embed="rId2"/>
            <a:stretch>
              <a:fillRect/>
            </a:stretch>
          </p:blipFill>
          <p:spPr>
            <a:xfrm>
              <a:off x="4954021" y="2032897"/>
              <a:ext cx="3576638" cy="3629025"/>
            </a:xfrm>
            <a:prstGeom prst="rect">
              <a:avLst/>
            </a:prstGeom>
          </p:spPr>
        </p:pic>
        <p:sp>
          <p:nvSpPr>
            <p:cNvPr id="10" name="文本框 9"/>
            <p:cNvSpPr txBox="1"/>
            <p:nvPr/>
          </p:nvSpPr>
          <p:spPr>
            <a:xfrm>
              <a:off x="4837089" y="5754021"/>
              <a:ext cx="3646201" cy="369332"/>
            </a:xfrm>
            <a:prstGeom prst="rect">
              <a:avLst/>
            </a:prstGeom>
            <a:noFill/>
          </p:spPr>
          <p:txBody>
            <a:bodyPr wrap="square" rtlCol="0">
              <a:spAutoFit/>
            </a:bodyPr>
            <a:lstStyle/>
            <a:p>
              <a:pPr algn="ct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抽检系统设计三视图</a:t>
              </a:r>
              <a:endParaRPr lang="zh-CN" altLang="en-US"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20" y="1772816"/>
            <a:ext cx="4536504" cy="191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66272" y="620688"/>
            <a:ext cx="8798216" cy="1015663"/>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 </a:t>
            </a:r>
            <a:r>
              <a:rPr lang="en-US" altLang="zh-CN" sz="2000" b="1" dirty="0" smtClean="0">
                <a:latin typeface="Times New Roman" panose="02020603050405020304" pitchFamily="18" charset="0"/>
                <a:cs typeface="Times New Roman" panose="02020603050405020304" pitchFamily="18" charset="0"/>
              </a:rPr>
              <a:t>       ED </a:t>
            </a:r>
            <a:r>
              <a:rPr lang="zh-CN" altLang="en-US" sz="2000" b="1" dirty="0">
                <a:latin typeface="Times New Roman" panose="02020603050405020304" pitchFamily="18" charset="0"/>
                <a:cs typeface="Times New Roman" panose="02020603050405020304" pitchFamily="18" charset="0"/>
              </a:rPr>
              <a:t>共用到 </a:t>
            </a:r>
            <a:r>
              <a:rPr lang="en-US" altLang="zh-CN" sz="2000" b="1" dirty="0">
                <a:solidFill>
                  <a:srgbClr val="FF0000"/>
                </a:solidFill>
                <a:latin typeface="Times New Roman" panose="02020603050405020304" pitchFamily="18" charset="0"/>
                <a:cs typeface="Times New Roman" panose="02020603050405020304" pitchFamily="18" charset="0"/>
              </a:rPr>
              <a:t>2</a:t>
            </a:r>
            <a:r>
              <a:rPr lang="zh-CN" altLang="en-US" sz="2000" b="1" dirty="0">
                <a:solidFill>
                  <a:srgbClr val="FF0000"/>
                </a:solidFill>
                <a:latin typeface="Times New Roman" panose="02020603050405020304" pitchFamily="18" charset="0"/>
                <a:cs typeface="Times New Roman" panose="02020603050405020304" pitchFamily="18" charset="0"/>
              </a:rPr>
              <a:t>万</a:t>
            </a:r>
            <a:r>
              <a:rPr lang="zh-CN" altLang="en-US" sz="2000" b="1" dirty="0">
                <a:latin typeface="Times New Roman" panose="02020603050405020304" pitchFamily="18" charset="0"/>
                <a:cs typeface="Times New Roman" panose="02020603050405020304" pitchFamily="18" charset="0"/>
              </a:rPr>
              <a:t>多块塑料闪烁体</a:t>
            </a:r>
            <a:r>
              <a:rPr lang="en-US" altLang="zh-CN"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分批供应</a:t>
            </a:r>
            <a:r>
              <a:rPr lang="en-US" altLang="zh-CN"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，其质量好坏将直接影响到探测器性能</a:t>
            </a:r>
            <a:r>
              <a:rPr lang="zh-CN" altLang="en-US" sz="2000" b="1" dirty="0" smtClean="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对</a:t>
            </a:r>
            <a:r>
              <a:rPr lang="zh-CN" altLang="en-US" sz="2000" b="1" dirty="0" smtClean="0">
                <a:latin typeface="Times New Roman" panose="02020603050405020304" pitchFamily="18" charset="0"/>
                <a:cs typeface="Times New Roman" panose="02020603050405020304" pitchFamily="18" charset="0"/>
              </a:rPr>
              <a:t>每</a:t>
            </a:r>
            <a:r>
              <a:rPr lang="zh-CN" altLang="en-US" sz="2000" b="1" dirty="0">
                <a:latin typeface="Times New Roman" panose="02020603050405020304" pitchFamily="18" charset="0"/>
                <a:cs typeface="Times New Roman" panose="02020603050405020304" pitchFamily="18" charset="0"/>
              </a:rPr>
              <a:t>一批次的闪烁体</a:t>
            </a:r>
            <a:r>
              <a:rPr lang="zh-CN" altLang="en-US" sz="2000" b="1" dirty="0" smtClean="0">
                <a:latin typeface="Times New Roman" panose="02020603050405020304" pitchFamily="18" charset="0"/>
                <a:cs typeface="Times New Roman" panose="02020603050405020304" pitchFamily="18" charset="0"/>
              </a:rPr>
              <a:t>进行抽样质量</a:t>
            </a:r>
            <a:r>
              <a:rPr lang="zh-CN" altLang="en-US" sz="2000" b="1" dirty="0" smtClean="0">
                <a:latin typeface="Times New Roman" panose="02020603050405020304" pitchFamily="18" charset="0"/>
                <a:cs typeface="Times New Roman" panose="02020603050405020304" pitchFamily="18" charset="0"/>
              </a:rPr>
              <a:t>检验</a:t>
            </a:r>
            <a:r>
              <a:rPr lang="zh-CN" altLang="en-US" sz="2000" b="1" dirty="0">
                <a:latin typeface="Times New Roman" panose="02020603050405020304" pitchFamily="18" charset="0"/>
                <a:cs typeface="Times New Roman" panose="02020603050405020304" pitchFamily="18" charset="0"/>
              </a:rPr>
              <a:t>。</a:t>
            </a:r>
            <a:r>
              <a:rPr lang="zh-CN" altLang="en-US" sz="2000" b="1" dirty="0" smtClean="0">
                <a:latin typeface="Times New Roman" panose="02020603050405020304" pitchFamily="18" charset="0"/>
                <a:cs typeface="Times New Roman" panose="02020603050405020304" pitchFamily="18" charset="0"/>
              </a:rPr>
              <a:t>质量</a:t>
            </a:r>
            <a:r>
              <a:rPr lang="zh-CN" altLang="en-US" sz="2000" b="1" dirty="0">
                <a:latin typeface="Times New Roman" panose="02020603050405020304" pitchFamily="18" charset="0"/>
                <a:cs typeface="Times New Roman" panose="02020603050405020304" pitchFamily="18" charset="0"/>
              </a:rPr>
              <a:t>合格</a:t>
            </a:r>
            <a:r>
              <a:rPr lang="zh-CN" altLang="en-US" sz="2000" b="1" dirty="0" smtClean="0">
                <a:latin typeface="Times New Roman" panose="02020603050405020304" pitchFamily="18" charset="0"/>
                <a:cs typeface="Times New Roman" panose="02020603050405020304" pitchFamily="18" charset="0"/>
              </a:rPr>
              <a:t>产品将被用于探测器的组装。</a:t>
            </a:r>
            <a:endParaRPr lang="zh-CN" altLang="en-US" sz="2000" b="1" dirty="0"/>
          </a:p>
        </p:txBody>
      </p:sp>
      <p:sp>
        <p:nvSpPr>
          <p:cNvPr id="3" name="灯片编号占位符 2"/>
          <p:cNvSpPr>
            <a:spLocks noGrp="1"/>
          </p:cNvSpPr>
          <p:nvPr>
            <p:ph type="sldNum" sz="quarter" idx="12"/>
          </p:nvPr>
        </p:nvSpPr>
        <p:spPr/>
        <p:txBody>
          <a:bodyPr/>
          <a:lstStyle/>
          <a:p>
            <a:fld id="{FE60247B-513A-4EDF-935C-B8507ADE56B8}" type="slidenum">
              <a:rPr lang="zh-CN" altLang="en-US" smtClean="0">
                <a:solidFill>
                  <a:prstClr val="black">
                    <a:tint val="75000"/>
                  </a:prstClr>
                </a:solidFill>
              </a:rPr>
              <a:pPr/>
              <a:t>21</a:t>
            </a:fld>
            <a:endParaRPr lang="zh-CN" altLang="en-US">
              <a:solidFill>
                <a:prstClr val="black">
                  <a:tint val="75000"/>
                </a:prstClr>
              </a:solidFill>
            </a:endParaRPr>
          </a:p>
        </p:txBody>
      </p:sp>
    </p:spTree>
    <p:extLst>
      <p:ext uri="{BB962C8B-B14F-4D97-AF65-F5344CB8AC3E}">
        <p14:creationId xmlns:p14="http://schemas.microsoft.com/office/powerpoint/2010/main" val="291238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5" y="44625"/>
            <a:ext cx="3456384" cy="461665"/>
          </a:xfrm>
          <a:prstGeom prst="rect">
            <a:avLst/>
          </a:prstGeom>
          <a:noFill/>
        </p:spPr>
        <p:txBody>
          <a:bodyPr wrap="square" rtlCol="0">
            <a:spAutoFit/>
          </a:bodyPr>
          <a:lstStyle/>
          <a:p>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   </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阵列实验进展</a:t>
            </a:r>
            <a:endPar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矩形 3"/>
          <p:cNvSpPr/>
          <p:nvPr/>
        </p:nvSpPr>
        <p:spPr>
          <a:xfrm>
            <a:off x="107510" y="692705"/>
            <a:ext cx="8928991" cy="5601533"/>
          </a:xfrm>
          <a:prstGeom prst="rect">
            <a:avLst/>
          </a:prstGeom>
        </p:spPr>
        <p:txBody>
          <a:bodyPr wrap="square">
            <a:spAutoFit/>
          </a:bodyPr>
          <a:lstStyle/>
          <a:p>
            <a:r>
              <a:rPr lang="en-US" altLang="zh-CN" sz="2000" b="1" dirty="0">
                <a:solidFill>
                  <a:prstClr val="black"/>
                </a:solidFill>
                <a:latin typeface="Times New Roman" pitchFamily="18" charset="0"/>
                <a:ea typeface="新宋体" pitchFamily="49" charset="-122"/>
                <a:cs typeface="Times New Roman" pitchFamily="18" charset="0"/>
              </a:rPr>
              <a:t> </a:t>
            </a:r>
            <a:r>
              <a:rPr lang="zh-CN" altLang="en-US" sz="2000" b="1" dirty="0" smtClean="0">
                <a:solidFill>
                  <a:prstClr val="black"/>
                </a:solidFill>
                <a:latin typeface="Times New Roman" pitchFamily="18" charset="0"/>
                <a:ea typeface="新宋体" pitchFamily="49" charset="-122"/>
                <a:cs typeface="Times New Roman" pitchFamily="18" charset="0"/>
              </a:rPr>
              <a:t>（</a:t>
            </a:r>
            <a:r>
              <a:rPr lang="en-US" altLang="zh-CN" sz="2000" b="1" dirty="0" smtClean="0">
                <a:solidFill>
                  <a:prstClr val="black"/>
                </a:solidFill>
                <a:latin typeface="Times New Roman" pitchFamily="18" charset="0"/>
                <a:ea typeface="新宋体" pitchFamily="49" charset="-122"/>
                <a:cs typeface="Times New Roman" pitchFamily="18" charset="0"/>
              </a:rPr>
              <a:t>1</a:t>
            </a:r>
            <a:r>
              <a:rPr lang="zh-CN" altLang="en-US" sz="2000" b="1" dirty="0" smtClean="0">
                <a:solidFill>
                  <a:prstClr val="black"/>
                </a:solidFill>
                <a:latin typeface="Times New Roman" pitchFamily="18" charset="0"/>
                <a:ea typeface="新宋体" pitchFamily="49" charset="-122"/>
                <a:cs typeface="Times New Roman" pitchFamily="18" charset="0"/>
              </a:rPr>
              <a:t>）原型样机阵列实验（</a:t>
            </a:r>
            <a:r>
              <a:rPr lang="en-US" altLang="zh-CN" sz="2000" b="1" dirty="0">
                <a:solidFill>
                  <a:srgbClr val="FF0000"/>
                </a:solidFill>
                <a:latin typeface="Times New Roman" pitchFamily="18" charset="0"/>
                <a:ea typeface="新宋体" pitchFamily="49" charset="-122"/>
                <a:cs typeface="Times New Roman" pitchFamily="18" charset="0"/>
              </a:rPr>
              <a:t> 2010.10 — 2012. 11 </a:t>
            </a:r>
            <a:r>
              <a:rPr lang="zh-CN" altLang="en-US" sz="2000" b="1" dirty="0" smtClean="0">
                <a:solidFill>
                  <a:prstClr val="black"/>
                </a:solidFill>
                <a:latin typeface="Times New Roman" pitchFamily="18" charset="0"/>
                <a:ea typeface="新宋体" pitchFamily="49" charset="-122"/>
                <a:cs typeface="Times New Roman" pitchFamily="18" charset="0"/>
              </a:rPr>
              <a:t>）</a:t>
            </a:r>
            <a:endParaRPr lang="en-US" altLang="zh-CN" sz="2000" b="1" dirty="0" smtClean="0">
              <a:solidFill>
                <a:prstClr val="black"/>
              </a:solidFill>
              <a:latin typeface="Times New Roman" pitchFamily="18" charset="0"/>
              <a:ea typeface="新宋体" pitchFamily="49" charset="-122"/>
              <a:cs typeface="Times New Roman" pitchFamily="18" charset="0"/>
            </a:endParaRPr>
          </a:p>
          <a:p>
            <a:r>
              <a:rPr lang="en-US" altLang="zh-CN" sz="2000" b="1" dirty="0" smtClean="0">
                <a:solidFill>
                  <a:prstClr val="black"/>
                </a:solidFill>
                <a:latin typeface="Times New Roman" pitchFamily="18" charset="0"/>
                <a:ea typeface="新宋体" pitchFamily="49" charset="-122"/>
                <a:cs typeface="Times New Roman" pitchFamily="18" charset="0"/>
              </a:rPr>
              <a:t>       </a:t>
            </a:r>
            <a:r>
              <a:rPr lang="zh-CN" altLang="en-US" sz="2000" b="1" dirty="0" smtClean="0">
                <a:solidFill>
                  <a:prstClr val="black"/>
                </a:solidFill>
                <a:latin typeface="Times New Roman" pitchFamily="18" charset="0"/>
                <a:ea typeface="新宋体" pitchFamily="49" charset="-122"/>
                <a:cs typeface="Times New Roman" pitchFamily="18" charset="0"/>
              </a:rPr>
              <a:t>触发</a:t>
            </a:r>
            <a:r>
              <a:rPr lang="zh-CN" altLang="en-US" sz="2000" b="1" dirty="0">
                <a:solidFill>
                  <a:prstClr val="black"/>
                </a:solidFill>
                <a:latin typeface="Times New Roman" pitchFamily="18" charset="0"/>
                <a:ea typeface="新宋体" pitchFamily="49" charset="-122"/>
                <a:cs typeface="Times New Roman" pitchFamily="18" charset="0"/>
              </a:rPr>
              <a:t>方式：</a:t>
            </a:r>
            <a:r>
              <a:rPr lang="en-US" altLang="zh-CN" sz="2000" b="1" dirty="0">
                <a:solidFill>
                  <a:prstClr val="black"/>
                </a:solidFill>
                <a:latin typeface="Times New Roman" pitchFamily="18" charset="0"/>
                <a:ea typeface="新宋体" pitchFamily="49" charset="-122"/>
                <a:cs typeface="Times New Roman" pitchFamily="18" charset="0"/>
              </a:rPr>
              <a:t>42</a:t>
            </a:r>
            <a:r>
              <a:rPr lang="zh-CN" altLang="en-US" sz="2000" b="1" dirty="0">
                <a:solidFill>
                  <a:prstClr val="black"/>
                </a:solidFill>
                <a:latin typeface="Times New Roman" pitchFamily="18" charset="0"/>
                <a:ea typeface="新宋体" pitchFamily="49" charset="-122"/>
                <a:cs typeface="Times New Roman" pitchFamily="18" charset="0"/>
              </a:rPr>
              <a:t>选</a:t>
            </a:r>
            <a:r>
              <a:rPr lang="en-US" altLang="zh-CN" sz="2000" b="1" dirty="0">
                <a:solidFill>
                  <a:prstClr val="black"/>
                </a:solidFill>
                <a:latin typeface="Times New Roman" pitchFamily="18" charset="0"/>
                <a:ea typeface="新宋体" pitchFamily="49" charset="-122"/>
                <a:cs typeface="Times New Roman" pitchFamily="18" charset="0"/>
              </a:rPr>
              <a:t>5</a:t>
            </a:r>
            <a:r>
              <a:rPr lang="zh-CN" altLang="en-US" sz="2000" b="1" dirty="0">
                <a:solidFill>
                  <a:prstClr val="black"/>
                </a:solidFill>
                <a:latin typeface="Times New Roman" pitchFamily="18" charset="0"/>
                <a:ea typeface="新宋体" pitchFamily="49" charset="-122"/>
                <a:cs typeface="Times New Roman" pitchFamily="18" charset="0"/>
              </a:rPr>
              <a:t>，事例率约为</a:t>
            </a:r>
            <a:r>
              <a:rPr lang="en-US" altLang="zh-CN" sz="2000" b="1" dirty="0">
                <a:solidFill>
                  <a:prstClr val="black"/>
                </a:solidFill>
                <a:latin typeface="Times New Roman" pitchFamily="18" charset="0"/>
                <a:ea typeface="新宋体" pitchFamily="49" charset="-122"/>
                <a:cs typeface="Times New Roman" pitchFamily="18" charset="0"/>
              </a:rPr>
              <a:t>49Hz</a:t>
            </a:r>
            <a:r>
              <a:rPr lang="zh-CN" altLang="en-US" sz="2000" b="1" dirty="0">
                <a:solidFill>
                  <a:prstClr val="black"/>
                </a:solidFill>
                <a:latin typeface="Times New Roman" pitchFamily="18" charset="0"/>
                <a:ea typeface="新宋体" pitchFamily="49" charset="-122"/>
                <a:cs typeface="Times New Roman" pitchFamily="18" charset="0"/>
              </a:rPr>
              <a:t>，数据量：</a:t>
            </a:r>
            <a:r>
              <a:rPr lang="en-US" altLang="zh-CN" sz="2000" b="1" dirty="0">
                <a:solidFill>
                  <a:prstClr val="black"/>
                </a:solidFill>
                <a:latin typeface="Times New Roman" pitchFamily="18" charset="0"/>
                <a:ea typeface="新宋体" pitchFamily="49" charset="-122"/>
                <a:cs typeface="Times New Roman" pitchFamily="18" charset="0"/>
              </a:rPr>
              <a:t>1.5GB/day</a:t>
            </a:r>
            <a:r>
              <a:rPr lang="zh-CN" altLang="en-US" sz="2000" b="1" dirty="0" smtClean="0">
                <a:solidFill>
                  <a:prstClr val="black"/>
                </a:solidFill>
                <a:latin typeface="Times New Roman" pitchFamily="18" charset="0"/>
                <a:ea typeface="新宋体" pitchFamily="49" charset="-122"/>
                <a:cs typeface="Times New Roman" pitchFamily="18" charset="0"/>
              </a:rPr>
              <a:t>。</a:t>
            </a:r>
            <a:endParaRPr lang="en-US" altLang="zh-CN" sz="2000" b="1" dirty="0" smtClean="0">
              <a:solidFill>
                <a:prstClr val="black"/>
              </a:solidFill>
              <a:latin typeface="Times New Roman" pitchFamily="18" charset="0"/>
              <a:ea typeface="新宋体" pitchFamily="49" charset="-122"/>
              <a:cs typeface="Times New Roman" pitchFamily="18" charset="0"/>
            </a:endParaRPr>
          </a:p>
          <a:p>
            <a:r>
              <a:rPr lang="en-US" altLang="zh-CN" sz="2000" b="1" dirty="0">
                <a:solidFill>
                  <a:prstClr val="black"/>
                </a:solidFill>
                <a:latin typeface="Times New Roman" pitchFamily="18" charset="0"/>
                <a:ea typeface="新宋体" pitchFamily="49" charset="-122"/>
                <a:cs typeface="Times New Roman" pitchFamily="18" charset="0"/>
              </a:rPr>
              <a:t> </a:t>
            </a:r>
            <a:r>
              <a:rPr lang="en-US" altLang="zh-CN" sz="2000" b="1" dirty="0" smtClean="0">
                <a:solidFill>
                  <a:prstClr val="black"/>
                </a:solidFill>
                <a:latin typeface="Times New Roman" pitchFamily="18" charset="0"/>
                <a:ea typeface="新宋体" pitchFamily="49" charset="-122"/>
                <a:cs typeface="Times New Roman" pitchFamily="18" charset="0"/>
              </a:rPr>
              <a:t>      </a:t>
            </a:r>
            <a:r>
              <a:rPr lang="zh-CN" altLang="en-US" sz="2000" b="1" dirty="0" smtClean="0">
                <a:solidFill>
                  <a:prstClr val="black"/>
                </a:solidFill>
                <a:latin typeface="Times New Roman" pitchFamily="18" charset="0"/>
                <a:ea typeface="新宋体" pitchFamily="49" charset="-122"/>
                <a:cs typeface="Times New Roman" pitchFamily="18" charset="0"/>
              </a:rPr>
              <a:t>与</a:t>
            </a:r>
            <a:r>
              <a:rPr lang="en-US" altLang="zh-CN" sz="2000" b="1" dirty="0">
                <a:solidFill>
                  <a:prstClr val="black"/>
                </a:solidFill>
                <a:latin typeface="Times New Roman" pitchFamily="18" charset="0"/>
                <a:ea typeface="新宋体" pitchFamily="49" charset="-122"/>
                <a:cs typeface="Times New Roman" pitchFamily="18" charset="0"/>
              </a:rPr>
              <a:t>ARGO</a:t>
            </a:r>
            <a:r>
              <a:rPr lang="zh-CN" altLang="en-US" sz="2000" b="1" dirty="0">
                <a:solidFill>
                  <a:prstClr val="black"/>
                </a:solidFill>
                <a:latin typeface="Times New Roman" pitchFamily="18" charset="0"/>
                <a:ea typeface="新宋体" pitchFamily="49" charset="-122"/>
                <a:cs typeface="Times New Roman" pitchFamily="18" charset="0"/>
              </a:rPr>
              <a:t>数据的符合成功率达到</a:t>
            </a:r>
            <a:r>
              <a:rPr lang="en-US" altLang="zh-CN" sz="2000" b="1" dirty="0">
                <a:solidFill>
                  <a:prstClr val="black"/>
                </a:solidFill>
                <a:latin typeface="Times New Roman" pitchFamily="18" charset="0"/>
                <a:ea typeface="新宋体" pitchFamily="49" charset="-122"/>
                <a:cs typeface="Times New Roman" pitchFamily="18" charset="0"/>
              </a:rPr>
              <a:t>95%</a:t>
            </a:r>
            <a:r>
              <a:rPr lang="zh-CN" altLang="en-US" sz="2000" b="1" dirty="0">
                <a:solidFill>
                  <a:prstClr val="black"/>
                </a:solidFill>
                <a:latin typeface="Times New Roman" pitchFamily="18" charset="0"/>
                <a:ea typeface="新宋体" pitchFamily="49" charset="-122"/>
                <a:cs typeface="Times New Roman" pitchFamily="18" charset="0"/>
              </a:rPr>
              <a:t>，实验结果得到</a:t>
            </a:r>
            <a:r>
              <a:rPr lang="en-US" altLang="zh-CN" sz="2000" b="1" dirty="0">
                <a:solidFill>
                  <a:prstClr val="black"/>
                </a:solidFill>
                <a:latin typeface="Times New Roman" pitchFamily="18" charset="0"/>
                <a:ea typeface="新宋体" pitchFamily="49" charset="-122"/>
                <a:cs typeface="Times New Roman" pitchFamily="18" charset="0"/>
              </a:rPr>
              <a:t>ARGO-YBJ</a:t>
            </a:r>
            <a:r>
              <a:rPr lang="zh-CN" altLang="en-US" sz="2000" b="1" dirty="0">
                <a:solidFill>
                  <a:prstClr val="black"/>
                </a:solidFill>
                <a:latin typeface="Times New Roman" pitchFamily="18" charset="0"/>
                <a:ea typeface="新宋体" pitchFamily="49" charset="-122"/>
                <a:cs typeface="Times New Roman" pitchFamily="18" charset="0"/>
              </a:rPr>
              <a:t>实验结果的检验，也证实了</a:t>
            </a:r>
            <a:r>
              <a:rPr lang="en-US" altLang="zh-CN" sz="2000" b="1" dirty="0">
                <a:solidFill>
                  <a:prstClr val="black"/>
                </a:solidFill>
                <a:latin typeface="Times New Roman" pitchFamily="18" charset="0"/>
                <a:ea typeface="新宋体" pitchFamily="49" charset="-122"/>
                <a:cs typeface="Times New Roman" pitchFamily="18" charset="0"/>
              </a:rPr>
              <a:t>KM2A</a:t>
            </a:r>
            <a:r>
              <a:rPr lang="zh-CN" altLang="en-US" sz="2000" b="1" dirty="0">
                <a:solidFill>
                  <a:prstClr val="black"/>
                </a:solidFill>
                <a:latin typeface="Times New Roman" pitchFamily="18" charset="0"/>
                <a:ea typeface="新宋体" pitchFamily="49" charset="-122"/>
                <a:cs typeface="Times New Roman" pitchFamily="18" charset="0"/>
              </a:rPr>
              <a:t>阵列设计的可靠性。利用两年的实验数据分析，得到预期的月影结果（显著性达到</a:t>
            </a:r>
            <a:r>
              <a:rPr lang="en-US" altLang="zh-CN" sz="2000" b="1" dirty="0">
                <a:solidFill>
                  <a:prstClr val="black"/>
                </a:solidFill>
                <a:latin typeface="Times New Roman" pitchFamily="18" charset="0"/>
                <a:ea typeface="新宋体" pitchFamily="49" charset="-122"/>
                <a:cs typeface="Times New Roman" pitchFamily="18" charset="0"/>
              </a:rPr>
              <a:t>5.8σ</a:t>
            </a:r>
            <a:r>
              <a:rPr lang="zh-CN" altLang="en-US" sz="2000" b="1" dirty="0" smtClean="0">
                <a:solidFill>
                  <a:prstClr val="black"/>
                </a:solidFill>
                <a:latin typeface="Times New Roman" pitchFamily="18" charset="0"/>
                <a:ea typeface="新宋体" pitchFamily="49" charset="-122"/>
                <a:cs typeface="Times New Roman" pitchFamily="18" charset="0"/>
              </a:rPr>
              <a:t>）。</a:t>
            </a:r>
            <a:endParaRPr lang="en-US" altLang="zh-CN" sz="2000" b="1" dirty="0" smtClean="0">
              <a:solidFill>
                <a:prstClr val="black"/>
              </a:solidFill>
              <a:latin typeface="Times New Roman" pitchFamily="18" charset="0"/>
              <a:ea typeface="新宋体" pitchFamily="49" charset="-122"/>
              <a:cs typeface="Times New Roman" pitchFamily="18" charset="0"/>
            </a:endParaRPr>
          </a:p>
          <a:p>
            <a:r>
              <a:rPr lang="en-US" altLang="zh-CN" b="1" dirty="0" smtClean="0">
                <a:solidFill>
                  <a:srgbClr val="FF0000"/>
                </a:solidFill>
                <a:latin typeface="Times New Roman" pitchFamily="18" charset="0"/>
                <a:cs typeface="Times New Roman" pitchFamily="18" charset="0"/>
              </a:rPr>
              <a:t>Chinese </a:t>
            </a:r>
            <a:r>
              <a:rPr lang="en-US" altLang="zh-CN" b="1" dirty="0">
                <a:solidFill>
                  <a:srgbClr val="FF0000"/>
                </a:solidFill>
                <a:latin typeface="Times New Roman" pitchFamily="18" charset="0"/>
                <a:cs typeface="Times New Roman" pitchFamily="18" charset="0"/>
              </a:rPr>
              <a:t>Physics C Vol. 38, No. 2 (2014) 026001</a:t>
            </a:r>
          </a:p>
          <a:p>
            <a:endParaRPr lang="en-US" altLang="zh-CN" sz="2000" b="1" dirty="0" smtClean="0">
              <a:solidFill>
                <a:prstClr val="black"/>
              </a:solidFill>
              <a:latin typeface="Times New Roman" pitchFamily="18" charset="0"/>
              <a:ea typeface="新宋体" pitchFamily="49" charset="-122"/>
              <a:cs typeface="Times New Roman" pitchFamily="18" charset="0"/>
            </a:endParaRPr>
          </a:p>
          <a:p>
            <a:r>
              <a:rPr lang="zh-CN" altLang="en-US" sz="2000" b="1" dirty="0" smtClean="0">
                <a:solidFill>
                  <a:prstClr val="black"/>
                </a:solidFill>
                <a:latin typeface="Times New Roman" pitchFamily="18" charset="0"/>
                <a:ea typeface="新宋体" pitchFamily="49" charset="-122"/>
                <a:cs typeface="Times New Roman" pitchFamily="18" charset="0"/>
              </a:rPr>
              <a:t>（</a:t>
            </a:r>
            <a:r>
              <a:rPr lang="en-US" altLang="zh-CN" sz="2000" b="1" dirty="0" smtClean="0">
                <a:solidFill>
                  <a:prstClr val="black"/>
                </a:solidFill>
                <a:latin typeface="Times New Roman" pitchFamily="18" charset="0"/>
                <a:ea typeface="新宋体" pitchFamily="49" charset="-122"/>
                <a:cs typeface="Times New Roman" pitchFamily="18" charset="0"/>
              </a:rPr>
              <a:t>2</a:t>
            </a:r>
            <a:r>
              <a:rPr lang="zh-CN" altLang="en-US" sz="2000" b="1" dirty="0" smtClean="0">
                <a:solidFill>
                  <a:prstClr val="black"/>
                </a:solidFill>
                <a:latin typeface="Times New Roman" pitchFamily="18" charset="0"/>
                <a:ea typeface="新宋体" pitchFamily="49" charset="-122"/>
                <a:cs typeface="Times New Roman" pitchFamily="18" charset="0"/>
              </a:rPr>
              <a:t>）定型</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阵列实验进展 （</a:t>
            </a:r>
            <a:r>
              <a:rPr lang="en-US" altLang="zh-CN" sz="2000"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2014.10 —2016.11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a:solidFill>
                  <a:prstClr val="black"/>
                </a:solidFill>
                <a:latin typeface="Times New Roman" panose="02020603050405020304" pitchFamily="18" charset="0"/>
                <a:cs typeface="Times New Roman" panose="02020603050405020304" pitchFamily="18" charset="0"/>
              </a:rPr>
              <a:t>        触发率：</a:t>
            </a:r>
            <a:r>
              <a:rPr lang="en-US" altLang="zh-CN" sz="2000" b="1" dirty="0">
                <a:solidFill>
                  <a:prstClr val="black"/>
                </a:solidFill>
                <a:latin typeface="Times New Roman" panose="02020603050405020304" pitchFamily="18" charset="0"/>
                <a:cs typeface="Times New Roman" panose="02020603050405020304" pitchFamily="18" charset="0"/>
              </a:rPr>
              <a:t>48Hz </a:t>
            </a:r>
            <a:r>
              <a:rPr lang="zh-CN" altLang="en-US" sz="2000" b="1" dirty="0">
                <a:solidFill>
                  <a:prstClr val="black"/>
                </a:solidFill>
                <a:latin typeface="Times New Roman" panose="02020603050405020304" pitchFamily="18" charset="0"/>
                <a:cs typeface="Times New Roman" panose="02020603050405020304" pitchFamily="18" charset="0"/>
              </a:rPr>
              <a:t>（</a:t>
            </a:r>
            <a:r>
              <a:rPr lang="en-US" altLang="zh-CN" sz="2000" b="1" dirty="0">
                <a:solidFill>
                  <a:prstClr val="black"/>
                </a:solidFill>
                <a:latin typeface="Times New Roman" panose="02020603050405020304" pitchFamily="18" charset="0"/>
                <a:cs typeface="Times New Roman" panose="02020603050405020304" pitchFamily="18" charset="0"/>
              </a:rPr>
              <a:t>5 out of 39EDs</a:t>
            </a:r>
            <a:r>
              <a:rPr lang="zh-CN" altLang="en-US" sz="2000" b="1" dirty="0">
                <a:solidFill>
                  <a:prstClr val="black"/>
                </a:solidFill>
                <a:latin typeface="Times New Roman" panose="02020603050405020304" pitchFamily="18" charset="0"/>
                <a:cs typeface="Times New Roman" panose="02020603050405020304" pitchFamily="18" charset="0"/>
              </a:rPr>
              <a:t>）；数据量：</a:t>
            </a:r>
            <a:r>
              <a:rPr lang="en-US" altLang="zh-CN" sz="2000" b="1" dirty="0">
                <a:solidFill>
                  <a:prstClr val="black"/>
                </a:solidFill>
                <a:latin typeface="Times New Roman" panose="02020603050405020304" pitchFamily="18" charset="0"/>
                <a:cs typeface="Times New Roman" panose="02020603050405020304" pitchFamily="18" charset="0"/>
              </a:rPr>
              <a:t>9.25GB/day</a:t>
            </a:r>
            <a:r>
              <a:rPr lang="zh-CN" altLang="en-US" sz="2000" b="1" dirty="0">
                <a:solidFill>
                  <a:prstClr val="black"/>
                </a:solidFill>
                <a:latin typeface="Times New Roman" panose="02020603050405020304" pitchFamily="18" charset="0"/>
                <a:cs typeface="Times New Roman" panose="02020603050405020304" pitchFamily="18" charset="0"/>
              </a:rPr>
              <a:t>，及时传往高能所计算中心磁盘空间存储。阵列中</a:t>
            </a:r>
            <a:r>
              <a:rPr lang="en-US" altLang="zh-CN" sz="2000" b="1" dirty="0">
                <a:solidFill>
                  <a:prstClr val="black"/>
                </a:solidFill>
                <a:latin typeface="Times New Roman" panose="02020603050405020304" pitchFamily="18" charset="0"/>
                <a:cs typeface="Times New Roman" panose="02020603050405020304" pitchFamily="18" charset="0"/>
              </a:rPr>
              <a:t>ED</a:t>
            </a:r>
            <a:r>
              <a:rPr lang="zh-CN" altLang="en-US" sz="2000" b="1" dirty="0">
                <a:solidFill>
                  <a:prstClr val="black"/>
                </a:solidFill>
                <a:latin typeface="Times New Roman" panose="02020603050405020304" pitchFamily="18" charset="0"/>
                <a:cs typeface="Times New Roman" panose="02020603050405020304" pitchFamily="18" charset="0"/>
              </a:rPr>
              <a:t>铺设铅板后，事例触发率从</a:t>
            </a:r>
            <a:r>
              <a:rPr lang="en-US" altLang="zh-CN" sz="2000" b="1" dirty="0">
                <a:solidFill>
                  <a:prstClr val="black"/>
                </a:solidFill>
                <a:latin typeface="Times New Roman" panose="02020603050405020304" pitchFamily="18" charset="0"/>
                <a:cs typeface="Times New Roman" panose="02020603050405020304" pitchFamily="18" charset="0"/>
              </a:rPr>
              <a:t>48.29Hz</a:t>
            </a:r>
            <a:r>
              <a:rPr lang="zh-CN" altLang="en-US" sz="2000" b="1" dirty="0">
                <a:solidFill>
                  <a:prstClr val="black"/>
                </a:solidFill>
                <a:latin typeface="Times New Roman" panose="02020603050405020304" pitchFamily="18" charset="0"/>
                <a:cs typeface="Times New Roman" panose="02020603050405020304" pitchFamily="18" charset="0"/>
              </a:rPr>
              <a:t>变化到了</a:t>
            </a:r>
            <a:r>
              <a:rPr lang="en-US" altLang="zh-CN" sz="2000" b="1" dirty="0">
                <a:solidFill>
                  <a:prstClr val="black"/>
                </a:solidFill>
                <a:latin typeface="Times New Roman" panose="02020603050405020304" pitchFamily="18" charset="0"/>
                <a:cs typeface="Times New Roman" panose="02020603050405020304" pitchFamily="18" charset="0"/>
              </a:rPr>
              <a:t>51.86Hz</a:t>
            </a:r>
            <a:r>
              <a:rPr lang="zh-CN" altLang="en-US" sz="2000" b="1" dirty="0">
                <a:solidFill>
                  <a:prstClr val="black"/>
                </a:solidFill>
                <a:latin typeface="Times New Roman" panose="02020603050405020304" pitchFamily="18" charset="0"/>
                <a:cs typeface="Times New Roman" panose="02020603050405020304" pitchFamily="18" charset="0"/>
              </a:rPr>
              <a:t>，触发率增加了</a:t>
            </a:r>
            <a:r>
              <a:rPr lang="en-US" altLang="zh-CN" sz="2000" b="1" dirty="0">
                <a:solidFill>
                  <a:prstClr val="black"/>
                </a:solidFill>
                <a:latin typeface="Times New Roman" panose="02020603050405020304" pitchFamily="18" charset="0"/>
                <a:cs typeface="Times New Roman" panose="02020603050405020304" pitchFamily="18" charset="0"/>
              </a:rPr>
              <a:t>7.4%</a:t>
            </a:r>
            <a:r>
              <a:rPr lang="zh-CN" altLang="en-US" sz="2000" b="1" dirty="0">
                <a:solidFill>
                  <a:prstClr val="black"/>
                </a:solidFill>
                <a:latin typeface="Times New Roman" panose="02020603050405020304" pitchFamily="18" charset="0"/>
                <a:cs typeface="Times New Roman" panose="02020603050405020304" pitchFamily="18" charset="0"/>
              </a:rPr>
              <a:t>。</a:t>
            </a:r>
            <a:endParaRPr lang="en-US" altLang="zh-CN" sz="2000" b="1" dirty="0">
              <a:solidFill>
                <a:prstClr val="black"/>
              </a:solidFill>
              <a:latin typeface="Times New Roman" panose="02020603050405020304" pitchFamily="18" charset="0"/>
              <a:cs typeface="Times New Roman" panose="02020603050405020304" pitchFamily="18" charset="0"/>
            </a:endParaRPr>
          </a:p>
          <a:p>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验证</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样机设计及性能长期稳定性特点；基于以太网的亚纳秒精度定时分布系统在高海拔实验中的首次使用；检验电子学系统和</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DAQ</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系统（无触发模式）的性能特点。 </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lgn="just"/>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发展出一套探测器阵列的标定方法和数据分析方法等</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lgn="just"/>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kern="10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10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通过</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多个项目的监测，了解</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探测器</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的性能稳定性：</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）单粒子</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电荷量</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）单道计数率；</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不同</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Time-offset </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）阳极</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打拿级</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间相对</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增益；</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）高压</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输出值</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6</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内部</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温湿度</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7</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阵列触发率</a:t>
            </a:r>
            <a:r>
              <a:rPr lang="zh-CN" altLang="en-US" sz="2000" b="1"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等</a:t>
            </a:r>
            <a:r>
              <a:rPr lang="zh-CN" altLang="en-US" sz="2000" b="1" kern="10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zh-CN" sz="2000" kern="1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22</a:t>
            </a:fld>
            <a:endParaRPr lang="zh-CN" altLang="en-US">
              <a:solidFill>
                <a:prstClr val="black">
                  <a:tint val="75000"/>
                </a:prstClr>
              </a:solidFill>
            </a:endParaRPr>
          </a:p>
        </p:txBody>
      </p:sp>
    </p:spTree>
    <p:extLst>
      <p:ext uri="{BB962C8B-B14F-4D97-AF65-F5344CB8AC3E}">
        <p14:creationId xmlns:p14="http://schemas.microsoft.com/office/powerpoint/2010/main" val="29309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盛祥东文档\手机照片\IMG_20141011_093856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8" y="390457"/>
            <a:ext cx="3312367" cy="24842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5026625" y="389728"/>
            <a:ext cx="3508048" cy="2485000"/>
            <a:chOff x="395536" y="2792869"/>
            <a:chExt cx="5168973" cy="3920089"/>
          </a:xfrm>
        </p:grpSpPr>
        <p:grpSp>
          <p:nvGrpSpPr>
            <p:cNvPr id="9" name="组合 8"/>
            <p:cNvGrpSpPr/>
            <p:nvPr/>
          </p:nvGrpSpPr>
          <p:grpSpPr>
            <a:xfrm>
              <a:off x="395536" y="2792869"/>
              <a:ext cx="5168973" cy="3920089"/>
              <a:chOff x="395536" y="2792869"/>
              <a:chExt cx="5168973" cy="3920089"/>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92869"/>
                <a:ext cx="4769690" cy="392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直接箭头连接符 17"/>
              <p:cNvCxnSpPr/>
              <p:nvPr/>
            </p:nvCxnSpPr>
            <p:spPr>
              <a:xfrm flipV="1">
                <a:off x="3879684" y="3573016"/>
                <a:ext cx="0" cy="23042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3879684" y="5877272"/>
                <a:ext cx="128554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38882" y="5877272"/>
                <a:ext cx="425627" cy="582621"/>
              </a:xfrm>
              <a:prstGeom prst="rect">
                <a:avLst/>
              </a:prstGeom>
              <a:noFill/>
            </p:spPr>
            <p:txBody>
              <a:bodyPr wrap="none" rtlCol="0">
                <a:spAutoFit/>
              </a:bodyPr>
              <a:lstStyle/>
              <a:p>
                <a:r>
                  <a:rPr lang="en-US" altLang="zh-CN" dirty="0" smtClean="0">
                    <a:solidFill>
                      <a:srgbClr val="FF0000"/>
                    </a:solidFill>
                  </a:rPr>
                  <a:t>y</a:t>
                </a:r>
                <a:endParaRPr lang="zh-CN" altLang="en-US" dirty="0">
                  <a:solidFill>
                    <a:srgbClr val="FF0000"/>
                  </a:solidFill>
                </a:endParaRPr>
              </a:p>
            </p:txBody>
          </p:sp>
          <p:sp>
            <p:nvSpPr>
              <p:cNvPr id="21" name="TextBox 20"/>
              <p:cNvSpPr txBox="1"/>
              <p:nvPr/>
            </p:nvSpPr>
            <p:spPr>
              <a:xfrm>
                <a:off x="3563886" y="3419708"/>
                <a:ext cx="418540" cy="582621"/>
              </a:xfrm>
              <a:prstGeom prst="rect">
                <a:avLst/>
              </a:prstGeom>
              <a:noFill/>
            </p:spPr>
            <p:txBody>
              <a:bodyPr wrap="none" rtlCol="0">
                <a:spAutoFit/>
              </a:bodyPr>
              <a:lstStyle/>
              <a:p>
                <a:r>
                  <a:rPr lang="en-US" altLang="zh-CN" dirty="0" smtClean="0">
                    <a:solidFill>
                      <a:srgbClr val="FF0000"/>
                    </a:solidFill>
                  </a:rPr>
                  <a:t>x</a:t>
                </a:r>
                <a:endParaRPr lang="zh-CN" altLang="en-US" dirty="0">
                  <a:solidFill>
                    <a:srgbClr val="FF0000"/>
                  </a:solidFill>
                </a:endParaRPr>
              </a:p>
            </p:txBody>
          </p:sp>
        </p:grpSp>
        <p:sp>
          <p:nvSpPr>
            <p:cNvPr id="10" name="TextBox 9"/>
            <p:cNvSpPr txBox="1"/>
            <p:nvPr/>
          </p:nvSpPr>
          <p:spPr>
            <a:xfrm>
              <a:off x="3635895" y="5795973"/>
              <a:ext cx="444523" cy="582621"/>
            </a:xfrm>
            <a:prstGeom prst="rect">
              <a:avLst/>
            </a:prstGeom>
            <a:noFill/>
          </p:spPr>
          <p:txBody>
            <a:bodyPr wrap="none" rtlCol="0">
              <a:spAutoFit/>
            </a:bodyPr>
            <a:lstStyle/>
            <a:p>
              <a:r>
                <a:rPr lang="en-US" altLang="zh-CN" dirty="0">
                  <a:solidFill>
                    <a:srgbClr val="FF0000"/>
                  </a:solidFill>
                </a:rPr>
                <a:t>0</a:t>
              </a:r>
              <a:endParaRPr lang="zh-CN" altLang="en-US" dirty="0">
                <a:solidFill>
                  <a:srgbClr val="FF0000"/>
                </a:solidFill>
              </a:endParaRPr>
            </a:p>
          </p:txBody>
        </p:sp>
      </p:gr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3429007"/>
            <a:ext cx="3890142" cy="285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组合 16"/>
          <p:cNvGrpSpPr/>
          <p:nvPr/>
        </p:nvGrpSpPr>
        <p:grpSpPr>
          <a:xfrm>
            <a:off x="4355976" y="3284984"/>
            <a:ext cx="4536504" cy="3184034"/>
            <a:chOff x="4264775" y="3356992"/>
            <a:chExt cx="4536504" cy="3184034"/>
          </a:xfrm>
        </p:grpSpPr>
        <p:pic>
          <p:nvPicPr>
            <p:cNvPr id="22"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4264775" y="3356992"/>
              <a:ext cx="4536504" cy="2880320"/>
            </a:xfrm>
            <a:prstGeom prst="rect">
              <a:avLst/>
            </a:prstGeom>
            <a:noFill/>
            <a:ln>
              <a:noFill/>
            </a:ln>
            <a:extLst/>
          </p:spPr>
        </p:pic>
        <mc:AlternateContent xmlns:mc="http://schemas.openxmlformats.org/markup-compatibility/2006" xmlns:a14="http://schemas.microsoft.com/office/drawing/2010/main">
          <mc:Choice Requires="a14">
            <p:sp>
              <p:nvSpPr>
                <p:cNvPr id="23" name="TextBox 22"/>
                <p:cNvSpPr txBox="1"/>
                <p:nvPr/>
              </p:nvSpPr>
              <p:spPr>
                <a:xfrm>
                  <a:off x="4518529" y="6171694"/>
                  <a:ext cx="4115229" cy="369332"/>
                </a:xfrm>
                <a:prstGeom prst="rect">
                  <a:avLst/>
                </a:prstGeom>
                <a:noFill/>
              </p:spPr>
              <p:txBody>
                <a:bodyPr wrap="none" rtlCol="0">
                  <a:spAutoFit/>
                </a:bodyPr>
                <a:lstStyle/>
                <a:p>
                  <a14:m>
                    <m:oMath xmlns:m="http://schemas.openxmlformats.org/officeDocument/2006/math">
                      <m:r>
                        <a:rPr lang="en-US" altLang="zh-CN" b="1" smtClean="0">
                          <a:solidFill>
                            <a:prstClr val="black"/>
                          </a:solidFill>
                          <a:latin typeface="Cambria Math"/>
                        </a:rPr>
                        <m:t>𝐌𝐨𝐨𝐧</m:t>
                      </m:r>
                      <m:r>
                        <a:rPr lang="en-US" altLang="zh-CN" b="1" smtClean="0">
                          <a:solidFill>
                            <a:prstClr val="black"/>
                          </a:solidFill>
                          <a:latin typeface="Cambria Math"/>
                        </a:rPr>
                        <m:t> </m:t>
                      </m:r>
                      <m:r>
                        <a:rPr lang="en-US" altLang="zh-CN" b="1" smtClean="0">
                          <a:solidFill>
                            <a:prstClr val="black"/>
                          </a:solidFill>
                          <a:latin typeface="Cambria Math"/>
                        </a:rPr>
                        <m:t>𝐒𝐡𝐚𝐝𝐨𝐰</m:t>
                      </m:r>
                      <m:r>
                        <a:rPr lang="en-US" altLang="zh-CN" b="1" smtClean="0">
                          <a:solidFill>
                            <a:prstClr val="black"/>
                          </a:solidFill>
                          <a:latin typeface="Cambria Math"/>
                        </a:rPr>
                        <m:t>: </m:t>
                      </m:r>
                      <m:r>
                        <a:rPr lang="zh-CN" altLang="en-US" b="1" i="1" smtClean="0">
                          <a:solidFill>
                            <a:prstClr val="black"/>
                          </a:solidFill>
                          <a:latin typeface="Cambria Math"/>
                        </a:rPr>
                        <m:t>～</m:t>
                      </m:r>
                    </m:oMath>
                  </a14:m>
                  <a:r>
                    <a:rPr lang="en-US" altLang="zh-CN" b="1" dirty="0" smtClean="0">
                      <a:solidFill>
                        <a:prstClr val="black"/>
                      </a:solidFill>
                      <a:latin typeface="Times New Roman" panose="02020603050405020304" pitchFamily="18" charset="0"/>
                      <a:cs typeface="Times New Roman" panose="02020603050405020304" pitchFamily="18" charset="0"/>
                    </a:rPr>
                    <a:t>5</a:t>
                  </a:r>
                  <a:r>
                    <a:rPr lang="el-GR" altLang="zh-CN" b="1" dirty="0" smtClean="0">
                      <a:solidFill>
                        <a:prstClr val="black"/>
                      </a:solidFill>
                      <a:latin typeface="Times New Roman" panose="02020603050405020304" pitchFamily="18" charset="0"/>
                      <a:ea typeface="新宋体"/>
                      <a:cs typeface="Times New Roman" panose="02020603050405020304" pitchFamily="18" charset="0"/>
                    </a:rPr>
                    <a:t>σ</a:t>
                  </a:r>
                  <a:r>
                    <a:rPr lang="en-US" altLang="zh-CN" b="1" dirty="0" smtClean="0">
                      <a:solidFill>
                        <a:prstClr val="black"/>
                      </a:solidFill>
                      <a:latin typeface="Times New Roman" panose="02020603050405020304" pitchFamily="18" charset="0"/>
                      <a:ea typeface="新宋体"/>
                      <a:cs typeface="Times New Roman" panose="02020603050405020304" pitchFamily="18" charset="0"/>
                    </a:rPr>
                    <a:t>  Significance(1yr)</a:t>
                  </a:r>
                  <a:endParaRPr lang="zh-CN" altLang="en-US" b="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518529" y="6171694"/>
                  <a:ext cx="4115229" cy="369332"/>
                </a:xfrm>
                <a:prstGeom prst="rect">
                  <a:avLst/>
                </a:prstGeom>
                <a:blipFill rotWithShape="1">
                  <a:blip r:embed="rId6"/>
                  <a:stretch>
                    <a:fillRect t="-8333" r="-889" b="-26667"/>
                  </a:stretch>
                </a:blipFill>
              </p:spPr>
              <p:txBody>
                <a:bodyPr/>
                <a:lstStyle/>
                <a:p>
                  <a:r>
                    <a:rPr lang="zh-CN" altLang="en-US">
                      <a:noFill/>
                    </a:rPr>
                    <a:t> </a:t>
                  </a:r>
                </a:p>
              </p:txBody>
            </p:sp>
          </mc:Fallback>
        </mc:AlternateContent>
      </p:grpSp>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23</a:t>
            </a:fld>
            <a:endParaRPr lang="zh-CN" altLang="en-US">
              <a:solidFill>
                <a:prstClr val="black">
                  <a:tint val="75000"/>
                </a:prstClr>
              </a:solidFill>
            </a:endParaRPr>
          </a:p>
        </p:txBody>
      </p:sp>
    </p:spTree>
    <p:extLst>
      <p:ext uri="{BB962C8B-B14F-4D97-AF65-F5344CB8AC3E}">
        <p14:creationId xmlns:p14="http://schemas.microsoft.com/office/powerpoint/2010/main" val="3603511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188640"/>
            <a:ext cx="5040560" cy="2340404"/>
          </a:xfrm>
        </p:spPr>
        <p:txBody>
          <a:bodyPr>
            <a:normAutofit/>
          </a:bodyPr>
          <a:lstStyle/>
          <a:p>
            <a:pPr marL="457200" lvl="1" indent="0">
              <a:buNone/>
            </a:pPr>
            <a:endParaRPr lang="en-US" altLang="zh-CN" dirty="0" smtClean="0">
              <a:sym typeface="Wingdings" panose="05000000000000000000" pitchFamily="2" charset="2"/>
            </a:endParaRPr>
          </a:p>
          <a:p>
            <a:endParaRPr lang="zh-CN" altLang="en-US" dirty="0"/>
          </a:p>
        </p:txBody>
      </p:sp>
      <p:graphicFrame>
        <p:nvGraphicFramePr>
          <p:cNvPr id="6" name="内容占位符 7"/>
          <p:cNvGraphicFramePr>
            <a:graphicFrameLocks/>
          </p:cNvGraphicFramePr>
          <p:nvPr>
            <p:extLst>
              <p:ext uri="{D42A27DB-BD31-4B8C-83A1-F6EECF244321}">
                <p14:modId xmlns:p14="http://schemas.microsoft.com/office/powerpoint/2010/main" val="4112642659"/>
              </p:ext>
            </p:extLst>
          </p:nvPr>
        </p:nvGraphicFramePr>
        <p:xfrm>
          <a:off x="151046" y="1268767"/>
          <a:ext cx="8842471" cy="3750795"/>
        </p:xfrm>
        <a:graphic>
          <a:graphicData uri="http://schemas.openxmlformats.org/drawingml/2006/table">
            <a:tbl>
              <a:tblPr firstRow="1" firstCol="1" bandRow="1"/>
              <a:tblGrid>
                <a:gridCol w="1958731"/>
                <a:gridCol w="1972933"/>
                <a:gridCol w="4910807"/>
              </a:tblGrid>
              <a:tr h="397995">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指标名称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指标要求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验收方法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824">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探测效率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&gt;95%</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0000"/>
                        </a:lnSpc>
                        <a:spcBef>
                          <a:spcPts val="300"/>
                        </a:spcBef>
                        <a:spcAft>
                          <a:spcPts val="300"/>
                        </a:spcAft>
                      </a:pPr>
                      <a:r>
                        <a:rPr lang="en-US" alt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         </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多</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个塑料闪烁体探测器叠置于待测探测器上，组成</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telescope</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标定系统。通过多重符合选择单个入射的最小</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电离粒子</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MIP</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）事例</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测量</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待</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测探测器的探测效率及单粒子电荷分辨率。通过测量</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telescope</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系统中探测器之间的飞行时间（</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TOF</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），得到</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待测探测器的时间分辨。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236">
                <a:tc>
                  <a:txBody>
                    <a:bodyPr/>
                    <a:lstStyle/>
                    <a:p>
                      <a:pPr algn="ctr">
                        <a:lnSpc>
                          <a:spcPct val="110000"/>
                        </a:lnSpc>
                        <a:spcBef>
                          <a:spcPts val="300"/>
                        </a:spcBef>
                        <a:spcAft>
                          <a:spcPts val="300"/>
                        </a:spcAft>
                      </a:pPr>
                      <a:r>
                        <a:rPr lang="zh-CN" sz="2000" b="1" kern="10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时间分辨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&lt;2 ns</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1580860">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单粒子信号电荷</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分辨</a:t>
                      </a:r>
                      <a:r>
                        <a:rPr lang="zh-CN" altLang="en-US"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（朗道分布）</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&lt;25%</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658834">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阵列角分辨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&lt;0.3</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sym typeface="Symbol" panose="05050102010706020507" pitchFamily="18" charset="2"/>
                        </a:rPr>
                        <a:t></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 @ 50 </a:t>
                      </a:r>
                      <a:r>
                        <a:rPr lang="en-US" sz="2000" b="1" kern="100" dirty="0" err="1">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TeV</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0000"/>
                        </a:lnSpc>
                        <a:spcBef>
                          <a:spcPts val="300"/>
                        </a:spcBef>
                        <a:spcAft>
                          <a:spcPts val="300"/>
                        </a:spcAft>
                      </a:pPr>
                      <a:r>
                        <a:rPr lang="en-US" alt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        </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利用</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三个月的观测数据，分析宇宙线的月亮阴影，可以得到阵列在不同能段的角</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分辨</a:t>
                      </a:r>
                      <a:r>
                        <a:rPr lang="zh-CN" altLang="en-US"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及</a:t>
                      </a:r>
                      <a:r>
                        <a:rPr lang="zh-CN" sz="2000" b="1" kern="100" dirty="0" smtClean="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指向精度</a:t>
                      </a: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417">
                <a:tc>
                  <a:txBody>
                    <a:bodyPr/>
                    <a:lstStyle/>
                    <a:p>
                      <a:pPr algn="ctr">
                        <a:lnSpc>
                          <a:spcPct val="110000"/>
                        </a:lnSpc>
                        <a:spcBef>
                          <a:spcPts val="300"/>
                        </a:spcBef>
                        <a:spcAft>
                          <a:spcPts val="300"/>
                        </a:spcAft>
                      </a:pPr>
                      <a:r>
                        <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阵列指向精度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rPr>
                        <a:t>&lt;0.1</a:t>
                      </a:r>
                      <a:r>
                        <a:rPr lang="en-US"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sym typeface="Symbol" panose="05050102010706020507" pitchFamily="18" charset="2"/>
                        </a:rPr>
                        <a:t></a:t>
                      </a:r>
                      <a:endParaRPr lang="zh-CN" sz="2000" b="1" kern="100" dirty="0">
                        <a:solidFill>
                          <a:srgbClr val="000000"/>
                        </a:solidFill>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0000"/>
                        </a:lnSpc>
                        <a:spcBef>
                          <a:spcPts val="300"/>
                        </a:spcBef>
                        <a:spcAft>
                          <a:spcPts val="300"/>
                        </a:spcAft>
                      </a:pPr>
                      <a:endParaRPr lang="zh-CN" sz="1000" kern="100" dirty="0">
                        <a:solidFill>
                          <a:srgbClr val="000000"/>
                        </a:solidFill>
                        <a:effectLst/>
                        <a:latin typeface="Times New Roman" panose="02020603050405020304" pitchFamily="18"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107504" y="188641"/>
            <a:ext cx="5097870" cy="461665"/>
          </a:xfrm>
          <a:prstGeom prst="rect">
            <a:avLst/>
          </a:prstGeom>
          <a:noFill/>
        </p:spPr>
        <p:txBody>
          <a:bodyPr wrap="none" rtlCol="0">
            <a:spAutoFit/>
          </a:bodyPr>
          <a:lstStyle/>
          <a:p>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及阵列验收指标和验收方法</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24</a:t>
            </a:fld>
            <a:endParaRPr kumimoji="1" lang="zh-CN" altLang="en-US">
              <a:solidFill>
                <a:prstClr val="black">
                  <a:tint val="75000"/>
                </a:prstClr>
              </a:solidFill>
            </a:endParaRPr>
          </a:p>
        </p:txBody>
      </p:sp>
    </p:spTree>
    <p:extLst>
      <p:ext uri="{BB962C8B-B14F-4D97-AF65-F5344CB8AC3E}">
        <p14:creationId xmlns:p14="http://schemas.microsoft.com/office/powerpoint/2010/main" val="1661511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7505" y="908720"/>
            <a:ext cx="6767885" cy="3095624"/>
          </a:xfrm>
          <a:prstGeom prst="rect">
            <a:avLst/>
          </a:prstGeom>
        </p:spPr>
      </p:pic>
      <p:pic>
        <p:nvPicPr>
          <p:cNvPr id="6" name="内容占位符 5"/>
          <p:cNvPicPr>
            <a:picLocks noGrp="1" noChangeAspect="1"/>
          </p:cNvPicPr>
          <p:nvPr>
            <p:ph idx="1"/>
          </p:nvPr>
        </p:nvPicPr>
        <p:blipFill>
          <a:blip r:embed="rId3"/>
          <a:stretch>
            <a:fillRect/>
          </a:stretch>
        </p:blipFill>
        <p:spPr>
          <a:xfrm>
            <a:off x="628652" y="4280794"/>
            <a:ext cx="4912819" cy="2059168"/>
          </a:xfrm>
          <a:prstGeom prst="rect">
            <a:avLst/>
          </a:prstGeom>
        </p:spPr>
      </p:pic>
      <p:pic>
        <p:nvPicPr>
          <p:cNvPr id="7" name="图片 6"/>
          <p:cNvPicPr>
            <a:picLocks noChangeAspect="1"/>
          </p:cNvPicPr>
          <p:nvPr/>
        </p:nvPicPr>
        <p:blipFill>
          <a:blip r:embed="rId4"/>
          <a:stretch>
            <a:fillRect/>
          </a:stretch>
        </p:blipFill>
        <p:spPr>
          <a:xfrm>
            <a:off x="6034822" y="4256623"/>
            <a:ext cx="2901870" cy="2230084"/>
          </a:xfrm>
          <a:prstGeom prst="rect">
            <a:avLst/>
          </a:prstGeom>
        </p:spPr>
      </p:pic>
      <p:pic>
        <p:nvPicPr>
          <p:cNvPr id="8" name="图片 7"/>
          <p:cNvPicPr>
            <a:picLocks noChangeAspect="1"/>
          </p:cNvPicPr>
          <p:nvPr/>
        </p:nvPicPr>
        <p:blipFill>
          <a:blip r:embed="rId5"/>
          <a:stretch>
            <a:fillRect/>
          </a:stretch>
        </p:blipFill>
        <p:spPr>
          <a:xfrm>
            <a:off x="7175311" y="2179373"/>
            <a:ext cx="1787509" cy="1350820"/>
          </a:xfrm>
          <a:prstGeom prst="rect">
            <a:avLst/>
          </a:prstGeom>
        </p:spPr>
      </p:pic>
      <p:pic>
        <p:nvPicPr>
          <p:cNvPr id="9" name="图片 8"/>
          <p:cNvPicPr>
            <a:picLocks noChangeAspect="1"/>
          </p:cNvPicPr>
          <p:nvPr/>
        </p:nvPicPr>
        <p:blipFill>
          <a:blip r:embed="rId6"/>
          <a:stretch>
            <a:fillRect/>
          </a:stretch>
        </p:blipFill>
        <p:spPr>
          <a:xfrm>
            <a:off x="7164294" y="908720"/>
            <a:ext cx="1769183" cy="1209601"/>
          </a:xfrm>
          <a:prstGeom prst="rect">
            <a:avLst/>
          </a:prstGeom>
        </p:spPr>
      </p:pic>
      <p:sp>
        <p:nvSpPr>
          <p:cNvPr id="3" name="矩形 2"/>
          <p:cNvSpPr/>
          <p:nvPr/>
        </p:nvSpPr>
        <p:spPr>
          <a:xfrm>
            <a:off x="176957" y="123502"/>
            <a:ext cx="4251031" cy="461665"/>
          </a:xfrm>
          <a:prstGeom prst="rect">
            <a:avLst/>
          </a:prstGeom>
        </p:spPr>
        <p:txBody>
          <a:bodyPr wrap="squar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）单元</a:t>
            </a:r>
            <a:r>
              <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探测器及阵列</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标定 </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25</a:t>
            </a:fld>
            <a:endParaRPr kumimoji="1" lang="zh-CN" altLang="en-US">
              <a:solidFill>
                <a:prstClr val="black">
                  <a:tint val="75000"/>
                </a:prstClr>
              </a:solidFill>
            </a:endParaRPr>
          </a:p>
        </p:txBody>
      </p:sp>
    </p:spTree>
    <p:extLst>
      <p:ext uri="{BB962C8B-B14F-4D97-AF65-F5344CB8AC3E}">
        <p14:creationId xmlns:p14="http://schemas.microsoft.com/office/powerpoint/2010/main" val="1907954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4" y="116633"/>
            <a:ext cx="2736647" cy="461665"/>
          </a:xfrm>
          <a:prstGeom prst="rect">
            <a:avLst/>
          </a:prstGeom>
        </p:spPr>
        <p:txBody>
          <a:bodyPr wrap="none">
            <a:spAutoFit/>
          </a:bodyPr>
          <a:lstStyle/>
          <a:p>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三、 工程</a:t>
            </a:r>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进展状况</a:t>
            </a:r>
          </a:p>
        </p:txBody>
      </p:sp>
      <p:sp>
        <p:nvSpPr>
          <p:cNvPr id="2" name="矩形 1"/>
          <p:cNvSpPr/>
          <p:nvPr/>
        </p:nvSpPr>
        <p:spPr>
          <a:xfrm>
            <a:off x="179512" y="753666"/>
            <a:ext cx="8712968" cy="3847207"/>
          </a:xfrm>
          <a:prstGeom prst="rect">
            <a:avLst/>
          </a:prstGeom>
        </p:spPr>
        <p:txBody>
          <a:bodyPr wrap="square">
            <a:spAutoFit/>
          </a:bodyPr>
          <a:lstStyle/>
          <a:p>
            <a:pPr marL="457200" lvl="0" indent="-457200" algn="just" defTabSz="914174">
              <a:buAutoNum type="arabicPeriod"/>
              <a:tabLst>
                <a:tab pos="270443" algn="l"/>
              </a:tabLst>
            </a:pPr>
            <a:r>
              <a:rPr lang="zh-CN" altLang="en-US" sz="2400" b="1" kern="100" dirty="0" smtClean="0">
                <a:solidFill>
                  <a:srgbClr val="000000"/>
                </a:solidFill>
                <a:latin typeface="Times New Roman"/>
                <a:ea typeface="新宋体"/>
                <a:cs typeface="Times New Roman"/>
              </a:rPr>
              <a:t>各主要组分</a:t>
            </a:r>
            <a:r>
              <a:rPr lang="en-US" altLang="zh-CN" sz="2400" b="1" kern="100" dirty="0" smtClean="0">
                <a:solidFill>
                  <a:srgbClr val="000000"/>
                </a:solidFill>
                <a:latin typeface="Times New Roman"/>
                <a:ea typeface="新宋体"/>
                <a:cs typeface="Times New Roman"/>
              </a:rPr>
              <a:t>/</a:t>
            </a:r>
            <a:r>
              <a:rPr lang="zh-CN" altLang="en-US" sz="2400" b="1" kern="100" dirty="0" smtClean="0">
                <a:solidFill>
                  <a:srgbClr val="000000"/>
                </a:solidFill>
                <a:latin typeface="Times New Roman"/>
                <a:ea typeface="新宋体"/>
                <a:cs typeface="Times New Roman"/>
              </a:rPr>
              <a:t>服务项目的招标情况</a:t>
            </a:r>
            <a:endParaRPr lang="en-US" altLang="zh-CN" sz="2400" b="1" kern="100" dirty="0" smtClean="0">
              <a:solidFill>
                <a:srgbClr val="000000"/>
              </a:solidFill>
              <a:latin typeface="Times New Roman"/>
              <a:ea typeface="新宋体"/>
              <a:cs typeface="Times New Roman"/>
            </a:endParaRPr>
          </a:p>
          <a:p>
            <a:pPr marL="457200" lvl="0" indent="-457200" algn="just" defTabSz="914174">
              <a:buAutoNum type="arabicPeriod"/>
              <a:tabLst>
                <a:tab pos="270443" algn="l"/>
              </a:tabLst>
            </a:pPr>
            <a:endParaRPr lang="en-US" altLang="zh-CN" sz="2000" b="1" kern="100" dirty="0" smtClean="0">
              <a:solidFill>
                <a:srgbClr val="000000"/>
              </a:solidFill>
              <a:latin typeface="Times New Roman"/>
              <a:ea typeface="新宋体"/>
              <a:cs typeface="Times New Roman"/>
            </a:endParaRPr>
          </a:p>
          <a:p>
            <a:pPr lvl="0" algn="just" defTabSz="914174">
              <a:tabLst>
                <a:tab pos="270443" algn="l"/>
              </a:tabLst>
            </a:pP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1</a:t>
            </a:r>
            <a:r>
              <a:rPr lang="zh-CN" altLang="en-US" sz="2000" b="1" kern="100" dirty="0" smtClean="0">
                <a:solidFill>
                  <a:srgbClr val="000000"/>
                </a:solidFill>
                <a:latin typeface="Times New Roman"/>
                <a:ea typeface="新宋体"/>
                <a:cs typeface="Times New Roman"/>
              </a:rPr>
              <a:t>）“</a:t>
            </a:r>
            <a:r>
              <a:rPr lang="zh-CN" altLang="en-US" sz="2000" b="1" kern="100" dirty="0">
                <a:solidFill>
                  <a:srgbClr val="000000"/>
                </a:solidFill>
                <a:latin typeface="Times New Roman"/>
                <a:ea typeface="新宋体"/>
                <a:cs typeface="Times New Roman"/>
              </a:rPr>
              <a:t>小尺寸光敏探头研制</a:t>
            </a:r>
            <a:r>
              <a:rPr lang="zh-CN" altLang="en-US" sz="2000" b="1" kern="100" dirty="0" smtClean="0">
                <a:solidFill>
                  <a:srgbClr val="000000"/>
                </a:solidFill>
                <a:latin typeface="Times New Roman"/>
                <a:ea typeface="新宋体"/>
                <a:cs typeface="Times New Roman"/>
              </a:rPr>
              <a:t>”</a:t>
            </a:r>
            <a:endParaRPr lang="en-US" altLang="zh-CN" sz="2000" b="1" kern="100" dirty="0" smtClean="0">
              <a:solidFill>
                <a:srgbClr val="000000"/>
              </a:solidFill>
              <a:latin typeface="Times New Roman"/>
              <a:ea typeface="新宋体"/>
              <a:cs typeface="Times New Roman"/>
            </a:endParaRPr>
          </a:p>
          <a:p>
            <a:pPr lvl="0" algn="just" defTabSz="914174">
              <a:tabLst>
                <a:tab pos="270443" algn="l"/>
              </a:tabLst>
            </a:pPr>
            <a:r>
              <a:rPr lang="en-US" altLang="zh-CN" sz="2000" b="1" kern="100" dirty="0">
                <a:solidFill>
                  <a:srgbClr val="000000"/>
                </a:solidFill>
                <a:latin typeface="Times New Roman"/>
                <a:ea typeface="新宋体"/>
                <a:cs typeface="Times New Roman"/>
              </a:rPr>
              <a:t> </a:t>
            </a:r>
            <a:r>
              <a:rPr lang="en-US" altLang="zh-CN" sz="2000" b="1" kern="100" dirty="0" smtClean="0">
                <a:solidFill>
                  <a:srgbClr val="000000"/>
                </a:solidFill>
                <a:latin typeface="Times New Roman"/>
                <a:ea typeface="新宋体"/>
                <a:cs typeface="Times New Roman"/>
              </a:rPr>
              <a:t>      </a:t>
            </a:r>
            <a:r>
              <a:rPr lang="zh-CN" altLang="en-US" sz="2000" b="1" kern="100" dirty="0" smtClean="0">
                <a:solidFill>
                  <a:srgbClr val="000000"/>
                </a:solidFill>
                <a:latin typeface="Times New Roman"/>
                <a:ea typeface="新宋体"/>
                <a:cs typeface="Times New Roman"/>
              </a:rPr>
              <a:t>山大承担上述任务，合同正在签署。</a:t>
            </a:r>
            <a:endParaRPr lang="en-US" altLang="zh-CN" sz="2000" b="1" kern="100" dirty="0">
              <a:solidFill>
                <a:srgbClr val="000000"/>
              </a:solidFill>
              <a:latin typeface="Times New Roman"/>
              <a:ea typeface="新宋体"/>
              <a:cs typeface="Times New Roman"/>
            </a:endParaRPr>
          </a:p>
          <a:p>
            <a:pPr lvl="0" algn="just" defTabSz="914174">
              <a:tabLst>
                <a:tab pos="270443" algn="l"/>
              </a:tabLst>
            </a:pP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2</a:t>
            </a:r>
            <a:r>
              <a:rPr lang="zh-CN" altLang="en-US" sz="2000" b="1" kern="100" dirty="0" smtClean="0">
                <a:solidFill>
                  <a:srgbClr val="000000"/>
                </a:solidFill>
                <a:latin typeface="Times New Roman"/>
                <a:ea typeface="新宋体"/>
                <a:cs typeface="Times New Roman"/>
              </a:rPr>
              <a:t>）“波长位移光纤”</a:t>
            </a:r>
            <a:endParaRPr lang="en-US" altLang="zh-CN" sz="2000" b="1" kern="100" dirty="0" smtClean="0">
              <a:solidFill>
                <a:srgbClr val="000000"/>
              </a:solidFill>
              <a:latin typeface="Times New Roman"/>
              <a:ea typeface="新宋体"/>
              <a:cs typeface="Times New Roman"/>
            </a:endParaRPr>
          </a:p>
          <a:p>
            <a:pPr lvl="0" algn="just" defTabSz="914174">
              <a:tabLst>
                <a:tab pos="270443" algn="l"/>
              </a:tabLst>
            </a:pPr>
            <a:r>
              <a:rPr lang="en-US" altLang="zh-CN" sz="2000" b="1" kern="100" dirty="0">
                <a:solidFill>
                  <a:srgbClr val="000000"/>
                </a:solidFill>
                <a:latin typeface="Times New Roman"/>
                <a:ea typeface="新宋体"/>
                <a:cs typeface="Times New Roman"/>
              </a:rPr>
              <a:t> </a:t>
            </a:r>
            <a:r>
              <a:rPr lang="en-US" altLang="zh-CN" sz="2000" b="1" kern="100" dirty="0" smtClean="0">
                <a:solidFill>
                  <a:srgbClr val="000000"/>
                </a:solidFill>
                <a:latin typeface="Times New Roman"/>
                <a:ea typeface="新宋体"/>
                <a:cs typeface="Times New Roman"/>
              </a:rPr>
              <a:t>     </a:t>
            </a:r>
            <a:r>
              <a:rPr lang="zh-CN" altLang="en-US" sz="2000" b="1" kern="100" dirty="0" smtClean="0">
                <a:solidFill>
                  <a:srgbClr val="000000"/>
                </a:solidFill>
                <a:latin typeface="Times New Roman"/>
                <a:ea typeface="新宋体"/>
                <a:cs typeface="Times New Roman"/>
              </a:rPr>
              <a:t>合同正在商定，很快将会签署。</a:t>
            </a:r>
            <a:endParaRPr lang="en-US" altLang="zh-CN" sz="2000" b="1" kern="100" dirty="0">
              <a:solidFill>
                <a:srgbClr val="000000"/>
              </a:solidFill>
              <a:latin typeface="Times New Roman"/>
              <a:ea typeface="新宋体"/>
              <a:cs typeface="Times New Roman"/>
            </a:endParaRPr>
          </a:p>
          <a:p>
            <a:pPr lvl="0" defTabSz="914174">
              <a:tabLst>
                <a:tab pos="270443" algn="l"/>
              </a:tabLst>
            </a:pP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3</a:t>
            </a: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ED</a:t>
            </a:r>
            <a:r>
              <a:rPr lang="zh-CN" altLang="en-US" sz="2000" b="1" kern="100" dirty="0" smtClean="0">
                <a:solidFill>
                  <a:srgbClr val="000000"/>
                </a:solidFill>
                <a:latin typeface="Times New Roman"/>
              </a:rPr>
              <a:t>组装、</a:t>
            </a:r>
            <a:r>
              <a:rPr lang="en-US" altLang="zh-CN" sz="2000" b="1" kern="100" dirty="0" smtClean="0">
                <a:solidFill>
                  <a:srgbClr val="000000"/>
                </a:solidFill>
                <a:latin typeface="Times New Roman"/>
              </a:rPr>
              <a:t>ED</a:t>
            </a:r>
            <a:r>
              <a:rPr lang="zh-CN" altLang="en-US" sz="2000" b="1" kern="100" dirty="0" smtClean="0">
                <a:solidFill>
                  <a:srgbClr val="000000"/>
                </a:solidFill>
                <a:latin typeface="Times New Roman"/>
              </a:rPr>
              <a:t>运输、</a:t>
            </a:r>
            <a:r>
              <a:rPr lang="en-US" altLang="zh-CN" sz="2000" b="1" kern="100" dirty="0" smtClean="0">
                <a:solidFill>
                  <a:srgbClr val="000000"/>
                </a:solidFill>
                <a:latin typeface="Times New Roman"/>
              </a:rPr>
              <a:t>ED</a:t>
            </a:r>
            <a:r>
              <a:rPr lang="zh-CN" altLang="en-US" sz="2000" b="1" kern="100" dirty="0" smtClean="0">
                <a:solidFill>
                  <a:srgbClr val="000000"/>
                </a:solidFill>
                <a:latin typeface="Times New Roman"/>
              </a:rPr>
              <a:t>外壳的招标文件已经或准备发布</a:t>
            </a:r>
            <a:endParaRPr lang="en-US" altLang="zh-CN" sz="2000" b="1" kern="100" dirty="0" smtClean="0">
              <a:solidFill>
                <a:srgbClr val="000000"/>
              </a:solidFill>
              <a:latin typeface="Times New Roman"/>
            </a:endParaRPr>
          </a:p>
          <a:p>
            <a:pPr lvl="0" defTabSz="914174">
              <a:tabLst>
                <a:tab pos="270443" algn="l"/>
              </a:tabLst>
            </a:pPr>
            <a:r>
              <a:rPr lang="zh-CN" altLang="en-US" sz="2000" b="1" kern="100" dirty="0" smtClean="0">
                <a:solidFill>
                  <a:srgbClr val="000000"/>
                </a:solidFill>
                <a:latin typeface="Times New Roman"/>
              </a:rPr>
              <a:t>（</a:t>
            </a:r>
            <a:r>
              <a:rPr lang="en-US" altLang="zh-CN" sz="2000" b="1" kern="100" dirty="0" smtClean="0">
                <a:solidFill>
                  <a:srgbClr val="000000"/>
                </a:solidFill>
                <a:latin typeface="Times New Roman"/>
              </a:rPr>
              <a:t>4</a:t>
            </a:r>
            <a:r>
              <a:rPr lang="zh-CN" altLang="en-US" sz="2000" b="1" kern="100" dirty="0" smtClean="0">
                <a:solidFill>
                  <a:srgbClr val="000000"/>
                </a:solidFill>
                <a:latin typeface="Times New Roman"/>
              </a:rPr>
              <a:t>）一些招标正在完善当中，待审核之后发布</a:t>
            </a:r>
            <a:endParaRPr lang="en-US" altLang="zh-CN" sz="2000" b="1" kern="100" dirty="0" smtClean="0">
              <a:solidFill>
                <a:srgbClr val="000000"/>
              </a:solidFill>
              <a:latin typeface="Times New Roman"/>
            </a:endParaRPr>
          </a:p>
          <a:p>
            <a:pPr lvl="0" defTabSz="914174">
              <a:tabLst>
                <a:tab pos="270443" algn="l"/>
              </a:tabLst>
            </a:pPr>
            <a:r>
              <a:rPr lang="en-US" altLang="zh-CN" sz="2000" b="1" kern="100" dirty="0">
                <a:solidFill>
                  <a:srgbClr val="000000"/>
                </a:solidFill>
                <a:latin typeface="Times New Roman"/>
              </a:rPr>
              <a:t> </a:t>
            </a:r>
            <a:r>
              <a:rPr lang="en-US" altLang="zh-CN" sz="2000" b="1" kern="100" dirty="0" smtClean="0">
                <a:solidFill>
                  <a:srgbClr val="000000"/>
                </a:solidFill>
                <a:latin typeface="Times New Roman"/>
              </a:rPr>
              <a:t>    </a:t>
            </a:r>
            <a:r>
              <a:rPr lang="zh-CN" altLang="en-US" sz="2000" b="1" kern="100" dirty="0" smtClean="0">
                <a:solidFill>
                  <a:srgbClr val="000000"/>
                </a:solidFill>
                <a:latin typeface="Times New Roman"/>
              </a:rPr>
              <a:t>“电源系统研制”、“铅锑板”、“塑料闪烁体”、“塑料闪烁体加工处理”、“电子学系统芯片”、“</a:t>
            </a:r>
            <a:r>
              <a:rPr lang="en-US" altLang="zh-CN" sz="2000" b="1" kern="100" dirty="0" smtClean="0">
                <a:solidFill>
                  <a:srgbClr val="000000"/>
                </a:solidFill>
                <a:latin typeface="Times New Roman"/>
              </a:rPr>
              <a:t>ED</a:t>
            </a:r>
            <a:r>
              <a:rPr lang="zh-CN" altLang="en-US" sz="2000" b="1" kern="100" dirty="0" smtClean="0">
                <a:solidFill>
                  <a:srgbClr val="000000"/>
                </a:solidFill>
                <a:latin typeface="Times New Roman"/>
              </a:rPr>
              <a:t>整体性能测试”等。</a:t>
            </a:r>
            <a:endParaRPr lang="en-US" altLang="zh-CN" sz="2000" b="1" kern="100" dirty="0" smtClean="0">
              <a:solidFill>
                <a:srgbClr val="000000"/>
              </a:solidFill>
              <a:latin typeface="Times New Roman"/>
            </a:endParaRPr>
          </a:p>
          <a:p>
            <a:pPr lvl="0" algn="just" defTabSz="914174">
              <a:tabLst>
                <a:tab pos="270443" algn="l"/>
              </a:tabLst>
            </a:pPr>
            <a:r>
              <a:rPr lang="zh-CN" altLang="en-US" sz="2000" b="1" kern="100" dirty="0" smtClean="0">
                <a:solidFill>
                  <a:srgbClr val="000000"/>
                </a:solidFill>
                <a:latin typeface="Times New Roman"/>
              </a:rPr>
              <a:t>（</a:t>
            </a:r>
            <a:r>
              <a:rPr lang="en-US" altLang="zh-CN" sz="2000" b="1" kern="100" dirty="0">
                <a:solidFill>
                  <a:srgbClr val="000000"/>
                </a:solidFill>
                <a:latin typeface="Times New Roman"/>
              </a:rPr>
              <a:t>5</a:t>
            </a:r>
            <a:r>
              <a:rPr lang="zh-CN" altLang="en-US" sz="2000" b="1" kern="100" dirty="0" smtClean="0">
                <a:solidFill>
                  <a:srgbClr val="000000"/>
                </a:solidFill>
                <a:latin typeface="Times New Roman"/>
              </a:rPr>
              <a:t>）</a:t>
            </a:r>
            <a:r>
              <a:rPr lang="zh-CN" altLang="en-US" sz="2000" b="1" kern="100" dirty="0" smtClean="0">
                <a:solidFill>
                  <a:prstClr val="black"/>
                </a:solidFill>
                <a:latin typeface="Times New Roman"/>
              </a:rPr>
              <a:t>探测器</a:t>
            </a:r>
            <a:r>
              <a:rPr lang="zh-CN" altLang="en-US" sz="2000" b="1" kern="100" dirty="0">
                <a:solidFill>
                  <a:prstClr val="black"/>
                </a:solidFill>
                <a:latin typeface="Times New Roman"/>
              </a:rPr>
              <a:t>现场安装工程</a:t>
            </a:r>
            <a:endParaRPr lang="en-US" altLang="zh-CN" sz="2000" b="1" kern="100" dirty="0">
              <a:solidFill>
                <a:prstClr val="black"/>
              </a:solidFill>
              <a:latin typeface="Times New Roman"/>
            </a:endParaRPr>
          </a:p>
          <a:p>
            <a:pPr algn="just"/>
            <a:r>
              <a:rPr lang="en-US" altLang="zh-CN" sz="2000" b="1" kern="100" dirty="0">
                <a:solidFill>
                  <a:prstClr val="black"/>
                </a:solidFill>
                <a:latin typeface="Times New Roman"/>
              </a:rPr>
              <a:t>        </a:t>
            </a:r>
            <a:r>
              <a:rPr lang="zh-CN" altLang="en-US" sz="2000" b="1" kern="100" dirty="0" smtClean="0">
                <a:solidFill>
                  <a:prstClr val="black"/>
                </a:solidFill>
                <a:latin typeface="Times New Roman"/>
              </a:rPr>
              <a:t>根据年底小阵列实验的实施情况，考虑未来的招标情况。</a:t>
            </a:r>
            <a:endParaRPr lang="zh-CN" altLang="zh-CN" sz="2000" b="1" kern="100" dirty="0">
              <a:solidFill>
                <a:prstClr val="black"/>
              </a:solidFill>
              <a:latin typeface="Times New Roman"/>
            </a:endParaRPr>
          </a:p>
        </p:txBody>
      </p:sp>
      <p:sp>
        <p:nvSpPr>
          <p:cNvPr id="3" name="灯片编号占位符 2"/>
          <p:cNvSpPr>
            <a:spLocks noGrp="1"/>
          </p:cNvSpPr>
          <p:nvPr>
            <p:ph type="sldNum" sz="quarter" idx="12"/>
          </p:nvPr>
        </p:nvSpPr>
        <p:spPr/>
        <p:txBody>
          <a:bodyPr/>
          <a:lstStyle/>
          <a:p>
            <a:fld id="{C7585096-76F5-4EAA-A50A-50DDAACC2445}" type="slidenum">
              <a:rPr lang="zh-CN" altLang="en-US" smtClean="0"/>
              <a:t>26</a:t>
            </a:fld>
            <a:endParaRPr lang="zh-CN" altLang="en-US"/>
          </a:p>
        </p:txBody>
      </p:sp>
    </p:spTree>
    <p:extLst>
      <p:ext uri="{BB962C8B-B14F-4D97-AF65-F5344CB8AC3E}">
        <p14:creationId xmlns:p14="http://schemas.microsoft.com/office/powerpoint/2010/main" val="399424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a:stretch>
            <a:fillRect/>
          </a:stretch>
        </p:blipFill>
        <p:spPr>
          <a:xfrm>
            <a:off x="4692591" y="1429732"/>
            <a:ext cx="4199890" cy="4447540"/>
          </a:xfrm>
          <a:prstGeom prst="rect">
            <a:avLst/>
          </a:prstGeom>
        </p:spPr>
      </p:pic>
      <p:pic>
        <p:nvPicPr>
          <p:cNvPr id="1026" name="Picture 2" descr="D:\LHAASO电磁粒子探测器系统工作\21_ED系统工程新进展\9_ED安装工程\MD探测器安装顺序(20170505)\MDinstallatio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28" y="1861780"/>
            <a:ext cx="3849324"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07504" y="116633"/>
            <a:ext cx="4397358" cy="461665"/>
          </a:xfrm>
          <a:prstGeom prst="rect">
            <a:avLst/>
          </a:prstGeom>
        </p:spPr>
        <p:txBody>
          <a:bodyPr wrap="none">
            <a:spAutoFit/>
          </a:bodyPr>
          <a:lstStyle/>
          <a:p>
            <a:pPr defTabSz="914174"/>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2.  2017</a:t>
            </a:r>
            <a:r>
              <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年底</a:t>
            </a:r>
            <a:r>
              <a:rPr lang="en-US" altLang="zh-CN"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阵列的筹备工作</a:t>
            </a:r>
            <a:endParaRPr lang="en-US" altLang="zh-CN"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6" name="矩形 5"/>
          <p:cNvSpPr/>
          <p:nvPr/>
        </p:nvSpPr>
        <p:spPr>
          <a:xfrm>
            <a:off x="120591" y="721846"/>
            <a:ext cx="8771890" cy="400110"/>
          </a:xfrm>
          <a:prstGeom prst="rect">
            <a:avLst/>
          </a:prstGeom>
        </p:spPr>
        <p:txBody>
          <a:bodyPr wrap="square">
            <a:spAutoFit/>
          </a:bodyPr>
          <a:lstStyle/>
          <a:p>
            <a:pPr defTabSz="914174"/>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任务：</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2017</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月底</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至</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2018</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年初，在海子山观测基地搭建小阵列实验。</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27</a:t>
            </a:fld>
            <a:endParaRPr lang="zh-CN" altLang="en-US">
              <a:solidFill>
                <a:prstClr val="black">
                  <a:tint val="75000"/>
                </a:prstClr>
              </a:solidFill>
            </a:endParaRPr>
          </a:p>
        </p:txBody>
      </p:sp>
    </p:spTree>
    <p:extLst>
      <p:ext uri="{BB962C8B-B14F-4D97-AF65-F5344CB8AC3E}">
        <p14:creationId xmlns:p14="http://schemas.microsoft.com/office/powerpoint/2010/main" val="3981816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88643"/>
            <a:ext cx="8712968" cy="5016758"/>
          </a:xfrm>
          <a:prstGeom prst="rect">
            <a:avLst/>
          </a:prstGeom>
          <a:noFill/>
        </p:spPr>
        <p:txBody>
          <a:bodyPr wrap="square" rtlCol="0">
            <a:spAutoFit/>
          </a:bodyPr>
          <a:lstStyle/>
          <a:p>
            <a:pPr defTabSz="914174"/>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）当前的筹备工作</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defTabSz="914174">
              <a:buAutoNum type="alphaUcPeriod"/>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光电倍增管</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的批量</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defTabSz="914174">
              <a:buAutoNum type="alphaUcPeriod"/>
            </a:pP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的组装</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将组建</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个探测器，用于年底在稻城观测基地的小阵列实验。</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塑料闪烁体、波长</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位移</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光纤、光电倍增管、电源系统、电子学系统、交换机和光电模块等均已落实。</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外壳、</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组装任务正在落实</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defTabSz="914174">
              <a:buAutoNum type="alphaUcPeriod" startAt="3"/>
            </a:pP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的批量测试</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defTabSz="914174">
              <a:buAutoNum type="alphaUcPeriod" startAt="3"/>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阵列实验的初步联调</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p>
          <a:p>
            <a:pPr marL="457200" indent="-457200" defTabSz="914174">
              <a:buAutoNum type="alphaUcPeriod" startAt="3"/>
            </a:pP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运输，将在</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月底之前进行</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安装的准备</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一些附料正在统计和准备当中。</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新宋体" panose="02010609030101010101" pitchFamily="49" charset="-122"/>
                <a:ea typeface="新宋体" panose="02010609030101010101" pitchFamily="49" charset="-122"/>
              </a:rPr>
              <a:t>阵列中探测器</a:t>
            </a:r>
            <a:r>
              <a:rPr lang="zh-CN" altLang="en-US" sz="2000" b="1" dirty="0">
                <a:solidFill>
                  <a:prstClr val="black"/>
                </a:solidFill>
                <a:latin typeface="新宋体" panose="02010609030101010101" pitchFamily="49" charset="-122"/>
                <a:ea typeface="新宋体" panose="02010609030101010101" pitchFamily="49" charset="-122"/>
              </a:rPr>
              <a:t>的定位和标定方式已有明确方法。</a:t>
            </a:r>
          </a:p>
          <a:p>
            <a:pPr defTabSz="914174"/>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）调试与运行</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defTabSz="914174"/>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实现在观测基地的正常运行和数据采集工作。</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C7585096-76F5-4EAA-A50A-50DDAACC2445}" type="slidenum">
              <a:rPr lang="zh-CN" altLang="en-US" smtClean="0">
                <a:solidFill>
                  <a:prstClr val="black">
                    <a:tint val="75000"/>
                  </a:prstClr>
                </a:solidFill>
              </a:rPr>
              <a:pPr/>
              <a:t>28</a:t>
            </a:fld>
            <a:endParaRPr lang="zh-CN" altLang="en-US">
              <a:solidFill>
                <a:prstClr val="black">
                  <a:tint val="75000"/>
                </a:prstClr>
              </a:solidFill>
            </a:endParaRPr>
          </a:p>
        </p:txBody>
      </p:sp>
    </p:spTree>
    <p:extLst>
      <p:ext uri="{BB962C8B-B14F-4D97-AF65-F5344CB8AC3E}">
        <p14:creationId xmlns:p14="http://schemas.microsoft.com/office/powerpoint/2010/main" val="3629597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6176" y="6165350"/>
            <a:ext cx="224452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smtClean="0">
                <a:ln>
                  <a:noFill/>
                </a:ln>
                <a:solidFill>
                  <a:prstClr val="black"/>
                </a:solidFill>
                <a:effectLst/>
                <a:uLnTx/>
                <a:uFillTx/>
              </a:rPr>
              <a:t>谢谢大家！</a:t>
            </a:r>
          </a:p>
        </p:txBody>
      </p:sp>
      <p:sp>
        <p:nvSpPr>
          <p:cNvPr id="2" name="矩形 1"/>
          <p:cNvSpPr/>
          <p:nvPr/>
        </p:nvSpPr>
        <p:spPr>
          <a:xfrm>
            <a:off x="3790259" y="476673"/>
            <a:ext cx="2244525" cy="584775"/>
          </a:xfrm>
          <a:prstGeom prst="rect">
            <a:avLst/>
          </a:prstGeom>
        </p:spPr>
        <p:txBody>
          <a:bodyPr wrap="none">
            <a:spAutoFit/>
          </a:bodyPr>
          <a:lstStyle/>
          <a:p>
            <a:pPr lvl="0">
              <a:spcBef>
                <a:spcPct val="20000"/>
              </a:spcBef>
            </a:pPr>
            <a:r>
              <a:rPr lang="zh-CN" altLang="en-US" sz="32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结论</a:t>
            </a:r>
            <a:r>
              <a:rPr lang="zh-CN" altLang="en-US" sz="32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与展望</a:t>
            </a:r>
          </a:p>
        </p:txBody>
      </p:sp>
      <p:sp>
        <p:nvSpPr>
          <p:cNvPr id="3" name="TextBox 2"/>
          <p:cNvSpPr txBox="1"/>
          <p:nvPr/>
        </p:nvSpPr>
        <p:spPr>
          <a:xfrm>
            <a:off x="251520" y="1196754"/>
            <a:ext cx="8640960" cy="2862322"/>
          </a:xfrm>
          <a:prstGeom prst="rect">
            <a:avLst/>
          </a:prstGeom>
          <a:noFill/>
        </p:spPr>
        <p:txBody>
          <a:bodyPr wrap="square" rtlCol="0">
            <a:spAutoFit/>
          </a:bodyPr>
          <a:lstStyle/>
          <a:p>
            <a:pPr marL="342900" indent="-342900">
              <a:buAutoNum type="arabicPeriod"/>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工程</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建设任务已经明确</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AutoNum type="arabicPeriod"/>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电磁粒子探测器研究正在完善</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ED</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系统</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电子学系统、电源系统、</a:t>
            </a:r>
            <a:r>
              <a:rPr lang="en-US" altLang="zh-CN"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DAQ</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系统和</a:t>
            </a:r>
            <a:r>
              <a:rPr lang="en-US" altLang="zh-CN"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系统等设计能够满足实验要求</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eriod" startAt="3"/>
            </a:pP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大宗材料</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和服务项目采购招标工作正在展开</a:t>
            </a:r>
            <a:endParaRPr lang="en-US" altLang="zh-CN"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eriod" startAt="3"/>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面向年底的小阵列实验正在筹备</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为接下来的大规模</a:t>
            </a:r>
            <a:r>
              <a:rPr lang="en-US" altLang="zh-CN"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阵列建设进行练兵，积累探测器组建、安装、运行维护经验，同时发展探测器</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标定和监测</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方法，保证探测器</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长期</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稳定性，进而开展数据分析等相关工作。</a:t>
            </a:r>
            <a:endParaRPr lang="en-US" altLang="zh-CN"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C7585096-76F5-4EAA-A50A-50DDAACC2445}" type="slidenum">
              <a:rPr lang="zh-CN" altLang="en-US" smtClean="0"/>
              <a:t>29</a:t>
            </a:fld>
            <a:endParaRPr lang="zh-CN" altLang="en-US"/>
          </a:p>
        </p:txBody>
      </p:sp>
    </p:spTree>
    <p:extLst>
      <p:ext uri="{BB962C8B-B14F-4D97-AF65-F5344CB8AC3E}">
        <p14:creationId xmlns:p14="http://schemas.microsoft.com/office/powerpoint/2010/main" val="2043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510" y="116633"/>
            <a:ext cx="3706464" cy="461665"/>
          </a:xfrm>
          <a:prstGeom prst="rect">
            <a:avLst/>
          </a:prstGeom>
        </p:spPr>
        <p:txBody>
          <a:bodyPr wrap="none">
            <a:spAutoFit/>
          </a:bodyPr>
          <a:lstStyle/>
          <a:p>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一、</a:t>
            </a:r>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阵列</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工程进度要求</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矩形 2"/>
          <p:cNvSpPr/>
          <p:nvPr/>
        </p:nvSpPr>
        <p:spPr>
          <a:xfrm>
            <a:off x="107504" y="3140975"/>
            <a:ext cx="4110978" cy="1354217"/>
          </a:xfrm>
          <a:prstGeom prst="rect">
            <a:avLst/>
          </a:prstGeom>
        </p:spPr>
        <p:txBody>
          <a:bodyPr wrap="square">
            <a:spAutoFit/>
          </a:bodyPr>
          <a:lstStyle/>
          <a:p>
            <a:pPr lvl="0" defTabSz="685800">
              <a:lnSpc>
                <a:spcPct val="90000"/>
              </a:lnSpc>
              <a:spcBef>
                <a:spcPts val="750"/>
              </a:spcBef>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KM2A</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的组成</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marL="514350" lvl="1" indent="-171450" defTabSz="685800">
              <a:lnSpc>
                <a:spcPct val="90000"/>
              </a:lnSpc>
              <a:spcBef>
                <a:spcPts val="375"/>
              </a:spcBef>
              <a:buFont typeface="Arial" panose="020B0604020202020204" pitchFamily="34" charset="0"/>
              <a:buChar char="•"/>
            </a:pP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5195</a:t>
            </a:r>
            <a:r>
              <a:rPr lang="zh-CN" altLang="zh-CN" sz="2000" b="1" dirty="0">
                <a:latin typeface="Times New Roman" panose="02020603050405020304" pitchFamily="18" charset="0"/>
                <a:ea typeface="新宋体" panose="02010609030101010101" pitchFamily="49" charset="-122"/>
                <a:cs typeface="Times New Roman" panose="02020603050405020304" pitchFamily="18" charset="0"/>
              </a:rPr>
              <a:t>个电磁粒子</a:t>
            </a:r>
            <a:r>
              <a:rPr lang="zh-CN"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探测器</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342900" lvl="1" defTabSz="685800">
              <a:lnSpc>
                <a:spcPct val="90000"/>
              </a:lnSpc>
              <a:spcBef>
                <a:spcPts val="375"/>
              </a:spcBef>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（分布半径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635</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米）</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marL="514350" lvl="1" indent="-171450" defTabSz="685800">
              <a:lnSpc>
                <a:spcPct val="90000"/>
              </a:lnSpc>
              <a:spcBef>
                <a:spcPts val="375"/>
              </a:spcBef>
              <a:buFont typeface="Arial" panose="020B0604020202020204" pitchFamily="34" charset="0"/>
              <a:buChar char="•"/>
            </a:pP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1171</a:t>
            </a:r>
            <a:r>
              <a:rPr lang="zh-CN" altLang="zh-CN" sz="2000" b="1" dirty="0">
                <a:latin typeface="Times New Roman" panose="02020603050405020304" pitchFamily="18" charset="0"/>
                <a:ea typeface="新宋体" panose="02010609030101010101" pitchFamily="49" charset="-122"/>
                <a:cs typeface="Times New Roman" panose="02020603050405020304" pitchFamily="18" charset="0"/>
              </a:rPr>
              <a:t>个缪子</a:t>
            </a:r>
            <a:r>
              <a:rPr lang="zh-CN"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探测器</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MD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p:txBody>
      </p:sp>
      <p:grpSp>
        <p:nvGrpSpPr>
          <p:cNvPr id="20" name="组合 19"/>
          <p:cNvGrpSpPr/>
          <p:nvPr/>
        </p:nvGrpSpPr>
        <p:grpSpPr>
          <a:xfrm>
            <a:off x="4427984" y="260648"/>
            <a:ext cx="4525707" cy="6408712"/>
            <a:chOff x="4427984" y="260648"/>
            <a:chExt cx="4525707" cy="6408712"/>
          </a:xfrm>
        </p:grpSpPr>
        <p:grpSp>
          <p:nvGrpSpPr>
            <p:cNvPr id="15" name="组合 14"/>
            <p:cNvGrpSpPr/>
            <p:nvPr/>
          </p:nvGrpSpPr>
          <p:grpSpPr>
            <a:xfrm>
              <a:off x="4427984" y="2341164"/>
              <a:ext cx="4484586" cy="4328196"/>
              <a:chOff x="303438" y="2492896"/>
              <a:chExt cx="4484586" cy="4328196"/>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38" y="2492896"/>
                <a:ext cx="4484586" cy="3096344"/>
              </a:xfrm>
              <a:prstGeom prst="rect">
                <a:avLst/>
              </a:prstGeom>
            </p:spPr>
          </p:pic>
          <p:sp>
            <p:nvSpPr>
              <p:cNvPr id="8" name="矩形 7"/>
              <p:cNvSpPr/>
              <p:nvPr/>
            </p:nvSpPr>
            <p:spPr>
              <a:xfrm>
                <a:off x="409542" y="6174761"/>
                <a:ext cx="1960793" cy="646331"/>
              </a:xfrm>
              <a:prstGeom prst="rect">
                <a:avLst/>
              </a:prstGeom>
            </p:spPr>
            <p:txBody>
              <a:bodyPr wrap="none">
                <a:spAutoFit/>
              </a:bodyPr>
              <a:lstStyle/>
              <a:p>
                <a:pPr algn="ct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中</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心区</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algn="ct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4901</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个</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(15</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米间隔</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1" name="上下箭头 10"/>
              <p:cNvSpPr/>
              <p:nvPr/>
            </p:nvSpPr>
            <p:spPr>
              <a:xfrm rot="711830">
                <a:off x="1479749" y="5084602"/>
                <a:ext cx="180020" cy="1071050"/>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 name="矩形 11"/>
              <p:cNvSpPr/>
              <p:nvPr/>
            </p:nvSpPr>
            <p:spPr>
              <a:xfrm>
                <a:off x="2699791" y="6015061"/>
                <a:ext cx="1845377" cy="646331"/>
              </a:xfrm>
              <a:prstGeom prst="rect">
                <a:avLst/>
              </a:prstGeom>
            </p:spPr>
            <p:txBody>
              <a:bodyPr wrap="none">
                <a:spAutoFit/>
              </a:bodyPr>
              <a:lstStyle/>
              <a:p>
                <a:pPr algn="ct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外围</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区</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algn="ct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294</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个</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(30</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米间隔</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4" name="上下箭头 13"/>
              <p:cNvSpPr/>
              <p:nvPr/>
            </p:nvSpPr>
            <p:spPr>
              <a:xfrm rot="18650169">
                <a:off x="2801606" y="5103508"/>
                <a:ext cx="191693" cy="112217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5514484" y="260648"/>
              <a:ext cx="3439207" cy="4245801"/>
              <a:chOff x="5514484" y="260648"/>
              <a:chExt cx="3439207" cy="4245801"/>
            </a:xfrm>
          </p:grpSpPr>
          <p:pic>
            <p:nvPicPr>
              <p:cNvPr id="13" name="Picture 3" descr="D:\盛祥东文档之二\5_LHAASO项目进展\3_LHAASO阵列视图与灵敏度曲线\LHAASO-KM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484" y="260648"/>
                <a:ext cx="3439207" cy="1960957"/>
              </a:xfrm>
              <a:prstGeom prst="rect">
                <a:avLst/>
              </a:prstGeom>
              <a:noFill/>
              <a:extLst>
                <a:ext uri="{909E8E84-426E-40DD-AFC4-6F175D3DCCD1}">
                  <a14:hiddenFill xmlns:a14="http://schemas.microsoft.com/office/drawing/2010/main">
                    <a:solidFill>
                      <a:srgbClr val="FFFFFF"/>
                    </a:solidFill>
                  </a14:hiddenFill>
                </a:ext>
              </a:extLst>
            </p:spPr>
          </p:pic>
          <p:sp>
            <p:nvSpPr>
              <p:cNvPr id="17" name="椭圆 16"/>
              <p:cNvSpPr/>
              <p:nvPr/>
            </p:nvSpPr>
            <p:spPr>
              <a:xfrm>
                <a:off x="6098819" y="3622976"/>
                <a:ext cx="902201" cy="883473"/>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a:cs typeface="+mn-cs"/>
                </a:endParaRPr>
              </a:p>
            </p:txBody>
          </p:sp>
          <p:cxnSp>
            <p:nvCxnSpPr>
              <p:cNvPr id="18" name="曲线连接符 17"/>
              <p:cNvCxnSpPr>
                <a:stCxn id="17" idx="0"/>
              </p:cNvCxnSpPr>
              <p:nvPr/>
            </p:nvCxnSpPr>
            <p:spPr>
              <a:xfrm rot="5400000" flipH="1" flipV="1">
                <a:off x="5978074" y="2776710"/>
                <a:ext cx="1418112" cy="274420"/>
              </a:xfrm>
              <a:prstGeom prst="curvedConnector3">
                <a:avLst/>
              </a:prstGeom>
              <a:noFill/>
              <a:ln w="9525" cap="flat" cmpd="sng" algn="ctr">
                <a:solidFill>
                  <a:srgbClr val="C00000"/>
                </a:solidFill>
                <a:prstDash val="solid"/>
                <a:headEnd type="arrow"/>
                <a:tailEnd type="arrow"/>
              </a:ln>
              <a:effectLst/>
            </p:spPr>
          </p:cxnSp>
        </p:grpSp>
      </p:grpSp>
      <p:sp>
        <p:nvSpPr>
          <p:cNvPr id="21" name="矩形 20"/>
          <p:cNvSpPr/>
          <p:nvPr/>
        </p:nvSpPr>
        <p:spPr>
          <a:xfrm>
            <a:off x="143564" y="620689"/>
            <a:ext cx="4074919" cy="2246769"/>
          </a:xfrm>
          <a:prstGeom prst="rect">
            <a:avLst/>
          </a:prstGeom>
        </p:spPr>
        <p:txBody>
          <a:bodyPr wrap="square">
            <a:spAutoFit/>
          </a:bodyPr>
          <a:lstStyle/>
          <a:p>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KM2A</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实验目标，</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发现</a:t>
            </a: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河内宇宙</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线源</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p>
          <a:p>
            <a:pPr marL="457200" indent="-457200">
              <a:buAutoNum type="arabicParenR"/>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北天区扫描，研究高能</a:t>
            </a: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伽马</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辐射机制及能谱测量（</a:t>
            </a:r>
            <a:r>
              <a:rPr lang="en-US" altLang="zh-CN"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10TeV—</a:t>
            </a:r>
            <a:r>
              <a:rPr lang="en-US" altLang="zh-CN" sz="2000" b="1" dirty="0" err="1">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PeV</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研究宇宙线物理（</a:t>
            </a:r>
            <a:r>
              <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&gt;10TeV — 100PeV</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）等。</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107504" y="4896655"/>
            <a:ext cx="4021743" cy="1631216"/>
          </a:xfrm>
          <a:prstGeom prst="rect">
            <a:avLst/>
          </a:prstGeom>
        </p:spPr>
        <p:txBody>
          <a:bodyPr wrap="square">
            <a:spAutoFit/>
          </a:bodyPr>
          <a:lstStyle/>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阵列的功能：</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测量</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原初粒子引发的</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EAS</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中电磁粒子（</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a:t>
            </a:r>
            <a:r>
              <a:rPr lang="en-US" altLang="zh-CN" sz="2000" b="1" baseline="300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γ</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l-GR"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μ</a:t>
            </a:r>
            <a:r>
              <a:rPr lang="el-GR" altLang="zh-CN" sz="2000" b="1" baseline="3000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）数密度和到达时间信息。通过事例重建，获得原初粒子的能量、方向等结果。</a:t>
            </a:r>
            <a:endParaRPr lang="zh-CN" altLang="en-US" sz="2000"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3</a:t>
            </a:fld>
            <a:endParaRPr kumimoji="1" lang="zh-CN" altLang="en-US">
              <a:solidFill>
                <a:prstClr val="black">
                  <a:tint val="75000"/>
                </a:prstClr>
              </a:solidFill>
            </a:endParaRPr>
          </a:p>
        </p:txBody>
      </p:sp>
    </p:spTree>
    <p:extLst>
      <p:ext uri="{BB962C8B-B14F-4D97-AF65-F5344CB8AC3E}">
        <p14:creationId xmlns:p14="http://schemas.microsoft.com/office/powerpoint/2010/main" val="19790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91" y="73091"/>
            <a:ext cx="3182866" cy="461665"/>
          </a:xfrm>
          <a:prstGeom prst="rect">
            <a:avLst/>
          </a:prstGeom>
          <a:noFill/>
        </p:spPr>
        <p:txBody>
          <a:bodyPr wrap="square" rtlCol="0">
            <a:spAutoFit/>
          </a:bodyPr>
          <a:lstStyle/>
          <a:p>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阵列的安装规划</a:t>
            </a:r>
            <a:endPar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5" name="Picture 2" descr="D:\LHAASO电磁粒子探测器系统工作\21_ED系统工程新进展\9_ED安装工程\MD探测器安装顺序(20170505)\MDinstallatio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78" y="847457"/>
            <a:ext cx="3849324"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004048" y="847459"/>
            <a:ext cx="3888432" cy="3477875"/>
          </a:xfrm>
          <a:prstGeom prst="rect">
            <a:avLst/>
          </a:prstGeom>
        </p:spPr>
        <p:txBody>
          <a:bodyPr wrap="square">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阵列工程的实施顺序：</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安装时间，在局部</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MD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阵列完成覆土</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及</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调试之后进行；</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安装之前，做好该区域</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的</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定位；</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通用方面做好</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线缆</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敷设；</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安装</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阵列，并连线调试</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约</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20ED</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天，连线调试同步</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进行</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局部阵列并入</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DAQ</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，采数运行</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7" name="矩形 6"/>
          <p:cNvSpPr/>
          <p:nvPr/>
        </p:nvSpPr>
        <p:spPr>
          <a:xfrm>
            <a:off x="1763688" y="4869160"/>
            <a:ext cx="5617922" cy="1631216"/>
          </a:xfrm>
          <a:prstGeom prst="rect">
            <a:avLst/>
          </a:prstGeom>
        </p:spPr>
        <p:txBody>
          <a:bodyPr wrap="square">
            <a:spAutoFit/>
          </a:bodyPr>
          <a:lstStyle/>
          <a:p>
            <a:pPr lvl="0"/>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安装</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进度</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要求</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kern="100" dirty="0" smtClean="0">
                <a:solidFill>
                  <a:srgbClr val="000000"/>
                </a:solidFill>
                <a:latin typeface="Times New Roman"/>
                <a:ea typeface="新宋体"/>
                <a:cs typeface="Times New Roman"/>
              </a:rPr>
              <a:t>1</a:t>
            </a: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1%</a:t>
            </a:r>
            <a:r>
              <a:rPr lang="zh-CN" altLang="en-US" sz="2000" b="1" kern="100" dirty="0" smtClean="0">
                <a:solidFill>
                  <a:srgbClr val="000000"/>
                </a:solidFill>
                <a:latin typeface="Times New Roman"/>
                <a:ea typeface="新宋体"/>
                <a:cs typeface="Times New Roman"/>
              </a:rPr>
              <a:t>阵列规模，</a:t>
            </a:r>
            <a:r>
              <a:rPr lang="en-US" altLang="zh-CN" sz="2000" b="1" kern="100" dirty="0" smtClean="0">
                <a:solidFill>
                  <a:srgbClr val="FF0000"/>
                </a:solidFill>
                <a:latin typeface="Times New Roman"/>
                <a:ea typeface="新宋体"/>
                <a:cs typeface="Times New Roman"/>
              </a:rPr>
              <a:t>2017</a:t>
            </a:r>
            <a:r>
              <a:rPr lang="zh-CN" altLang="en-US" sz="2000" b="1" kern="100" dirty="0" smtClean="0">
                <a:solidFill>
                  <a:srgbClr val="FF0000"/>
                </a:solidFill>
                <a:latin typeface="Times New Roman"/>
                <a:ea typeface="新宋体"/>
                <a:cs typeface="Times New Roman"/>
              </a:rPr>
              <a:t>年底</a:t>
            </a:r>
            <a:r>
              <a:rPr lang="zh-CN" altLang="en-US" sz="2000" b="1" kern="100" dirty="0" smtClean="0">
                <a:solidFill>
                  <a:srgbClr val="000000"/>
                </a:solidFill>
                <a:latin typeface="Times New Roman"/>
                <a:ea typeface="新宋体"/>
                <a:cs typeface="Times New Roman"/>
              </a:rPr>
              <a:t>完成</a:t>
            </a:r>
            <a:endParaRPr lang="en-US" altLang="zh-CN" sz="2000" b="1" kern="100" dirty="0">
              <a:solidFill>
                <a:srgbClr val="000000"/>
              </a:solidFill>
              <a:latin typeface="Times New Roman"/>
              <a:ea typeface="新宋体"/>
              <a:cs typeface="Times New Roman"/>
            </a:endParaRPr>
          </a:p>
          <a:p>
            <a:pPr lvl="0"/>
            <a:r>
              <a:rPr lang="en-US" altLang="zh-CN" sz="2000" b="1" kern="100" dirty="0" smtClean="0">
                <a:solidFill>
                  <a:srgbClr val="000000"/>
                </a:solidFill>
                <a:latin typeface="Times New Roman"/>
                <a:ea typeface="新宋体"/>
                <a:cs typeface="Times New Roman"/>
              </a:rPr>
              <a:t>2</a:t>
            </a:r>
            <a:r>
              <a:rPr lang="zh-CN" altLang="en-US" sz="2000" b="1" kern="100" dirty="0" smtClean="0">
                <a:solidFill>
                  <a:srgbClr val="000000"/>
                </a:solidFill>
                <a:latin typeface="Times New Roman"/>
                <a:ea typeface="新宋体"/>
                <a:cs typeface="Times New Roman"/>
              </a:rPr>
              <a:t>）</a:t>
            </a:r>
            <a:r>
              <a:rPr lang="en-US" altLang="zh-CN" sz="2000" b="1" kern="100" dirty="0" smtClean="0">
                <a:solidFill>
                  <a:srgbClr val="000000"/>
                </a:solidFill>
                <a:latin typeface="Times New Roman"/>
                <a:ea typeface="新宋体"/>
                <a:cs typeface="Times New Roman"/>
              </a:rPr>
              <a:t>25%</a:t>
            </a:r>
            <a:r>
              <a:rPr lang="zh-CN" altLang="en-US" sz="2000" b="1" kern="100" dirty="0" smtClean="0">
                <a:solidFill>
                  <a:srgbClr val="000000"/>
                </a:solidFill>
                <a:latin typeface="Times New Roman"/>
                <a:ea typeface="新宋体"/>
                <a:cs typeface="Times New Roman"/>
              </a:rPr>
              <a:t>阵列规模，</a:t>
            </a:r>
            <a:r>
              <a:rPr lang="en-US" altLang="zh-CN" sz="2000" b="1" kern="100" dirty="0" smtClean="0">
                <a:solidFill>
                  <a:srgbClr val="FF0000"/>
                </a:solidFill>
                <a:latin typeface="Times New Roman"/>
                <a:ea typeface="新宋体"/>
                <a:cs typeface="Times New Roman"/>
              </a:rPr>
              <a:t>2018</a:t>
            </a:r>
            <a:r>
              <a:rPr lang="zh-CN" altLang="en-US" sz="2000" b="1" kern="100" dirty="0" smtClean="0">
                <a:solidFill>
                  <a:srgbClr val="FF0000"/>
                </a:solidFill>
                <a:latin typeface="Times New Roman"/>
                <a:ea typeface="新宋体"/>
                <a:cs typeface="Times New Roman"/>
              </a:rPr>
              <a:t>年底</a:t>
            </a:r>
            <a:r>
              <a:rPr lang="zh-CN" altLang="en-US" sz="2000" b="1" kern="100" dirty="0" smtClean="0">
                <a:solidFill>
                  <a:srgbClr val="000000"/>
                </a:solidFill>
                <a:latin typeface="Times New Roman"/>
                <a:ea typeface="新宋体"/>
                <a:cs typeface="Times New Roman"/>
              </a:rPr>
              <a:t>完成；</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 195ED/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endParaRPr lang="en-US" altLang="zh-CN" sz="2000" b="1" kern="100" dirty="0">
              <a:solidFill>
                <a:srgbClr val="000000"/>
              </a:solidFill>
              <a:latin typeface="Times New Roman"/>
              <a:ea typeface="新宋体"/>
              <a:cs typeface="Times New Roman"/>
            </a:endParaRPr>
          </a:p>
          <a:p>
            <a:pPr lvl="0"/>
            <a:r>
              <a:rPr lang="en-US" altLang="zh-CN" sz="2000" b="1" kern="100" dirty="0" smtClean="0">
                <a:solidFill>
                  <a:srgbClr val="000000"/>
                </a:solidFill>
                <a:latin typeface="Times New Roman"/>
                <a:ea typeface="新宋体"/>
                <a:cs typeface="Times New Roman"/>
              </a:rPr>
              <a:t>3</a:t>
            </a:r>
            <a:r>
              <a:rPr lang="zh-CN" altLang="en-US" sz="2000" b="1" kern="100" dirty="0">
                <a:solidFill>
                  <a:srgbClr val="000000"/>
                </a:solidFill>
                <a:latin typeface="Times New Roman"/>
                <a:ea typeface="新宋体"/>
                <a:cs typeface="Times New Roman"/>
              </a:rPr>
              <a:t>）</a:t>
            </a:r>
            <a:r>
              <a:rPr lang="en-US" altLang="zh-CN" sz="2000" b="1" kern="100" dirty="0">
                <a:solidFill>
                  <a:srgbClr val="000000"/>
                </a:solidFill>
                <a:latin typeface="Times New Roman"/>
                <a:ea typeface="新宋体"/>
                <a:cs typeface="Times New Roman"/>
              </a:rPr>
              <a:t>67%</a:t>
            </a:r>
            <a:r>
              <a:rPr lang="zh-CN" altLang="en-US" sz="2000" b="1" kern="100" dirty="0">
                <a:solidFill>
                  <a:srgbClr val="000000"/>
                </a:solidFill>
                <a:latin typeface="Times New Roman"/>
                <a:ea typeface="新宋体"/>
                <a:cs typeface="Times New Roman"/>
              </a:rPr>
              <a:t>阵列规模，</a:t>
            </a:r>
            <a:r>
              <a:rPr lang="en-US" altLang="zh-CN" sz="2000" b="1" kern="100" dirty="0">
                <a:solidFill>
                  <a:srgbClr val="FF0000"/>
                </a:solidFill>
                <a:latin typeface="Times New Roman"/>
                <a:ea typeface="新宋体"/>
                <a:cs typeface="Times New Roman"/>
              </a:rPr>
              <a:t>2019</a:t>
            </a:r>
            <a:r>
              <a:rPr lang="zh-CN" altLang="en-US" sz="2000" b="1" kern="100" dirty="0">
                <a:solidFill>
                  <a:srgbClr val="FF0000"/>
                </a:solidFill>
                <a:latin typeface="Times New Roman"/>
                <a:ea typeface="新宋体"/>
                <a:cs typeface="Times New Roman"/>
              </a:rPr>
              <a:t>年底</a:t>
            </a:r>
            <a:r>
              <a:rPr lang="zh-CN" altLang="en-US" sz="2000" b="1" kern="100" dirty="0" smtClean="0">
                <a:solidFill>
                  <a:srgbClr val="000000"/>
                </a:solidFill>
                <a:latin typeface="Times New Roman"/>
                <a:ea typeface="新宋体"/>
                <a:cs typeface="Times New Roman"/>
              </a:rPr>
              <a:t>完成；</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 156ED/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endParaRPr lang="en-US" altLang="zh-CN" sz="2000" b="1" kern="100" dirty="0">
              <a:solidFill>
                <a:srgbClr val="000000"/>
              </a:solidFill>
              <a:latin typeface="Times New Roman"/>
              <a:ea typeface="新宋体"/>
              <a:cs typeface="Times New Roman"/>
            </a:endParaRPr>
          </a:p>
          <a:p>
            <a:pPr lvl="0"/>
            <a:r>
              <a:rPr lang="en-US" altLang="zh-CN" sz="2000" b="1" kern="100" dirty="0" smtClean="0">
                <a:solidFill>
                  <a:srgbClr val="000000"/>
                </a:solidFill>
                <a:latin typeface="Times New Roman"/>
                <a:ea typeface="新宋体"/>
                <a:cs typeface="Times New Roman"/>
              </a:rPr>
              <a:t>4</a:t>
            </a:r>
            <a:r>
              <a:rPr lang="zh-CN" altLang="en-US" sz="2000" b="1" kern="100" dirty="0" smtClean="0">
                <a:solidFill>
                  <a:srgbClr val="000000"/>
                </a:solidFill>
                <a:latin typeface="Times New Roman"/>
                <a:ea typeface="新宋体"/>
                <a:cs typeface="Times New Roman"/>
              </a:rPr>
              <a:t>）</a:t>
            </a:r>
            <a:r>
              <a:rPr lang="zh-CN" altLang="en-US" sz="2000" b="1" kern="100" dirty="0">
                <a:solidFill>
                  <a:srgbClr val="000000"/>
                </a:solidFill>
                <a:latin typeface="Times New Roman"/>
                <a:ea typeface="新宋体"/>
                <a:cs typeface="Times New Roman"/>
              </a:rPr>
              <a:t>全</a:t>
            </a:r>
            <a:r>
              <a:rPr lang="zh-CN" altLang="en-US" sz="2000" b="1" kern="100" dirty="0" smtClean="0">
                <a:solidFill>
                  <a:srgbClr val="000000"/>
                </a:solidFill>
                <a:latin typeface="Times New Roman"/>
                <a:ea typeface="新宋体"/>
                <a:cs typeface="Times New Roman"/>
              </a:rPr>
              <a:t>阵列规模，</a:t>
            </a:r>
            <a:r>
              <a:rPr lang="en-US" altLang="zh-CN" sz="2000" b="1" kern="100" dirty="0" smtClean="0">
                <a:solidFill>
                  <a:srgbClr val="FF0000"/>
                </a:solidFill>
                <a:latin typeface="Times New Roman"/>
                <a:ea typeface="新宋体"/>
                <a:cs typeface="Times New Roman"/>
              </a:rPr>
              <a:t>2021</a:t>
            </a:r>
            <a:r>
              <a:rPr lang="zh-CN" altLang="en-US" sz="2000" b="1" kern="100" dirty="0" smtClean="0">
                <a:solidFill>
                  <a:srgbClr val="FF0000"/>
                </a:solidFill>
                <a:latin typeface="Times New Roman"/>
                <a:ea typeface="新宋体"/>
                <a:cs typeface="Times New Roman"/>
              </a:rPr>
              <a:t>年</a:t>
            </a:r>
            <a:r>
              <a:rPr lang="en-US" altLang="zh-CN" sz="2000" b="1" kern="100" dirty="0" smtClean="0">
                <a:solidFill>
                  <a:srgbClr val="FF0000"/>
                </a:solidFill>
                <a:latin typeface="Times New Roman"/>
                <a:ea typeface="新宋体"/>
                <a:cs typeface="Times New Roman"/>
              </a:rPr>
              <a:t>1</a:t>
            </a:r>
            <a:r>
              <a:rPr lang="zh-CN" altLang="en-US" sz="2000" b="1" kern="100" dirty="0" smtClean="0">
                <a:solidFill>
                  <a:srgbClr val="FF0000"/>
                </a:solidFill>
                <a:latin typeface="Times New Roman"/>
                <a:ea typeface="新宋体"/>
                <a:cs typeface="Times New Roman"/>
              </a:rPr>
              <a:t>月份</a:t>
            </a:r>
            <a:r>
              <a:rPr lang="zh-CN" altLang="en-US" sz="2000" b="1" kern="100" dirty="0" smtClean="0">
                <a:solidFill>
                  <a:srgbClr val="000000"/>
                </a:solidFill>
                <a:latin typeface="Times New Roman"/>
                <a:ea typeface="新宋体"/>
                <a:cs typeface="Times New Roman"/>
              </a:rPr>
              <a:t>完成；</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 156ED/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endParaRPr lang="en-US" altLang="zh-CN" sz="2000" b="1" kern="100" dirty="0">
              <a:solidFill>
                <a:srgbClr val="000000"/>
              </a:solidFill>
              <a:latin typeface="Times New Roman"/>
              <a:ea typeface="新宋体"/>
              <a:cs typeface="Times New Roman"/>
            </a:endParaRPr>
          </a:p>
        </p:txBody>
      </p:sp>
      <p:sp>
        <p:nvSpPr>
          <p:cNvPr id="6" name="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4</a:t>
            </a:fld>
            <a:endParaRPr kumimoji="1" lang="zh-CN" altLang="en-US">
              <a:solidFill>
                <a:prstClr val="black">
                  <a:tint val="75000"/>
                </a:prstClr>
              </a:solidFill>
            </a:endParaRPr>
          </a:p>
        </p:txBody>
      </p:sp>
    </p:spTree>
    <p:extLst>
      <p:ext uri="{BB962C8B-B14F-4D97-AF65-F5344CB8AC3E}">
        <p14:creationId xmlns:p14="http://schemas.microsoft.com/office/powerpoint/2010/main" val="408519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yaozg\Documents\Docs\myreports\plots\ED_system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836712"/>
            <a:ext cx="7850963" cy="3348372"/>
          </a:xfrm>
          <a:prstGeom prst="rect">
            <a:avLst/>
          </a:prstGeom>
          <a:noFill/>
          <a:ln>
            <a:noFill/>
          </a:ln>
        </p:spPr>
      </p:pic>
      <p:sp>
        <p:nvSpPr>
          <p:cNvPr id="4" name="矩形 3"/>
          <p:cNvSpPr/>
          <p:nvPr/>
        </p:nvSpPr>
        <p:spPr>
          <a:xfrm>
            <a:off x="77369" y="44625"/>
            <a:ext cx="4206601" cy="461665"/>
          </a:xfrm>
          <a:prstGeom prst="rect">
            <a:avLst/>
          </a:prstGeom>
        </p:spPr>
        <p:txBody>
          <a:bodyPr wrap="none">
            <a:spAutoFit/>
          </a:bodyPr>
          <a:lstStyle/>
          <a:p>
            <a:pPr lvl="0" algn="just">
              <a:spcAft>
                <a:spcPts val="0"/>
              </a:spcAft>
              <a:tabLst>
                <a:tab pos="270510" algn="l"/>
              </a:tabLst>
            </a:pPr>
            <a:r>
              <a:rPr lang="zh-CN" altLang="en-US" sz="2400" b="1" kern="100" dirty="0">
                <a:solidFill>
                  <a:srgbClr val="000000"/>
                </a:solidFill>
                <a:latin typeface="Times New Roman"/>
                <a:ea typeface="新宋体"/>
              </a:rPr>
              <a:t>二、</a:t>
            </a:r>
            <a:r>
              <a:rPr lang="zh-CN" altLang="en-US" sz="2400" b="1" kern="100" dirty="0" smtClean="0">
                <a:solidFill>
                  <a:srgbClr val="000000"/>
                </a:solidFill>
                <a:latin typeface="Times New Roman"/>
                <a:ea typeface="新宋体"/>
              </a:rPr>
              <a:t>电磁</a:t>
            </a:r>
            <a:r>
              <a:rPr lang="zh-CN" altLang="en-US" sz="2400" b="1" kern="100" dirty="0">
                <a:solidFill>
                  <a:srgbClr val="000000"/>
                </a:solidFill>
                <a:latin typeface="Times New Roman"/>
                <a:ea typeface="新宋体"/>
              </a:rPr>
              <a:t>粒子</a:t>
            </a:r>
            <a:r>
              <a:rPr lang="zh-CN" altLang="en-US" sz="2400" b="1" kern="100" dirty="0" smtClean="0">
                <a:solidFill>
                  <a:srgbClr val="000000"/>
                </a:solidFill>
                <a:latin typeface="Times New Roman"/>
                <a:ea typeface="新宋体"/>
              </a:rPr>
              <a:t>探测器</a:t>
            </a:r>
            <a:r>
              <a:rPr lang="zh-CN" altLang="en-US" sz="2400" b="1" kern="100" dirty="0">
                <a:solidFill>
                  <a:srgbClr val="000000"/>
                </a:solidFill>
                <a:latin typeface="Times New Roman"/>
                <a:ea typeface="新宋体"/>
              </a:rPr>
              <a:t>研究</a:t>
            </a:r>
            <a:r>
              <a:rPr lang="zh-CN" altLang="en-US" sz="2400" b="1" kern="100" dirty="0" smtClean="0">
                <a:solidFill>
                  <a:srgbClr val="000000"/>
                </a:solidFill>
                <a:latin typeface="Times New Roman"/>
                <a:ea typeface="新宋体"/>
              </a:rPr>
              <a:t>进展</a:t>
            </a:r>
            <a:endParaRPr lang="zh-CN" altLang="en-US" sz="2400" b="1" kern="100" dirty="0">
              <a:solidFill>
                <a:srgbClr val="000000"/>
              </a:solidFill>
              <a:latin typeface="Times New Roman"/>
              <a:ea typeface="新宋体"/>
            </a:endParaRPr>
          </a:p>
        </p:txBody>
      </p:sp>
      <p:sp>
        <p:nvSpPr>
          <p:cNvPr id="9" name="矩形 8"/>
          <p:cNvSpPr/>
          <p:nvPr/>
        </p:nvSpPr>
        <p:spPr>
          <a:xfrm>
            <a:off x="528284" y="4678104"/>
            <a:ext cx="6195243" cy="1938992"/>
          </a:xfrm>
          <a:prstGeom prst="rect">
            <a:avLst/>
          </a:prstGeom>
        </p:spPr>
        <p:txBody>
          <a:bodyPr wrap="square">
            <a:spAutoFit/>
          </a:bodyPr>
          <a:lstStyle/>
          <a:p>
            <a:r>
              <a:rPr lang="en-US" altLang="zh-CN" sz="2000" b="1" kern="100" dirty="0" smtClean="0">
                <a:solidFill>
                  <a:prstClr val="black"/>
                </a:solidFill>
                <a:latin typeface="Times New Roman"/>
                <a:cs typeface="Times New Roman"/>
              </a:rPr>
              <a:t>1</a:t>
            </a:r>
            <a:r>
              <a:rPr lang="zh-CN" altLang="en-US" sz="2000" b="1" kern="100" dirty="0" smtClean="0">
                <a:solidFill>
                  <a:prstClr val="black"/>
                </a:solidFill>
                <a:latin typeface="Times New Roman"/>
                <a:cs typeface="Times New Roman"/>
              </a:rPr>
              <a:t>） 完成定型设计；存在局部优化工作</a:t>
            </a:r>
            <a:endParaRPr lang="en-US" altLang="zh-CN" sz="2000" b="1" kern="100" dirty="0" smtClean="0">
              <a:solidFill>
                <a:prstClr val="black"/>
              </a:solidFill>
              <a:latin typeface="Times New Roman"/>
              <a:cs typeface="Times New Roman"/>
            </a:endParaRPr>
          </a:p>
          <a:p>
            <a:r>
              <a:rPr lang="en-US" altLang="zh-CN" sz="2000" b="1" kern="100" dirty="0" smtClean="0">
                <a:solidFill>
                  <a:prstClr val="black"/>
                </a:solidFill>
                <a:latin typeface="Times New Roman"/>
                <a:cs typeface="Times New Roman"/>
              </a:rPr>
              <a:t>2</a:t>
            </a:r>
            <a:r>
              <a:rPr lang="zh-CN" altLang="en-US" sz="2000" b="1" kern="100" dirty="0" smtClean="0">
                <a:solidFill>
                  <a:prstClr val="black"/>
                </a:solidFill>
                <a:latin typeface="Times New Roman"/>
                <a:cs typeface="Times New Roman"/>
              </a:rPr>
              <a:t>）招标陆续展开，部分已经签署合同</a:t>
            </a:r>
            <a:endParaRPr lang="en-US" altLang="zh-CN" sz="2000" b="1" kern="100" dirty="0">
              <a:solidFill>
                <a:prstClr val="black"/>
              </a:solidFill>
              <a:latin typeface="Times New Roman"/>
              <a:cs typeface="Times New Roman"/>
            </a:endParaRPr>
          </a:p>
          <a:p>
            <a:r>
              <a:rPr lang="en-US" altLang="zh-CN" sz="2000" b="1" kern="100" dirty="0" smtClean="0">
                <a:solidFill>
                  <a:prstClr val="black"/>
                </a:solidFill>
                <a:latin typeface="Times New Roman"/>
                <a:cs typeface="Times New Roman"/>
              </a:rPr>
              <a:t>           </a:t>
            </a:r>
            <a:r>
              <a:rPr lang="zh-CN" altLang="en-US" sz="2000" b="1" kern="100" dirty="0" smtClean="0">
                <a:solidFill>
                  <a:prstClr val="black"/>
                </a:solidFill>
                <a:latin typeface="Times New Roman"/>
                <a:cs typeface="Times New Roman"/>
              </a:rPr>
              <a:t>小批量订货已经开始，配合今年安装进度要求</a:t>
            </a:r>
            <a:endParaRPr lang="en-US" altLang="zh-CN" sz="2000" b="1" kern="100" dirty="0">
              <a:solidFill>
                <a:prstClr val="black"/>
              </a:solidFill>
              <a:latin typeface="Times New Roman"/>
              <a:cs typeface="Times New Roman"/>
            </a:endParaRPr>
          </a:p>
          <a:p>
            <a:r>
              <a:rPr lang="en-US" altLang="zh-CN" sz="2000" b="1" kern="100" dirty="0" smtClean="0">
                <a:solidFill>
                  <a:prstClr val="black"/>
                </a:solidFill>
                <a:latin typeface="Times New Roman"/>
                <a:ea typeface="新宋体"/>
                <a:cs typeface="Times New Roman"/>
              </a:rPr>
              <a:t>3</a:t>
            </a:r>
            <a:r>
              <a:rPr lang="zh-CN" altLang="en-US" sz="2000" b="1" kern="100" dirty="0" smtClean="0">
                <a:solidFill>
                  <a:prstClr val="black"/>
                </a:solidFill>
                <a:latin typeface="Times New Roman"/>
                <a:ea typeface="新宋体"/>
                <a:cs typeface="Times New Roman"/>
              </a:rPr>
              <a:t>）探索和形成</a:t>
            </a:r>
            <a:r>
              <a:rPr lang="zh-CN" altLang="en-US" sz="2000" b="1" kern="100" dirty="0">
                <a:solidFill>
                  <a:prstClr val="black"/>
                </a:solidFill>
                <a:latin typeface="Times New Roman"/>
                <a:ea typeface="新宋体"/>
                <a:cs typeface="Times New Roman"/>
              </a:rPr>
              <a:t>稳定</a:t>
            </a:r>
            <a:r>
              <a:rPr lang="zh-CN" altLang="en-US" sz="2000" b="1" kern="100" dirty="0" smtClean="0">
                <a:solidFill>
                  <a:prstClr val="black"/>
                </a:solidFill>
                <a:latin typeface="Times New Roman"/>
                <a:ea typeface="新宋体"/>
                <a:cs typeface="Times New Roman"/>
              </a:rPr>
              <a:t>的</a:t>
            </a:r>
            <a:r>
              <a:rPr lang="en-US" altLang="zh-CN" sz="2000" b="1" kern="100" dirty="0" smtClean="0">
                <a:solidFill>
                  <a:prstClr val="black"/>
                </a:solidFill>
                <a:latin typeface="Times New Roman"/>
                <a:ea typeface="新宋体"/>
                <a:cs typeface="Times New Roman"/>
              </a:rPr>
              <a:t>ED</a:t>
            </a:r>
            <a:r>
              <a:rPr lang="zh-CN" altLang="en-US" sz="2000" b="1" kern="100" dirty="0" smtClean="0">
                <a:solidFill>
                  <a:srgbClr val="000000"/>
                </a:solidFill>
                <a:latin typeface="Times New Roman"/>
                <a:ea typeface="新宋体"/>
                <a:cs typeface="Times New Roman"/>
              </a:rPr>
              <a:t>组装</a:t>
            </a:r>
            <a:r>
              <a:rPr lang="zh-CN" altLang="en-US" sz="2000" b="1" kern="100" dirty="0">
                <a:solidFill>
                  <a:srgbClr val="000000"/>
                </a:solidFill>
                <a:latin typeface="Times New Roman"/>
                <a:ea typeface="新宋体"/>
                <a:cs typeface="Times New Roman"/>
              </a:rPr>
              <a:t>、测试、安装</a:t>
            </a:r>
            <a:r>
              <a:rPr lang="zh-CN" altLang="en-US" sz="2000" b="1" kern="100" dirty="0" smtClean="0">
                <a:solidFill>
                  <a:srgbClr val="000000"/>
                </a:solidFill>
                <a:latin typeface="Times New Roman"/>
                <a:ea typeface="新宋体"/>
                <a:cs typeface="Times New Roman"/>
              </a:rPr>
              <a:t>工艺</a:t>
            </a:r>
            <a:endParaRPr lang="en-US" altLang="zh-CN" sz="2000" b="1" kern="100" dirty="0" smtClean="0">
              <a:solidFill>
                <a:srgbClr val="000000"/>
              </a:solidFill>
              <a:latin typeface="Times New Roman"/>
              <a:ea typeface="新宋体"/>
              <a:cs typeface="Times New Roman"/>
            </a:endParaRPr>
          </a:p>
          <a:p>
            <a:r>
              <a:rPr lang="en-US" altLang="zh-CN" sz="2000" b="1" kern="100" dirty="0" smtClean="0">
                <a:solidFill>
                  <a:srgbClr val="000000"/>
                </a:solidFill>
                <a:latin typeface="Times New Roman"/>
                <a:ea typeface="新宋体"/>
                <a:cs typeface="Times New Roman"/>
              </a:rPr>
              <a:t>4</a:t>
            </a:r>
            <a:r>
              <a:rPr lang="zh-CN" altLang="en-US" sz="2000" b="1" kern="100" dirty="0" smtClean="0">
                <a:solidFill>
                  <a:srgbClr val="000000"/>
                </a:solidFill>
                <a:latin typeface="Times New Roman"/>
                <a:ea typeface="新宋体"/>
                <a:cs typeface="Times New Roman"/>
              </a:rPr>
              <a:t>） 阵列实验的维护与运行</a:t>
            </a:r>
            <a:endParaRPr lang="en-US" altLang="zh-CN" sz="2000" b="1" kern="100" dirty="0" smtClean="0">
              <a:solidFill>
                <a:srgbClr val="000000"/>
              </a:solidFill>
              <a:latin typeface="Times New Roman"/>
              <a:ea typeface="新宋体"/>
              <a:cs typeface="Times New Roman"/>
            </a:endParaRPr>
          </a:p>
          <a:p>
            <a:r>
              <a:rPr lang="en-US" altLang="zh-CN" sz="2000" b="1" kern="100" dirty="0" smtClean="0">
                <a:solidFill>
                  <a:srgbClr val="000000"/>
                </a:solidFill>
                <a:latin typeface="Times New Roman"/>
                <a:ea typeface="新宋体"/>
                <a:cs typeface="Times New Roman"/>
              </a:rPr>
              <a:t>5</a:t>
            </a:r>
            <a:r>
              <a:rPr lang="zh-CN" altLang="en-US" sz="2000" b="1" kern="100" dirty="0" smtClean="0">
                <a:solidFill>
                  <a:srgbClr val="000000"/>
                </a:solidFill>
                <a:latin typeface="Times New Roman"/>
                <a:ea typeface="新宋体"/>
                <a:cs typeface="Times New Roman"/>
              </a:rPr>
              <a:t>） 实验数据质量检测与物理分析</a:t>
            </a:r>
            <a:endParaRPr lang="en-US" altLang="zh-CN" sz="2000" b="1" kern="100" dirty="0">
              <a:solidFill>
                <a:srgbClr val="000000"/>
              </a:solidFill>
              <a:latin typeface="Times New Roman"/>
              <a:ea typeface="新宋体"/>
              <a:cs typeface="Times New Roman"/>
            </a:endParaRPr>
          </a:p>
        </p:txBody>
      </p:sp>
      <p:sp>
        <p:nvSpPr>
          <p:cNvPr id="2" name="灯片编号占位符 1"/>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5</a:t>
            </a:fld>
            <a:endParaRPr kumimoji="1" lang="zh-CN" altLang="en-US">
              <a:solidFill>
                <a:prstClr val="black">
                  <a:tint val="75000"/>
                </a:prstClr>
              </a:solidFill>
            </a:endParaRPr>
          </a:p>
        </p:txBody>
      </p:sp>
    </p:spTree>
    <p:extLst>
      <p:ext uri="{BB962C8B-B14F-4D97-AF65-F5344CB8AC3E}">
        <p14:creationId xmlns:p14="http://schemas.microsoft.com/office/powerpoint/2010/main" val="90399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400495655"/>
              </p:ext>
            </p:extLst>
          </p:nvPr>
        </p:nvGraphicFramePr>
        <p:xfrm>
          <a:off x="1475656" y="764704"/>
          <a:ext cx="6408712" cy="2062480"/>
        </p:xfrm>
        <a:graphic>
          <a:graphicData uri="http://schemas.openxmlformats.org/drawingml/2006/table">
            <a:tbl>
              <a:tblPr firstRow="1" bandRow="1"/>
              <a:tblGrid>
                <a:gridCol w="2819728"/>
                <a:gridCol w="3588984"/>
              </a:tblGrid>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srgbClr val="000000"/>
                          </a:solidFill>
                          <a:latin typeface="Times New Roman" pitchFamily="18" charset="0"/>
                          <a:ea typeface="新宋体" pitchFamily="49" charset="-122"/>
                          <a:cs typeface="Times New Roman" pitchFamily="18" charset="0"/>
                        </a:rPr>
                        <a:t>电磁粒子探测器系统 </a:t>
                      </a:r>
                      <a:endParaRPr lang="zh-CN" alt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srgbClr val="000000"/>
                          </a:solidFill>
                          <a:latin typeface="Times New Roman" pitchFamily="18" charset="0"/>
                          <a:ea typeface="新宋体" pitchFamily="49" charset="-122"/>
                          <a:cs typeface="Times New Roman" pitchFamily="18" charset="0"/>
                        </a:rPr>
                        <a:t>高能所   粒子天体物理中心  （盛祥东）</a:t>
                      </a:r>
                    </a:p>
                    <a:p>
                      <a:pPr fontAlgn="base">
                        <a:spcBef>
                          <a:spcPct val="0"/>
                        </a:spcBef>
                        <a:spcAft>
                          <a:spcPct val="0"/>
                        </a:spcAft>
                      </a:pPr>
                      <a:r>
                        <a:rPr lang="zh-CN" altLang="en-US" sz="1600" b="1" dirty="0" smtClean="0">
                          <a:solidFill>
                            <a:srgbClr val="000000"/>
                          </a:solidFill>
                          <a:latin typeface="Times New Roman" pitchFamily="18" charset="0"/>
                          <a:ea typeface="新宋体" pitchFamily="49" charset="-122"/>
                          <a:cs typeface="Times New Roman" pitchFamily="18" charset="0"/>
                        </a:rPr>
                        <a:t>（正式职工：</a:t>
                      </a:r>
                      <a:r>
                        <a:rPr lang="en-US" altLang="zh-CN" sz="1600" b="1" dirty="0" smtClean="0">
                          <a:solidFill>
                            <a:srgbClr val="000000"/>
                          </a:solidFill>
                          <a:latin typeface="Times New Roman" pitchFamily="18" charset="0"/>
                          <a:ea typeface="新宋体" pitchFamily="49" charset="-122"/>
                          <a:cs typeface="Times New Roman" pitchFamily="18" charset="0"/>
                        </a:rPr>
                        <a:t>6</a:t>
                      </a:r>
                      <a:r>
                        <a:rPr lang="zh-CN" altLang="en-US" sz="1600" b="1" dirty="0" smtClean="0">
                          <a:solidFill>
                            <a:srgbClr val="000000"/>
                          </a:solidFill>
                          <a:latin typeface="Times New Roman" pitchFamily="18" charset="0"/>
                          <a:ea typeface="新宋体" pitchFamily="49" charset="-122"/>
                          <a:cs typeface="Times New Roman" pitchFamily="18" charset="0"/>
                        </a:rPr>
                        <a:t>人（副研</a:t>
                      </a:r>
                      <a:r>
                        <a:rPr lang="en-US" altLang="zh-CN" sz="1600" b="1" dirty="0" smtClean="0">
                          <a:solidFill>
                            <a:srgbClr val="000000"/>
                          </a:solidFill>
                          <a:latin typeface="Times New Roman" pitchFamily="18" charset="0"/>
                          <a:ea typeface="新宋体" pitchFamily="49" charset="-122"/>
                          <a:cs typeface="Times New Roman" pitchFamily="18" charset="0"/>
                        </a:rPr>
                        <a:t>4</a:t>
                      </a:r>
                      <a:r>
                        <a:rPr lang="zh-CN" altLang="en-US" sz="1600" b="1" dirty="0" smtClean="0">
                          <a:solidFill>
                            <a:srgbClr val="000000"/>
                          </a:solidFill>
                          <a:latin typeface="Times New Roman" pitchFamily="18" charset="0"/>
                          <a:ea typeface="新宋体" pitchFamily="49" charset="-122"/>
                          <a:cs typeface="Times New Roman" pitchFamily="18" charset="0"/>
                        </a:rPr>
                        <a:t>人）</a:t>
                      </a:r>
                      <a:endParaRPr lang="en-US" altLang="zh-CN" sz="1600" b="1" dirty="0" smtClean="0">
                        <a:solidFill>
                          <a:srgbClr val="000000"/>
                        </a:solidFill>
                        <a:latin typeface="Times New Roman" pitchFamily="18" charset="0"/>
                        <a:ea typeface="新宋体" pitchFamily="49" charset="-122"/>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地面粒子探测器</a:t>
                      </a:r>
                      <a:r>
                        <a:rPr lang="en-US" altLang="zh-CN" sz="1600" b="1" dirty="0" smtClean="0">
                          <a:solidFill>
                            <a:prstClr val="black"/>
                          </a:solidFill>
                          <a:latin typeface="Times New Roman" pitchFamily="18" charset="0"/>
                          <a:ea typeface="新宋体" pitchFamily="49" charset="-122"/>
                          <a:cs typeface="Times New Roman" pitchFamily="18" charset="0"/>
                        </a:rPr>
                        <a:t>ED</a:t>
                      </a:r>
                      <a:r>
                        <a:rPr lang="zh-CN" altLang="en-US" sz="1600" b="1" dirty="0" smtClean="0">
                          <a:solidFill>
                            <a:prstClr val="black"/>
                          </a:solidFill>
                          <a:latin typeface="Times New Roman" pitchFamily="18" charset="0"/>
                          <a:ea typeface="新宋体" pitchFamily="49" charset="-122"/>
                          <a:cs typeface="Times New Roman" pitchFamily="18" charset="0"/>
                        </a:rPr>
                        <a:t>电子学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高能所   实验物理中心   （常劲帆）</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小尺寸光电倍增管应用系统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山东大学   物理学院    （冯存峰）</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闪烁探测器检测系统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山东大学   物理学院  （祝成光）</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altLang="zh-CN" sz="1600" b="1" dirty="0" smtClean="0">
                          <a:solidFill>
                            <a:prstClr val="black"/>
                          </a:solidFill>
                          <a:latin typeface="Times New Roman" pitchFamily="18" charset="0"/>
                          <a:ea typeface="新宋体" pitchFamily="49" charset="-122"/>
                          <a:cs typeface="Times New Roman" pitchFamily="18" charset="0"/>
                        </a:rPr>
                        <a:t>ED</a:t>
                      </a:r>
                      <a:r>
                        <a:rPr lang="zh-CN" altLang="en-US" sz="1600" b="1" dirty="0" smtClean="0">
                          <a:solidFill>
                            <a:prstClr val="black"/>
                          </a:solidFill>
                          <a:latin typeface="Times New Roman" pitchFamily="18" charset="0"/>
                          <a:ea typeface="新宋体" pitchFamily="49" charset="-122"/>
                          <a:cs typeface="Times New Roman" pitchFamily="18" charset="0"/>
                        </a:rPr>
                        <a:t>电源检测系统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河北师范大学   物理学院 （张少如）</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1893934712"/>
              </p:ext>
            </p:extLst>
          </p:nvPr>
        </p:nvGraphicFramePr>
        <p:xfrm>
          <a:off x="1475656" y="2947968"/>
          <a:ext cx="6408712" cy="1483360"/>
        </p:xfrm>
        <a:graphic>
          <a:graphicData uri="http://schemas.openxmlformats.org/drawingml/2006/table">
            <a:tbl>
              <a:tblPr firstRow="1" bandRow="1"/>
              <a:tblGrid>
                <a:gridCol w="2304256"/>
                <a:gridCol w="4104456"/>
              </a:tblGrid>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时钟分配技术部 </a:t>
                      </a:r>
                      <a:endParaRPr lang="zh-CN" alt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清华大学   工程物理系   （龚光华）</a:t>
                      </a:r>
                      <a:endParaRPr lang="zh-CN" alt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数据获取技术部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高能所   实验物理中心 （顾旻皓）</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通用技术部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高能所   通用运行部    （王博东）</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机械工程技术部 </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zh-CN" altLang="en-US" sz="1600" b="1" dirty="0" smtClean="0">
                          <a:solidFill>
                            <a:prstClr val="black"/>
                          </a:solidFill>
                          <a:latin typeface="Times New Roman" pitchFamily="18" charset="0"/>
                          <a:ea typeface="新宋体" pitchFamily="49" charset="-122"/>
                          <a:cs typeface="Times New Roman" pitchFamily="18" charset="0"/>
                        </a:rPr>
                        <a:t>高能所粒子天体中心 （黄晰燕、冯少辉）</a:t>
                      </a:r>
                      <a:endParaRPr lang="zh-CN" alt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sp>
        <p:nvSpPr>
          <p:cNvPr id="5" name="矩形 4"/>
          <p:cNvSpPr/>
          <p:nvPr/>
        </p:nvSpPr>
        <p:spPr>
          <a:xfrm>
            <a:off x="1043608" y="5013176"/>
            <a:ext cx="7632848" cy="369332"/>
          </a:xfrm>
          <a:prstGeom prst="rect">
            <a:avLst/>
          </a:prstGeom>
        </p:spPr>
        <p:txBody>
          <a:bodyPr wrap="square">
            <a:spAutoFit/>
          </a:bodyPr>
          <a:lstStyle/>
          <a:p>
            <a:r>
              <a:rPr lang="zh-CN" altLang="en-US"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各系统之间工作配合，以</a:t>
            </a:r>
            <a:r>
              <a:rPr lang="zh-CN" altLang="en-US" b="1" dirty="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工作联系单的</a:t>
            </a:r>
            <a:r>
              <a:rPr lang="zh-CN" altLang="en-US"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形式，确定</a:t>
            </a:r>
            <a:r>
              <a:rPr lang="zh-CN" altLang="en-US" b="1" dirty="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研究</a:t>
            </a:r>
            <a:r>
              <a:rPr lang="zh-CN" altLang="en-US"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内容和指标要求</a:t>
            </a:r>
            <a:endParaRPr lang="en-US" altLang="zh-CN" b="1"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6</a:t>
            </a:fld>
            <a:endParaRPr kumimoji="1" lang="zh-CN" altLang="en-US">
              <a:solidFill>
                <a:prstClr val="black">
                  <a:tint val="75000"/>
                </a:prstClr>
              </a:solidFill>
            </a:endParaRPr>
          </a:p>
        </p:txBody>
      </p:sp>
    </p:spTree>
    <p:extLst>
      <p:ext uri="{BB962C8B-B14F-4D97-AF65-F5344CB8AC3E}">
        <p14:creationId xmlns:p14="http://schemas.microsoft.com/office/powerpoint/2010/main" val="338863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811281341"/>
              </p:ext>
            </p:extLst>
          </p:nvPr>
        </p:nvGraphicFramePr>
        <p:xfrm>
          <a:off x="3707904" y="3068960"/>
          <a:ext cx="5275028" cy="3364511"/>
        </p:xfrm>
        <a:graphic>
          <a:graphicData uri="http://schemas.openxmlformats.org/drawingml/2006/table">
            <a:tbl>
              <a:tblPr firstRow="1" bandRow="1"/>
              <a:tblGrid>
                <a:gridCol w="1599359"/>
                <a:gridCol w="3675669"/>
              </a:tblGrid>
              <a:tr h="30155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项目</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指标要求和特点</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45235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电磁粒子成分</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μ±</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e±</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γ </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gn="ct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5mm</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铅板（阈能</a:t>
                      </a: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&gt;5MeV</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0155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zh-CN"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有效探测面积</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1m×1m</a:t>
                      </a:r>
                      <a:endPar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783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kumimoji="0" lang="zh-CN" altLang="en-US"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探测效率</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kumimoji="0" lang="en-US" altLang="zh-CN"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&gt;95%</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871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探测粒子数密度</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1/m2 </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en-US" altLang="zh-CN" sz="1600" b="1" dirty="0" smtClean="0">
                          <a:latin typeface="Times New Roman" panose="02020603050405020304" pitchFamily="18" charset="0"/>
                          <a:ea typeface="新宋体" panose="02010609030101010101" pitchFamily="49" charset="-122"/>
                          <a:cs typeface="Times New Roman" panose="02020603050405020304" pitchFamily="18" charset="0"/>
                        </a:rPr>
                        <a:t>10000/m2</a:t>
                      </a:r>
                      <a:r>
                        <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25%@</a:t>
                      </a:r>
                      <a:r>
                        <a:rPr lang="zh-CN"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单</a:t>
                      </a:r>
                      <a:r>
                        <a:rPr lang="zh-TW"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粒子</a:t>
                      </a:r>
                      <a:r>
                        <a:rPr lang="zh-CN"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5%@10</a:t>
                      </a:r>
                      <a:r>
                        <a:rPr lang="en-US" altLang="zh-TW"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000</a:t>
                      </a:r>
                      <a:r>
                        <a:rPr lang="zh-TW"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个粒子</a:t>
                      </a:r>
                      <a:endParaRPr lang="en-US" altLang="zh-CN"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783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zh-TW" altLang="en-US"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时间分辨</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tLang="zh-TW" sz="16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&lt;2ns</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783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kumimoji="0" lang="zh-CN" altLang="en-US"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单道计数率</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&lt; 2kHz@</a:t>
                      </a:r>
                      <a:r>
                        <a:rPr kumimoji="0" lang="zh-CN" altLang="en-US"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工作增益</a:t>
                      </a:r>
                      <a:endParaRPr lang="zh-CN" altLang="en-US" sz="1600" b="1" dirty="0" smtClean="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026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运行时间</a:t>
                      </a:r>
                      <a:endParaRPr lang="zh-CN" altLang="en-US" sz="1600" b="1" dirty="0">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&gt;20</a:t>
                      </a:r>
                      <a:r>
                        <a:rPr kumimoji="0" lang="zh-CN"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年（</a:t>
                      </a:r>
                      <a:r>
                        <a:rPr kumimoji="0" lang="en-US" altLang="zh-CN"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0.6atm</a:t>
                      </a:r>
                      <a:r>
                        <a:rPr kumimoji="0" lang="zh-CN"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a:t>
                      </a:r>
                      <a:r>
                        <a:rPr kumimoji="0" lang="en-US" altLang="zh-CN"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±25℃</a:t>
                      </a:r>
                      <a:r>
                        <a:rPr kumimoji="0" lang="zh-CN"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；紫外线强）</a:t>
                      </a:r>
                      <a:endParaRPr kumimoji="0" lang="en-US" altLang="zh-CN"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pic>
        <p:nvPicPr>
          <p:cNvPr id="5" name="Picture 2" descr="D:\盛祥东新文档管理\3_初步设计报告\3_INFN_TDR_LHAASO\LHAASO各探测器图片\图示\ed_3d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588" y="3861048"/>
            <a:ext cx="3063877" cy="205290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8581" y="188642"/>
            <a:ext cx="3967355" cy="2616101"/>
          </a:xfrm>
          <a:prstGeom prst="rect">
            <a:avLst/>
          </a:prstGeom>
        </p:spPr>
        <p:txBody>
          <a:bodyPr wrap="square">
            <a:spAutoFit/>
          </a:bodyPr>
          <a:lstStyle/>
          <a:p>
            <a:pPr lvl="0"/>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  ED</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组成与指标要求</a:t>
            </a:r>
            <a:endPar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探测灵敏</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单元，</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小尺寸光敏</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探头，</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套</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电源系统，</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套</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电子学系统，</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套</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铅锑板，</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5mm</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厚</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l"/>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外壳</a:t>
            </a:r>
          </a:p>
        </p:txBody>
      </p:sp>
      <p:pic>
        <p:nvPicPr>
          <p:cNvPr id="8" name="图片 7"/>
          <p:cNvPicPr>
            <a:picLocks noChangeAspect="1"/>
          </p:cNvPicPr>
          <p:nvPr/>
        </p:nvPicPr>
        <p:blipFill>
          <a:blip r:embed="rId3"/>
          <a:stretch>
            <a:fillRect/>
          </a:stretch>
        </p:blipFill>
        <p:spPr>
          <a:xfrm>
            <a:off x="4355981" y="330190"/>
            <a:ext cx="4512247" cy="2333000"/>
          </a:xfrm>
          <a:prstGeom prst="rect">
            <a:avLst/>
          </a:prstGeom>
        </p:spPr>
      </p:pic>
      <p:sp>
        <p:nvSpPr>
          <p:cNvPr id="2" name="灯片编号占位符 1"/>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7</a:t>
            </a:fld>
            <a:endParaRPr kumimoji="1" lang="zh-CN" altLang="en-US">
              <a:solidFill>
                <a:prstClr val="black">
                  <a:tint val="75000"/>
                </a:prstClr>
              </a:solidFill>
            </a:endParaRPr>
          </a:p>
        </p:txBody>
      </p:sp>
    </p:spTree>
    <p:extLst>
      <p:ext uri="{BB962C8B-B14F-4D97-AF65-F5344CB8AC3E}">
        <p14:creationId xmlns:p14="http://schemas.microsoft.com/office/powerpoint/2010/main" val="194054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665973731"/>
              </p:ext>
            </p:extLst>
          </p:nvPr>
        </p:nvGraphicFramePr>
        <p:xfrm>
          <a:off x="101038" y="128660"/>
          <a:ext cx="8935460" cy="6583680"/>
        </p:xfrm>
        <a:graphic>
          <a:graphicData uri="http://schemas.openxmlformats.org/drawingml/2006/table">
            <a:tbl>
              <a:tblPr firstRow="1" bandRow="1">
                <a:tableStyleId>{5940675A-B579-460E-94D1-54222C63F5DA}</a:tableStyleId>
              </a:tblPr>
              <a:tblGrid>
                <a:gridCol w="1907703"/>
                <a:gridCol w="2995953"/>
                <a:gridCol w="4031804"/>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26365" algn="ctr">
                        <a:lnSpc>
                          <a:spcPct val="150000"/>
                        </a:lnSpc>
                        <a:spcAft>
                          <a:spcPts val="0"/>
                        </a:spcAft>
                      </a:pP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     </a:t>
                      </a:r>
                      <a:r>
                        <a:rPr lang="zh-CN" sz="1800" b="1" strike="noStrike" dirty="0" smtClean="0">
                          <a:solidFill>
                            <a:schemeClr val="tx1"/>
                          </a:solidFill>
                          <a:effectLst/>
                          <a:latin typeface="Times New Roman" panose="02020603050405020304" pitchFamily="18" charset="0"/>
                          <a:cs typeface="Times New Roman" panose="02020603050405020304" pitchFamily="18" charset="0"/>
                        </a:rPr>
                        <a:t>材</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  </a:t>
                      </a:r>
                      <a:r>
                        <a:rPr lang="zh-CN" sz="1800" b="1" strike="noStrike" dirty="0" smtClean="0">
                          <a:solidFill>
                            <a:schemeClr val="tx1"/>
                          </a:solidFill>
                          <a:effectLst/>
                          <a:latin typeface="Times New Roman" panose="02020603050405020304" pitchFamily="18" charset="0"/>
                          <a:cs typeface="Times New Roman" panose="02020603050405020304" pitchFamily="18" charset="0"/>
                        </a:rPr>
                        <a:t>料</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52400" indent="30480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主要</a:t>
                      </a:r>
                      <a:r>
                        <a:rPr lang="zh-CN" sz="1800" b="1" strike="noStrike" dirty="0" smtClean="0">
                          <a:solidFill>
                            <a:schemeClr val="tx1"/>
                          </a:solidFill>
                          <a:effectLst/>
                          <a:latin typeface="Times New Roman" panose="02020603050405020304" pitchFamily="18" charset="0"/>
                          <a:cs typeface="Times New Roman" panose="02020603050405020304" pitchFamily="18" charset="0"/>
                        </a:rPr>
                        <a:t>参数</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要求</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marL="152400" indent="30480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选  型</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10490" algn="ctr">
                        <a:lnSpc>
                          <a:spcPct val="150000"/>
                        </a:lnSpc>
                        <a:spcAft>
                          <a:spcPts val="0"/>
                        </a:spcAft>
                      </a:pPr>
                      <a:r>
                        <a:rPr lang="zh-CN" sz="1800" b="1" strike="noStrike" dirty="0" smtClean="0">
                          <a:solidFill>
                            <a:schemeClr val="tx1"/>
                          </a:solidFill>
                          <a:effectLst/>
                          <a:latin typeface="Times New Roman" panose="02020603050405020304" pitchFamily="18" charset="0"/>
                          <a:cs typeface="Times New Roman" panose="02020603050405020304" pitchFamily="18" charset="0"/>
                        </a:rPr>
                        <a:t>塑料闪烁体</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单元</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325120" algn="ctr">
                        <a:lnSpc>
                          <a:spcPct val="150000"/>
                        </a:lnSpc>
                        <a:spcAft>
                          <a:spcPts val="0"/>
                        </a:spcAft>
                      </a:pP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100cm</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（长）</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×25cm</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（宽）；</a:t>
                      </a:r>
                      <a:endParaRPr lang="en-US" altLang="zh-CN" sz="1800" b="1" strike="noStrike" dirty="0" smtClean="0">
                        <a:solidFill>
                          <a:schemeClr val="tx1"/>
                        </a:solidFill>
                        <a:effectLst/>
                        <a:latin typeface="Times New Roman" panose="02020603050405020304" pitchFamily="18" charset="0"/>
                        <a:cs typeface="Times New Roman" panose="02020603050405020304" pitchFamily="18" charset="0"/>
                      </a:endParaRPr>
                    </a:p>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厚度：优化尺寸；</a:t>
                      </a:r>
                      <a:endParaRPr lang="en-US" altLang="zh-CN" sz="1800" b="1" strike="noStrike" dirty="0" smtClean="0">
                        <a:solidFill>
                          <a:schemeClr val="tx1"/>
                        </a:solidFill>
                        <a:effectLst/>
                        <a:latin typeface="Times New Roman" panose="02020603050405020304" pitchFamily="18" charset="0"/>
                        <a:cs typeface="Times New Roman" panose="02020603050405020304" pitchFamily="18" charset="0"/>
                      </a:endParaRPr>
                    </a:p>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表面均匀开</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24</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根光纤槽 </a:t>
                      </a:r>
                      <a:endParaRPr lang="en-US" sz="1800" b="1" strike="noStrike" dirty="0" smtClean="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indent="325120" algn="ctr">
                        <a:lnSpc>
                          <a:spcPct val="150000"/>
                        </a:lnSpc>
                        <a:spcAft>
                          <a:spcPts val="0"/>
                        </a:spcAft>
                      </a:pP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HND-S2</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型、</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ST-401</a:t>
                      </a:r>
                      <a:r>
                        <a:rPr lang="zh-CN" altLang="zh-CN" sz="1800" b="1" strike="noStrike" dirty="0" smtClean="0">
                          <a:solidFill>
                            <a:schemeClr val="tx1"/>
                          </a:solidFill>
                          <a:effectLst/>
                          <a:latin typeface="Times New Roman" panose="02020603050405020304" pitchFamily="18" charset="0"/>
                          <a:cs typeface="Times New Roman" panose="02020603050405020304" pitchFamily="18" charset="0"/>
                        </a:rPr>
                        <a:t>型</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BC408</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EJ200</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、捷克塑闪、</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UPS923A</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等</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52400" marR="0" indent="325120" algn="ctr" defTabSz="914400" rtl="0" eaLnBrk="1" fontAlgn="auto" latinLnBrk="0" hangingPunct="1">
                        <a:lnSpc>
                          <a:spcPct val="150000"/>
                        </a:lnSpc>
                        <a:spcBef>
                          <a:spcPts val="0"/>
                        </a:spcBef>
                        <a:spcAft>
                          <a:spcPts val="0"/>
                        </a:spcAft>
                        <a:buClrTx/>
                        <a:buSzTx/>
                        <a:buFontTx/>
                        <a:buNone/>
                        <a:tabLst/>
                        <a:defRPr/>
                      </a:pPr>
                      <a:r>
                        <a:rPr lang="zh-CN" altLang="zh-CN" sz="1800" b="1" strike="noStrike" dirty="0" smtClean="0">
                          <a:solidFill>
                            <a:schemeClr val="tx1"/>
                          </a:solidFill>
                          <a:effectLst/>
                          <a:latin typeface="Times New Roman" panose="02020603050405020304" pitchFamily="18" charset="0"/>
                          <a:cs typeface="Times New Roman" panose="02020603050405020304" pitchFamily="18" charset="0"/>
                        </a:rPr>
                        <a:t>波长位移光纤</a:t>
                      </a: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325120" algn="ctr">
                        <a:lnSpc>
                          <a:spcPct val="150000"/>
                        </a:lnSpc>
                        <a:spcAft>
                          <a:spcPts val="0"/>
                        </a:spcAft>
                      </a:pPr>
                      <a:r>
                        <a:rPr lang="el-GR" altLang="zh-CN" sz="1800" b="1" strike="noStrike" dirty="0" smtClean="0">
                          <a:solidFill>
                            <a:schemeClr val="tx1"/>
                          </a:solidFill>
                          <a:effectLst/>
                          <a:latin typeface="Times New Roman" panose="02020603050405020304" pitchFamily="18" charset="0"/>
                          <a:cs typeface="Times New Roman" panose="02020603050405020304" pitchFamily="18" charset="0"/>
                        </a:rPr>
                        <a:t>Φ1.5</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mm</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core + cladding”</a:t>
                      </a:r>
                      <a:endParaRPr lang="en-US" sz="1800" b="1" strike="noStrike" dirty="0" smtClean="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marL="0" marR="0" indent="325120" algn="ctr" defTabSz="914400" rtl="0" eaLnBrk="1" fontAlgn="auto" latinLnBrk="0" hangingPunct="1">
                        <a:lnSpc>
                          <a:spcPct val="150000"/>
                        </a:lnSpc>
                        <a:spcBef>
                          <a:spcPts val="0"/>
                        </a:spcBef>
                        <a:spcAft>
                          <a:spcPts val="0"/>
                        </a:spcAft>
                        <a:buClrTx/>
                        <a:buSzTx/>
                        <a:buFontTx/>
                        <a:buNone/>
                        <a:tabLst/>
                        <a:defRPr/>
                      </a:pPr>
                      <a:r>
                        <a:rPr lang="en-US" altLang="zh-CN" sz="1800" b="1" strike="noStrike" dirty="0" smtClean="0">
                          <a:solidFill>
                            <a:srgbClr val="FF0000"/>
                          </a:solidFill>
                          <a:effectLst/>
                          <a:latin typeface="Times New Roman" panose="02020603050405020304" pitchFamily="18" charset="0"/>
                          <a:cs typeface="Times New Roman" panose="02020603050405020304" pitchFamily="18" charset="0"/>
                        </a:rPr>
                        <a:t>BCF92SC</a:t>
                      </a:r>
                      <a:r>
                        <a:rPr lang="zh-CN" altLang="zh-CN"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Y-11MC</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等</a:t>
                      </a:r>
                      <a:endParaRPr lang="zh-CN" altLang="zh-CN" sz="1800" b="1" strike="noStrike" dirty="0" smtClean="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10490" algn="ctr">
                        <a:lnSpc>
                          <a:spcPct val="150000"/>
                        </a:lnSpc>
                        <a:spcAft>
                          <a:spcPts val="0"/>
                        </a:spcAft>
                      </a:pPr>
                      <a:r>
                        <a:rPr lang="zh-CN" sz="1800" b="1" strike="noStrike" dirty="0" smtClean="0">
                          <a:solidFill>
                            <a:schemeClr val="tx1"/>
                          </a:solidFill>
                          <a:effectLst/>
                          <a:latin typeface="Times New Roman" panose="02020603050405020304" pitchFamily="18" charset="0"/>
                          <a:cs typeface="Times New Roman" panose="02020603050405020304" pitchFamily="18" charset="0"/>
                        </a:rPr>
                        <a:t>漫反射</a:t>
                      </a:r>
                      <a:r>
                        <a:rPr lang="zh-CN" sz="1800" b="1" strike="noStrike" dirty="0">
                          <a:solidFill>
                            <a:schemeClr val="tx1"/>
                          </a:solidFill>
                          <a:effectLst/>
                          <a:latin typeface="Times New Roman" panose="02020603050405020304" pitchFamily="18" charset="0"/>
                          <a:cs typeface="Times New Roman" panose="02020603050405020304" pitchFamily="18" charset="0"/>
                        </a:rPr>
                        <a:t>层</a:t>
                      </a: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1" indent="325120" algn="ctr" defTabSz="914400" rtl="0" eaLnBrk="1" fontAlgn="auto" latinLnBrk="0" hangingPunct="1">
                        <a:lnSpc>
                          <a:spcPct val="150000"/>
                        </a:lnSpc>
                        <a:spcBef>
                          <a:spcPts val="0"/>
                        </a:spcBef>
                        <a:spcAft>
                          <a:spcPts val="0"/>
                        </a:spcAft>
                        <a:buClrTx/>
                        <a:buSzTx/>
                        <a:buFontTx/>
                        <a:buNone/>
                        <a:tabLst/>
                        <a:defRPr/>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漫反射系数</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&gt;92% </a:t>
                      </a:r>
                    </a:p>
                  </a:txBody>
                  <a:tcPr marL="48149" marR="48149" marT="0" marB="0"/>
                </a:tc>
                <a:tc>
                  <a:txBody>
                    <a:bodyPr/>
                    <a:lstStyle/>
                    <a:p>
                      <a:pPr marL="0" marR="0" lvl="1" indent="325120" algn="ctr" defTabSz="914400" rtl="0" eaLnBrk="1" fontAlgn="auto" latinLnBrk="0" hangingPunct="1">
                        <a:lnSpc>
                          <a:spcPct val="150000"/>
                        </a:lnSpc>
                        <a:spcBef>
                          <a:spcPts val="0"/>
                        </a:spcBef>
                        <a:spcAft>
                          <a:spcPts val="0"/>
                        </a:spcAft>
                        <a:buClrTx/>
                        <a:buSzTx/>
                        <a:buFontTx/>
                        <a:buNone/>
                        <a:tabLst/>
                        <a:defRPr/>
                      </a:pP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Tyvek</a:t>
                      </a:r>
                      <a:r>
                        <a:rPr lang="en-US" altLang="zh-CN" sz="1800" b="1" strike="noStrike" baseline="0" dirty="0" smtClean="0">
                          <a:solidFill>
                            <a:schemeClr val="tx1"/>
                          </a:solidFill>
                          <a:effectLst/>
                          <a:latin typeface="Times New Roman" panose="02020603050405020304" pitchFamily="18" charset="0"/>
                          <a:cs typeface="Times New Roman" panose="02020603050405020304" pitchFamily="18" charset="0"/>
                        </a:rPr>
                        <a:t> </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1082D</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0.27mm</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endParaRPr lang="en-US" altLang="zh-CN" sz="1800" b="1" strike="noStrike" dirty="0" smtClean="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1049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电源系统</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输出高压值可以远程监测；温度系数好于</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0.01%/</a:t>
                      </a:r>
                      <a:r>
                        <a:rPr lang="en-US" altLang="zh-CN" sz="1800" b="1" strike="noStrike" dirty="0" smtClean="0">
                          <a:solidFill>
                            <a:schemeClr val="tx1"/>
                          </a:solidFill>
                          <a:effectLst/>
                          <a:latin typeface="新宋体"/>
                          <a:ea typeface="新宋体"/>
                          <a:cs typeface="Times New Roman" panose="02020603050405020304" pitchFamily="18" charset="0"/>
                        </a:rPr>
                        <a:t>℃</a:t>
                      </a:r>
                      <a:r>
                        <a:rPr lang="zh-CN" altLang="en-US" sz="1800" b="1" strike="noStrike" dirty="0" smtClean="0">
                          <a:solidFill>
                            <a:schemeClr val="tx1"/>
                          </a:solidFill>
                          <a:effectLst/>
                          <a:latin typeface="新宋体"/>
                          <a:ea typeface="新宋体"/>
                          <a:cs typeface="Times New Roman" panose="02020603050405020304" pitchFamily="18" charset="0"/>
                        </a:rPr>
                        <a:t>；</a:t>
                      </a:r>
                      <a:endParaRPr lang="en-US" altLang="zh-CN" sz="1800" b="1" strike="noStrike" dirty="0" smtClean="0">
                        <a:solidFill>
                          <a:schemeClr val="tx1"/>
                        </a:solidFill>
                        <a:effectLst/>
                        <a:latin typeface="新宋体"/>
                        <a:ea typeface="新宋体"/>
                        <a:cs typeface="Times New Roman" panose="02020603050405020304" pitchFamily="18" charset="0"/>
                      </a:endParaRPr>
                    </a:p>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ea typeface="新宋体"/>
                          <a:cs typeface="Times New Roman" panose="02020603050405020304" pitchFamily="18" charset="0"/>
                        </a:rPr>
                        <a:t>纹波系数：</a:t>
                      </a:r>
                      <a:r>
                        <a:rPr lang="en-US" altLang="zh-CN" sz="1800" b="1" strike="noStrike" dirty="0" smtClean="0">
                          <a:solidFill>
                            <a:schemeClr val="tx1"/>
                          </a:solidFill>
                          <a:effectLst/>
                          <a:latin typeface="Times New Roman" panose="02020603050405020304" pitchFamily="18" charset="0"/>
                          <a:ea typeface="新宋体"/>
                          <a:cs typeface="Times New Roman" panose="02020603050405020304" pitchFamily="18" charset="0"/>
                        </a:rPr>
                        <a:t>0.01%</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北京博兴、天津森特尔、天津东文、意大利</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CAEN</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等</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10490" algn="ctr">
                        <a:lnSpc>
                          <a:spcPct val="150000"/>
                        </a:lnSpc>
                        <a:spcAft>
                          <a:spcPts val="0"/>
                        </a:spcAft>
                      </a:pPr>
                      <a:r>
                        <a:rPr lang="zh-CN" sz="1800" b="1" strike="noStrike" dirty="0" smtClean="0">
                          <a:solidFill>
                            <a:schemeClr val="tx1"/>
                          </a:solidFill>
                          <a:effectLst/>
                          <a:latin typeface="Times New Roman" panose="02020603050405020304" pitchFamily="18" charset="0"/>
                          <a:cs typeface="Times New Roman" panose="02020603050405020304" pitchFamily="18" charset="0"/>
                        </a:rPr>
                        <a:t>光电倍增管</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1" indent="325120" algn="ctr" defTabSz="914400" rtl="0" eaLnBrk="1" fontAlgn="auto" latinLnBrk="0" hangingPunct="1">
                        <a:lnSpc>
                          <a:spcPct val="150000"/>
                        </a:lnSpc>
                        <a:spcBef>
                          <a:spcPts val="0"/>
                        </a:spcBef>
                        <a:spcAft>
                          <a:spcPts val="0"/>
                        </a:spcAft>
                        <a:buClrTx/>
                        <a:buSzTx/>
                        <a:buFontTx/>
                        <a:buNone/>
                        <a:tabLst/>
                        <a:defRPr/>
                      </a:pPr>
                      <a:r>
                        <a:rPr lang="en-US" sz="1800" b="1" strike="noStrike" dirty="0">
                          <a:solidFill>
                            <a:schemeClr val="tx1"/>
                          </a:solidFill>
                          <a:effectLst/>
                          <a:latin typeface="Times New Roman" panose="02020603050405020304" pitchFamily="18" charset="0"/>
                          <a:cs typeface="Times New Roman" panose="02020603050405020304" pitchFamily="18" charset="0"/>
                        </a:rPr>
                        <a:t>1.5</a:t>
                      </a:r>
                      <a:r>
                        <a:rPr lang="zh-CN" sz="1800" b="1" strike="noStrike" dirty="0">
                          <a:solidFill>
                            <a:schemeClr val="tx1"/>
                          </a:solidFill>
                          <a:effectLst/>
                          <a:latin typeface="Times New Roman" panose="02020603050405020304" pitchFamily="18" charset="0"/>
                          <a:cs typeface="Times New Roman" panose="02020603050405020304" pitchFamily="18" charset="0"/>
                        </a:rPr>
                        <a:t>英寸</a:t>
                      </a:r>
                      <a:r>
                        <a:rPr lang="zh-CN" sz="1800" b="1" strike="noStrike" dirty="0" smtClean="0">
                          <a:solidFill>
                            <a:schemeClr val="tx1"/>
                          </a:solidFill>
                          <a:effectLst/>
                          <a:latin typeface="Times New Roman" panose="02020603050405020304" pitchFamily="18" charset="0"/>
                          <a:cs typeface="Times New Roman" panose="02020603050405020304" pitchFamily="18" charset="0"/>
                        </a:rPr>
                        <a:t>，</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内弧面，</a:t>
                      </a:r>
                      <a:endParaRPr lang="en-US" altLang="zh-CN" sz="1800" b="1" strike="noStrike" dirty="0" smtClean="0">
                        <a:solidFill>
                          <a:schemeClr val="tx1"/>
                        </a:solidFill>
                        <a:effectLst/>
                        <a:latin typeface="Times New Roman" panose="02020603050405020304" pitchFamily="18" charset="0"/>
                        <a:cs typeface="Times New Roman" panose="02020603050405020304" pitchFamily="18" charset="0"/>
                      </a:endParaRPr>
                    </a:p>
                    <a:p>
                      <a:pPr marL="0" marR="0" lvl="1" indent="325120" algn="ctr" defTabSz="914400" rtl="0" eaLnBrk="1" fontAlgn="auto" latinLnBrk="0" hangingPunct="1">
                        <a:lnSpc>
                          <a:spcPct val="150000"/>
                        </a:lnSpc>
                        <a:spcBef>
                          <a:spcPts val="0"/>
                        </a:spcBef>
                        <a:spcAft>
                          <a:spcPts val="0"/>
                        </a:spcAft>
                        <a:buClrTx/>
                        <a:buSzTx/>
                        <a:buFontTx/>
                        <a:buNone/>
                        <a:tabLst/>
                        <a:defRPr/>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温度系数：</a:t>
                      </a:r>
                      <a:r>
                        <a:rPr lang="zh-CN" altLang="en-US" sz="1800" b="1" strike="noStrike" dirty="0" smtClean="0">
                          <a:solidFill>
                            <a:schemeClr val="tx1"/>
                          </a:solidFill>
                          <a:effectLst/>
                          <a:latin typeface="新宋体"/>
                          <a:ea typeface="新宋体"/>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1</a:t>
                      </a:r>
                      <a:r>
                        <a:rPr lang="en-US" altLang="zh-CN" sz="1800" b="1" strike="noStrike" dirty="0" smtClean="0">
                          <a:solidFill>
                            <a:schemeClr val="tx1"/>
                          </a:solidFill>
                          <a:effectLst/>
                          <a:latin typeface="新宋体"/>
                          <a:ea typeface="新宋体"/>
                          <a:cs typeface="Times New Roman" panose="02020603050405020304" pitchFamily="18" charset="0"/>
                        </a:rPr>
                        <a:t>‰/℃</a:t>
                      </a:r>
                      <a:r>
                        <a:rPr lang="en-US" sz="1800" b="1" strike="noStrike" dirty="0" smtClean="0">
                          <a:solidFill>
                            <a:schemeClr val="tx1"/>
                          </a:solidFill>
                          <a:effectLst/>
                          <a:latin typeface="Times New Roman" panose="02020603050405020304" pitchFamily="18" charset="0"/>
                          <a:cs typeface="Times New Roman" panose="02020603050405020304" pitchFamily="18" charset="0"/>
                        </a:rPr>
                        <a:t> ;</a:t>
                      </a:r>
                    </a:p>
                    <a:p>
                      <a:pPr marL="0" marR="0" lvl="1" indent="325120" algn="ctr" defTabSz="914400" rtl="0" eaLnBrk="1" fontAlgn="auto" latinLnBrk="0" hangingPunct="1">
                        <a:lnSpc>
                          <a:spcPct val="150000"/>
                        </a:lnSpc>
                        <a:spcBef>
                          <a:spcPts val="0"/>
                        </a:spcBef>
                        <a:spcAft>
                          <a:spcPts val="0"/>
                        </a:spcAft>
                        <a:buClrTx/>
                        <a:buSzTx/>
                        <a:buFontTx/>
                        <a:buNone/>
                        <a:tabLst/>
                        <a:defRPr/>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外部包裹磁屏蔽层</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marL="0" marR="0" lvl="1" indent="325120" algn="ctr" defTabSz="914400" rtl="0" eaLnBrk="1" fontAlgn="auto" latinLnBrk="0" hangingPunct="1">
                        <a:lnSpc>
                          <a:spcPct val="150000"/>
                        </a:lnSpc>
                        <a:spcBef>
                          <a:spcPts val="0"/>
                        </a:spcBef>
                        <a:spcAft>
                          <a:spcPts val="0"/>
                        </a:spcAft>
                        <a:buClrTx/>
                        <a:buSzTx/>
                        <a:buFontTx/>
                        <a:buNone/>
                        <a:tabLst/>
                        <a:defRPr/>
                      </a:pP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CR285-01</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型（</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BHP</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XP3960</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型（</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HZC</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）等</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110490" algn="ctr">
                        <a:lnSpc>
                          <a:spcPct val="150000"/>
                        </a:lnSpc>
                        <a:spcAft>
                          <a:spcPts val="0"/>
                        </a:spcAft>
                      </a:pPr>
                      <a:r>
                        <a:rPr lang="zh-CN" sz="1800" b="1" strike="noStrike" dirty="0" smtClean="0">
                          <a:solidFill>
                            <a:schemeClr val="tx1"/>
                          </a:solidFill>
                          <a:effectLst/>
                          <a:latin typeface="Times New Roman" panose="02020603050405020304" pitchFamily="18" charset="0"/>
                          <a:cs typeface="Times New Roman" panose="02020603050405020304" pitchFamily="18" charset="0"/>
                        </a:rPr>
                        <a:t>铅</a:t>
                      </a:r>
                      <a:r>
                        <a:rPr lang="zh-CN" sz="1800" b="1" strike="noStrike" dirty="0">
                          <a:solidFill>
                            <a:schemeClr val="tx1"/>
                          </a:solidFill>
                          <a:effectLst/>
                          <a:latin typeface="Times New Roman" panose="02020603050405020304" pitchFamily="18" charset="0"/>
                          <a:cs typeface="Times New Roman" panose="02020603050405020304" pitchFamily="18" charset="0"/>
                        </a:rPr>
                        <a:t>吸收层</a:t>
                      </a:r>
                    </a:p>
                  </a:txBody>
                  <a:tcPr marL="48149" marR="48149" marT="0" marB="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325120" algn="ctr">
                        <a:lnSpc>
                          <a:spcPct val="150000"/>
                        </a:lnSpc>
                        <a:spcAft>
                          <a:spcPts val="0"/>
                        </a:spcAft>
                      </a:pPr>
                      <a:r>
                        <a:rPr lang="en-US" sz="1800" b="1" strike="noStrike" dirty="0">
                          <a:solidFill>
                            <a:schemeClr val="tx1"/>
                          </a:solidFill>
                          <a:effectLst/>
                          <a:latin typeface="Times New Roman" panose="02020603050405020304" pitchFamily="18" charset="0"/>
                          <a:cs typeface="Times New Roman" panose="02020603050405020304" pitchFamily="18" charset="0"/>
                        </a:rPr>
                        <a:t>5mm</a:t>
                      </a:r>
                      <a:r>
                        <a:rPr lang="zh-CN" sz="1800" b="1" strike="noStrike" dirty="0" smtClean="0">
                          <a:solidFill>
                            <a:schemeClr val="tx1"/>
                          </a:solidFill>
                          <a:effectLst/>
                          <a:latin typeface="Times New Roman" panose="02020603050405020304" pitchFamily="18" charset="0"/>
                          <a:cs typeface="Times New Roman" panose="02020603050405020304" pitchFamily="18" charset="0"/>
                        </a:rPr>
                        <a:t>厚</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铅板</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indent="325120" algn="ctr">
                        <a:lnSpc>
                          <a:spcPct val="150000"/>
                        </a:lnSpc>
                        <a:spcAft>
                          <a:spcPts val="0"/>
                        </a:spcAft>
                      </a:pPr>
                      <a:r>
                        <a:rPr lang="zh-CN" altLang="zh-CN" sz="1800" b="1" strike="noStrike" dirty="0" smtClean="0">
                          <a:solidFill>
                            <a:schemeClr val="tx1"/>
                          </a:solidFill>
                          <a:effectLst/>
                          <a:latin typeface="Times New Roman" panose="02020603050405020304" pitchFamily="18" charset="0"/>
                          <a:cs typeface="Times New Roman" panose="02020603050405020304" pitchFamily="18" charset="0"/>
                        </a:rPr>
                        <a:t>铅</a:t>
                      </a: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锑</a:t>
                      </a:r>
                      <a:r>
                        <a:rPr lang="en-US" altLang="zh-CN" sz="1800" b="1" strike="noStrike" dirty="0" smtClean="0">
                          <a:solidFill>
                            <a:schemeClr val="tx1"/>
                          </a:solidFill>
                          <a:effectLst/>
                          <a:latin typeface="Times New Roman" panose="02020603050405020304" pitchFamily="18" charset="0"/>
                          <a:cs typeface="Times New Roman" panose="02020603050405020304" pitchFamily="18" charset="0"/>
                        </a:rPr>
                        <a:t>2</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r h="370840">
                <a:tc>
                  <a:txBody>
                    <a:bodyPr/>
                    <a:lstStyle/>
                    <a:p>
                      <a:pPr indent="11049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电子学系统</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电荷、时间信息精确测量</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c>
                  <a:txBody>
                    <a:bodyPr/>
                    <a:lstStyle/>
                    <a:p>
                      <a:pPr indent="325120" algn="ctr">
                        <a:lnSpc>
                          <a:spcPct val="150000"/>
                        </a:lnSpc>
                        <a:spcAft>
                          <a:spcPts val="0"/>
                        </a:spcAft>
                      </a:pPr>
                      <a:r>
                        <a:rPr lang="zh-CN" altLang="en-US" sz="1800" b="1" strike="noStrike" dirty="0" smtClean="0">
                          <a:solidFill>
                            <a:schemeClr val="tx1"/>
                          </a:solidFill>
                          <a:effectLst/>
                          <a:latin typeface="Times New Roman" panose="02020603050405020304" pitchFamily="18" charset="0"/>
                          <a:cs typeface="Times New Roman" panose="02020603050405020304" pitchFamily="18" charset="0"/>
                        </a:rPr>
                        <a:t>非标设备</a:t>
                      </a:r>
                      <a:endParaRPr lang="zh-CN" sz="1800" b="1" strike="noStrike" dirty="0">
                        <a:solidFill>
                          <a:schemeClr val="tx1"/>
                        </a:solidFill>
                        <a:effectLst/>
                        <a:latin typeface="Times New Roman" panose="02020603050405020304" pitchFamily="18" charset="0"/>
                        <a:cs typeface="Times New Roman" panose="02020603050405020304" pitchFamily="18" charset="0"/>
                      </a:endParaRPr>
                    </a:p>
                  </a:txBody>
                  <a:tcPr marL="48149" marR="48149" marT="0" marB="0"/>
                </a:tc>
              </a:tr>
            </a:tbl>
          </a:graphicData>
        </a:graphic>
      </p:graphicFrame>
      <p:sp>
        <p:nvSpPr>
          <p:cNvPr id="2" name="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a:t>
            </a:fld>
            <a:endParaRPr lang="zh-CN" altLang="en-US">
              <a:solidFill>
                <a:prstClr val="black">
                  <a:tint val="75000"/>
                </a:prstClr>
              </a:solidFill>
            </a:endParaRPr>
          </a:p>
        </p:txBody>
      </p:sp>
    </p:spTree>
    <p:extLst>
      <p:ext uri="{BB962C8B-B14F-4D97-AF65-F5344CB8AC3E}">
        <p14:creationId xmlns:p14="http://schemas.microsoft.com/office/powerpoint/2010/main" val="194898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16107789"/>
              </p:ext>
            </p:extLst>
          </p:nvPr>
        </p:nvGraphicFramePr>
        <p:xfrm>
          <a:off x="179512" y="2846666"/>
          <a:ext cx="5687820" cy="3096346"/>
        </p:xfrm>
        <a:graphic>
          <a:graphicData uri="http://schemas.openxmlformats.org/drawingml/2006/table">
            <a:tbl>
              <a:tblPr firstRow="1" bandRow="1">
                <a:tableStyleId>{5C22544A-7EE6-4342-B048-85BDC9FD1C3A}</a:tableStyleId>
              </a:tblPr>
              <a:tblGrid>
                <a:gridCol w="1895940"/>
                <a:gridCol w="1895940"/>
                <a:gridCol w="1895940"/>
              </a:tblGrid>
              <a:tr h="479286">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闪烁体型号</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rPr>
                        <a:t>厚度（</a:t>
                      </a: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cm</a:t>
                      </a:r>
                      <a:r>
                        <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68580" marR="68580" marT="0" marB="0"/>
                </a:tc>
                <a:tc>
                  <a:txBody>
                    <a:bodyPr/>
                    <a:lstStyle/>
                    <a:p>
                      <a:pPr algn="ctr">
                        <a:lnSpc>
                          <a:spcPct val="110000"/>
                        </a:lnSpc>
                        <a:spcBef>
                          <a:spcPts val="300"/>
                        </a:spcBef>
                        <a:spcAft>
                          <a:spcPts val="300"/>
                        </a:spcAft>
                      </a:pPr>
                      <a:r>
                        <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rPr>
                        <a:t>预期</a:t>
                      </a:r>
                      <a:r>
                        <a:rPr lang="en-US" sz="2000" b="1" kern="1200" dirty="0" err="1">
                          <a:effectLst/>
                          <a:latin typeface="Times New Roman" panose="02020603050405020304" pitchFamily="18" charset="0"/>
                          <a:ea typeface="新宋体" panose="02010609030101010101" pitchFamily="49" charset="-122"/>
                          <a:cs typeface="Times New Roman" panose="02020603050405020304" pitchFamily="18" charset="0"/>
                        </a:rPr>
                        <a:t>Npe</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23412">
                <a:tc>
                  <a:txBody>
                    <a:bodyPr/>
                    <a:lstStyle/>
                    <a:p>
                      <a:pPr algn="ctr">
                        <a:lnSpc>
                          <a:spcPct val="110000"/>
                        </a:lnSpc>
                        <a:spcBef>
                          <a:spcPts val="300"/>
                        </a:spcBef>
                        <a:spcAft>
                          <a:spcPts val="300"/>
                        </a:spcAft>
                      </a:pPr>
                      <a:r>
                        <a:rPr lang="en-US" sz="2000" b="1" kern="1200">
                          <a:effectLst/>
                          <a:latin typeface="Times New Roman" panose="02020603050405020304" pitchFamily="18" charset="0"/>
                          <a:ea typeface="新宋体" panose="02010609030101010101" pitchFamily="49" charset="-122"/>
                          <a:cs typeface="Times New Roman" panose="02020603050405020304" pitchFamily="18" charset="0"/>
                        </a:rPr>
                        <a:t>EJ-200</a:t>
                      </a:r>
                      <a:endParaRPr lang="zh-CN" sz="2000" b="1" kern="12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1.0</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21.6</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23412">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BC-408</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altLang="zh-CN" sz="20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1.0</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2</a:t>
                      </a:r>
                      <a:r>
                        <a:rPr lang="en-US" altLang="zh-CN" sz="20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2</a:t>
                      </a:r>
                      <a:r>
                        <a:rPr lang="en-US" sz="2000" b="1" kern="1200" dirty="0" smtClean="0">
                          <a:effectLst/>
                          <a:latin typeface="Times New Roman" panose="02020603050405020304" pitchFamily="18" charset="0"/>
                          <a:ea typeface="新宋体" panose="02010609030101010101" pitchFamily="49" charset="-122"/>
                          <a:cs typeface="Times New Roman" panose="02020603050405020304" pitchFamily="18" charset="0"/>
                        </a:rPr>
                        <a:t>.4</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23412">
                <a:tc>
                  <a:txBody>
                    <a:bodyPr/>
                    <a:lstStyle/>
                    <a:p>
                      <a:pPr algn="ctr">
                        <a:lnSpc>
                          <a:spcPct val="110000"/>
                        </a:lnSpc>
                        <a:spcBef>
                          <a:spcPts val="300"/>
                        </a:spcBef>
                        <a:spcAft>
                          <a:spcPts val="300"/>
                        </a:spcAft>
                      </a:pPr>
                      <a:r>
                        <a:rPr lang="en-US" sz="2000" b="1" kern="1200">
                          <a:effectLst/>
                          <a:latin typeface="Times New Roman" panose="02020603050405020304" pitchFamily="18" charset="0"/>
                          <a:ea typeface="新宋体" panose="02010609030101010101" pitchFamily="49" charset="-122"/>
                          <a:cs typeface="Times New Roman" panose="02020603050405020304" pitchFamily="18" charset="0"/>
                        </a:rPr>
                        <a:t>ND-100</a:t>
                      </a:r>
                      <a:endParaRPr lang="zh-CN" sz="2000" b="1" kern="12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1.5</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20.5</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23412">
                <a:tc>
                  <a:txBody>
                    <a:bodyPr/>
                    <a:lstStyle/>
                    <a:p>
                      <a:pPr algn="ctr">
                        <a:lnSpc>
                          <a:spcPct val="110000"/>
                        </a:lnSpc>
                        <a:spcBef>
                          <a:spcPts val="300"/>
                        </a:spcBef>
                        <a:spcAft>
                          <a:spcPts val="300"/>
                        </a:spcAft>
                      </a:pPr>
                      <a:r>
                        <a:rPr lang="en-US" sz="2000" b="1" kern="1200">
                          <a:effectLst/>
                          <a:latin typeface="Times New Roman" panose="02020603050405020304" pitchFamily="18" charset="0"/>
                          <a:ea typeface="新宋体" panose="02010609030101010101" pitchFamily="49" charset="-122"/>
                          <a:cs typeface="Times New Roman" panose="02020603050405020304" pitchFamily="18" charset="0"/>
                        </a:rPr>
                        <a:t>ST-401</a:t>
                      </a:r>
                      <a:endParaRPr lang="zh-CN" sz="2000" b="1" kern="12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1.2</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a:effectLst/>
                          <a:latin typeface="Times New Roman" panose="02020603050405020304" pitchFamily="18" charset="0"/>
                          <a:ea typeface="新宋体" panose="02010609030101010101" pitchFamily="49" charset="-122"/>
                          <a:cs typeface="Times New Roman" panose="02020603050405020304" pitchFamily="18" charset="0"/>
                        </a:rPr>
                        <a:t>20.9</a:t>
                      </a:r>
                      <a:endParaRPr lang="zh-CN" sz="2000" b="1" kern="12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r h="523412">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HND-S2</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1.5</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algn="ctr">
                        <a:lnSpc>
                          <a:spcPct val="110000"/>
                        </a:lnSpc>
                        <a:spcBef>
                          <a:spcPts val="300"/>
                        </a:spcBef>
                        <a:spcAft>
                          <a:spcPts val="300"/>
                        </a:spcAft>
                      </a:pPr>
                      <a:r>
                        <a:rPr lang="en-US" sz="2000" b="1" kern="1200" dirty="0">
                          <a:effectLst/>
                          <a:latin typeface="Times New Roman" panose="02020603050405020304" pitchFamily="18" charset="0"/>
                          <a:ea typeface="新宋体" panose="02010609030101010101" pitchFamily="49" charset="-122"/>
                          <a:cs typeface="Times New Roman" panose="02020603050405020304" pitchFamily="18" charset="0"/>
                        </a:rPr>
                        <a:t>20.9</a:t>
                      </a:r>
                      <a:endParaRPr lang="zh-CN" sz="2000" b="1" kern="12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bl>
          </a:graphicData>
        </a:graphic>
      </p:graphicFrame>
      <p:pic>
        <p:nvPicPr>
          <p:cNvPr id="15" name="图片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6379" y="3395462"/>
            <a:ext cx="2807366" cy="1329426"/>
          </a:xfrm>
          <a:prstGeom prst="rect">
            <a:avLst/>
          </a:prstGeom>
          <a:noFill/>
          <a:ln>
            <a:noFill/>
          </a:ln>
          <a:extLst/>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766" y="4628954"/>
            <a:ext cx="2807366" cy="1608358"/>
          </a:xfrm>
          <a:prstGeom prst="rect">
            <a:avLst/>
          </a:prstGeom>
          <a:noFill/>
          <a:ln>
            <a:noFill/>
          </a:ln>
        </p:spPr>
      </p:pic>
      <p:sp>
        <p:nvSpPr>
          <p:cNvPr id="8" name="TextBox 13"/>
          <p:cNvSpPr txBox="1"/>
          <p:nvPr/>
        </p:nvSpPr>
        <p:spPr>
          <a:xfrm>
            <a:off x="6012160" y="2846678"/>
            <a:ext cx="3013766" cy="646331"/>
          </a:xfrm>
          <a:prstGeom prst="rect">
            <a:avLst/>
          </a:prstGeom>
          <a:noFill/>
        </p:spPr>
        <p:txBody>
          <a:bodyPr wrap="square" rtlCol="0">
            <a:spAutoFit/>
          </a:bodyPr>
          <a:lstStyle/>
          <a:p>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闪烁体尺寸：</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100cm</a:t>
            </a: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25cm</a:t>
            </a: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，表面均匀开</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24</a:t>
            </a: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个倒</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l-GR"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Ω</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槽</a:t>
            </a:r>
            <a:endParaRPr lang="zh-CN" altLang="en-US"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矩形 2"/>
          <p:cNvSpPr/>
          <p:nvPr/>
        </p:nvSpPr>
        <p:spPr>
          <a:xfrm>
            <a:off x="179512" y="188641"/>
            <a:ext cx="4176464" cy="461665"/>
          </a:xfrm>
          <a:prstGeom prst="rect">
            <a:avLst/>
          </a:prstGeom>
        </p:spPr>
        <p:txBody>
          <a:bodyPr wrap="square">
            <a:spAutoFit/>
          </a:bodyPr>
          <a:lstStyle/>
          <a:p>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a:t>
            </a:r>
            <a:r>
              <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灵敏</a:t>
            </a:r>
            <a:r>
              <a:rPr lang="zh-CN" altLang="en-US" sz="24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单元定型设计</a:t>
            </a:r>
            <a:endParaRPr lang="zh-CN" altLang="en-US" sz="2400"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1026" name="Picture 2" descr="D:\LHAASO_ED系统工程新进展\威海会议（New）\标准塑闪单元图片\塑闪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379" y="1124746"/>
            <a:ext cx="2664296" cy="1312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4866" y="1173753"/>
            <a:ext cx="4830168" cy="1015663"/>
          </a:xfrm>
          <a:prstGeom prst="rect">
            <a:avLst/>
          </a:prstGeom>
          <a:noFill/>
        </p:spPr>
        <p:txBody>
          <a:bodyPr wrap="none" rtlCol="0">
            <a:spAutoFit/>
          </a:bodyPr>
          <a:lstStyle/>
          <a:p>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塑闪单元</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样品实验测试；</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基于</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GEANT4</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的探测器模拟程序；</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两者结合</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，获得探测灵敏单元的优化设计</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080FEC1E-5704-B846-9320-B3F9019C3BF2}" type="slidenum">
              <a:rPr kumimoji="1" lang="zh-CN" altLang="en-US" smtClean="0">
                <a:solidFill>
                  <a:prstClr val="black">
                    <a:tint val="75000"/>
                  </a:prstClr>
                </a:solidFill>
              </a:rPr>
              <a:pPr/>
              <a:t>9</a:t>
            </a:fld>
            <a:endParaRPr kumimoji="1" lang="zh-CN" altLang="en-US">
              <a:solidFill>
                <a:prstClr val="black">
                  <a:tint val="75000"/>
                </a:prstClr>
              </a:solidFill>
            </a:endParaRPr>
          </a:p>
        </p:txBody>
      </p:sp>
    </p:spTree>
    <p:extLst>
      <p:ext uri="{BB962C8B-B14F-4D97-AF65-F5344CB8AC3E}">
        <p14:creationId xmlns:p14="http://schemas.microsoft.com/office/powerpoint/2010/main" val="1071497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7943</TotalTime>
  <Words>2681</Words>
  <Application>Microsoft Office PowerPoint</Application>
  <PresentationFormat>全屏显示(4:3)</PresentationFormat>
  <Paragraphs>382</Paragraphs>
  <Slides>29</Slides>
  <Notes>0</Notes>
  <HiddenSlides>0</HiddenSlides>
  <MMClips>0</MMClips>
  <ScaleCrop>false</ScaleCrop>
  <HeadingPairs>
    <vt:vector size="4" baseType="variant">
      <vt:variant>
        <vt:lpstr>主题</vt:lpstr>
      </vt:variant>
      <vt:variant>
        <vt:i4>11</vt:i4>
      </vt:variant>
      <vt:variant>
        <vt:lpstr>幻灯片标题</vt:lpstr>
      </vt:variant>
      <vt:variant>
        <vt:i4>29</vt:i4>
      </vt:variant>
    </vt:vector>
  </HeadingPairs>
  <TitlesOfParts>
    <vt:vector size="40" baseType="lpstr">
      <vt:lpstr>Office 主题​​</vt:lpstr>
      <vt:lpstr>Office 主题</vt:lpstr>
      <vt:lpstr>2_Office 主题</vt:lpstr>
      <vt:lpstr>2_Office 主题​​</vt:lpstr>
      <vt:lpstr>4_Office 主题</vt:lpstr>
      <vt:lpstr>8_Office 主题</vt:lpstr>
      <vt:lpstr>1_默认设计模板</vt:lpstr>
      <vt:lpstr>10_Office 主题</vt:lpstr>
      <vt:lpstr>1_Office 主题</vt:lpstr>
      <vt:lpstr>5_Office 主题</vt:lpstr>
      <vt:lpstr>默认设计模板</vt:lpstr>
      <vt:lpstr>电磁粒子探测器研究进展与工程规划</vt:lpstr>
      <vt:lpstr>内  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（3）塑闪单元抽样测试系统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ihep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ED系统工作进展</dc:title>
  <dc:creator>user</dc:creator>
  <cp:lastModifiedBy>user</cp:lastModifiedBy>
  <cp:revision>2615</cp:revision>
  <dcterms:created xsi:type="dcterms:W3CDTF">2015-03-10T05:55:28Z</dcterms:created>
  <dcterms:modified xsi:type="dcterms:W3CDTF">2017-09-21T00:54:26Z</dcterms:modified>
</cp:coreProperties>
</file>