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81" r:id="rId4"/>
    <p:sldId id="262" r:id="rId5"/>
    <p:sldId id="272" r:id="rId6"/>
    <p:sldId id="263" r:id="rId7"/>
    <p:sldId id="278" r:id="rId8"/>
    <p:sldId id="275" r:id="rId9"/>
    <p:sldId id="264" r:id="rId10"/>
    <p:sldId id="280" r:id="rId11"/>
    <p:sldId id="279" r:id="rId12"/>
    <p:sldId id="276" r:id="rId13"/>
    <p:sldId id="273" r:id="rId14"/>
    <p:sldId id="270" r:id="rId15"/>
    <p:sldId id="267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15166" y="814589"/>
            <a:ext cx="9585660" cy="2262781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LHAASO 100 </a:t>
            </a:r>
            <a:r>
              <a:rPr lang="en-US" altLang="zh-CN" sz="4000" dirty="0" err="1"/>
              <a:t>TeV</a:t>
            </a:r>
            <a:r>
              <a:rPr lang="en-US" altLang="zh-CN" sz="4000" dirty="0"/>
              <a:t> </a:t>
            </a:r>
            <a:r>
              <a:rPr lang="zh-CN" altLang="zh-CN" sz="4000" dirty="0"/>
              <a:t>能区质子伽马区分研究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15166" y="4030403"/>
            <a:ext cx="9332065" cy="194539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报告人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：田珍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合作者：胡红波，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王振，刘烨</a:t>
            </a: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CN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郭义庆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CN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马欣华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</a:t>
            </a: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b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2017.09.21 –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Ｌｈａａｓｏ威海合作组会议　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2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C:\Users\tianzhen\Desktop\Y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501" y="731282"/>
            <a:ext cx="4842730" cy="280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C:\Users\tianzhen\Desktop\1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05" y="3640688"/>
            <a:ext cx="4741795" cy="282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C:\Users\tianzhen\Desktop\E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47" y="3705755"/>
            <a:ext cx="4737222" cy="269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C:\Users\tianzhen\Desktop\1PeV_x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06" y="583404"/>
            <a:ext cx="4520156" cy="2952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8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086708"/>
            <a:ext cx="8915400" cy="377762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2042" y="405990"/>
            <a:ext cx="4884052" cy="262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42" y="3161822"/>
            <a:ext cx="4809620" cy="26511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62" y="3047869"/>
            <a:ext cx="4652153" cy="27650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08" y="426838"/>
            <a:ext cx="4898337" cy="26001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 txBox="1">
                <a:spLocks/>
              </p:cNvSpPr>
              <p:nvPr/>
            </p:nvSpPr>
            <p:spPr>
              <a:xfrm>
                <a:off x="774708" y="5812963"/>
                <a:ext cx="11417292" cy="22424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000" dirty="0"/>
                  <a:t>样本：质子：天顶角  </a:t>
                </a:r>
                <a:r>
                  <a:rPr lang="en-US" altLang="zh-CN" sz="2000" dirty="0"/>
                  <a:t>0-30</a:t>
                </a:r>
                <a:r>
                  <a:rPr lang="zh-CN" altLang="en-US" sz="2000" dirty="0"/>
                  <a:t>，  方位角 </a:t>
                </a:r>
                <a:r>
                  <a:rPr lang="en-US" altLang="zh-CN" sz="2000" dirty="0"/>
                  <a:t>0-360 ;  </a:t>
                </a:r>
                <a:r>
                  <a:rPr lang="zh-CN" altLang="en-US" sz="2000" dirty="0"/>
                  <a:t> 不同能量：</a:t>
                </a:r>
                <a:r>
                  <a:rPr lang="en-US" altLang="zh-CN" sz="2000" dirty="0" smtClean="0"/>
                  <a:t>10TeV,100TeV,500TeV,1PeV,10PeV</a:t>
                </a:r>
                <a:r>
                  <a:rPr lang="zh-CN" altLang="en-US" sz="2000" dirty="0" smtClean="0"/>
                  <a:t>；</a:t>
                </a:r>
                <a:endParaRPr lang="en-US" altLang="zh-CN" sz="2000" dirty="0" smtClean="0"/>
              </a:p>
              <a:p>
                <a:r>
                  <a:rPr lang="zh-CN" altLang="en-US" sz="2000" dirty="0"/>
                  <a:t>不同次级粒子</a:t>
                </a:r>
                <a:r>
                  <a:rPr lang="en-US" altLang="zh-CN" sz="2000" dirty="0"/>
                  <a:t>(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h𝑎𝑑𝑟𝑜𝑛</m:t>
                    </m:r>
                  </m:oMath>
                </a14:m>
                <a:r>
                  <a:rPr lang="en-US" altLang="zh-CN" sz="2000" dirty="0"/>
                  <a:t>)</a:t>
                </a:r>
                <a:r>
                  <a:rPr lang="zh-CN" altLang="en-US" sz="2000" dirty="0"/>
                  <a:t>的如上所示各类分布也经过详细比较 </a:t>
                </a:r>
                <a:r>
                  <a:rPr lang="en-US" altLang="zh-CN" sz="2000" dirty="0"/>
                  <a:t>~ </a:t>
                </a:r>
                <a:r>
                  <a:rPr lang="zh-CN" altLang="en-US" sz="2000" dirty="0"/>
                  <a:t>符合</a:t>
                </a:r>
                <a:r>
                  <a:rPr lang="zh-CN" altLang="en-US" sz="2000" dirty="0" smtClean="0"/>
                  <a:t>很好；</a:t>
                </a:r>
                <a:endParaRPr lang="en-US" altLang="zh-CN" sz="2000" dirty="0" smtClean="0"/>
              </a:p>
            </p:txBody>
          </p:sp>
        </mc:Choice>
        <mc:Fallback xmlns="">
          <p:sp>
            <p:nvSpPr>
              <p:cNvPr id="1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8" y="5812963"/>
                <a:ext cx="11417292" cy="2242471"/>
              </a:xfrm>
              <a:prstGeom prst="rect">
                <a:avLst/>
              </a:prstGeom>
              <a:blipFill rotWithShape="0">
                <a:blip r:embed="rId6"/>
                <a:stretch>
                  <a:fillRect l="-481" t="-2180" r="-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4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改进后</a:t>
            </a:r>
            <a:r>
              <a:rPr lang="en-US" altLang="zh-CN" dirty="0"/>
              <a:t>CORSIKA</a:t>
            </a:r>
            <a:r>
              <a:rPr lang="zh-CN" altLang="en-US" dirty="0"/>
              <a:t>模拟</a:t>
            </a:r>
            <a:r>
              <a:rPr lang="zh-CN" altLang="en-US" dirty="0" smtClean="0"/>
              <a:t>结果验证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2" y="1905000"/>
            <a:ext cx="7340958" cy="38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7306" y="583844"/>
            <a:ext cx="8911687" cy="1280890"/>
          </a:xfrm>
        </p:spPr>
        <p:txBody>
          <a:bodyPr/>
          <a:lstStyle/>
          <a:p>
            <a:r>
              <a:rPr lang="zh-CN" altLang="en-US" dirty="0"/>
              <a:t>改进后</a:t>
            </a:r>
            <a:r>
              <a:rPr lang="en-US" altLang="zh-CN" dirty="0"/>
              <a:t>CORSIKA</a:t>
            </a:r>
            <a:r>
              <a:rPr lang="zh-CN" altLang="en-US" dirty="0" smtClean="0"/>
              <a:t>模拟速率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8097" y="5876693"/>
            <a:ext cx="8915400" cy="703602"/>
          </a:xfrm>
        </p:spPr>
        <p:txBody>
          <a:bodyPr/>
          <a:lstStyle/>
          <a:p>
            <a:r>
              <a:rPr lang="zh-CN" altLang="en-US" dirty="0" smtClean="0"/>
              <a:t>新</a:t>
            </a:r>
            <a:r>
              <a:rPr lang="zh-CN" altLang="en-US" dirty="0"/>
              <a:t>方法生成</a:t>
            </a:r>
            <a:r>
              <a:rPr lang="en-US" altLang="zh-CN" dirty="0"/>
              <a:t>100TeV</a:t>
            </a:r>
            <a:r>
              <a:rPr lang="zh-CN" altLang="en-US" dirty="0"/>
              <a:t>以上的宇宙线样本 速度提高了有</a:t>
            </a:r>
            <a:r>
              <a:rPr lang="en-US" altLang="zh-CN" dirty="0">
                <a:solidFill>
                  <a:srgbClr val="FF0000"/>
                </a:solidFill>
              </a:rPr>
              <a:t>50</a:t>
            </a:r>
            <a:r>
              <a:rPr lang="zh-CN" altLang="en-US" dirty="0" smtClean="0"/>
              <a:t>倍，有效解决</a:t>
            </a:r>
            <a:r>
              <a:rPr lang="en-US" altLang="zh-CN" dirty="0" smtClean="0"/>
              <a:t>CPU </a:t>
            </a:r>
            <a:r>
              <a:rPr lang="zh-CN" altLang="en-US" dirty="0" smtClean="0"/>
              <a:t>问题！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tianzhen\Desktop\CPU_tim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81" y="1417449"/>
            <a:ext cx="7304049" cy="4147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4145" y="546377"/>
            <a:ext cx="8911687" cy="1280890"/>
          </a:xfrm>
        </p:spPr>
        <p:txBody>
          <a:bodyPr/>
          <a:lstStyle/>
          <a:p>
            <a:r>
              <a:rPr lang="en-US" altLang="zh-CN" dirty="0"/>
              <a:t>LHAASO </a:t>
            </a:r>
            <a:r>
              <a:rPr lang="zh-CN" altLang="en-US" dirty="0"/>
              <a:t>排斥比预测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00574" y="4849249"/>
            <a:ext cx="4913690" cy="1250470"/>
          </a:xfrm>
        </p:spPr>
        <p:txBody>
          <a:bodyPr/>
          <a:lstStyle/>
          <a:p>
            <a:r>
              <a:rPr lang="zh-CN" altLang="en-US" dirty="0" smtClean="0"/>
              <a:t>排斥比结果：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100TeV ~ 10 </a:t>
            </a:r>
            <a:r>
              <a:rPr lang="en-US" altLang="zh-CN" sz="2000" b="1" baseline="30000" dirty="0" smtClean="0">
                <a:solidFill>
                  <a:srgbClr val="FF0000"/>
                </a:solidFill>
              </a:rPr>
              <a:t>-5</a:t>
            </a: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rgbClr val="FF0000"/>
                </a:solidFill>
              </a:rPr>
              <a:t>                        1PeV  ~ 10 </a:t>
            </a:r>
            <a:r>
              <a:rPr lang="en-US" altLang="zh-CN" sz="2000" b="1" baseline="30000" dirty="0" smtClean="0">
                <a:solidFill>
                  <a:srgbClr val="FF0000"/>
                </a:solidFill>
              </a:rPr>
              <a:t>-9</a:t>
            </a:r>
            <a:endParaRPr lang="zh-CN" altLang="en-US" sz="2000" b="1" baseline="30000" dirty="0">
              <a:solidFill>
                <a:srgbClr val="FF0000"/>
              </a:solidFill>
            </a:endParaRPr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" y="1540867"/>
            <a:ext cx="5477344" cy="46240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94" y="1489810"/>
            <a:ext cx="5225760" cy="3086644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8084635" y="1806087"/>
            <a:ext cx="0" cy="2319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9173743" y="1813524"/>
            <a:ext cx="0" cy="2319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0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LHAASO </a:t>
            </a:r>
            <a:r>
              <a:rPr lang="zh-CN" altLang="en-US" sz="2000" dirty="0" smtClean="0"/>
              <a:t>实验具有高排斥，高海拔，大面积的观测优势，利用研究</a:t>
            </a:r>
            <a:r>
              <a:rPr lang="zh-CN" altLang="en-US" sz="2000" dirty="0"/>
              <a:t>高能</a:t>
            </a:r>
            <a:r>
              <a:rPr lang="zh-CN" altLang="en-US" sz="2000" dirty="0" smtClean="0"/>
              <a:t>清</a:t>
            </a:r>
            <a:r>
              <a:rPr lang="en-US" altLang="zh-CN" sz="2000" dirty="0" smtClean="0"/>
              <a:t>~100TeV</a:t>
            </a:r>
            <a:r>
              <a:rPr lang="zh-CN" altLang="en-US" sz="2000" dirty="0" smtClean="0"/>
              <a:t>的电子谱观测；</a:t>
            </a:r>
            <a:endParaRPr lang="en-US" altLang="zh-CN" sz="2000" dirty="0" smtClean="0"/>
          </a:p>
          <a:p>
            <a:r>
              <a:rPr lang="zh-CN" altLang="en-US" sz="2000" dirty="0" smtClean="0"/>
              <a:t>通过改进传统模拟方法，提高其计算效率，成功预测了</a:t>
            </a:r>
            <a:r>
              <a:rPr lang="en-US" altLang="zh-CN" sz="2000" dirty="0" smtClean="0"/>
              <a:t>LHAASO100TeV</a:t>
            </a:r>
            <a:r>
              <a:rPr lang="zh-CN" altLang="en-US" sz="2000" dirty="0" smtClean="0"/>
              <a:t>以上的排斥能力：</a:t>
            </a:r>
            <a:r>
              <a:rPr lang="en-US" altLang="zh-CN" sz="2000" dirty="0" smtClean="0"/>
              <a:t>100TeV~ </a:t>
            </a:r>
            <a:r>
              <a:rPr lang="en-US" altLang="zh-CN" sz="2000" b="1" dirty="0">
                <a:solidFill>
                  <a:srgbClr val="FF0000"/>
                </a:solidFill>
              </a:rPr>
              <a:t>10 </a:t>
            </a:r>
            <a:r>
              <a:rPr lang="en-US" altLang="zh-CN" sz="2000" b="1" baseline="30000" dirty="0">
                <a:solidFill>
                  <a:srgbClr val="FF0000"/>
                </a:solidFill>
              </a:rPr>
              <a:t>-</a:t>
            </a:r>
            <a:r>
              <a:rPr lang="en-US" altLang="zh-CN" sz="2000" b="1" baseline="30000" dirty="0" smtClean="0">
                <a:solidFill>
                  <a:srgbClr val="FF0000"/>
                </a:solidFill>
              </a:rPr>
              <a:t>5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</a:rPr>
              <a:t>至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1PeV ~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10 </a:t>
            </a:r>
            <a:r>
              <a:rPr lang="en-US" altLang="zh-CN" sz="2000" b="1" baseline="30000" dirty="0" smtClean="0">
                <a:solidFill>
                  <a:srgbClr val="FF0000"/>
                </a:solidFill>
              </a:rPr>
              <a:t>-9</a:t>
            </a:r>
            <a:r>
              <a:rPr lang="en-US" altLang="zh-CN" sz="2000" b="1" baseline="30000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LHAASO </a:t>
            </a:r>
            <a:r>
              <a:rPr lang="zh-CN" altLang="en-US" sz="2000" dirty="0" smtClean="0">
                <a:solidFill>
                  <a:schemeClr val="tx1"/>
                </a:solidFill>
              </a:rPr>
              <a:t>有望在</a:t>
            </a:r>
            <a:r>
              <a:rPr lang="en-US" altLang="zh-CN" sz="2000" dirty="0" smtClean="0">
                <a:solidFill>
                  <a:schemeClr val="tx1"/>
                </a:solidFill>
              </a:rPr>
              <a:t>100TeV</a:t>
            </a:r>
            <a:r>
              <a:rPr lang="zh-CN" altLang="en-US" sz="2000" dirty="0" smtClean="0">
                <a:solidFill>
                  <a:schemeClr val="tx1"/>
                </a:solidFill>
              </a:rPr>
              <a:t>区为我们带来各种成分能谱丰富</a:t>
            </a:r>
            <a:r>
              <a:rPr lang="zh-CN" altLang="en-US" sz="2000" dirty="0">
                <a:solidFill>
                  <a:schemeClr val="tx1"/>
                </a:solidFill>
              </a:rPr>
              <a:t>的</a:t>
            </a:r>
            <a:r>
              <a:rPr lang="zh-CN" altLang="en-US" sz="2000" dirty="0" smtClean="0">
                <a:solidFill>
                  <a:schemeClr val="tx1"/>
                </a:solidFill>
              </a:rPr>
              <a:t>观测数据！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6750" y="293131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 smtClean="0"/>
              <a:t>谢谢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105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1650380"/>
            <a:ext cx="8915400" cy="4311022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１</a:t>
            </a:r>
            <a:r>
              <a:rPr lang="en-US" altLang="zh-CN" sz="3600" dirty="0" smtClean="0"/>
              <a:t>. </a:t>
            </a:r>
            <a:r>
              <a:rPr lang="zh-CN" altLang="en-US" sz="3600" dirty="0" smtClean="0"/>
              <a:t>排斥比意义与</a:t>
            </a:r>
            <a:r>
              <a:rPr lang="en-US" altLang="zh-CN" sz="3600" dirty="0" smtClean="0"/>
              <a:t>LHAASO </a:t>
            </a:r>
            <a:r>
              <a:rPr lang="zh-CN" altLang="en-US" sz="3600" dirty="0" smtClean="0"/>
              <a:t>实验介绍</a:t>
            </a:r>
            <a:endParaRPr lang="en-US" altLang="zh-CN" sz="3600" dirty="0" smtClean="0"/>
          </a:p>
          <a:p>
            <a:r>
              <a:rPr lang="zh-CN" altLang="en-US" sz="3600" dirty="0"/>
              <a:t>２</a:t>
            </a:r>
            <a:r>
              <a:rPr lang="en-US" altLang="zh-CN" sz="3600" dirty="0"/>
              <a:t>. </a:t>
            </a:r>
            <a:r>
              <a:rPr lang="zh-CN" altLang="en-US" sz="3600" dirty="0" smtClean="0"/>
              <a:t>现有遇到的问题</a:t>
            </a:r>
            <a:endParaRPr lang="en-US" altLang="zh-CN" sz="3600" dirty="0" smtClean="0"/>
          </a:p>
          <a:p>
            <a:r>
              <a:rPr lang="zh-CN" altLang="en-US" sz="3600" dirty="0" smtClean="0"/>
              <a:t>３</a:t>
            </a:r>
            <a:r>
              <a:rPr lang="en-US" altLang="zh-CN" sz="3600" dirty="0" smtClean="0"/>
              <a:t>. </a:t>
            </a:r>
            <a:r>
              <a:rPr lang="zh-CN" altLang="en-US" sz="3600" dirty="0" smtClean="0"/>
              <a:t>模拟方法的改进</a:t>
            </a:r>
            <a:endParaRPr lang="en-US" altLang="zh-CN" sz="3600" dirty="0" smtClean="0"/>
          </a:p>
          <a:p>
            <a:r>
              <a:rPr lang="zh-CN" altLang="en-US" sz="3600" dirty="0"/>
              <a:t>４</a:t>
            </a:r>
            <a:r>
              <a:rPr lang="en-US" altLang="zh-CN" sz="3600" dirty="0" smtClean="0"/>
              <a:t>. LHAASO </a:t>
            </a:r>
            <a:r>
              <a:rPr lang="zh-CN" altLang="en-US" sz="3600" dirty="0" smtClean="0"/>
              <a:t>排斥比预期</a:t>
            </a:r>
            <a:endParaRPr lang="en-US" altLang="zh-CN" sz="3600" dirty="0" smtClean="0"/>
          </a:p>
          <a:p>
            <a:r>
              <a:rPr lang="zh-CN" altLang="en-US" sz="3600" dirty="0"/>
              <a:t>５</a:t>
            </a:r>
            <a:r>
              <a:rPr lang="en-US" altLang="zh-CN" sz="3600" dirty="0" smtClean="0"/>
              <a:t>. </a:t>
            </a:r>
            <a:r>
              <a:rPr lang="zh-CN" altLang="en-US" sz="3600" dirty="0" smtClean="0"/>
              <a:t>小结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111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1739247" y="618397"/>
                <a:ext cx="8911687" cy="12808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𝜸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m:rPr>
                        <m:nor/>
                      </m:rPr>
                      <a:rPr lang="zh-CN" altLang="en-US" dirty="0"/>
                      <m:t> 鉴别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能力</m:t>
                    </m:r>
                  </m:oMath>
                </a14:m>
                <a:r>
                  <a:rPr lang="zh-CN" altLang="en-US" dirty="0" smtClean="0"/>
                  <a:t>意义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39247" y="618397"/>
                <a:ext cx="8911687" cy="1280890"/>
              </a:xfrm>
              <a:blipFill rotWithShape="0">
                <a:blip r:embed="rId2"/>
                <a:stretch>
                  <a:fillRect t="-4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5" y="1592142"/>
            <a:ext cx="7631956" cy="4480658"/>
          </a:xfrm>
        </p:spPr>
      </p:pic>
      <p:grpSp>
        <p:nvGrpSpPr>
          <p:cNvPr id="45" name="组合 44"/>
          <p:cNvGrpSpPr/>
          <p:nvPr/>
        </p:nvGrpSpPr>
        <p:grpSpPr>
          <a:xfrm>
            <a:off x="4680247" y="2918797"/>
            <a:ext cx="2228518" cy="2407008"/>
            <a:chOff x="3232791" y="3133288"/>
            <a:chExt cx="2228518" cy="2407008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451301" y="3143715"/>
              <a:ext cx="0" cy="239658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右大括号 37"/>
            <p:cNvSpPr/>
            <p:nvPr/>
          </p:nvSpPr>
          <p:spPr>
            <a:xfrm>
              <a:off x="3579539" y="3133288"/>
              <a:ext cx="959005" cy="1494671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2927790">
              <a:off x="2421394" y="4469163"/>
              <a:ext cx="1685825" cy="630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591514" y="3511703"/>
              <a:ext cx="869795" cy="5352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10 </a:t>
              </a:r>
              <a:r>
                <a:rPr lang="en-US" altLang="zh-CN" baseline="30000" dirty="0" smtClean="0"/>
                <a:t>-5</a:t>
              </a:r>
              <a:endParaRPr lang="zh-CN" altLang="en-US" baseline="30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内容占位符 4"/>
              <p:cNvSpPr txBox="1">
                <a:spLocks/>
              </p:cNvSpPr>
              <p:nvPr/>
            </p:nvSpPr>
            <p:spPr>
              <a:xfrm>
                <a:off x="1739246" y="5887274"/>
                <a:ext cx="9256999" cy="1215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/>
                <a:r>
                  <a:rPr lang="en-US" altLang="zh-CN" sz="2000" dirty="0" smtClean="0"/>
                  <a:t>100TeV </a:t>
                </a:r>
                <a14:m>
                  <m:oMath xmlns:m="http://schemas.openxmlformats.org/officeDocument/2006/math">
                    <m:r>
                      <a:rPr lang="zh-CN" altLang="en-US" sz="180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800">
                        <a:latin typeface="Cambria Math" panose="02040503050406030204" pitchFamily="18" charset="0"/>
                      </a:rPr>
                      <m:t>源观测对伽马强子起源或是轻子起源具有强烈判断</m:t>
                    </m:r>
                    <m:r>
                      <a:rPr lang="en-US" altLang="zh-CN" sz="180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altLang="zh-CN" sz="1800" dirty="0"/>
              </a:p>
              <a:p>
                <a:r>
                  <a:rPr lang="zh-CN" altLang="en-US" dirty="0" smtClean="0"/>
                  <a:t>因此</a:t>
                </a:r>
                <a:r>
                  <a:rPr lang="zh-CN" altLang="en-US" dirty="0"/>
                  <a:t>地面阵列对伽马源观测能力</a:t>
                </a:r>
                <a:r>
                  <a:rPr lang="zh-CN" altLang="en-US" dirty="0" smtClean="0"/>
                  <a:t>关键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取决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于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𝜸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m:rPr>
                        <m:nor/>
                      </m:rPr>
                      <a:rPr lang="zh-CN" altLang="en-US" dirty="0"/>
                      <m:t> 鉴别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能力</m:t>
                    </m:r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；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内容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46" y="5887274"/>
                <a:ext cx="9256999" cy="1215463"/>
              </a:xfrm>
              <a:prstGeom prst="rect">
                <a:avLst/>
              </a:prstGeom>
              <a:blipFill rotWithShape="0">
                <a:blip r:embed="rId4"/>
                <a:stretch>
                  <a:fillRect l="-592" t="-30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3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 </a:t>
            </a:r>
            <a:r>
              <a:rPr lang="zh-CN" altLang="en-US" dirty="0" smtClean="0"/>
              <a:t>实验介绍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2925" y="1509132"/>
            <a:ext cx="8915400" cy="3777622"/>
          </a:xfrm>
        </p:spPr>
        <p:txBody>
          <a:bodyPr/>
          <a:lstStyle/>
          <a:p>
            <a:r>
              <a:rPr lang="en-US" altLang="zh-CN" dirty="0" smtClean="0"/>
              <a:t>LHAASO 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KM2A, WCDA, </a:t>
            </a:r>
            <a:r>
              <a:rPr lang="en-US" altLang="zh-CN" dirty="0"/>
              <a:t>WFCTA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KM2A : </a:t>
            </a:r>
            <a:r>
              <a:rPr lang="en-US" altLang="zh-CN" dirty="0"/>
              <a:t>5195 </a:t>
            </a:r>
            <a:r>
              <a:rPr lang="en-US" altLang="zh-CN" dirty="0" smtClean="0"/>
              <a:t>EDs(electron detectors) and </a:t>
            </a:r>
            <a:r>
              <a:rPr lang="en-US" altLang="zh-CN" dirty="0"/>
              <a:t>1171 </a:t>
            </a:r>
            <a:r>
              <a:rPr lang="en-US" altLang="zh-CN" dirty="0" smtClean="0"/>
              <a:t>MDs(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 detectors)</a:t>
            </a:r>
          </a:p>
          <a:p>
            <a:r>
              <a:rPr lang="zh-CN" altLang="en-US" dirty="0" smtClean="0"/>
              <a:t>覆盖：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平方公里面积；</a:t>
            </a:r>
            <a:endParaRPr lang="en-US" altLang="zh-CN" dirty="0" smtClean="0"/>
          </a:p>
          <a:p>
            <a:r>
              <a:rPr lang="zh-CN" altLang="en-US" dirty="0" smtClean="0"/>
              <a:t>大视场：</a:t>
            </a:r>
            <a:r>
              <a:rPr lang="en-US" altLang="zh-CN" dirty="0" smtClean="0"/>
              <a:t>2 </a:t>
            </a:r>
            <a:r>
              <a:rPr lang="en-US" altLang="zh-CN" dirty="0" err="1" smtClean="0"/>
              <a:t>sr</a:t>
            </a:r>
            <a:r>
              <a:rPr lang="zh-CN" altLang="en-US" dirty="0" smtClean="0"/>
              <a:t>；高海拔： </a:t>
            </a:r>
            <a:r>
              <a:rPr lang="en-US" altLang="zh-CN" dirty="0" smtClean="0"/>
              <a:t>4410m;</a:t>
            </a:r>
          </a:p>
          <a:p>
            <a:r>
              <a:rPr lang="en-US" altLang="zh-CN" dirty="0" smtClean="0"/>
              <a:t>MC</a:t>
            </a:r>
            <a:r>
              <a:rPr lang="zh-CN" altLang="en-US" dirty="0"/>
              <a:t>给</a:t>
            </a:r>
            <a:r>
              <a:rPr lang="zh-CN" altLang="en-US" dirty="0" smtClean="0"/>
              <a:t>出优异的宇宙线排斥能力： </a:t>
            </a:r>
            <a:r>
              <a:rPr lang="en-US" altLang="zh-CN" dirty="0" smtClean="0"/>
              <a:t>0.001% (</a:t>
            </a:r>
            <a:r>
              <a:rPr lang="zh-CN" altLang="en-US" dirty="0" smtClean="0"/>
              <a:t>伽马射线</a:t>
            </a:r>
            <a:r>
              <a:rPr lang="en-US" altLang="zh-CN" dirty="0" smtClean="0"/>
              <a:t>~50TeV)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09" y="3546088"/>
            <a:ext cx="3686689" cy="31000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49" y="3679902"/>
            <a:ext cx="4553524" cy="296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0398" y="679866"/>
            <a:ext cx="8911687" cy="1280890"/>
          </a:xfrm>
        </p:spPr>
        <p:txBody>
          <a:bodyPr/>
          <a:lstStyle/>
          <a:p>
            <a:r>
              <a:rPr lang="zh-CN" altLang="en-US" dirty="0" smtClean="0"/>
              <a:t>传统模拟方法的</a:t>
            </a:r>
            <a:r>
              <a:rPr lang="zh-CN" altLang="en-US" dirty="0"/>
              <a:t>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413559" y="5140699"/>
                <a:ext cx="8915400" cy="17063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AS</a:t>
                </a:r>
                <a:r>
                  <a:rPr lang="el-GR" altLang="zh-CN" dirty="0" smtClean="0"/>
                  <a:t>γ</a:t>
                </a:r>
                <a:r>
                  <a:rPr lang="en-US" altLang="zh-CN" dirty="0"/>
                  <a:t>:  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0.01% </a:t>
                </a:r>
                <a:r>
                  <a:rPr lang="en-US" altLang="zh-CN" dirty="0" smtClean="0"/>
                  <a:t> (gamma 100TeV )  </a:t>
                </a:r>
                <a:r>
                  <a:rPr lang="zh-CN" altLang="en-US" dirty="0" smtClean="0"/>
                  <a:t>；  </a:t>
                </a:r>
                <a:r>
                  <a:rPr lang="en-US" altLang="zh-CN" dirty="0" smtClean="0"/>
                  <a:t>LHAASO </a:t>
                </a:r>
                <a:r>
                  <a:rPr lang="zh-CN" altLang="en-US" dirty="0" smtClean="0"/>
                  <a:t>： </a:t>
                </a:r>
                <a:r>
                  <a:rPr lang="en-US" altLang="zh-CN" dirty="0" smtClean="0"/>
                  <a:t>0.001%</a:t>
                </a:r>
              </a:p>
              <a:p>
                <a:r>
                  <a:rPr lang="zh-CN" altLang="en-US" dirty="0" smtClean="0"/>
                  <a:t>传统</a:t>
                </a:r>
                <a:r>
                  <a:rPr lang="en-US" altLang="zh-CN" dirty="0" smtClean="0"/>
                  <a:t>EAS</a:t>
                </a:r>
                <a:r>
                  <a:rPr lang="zh-CN" altLang="en-US" dirty="0" smtClean="0"/>
                  <a:t>模拟方法 </a:t>
                </a:r>
                <a:r>
                  <a:rPr lang="en-US" altLang="zh-CN" dirty="0" smtClean="0"/>
                  <a:t>– CORSIKA</a:t>
                </a:r>
                <a:r>
                  <a:rPr lang="zh-CN" altLang="en-US" dirty="0" smtClean="0"/>
                  <a:t>， 生成足量</a:t>
                </a:r>
                <a:r>
                  <a:rPr lang="en-US" altLang="zh-CN" dirty="0" smtClean="0"/>
                  <a:t>100TeV</a:t>
                </a:r>
                <a:r>
                  <a:rPr lang="zh-CN" altLang="en-US" dirty="0" smtClean="0"/>
                  <a:t>的宇宙线本底样本耗时很严重 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100TeV~ 100days (100cpu)</a:t>
                </a:r>
              </a:p>
              <a:p>
                <a:pPr lvl="1"/>
                <a:r>
                  <a:rPr lang="en-US" altLang="zh-CN" dirty="0" smtClean="0"/>
                  <a:t>1PeV ~ 1000days</a:t>
                </a:r>
                <a:endParaRPr lang="en-US" altLang="zh-CN" dirty="0"/>
              </a:p>
              <a:p>
                <a:r>
                  <a:rPr lang="zh-CN" altLang="en-US" dirty="0"/>
                  <a:t>受限于</a:t>
                </a:r>
                <a:r>
                  <a:rPr lang="en-US" altLang="zh-CN" dirty="0"/>
                  <a:t>CPU</a:t>
                </a:r>
                <a:r>
                  <a:rPr lang="zh-CN" altLang="en-US" dirty="0"/>
                  <a:t>资源，</a:t>
                </a:r>
                <a:r>
                  <a:rPr lang="en-US" altLang="zh-CN" dirty="0"/>
                  <a:t>100TeV</a:t>
                </a:r>
                <a:r>
                  <a:rPr lang="zh-CN" altLang="en-US" dirty="0"/>
                  <a:t>以上的地面阵列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𝜸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m:rPr>
                        <m:nor/>
                      </m:rPr>
                      <a:rPr lang="zh-CN" altLang="en-US" dirty="0"/>
                      <m:t> 鉴别</m:t>
                    </m:r>
                  </m:oMath>
                </a14:m>
                <a:r>
                  <a:rPr lang="zh-CN" altLang="en-US" dirty="0"/>
                  <a:t>能力预测几乎不能实现！</a:t>
                </a:r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3559" y="5140699"/>
                <a:ext cx="8915400" cy="1706343"/>
              </a:xfrm>
              <a:blipFill rotWithShape="0">
                <a:blip r:embed="rId2"/>
                <a:stretch>
                  <a:fillRect l="-342" t="-4643" b="-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50" y="1419083"/>
            <a:ext cx="6024304" cy="36547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54" y="1606258"/>
            <a:ext cx="4832195" cy="32803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05093" y="3332614"/>
            <a:ext cx="168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AS</a:t>
            </a:r>
            <a:r>
              <a:rPr lang="el-GR" altLang="zh-CN" dirty="0" smtClean="0">
                <a:solidFill>
                  <a:srgbClr val="FF0000"/>
                </a:solidFill>
              </a:rPr>
              <a:t>γ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28959" y="3942214"/>
            <a:ext cx="168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LHAASO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13062" y="543353"/>
            <a:ext cx="8911687" cy="1280890"/>
          </a:xfrm>
        </p:spPr>
        <p:txBody>
          <a:bodyPr/>
          <a:lstStyle/>
          <a:p>
            <a:r>
              <a:rPr lang="zh-CN" altLang="en-US" dirty="0" smtClean="0"/>
              <a:t>方法改进原理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197830" y="1300438"/>
                <a:ext cx="10287926" cy="3777622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𝜸</m:t>
                        </m:r>
                      </m:num>
                      <m:den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zh-CN" altLang="en-US" sz="2000">
                        <a:latin typeface="Cambria Math" panose="02040503050406030204" pitchFamily="18" charset="0"/>
                      </a:rPr>
                      <m:t>鉴</m:t>
                    </m:r>
                    <m:r>
                      <m:rPr>
                        <m:nor/>
                      </m:rPr>
                      <a:rPr lang="zh-CN" altLang="en-US" sz="2000" dirty="0"/>
                      <m:t>别</m:t>
                    </m:r>
                    <m:r>
                      <a:rPr lang="zh-CN" altLang="en-US" sz="2000" dirty="0">
                        <a:latin typeface="Cambria Math" panose="02040503050406030204" pitchFamily="18" charset="0"/>
                      </a:rPr>
                      <m:t>能力依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</a:rPr>
                      <m:t>赖于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强子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</a:rPr>
                      <m:t>与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轻子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</a:rPr>
                      <m:t>簇射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产生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次级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缪子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数目差异</m:t>
                    </m:r>
                  </m:oMath>
                </a14:m>
                <a:endParaRPr lang="en-US" altLang="zh-CN" sz="2000" i="1" dirty="0" smtClean="0">
                  <a:latin typeface="Cambria Math" panose="02040503050406030204" pitchFamily="18" charset="0"/>
                </a:endParaRPr>
              </a:p>
              <a:p>
                <a:pPr marL="342900" lvl="1" indent="-342900"/>
                <a:r>
                  <a:rPr lang="zh-CN" altLang="en-US" sz="2000" dirty="0" smtClean="0"/>
                  <a:t>宇宙线</a:t>
                </a:r>
                <a:r>
                  <a:rPr lang="zh-CN" altLang="en-US" sz="2000" dirty="0"/>
                  <a:t>被误判为都是“少缪子”事例，因此只要模拟出“少缪子”宇宙线事例即可</a:t>
                </a:r>
              </a:p>
              <a:p>
                <a:r>
                  <a:rPr lang="zh-CN" altLang="en-US" dirty="0" smtClean="0"/>
                  <a:t>为现有</a:t>
                </a:r>
                <a:r>
                  <a:rPr lang="en-US" altLang="zh-CN" dirty="0" smtClean="0"/>
                  <a:t>CORSIKA </a:t>
                </a:r>
                <a:r>
                  <a:rPr lang="zh-CN" altLang="en-US" dirty="0" smtClean="0"/>
                  <a:t>添加一个功能模块 </a:t>
                </a:r>
                <a:r>
                  <a:rPr lang="el-GR" altLang="zh-CN" i="1" dirty="0" smtClean="0"/>
                  <a:t> </a:t>
                </a:r>
                <a:r>
                  <a:rPr lang="en-US" altLang="zh-CN" i="1" dirty="0" smtClean="0"/>
                  <a:t>       </a:t>
                </a:r>
                <a:r>
                  <a:rPr lang="el-GR" altLang="zh-CN" i="1" dirty="0" smtClean="0"/>
                  <a:t>μ</a:t>
                </a:r>
                <a:r>
                  <a:rPr lang="el-GR" altLang="zh-CN" dirty="0" smtClean="0"/>
                  <a:t>-</a:t>
                </a:r>
                <a:r>
                  <a:rPr lang="en-US" altLang="zh-CN" dirty="0"/>
                  <a:t>poor CR simulation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30" y="1300438"/>
                <a:ext cx="10287926" cy="3777622"/>
              </a:xfrm>
              <a:blipFill rotWithShape="0"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83" y="3033132"/>
            <a:ext cx="7126827" cy="359357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5341435" y="2497873"/>
            <a:ext cx="3456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753" y="316050"/>
            <a:ext cx="8911687" cy="1280890"/>
          </a:xfrm>
        </p:spPr>
        <p:txBody>
          <a:bodyPr/>
          <a:lstStyle/>
          <a:p>
            <a:r>
              <a:rPr lang="zh-CN" altLang="en-US" dirty="0" smtClean="0"/>
              <a:t>方法改进原理示意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2719750"/>
            <a:ext cx="8915400" cy="377762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Picture 6" descr="C:\Users\Administrator\AppData\Roaming\Tencent\Users\183060728\QQ\WinTemp\RichOle\C[I3@7H7LVY$Z5WX}89CB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69" y="1128198"/>
            <a:ext cx="9001000" cy="34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>
                <a:spLocks/>
              </p:cNvSpPr>
              <p:nvPr/>
            </p:nvSpPr>
            <p:spPr bwMode="auto">
              <a:xfrm>
                <a:off x="1585449" y="4652457"/>
                <a:ext cx="2731404" cy="21084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accent2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accent2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accent2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dirty="0" smtClean="0">
                    <a:solidFill>
                      <a:schemeClr val="tx1"/>
                    </a:solidFill>
                  </a:rPr>
                  <a:t>1.EAS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成分</a:t>
                </a:r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zh-CN" altLang="en-US" sz="1600" b="1" i="1" kern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sz="1600" b="1" i="1" kern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zh-CN" altLang="en-US" sz="1600" b="1" i="1" kern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）</m:t>
                    </m:r>
                    <m:r>
                      <a:rPr lang="zh-CN" altLang="en-US" sz="1600" b="1" i="1" ker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zh-CN" sz="1600" b="1" i="1" ker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sz="1600" b="1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~99.9</a:t>
                </a:r>
                <a:r>
                  <a:rPr lang="en-US" altLang="zh-CN" sz="1600" b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%</a:t>
                </a:r>
                <a:r>
                  <a:rPr lang="zh-CN" altLang="en-US" sz="1600" b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，耗时多</a:t>
                </a:r>
                <a:endParaRPr lang="en-US" altLang="zh-CN" sz="1600" b="1" kern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Tx/>
                  <a:buNone/>
                </a:pPr>
                <a:r>
                  <a:rPr lang="zh-CN" altLang="en-US" sz="1600" b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并且</a:t>
                </a:r>
                <a:r>
                  <a:rPr lang="en-US" altLang="zh-CN" sz="1600" b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10GeV</a:t>
                </a:r>
                <a14:m>
                  <m:oMath xmlns:m="http://schemas.openxmlformats.org/officeDocument/2006/math">
                    <m:r>
                      <a:rPr lang="en-US" altLang="zh-CN" sz="1600" b="1" kern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sz="1600" b="1" i="1" ker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zh-CN" sz="1600" b="1" i="1" ker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zh-CN" altLang="en-US" sz="1600" b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衰变产生</a:t>
                </a:r>
                <a:r>
                  <a:rPr lang="en-US" altLang="zh-CN" sz="1600" b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kern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zh-CN" altLang="en-US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1600" b="1" ker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ker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𝒉𝒂𝒅𝒓𝒐𝒏𝒔</m:t>
                    </m:r>
                  </m:oMath>
                </a14:m>
                <a:r>
                  <a:rPr lang="zh-CN" altLang="en-US" sz="1600" b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几率极低。</a:t>
                </a:r>
                <a:endParaRPr lang="en-US" altLang="zh-CN" sz="1600" b="1" kern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Tx/>
                  <a:buNone/>
                </a:pPr>
                <a:r>
                  <a:rPr lang="zh-CN" altLang="en-US" sz="1600" b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（</a:t>
                </a:r>
                <a:r>
                  <a:rPr lang="en-US" altLang="zh-CN" sz="1600" b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zh-CN" altLang="en-US" sz="1600" b="1" kern="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sz="1600" b="1" i="1" ker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1600" b="1" ker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1" i="1" ker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𝒉𝒂𝒅𝒓𝒐𝒏𝒔</m:t>
                    </m:r>
                    <m:r>
                      <a:rPr lang="en-US" altLang="zh-CN" sz="1600" b="1" i="1" ker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b="1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~ 0.1%</a:t>
                </a:r>
                <a:endParaRPr lang="zh-CN" altLang="en-US" sz="16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Tx/>
                  <a:buNone/>
                </a:pPr>
                <a:endParaRPr lang="zh-CN" altLang="en-US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Tx/>
                  <a:buNone/>
                </a:pPr>
                <a:endParaRPr lang="zh-CN" altLang="en-US" kern="0" dirty="0"/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5449" y="4652457"/>
                <a:ext cx="2731404" cy="2108478"/>
              </a:xfrm>
              <a:prstGeom prst="rect">
                <a:avLst/>
              </a:prstGeom>
              <a:blipFill rotWithShape="0">
                <a:blip r:embed="rId3"/>
                <a:stretch>
                  <a:fillRect l="-2902" t="-28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内容占位符 2"/>
          <p:cNvSpPr txBox="1">
            <a:spLocks/>
          </p:cNvSpPr>
          <p:nvPr/>
        </p:nvSpPr>
        <p:spPr>
          <a:xfrm>
            <a:off x="4498715" y="4588475"/>
            <a:ext cx="3313674" cy="2236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2.</a:t>
            </a:r>
            <a:r>
              <a:rPr lang="zh-CN" altLang="en-US" sz="2400" dirty="0"/>
              <a:t>“少缪子” 事例判据：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(1).</a:t>
            </a:r>
            <a:r>
              <a:rPr lang="zh-CN" altLang="en-US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第一步</a:t>
            </a:r>
            <a:r>
              <a:rPr lang="en-US" altLang="zh-CN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Corsika </a:t>
            </a:r>
            <a:r>
              <a:rPr lang="zh-CN" altLang="en-US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程序：</a:t>
            </a:r>
            <a:endParaRPr lang="en-US" altLang="zh-CN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zh-CN" altLang="en-US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升高电磁次级粒子阈能</a:t>
            </a:r>
            <a:r>
              <a:rPr lang="en-US" altLang="zh-CN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不耗时</a:t>
            </a:r>
            <a:r>
              <a:rPr lang="en-US" altLang="zh-CN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 10GeV,10GeV,50MeV,50MeV 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zh-CN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(2).</a:t>
            </a:r>
            <a:r>
              <a:rPr lang="zh-CN" altLang="en-US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统计缪子数目作</a:t>
            </a:r>
            <a:r>
              <a:rPr lang="en-US" altLang="zh-CN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</a:t>
            </a:r>
            <a:r>
              <a:rPr lang="zh-CN" altLang="en-US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条件，判断是否为“少缪子”事例</a:t>
            </a:r>
            <a:endParaRPr lang="en-US" altLang="zh-CN" sz="1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003965" y="4619787"/>
            <a:ext cx="2736304" cy="2207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dirty="0"/>
              <a:t>３</a:t>
            </a:r>
            <a:r>
              <a:rPr lang="en-US" altLang="zh-CN" sz="2600" dirty="0"/>
              <a:t>.</a:t>
            </a:r>
            <a:r>
              <a:rPr lang="zh-CN" altLang="en-US" sz="2600" dirty="0"/>
              <a:t>模拟“少缪子”事例</a:t>
            </a:r>
            <a:r>
              <a:rPr lang="zh-CN" altLang="en-US" sz="3000" dirty="0" smtClean="0"/>
              <a:t>：</a:t>
            </a:r>
            <a:endParaRPr lang="en-US" altLang="zh-CN" sz="3000" dirty="0"/>
          </a:p>
          <a:p>
            <a:pPr marL="0" indent="0">
              <a:lnSpc>
                <a:spcPct val="110000"/>
              </a:lnSpc>
              <a:spcBef>
                <a:spcPct val="20000"/>
              </a:spcBef>
              <a:buNone/>
            </a:pPr>
            <a:r>
              <a:rPr lang="en-US" altLang="zh-CN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 </a:t>
            </a:r>
            <a:r>
              <a:rPr lang="en-US" altLang="zh-CN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 </a:t>
            </a:r>
            <a:r>
              <a:rPr lang="zh-CN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（</a:t>
            </a:r>
            <a:r>
              <a:rPr lang="en-US" altLang="zh-CN" sz="19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19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）在第二步</a:t>
            </a:r>
            <a:r>
              <a:rPr lang="en-US" altLang="zh-CN" sz="19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Corsika</a:t>
            </a:r>
            <a:r>
              <a:rPr lang="zh-CN" altLang="en-US" sz="19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程序中，降低次级粒子阈能</a:t>
            </a:r>
            <a:r>
              <a:rPr lang="en-US" altLang="zh-CN" sz="19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1MeV,1MeV,50MeV,50MeV 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None/>
            </a:pPr>
            <a:r>
              <a:rPr lang="zh-CN" altLang="en-US" sz="19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19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19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）被找到“少缪子”事例，完成其全模拟</a:t>
            </a:r>
            <a:endParaRPr lang="en-US" altLang="zh-CN" sz="19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 </a:t>
            </a:r>
            <a:r>
              <a:rPr lang="en-US" altLang="zh-CN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</a:rPr>
              <a:t> </a:t>
            </a:r>
            <a:endParaRPr lang="en-US" altLang="zh-CN" sz="1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328520" y="3476609"/>
                <a:ext cx="1493949" cy="51515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𝒉𝒂𝒅𝒓𝒐𝒏𝒔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~ 0.1%</a:t>
                </a:r>
                <a:endPara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520" y="3476609"/>
                <a:ext cx="1493949" cy="515155"/>
              </a:xfrm>
              <a:prstGeom prst="rect">
                <a:avLst/>
              </a:prstGeom>
              <a:blipFill rotWithShape="0">
                <a:blip r:embed="rId4"/>
                <a:stretch>
                  <a:fillRect l="-1210" t="-4545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720008" y="3493642"/>
                <a:ext cx="1493949" cy="51515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zh-CN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~99.9%</a:t>
                </a:r>
                <a:endPara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008" y="3493642"/>
                <a:ext cx="1493949" cy="515155"/>
              </a:xfrm>
              <a:prstGeom prst="rect">
                <a:avLst/>
              </a:prstGeom>
              <a:blipFill rotWithShape="0">
                <a:blip r:embed="rId5"/>
                <a:stretch>
                  <a:fillRect r="-3226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55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6583" y="626380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CORSIKA</a:t>
            </a:r>
            <a:r>
              <a:rPr lang="zh-CN" altLang="en-US" dirty="0" smtClean="0"/>
              <a:t>模块添加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09" y="1382751"/>
            <a:ext cx="6098173" cy="5363737"/>
          </a:xfrm>
        </p:spPr>
      </p:pic>
      <p:sp>
        <p:nvSpPr>
          <p:cNvPr id="7" name="右箭头 6"/>
          <p:cNvSpPr/>
          <p:nvPr/>
        </p:nvSpPr>
        <p:spPr>
          <a:xfrm>
            <a:off x="3512634" y="4973444"/>
            <a:ext cx="4036741" cy="1561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738948" y="4588726"/>
            <a:ext cx="3969834" cy="925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Track and register 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 Number Cut 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79" y="1868326"/>
            <a:ext cx="4304371" cy="1219497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 rot="16200000">
            <a:off x="9266663" y="3512634"/>
            <a:ext cx="1401607" cy="551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7738948" y="5669983"/>
            <a:ext cx="3969834" cy="938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增加一个完整模块，用户使用方便，和使用官方版本一样。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85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改进后</a:t>
            </a:r>
            <a:r>
              <a:rPr lang="en-US" altLang="zh-CN" dirty="0" smtClean="0"/>
              <a:t>CORSIKA</a:t>
            </a:r>
            <a:r>
              <a:rPr lang="zh-CN" altLang="en-US" dirty="0" smtClean="0"/>
              <a:t>模拟结果比较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76" y="1462053"/>
            <a:ext cx="7230083" cy="4102405"/>
          </a:xfr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2310432" y="5814823"/>
            <a:ext cx="8915400" cy="2242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新改进的</a:t>
            </a:r>
            <a:r>
              <a:rPr lang="en-US" altLang="zh-CN" sz="2000" dirty="0" smtClean="0"/>
              <a:t>CORSIKA</a:t>
            </a:r>
            <a:r>
              <a:rPr lang="zh-CN" altLang="en-US" sz="2000" dirty="0" smtClean="0"/>
              <a:t>程序运行结果与原初</a:t>
            </a:r>
            <a:r>
              <a:rPr lang="en-US" altLang="zh-CN" sz="2000" dirty="0" smtClean="0"/>
              <a:t>CORSIKA</a:t>
            </a:r>
            <a:r>
              <a:rPr lang="zh-CN" altLang="en-US" sz="2000" dirty="0" smtClean="0"/>
              <a:t>完全一致；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41007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685</TotalTime>
  <Words>495</Words>
  <Application>Microsoft Office PowerPoint</Application>
  <PresentationFormat>宽屏</PresentationFormat>
  <Paragraphs>66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幼圆</vt:lpstr>
      <vt:lpstr>Arial</vt:lpstr>
      <vt:lpstr>Cambria Math</vt:lpstr>
      <vt:lpstr>Century Gothic</vt:lpstr>
      <vt:lpstr>Wingdings 3</vt:lpstr>
      <vt:lpstr>丝状</vt:lpstr>
      <vt:lpstr>LHAASO 100 TeV 能区质子伽马区分研究</vt:lpstr>
      <vt:lpstr>主要内容</vt:lpstr>
      <vt:lpstr>( γ)/( p) " 鉴别" 能力意义</vt:lpstr>
      <vt:lpstr>LHAASO 实验介绍</vt:lpstr>
      <vt:lpstr>传统模拟方法的问题</vt:lpstr>
      <vt:lpstr>方法改进原理</vt:lpstr>
      <vt:lpstr>方法改进原理示意</vt:lpstr>
      <vt:lpstr>CORSIKA模块添加</vt:lpstr>
      <vt:lpstr>改进后CORSIKA模拟结果比较</vt:lpstr>
      <vt:lpstr>PowerPoint 演示文稿</vt:lpstr>
      <vt:lpstr>PowerPoint 演示文稿</vt:lpstr>
      <vt:lpstr>改进后CORSIKA模拟结果验证</vt:lpstr>
      <vt:lpstr>改进后CORSIKA模拟速率</vt:lpstr>
      <vt:lpstr>LHAASO 排斥比预测</vt:lpstr>
      <vt:lpstr>小结</vt:lpstr>
      <vt:lpstr>谢谢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Lhaaso 电子能谱预测</dc:title>
  <dc:creator>tianzhen</dc:creator>
  <cp:lastModifiedBy>yqguo</cp:lastModifiedBy>
  <cp:revision>28</cp:revision>
  <dcterms:created xsi:type="dcterms:W3CDTF">2017-06-30T12:09:45Z</dcterms:created>
  <dcterms:modified xsi:type="dcterms:W3CDTF">2017-09-20T01:58:16Z</dcterms:modified>
</cp:coreProperties>
</file>