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64" r:id="rId5"/>
    <p:sldId id="261" r:id="rId6"/>
    <p:sldId id="262" r:id="rId7"/>
    <p:sldId id="263" r:id="rId8"/>
    <p:sldId id="265" r:id="rId9"/>
    <p:sldId id="266" r:id="rId10"/>
    <p:sldId id="257" r:id="rId11"/>
    <p:sldId id="259" r:id="rId12"/>
    <p:sldId id="267" r:id="rId13"/>
    <p:sldId id="268" r:id="rId14"/>
    <p:sldId id="269" r:id="rId15"/>
    <p:sldId id="271" r:id="rId16"/>
    <p:sldId id="270"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53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2017/9/21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2u2.org/ela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484785"/>
            <a:ext cx="7772400" cy="2115666"/>
          </a:xfrm>
        </p:spPr>
        <p:txBody>
          <a:bodyPr>
            <a:normAutofit/>
          </a:bodyPr>
          <a:lstStyle/>
          <a:p>
            <a:r>
              <a:rPr lang="zh-CN" altLang="en-US" sz="6000" dirty="0" smtClean="0">
                <a:solidFill>
                  <a:srgbClr val="FF0000"/>
                </a:solidFill>
                <a:latin typeface="隶书" panose="02010509060101010101" pitchFamily="49" charset="-122"/>
                <a:ea typeface="隶书" panose="02010509060101010101" pitchFamily="49" charset="-122"/>
              </a:rPr>
              <a:t>极端高能宇宙线研究的一个途径</a:t>
            </a:r>
            <a:endParaRPr lang="zh-CN" altLang="en-US" sz="6000" dirty="0">
              <a:solidFill>
                <a:srgbClr val="FF0000"/>
              </a:solidFill>
              <a:latin typeface="隶书" panose="02010509060101010101" pitchFamily="49" charset="-122"/>
              <a:ea typeface="隶书" panose="02010509060101010101" pitchFamily="49" charset="-122"/>
            </a:endParaRPr>
          </a:p>
        </p:txBody>
      </p:sp>
      <p:sp>
        <p:nvSpPr>
          <p:cNvPr id="3" name="副标题 2"/>
          <p:cNvSpPr>
            <a:spLocks noGrp="1"/>
          </p:cNvSpPr>
          <p:nvPr>
            <p:ph type="subTitle" idx="1"/>
          </p:nvPr>
        </p:nvSpPr>
        <p:spPr>
          <a:xfrm>
            <a:off x="1371600" y="3861048"/>
            <a:ext cx="6512768" cy="2592288"/>
          </a:xfrm>
        </p:spPr>
        <p:txBody>
          <a:bodyPr>
            <a:normAutofit/>
          </a:bodyPr>
          <a:lstStyle/>
          <a:p>
            <a:r>
              <a:rPr lang="en-US" altLang="zh-CN" sz="4400" b="1" dirty="0" smtClean="0">
                <a:solidFill>
                  <a:schemeClr val="tx1"/>
                </a:solidFill>
                <a:latin typeface="楷体" panose="02010609060101010101" pitchFamily="49" charset="-122"/>
                <a:ea typeface="楷体" panose="02010609060101010101" pitchFamily="49" charset="-122"/>
              </a:rPr>
              <a:t>--</a:t>
            </a:r>
            <a:r>
              <a:rPr lang="zh-CN" altLang="en-US" sz="4400" b="1" dirty="0" smtClean="0">
                <a:solidFill>
                  <a:schemeClr val="tx1"/>
                </a:solidFill>
                <a:latin typeface="楷体" panose="02010609060101010101" pitchFamily="49" charset="-122"/>
                <a:ea typeface="楷体" panose="02010609060101010101" pitchFamily="49" charset="-122"/>
              </a:rPr>
              <a:t>宇宙线研究与科普结合</a:t>
            </a:r>
            <a:endParaRPr lang="en-US" altLang="zh-CN" sz="4400" b="1" dirty="0" smtClean="0">
              <a:solidFill>
                <a:schemeClr val="tx1"/>
              </a:solidFill>
              <a:latin typeface="楷体" panose="02010609060101010101" pitchFamily="49" charset="-122"/>
              <a:ea typeface="楷体" panose="02010609060101010101" pitchFamily="49" charset="-122"/>
            </a:endParaRPr>
          </a:p>
          <a:p>
            <a:endParaRPr lang="en-US" altLang="zh-CN" sz="2800" b="1" dirty="0" smtClean="0">
              <a:solidFill>
                <a:schemeClr val="tx1"/>
              </a:solidFill>
              <a:latin typeface="楷体" panose="02010609060101010101" pitchFamily="49" charset="-122"/>
              <a:ea typeface="楷体" panose="02010609060101010101" pitchFamily="49" charset="-122"/>
            </a:endParaRPr>
          </a:p>
          <a:p>
            <a:r>
              <a:rPr lang="zh-CN" altLang="en-US" sz="2800" b="1" dirty="0" smtClean="0">
                <a:solidFill>
                  <a:schemeClr val="tx1"/>
                </a:solidFill>
                <a:latin typeface="楷体" panose="02010609060101010101" pitchFamily="49" charset="-122"/>
                <a:ea typeface="楷体" panose="02010609060101010101" pitchFamily="49" charset="-122"/>
              </a:rPr>
              <a:t>高能物理研究所</a:t>
            </a:r>
            <a:r>
              <a:rPr lang="en-US" altLang="zh-CN" sz="2800" b="1" dirty="0" smtClean="0">
                <a:solidFill>
                  <a:schemeClr val="tx1"/>
                </a:solidFill>
                <a:latin typeface="楷体" panose="02010609060101010101" pitchFamily="49" charset="-122"/>
                <a:ea typeface="楷体" panose="02010609060101010101" pitchFamily="49" charset="-122"/>
              </a:rPr>
              <a:t>	</a:t>
            </a:r>
            <a:r>
              <a:rPr lang="zh-CN" altLang="en-US" sz="2800" b="1" dirty="0" smtClean="0">
                <a:solidFill>
                  <a:schemeClr val="tx1"/>
                </a:solidFill>
                <a:latin typeface="楷体" panose="02010609060101010101" pitchFamily="49" charset="-122"/>
                <a:ea typeface="楷体" panose="02010609060101010101" pitchFamily="49" charset="-122"/>
              </a:rPr>
              <a:t>沈长铨</a:t>
            </a:r>
            <a:endParaRPr lang="en-US" altLang="zh-CN" sz="2800" b="1" dirty="0" smtClean="0">
              <a:solidFill>
                <a:schemeClr val="tx1"/>
              </a:solidFill>
              <a:latin typeface="楷体" panose="02010609060101010101" pitchFamily="49" charset="-122"/>
              <a:ea typeface="楷体" panose="02010609060101010101" pitchFamily="49" charset="-122"/>
            </a:endParaRPr>
          </a:p>
          <a:p>
            <a:endParaRPr lang="zh-CN" altLang="en-US" sz="44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980728"/>
          </a:xfrm>
        </p:spPr>
        <p:txBody>
          <a:bodyPr>
            <a:normAutofit/>
          </a:bodyPr>
          <a:lstStyle/>
          <a:p>
            <a:r>
              <a:rPr lang="zh-CN" altLang="en-US" sz="4800" b="1" dirty="0" smtClean="0">
                <a:solidFill>
                  <a:srgbClr val="FF0000"/>
                </a:solidFill>
                <a:latin typeface="隶书" pitchFamily="49" charset="-122"/>
                <a:ea typeface="隶书" pitchFamily="49" charset="-122"/>
              </a:rPr>
              <a:t>北京市东直门中学的</a:t>
            </a:r>
            <a:r>
              <a:rPr lang="en-US" altLang="zh-CN" sz="4800" b="1" dirty="0" smtClean="0">
                <a:solidFill>
                  <a:srgbClr val="FF0000"/>
                </a:solidFill>
                <a:latin typeface="隶书" pitchFamily="49" charset="-122"/>
                <a:ea typeface="隶书" pitchFamily="49" charset="-122"/>
              </a:rPr>
              <a:t>EAS</a:t>
            </a:r>
            <a:r>
              <a:rPr lang="zh-CN" altLang="en-US" sz="4800" b="1" dirty="0" smtClean="0">
                <a:solidFill>
                  <a:srgbClr val="FF0000"/>
                </a:solidFill>
                <a:latin typeface="隶书" pitchFamily="49" charset="-122"/>
                <a:ea typeface="隶书" pitchFamily="49" charset="-122"/>
              </a:rPr>
              <a:t>阵列</a:t>
            </a:r>
            <a:endParaRPr lang="zh-CN" altLang="en-US" sz="4800" b="1" dirty="0">
              <a:solidFill>
                <a:srgbClr val="FF0000"/>
              </a:solidFill>
              <a:latin typeface="隶书" pitchFamily="49" charset="-122"/>
              <a:ea typeface="隶书" pitchFamily="49" charset="-122"/>
            </a:endParaRPr>
          </a:p>
        </p:txBody>
      </p:sp>
      <p:sp>
        <p:nvSpPr>
          <p:cNvPr id="3" name="内容占位符 2"/>
          <p:cNvSpPr>
            <a:spLocks noGrp="1"/>
          </p:cNvSpPr>
          <p:nvPr>
            <p:ph idx="1"/>
          </p:nvPr>
        </p:nvSpPr>
        <p:spPr>
          <a:xfrm>
            <a:off x="457200" y="908720"/>
            <a:ext cx="8229600" cy="1728192"/>
          </a:xfrm>
        </p:spPr>
        <p:txBody>
          <a:bodyPr>
            <a:normAutofit lnSpcReduction="10000"/>
          </a:bodyPr>
          <a:lstStyle/>
          <a:p>
            <a:r>
              <a:rPr lang="en-US" altLang="zh-CN" dirty="0" smtClean="0"/>
              <a:t>9</a:t>
            </a:r>
            <a:r>
              <a:rPr lang="zh-CN" altLang="en-US" dirty="0" smtClean="0"/>
              <a:t>个塑料闪烁探测器，每个</a:t>
            </a:r>
            <a:r>
              <a:rPr lang="en-US" altLang="zh-CN" dirty="0" smtClean="0"/>
              <a:t>0.5</a:t>
            </a:r>
            <a:r>
              <a:rPr lang="zh-CN" altLang="en-US" dirty="0" smtClean="0"/>
              <a:t>平方米；</a:t>
            </a:r>
            <a:endParaRPr lang="en-US" altLang="zh-CN" dirty="0" smtClean="0"/>
          </a:p>
          <a:p>
            <a:r>
              <a:rPr lang="zh-CN" altLang="en-US" dirty="0" smtClean="0"/>
              <a:t>电子学和数据采集采用</a:t>
            </a:r>
            <a:r>
              <a:rPr lang="en-US" altLang="zh-CN" smtClean="0"/>
              <a:t>LHAASO</a:t>
            </a:r>
            <a:r>
              <a:rPr lang="zh-CN" altLang="en-US" dirty="0" smtClean="0"/>
              <a:t>技术；</a:t>
            </a:r>
            <a:endParaRPr lang="en-US" altLang="zh-CN" dirty="0" smtClean="0"/>
          </a:p>
          <a:p>
            <a:r>
              <a:rPr lang="zh-CN" altLang="en-US" dirty="0" smtClean="0"/>
              <a:t>已连续正常运行</a:t>
            </a:r>
            <a:r>
              <a:rPr lang="en-US" altLang="zh-CN" dirty="0" smtClean="0"/>
              <a:t>1</a:t>
            </a:r>
            <a:r>
              <a:rPr lang="zh-CN" altLang="en-US" dirty="0" smtClean="0"/>
              <a:t>年多，可重建</a:t>
            </a:r>
            <a:r>
              <a:rPr lang="en-US" altLang="zh-CN" dirty="0" smtClean="0"/>
              <a:t>EAS</a:t>
            </a:r>
            <a:r>
              <a:rPr lang="zh-CN" altLang="en-US" dirty="0" smtClean="0"/>
              <a:t>。</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1" y="2708920"/>
            <a:ext cx="9254007" cy="41490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8820472" cy="706090"/>
          </a:xfrm>
        </p:spPr>
        <p:txBody>
          <a:bodyPr>
            <a:noAutofit/>
          </a:bodyPr>
          <a:lstStyle/>
          <a:p>
            <a:r>
              <a:rPr lang="zh-CN" altLang="en-US" sz="4800" b="1" dirty="0" smtClean="0">
                <a:solidFill>
                  <a:srgbClr val="FF0000"/>
                </a:solidFill>
                <a:latin typeface="隶书" pitchFamily="49" charset="-122"/>
                <a:ea typeface="隶书" pitchFamily="49" charset="-122"/>
              </a:rPr>
              <a:t>用途广泛的宇宙线示范实验教室</a:t>
            </a:r>
            <a:endParaRPr lang="zh-CN" altLang="en-US" sz="4800" dirty="0"/>
          </a:p>
        </p:txBody>
      </p:sp>
      <p:sp>
        <p:nvSpPr>
          <p:cNvPr id="3" name="内容占位符 2"/>
          <p:cNvSpPr>
            <a:spLocks noGrp="1"/>
          </p:cNvSpPr>
          <p:nvPr>
            <p:ph sz="quarter" idx="1"/>
          </p:nvPr>
        </p:nvSpPr>
        <p:spPr>
          <a:xfrm>
            <a:off x="179512" y="1052736"/>
            <a:ext cx="3816424" cy="5616624"/>
          </a:xfrm>
        </p:spPr>
        <p:txBody>
          <a:bodyPr>
            <a:normAutofit/>
          </a:bodyPr>
          <a:lstStyle/>
          <a:p>
            <a:r>
              <a:rPr lang="zh-CN" altLang="en-US" sz="2400" dirty="0" smtClean="0"/>
              <a:t>配有粒子物理和宇宙线先进仪器；</a:t>
            </a:r>
            <a:endParaRPr lang="en-US" altLang="zh-CN" sz="2400" dirty="0" smtClean="0"/>
          </a:p>
          <a:p>
            <a:r>
              <a:rPr lang="en-US" altLang="zh-CN" sz="2400" dirty="0" smtClean="0"/>
              <a:t>3</a:t>
            </a:r>
            <a:r>
              <a:rPr lang="zh-CN" altLang="en-US" sz="2400" dirty="0" smtClean="0"/>
              <a:t>个闪烁探测器供宇宙线教学演示和学生实习；</a:t>
            </a:r>
            <a:endParaRPr lang="en-US" altLang="zh-CN" sz="2400" dirty="0" smtClean="0"/>
          </a:p>
          <a:p>
            <a:r>
              <a:rPr lang="zh-CN" altLang="en-US" sz="2400" dirty="0" smtClean="0"/>
              <a:t>带有计算机、触摸屏和摄像头的讲台，供教师教课及操作演示；</a:t>
            </a:r>
            <a:endParaRPr lang="en-US" altLang="zh-CN" sz="2400" dirty="0" smtClean="0"/>
          </a:p>
          <a:p>
            <a:r>
              <a:rPr lang="en-US" altLang="zh-CN" sz="2400" dirty="0" smtClean="0"/>
              <a:t>9</a:t>
            </a:r>
            <a:r>
              <a:rPr lang="zh-CN" altLang="en-US" sz="2400" dirty="0" smtClean="0"/>
              <a:t>个实验台，配数字示波器、脉冲发生器、温控电烙铁和常用工具，供学生动手研制各种粒子探测器、电子学广泛的创新制作（包括翱翔、小闯客等）。</a:t>
            </a:r>
          </a:p>
          <a:p>
            <a:endParaRPr lang="zh-CN" altLang="en-US" sz="2400" dirty="0"/>
          </a:p>
        </p:txBody>
      </p:sp>
      <p:pic>
        <p:nvPicPr>
          <p:cNvPr id="1027" name="Picture 3"/>
          <p:cNvPicPr>
            <a:picLocks noChangeAspect="1" noChangeArrowheads="1"/>
          </p:cNvPicPr>
          <p:nvPr/>
        </p:nvPicPr>
        <p:blipFill>
          <a:blip r:embed="rId2" cstate="print"/>
          <a:srcRect/>
          <a:stretch>
            <a:fillRect/>
          </a:stretch>
        </p:blipFill>
        <p:spPr bwMode="auto">
          <a:xfrm>
            <a:off x="4078287" y="1723121"/>
            <a:ext cx="2584645" cy="437017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948264" y="1556792"/>
            <a:ext cx="1556657" cy="2073649"/>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732240" y="3765126"/>
            <a:ext cx="2106382" cy="280594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980728"/>
          </a:xfrm>
        </p:spPr>
        <p:txBody>
          <a:bodyPr/>
          <a:lstStyle/>
          <a:p>
            <a:r>
              <a:rPr lang="en-US" altLang="zh-CN" b="1" dirty="0" smtClean="0">
                <a:solidFill>
                  <a:srgbClr val="00B0F0"/>
                </a:solidFill>
              </a:rPr>
              <a:t>2016</a:t>
            </a:r>
            <a:r>
              <a:rPr lang="zh-CN" altLang="en-US" b="1" dirty="0" smtClean="0">
                <a:solidFill>
                  <a:srgbClr val="00B0F0"/>
                </a:solidFill>
              </a:rPr>
              <a:t>国际宇宙日会议文集首页</a:t>
            </a:r>
            <a:endParaRPr lang="zh-CN" altLang="en-US" b="1" dirty="0">
              <a:solidFill>
                <a:srgbClr val="00B0F0"/>
              </a:solidFill>
            </a:endParaRPr>
          </a:p>
        </p:txBody>
      </p:sp>
      <p:sp>
        <p:nvSpPr>
          <p:cNvPr id="5" name="内容占位符 4"/>
          <p:cNvSpPr>
            <a:spLocks noGrp="1"/>
          </p:cNvSpPr>
          <p:nvPr>
            <p:ph idx="1"/>
          </p:nvPr>
        </p:nvSpPr>
        <p:spPr/>
        <p:txBody>
          <a:bodyPr/>
          <a:lstStyle/>
          <a:p>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251520" y="1268760"/>
            <a:ext cx="8568952" cy="5400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24744"/>
          </a:xfrm>
        </p:spPr>
        <p:txBody>
          <a:bodyPr>
            <a:normAutofit/>
          </a:bodyPr>
          <a:lstStyle/>
          <a:p>
            <a:r>
              <a:rPr lang="zh-CN" altLang="zh-CN" sz="3200" b="1" dirty="0" smtClean="0">
                <a:solidFill>
                  <a:srgbClr val="FF0000"/>
                </a:solidFill>
                <a:latin typeface="楷体" pitchFamily="49" charset="-122"/>
                <a:ea typeface="楷体" pitchFamily="49" charset="-122"/>
              </a:rPr>
              <a:t>在北京市建立我国首个中学宇宙线探测器阵列网</a:t>
            </a:r>
            <a:r>
              <a:rPr lang="zh-CN" altLang="en-US" sz="3200" b="1" dirty="0" smtClean="0">
                <a:solidFill>
                  <a:srgbClr val="FF0000"/>
                </a:solidFill>
                <a:latin typeface="楷体" pitchFamily="49" charset="-122"/>
                <a:ea typeface="楷体" pitchFamily="49" charset="-122"/>
              </a:rPr>
              <a:t>的条件已经成熟</a:t>
            </a:r>
            <a:endParaRPr lang="zh-CN" altLang="en-US" sz="3200" b="1" dirty="0">
              <a:solidFill>
                <a:srgbClr val="FF0000"/>
              </a:solidFill>
              <a:latin typeface="楷体" pitchFamily="49" charset="-122"/>
              <a:ea typeface="楷体" pitchFamily="49" charset="-122"/>
            </a:endParaRPr>
          </a:p>
        </p:txBody>
      </p:sp>
      <p:sp>
        <p:nvSpPr>
          <p:cNvPr id="3" name="内容占位符 2"/>
          <p:cNvSpPr>
            <a:spLocks noGrp="1"/>
          </p:cNvSpPr>
          <p:nvPr>
            <p:ph idx="1"/>
          </p:nvPr>
        </p:nvSpPr>
        <p:spPr>
          <a:xfrm>
            <a:off x="179512" y="1124744"/>
            <a:ext cx="8784976" cy="5733256"/>
          </a:xfrm>
        </p:spPr>
        <p:txBody>
          <a:bodyPr>
            <a:normAutofit lnSpcReduction="10000"/>
          </a:bodyPr>
          <a:lstStyle/>
          <a:p>
            <a:r>
              <a:rPr lang="zh-CN" altLang="en-US" sz="2800" dirty="0" smtClean="0"/>
              <a:t>北京有丰富的中学经费，正在大力推进素质教学；</a:t>
            </a:r>
            <a:endParaRPr lang="en-US" altLang="zh-CN" sz="2800" dirty="0" smtClean="0"/>
          </a:p>
          <a:p>
            <a:r>
              <a:rPr lang="zh-CN" altLang="en-US" sz="2800" dirty="0" smtClean="0"/>
              <a:t>北京有一大批优质的中学，网络设施完备，有聪敏好学的学生和高质量的优秀教师；</a:t>
            </a:r>
            <a:endParaRPr lang="en-US" altLang="zh-CN" sz="2800" dirty="0" smtClean="0"/>
          </a:p>
          <a:p>
            <a:r>
              <a:rPr lang="zh-CN" altLang="en-US" sz="2800" dirty="0" smtClean="0"/>
              <a:t>北京有中国科学院高能物理研究所等宇宙线研究的专业队伍，有</a:t>
            </a:r>
            <a:r>
              <a:rPr lang="en-US" altLang="zh-CN" sz="2800" dirty="0" smtClean="0"/>
              <a:t>LHAASO</a:t>
            </a:r>
            <a:r>
              <a:rPr lang="zh-CN" altLang="en-US" sz="2800" dirty="0" smtClean="0"/>
              <a:t>的先进技术支持；</a:t>
            </a:r>
            <a:endParaRPr lang="en-US" altLang="zh-CN" sz="2800" dirty="0" smtClean="0"/>
          </a:p>
          <a:p>
            <a:r>
              <a:rPr lang="zh-CN" altLang="en-US" sz="2800" dirty="0" smtClean="0"/>
              <a:t>北京市东直门中学已建成</a:t>
            </a:r>
            <a:r>
              <a:rPr lang="en-US" altLang="zh-CN" sz="2800" dirty="0" smtClean="0"/>
              <a:t>EAS</a:t>
            </a:r>
            <a:r>
              <a:rPr lang="zh-CN" altLang="en-US" sz="2800" dirty="0" smtClean="0"/>
              <a:t>阵列，连续正常运行了已年多，学生已经初步学会了</a:t>
            </a:r>
            <a:r>
              <a:rPr lang="en-US" altLang="zh-CN" sz="2800" dirty="0" smtClean="0"/>
              <a:t>ROOT</a:t>
            </a:r>
            <a:r>
              <a:rPr lang="zh-CN" altLang="en-US" sz="2800" dirty="0" smtClean="0"/>
              <a:t>数据统计，积累了成功的经验，可以作为推广的样板和“孵化器”；</a:t>
            </a:r>
            <a:endParaRPr lang="en-US" altLang="zh-CN" sz="2800" dirty="0" smtClean="0"/>
          </a:p>
          <a:p>
            <a:r>
              <a:rPr lang="zh-CN" altLang="en-US" sz="2800" dirty="0" smtClean="0"/>
              <a:t>北京市东直门中学已建成的宇宙线实验室，可以成为其他学校的培训基地。</a:t>
            </a:r>
            <a:endParaRPr lang="en-US" altLang="zh-CN" sz="2800" dirty="0" smtClean="0"/>
          </a:p>
          <a:p>
            <a:r>
              <a:rPr lang="zh-CN" altLang="en-US" sz="2800" dirty="0" smtClean="0"/>
              <a:t>希望在座各位积极支持，帮助向教育部门宣传介绍这一计划，促进我国的极端高能宇宙线研究。把</a:t>
            </a:r>
            <a:r>
              <a:rPr lang="en-US" altLang="zh-CN" sz="2800" dirty="0" smtClean="0"/>
              <a:t>LHAASO</a:t>
            </a:r>
            <a:r>
              <a:rPr lang="zh-CN" altLang="en-US" sz="2800" dirty="0" smtClean="0"/>
              <a:t>的研究能区向更高能扩展！</a:t>
            </a:r>
            <a:endParaRPr lang="zh-CN" alt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8784976" cy="1196752"/>
          </a:xfrm>
        </p:spPr>
        <p:txBody>
          <a:bodyPr>
            <a:normAutofit fontScale="90000"/>
          </a:bodyPr>
          <a:lstStyle/>
          <a:p>
            <a:r>
              <a:rPr lang="zh-CN" altLang="en-US" b="1" dirty="0" smtClean="0">
                <a:solidFill>
                  <a:srgbClr val="FF0000"/>
                </a:solidFill>
                <a:latin typeface="楷体" pitchFamily="49" charset="-122"/>
                <a:ea typeface="楷体" pitchFamily="49" charset="-122"/>
              </a:rPr>
              <a:t>建立全国极高能宇宙线</a:t>
            </a:r>
            <a:r>
              <a:rPr lang="en-US" altLang="zh-CN" b="1" dirty="0" smtClean="0">
                <a:solidFill>
                  <a:srgbClr val="FF0000"/>
                </a:solidFill>
                <a:latin typeface="楷体" pitchFamily="49" charset="-122"/>
                <a:ea typeface="楷体" pitchFamily="49" charset="-122"/>
              </a:rPr>
              <a:t>EAS</a:t>
            </a:r>
            <a:r>
              <a:rPr lang="zh-CN" altLang="en-US" b="1" dirty="0" smtClean="0">
                <a:solidFill>
                  <a:srgbClr val="FF0000"/>
                </a:solidFill>
                <a:latin typeface="楷体" pitchFamily="49" charset="-122"/>
                <a:ea typeface="楷体" pitchFamily="49" charset="-122"/>
              </a:rPr>
              <a:t>联合研究网</a:t>
            </a:r>
            <a:endParaRPr lang="zh-CN" altLang="en-US" b="1" dirty="0">
              <a:solidFill>
                <a:srgbClr val="FF0000"/>
              </a:solidFill>
              <a:latin typeface="楷体" pitchFamily="49" charset="-122"/>
              <a:ea typeface="楷体" pitchFamily="49" charset="-122"/>
            </a:endParaRPr>
          </a:p>
        </p:txBody>
      </p:sp>
      <p:sp>
        <p:nvSpPr>
          <p:cNvPr id="3" name="内容占位符 2"/>
          <p:cNvSpPr>
            <a:spLocks noGrp="1"/>
          </p:cNvSpPr>
          <p:nvPr>
            <p:ph idx="1"/>
          </p:nvPr>
        </p:nvSpPr>
        <p:spPr>
          <a:xfrm>
            <a:off x="0" y="1412776"/>
            <a:ext cx="9144000" cy="5445224"/>
          </a:xfrm>
        </p:spPr>
        <p:txBody>
          <a:bodyPr>
            <a:normAutofit/>
          </a:bodyPr>
          <a:lstStyle/>
          <a:p>
            <a:r>
              <a:rPr lang="zh-CN" altLang="en-US" dirty="0" smtClean="0"/>
              <a:t>我们正在着手组织一个全国极高能宇宙线</a:t>
            </a:r>
            <a:r>
              <a:rPr lang="en-US" altLang="zh-CN" dirty="0" smtClean="0"/>
              <a:t>EAS</a:t>
            </a:r>
            <a:r>
              <a:rPr lang="zh-CN" altLang="en-US" dirty="0" smtClean="0"/>
              <a:t>联合研究网，研究极高能宇宙线，以及大间距的关联</a:t>
            </a:r>
            <a:r>
              <a:rPr lang="en-US" altLang="zh-CN" dirty="0" smtClean="0"/>
              <a:t>EAS</a:t>
            </a:r>
            <a:r>
              <a:rPr lang="zh-CN" altLang="en-US" dirty="0" smtClean="0"/>
              <a:t>事件。</a:t>
            </a:r>
            <a:endParaRPr lang="en-US" altLang="zh-CN" dirty="0" smtClean="0"/>
          </a:p>
          <a:p>
            <a:r>
              <a:rPr lang="zh-CN" altLang="en-US" dirty="0" smtClean="0"/>
              <a:t>目前可以把羊八井</a:t>
            </a:r>
            <a:r>
              <a:rPr lang="en-US" altLang="zh-CN" dirty="0" smtClean="0"/>
              <a:t>EAS</a:t>
            </a:r>
            <a:r>
              <a:rPr lang="zh-CN" altLang="en-US" dirty="0" smtClean="0"/>
              <a:t>阵列、西藏大学</a:t>
            </a:r>
            <a:r>
              <a:rPr lang="en-US" altLang="zh-CN" dirty="0" smtClean="0"/>
              <a:t>EAS</a:t>
            </a:r>
            <a:r>
              <a:rPr lang="zh-CN" altLang="en-US" dirty="0" smtClean="0"/>
              <a:t>阵列、北京中学</a:t>
            </a:r>
            <a:r>
              <a:rPr lang="en-US" altLang="zh-CN" dirty="0" smtClean="0"/>
              <a:t>EAS</a:t>
            </a:r>
            <a:r>
              <a:rPr lang="zh-CN" altLang="en-US" dirty="0" smtClean="0"/>
              <a:t>阵列的数据进行综合研究</a:t>
            </a:r>
            <a:r>
              <a:rPr lang="zh-CN" altLang="en-US" smtClean="0"/>
              <a:t>。还有山东管理学院计划</a:t>
            </a:r>
            <a:r>
              <a:rPr lang="zh-CN" altLang="en-US" dirty="0" smtClean="0"/>
              <a:t>建立一个小型</a:t>
            </a:r>
            <a:r>
              <a:rPr lang="en-US" altLang="zh-CN" dirty="0" smtClean="0"/>
              <a:t>EAS</a:t>
            </a:r>
            <a:r>
              <a:rPr lang="zh-CN" altLang="en-US" dirty="0" smtClean="0"/>
              <a:t>阵列，参加联合研究。</a:t>
            </a:r>
            <a:endParaRPr lang="en-US" altLang="zh-CN" dirty="0" smtClean="0"/>
          </a:p>
          <a:p>
            <a:r>
              <a:rPr lang="zh-CN" altLang="en-US" dirty="0" smtClean="0"/>
              <a:t>上海和呼和浩特市都已经有重点中学有意向建立小型</a:t>
            </a:r>
            <a:r>
              <a:rPr lang="en-US" altLang="zh-CN" dirty="0" smtClean="0"/>
              <a:t>EAS</a:t>
            </a:r>
            <a:r>
              <a:rPr lang="zh-CN" altLang="en-US" dirty="0" smtClean="0"/>
              <a:t>阵列，正在申请经费；</a:t>
            </a:r>
            <a:endParaRPr lang="en-US" altLang="zh-CN" dirty="0" smtClean="0"/>
          </a:p>
          <a:p>
            <a:r>
              <a:rPr lang="zh-CN" altLang="en-US" sz="3600" b="1" dirty="0" smtClean="0">
                <a:solidFill>
                  <a:srgbClr val="FF0000"/>
                </a:solidFill>
                <a:latin typeface="楷体" pitchFamily="49" charset="-122"/>
                <a:ea typeface="楷体" pitchFamily="49" charset="-122"/>
              </a:rPr>
              <a:t>欢迎各大学的</a:t>
            </a:r>
            <a:r>
              <a:rPr lang="en-US" altLang="zh-CN" sz="3600" b="1" dirty="0" smtClean="0">
                <a:solidFill>
                  <a:srgbClr val="FF0000"/>
                </a:solidFill>
                <a:latin typeface="楷体" pitchFamily="49" charset="-122"/>
                <a:ea typeface="楷体" pitchFamily="49" charset="-122"/>
              </a:rPr>
              <a:t>EAS</a:t>
            </a:r>
            <a:r>
              <a:rPr lang="zh-CN" altLang="en-US" sz="3600" b="1" dirty="0" smtClean="0">
                <a:solidFill>
                  <a:srgbClr val="FF0000"/>
                </a:solidFill>
                <a:latin typeface="楷体" pitchFamily="49" charset="-122"/>
                <a:ea typeface="楷体" pitchFamily="49" charset="-122"/>
              </a:rPr>
              <a:t>阵列参加这一联合研究！</a:t>
            </a:r>
            <a:endParaRPr lang="en-US" altLang="zh-CN" sz="3600" b="1" dirty="0" smtClean="0">
              <a:solidFill>
                <a:srgbClr val="FF0000"/>
              </a:solidFill>
              <a:latin typeface="楷体" pitchFamily="49" charset="-122"/>
              <a:ea typeface="楷体" pitchFamily="49" charset="-122"/>
            </a:endParaRPr>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9144000" cy="1143000"/>
          </a:xfrm>
        </p:spPr>
        <p:txBody>
          <a:bodyPr>
            <a:noAutofit/>
          </a:bodyPr>
          <a:lstStyle/>
          <a:p>
            <a:r>
              <a:rPr lang="zh-CN" altLang="en-US" sz="4000" b="1" dirty="0" smtClean="0">
                <a:solidFill>
                  <a:srgbClr val="FF0000"/>
                </a:solidFill>
              </a:rPr>
              <a:t>有意参加或帮助推广本项目者，请联系</a:t>
            </a:r>
            <a:endParaRPr lang="zh-CN" altLang="en-US" sz="4000" b="1" dirty="0">
              <a:solidFill>
                <a:srgbClr val="FF0000"/>
              </a:solidFill>
            </a:endParaRPr>
          </a:p>
        </p:txBody>
      </p:sp>
      <p:sp>
        <p:nvSpPr>
          <p:cNvPr id="3" name="内容占位符 2"/>
          <p:cNvSpPr>
            <a:spLocks noGrp="1"/>
          </p:cNvSpPr>
          <p:nvPr>
            <p:ph idx="1"/>
          </p:nvPr>
        </p:nvSpPr>
        <p:spPr/>
        <p:txBody>
          <a:bodyPr>
            <a:normAutofit/>
          </a:bodyPr>
          <a:lstStyle/>
          <a:p>
            <a:pPr>
              <a:buNone/>
            </a:pPr>
            <a:r>
              <a:rPr lang="zh-CN" altLang="en-US" sz="4000" b="1" dirty="0" smtClean="0"/>
              <a:t>高能物理研究所：</a:t>
            </a:r>
            <a:endParaRPr lang="en-US" altLang="zh-CN" sz="4000" b="1" dirty="0" smtClean="0"/>
          </a:p>
          <a:p>
            <a:pPr>
              <a:buNone/>
            </a:pPr>
            <a:endParaRPr lang="en-US" altLang="zh-CN" sz="4000" b="1" dirty="0" smtClean="0"/>
          </a:p>
          <a:p>
            <a:pPr>
              <a:buNone/>
            </a:pPr>
            <a:r>
              <a:rPr lang="zh-CN" altLang="en-US" sz="4000" b="1" dirty="0" smtClean="0"/>
              <a:t>沈长铨</a:t>
            </a:r>
            <a:r>
              <a:rPr lang="en-US" altLang="zh-CN" sz="4000" b="1" dirty="0" smtClean="0"/>
              <a:t>《shencq@ihep.ac.cn》</a:t>
            </a:r>
          </a:p>
          <a:p>
            <a:pPr>
              <a:buNone/>
            </a:pPr>
            <a:endParaRPr lang="en-US" altLang="zh-CN" sz="4000" b="1" dirty="0" smtClean="0"/>
          </a:p>
          <a:p>
            <a:pPr>
              <a:buNone/>
            </a:pPr>
            <a:r>
              <a:rPr lang="zh-CN" altLang="en-US" sz="4000" b="1" dirty="0" smtClean="0"/>
              <a:t>张毅</a:t>
            </a:r>
            <a:r>
              <a:rPr lang="en-US" altLang="zh-CN" sz="4000" b="1" dirty="0" smtClean="0"/>
              <a:t>《 zhangyi@mail.ihep.ac.cn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44824"/>
            <a:ext cx="8229600" cy="2592288"/>
          </a:xfrm>
        </p:spPr>
        <p:txBody>
          <a:bodyPr>
            <a:normAutofit/>
          </a:bodyPr>
          <a:lstStyle/>
          <a:p>
            <a:r>
              <a:rPr lang="zh-CN" altLang="en-US" sz="9600" dirty="0" smtClean="0">
                <a:solidFill>
                  <a:srgbClr val="FF0000"/>
                </a:solidFill>
              </a:rPr>
              <a:t>谢谢！</a:t>
            </a:r>
            <a:endParaRPr lang="zh-CN" altLang="en-US" sz="96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676456" cy="896706"/>
          </a:xfrm>
        </p:spPr>
        <p:txBody>
          <a:bodyPr>
            <a:normAutofit/>
          </a:bodyPr>
          <a:lstStyle/>
          <a:p>
            <a:pPr algn="r"/>
            <a:r>
              <a:rPr lang="en-US" altLang="zh-CN" sz="4400" dirty="0">
                <a:solidFill>
                  <a:srgbClr val="FF0000"/>
                </a:solidFill>
              </a:rPr>
              <a:t>Pierre </a:t>
            </a:r>
            <a:r>
              <a:rPr lang="en-US" altLang="zh-CN" sz="4400" dirty="0" smtClean="0">
                <a:solidFill>
                  <a:srgbClr val="FF0000"/>
                </a:solidFill>
              </a:rPr>
              <a:t>Auger Observatory</a:t>
            </a:r>
            <a:r>
              <a:rPr lang="zh-CN" altLang="en-US" sz="4400" dirty="0" smtClean="0">
                <a:solidFill>
                  <a:srgbClr val="FF0000"/>
                </a:solidFill>
              </a:rPr>
              <a:t>（</a:t>
            </a:r>
            <a:r>
              <a:rPr lang="en-US" altLang="zh-CN" sz="4400" dirty="0" smtClean="0">
                <a:solidFill>
                  <a:srgbClr val="FF0000"/>
                </a:solidFill>
              </a:rPr>
              <a:t>PAO</a:t>
            </a:r>
            <a:r>
              <a:rPr lang="zh-CN" altLang="en-US" sz="4400" dirty="0" smtClean="0">
                <a:solidFill>
                  <a:srgbClr val="FF0000"/>
                </a:solidFill>
              </a:rPr>
              <a:t>）</a:t>
            </a:r>
            <a:endParaRPr lang="zh-CN" altLang="en-US" sz="4400" b="1" dirty="0">
              <a:solidFill>
                <a:srgbClr val="FF0000"/>
              </a:solidFill>
            </a:endParaRPr>
          </a:p>
        </p:txBody>
      </p:sp>
      <p:sp>
        <p:nvSpPr>
          <p:cNvPr id="6" name="内容占位符 5"/>
          <p:cNvSpPr>
            <a:spLocks noGrp="1"/>
          </p:cNvSpPr>
          <p:nvPr>
            <p:ph idx="1"/>
          </p:nvPr>
        </p:nvSpPr>
        <p:spPr>
          <a:xfrm>
            <a:off x="3575050" y="1268760"/>
            <a:ext cx="5111750" cy="4857403"/>
          </a:xfrm>
        </p:spPr>
        <p:txBody>
          <a:bodyPr/>
          <a:lstStyle/>
          <a:p>
            <a:endParaRPr lang="zh-CN" altLang="en-US" dirty="0"/>
          </a:p>
        </p:txBody>
      </p:sp>
      <p:sp>
        <p:nvSpPr>
          <p:cNvPr id="7" name="文本占位符 6"/>
          <p:cNvSpPr>
            <a:spLocks noGrp="1"/>
          </p:cNvSpPr>
          <p:nvPr>
            <p:ph type="body" sz="half" idx="2"/>
          </p:nvPr>
        </p:nvSpPr>
        <p:spPr>
          <a:xfrm>
            <a:off x="107505" y="980728"/>
            <a:ext cx="1512167" cy="5877272"/>
          </a:xfrm>
        </p:spPr>
        <p:txBody>
          <a:bodyPr>
            <a:noAutofit/>
          </a:bodyPr>
          <a:lstStyle/>
          <a:p>
            <a:r>
              <a:rPr lang="en-US" altLang="zh-CN" sz="1800" dirty="0"/>
              <a:t>Pierre Auger</a:t>
            </a:r>
            <a:r>
              <a:rPr lang="zh-CN" altLang="zh-CN" sz="1800" dirty="0"/>
              <a:t>合作项目由</a:t>
            </a:r>
            <a:r>
              <a:rPr lang="en-US" altLang="zh-CN" sz="1800" dirty="0"/>
              <a:t>16</a:t>
            </a:r>
            <a:r>
              <a:rPr lang="zh-CN" altLang="zh-CN" sz="1800" dirty="0"/>
              <a:t>个国家的</a:t>
            </a:r>
            <a:r>
              <a:rPr lang="en-US" altLang="zh-CN" sz="1800" dirty="0"/>
              <a:t>68</a:t>
            </a:r>
            <a:r>
              <a:rPr lang="zh-CN" altLang="en-US" sz="1800" dirty="0"/>
              <a:t>个研究单元，</a:t>
            </a:r>
            <a:r>
              <a:rPr lang="en-US" altLang="zh-CN" sz="1800" dirty="0"/>
              <a:t>500</a:t>
            </a:r>
            <a:r>
              <a:rPr lang="zh-CN" altLang="zh-CN" sz="1800" dirty="0"/>
              <a:t>多成员组成。这个世界最大的宇宙线观测站</a:t>
            </a:r>
            <a:r>
              <a:rPr lang="en-US" altLang="zh-CN" sz="1800" dirty="0"/>
              <a:t>,</a:t>
            </a:r>
            <a:r>
              <a:rPr lang="zh-CN" altLang="zh-CN" sz="1800" dirty="0"/>
              <a:t>位于阿根廷西部的</a:t>
            </a:r>
            <a:r>
              <a:rPr lang="en-US" altLang="zh-CN" sz="1800" dirty="0"/>
              <a:t>Mendoza</a:t>
            </a:r>
            <a:r>
              <a:rPr lang="zh-CN" altLang="zh-CN" sz="1800" dirty="0"/>
              <a:t>省南部。它专注于研究</a:t>
            </a:r>
            <a:r>
              <a:rPr lang="en-US" altLang="zh-CN" sz="1800" dirty="0"/>
              <a:t>UHECR</a:t>
            </a:r>
            <a:r>
              <a:rPr lang="zh-CN" altLang="zh-CN" sz="1800" dirty="0"/>
              <a:t>，由</a:t>
            </a:r>
            <a:r>
              <a:rPr lang="en-US" altLang="zh-CN" sz="1800" dirty="0" err="1"/>
              <a:t>EeV</a:t>
            </a:r>
            <a:r>
              <a:rPr lang="zh-CN" altLang="zh-CN" sz="1800" dirty="0"/>
              <a:t>（</a:t>
            </a:r>
            <a:r>
              <a:rPr lang="en-US" altLang="zh-CN" sz="1800" dirty="0"/>
              <a:t>10</a:t>
            </a:r>
            <a:r>
              <a:rPr lang="en-US" altLang="zh-CN" sz="1800" baseline="30000" dirty="0"/>
              <a:t>18</a:t>
            </a:r>
            <a:r>
              <a:rPr lang="zh-CN" altLang="zh-CN" sz="1800" dirty="0"/>
              <a:t>）到几百</a:t>
            </a:r>
            <a:r>
              <a:rPr lang="en-US" altLang="zh-CN" sz="1800" dirty="0" err="1"/>
              <a:t>EeV</a:t>
            </a:r>
            <a:r>
              <a:rPr lang="zh-CN" altLang="en-US" sz="1800" dirty="0"/>
              <a:t>（</a:t>
            </a:r>
            <a:r>
              <a:rPr lang="en-US" altLang="zh-CN" sz="1800" dirty="0"/>
              <a:t>GZK </a:t>
            </a:r>
            <a:r>
              <a:rPr lang="en-US" altLang="zh-CN" sz="1800" dirty="0" smtClean="0"/>
              <a:t>cutoff</a:t>
            </a:r>
            <a:r>
              <a:rPr lang="zh-CN" altLang="en-US" sz="1800" dirty="0" smtClean="0"/>
              <a:t>区域）</a:t>
            </a:r>
            <a:r>
              <a:rPr lang="zh-CN" altLang="zh-CN" sz="1800" dirty="0"/>
              <a:t>的最高能的宇宙射线</a:t>
            </a:r>
            <a:r>
              <a:rPr lang="zh-CN" altLang="en-US" sz="1800" dirty="0"/>
              <a:t>能谱、质量和到达方向</a:t>
            </a:r>
            <a:r>
              <a:rPr lang="zh-CN" altLang="zh-CN" sz="2000" dirty="0"/>
              <a:t>。</a:t>
            </a:r>
            <a:endParaRPr lang="zh-CN" altLang="en-US" sz="20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013338"/>
            <a:ext cx="7625238" cy="5728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24744"/>
          </a:xfrm>
        </p:spPr>
        <p:txBody>
          <a:bodyPr>
            <a:normAutofit/>
          </a:bodyPr>
          <a:lstStyle/>
          <a:p>
            <a:pPr lvl="0"/>
            <a:r>
              <a:rPr lang="zh-CN" altLang="en-US" sz="6000" b="1" dirty="0" smtClean="0">
                <a:solidFill>
                  <a:srgbClr val="FF0000"/>
                </a:solidFill>
                <a:latin typeface="华文隶书" pitchFamily="2" charset="-122"/>
                <a:ea typeface="华文隶书" pitchFamily="2" charset="-122"/>
              </a:rPr>
              <a:t>世界</a:t>
            </a:r>
            <a:r>
              <a:rPr lang="zh-CN" altLang="zh-CN" sz="6000" b="1" dirty="0" smtClean="0">
                <a:solidFill>
                  <a:srgbClr val="FF0000"/>
                </a:solidFill>
                <a:latin typeface="华文隶书" pitchFamily="2" charset="-122"/>
                <a:ea typeface="华文隶书" pitchFamily="2" charset="-122"/>
              </a:rPr>
              <a:t>中学宇宙线探测网</a:t>
            </a:r>
            <a:endParaRPr lang="zh-CN" altLang="zh-CN" sz="6000" dirty="0">
              <a:solidFill>
                <a:srgbClr val="FF0000"/>
              </a:solidFill>
              <a:latin typeface="华文隶书" pitchFamily="2" charset="-122"/>
              <a:ea typeface="华文隶书" pitchFamily="2" charset="-122"/>
            </a:endParaRPr>
          </a:p>
        </p:txBody>
      </p:sp>
      <p:sp>
        <p:nvSpPr>
          <p:cNvPr id="3" name="内容占位符 2"/>
          <p:cNvSpPr>
            <a:spLocks noGrp="1"/>
          </p:cNvSpPr>
          <p:nvPr>
            <p:ph idx="1"/>
          </p:nvPr>
        </p:nvSpPr>
        <p:spPr>
          <a:xfrm>
            <a:off x="179512" y="1412776"/>
            <a:ext cx="8712968" cy="5112568"/>
          </a:xfrm>
        </p:spPr>
        <p:txBody>
          <a:bodyPr>
            <a:normAutofit/>
          </a:bodyPr>
          <a:lstStyle/>
          <a:p>
            <a:pPr>
              <a:buNone/>
            </a:pPr>
            <a:r>
              <a:rPr lang="en-US" altLang="zh-CN" dirty="0" smtClean="0">
                <a:latin typeface="楷体" pitchFamily="49" charset="-122"/>
                <a:ea typeface="楷体" pitchFamily="49" charset="-122"/>
              </a:rPr>
              <a:t>		</a:t>
            </a:r>
            <a:r>
              <a:rPr lang="zh-CN" altLang="en-US" dirty="0" smtClean="0">
                <a:latin typeface="楷体" pitchFamily="49" charset="-122"/>
                <a:ea typeface="楷体" pitchFamily="49" charset="-122"/>
              </a:rPr>
              <a:t>本世纪初以来，利用学校中的宇宙线探测器阵列建立类似于</a:t>
            </a:r>
            <a:r>
              <a:rPr lang="en-US" altLang="zh-CN" dirty="0" smtClean="0">
                <a:latin typeface="楷体" pitchFamily="49" charset="-122"/>
                <a:ea typeface="楷体" pitchFamily="49" charset="-122"/>
              </a:rPr>
              <a:t>PAO</a:t>
            </a:r>
            <a:r>
              <a:rPr lang="zh-CN" altLang="en-US" dirty="0" smtClean="0">
                <a:latin typeface="楷体" pitchFamily="49" charset="-122"/>
                <a:ea typeface="楷体" pitchFamily="49" charset="-122"/>
              </a:rPr>
              <a:t>的极端高能宇宙射线观测站，进行极高能宇宙线研究，引起人们越来越大的兴趣。据不完全统计，在美国、加拿大、荷兰、瑞典、波兰、捷克、意大利、英国、法国、葡萄牙、德国、芬兰</a:t>
            </a:r>
            <a:r>
              <a:rPr lang="en-US" altLang="zh-CN" dirty="0" smtClean="0">
                <a:latin typeface="楷体" pitchFamily="49" charset="-122"/>
                <a:ea typeface="楷体" pitchFamily="49" charset="-122"/>
              </a:rPr>
              <a:t>……</a:t>
            </a:r>
            <a:r>
              <a:rPr lang="zh-CN" altLang="en-US" dirty="0" smtClean="0">
                <a:latin typeface="楷体" pitchFamily="49" charset="-122"/>
                <a:ea typeface="楷体" pitchFamily="49" charset="-122"/>
              </a:rPr>
              <a:t>等国，已建和在建的中学宇宙线观测站约</a:t>
            </a:r>
            <a:r>
              <a:rPr lang="en-US" altLang="zh-CN" dirty="0" smtClean="0">
                <a:latin typeface="楷体" pitchFamily="49" charset="-122"/>
                <a:ea typeface="楷体" pitchFamily="49" charset="-122"/>
              </a:rPr>
              <a:t>200</a:t>
            </a:r>
            <a:r>
              <a:rPr lang="zh-CN" altLang="en-US" dirty="0" smtClean="0">
                <a:latin typeface="楷体" pitchFamily="49" charset="-122"/>
                <a:ea typeface="楷体" pitchFamily="49" charset="-122"/>
              </a:rPr>
              <a:t>多个，在大学和研究所指导下，建立了这种由宇宙线观测站组成的探测器阵列网络，进行着超高能宇宙线研究，并开始发表学术论文。</a:t>
            </a:r>
            <a:endParaRPr lang="zh-CN" altLang="en-US" dirty="0">
              <a:latin typeface="楷体" pitchFamily="49" charset="-122"/>
              <a:ea typeface="楷体"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124744"/>
          </a:xfrm>
        </p:spPr>
        <p:txBody>
          <a:bodyPr>
            <a:normAutofit/>
          </a:bodyPr>
          <a:lstStyle/>
          <a:p>
            <a:r>
              <a:rPr lang="zh-CN" altLang="en-US" sz="4800" b="1" dirty="0" smtClean="0">
                <a:solidFill>
                  <a:srgbClr val="FF0000"/>
                </a:solidFill>
                <a:latin typeface="楷体" pitchFamily="49" charset="-122"/>
                <a:ea typeface="楷体" pitchFamily="49" charset="-122"/>
              </a:rPr>
              <a:t>中学宇宙线探测网的优越性</a:t>
            </a:r>
            <a:endParaRPr lang="zh-CN" altLang="en-US" sz="4800" b="1" dirty="0">
              <a:solidFill>
                <a:srgbClr val="FF0000"/>
              </a:solidFill>
              <a:latin typeface="楷体" pitchFamily="49" charset="-122"/>
              <a:ea typeface="楷体" pitchFamily="49" charset="-122"/>
            </a:endParaRPr>
          </a:p>
        </p:txBody>
      </p:sp>
      <p:sp>
        <p:nvSpPr>
          <p:cNvPr id="3" name="内容占位符 2"/>
          <p:cNvSpPr>
            <a:spLocks noGrp="1"/>
          </p:cNvSpPr>
          <p:nvPr>
            <p:ph idx="1"/>
          </p:nvPr>
        </p:nvSpPr>
        <p:spPr>
          <a:xfrm>
            <a:off x="0" y="1124744"/>
            <a:ext cx="8964488" cy="5733256"/>
          </a:xfrm>
        </p:spPr>
        <p:txBody>
          <a:bodyPr>
            <a:normAutofit fontScale="85000" lnSpcReduction="10000"/>
          </a:bodyPr>
          <a:lstStyle/>
          <a:p>
            <a:r>
              <a:rPr lang="zh-CN" altLang="en-US" dirty="0" smtClean="0"/>
              <a:t>无需征地进行基础设施建设，利用学校楼顶、学校现成的电源和互联网络建小型</a:t>
            </a:r>
            <a:r>
              <a:rPr lang="en-US" altLang="zh-CN" dirty="0" smtClean="0"/>
              <a:t>EAS</a:t>
            </a:r>
            <a:r>
              <a:rPr lang="zh-CN" altLang="en-US" dirty="0" smtClean="0"/>
              <a:t>阵列，节省了大量资金和人力，为极端高能宇宙线研究开辟一个新途径。</a:t>
            </a:r>
            <a:endParaRPr lang="en-US" altLang="zh-CN" dirty="0" smtClean="0"/>
          </a:p>
          <a:p>
            <a:r>
              <a:rPr lang="zh-CN" altLang="en-US" dirty="0" smtClean="0"/>
              <a:t>利用</a:t>
            </a:r>
            <a:r>
              <a:rPr lang="en-US" altLang="zh-CN" dirty="0" smtClean="0"/>
              <a:t>GPS</a:t>
            </a:r>
            <a:r>
              <a:rPr lang="zh-CN" altLang="en-US" dirty="0" smtClean="0"/>
              <a:t>精确定时，每个小阵列测得的事例独立记录。各阵列数据离线综合分析，对时间窗内的符合事例，实行迹重建，测量其原初方向、能量、横向分布</a:t>
            </a:r>
            <a:r>
              <a:rPr lang="en-US" altLang="zh-CN" dirty="0" smtClean="0"/>
              <a:t>……</a:t>
            </a:r>
            <a:r>
              <a:rPr lang="zh-CN" altLang="en-US" dirty="0" smtClean="0"/>
              <a:t>进行极高能宇宙线研究。</a:t>
            </a:r>
            <a:endParaRPr lang="en-US" altLang="zh-CN" dirty="0" smtClean="0"/>
          </a:p>
          <a:p>
            <a:r>
              <a:rPr lang="zh-CN" altLang="en-US" dirty="0" smtClean="0"/>
              <a:t>有可能探测到极</a:t>
            </a:r>
            <a:r>
              <a:rPr lang="zh-CN" altLang="zh-CN" dirty="0" smtClean="0"/>
              <a:t>高能原子核</a:t>
            </a:r>
            <a:r>
              <a:rPr lang="zh-CN" altLang="en-US" dirty="0" smtClean="0"/>
              <a:t>与</a:t>
            </a:r>
            <a:r>
              <a:rPr lang="zh-CN" altLang="zh-CN" dirty="0" smtClean="0"/>
              <a:t>太阳</a:t>
            </a:r>
            <a:r>
              <a:rPr lang="zh-CN" altLang="en-US" dirty="0" smtClean="0"/>
              <a:t>光子作用</a:t>
            </a:r>
            <a:r>
              <a:rPr lang="zh-CN" altLang="zh-CN" dirty="0" smtClean="0"/>
              <a:t>的光致分裂</a:t>
            </a:r>
            <a:r>
              <a:rPr lang="zh-CN" altLang="en-US" dirty="0" smtClean="0"/>
              <a:t>造成相距遥远的</a:t>
            </a:r>
            <a:r>
              <a:rPr lang="en-US" altLang="zh-CN" dirty="0" smtClean="0"/>
              <a:t>2</a:t>
            </a:r>
            <a:r>
              <a:rPr lang="zh-CN" altLang="en-US" dirty="0" smtClean="0"/>
              <a:t>个相关</a:t>
            </a:r>
            <a:r>
              <a:rPr lang="en-US" altLang="zh-CN" dirty="0" smtClean="0"/>
              <a:t>EAS</a:t>
            </a:r>
            <a:r>
              <a:rPr lang="zh-CN" altLang="en-US" dirty="0" smtClean="0"/>
              <a:t>现象。</a:t>
            </a:r>
            <a:endParaRPr lang="en-US" altLang="zh-CN" dirty="0" smtClean="0"/>
          </a:p>
          <a:p>
            <a:r>
              <a:rPr lang="zh-CN" altLang="en-US" dirty="0" smtClean="0"/>
              <a:t>能让初等学校学生参与到一个真实运行的前沿科学实验中，在科学家的直接指导下受到现代科学研究的训练，为科学事业培养未来的优秀接班人；</a:t>
            </a:r>
            <a:endParaRPr lang="en-US" altLang="zh-CN" dirty="0" smtClean="0"/>
          </a:p>
          <a:p>
            <a:r>
              <a:rPr lang="zh-CN" altLang="en-US" dirty="0" smtClean="0"/>
              <a:t>通过国际交流活动</a:t>
            </a:r>
            <a:r>
              <a:rPr lang="zh-CN" altLang="zh-CN" dirty="0" smtClean="0"/>
              <a:t>，可以开拓中学生的国际视野，积累国际合作的经验。</a:t>
            </a:r>
            <a:endParaRPr lang="en-US" altLang="zh-CN" dirty="0" smtClean="0"/>
          </a:p>
          <a:p>
            <a:endParaRPr lang="en-US" altLang="zh-CN" dirty="0" smtClean="0"/>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340768"/>
          </a:xfrm>
        </p:spPr>
        <p:txBody>
          <a:bodyPr>
            <a:normAutofit/>
          </a:bodyPr>
          <a:lstStyle/>
          <a:p>
            <a:r>
              <a:rPr lang="zh-CN" altLang="en-US" sz="4800" dirty="0" smtClean="0">
                <a:solidFill>
                  <a:srgbClr val="FF0000"/>
                </a:solidFill>
                <a:latin typeface="华文隶书" pitchFamily="2" charset="-122"/>
                <a:ea typeface="华文隶书" pitchFamily="2" charset="-122"/>
              </a:rPr>
              <a:t>中学生宇宙线研究的国际交流</a:t>
            </a:r>
            <a:endParaRPr lang="zh-CN" altLang="en-US" sz="4800" dirty="0">
              <a:solidFill>
                <a:srgbClr val="FF0000"/>
              </a:solidFill>
              <a:latin typeface="华文隶书" pitchFamily="2" charset="-122"/>
              <a:ea typeface="华文隶书" pitchFamily="2" charset="-122"/>
            </a:endParaRPr>
          </a:p>
        </p:txBody>
      </p:sp>
      <p:sp>
        <p:nvSpPr>
          <p:cNvPr id="3" name="内容占位符 2"/>
          <p:cNvSpPr>
            <a:spLocks noGrp="1"/>
          </p:cNvSpPr>
          <p:nvPr>
            <p:ph idx="1"/>
          </p:nvPr>
        </p:nvSpPr>
        <p:spPr>
          <a:xfrm>
            <a:off x="251520" y="1600200"/>
            <a:ext cx="8712968" cy="4997152"/>
          </a:xfrm>
        </p:spPr>
        <p:txBody>
          <a:bodyPr>
            <a:normAutofit/>
          </a:bodyPr>
          <a:lstStyle/>
          <a:p>
            <a:r>
              <a:rPr lang="zh-CN" altLang="en-US" dirty="0" smtClean="0"/>
              <a:t>在美国国家科学基金会和美国能源部科学办公室下属的高能物理办公室的支持下：</a:t>
            </a:r>
            <a:endParaRPr lang="en-US" altLang="zh-CN" dirty="0" smtClean="0"/>
          </a:p>
          <a:p>
            <a:r>
              <a:rPr lang="zh-CN" altLang="en-US" dirty="0" smtClean="0"/>
              <a:t>已构成一个世界性中学宇宙线研究网络</a:t>
            </a:r>
            <a:r>
              <a:rPr lang="en-US" altLang="zh-CN" dirty="0" smtClean="0"/>
              <a:t>e-Lab </a:t>
            </a:r>
            <a:r>
              <a:rPr lang="zh-CN" altLang="en-US" dirty="0" smtClean="0"/>
              <a:t>（</a:t>
            </a:r>
            <a:r>
              <a:rPr lang="en-US" altLang="zh-CN" dirty="0" smtClean="0">
                <a:hlinkClick r:id="rId2"/>
              </a:rPr>
              <a:t>https://www.i2u2.org/elab/</a:t>
            </a:r>
            <a:r>
              <a:rPr lang="zh-CN" altLang="en-US" dirty="0" smtClean="0"/>
              <a:t>），开放数据和交流研究进展；</a:t>
            </a:r>
            <a:r>
              <a:rPr lang="zh-CN" altLang="zh-CN" dirty="0" smtClean="0"/>
              <a:t>每年还有全球网络视频会议“宇宙日”，交流中学生宇宙线研究方法和成果。</a:t>
            </a:r>
            <a:endParaRPr lang="en-US" altLang="zh-CN" dirty="0" smtClean="0"/>
          </a:p>
          <a:p>
            <a:r>
              <a:rPr lang="en-US" altLang="zh-CN" dirty="0" err="1" smtClean="0"/>
              <a:t>QuarkNet</a:t>
            </a:r>
            <a:r>
              <a:rPr lang="zh-CN" altLang="en-US" dirty="0" smtClean="0"/>
              <a:t>每年举行各国中学生参加实验的国际宇宙线</a:t>
            </a:r>
            <a:r>
              <a:rPr lang="en-US" altLang="zh-CN" dirty="0" smtClean="0"/>
              <a:t>μ</a:t>
            </a:r>
            <a:r>
              <a:rPr lang="zh-CN" altLang="en-US" dirty="0" smtClean="0"/>
              <a:t>子周</a:t>
            </a:r>
            <a:endParaRPr lang="en-US" altLang="zh-CN" dirty="0" smtClean="0"/>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0"/>
            <a:ext cx="8784976" cy="1988840"/>
          </a:xfrm>
        </p:spPr>
        <p:txBody>
          <a:bodyPr>
            <a:normAutofit fontScale="90000"/>
          </a:bodyPr>
          <a:lstStyle/>
          <a:p>
            <a:pPr algn="just"/>
            <a:r>
              <a:rPr lang="zh-CN" altLang="zh-CN" b="1" dirty="0" smtClean="0">
                <a:solidFill>
                  <a:srgbClr val="FF0000"/>
                </a:solidFill>
                <a:latin typeface="楷体" pitchFamily="49" charset="-122"/>
                <a:ea typeface="楷体" pitchFamily="49" charset="-122"/>
              </a:rPr>
              <a:t>加利福尼亚高中宇宙线天文台</a:t>
            </a:r>
            <a:r>
              <a:rPr lang="en-US" altLang="zh-CN" b="1" dirty="0" smtClean="0">
                <a:solidFill>
                  <a:srgbClr val="FF0000"/>
                </a:solidFill>
                <a:latin typeface="楷体" pitchFamily="49" charset="-122"/>
                <a:ea typeface="楷体" pitchFamily="49" charset="-122"/>
              </a:rPr>
              <a:t>CHICOS</a:t>
            </a:r>
            <a:r>
              <a:rPr lang="zh-CN" altLang="en-US" b="1" dirty="0" smtClean="0">
                <a:solidFill>
                  <a:srgbClr val="FF0000"/>
                </a:solidFill>
                <a:latin typeface="楷体" pitchFamily="49" charset="-122"/>
                <a:ea typeface="楷体" pitchFamily="49" charset="-122"/>
              </a:rPr>
              <a:t>，</a:t>
            </a:r>
            <a:r>
              <a:rPr lang="zh-CN" altLang="en-US" sz="2700" b="1" dirty="0" smtClean="0">
                <a:latin typeface="楷体" pitchFamily="49" charset="-122"/>
                <a:ea typeface="楷体" pitchFamily="49" charset="-122"/>
              </a:rPr>
              <a:t>由加州理工学院支持，已在洛杉矶</a:t>
            </a:r>
            <a:r>
              <a:rPr lang="en-US" altLang="zh-CN" sz="2700" b="1" dirty="0" smtClean="0">
                <a:latin typeface="楷体" pitchFamily="49" charset="-122"/>
                <a:ea typeface="楷体" pitchFamily="49" charset="-122"/>
              </a:rPr>
              <a:t>80</a:t>
            </a:r>
            <a:r>
              <a:rPr lang="zh-CN" altLang="en-US" sz="2700" b="1" dirty="0" smtClean="0">
                <a:latin typeface="楷体" pitchFamily="49" charset="-122"/>
                <a:ea typeface="楷体" pitchFamily="49" charset="-122"/>
              </a:rPr>
              <a:t>多个中学建立了宇宙线探测器阵列并运行，已有论文在</a:t>
            </a:r>
            <a:r>
              <a:rPr lang="en-US" altLang="zh-CN" sz="2700" b="1" dirty="0" smtClean="0">
                <a:latin typeface="楷体" pitchFamily="49" charset="-122"/>
                <a:ea typeface="楷体" pitchFamily="49" charset="-122"/>
              </a:rPr>
              <a:t>JOURNAL OF PHYSICS G: NUCLEAR AND PARTICLE PHYSICS</a:t>
            </a:r>
            <a:r>
              <a:rPr lang="zh-CN" altLang="en-US" sz="2700" b="1" dirty="0" smtClean="0">
                <a:latin typeface="楷体" pitchFamily="49" charset="-122"/>
                <a:ea typeface="楷体" pitchFamily="49" charset="-122"/>
              </a:rPr>
              <a:t>发表。下图中黄色和橙色点是正在运行的探测器阵列，蓝色点是未来可能增添的探测器阵列。</a:t>
            </a:r>
            <a:endParaRPr lang="zh-CN" altLang="en-US" sz="2700" b="1" dirty="0">
              <a:latin typeface="楷体" pitchFamily="49" charset="-122"/>
              <a:ea typeface="楷体" pitchFamily="49" charset="-122"/>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2072182"/>
            <a:ext cx="8892479" cy="478581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844824"/>
          </a:xfrm>
        </p:spPr>
        <p:txBody>
          <a:bodyPr>
            <a:normAutofit/>
          </a:bodyPr>
          <a:lstStyle/>
          <a:p>
            <a:r>
              <a:rPr lang="en-US" altLang="zh-CN" dirty="0" smtClean="0"/>
              <a:t>CHICOS</a:t>
            </a:r>
            <a:r>
              <a:rPr lang="zh-CN" altLang="en-US" dirty="0" smtClean="0"/>
              <a:t>在一个学校楼顶的面积</a:t>
            </a:r>
            <a:r>
              <a:rPr lang="en-US" altLang="zh-CN" dirty="0" smtClean="0"/>
              <a:t>1</a:t>
            </a:r>
            <a:r>
              <a:rPr lang="zh-CN" altLang="en-US" dirty="0" smtClean="0"/>
              <a:t>平方米的闪烁探测器</a:t>
            </a:r>
            <a:r>
              <a:rPr lang="en-US" altLang="zh-CN" dirty="0" smtClean="0"/>
              <a:t>2</a:t>
            </a:r>
            <a:r>
              <a:rPr lang="zh-CN" altLang="en-US" dirty="0" smtClean="0"/>
              <a:t>个</a:t>
            </a:r>
            <a:endParaRPr lang="zh-CN"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899592" y="1628800"/>
            <a:ext cx="7560840" cy="5229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竖排标题 3"/>
          <p:cNvSpPr>
            <a:spLocks noGrp="1"/>
          </p:cNvSpPr>
          <p:nvPr>
            <p:ph type="title" orient="vert"/>
          </p:nvPr>
        </p:nvSpPr>
        <p:spPr>
          <a:xfrm>
            <a:off x="8172400" y="260648"/>
            <a:ext cx="971600" cy="6250706"/>
          </a:xfrm>
        </p:spPr>
        <p:txBody>
          <a:bodyPr>
            <a:normAutofit/>
          </a:bodyPr>
          <a:lstStyle/>
          <a:p>
            <a:r>
              <a:rPr lang="zh-CN" altLang="en-US" sz="4800" b="1" dirty="0" smtClean="0">
                <a:solidFill>
                  <a:srgbClr val="FF0000"/>
                </a:solidFill>
                <a:latin typeface="楷体" pitchFamily="49" charset="-122"/>
                <a:ea typeface="楷体" pitchFamily="49" charset="-122"/>
              </a:rPr>
              <a:t>北美的学校宇宙线阵列</a:t>
            </a:r>
            <a:endParaRPr lang="zh-CN" altLang="en-US" sz="4800" b="1" dirty="0">
              <a:solidFill>
                <a:srgbClr val="FF0000"/>
              </a:solidFill>
              <a:latin typeface="楷体" pitchFamily="49" charset="-122"/>
              <a:ea typeface="楷体" pitchFamily="49" charset="-122"/>
            </a:endParaRPr>
          </a:p>
        </p:txBody>
      </p:sp>
      <p:sp>
        <p:nvSpPr>
          <p:cNvPr id="5" name="竖排文字占位符 4"/>
          <p:cNvSpPr>
            <a:spLocks noGrp="1"/>
          </p:cNvSpPr>
          <p:nvPr>
            <p:ph type="body" orient="vert" idx="1"/>
          </p:nvPr>
        </p:nvSpPr>
        <p:spPr/>
        <p:txBody>
          <a:bodyPr/>
          <a:lstStyle/>
          <a:p>
            <a:endParaRPr lang="zh-CN" altLang="en-US" dirty="0"/>
          </a:p>
        </p:txBody>
      </p:sp>
      <p:pic>
        <p:nvPicPr>
          <p:cNvPr id="5122" name="Picture 2"/>
          <p:cNvPicPr>
            <a:picLocks noChangeAspect="1" noChangeArrowheads="1"/>
          </p:cNvPicPr>
          <p:nvPr/>
        </p:nvPicPr>
        <p:blipFill>
          <a:blip r:embed="rId2" cstate="print"/>
          <a:srcRect/>
          <a:stretch>
            <a:fillRect/>
          </a:stretch>
        </p:blipFill>
        <p:spPr bwMode="auto">
          <a:xfrm>
            <a:off x="102075" y="194222"/>
            <a:ext cx="8033260" cy="633112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竖排标题 6"/>
          <p:cNvSpPr>
            <a:spLocks noGrp="1"/>
          </p:cNvSpPr>
          <p:nvPr>
            <p:ph type="title" orient="vert"/>
          </p:nvPr>
        </p:nvSpPr>
        <p:spPr>
          <a:xfrm>
            <a:off x="7956376" y="274638"/>
            <a:ext cx="1187624" cy="6394722"/>
          </a:xfrm>
        </p:spPr>
        <p:txBody>
          <a:bodyPr>
            <a:normAutofit/>
          </a:bodyPr>
          <a:lstStyle/>
          <a:p>
            <a:r>
              <a:rPr lang="zh-CN" altLang="en-US" sz="4800" b="1" dirty="0" smtClean="0">
                <a:solidFill>
                  <a:srgbClr val="FF0000"/>
                </a:solidFill>
                <a:latin typeface="楷体" pitchFamily="49" charset="-122"/>
                <a:ea typeface="楷体" pitchFamily="49" charset="-122"/>
              </a:rPr>
              <a:t>欧洲的学校宇宙线阵列</a:t>
            </a:r>
            <a:endParaRPr lang="zh-CN" altLang="en-US" sz="4800" b="1" dirty="0">
              <a:solidFill>
                <a:srgbClr val="FF0000"/>
              </a:solidFill>
              <a:latin typeface="楷体" pitchFamily="49" charset="-122"/>
              <a:ea typeface="楷体" pitchFamily="49" charset="-122"/>
            </a:endParaRPr>
          </a:p>
        </p:txBody>
      </p:sp>
      <p:sp>
        <p:nvSpPr>
          <p:cNvPr id="8" name="竖排文字占位符 7"/>
          <p:cNvSpPr>
            <a:spLocks noGrp="1"/>
          </p:cNvSpPr>
          <p:nvPr>
            <p:ph type="body" orient="vert" idx="1"/>
          </p:nvPr>
        </p:nvSpPr>
        <p:spPr/>
        <p:txBody>
          <a:bodyPr/>
          <a:lstStyle/>
          <a:p>
            <a:endParaRPr lang="zh-CN" altLang="en-US"/>
          </a:p>
        </p:txBody>
      </p:sp>
      <p:pic>
        <p:nvPicPr>
          <p:cNvPr id="4098" name="Picture 2"/>
          <p:cNvPicPr>
            <a:picLocks noGrp="1" noChangeAspect="1" noChangeArrowheads="1"/>
          </p:cNvPicPr>
          <p:nvPr>
            <p:ph idx="4294967295"/>
          </p:nvPr>
        </p:nvPicPr>
        <p:blipFill>
          <a:blip r:embed="rId2" cstate="print"/>
          <a:stretch>
            <a:fillRect/>
          </a:stretch>
        </p:blipFill>
        <p:spPr bwMode="auto">
          <a:xfrm>
            <a:off x="251520" y="99398"/>
            <a:ext cx="7560840" cy="669683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841</Words>
  <Application>Microsoft Office PowerPoint</Application>
  <PresentationFormat>全屏显示(4:3)</PresentationFormat>
  <Paragraphs>51</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极端高能宇宙线研究的一个途径</vt:lpstr>
      <vt:lpstr>Pierre Auger Observatory（PAO）</vt:lpstr>
      <vt:lpstr>世界中学宇宙线探测网</vt:lpstr>
      <vt:lpstr>中学宇宙线探测网的优越性</vt:lpstr>
      <vt:lpstr>中学生宇宙线研究的国际交流</vt:lpstr>
      <vt:lpstr>加利福尼亚高中宇宙线天文台CHICOS，由加州理工学院支持，已在洛杉矶80多个中学建立了宇宙线探测器阵列并运行，已有论文在JOURNAL OF PHYSICS G: NUCLEAR AND PARTICLE PHYSICS发表。下图中黄色和橙色点是正在运行的探测器阵列，蓝色点是未来可能增添的探测器阵列。</vt:lpstr>
      <vt:lpstr>CHICOS在一个学校楼顶的面积1平方米的闪烁探测器2个</vt:lpstr>
      <vt:lpstr>北美的学校宇宙线阵列</vt:lpstr>
      <vt:lpstr>欧洲的学校宇宙线阵列</vt:lpstr>
      <vt:lpstr>北京市东直门中学的EAS阵列</vt:lpstr>
      <vt:lpstr>用途广泛的宇宙线示范实验教室</vt:lpstr>
      <vt:lpstr>2016国际宇宙日会议文集首页</vt:lpstr>
      <vt:lpstr>在北京市建立我国首个中学宇宙线探测器阵列网的条件已经成熟</vt:lpstr>
      <vt:lpstr>建立全国极高能宇宙线EAS联合研究网</vt:lpstr>
      <vt:lpstr>有意参加或帮助推广本项目者，请联系</vt:lpstr>
      <vt:lpstr>谢谢！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沈长铨</dc:creator>
  <cp:lastModifiedBy>沈长铨</cp:lastModifiedBy>
  <cp:revision>22</cp:revision>
  <dcterms:created xsi:type="dcterms:W3CDTF">2017-09-19T12:20:01Z</dcterms:created>
  <dcterms:modified xsi:type="dcterms:W3CDTF">2017-09-21T05:57:51Z</dcterms:modified>
</cp:coreProperties>
</file>