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2"/>
  </p:notesMasterIdLst>
  <p:sldIdLst>
    <p:sldId id="367" r:id="rId2"/>
    <p:sldId id="417" r:id="rId3"/>
    <p:sldId id="418" r:id="rId4"/>
    <p:sldId id="422" r:id="rId5"/>
    <p:sldId id="420" r:id="rId6"/>
    <p:sldId id="421" r:id="rId7"/>
    <p:sldId id="386" r:id="rId8"/>
    <p:sldId id="389" r:id="rId9"/>
    <p:sldId id="403" r:id="rId10"/>
    <p:sldId id="404" r:id="rId11"/>
    <p:sldId id="405" r:id="rId12"/>
    <p:sldId id="431" r:id="rId13"/>
    <p:sldId id="407" r:id="rId14"/>
    <p:sldId id="408" r:id="rId15"/>
    <p:sldId id="409" r:id="rId16"/>
    <p:sldId id="423" r:id="rId17"/>
    <p:sldId id="424" r:id="rId18"/>
    <p:sldId id="425" r:id="rId19"/>
    <p:sldId id="426" r:id="rId20"/>
    <p:sldId id="427" r:id="rId21"/>
    <p:sldId id="428" r:id="rId22"/>
    <p:sldId id="397" r:id="rId23"/>
    <p:sldId id="398" r:id="rId24"/>
    <p:sldId id="387" r:id="rId25"/>
    <p:sldId id="429" r:id="rId26"/>
    <p:sldId id="400" r:id="rId27"/>
    <p:sldId id="433" r:id="rId28"/>
    <p:sldId id="432" r:id="rId29"/>
    <p:sldId id="416" r:id="rId30"/>
    <p:sldId id="430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3FC"/>
    <a:srgbClr val="3C5AEE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67" y="-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7D3FA-8202-4642-9968-B27D58D7869D}" type="datetimeFigureOut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F0DE0-A153-4588-BCB4-12EE1326DE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9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F0DE0-A153-4588-BCB4-12EE1326DED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861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A1341FAA-94E1-4FC6-851B-94530B8F89AC}" type="slidenum">
              <a:rPr lang="en-US" altLang="zh-CN" smtClean="0"/>
              <a:pPr eaLnBrk="1" hangingPunct="1"/>
              <a:t>9</a:t>
            </a:fld>
            <a:endParaRPr lang="en-US" altLang="zh-CN" smtClean="0"/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6144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243A448D-0BE8-4D3D-BDB3-9BA62897506E}" type="slidenum">
              <a:rPr lang="en-US" altLang="zh-CN" sz="1200">
                <a:latin typeface="Calibri" pitchFamily="34" charset="0"/>
                <a:ea typeface="MS PGothic" pitchFamily="34" charset="-128"/>
              </a:rPr>
              <a:pPr algn="r" eaLnBrk="1" hangingPunct="1"/>
              <a:t>9</a:t>
            </a:fld>
            <a:endParaRPr lang="en-US" altLang="zh-CN" sz="120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F0DE0-A153-4588-BCB4-12EE1326DED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572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F0DE0-A153-4588-BCB4-12EE1326DED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987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3DB11-A372-4287-8437-285DEAA674B2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190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F0DE0-A153-4588-BCB4-12EE1326DED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19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B466-87DA-488D-9F6C-A1A09B03F045}" type="datetime1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17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7E0F-5E12-427C-80D7-DF5C382B3839}" type="datetime1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72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64BF-4355-4648-A11C-BB9EAC035996}" type="datetime1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90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D38F-3B73-4541-8891-DACB00C94000}" type="datetime1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14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BF40-0D4B-4B9E-ABAB-EA8C38E08872}" type="datetime1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27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AA62-FBDB-4C95-950D-BD7754A3CF02}" type="datetime1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87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81E9-3105-4BF9-BD8D-FF1EEA277524}" type="datetime1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65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BF43-1C5D-4FD4-82FD-262FE0317450}" type="datetime1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35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1E2C-9D5A-4CAD-8372-28DBDC8C8E13}" type="datetime1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62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4AA7-8DEE-48AF-B550-BE1635FBEE26}" type="datetime1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90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6A79-C584-4179-873B-1EA4FC911F85}" type="datetime1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85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CB353-25FB-4B0F-AE07-1A85520D6C02}" type="datetime1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08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17.png"/><Relationship Id="rId10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QQ截图未命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8606"/>
            <a:ext cx="2094107" cy="105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731347" y="3501008"/>
            <a:ext cx="7704137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1952" y="5555704"/>
            <a:ext cx="6248400" cy="60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1800" dirty="0" smtClean="0">
                <a:solidFill>
                  <a:srgbClr val="0066FF"/>
                </a:solidFill>
              </a:rPr>
              <a:t>Purple Mountain Observatory, Chinese Academy of Sciences</a:t>
            </a:r>
            <a:endParaRPr lang="en-US" altLang="zh-CN" sz="1800" dirty="0">
              <a:solidFill>
                <a:srgbClr val="0066FF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3"/>
            <a:ext cx="1201316" cy="1080121"/>
          </a:xfrm>
          <a:prstGeom prst="rect">
            <a:avLst/>
          </a:prstGeom>
          <a:solidFill>
            <a:srgbClr val="6699FF"/>
          </a:solidFill>
        </p:spPr>
      </p:pic>
      <p:sp>
        <p:nvSpPr>
          <p:cNvPr id="9" name="TextBox 8"/>
          <p:cNvSpPr txBox="1"/>
          <p:nvPr/>
        </p:nvSpPr>
        <p:spPr>
          <a:xfrm>
            <a:off x="7524328" y="6392361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中国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威海</a:t>
            </a:r>
          </a:p>
        </p:txBody>
      </p:sp>
      <p:sp>
        <p:nvSpPr>
          <p:cNvPr id="15" name="标题 1"/>
          <p:cNvSpPr>
            <a:spLocks noGrp="1"/>
          </p:cNvSpPr>
          <p:nvPr>
            <p:ph type="ctrTitle"/>
          </p:nvPr>
        </p:nvSpPr>
        <p:spPr>
          <a:xfrm>
            <a:off x="251520" y="1814959"/>
            <a:ext cx="8568952" cy="1470025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zh-CN" altLang="en-US" sz="4900" b="1" dirty="0" smtClean="0">
                <a:latin typeface="+mn-ea"/>
                <a:ea typeface="+mn-ea"/>
              </a:rPr>
              <a:t>伽玛射线暴能谱</a:t>
            </a:r>
            <a:r>
              <a:rPr lang="zh-CN" altLang="en-US" sz="4900" b="1" dirty="0">
                <a:latin typeface="+mn-ea"/>
                <a:ea typeface="+mn-ea"/>
              </a:rPr>
              <a:t>时延对洛伦</a:t>
            </a:r>
            <a:r>
              <a:rPr lang="zh-CN" altLang="en-US" sz="4900" b="1" dirty="0" smtClean="0">
                <a:latin typeface="+mn-ea"/>
                <a:ea typeface="+mn-ea"/>
              </a:rPr>
              <a:t>兹</a:t>
            </a:r>
            <a:r>
              <a:rPr lang="en-US" altLang="zh-CN" sz="4900" b="1" dirty="0" smtClean="0">
                <a:latin typeface="+mn-ea"/>
                <a:ea typeface="+mn-ea"/>
              </a:rPr>
              <a:t/>
            </a:r>
            <a:br>
              <a:rPr lang="en-US" altLang="zh-CN" sz="4900" b="1" dirty="0" smtClean="0">
                <a:latin typeface="+mn-ea"/>
                <a:ea typeface="+mn-ea"/>
              </a:rPr>
            </a:br>
            <a:r>
              <a:rPr lang="zh-CN" altLang="en-US" sz="4900" b="1" dirty="0" smtClean="0">
                <a:latin typeface="+mn-ea"/>
                <a:ea typeface="+mn-ea"/>
              </a:rPr>
              <a:t>不变性破缺的最新</a:t>
            </a:r>
            <a:r>
              <a:rPr lang="zh-CN" altLang="en-US" sz="4900" b="1" dirty="0">
                <a:latin typeface="+mn-ea"/>
                <a:ea typeface="+mn-ea"/>
              </a:rPr>
              <a:t>检验</a:t>
            </a:r>
            <a:r>
              <a:rPr lang="en-US" altLang="zh-CN" sz="2000" b="1" dirty="0" smtClean="0">
                <a:solidFill>
                  <a:srgbClr val="3C5A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000" b="1" dirty="0" smtClean="0">
                <a:solidFill>
                  <a:srgbClr val="3C5A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b="1" dirty="0">
              <a:latin typeface="Comic Sans MS" pitchFamily="66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2017-09-23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LHAASO</a:t>
            </a:r>
            <a:r>
              <a:rPr lang="zh-CN" altLang="en-US" smtClean="0"/>
              <a:t>合作组会议</a:t>
            </a:r>
            <a:endParaRPr lang="zh-CN" altLang="en-US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2008" y="3917374"/>
            <a:ext cx="896448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2E33F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报告</a:t>
            </a:r>
            <a:r>
              <a:rPr lang="zh-CN" altLang="en-US" sz="2800" b="1" dirty="0" smtClean="0">
                <a:solidFill>
                  <a:srgbClr val="2E33F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者：魏俊杰</a:t>
            </a:r>
            <a:endParaRPr lang="en-US" altLang="zh-CN" sz="2800" b="1" dirty="0">
              <a:solidFill>
                <a:srgbClr val="2E33FC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2E33F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合作者：吴</a:t>
            </a:r>
            <a:r>
              <a:rPr lang="zh-CN" altLang="en-US" sz="2800" b="1" dirty="0" smtClean="0">
                <a:solidFill>
                  <a:srgbClr val="2E33F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雪峰、张彬彬、邵琅、</a:t>
            </a:r>
            <a:r>
              <a:rPr lang="en-GB" altLang="zh-CN" sz="2800" dirty="0">
                <a:solidFill>
                  <a:srgbClr val="2E33FC"/>
                </a:solidFill>
                <a:latin typeface="Bookman Old Style" panose="02050604050505020204" pitchFamily="18" charset="0"/>
              </a:rPr>
              <a:t> </a:t>
            </a:r>
            <a:r>
              <a:rPr lang="zh-CN" altLang="en-US" sz="2800" b="1" dirty="0" smtClean="0">
                <a:solidFill>
                  <a:srgbClr val="2E33F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高鹤、</a:t>
            </a:r>
            <a:r>
              <a:rPr lang="en-GB" altLang="zh-CN" sz="2800" dirty="0" smtClean="0">
                <a:solidFill>
                  <a:srgbClr val="2E33FC"/>
                </a:solidFill>
                <a:latin typeface="+mj-lt"/>
                <a:cs typeface="Times New Roman" panose="02020603050405020304" pitchFamily="18" charset="0"/>
              </a:rPr>
              <a:t>Peter </a:t>
            </a:r>
            <a:r>
              <a:rPr lang="en-GB" altLang="zh-CN" sz="2800" dirty="0" err="1" smtClean="0">
                <a:solidFill>
                  <a:srgbClr val="2E33FC"/>
                </a:solidFill>
                <a:latin typeface="+mj-lt"/>
                <a:cs typeface="Times New Roman" panose="02020603050405020304" pitchFamily="18" charset="0"/>
              </a:rPr>
              <a:t>Mészáros</a:t>
            </a:r>
            <a:endParaRPr lang="en-US" altLang="zh-CN" sz="2800" dirty="0">
              <a:solidFill>
                <a:schemeClr val="folHlin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20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GRB090510_LI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38576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テキスト ボックス 4"/>
          <p:cNvSpPr txBox="1">
            <a:spLocks noChangeArrowheads="1"/>
          </p:cNvSpPr>
          <p:nvPr/>
        </p:nvSpPr>
        <p:spPr bwMode="auto">
          <a:xfrm>
            <a:off x="4000500" y="1817688"/>
            <a:ext cx="45783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Char char="u"/>
            </a:pPr>
            <a:r>
              <a:rPr kumimoji="1" lang="zh-CN" altLang="en-US" sz="2400" b="1" u="sng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最保守估计</a:t>
            </a:r>
            <a:r>
              <a:rPr kumimoji="1" lang="en-US" altLang="ja-JP" sz="2400" b="1" u="sng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: </a:t>
            </a:r>
          </a:p>
          <a:p>
            <a:pPr eaLnBrk="1" hangingPunct="1"/>
            <a:r>
              <a:rPr kumimoji="1" lang="zh-CN" altLang="en-US" sz="2000" b="1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能量为</a:t>
            </a:r>
            <a:r>
              <a:rPr kumimoji="1" lang="en-US" altLang="ja-JP" sz="2000" b="1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31GeV</a:t>
            </a:r>
            <a:r>
              <a:rPr kumimoji="1" lang="zh-CN" altLang="en-US" sz="2000" b="1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光子与触发的</a:t>
            </a:r>
            <a:r>
              <a:rPr kumimoji="1" lang="en-US" altLang="zh-CN" sz="2000" b="1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MeV</a:t>
            </a:r>
            <a:r>
              <a:rPr kumimoji="1" lang="zh-CN" altLang="en-US" sz="2000" b="1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光子在</a:t>
            </a:r>
          </a:p>
          <a:p>
            <a:pPr eaLnBrk="1" hangingPunct="1"/>
            <a:r>
              <a:rPr kumimoji="1" lang="zh-CN" altLang="en-US" sz="2000" b="1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暴源是同时发出的</a:t>
            </a:r>
            <a:endParaRPr kumimoji="1" lang="ja-JP" altLang="en-US" sz="2000" b="1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12292" name="テキスト ボックス 5"/>
          <p:cNvSpPr txBox="1">
            <a:spLocks noChangeArrowheads="1"/>
          </p:cNvSpPr>
          <p:nvPr/>
        </p:nvSpPr>
        <p:spPr bwMode="auto">
          <a:xfrm>
            <a:off x="4953000" y="2819400"/>
            <a:ext cx="2733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l-GR" altLang="ja-JP" sz="200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Δ</a:t>
            </a:r>
            <a:r>
              <a:rPr kumimoji="1" lang="en-US" altLang="ja-JP" sz="200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t &lt; 859 ms, </a:t>
            </a:r>
          </a:p>
          <a:p>
            <a:pPr eaLnBrk="1" hangingPunct="1"/>
            <a:r>
              <a:rPr kumimoji="1" lang="en-US" altLang="ja-JP" sz="2400" b="1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M</a:t>
            </a:r>
            <a:r>
              <a:rPr kumimoji="1" lang="en-US" altLang="ja-JP" sz="2400" b="1" baseline="-25000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QG,1</a:t>
            </a:r>
            <a:r>
              <a:rPr kumimoji="1" lang="en-US" altLang="ja-JP" sz="2400" b="1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/M</a:t>
            </a:r>
            <a:r>
              <a:rPr kumimoji="1" lang="en-US" altLang="ja-JP" sz="2400" b="1" baseline="-25000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plank</a:t>
            </a:r>
            <a:r>
              <a:rPr kumimoji="1" lang="en-US" altLang="ja-JP" sz="2400" b="1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&gt; 1.19</a:t>
            </a:r>
            <a:endParaRPr kumimoji="1" lang="ja-JP" altLang="en-US" sz="2400" b="1">
              <a:solidFill>
                <a:srgbClr val="0000FF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12293" name="テキスト ボックス 7"/>
          <p:cNvSpPr txBox="1">
            <a:spLocks noChangeArrowheads="1"/>
          </p:cNvSpPr>
          <p:nvPr/>
        </p:nvSpPr>
        <p:spPr bwMode="auto">
          <a:xfrm>
            <a:off x="4114800" y="3657600"/>
            <a:ext cx="4737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Char char="u"/>
            </a:pPr>
            <a:r>
              <a:rPr kumimoji="1" lang="zh-CN" altLang="en-US" sz="2400" b="1" u="sng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最激进估计</a:t>
            </a:r>
            <a:r>
              <a:rPr kumimoji="1" lang="en-US" altLang="ja-JP" sz="2400" b="1" u="sng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:</a:t>
            </a:r>
          </a:p>
          <a:p>
            <a:pPr eaLnBrk="1" hangingPunct="1"/>
            <a:r>
              <a:rPr kumimoji="1" lang="zh-CN" altLang="en-US" sz="2000" b="1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能量为</a:t>
            </a:r>
            <a:r>
              <a:rPr kumimoji="1" lang="en-US" altLang="ja-JP" sz="2000" b="1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31 GeV</a:t>
            </a:r>
            <a:r>
              <a:rPr kumimoji="1" lang="zh-CN" altLang="en-US" sz="2000" b="1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光子与几乎同时的</a:t>
            </a:r>
            <a:r>
              <a:rPr kumimoji="1" lang="en-US" altLang="zh-CN" sz="2000" b="1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&lt;1 MeV</a:t>
            </a:r>
          </a:p>
          <a:p>
            <a:pPr eaLnBrk="1" hangingPunct="1"/>
            <a:r>
              <a:rPr kumimoji="1" lang="zh-CN" altLang="en-US" sz="2000" b="1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光子脉冲在暴源是同时发出的</a:t>
            </a:r>
            <a:endParaRPr kumimoji="1" lang="ja-JP" altLang="en-US" sz="2000" b="1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12294" name="テキスト ボックス 8"/>
          <p:cNvSpPr txBox="1">
            <a:spLocks noChangeArrowheads="1"/>
          </p:cNvSpPr>
          <p:nvPr/>
        </p:nvSpPr>
        <p:spPr bwMode="auto">
          <a:xfrm>
            <a:off x="5029200" y="4648200"/>
            <a:ext cx="2616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l-GR" altLang="ja-JP" sz="200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Δ</a:t>
            </a:r>
            <a:r>
              <a:rPr kumimoji="1" lang="en-US" altLang="ja-JP" sz="200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t &lt; 10ms, </a:t>
            </a:r>
          </a:p>
          <a:p>
            <a:pPr eaLnBrk="1" hangingPunct="1"/>
            <a:r>
              <a:rPr kumimoji="1" lang="en-US" altLang="ja-JP" sz="2400" b="1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M</a:t>
            </a:r>
            <a:r>
              <a:rPr kumimoji="1" lang="en-US" altLang="ja-JP" sz="2400" b="1" baseline="-2500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QG,1</a:t>
            </a:r>
            <a:r>
              <a:rPr kumimoji="1" lang="en-US" altLang="ja-JP" sz="2400" b="1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/M</a:t>
            </a:r>
            <a:r>
              <a:rPr kumimoji="1" lang="en-US" altLang="ja-JP" sz="2400" b="1" baseline="-2500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plank</a:t>
            </a:r>
            <a:r>
              <a:rPr kumimoji="1" lang="en-US" altLang="ja-JP" sz="2400" b="1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&gt; 102</a:t>
            </a:r>
            <a:endParaRPr kumimoji="1" lang="ja-JP" altLang="en-US" sz="2400" b="1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979613" y="1038225"/>
            <a:ext cx="77787" cy="4543425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endParaRPr kumimoji="1" lang="ja-JP" altLang="en-US" smtClean="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8" name="星 5 17"/>
          <p:cNvSpPr/>
          <p:nvPr/>
        </p:nvSpPr>
        <p:spPr>
          <a:xfrm>
            <a:off x="1785938" y="928688"/>
            <a:ext cx="414337" cy="414337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endParaRPr kumimoji="1" lang="ja-JP" altLang="en-US" smtClean="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2297" name="Rectangle 9"/>
          <p:cNvSpPr>
            <a:spLocks/>
          </p:cNvSpPr>
          <p:nvPr/>
        </p:nvSpPr>
        <p:spPr bwMode="auto">
          <a:xfrm>
            <a:off x="3733800" y="762000"/>
            <a:ext cx="518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短暴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GRB 090510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对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LIV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的限制</a:t>
            </a:r>
            <a:b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</a:br>
            <a:r>
              <a:rPr lang="en-US" altLang="zh-CN" sz="240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Abdo et al., 2009, Nature, 462, 331</a:t>
            </a:r>
            <a:endParaRPr lang="en-US" altLang="zh-CN" sz="2400" b="1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57150" y="5918200"/>
            <a:ext cx="9131300" cy="939800"/>
            <a:chOff x="0" y="3152"/>
            <a:chExt cx="5808" cy="592"/>
          </a:xfrm>
        </p:grpSpPr>
        <p:sp>
          <p:nvSpPr>
            <p:cNvPr id="12308" name="Text Box 11"/>
            <p:cNvSpPr txBox="1">
              <a:spLocks noChangeArrowheads="1"/>
            </p:cNvSpPr>
            <p:nvPr/>
          </p:nvSpPr>
          <p:spPr bwMode="auto">
            <a:xfrm>
              <a:off x="5184" y="3294"/>
              <a:ext cx="6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400" b="1">
                  <a:ea typeface="MS PGothic" pitchFamily="34" charset="-128"/>
                  <a:cs typeface="Tahoma" pitchFamily="34" charset="0"/>
                </a:rPr>
                <a:t>min M</a:t>
              </a:r>
              <a:r>
                <a:rPr lang="en-US" altLang="zh-CN" sz="1400" b="1" baseline="-25000">
                  <a:ea typeface="MS PGothic" pitchFamily="34" charset="-128"/>
                  <a:cs typeface="Tahoma" pitchFamily="34" charset="0"/>
                </a:rPr>
                <a:t>QG </a:t>
              </a:r>
            </a:p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400" b="1">
                  <a:ea typeface="MS PGothic" pitchFamily="34" charset="-128"/>
                  <a:cs typeface="Tahoma" pitchFamily="34" charset="0"/>
                </a:rPr>
                <a:t>(GeV)</a:t>
              </a:r>
            </a:p>
          </p:txBody>
        </p:sp>
        <p:sp>
          <p:nvSpPr>
            <p:cNvPr id="12309" name="Line 12"/>
            <p:cNvSpPr>
              <a:spLocks noChangeShapeType="1"/>
            </p:cNvSpPr>
            <p:nvPr/>
          </p:nvSpPr>
          <p:spPr bwMode="auto">
            <a:xfrm flipV="1">
              <a:off x="130" y="3408"/>
              <a:ext cx="5102" cy="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10" name="Line 13"/>
            <p:cNvSpPr>
              <a:spLocks noChangeShapeType="1"/>
            </p:cNvSpPr>
            <p:nvPr/>
          </p:nvSpPr>
          <p:spPr bwMode="auto">
            <a:xfrm>
              <a:off x="2418" y="3368"/>
              <a:ext cx="0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11" name="Line 14"/>
            <p:cNvSpPr>
              <a:spLocks noChangeShapeType="1"/>
            </p:cNvSpPr>
            <p:nvPr/>
          </p:nvSpPr>
          <p:spPr bwMode="auto">
            <a:xfrm>
              <a:off x="3629" y="3360"/>
              <a:ext cx="0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12" name="Line 15"/>
            <p:cNvSpPr>
              <a:spLocks noChangeShapeType="1"/>
            </p:cNvSpPr>
            <p:nvPr/>
          </p:nvSpPr>
          <p:spPr bwMode="auto">
            <a:xfrm>
              <a:off x="1252" y="3368"/>
              <a:ext cx="0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13" name="Line 16"/>
            <p:cNvSpPr>
              <a:spLocks noChangeShapeType="1"/>
            </p:cNvSpPr>
            <p:nvPr/>
          </p:nvSpPr>
          <p:spPr bwMode="auto">
            <a:xfrm>
              <a:off x="1166" y="33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14" name="Line 17"/>
            <p:cNvSpPr>
              <a:spLocks noChangeShapeType="1"/>
            </p:cNvSpPr>
            <p:nvPr/>
          </p:nvSpPr>
          <p:spPr bwMode="auto">
            <a:xfrm>
              <a:off x="2936" y="334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15" name="Line 18"/>
            <p:cNvSpPr>
              <a:spLocks noChangeShapeType="1"/>
            </p:cNvSpPr>
            <p:nvPr/>
          </p:nvSpPr>
          <p:spPr bwMode="auto">
            <a:xfrm>
              <a:off x="1986" y="334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16" name="Line 19"/>
            <p:cNvSpPr>
              <a:spLocks noChangeShapeType="1"/>
            </p:cNvSpPr>
            <p:nvPr/>
          </p:nvSpPr>
          <p:spPr bwMode="auto">
            <a:xfrm>
              <a:off x="562" y="33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17" name="Line 20"/>
            <p:cNvSpPr>
              <a:spLocks noChangeShapeType="1"/>
            </p:cNvSpPr>
            <p:nvPr/>
          </p:nvSpPr>
          <p:spPr bwMode="auto">
            <a:xfrm>
              <a:off x="130" y="336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18" name="Text Box 21"/>
            <p:cNvSpPr txBox="1">
              <a:spLocks noChangeArrowheads="1"/>
            </p:cNvSpPr>
            <p:nvPr/>
          </p:nvSpPr>
          <p:spPr bwMode="auto">
            <a:xfrm>
              <a:off x="1152" y="3624"/>
              <a:ext cx="47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600" b="1">
                  <a:ea typeface="MS PGothic" pitchFamily="34" charset="-128"/>
                  <a:cs typeface="Tahoma" pitchFamily="34" charset="0"/>
                </a:rPr>
                <a:t>10</a:t>
              </a:r>
              <a:r>
                <a:rPr lang="en-US" altLang="zh-CN" sz="1600" b="1" baseline="30000">
                  <a:ea typeface="MS PGothic" pitchFamily="34" charset="-128"/>
                  <a:cs typeface="Tahoma" pitchFamily="34" charset="0"/>
                </a:rPr>
                <a:t>16</a:t>
              </a:r>
              <a:endParaRPr lang="en-US" altLang="zh-CN" sz="16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2319" name="Text Box 22"/>
            <p:cNvSpPr txBox="1">
              <a:spLocks noChangeArrowheads="1"/>
            </p:cNvSpPr>
            <p:nvPr/>
          </p:nvSpPr>
          <p:spPr bwMode="auto">
            <a:xfrm>
              <a:off x="2116" y="3600"/>
              <a:ext cx="47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600" b="1">
                  <a:ea typeface="MS PGothic" pitchFamily="34" charset="-128"/>
                  <a:cs typeface="Tahoma" pitchFamily="34" charset="0"/>
                </a:rPr>
                <a:t>10</a:t>
              </a:r>
              <a:r>
                <a:rPr lang="en-US" altLang="zh-CN" sz="1600" b="1" baseline="30000">
                  <a:ea typeface="MS PGothic" pitchFamily="34" charset="-128"/>
                  <a:cs typeface="Tahoma" pitchFamily="34" charset="0"/>
                </a:rPr>
                <a:t>17</a:t>
              </a:r>
              <a:endParaRPr lang="en-US" altLang="zh-CN" sz="16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2320" name="Text Box 23"/>
            <p:cNvSpPr txBox="1">
              <a:spLocks noChangeArrowheads="1"/>
            </p:cNvSpPr>
            <p:nvPr/>
          </p:nvSpPr>
          <p:spPr bwMode="auto">
            <a:xfrm>
              <a:off x="3497" y="3608"/>
              <a:ext cx="47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600" b="1">
                  <a:ea typeface="MS PGothic" pitchFamily="34" charset="-128"/>
                  <a:cs typeface="Tahoma" pitchFamily="34" charset="0"/>
                </a:rPr>
                <a:t>10</a:t>
              </a:r>
              <a:r>
                <a:rPr lang="en-US" altLang="zh-CN" sz="1600" b="1" baseline="30000">
                  <a:ea typeface="MS PGothic" pitchFamily="34" charset="-128"/>
                  <a:cs typeface="Tahoma" pitchFamily="34" charset="0"/>
                </a:rPr>
                <a:t>18</a:t>
              </a:r>
              <a:endParaRPr lang="en-US" altLang="zh-CN" sz="16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2321" name="Text Box 24"/>
            <p:cNvSpPr txBox="1">
              <a:spLocks noChangeArrowheads="1"/>
            </p:cNvSpPr>
            <p:nvPr/>
          </p:nvSpPr>
          <p:spPr bwMode="auto">
            <a:xfrm>
              <a:off x="0" y="3608"/>
              <a:ext cx="47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600" b="1">
                  <a:ea typeface="MS PGothic" pitchFamily="34" charset="-128"/>
                  <a:cs typeface="Tahoma" pitchFamily="34" charset="0"/>
                </a:rPr>
                <a:t>10</a:t>
              </a:r>
              <a:r>
                <a:rPr lang="en-US" altLang="zh-CN" sz="1600" b="1" baseline="30000">
                  <a:ea typeface="MS PGothic" pitchFamily="34" charset="-128"/>
                  <a:cs typeface="Tahoma" pitchFamily="34" charset="0"/>
                </a:rPr>
                <a:t>15</a:t>
              </a:r>
              <a:endParaRPr lang="en-US" altLang="zh-CN" sz="16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2322" name="Text Box 25"/>
            <p:cNvSpPr txBox="1">
              <a:spLocks noChangeArrowheads="1"/>
            </p:cNvSpPr>
            <p:nvPr/>
          </p:nvSpPr>
          <p:spPr bwMode="auto">
            <a:xfrm>
              <a:off x="288" y="3536"/>
              <a:ext cx="56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400" b="1">
                  <a:ea typeface="MS PGothic" pitchFamily="34" charset="-128"/>
                  <a:cs typeface="Tahoma" pitchFamily="34" charset="0"/>
                </a:rPr>
                <a:t>1.8x10</a:t>
              </a:r>
              <a:r>
                <a:rPr lang="en-US" altLang="zh-CN" sz="1400" b="1" baseline="30000">
                  <a:ea typeface="MS PGothic" pitchFamily="34" charset="-128"/>
                  <a:cs typeface="Tahoma" pitchFamily="34" charset="0"/>
                </a:rPr>
                <a:t>15  </a:t>
              </a:r>
              <a:endParaRPr lang="en-US" altLang="zh-CN" sz="14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2323" name="Text Box 26"/>
            <p:cNvSpPr txBox="1">
              <a:spLocks noChangeArrowheads="1"/>
            </p:cNvSpPr>
            <p:nvPr/>
          </p:nvSpPr>
          <p:spPr bwMode="auto">
            <a:xfrm>
              <a:off x="349" y="3152"/>
              <a:ext cx="707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Pulsar</a:t>
              </a:r>
            </a:p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(Kaaret 99)</a:t>
              </a:r>
            </a:p>
          </p:txBody>
        </p:sp>
        <p:sp>
          <p:nvSpPr>
            <p:cNvPr id="12324" name="Text Box 27"/>
            <p:cNvSpPr txBox="1">
              <a:spLocks noChangeArrowheads="1"/>
            </p:cNvSpPr>
            <p:nvPr/>
          </p:nvSpPr>
          <p:spPr bwMode="auto">
            <a:xfrm>
              <a:off x="816" y="3536"/>
              <a:ext cx="56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400" b="1">
                  <a:ea typeface="MS PGothic" pitchFamily="34" charset="-128"/>
                  <a:cs typeface="Tahoma" pitchFamily="34" charset="0"/>
                </a:rPr>
                <a:t>0.9x10</a:t>
              </a:r>
              <a:r>
                <a:rPr lang="en-US" altLang="zh-CN" sz="1400" b="1" baseline="30000">
                  <a:ea typeface="MS PGothic" pitchFamily="34" charset="-128"/>
                  <a:cs typeface="Tahoma" pitchFamily="34" charset="0"/>
                </a:rPr>
                <a:t>16  </a:t>
              </a:r>
              <a:endParaRPr lang="en-US" altLang="zh-CN" sz="14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2325" name="Text Box 28"/>
            <p:cNvSpPr txBox="1">
              <a:spLocks noChangeArrowheads="1"/>
            </p:cNvSpPr>
            <p:nvPr/>
          </p:nvSpPr>
          <p:spPr bwMode="auto">
            <a:xfrm>
              <a:off x="2361" y="3536"/>
              <a:ext cx="56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400" b="1">
                  <a:ea typeface="MS PGothic" pitchFamily="34" charset="-128"/>
                  <a:cs typeface="Tahoma" pitchFamily="34" charset="0"/>
                </a:rPr>
                <a:t>1.8x10</a:t>
              </a:r>
              <a:r>
                <a:rPr lang="en-US" altLang="zh-CN" sz="1400" b="1" baseline="30000">
                  <a:ea typeface="MS PGothic" pitchFamily="34" charset="-128"/>
                  <a:cs typeface="Tahoma" pitchFamily="34" charset="0"/>
                </a:rPr>
                <a:t>17  </a:t>
              </a:r>
              <a:endParaRPr lang="en-US" altLang="zh-CN" sz="14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2326" name="Text Box 29"/>
            <p:cNvSpPr txBox="1">
              <a:spLocks noChangeArrowheads="1"/>
            </p:cNvSpPr>
            <p:nvPr/>
          </p:nvSpPr>
          <p:spPr bwMode="auto">
            <a:xfrm>
              <a:off x="2828" y="3536"/>
              <a:ext cx="56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400" b="1">
                  <a:ea typeface="MS PGothic" pitchFamily="34" charset="-128"/>
                  <a:cs typeface="Tahoma" pitchFamily="34" charset="0"/>
                </a:rPr>
                <a:t>0.2x10</a:t>
              </a:r>
              <a:r>
                <a:rPr lang="en-US" altLang="zh-CN" sz="1400" b="1" baseline="30000">
                  <a:ea typeface="MS PGothic" pitchFamily="34" charset="-128"/>
                  <a:cs typeface="Tahoma" pitchFamily="34" charset="0"/>
                </a:rPr>
                <a:t>18</a:t>
              </a:r>
              <a:endParaRPr lang="en-US" altLang="zh-CN" sz="14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2327" name="Text Box 30"/>
            <p:cNvSpPr txBox="1">
              <a:spLocks noChangeArrowheads="1"/>
            </p:cNvSpPr>
            <p:nvPr/>
          </p:nvSpPr>
          <p:spPr bwMode="auto">
            <a:xfrm>
              <a:off x="1771" y="3536"/>
              <a:ext cx="560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400" b="1">
                  <a:ea typeface="MS PGothic" pitchFamily="34" charset="-128"/>
                  <a:cs typeface="Tahoma" pitchFamily="34" charset="0"/>
                </a:rPr>
                <a:t>4x10</a:t>
              </a:r>
              <a:r>
                <a:rPr lang="en-US" altLang="zh-CN" sz="1400" b="1" baseline="30000">
                  <a:ea typeface="MS PGothic" pitchFamily="34" charset="-128"/>
                  <a:cs typeface="Tahoma" pitchFamily="34" charset="0"/>
                </a:rPr>
                <a:t>16</a:t>
              </a:r>
              <a:endParaRPr lang="en-US" altLang="zh-CN" sz="14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2328" name="Text Box 31"/>
            <p:cNvSpPr txBox="1">
              <a:spLocks noChangeArrowheads="1"/>
            </p:cNvSpPr>
            <p:nvPr/>
          </p:nvSpPr>
          <p:spPr bwMode="auto">
            <a:xfrm>
              <a:off x="768" y="3152"/>
              <a:ext cx="60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GRB</a:t>
              </a:r>
            </a:p>
            <a:p>
              <a:pPr algn="r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(Ellis 06)</a:t>
              </a:r>
            </a:p>
          </p:txBody>
        </p:sp>
        <p:sp>
          <p:nvSpPr>
            <p:cNvPr id="12329" name="Text Box 32"/>
            <p:cNvSpPr txBox="1">
              <a:spLocks noChangeArrowheads="1"/>
            </p:cNvSpPr>
            <p:nvPr/>
          </p:nvSpPr>
          <p:spPr bwMode="auto">
            <a:xfrm>
              <a:off x="2253" y="3152"/>
              <a:ext cx="67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GRB</a:t>
              </a:r>
            </a:p>
            <a:p>
              <a:pPr algn="r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(Boggs 04)</a:t>
              </a:r>
            </a:p>
          </p:txBody>
        </p:sp>
        <p:sp>
          <p:nvSpPr>
            <p:cNvPr id="12330" name="Text Box 33"/>
            <p:cNvSpPr txBox="1">
              <a:spLocks noChangeArrowheads="1"/>
            </p:cNvSpPr>
            <p:nvPr/>
          </p:nvSpPr>
          <p:spPr bwMode="auto">
            <a:xfrm>
              <a:off x="1488" y="3152"/>
              <a:ext cx="60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AGN</a:t>
              </a:r>
            </a:p>
            <a:p>
              <a:pPr algn="r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(Biller 98)</a:t>
              </a:r>
            </a:p>
          </p:txBody>
        </p:sp>
        <p:sp>
          <p:nvSpPr>
            <p:cNvPr id="12331" name="Text Box 34"/>
            <p:cNvSpPr txBox="1">
              <a:spLocks noChangeArrowheads="1"/>
            </p:cNvSpPr>
            <p:nvPr/>
          </p:nvSpPr>
          <p:spPr bwMode="auto">
            <a:xfrm>
              <a:off x="2852" y="3152"/>
              <a:ext cx="60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AGN</a:t>
              </a:r>
            </a:p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(Albert 08)</a:t>
              </a:r>
            </a:p>
          </p:txBody>
        </p:sp>
        <p:sp>
          <p:nvSpPr>
            <p:cNvPr id="12332" name="Line 35"/>
            <p:cNvSpPr>
              <a:spLocks noChangeShapeType="1"/>
            </p:cNvSpPr>
            <p:nvPr/>
          </p:nvSpPr>
          <p:spPr bwMode="auto">
            <a:xfrm>
              <a:off x="4015" y="3360"/>
              <a:ext cx="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33" name="Text Box 36"/>
            <p:cNvSpPr txBox="1">
              <a:spLocks noChangeArrowheads="1"/>
            </p:cNvSpPr>
            <p:nvPr/>
          </p:nvSpPr>
          <p:spPr bwMode="auto">
            <a:xfrm>
              <a:off x="3390" y="3200"/>
              <a:ext cx="97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600" b="1">
                  <a:solidFill>
                    <a:srgbClr val="FF0000"/>
                  </a:solidFill>
                  <a:ea typeface="MS PGothic" pitchFamily="34" charset="-128"/>
                  <a:cs typeface="Tahoma" pitchFamily="34" charset="0"/>
                </a:rPr>
                <a:t>GRB 080916C</a:t>
              </a:r>
            </a:p>
          </p:txBody>
        </p:sp>
        <p:sp>
          <p:nvSpPr>
            <p:cNvPr id="12334" name="Line 37"/>
            <p:cNvSpPr>
              <a:spLocks noChangeShapeType="1"/>
            </p:cNvSpPr>
            <p:nvPr/>
          </p:nvSpPr>
          <p:spPr bwMode="auto">
            <a:xfrm>
              <a:off x="4949" y="3320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35" name="Text Box 38"/>
            <p:cNvSpPr txBox="1">
              <a:spLocks noChangeArrowheads="1"/>
            </p:cNvSpPr>
            <p:nvPr/>
          </p:nvSpPr>
          <p:spPr bwMode="auto">
            <a:xfrm>
              <a:off x="4149" y="3168"/>
              <a:ext cx="108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600" b="1">
                  <a:ea typeface="MS PGothic" pitchFamily="34" charset="-128"/>
                  <a:cs typeface="Tahoma" pitchFamily="34" charset="0"/>
                </a:rPr>
                <a:t>Planck mass</a:t>
              </a:r>
            </a:p>
          </p:txBody>
        </p:sp>
        <p:sp>
          <p:nvSpPr>
            <p:cNvPr id="12336" name="Line 39"/>
            <p:cNvSpPr>
              <a:spLocks noChangeShapeType="1"/>
            </p:cNvSpPr>
            <p:nvPr/>
          </p:nvSpPr>
          <p:spPr bwMode="auto">
            <a:xfrm>
              <a:off x="2763" y="334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37" name="Line 40"/>
            <p:cNvSpPr>
              <a:spLocks noChangeShapeType="1"/>
            </p:cNvSpPr>
            <p:nvPr/>
          </p:nvSpPr>
          <p:spPr bwMode="auto">
            <a:xfrm>
              <a:off x="4808" y="336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38" name="Text Box 41"/>
            <p:cNvSpPr txBox="1">
              <a:spLocks noChangeArrowheads="1"/>
            </p:cNvSpPr>
            <p:nvPr/>
          </p:nvSpPr>
          <p:spPr bwMode="auto">
            <a:xfrm>
              <a:off x="4619" y="3600"/>
              <a:ext cx="47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600" b="1">
                  <a:ea typeface="MS PGothic" pitchFamily="34" charset="-128"/>
                  <a:cs typeface="Tahoma" pitchFamily="34" charset="0"/>
                </a:rPr>
                <a:t>10</a:t>
              </a:r>
              <a:r>
                <a:rPr lang="en-US" altLang="zh-CN" sz="1600" b="1" baseline="30000">
                  <a:ea typeface="MS PGothic" pitchFamily="34" charset="-128"/>
                  <a:cs typeface="Tahoma" pitchFamily="34" charset="0"/>
                </a:rPr>
                <a:t>19</a:t>
              </a:r>
              <a:endParaRPr lang="en-US" altLang="zh-CN" sz="16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2339" name="Text Box 42"/>
            <p:cNvSpPr txBox="1">
              <a:spLocks noChangeArrowheads="1"/>
            </p:cNvSpPr>
            <p:nvPr/>
          </p:nvSpPr>
          <p:spPr bwMode="auto">
            <a:xfrm>
              <a:off x="3840" y="3576"/>
              <a:ext cx="7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600" b="1">
                  <a:ea typeface="MS PGothic" pitchFamily="34" charset="-128"/>
                  <a:cs typeface="Tahoma" pitchFamily="34" charset="0"/>
                </a:rPr>
                <a:t>1.55x10</a:t>
              </a:r>
              <a:r>
                <a:rPr lang="en-US" altLang="zh-CN" sz="1600" b="1" baseline="30000">
                  <a:ea typeface="MS PGothic" pitchFamily="34" charset="-128"/>
                  <a:cs typeface="Tahoma" pitchFamily="34" charset="0"/>
                </a:rPr>
                <a:t>18</a:t>
              </a:r>
            </a:p>
          </p:txBody>
        </p:sp>
        <p:sp>
          <p:nvSpPr>
            <p:cNvPr id="12340" name="Text Box 43"/>
            <p:cNvSpPr txBox="1">
              <a:spLocks noChangeArrowheads="1"/>
            </p:cNvSpPr>
            <p:nvPr/>
          </p:nvSpPr>
          <p:spPr bwMode="auto">
            <a:xfrm>
              <a:off x="4896" y="3600"/>
              <a:ext cx="62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600" b="1">
                  <a:ea typeface="MS PGothic" pitchFamily="34" charset="-128"/>
                  <a:cs typeface="Tahoma" pitchFamily="34" charset="0"/>
                </a:rPr>
                <a:t>1.2x10</a:t>
              </a:r>
              <a:r>
                <a:rPr lang="en-US" altLang="zh-CN" sz="1600" b="1" baseline="30000">
                  <a:ea typeface="MS PGothic" pitchFamily="34" charset="-128"/>
                  <a:cs typeface="Tahoma" pitchFamily="34" charset="0"/>
                </a:rPr>
                <a:t>19</a:t>
              </a:r>
              <a:endParaRPr lang="en-US" altLang="zh-CN" sz="2400">
                <a:latin typeface="Times New Roman" pitchFamily="18" charset="0"/>
                <a:ea typeface="MS PGothic" pitchFamily="34" charset="-128"/>
                <a:cs typeface="Tahoma" pitchFamily="34" charset="0"/>
              </a:endParaRPr>
            </a:p>
          </p:txBody>
        </p:sp>
      </p:grpSp>
      <p:sp>
        <p:nvSpPr>
          <p:cNvPr id="12299" name="Text Box 44"/>
          <p:cNvSpPr txBox="1">
            <a:spLocks noChangeArrowheads="1"/>
          </p:cNvSpPr>
          <p:nvPr/>
        </p:nvSpPr>
        <p:spPr bwMode="auto">
          <a:xfrm>
            <a:off x="7543800" y="5581650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FF0000"/>
                </a:solidFill>
              </a:rPr>
              <a:t>GRB 090510</a:t>
            </a:r>
          </a:p>
        </p:txBody>
      </p:sp>
      <p:sp>
        <p:nvSpPr>
          <p:cNvPr id="12300" name="Line 45"/>
          <p:cNvSpPr>
            <a:spLocks noChangeShapeType="1"/>
          </p:cNvSpPr>
          <p:nvPr/>
        </p:nvSpPr>
        <p:spPr bwMode="auto">
          <a:xfrm>
            <a:off x="8047038" y="6181725"/>
            <a:ext cx="0" cy="3079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D5651FCB-27DA-4EB3-8F0A-E3D798AE4EC5}" type="slidenum">
              <a:rPr lang="en-US" altLang="zh-CN" smtClean="0"/>
              <a:pPr eaLnBrk="1" hangingPunct="1"/>
              <a:t>10</a:t>
            </a:fld>
            <a:endParaRPr lang="en-US" altLang="zh-CN" smtClean="0"/>
          </a:p>
        </p:txBody>
      </p:sp>
      <p:sp>
        <p:nvSpPr>
          <p:cNvPr id="47" name="矩形 46"/>
          <p:cNvSpPr/>
          <p:nvPr/>
        </p:nvSpPr>
        <p:spPr>
          <a:xfrm>
            <a:off x="4038600" y="1828800"/>
            <a:ext cx="4724400" cy="17526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4038600" y="3657600"/>
            <a:ext cx="4724400" cy="1828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3" name="Line 2"/>
          <p:cNvSpPr>
            <a:spLocks noChangeShapeType="1"/>
          </p:cNvSpPr>
          <p:nvPr/>
        </p:nvSpPr>
        <p:spPr bwMode="auto">
          <a:xfrm>
            <a:off x="755576" y="764704"/>
            <a:ext cx="7704137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" name="Rectangle 8"/>
          <p:cNvSpPr txBox="1">
            <a:spLocks noChangeArrowheads="1"/>
          </p:cNvSpPr>
          <p:nvPr/>
        </p:nvSpPr>
        <p:spPr bwMode="auto">
          <a:xfrm>
            <a:off x="0" y="122238"/>
            <a:ext cx="9144000" cy="563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利用单个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GeV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光子检验洛伦兹不变性</a:t>
            </a:r>
            <a:endParaRPr lang="en-US" altLang="zh-CN" sz="2800" b="1" kern="0" dirty="0" smtClean="0">
              <a:solidFill>
                <a:srgbClr val="FF0000"/>
              </a:solidFill>
              <a:latin typeface="Times New Roman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524000"/>
          </a:xfrm>
        </p:spPr>
        <p:txBody>
          <a:bodyPr/>
          <a:lstStyle/>
          <a:p>
            <a:pPr eaLnBrk="1" hangingPunct="1"/>
            <a:r>
              <a:rPr lang="zh-CN" altLang="en-US" sz="3400" b="1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利用伽玛暴</a:t>
            </a:r>
            <a:r>
              <a:rPr lang="en-US" altLang="zh-CN" sz="3400" b="1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GeV</a:t>
            </a:r>
            <a:r>
              <a:rPr lang="zh-CN" altLang="en-US" sz="3400" b="1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光子得到的</a:t>
            </a:r>
            <a:r>
              <a:rPr lang="en-US" altLang="zh-CN" sz="3400" b="1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E</a:t>
            </a:r>
            <a:r>
              <a:rPr lang="en-US" altLang="zh-CN" sz="3400" b="1" baseline="-2500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QG</a:t>
            </a:r>
            <a:r>
              <a:rPr lang="zh-CN" altLang="en-US" sz="3400" b="1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保守下限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9144000" cy="45259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smtClean="0">
                <a:solidFill>
                  <a:srgbClr val="0000FF"/>
                </a:solidFill>
              </a:rPr>
              <a:t>                            </a:t>
            </a:r>
            <a:r>
              <a:rPr lang="en-US" altLang="zh-CN" sz="2800" b="1" smtClean="0">
                <a:solidFill>
                  <a:srgbClr val="0000FF"/>
                </a:solidFill>
              </a:rPr>
              <a:t>GRB 080916C        GRB 090510</a:t>
            </a:r>
          </a:p>
          <a:p>
            <a:pPr eaLnBrk="1" hangingPunct="1">
              <a:buFontTx/>
              <a:buNone/>
            </a:pPr>
            <a:endParaRPr lang="en-US" altLang="zh-CN" sz="1000" b="1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zh-CN" sz="280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800" baseline="-2500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altLang="zh-CN" sz="2800" smtClean="0">
                <a:latin typeface="Times New Roman" pitchFamily="18" charset="0"/>
                <a:cs typeface="Times New Roman" pitchFamily="18" charset="0"/>
              </a:rPr>
              <a:t>                          13.2 GeV                    31 GeV</a:t>
            </a:r>
          </a:p>
          <a:p>
            <a:pPr eaLnBrk="1" hangingPunct="1">
              <a:buFontTx/>
              <a:buNone/>
            </a:pPr>
            <a:r>
              <a:rPr lang="el-GR" altLang="zh-CN" sz="280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zh-CN" sz="2800" i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800" smtClean="0">
                <a:latin typeface="Times New Roman" pitchFamily="18" charset="0"/>
                <a:cs typeface="Times New Roman" pitchFamily="18" charset="0"/>
              </a:rPr>
              <a:t>                           16.5 s                          0.86 s</a:t>
            </a:r>
          </a:p>
          <a:p>
            <a:pPr eaLnBrk="1" hangingPunct="1">
              <a:buFontTx/>
              <a:buNone/>
            </a:pPr>
            <a:r>
              <a:rPr lang="en-US" altLang="zh-CN" sz="280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800" baseline="-25000" smtClean="0">
                <a:latin typeface="Times New Roman" pitchFamily="18" charset="0"/>
                <a:cs typeface="Times New Roman" pitchFamily="18" charset="0"/>
              </a:rPr>
              <a:t>QG,1 </a:t>
            </a:r>
            <a:r>
              <a:rPr lang="en-US" altLang="zh-CN" sz="2800" smtClean="0">
                <a:latin typeface="Times New Roman" pitchFamily="18" charset="0"/>
                <a:cs typeface="Times New Roman" pitchFamily="18" charset="0"/>
              </a:rPr>
              <a:t>(n=1)             &gt; 0.1 E</a:t>
            </a:r>
            <a:r>
              <a:rPr lang="en-US" altLang="zh-CN" sz="2800" baseline="-25000" smtClean="0">
                <a:latin typeface="Times New Roman" pitchFamily="18" charset="0"/>
                <a:cs typeface="Times New Roman" pitchFamily="18" charset="0"/>
              </a:rPr>
              <a:t>Planck</a:t>
            </a:r>
            <a:r>
              <a:rPr lang="en-US" altLang="zh-CN" sz="2800" smtClean="0">
                <a:latin typeface="Times New Roman" pitchFamily="18" charset="0"/>
                <a:cs typeface="Times New Roman" pitchFamily="18" charset="0"/>
              </a:rPr>
              <a:t>                 &gt;1.2 E</a:t>
            </a:r>
            <a:r>
              <a:rPr lang="en-US" altLang="zh-CN" sz="2800" baseline="-25000" smtClean="0">
                <a:latin typeface="Times New Roman" pitchFamily="18" charset="0"/>
                <a:cs typeface="Times New Roman" pitchFamily="18" charset="0"/>
              </a:rPr>
              <a:t>Planck</a:t>
            </a:r>
            <a:endParaRPr lang="en-US" altLang="zh-CN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280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800" baseline="-25000" smtClean="0">
                <a:latin typeface="Times New Roman" pitchFamily="18" charset="0"/>
                <a:cs typeface="Times New Roman" pitchFamily="18" charset="0"/>
              </a:rPr>
              <a:t>QG,2 </a:t>
            </a:r>
            <a:r>
              <a:rPr lang="en-US" altLang="zh-CN" sz="2800" smtClean="0">
                <a:latin typeface="Times New Roman" pitchFamily="18" charset="0"/>
                <a:cs typeface="Times New Roman" pitchFamily="18" charset="0"/>
              </a:rPr>
              <a:t>(n=2)             &gt; 7.9x10</a:t>
            </a:r>
            <a:r>
              <a:rPr lang="en-US" altLang="zh-CN" sz="2800" baseline="30000" smtClean="0">
                <a:latin typeface="Times New Roman" pitchFamily="18" charset="0"/>
                <a:cs typeface="Times New Roman" pitchFamily="18" charset="0"/>
              </a:rPr>
              <a:t>-10 </a:t>
            </a:r>
            <a:r>
              <a:rPr lang="en-US" altLang="zh-CN" sz="280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800" baseline="-25000" smtClean="0">
                <a:latin typeface="Times New Roman" pitchFamily="18" charset="0"/>
                <a:cs typeface="Times New Roman" pitchFamily="18" charset="0"/>
              </a:rPr>
              <a:t>Planck           </a:t>
            </a:r>
            <a:r>
              <a:rPr lang="en-US" altLang="zh-CN" sz="2800" smtClean="0">
                <a:latin typeface="Times New Roman" pitchFamily="18" charset="0"/>
                <a:cs typeface="Times New Roman" pitchFamily="18" charset="0"/>
              </a:rPr>
              <a:t>&gt; 2.7x10</a:t>
            </a:r>
            <a:r>
              <a:rPr lang="en-US" altLang="zh-CN" sz="2800" baseline="30000" smtClean="0">
                <a:latin typeface="Times New Roman" pitchFamily="18" charset="0"/>
                <a:cs typeface="Times New Roman" pitchFamily="18" charset="0"/>
              </a:rPr>
              <a:t>-9 </a:t>
            </a:r>
            <a:r>
              <a:rPr lang="en-US" altLang="zh-CN" sz="280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800" baseline="-25000" smtClean="0">
                <a:latin typeface="Times New Roman" pitchFamily="18" charset="0"/>
                <a:cs typeface="Times New Roman" pitchFamily="18" charset="0"/>
              </a:rPr>
              <a:t>Planck </a:t>
            </a:r>
            <a:endParaRPr lang="en-US" altLang="zh-CN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2800" smtClean="0">
                <a:solidFill>
                  <a:srgbClr val="FF0000"/>
                </a:solidFill>
              </a:rPr>
              <a:t>     </a:t>
            </a:r>
          </a:p>
          <a:p>
            <a:pPr eaLnBrk="1" hangingPunct="1">
              <a:buFontTx/>
              <a:buNone/>
            </a:pPr>
            <a:r>
              <a:rPr lang="en-US" altLang="zh-CN" sz="2800" smtClean="0">
                <a:solidFill>
                  <a:srgbClr val="FF0000"/>
                </a:solidFill>
              </a:rPr>
              <a:t>        </a:t>
            </a:r>
            <a:r>
              <a:rPr lang="en-US" altLang="zh-CN" sz="2800" b="1" smtClean="0">
                <a:solidFill>
                  <a:srgbClr val="FF0000"/>
                </a:solidFill>
              </a:rPr>
              <a:t>GRB 090510</a:t>
            </a:r>
            <a:r>
              <a:rPr lang="zh-CN" altLang="en-US" sz="2800" b="1" smtClean="0">
                <a:solidFill>
                  <a:srgbClr val="FF0000"/>
                </a:solidFill>
              </a:rPr>
              <a:t>基本上排除了一阶（线性）</a:t>
            </a:r>
            <a:r>
              <a:rPr lang="en-US" altLang="zh-CN" sz="2800" b="1" smtClean="0">
                <a:solidFill>
                  <a:srgbClr val="FF0000"/>
                </a:solidFill>
              </a:rPr>
              <a:t>LIV</a:t>
            </a:r>
          </a:p>
          <a:p>
            <a:pPr eaLnBrk="1" hangingPunct="1">
              <a:buFontTx/>
              <a:buNone/>
            </a:pPr>
            <a:r>
              <a:rPr lang="en-US" altLang="zh-CN" sz="2800" smtClean="0"/>
              <a:t> 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12700" y="5715000"/>
            <a:ext cx="9131300" cy="939800"/>
            <a:chOff x="0" y="3152"/>
            <a:chExt cx="5808" cy="592"/>
          </a:xfrm>
        </p:grpSpPr>
        <p:sp>
          <p:nvSpPr>
            <p:cNvPr id="13325" name="Text Box 5"/>
            <p:cNvSpPr txBox="1">
              <a:spLocks noChangeArrowheads="1"/>
            </p:cNvSpPr>
            <p:nvPr/>
          </p:nvSpPr>
          <p:spPr bwMode="auto">
            <a:xfrm>
              <a:off x="5184" y="3294"/>
              <a:ext cx="6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400" b="1">
                  <a:ea typeface="MS PGothic" pitchFamily="34" charset="-128"/>
                  <a:cs typeface="Tahoma" pitchFamily="34" charset="0"/>
                </a:rPr>
                <a:t>min M</a:t>
              </a:r>
              <a:r>
                <a:rPr lang="en-US" altLang="zh-CN" sz="1400" b="1" baseline="-25000">
                  <a:ea typeface="MS PGothic" pitchFamily="34" charset="-128"/>
                  <a:cs typeface="Tahoma" pitchFamily="34" charset="0"/>
                </a:rPr>
                <a:t>QG </a:t>
              </a:r>
            </a:p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400" b="1">
                  <a:ea typeface="MS PGothic" pitchFamily="34" charset="-128"/>
                  <a:cs typeface="Tahoma" pitchFamily="34" charset="0"/>
                </a:rPr>
                <a:t>(GeV)</a:t>
              </a:r>
            </a:p>
          </p:txBody>
        </p:sp>
        <p:sp>
          <p:nvSpPr>
            <p:cNvPr id="13326" name="Line 6"/>
            <p:cNvSpPr>
              <a:spLocks noChangeShapeType="1"/>
            </p:cNvSpPr>
            <p:nvPr/>
          </p:nvSpPr>
          <p:spPr bwMode="auto">
            <a:xfrm flipV="1">
              <a:off x="130" y="3408"/>
              <a:ext cx="5102" cy="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27" name="Line 7"/>
            <p:cNvSpPr>
              <a:spLocks noChangeShapeType="1"/>
            </p:cNvSpPr>
            <p:nvPr/>
          </p:nvSpPr>
          <p:spPr bwMode="auto">
            <a:xfrm>
              <a:off x="2418" y="3368"/>
              <a:ext cx="0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28" name="Line 8"/>
            <p:cNvSpPr>
              <a:spLocks noChangeShapeType="1"/>
            </p:cNvSpPr>
            <p:nvPr/>
          </p:nvSpPr>
          <p:spPr bwMode="auto">
            <a:xfrm>
              <a:off x="3629" y="3360"/>
              <a:ext cx="0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29" name="Line 9"/>
            <p:cNvSpPr>
              <a:spLocks noChangeShapeType="1"/>
            </p:cNvSpPr>
            <p:nvPr/>
          </p:nvSpPr>
          <p:spPr bwMode="auto">
            <a:xfrm>
              <a:off x="1252" y="3368"/>
              <a:ext cx="0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0" name="Line 10"/>
            <p:cNvSpPr>
              <a:spLocks noChangeShapeType="1"/>
            </p:cNvSpPr>
            <p:nvPr/>
          </p:nvSpPr>
          <p:spPr bwMode="auto">
            <a:xfrm>
              <a:off x="1166" y="33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1" name="Line 11"/>
            <p:cNvSpPr>
              <a:spLocks noChangeShapeType="1"/>
            </p:cNvSpPr>
            <p:nvPr/>
          </p:nvSpPr>
          <p:spPr bwMode="auto">
            <a:xfrm>
              <a:off x="2936" y="334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2" name="Line 12"/>
            <p:cNvSpPr>
              <a:spLocks noChangeShapeType="1"/>
            </p:cNvSpPr>
            <p:nvPr/>
          </p:nvSpPr>
          <p:spPr bwMode="auto">
            <a:xfrm>
              <a:off x="1986" y="334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3" name="Line 13"/>
            <p:cNvSpPr>
              <a:spLocks noChangeShapeType="1"/>
            </p:cNvSpPr>
            <p:nvPr/>
          </p:nvSpPr>
          <p:spPr bwMode="auto">
            <a:xfrm>
              <a:off x="562" y="33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4" name="Line 14"/>
            <p:cNvSpPr>
              <a:spLocks noChangeShapeType="1"/>
            </p:cNvSpPr>
            <p:nvPr/>
          </p:nvSpPr>
          <p:spPr bwMode="auto">
            <a:xfrm>
              <a:off x="130" y="336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5" name="Text Box 15"/>
            <p:cNvSpPr txBox="1">
              <a:spLocks noChangeArrowheads="1"/>
            </p:cNvSpPr>
            <p:nvPr/>
          </p:nvSpPr>
          <p:spPr bwMode="auto">
            <a:xfrm>
              <a:off x="1152" y="3624"/>
              <a:ext cx="47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600" b="1">
                  <a:ea typeface="MS PGothic" pitchFamily="34" charset="-128"/>
                  <a:cs typeface="Tahoma" pitchFamily="34" charset="0"/>
                </a:rPr>
                <a:t>10</a:t>
              </a:r>
              <a:r>
                <a:rPr lang="en-US" altLang="zh-CN" sz="1600" b="1" baseline="30000">
                  <a:ea typeface="MS PGothic" pitchFamily="34" charset="-128"/>
                  <a:cs typeface="Tahoma" pitchFamily="34" charset="0"/>
                </a:rPr>
                <a:t>16</a:t>
              </a:r>
              <a:endParaRPr lang="en-US" altLang="zh-CN" sz="16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3336" name="Text Box 16"/>
            <p:cNvSpPr txBox="1">
              <a:spLocks noChangeArrowheads="1"/>
            </p:cNvSpPr>
            <p:nvPr/>
          </p:nvSpPr>
          <p:spPr bwMode="auto">
            <a:xfrm>
              <a:off x="2116" y="3600"/>
              <a:ext cx="47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600" b="1">
                  <a:ea typeface="MS PGothic" pitchFamily="34" charset="-128"/>
                  <a:cs typeface="Tahoma" pitchFamily="34" charset="0"/>
                </a:rPr>
                <a:t>10</a:t>
              </a:r>
              <a:r>
                <a:rPr lang="en-US" altLang="zh-CN" sz="1600" b="1" baseline="30000">
                  <a:ea typeface="MS PGothic" pitchFamily="34" charset="-128"/>
                  <a:cs typeface="Tahoma" pitchFamily="34" charset="0"/>
                </a:rPr>
                <a:t>17</a:t>
              </a:r>
              <a:endParaRPr lang="en-US" altLang="zh-CN" sz="16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3337" name="Text Box 17"/>
            <p:cNvSpPr txBox="1">
              <a:spLocks noChangeArrowheads="1"/>
            </p:cNvSpPr>
            <p:nvPr/>
          </p:nvSpPr>
          <p:spPr bwMode="auto">
            <a:xfrm>
              <a:off x="3497" y="3608"/>
              <a:ext cx="47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600" b="1">
                  <a:ea typeface="MS PGothic" pitchFamily="34" charset="-128"/>
                  <a:cs typeface="Tahoma" pitchFamily="34" charset="0"/>
                </a:rPr>
                <a:t>10</a:t>
              </a:r>
              <a:r>
                <a:rPr lang="en-US" altLang="zh-CN" sz="1600" b="1" baseline="30000">
                  <a:ea typeface="MS PGothic" pitchFamily="34" charset="-128"/>
                  <a:cs typeface="Tahoma" pitchFamily="34" charset="0"/>
                </a:rPr>
                <a:t>18</a:t>
              </a:r>
              <a:endParaRPr lang="en-US" altLang="zh-CN" sz="16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3338" name="Text Box 18"/>
            <p:cNvSpPr txBox="1">
              <a:spLocks noChangeArrowheads="1"/>
            </p:cNvSpPr>
            <p:nvPr/>
          </p:nvSpPr>
          <p:spPr bwMode="auto">
            <a:xfrm>
              <a:off x="0" y="3608"/>
              <a:ext cx="47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600" b="1">
                  <a:ea typeface="MS PGothic" pitchFamily="34" charset="-128"/>
                  <a:cs typeface="Tahoma" pitchFamily="34" charset="0"/>
                </a:rPr>
                <a:t>10</a:t>
              </a:r>
              <a:r>
                <a:rPr lang="en-US" altLang="zh-CN" sz="1600" b="1" baseline="30000">
                  <a:ea typeface="MS PGothic" pitchFamily="34" charset="-128"/>
                  <a:cs typeface="Tahoma" pitchFamily="34" charset="0"/>
                </a:rPr>
                <a:t>15</a:t>
              </a:r>
              <a:endParaRPr lang="en-US" altLang="zh-CN" sz="16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3339" name="Text Box 19"/>
            <p:cNvSpPr txBox="1">
              <a:spLocks noChangeArrowheads="1"/>
            </p:cNvSpPr>
            <p:nvPr/>
          </p:nvSpPr>
          <p:spPr bwMode="auto">
            <a:xfrm>
              <a:off x="288" y="3536"/>
              <a:ext cx="56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400" b="1">
                  <a:ea typeface="MS PGothic" pitchFamily="34" charset="-128"/>
                  <a:cs typeface="Tahoma" pitchFamily="34" charset="0"/>
                </a:rPr>
                <a:t>1.8x10</a:t>
              </a:r>
              <a:r>
                <a:rPr lang="en-US" altLang="zh-CN" sz="1400" b="1" baseline="30000">
                  <a:ea typeface="MS PGothic" pitchFamily="34" charset="-128"/>
                  <a:cs typeface="Tahoma" pitchFamily="34" charset="0"/>
                </a:rPr>
                <a:t>15  </a:t>
              </a:r>
              <a:endParaRPr lang="en-US" altLang="zh-CN" sz="14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3340" name="Text Box 20"/>
            <p:cNvSpPr txBox="1">
              <a:spLocks noChangeArrowheads="1"/>
            </p:cNvSpPr>
            <p:nvPr/>
          </p:nvSpPr>
          <p:spPr bwMode="auto">
            <a:xfrm>
              <a:off x="349" y="3152"/>
              <a:ext cx="707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Pulsar</a:t>
              </a:r>
            </a:p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(Kaaret 99)</a:t>
              </a:r>
            </a:p>
          </p:txBody>
        </p:sp>
        <p:sp>
          <p:nvSpPr>
            <p:cNvPr id="13341" name="Text Box 21"/>
            <p:cNvSpPr txBox="1">
              <a:spLocks noChangeArrowheads="1"/>
            </p:cNvSpPr>
            <p:nvPr/>
          </p:nvSpPr>
          <p:spPr bwMode="auto">
            <a:xfrm>
              <a:off x="816" y="3536"/>
              <a:ext cx="56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400" b="1">
                  <a:ea typeface="MS PGothic" pitchFamily="34" charset="-128"/>
                  <a:cs typeface="Tahoma" pitchFamily="34" charset="0"/>
                </a:rPr>
                <a:t>0.9x10</a:t>
              </a:r>
              <a:r>
                <a:rPr lang="en-US" altLang="zh-CN" sz="1400" b="1" baseline="30000">
                  <a:ea typeface="MS PGothic" pitchFamily="34" charset="-128"/>
                  <a:cs typeface="Tahoma" pitchFamily="34" charset="0"/>
                </a:rPr>
                <a:t>16  </a:t>
              </a:r>
              <a:endParaRPr lang="en-US" altLang="zh-CN" sz="14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3342" name="Text Box 22"/>
            <p:cNvSpPr txBox="1">
              <a:spLocks noChangeArrowheads="1"/>
            </p:cNvSpPr>
            <p:nvPr/>
          </p:nvSpPr>
          <p:spPr bwMode="auto">
            <a:xfrm>
              <a:off x="2361" y="3536"/>
              <a:ext cx="56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400" b="1">
                  <a:ea typeface="MS PGothic" pitchFamily="34" charset="-128"/>
                  <a:cs typeface="Tahoma" pitchFamily="34" charset="0"/>
                </a:rPr>
                <a:t>1.8x10</a:t>
              </a:r>
              <a:r>
                <a:rPr lang="en-US" altLang="zh-CN" sz="1400" b="1" baseline="30000">
                  <a:ea typeface="MS PGothic" pitchFamily="34" charset="-128"/>
                  <a:cs typeface="Tahoma" pitchFamily="34" charset="0"/>
                </a:rPr>
                <a:t>17  </a:t>
              </a:r>
              <a:endParaRPr lang="en-US" altLang="zh-CN" sz="14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3343" name="Text Box 23"/>
            <p:cNvSpPr txBox="1">
              <a:spLocks noChangeArrowheads="1"/>
            </p:cNvSpPr>
            <p:nvPr/>
          </p:nvSpPr>
          <p:spPr bwMode="auto">
            <a:xfrm>
              <a:off x="2828" y="3536"/>
              <a:ext cx="56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400" b="1">
                  <a:ea typeface="MS PGothic" pitchFamily="34" charset="-128"/>
                  <a:cs typeface="Tahoma" pitchFamily="34" charset="0"/>
                </a:rPr>
                <a:t>0.2x10</a:t>
              </a:r>
              <a:r>
                <a:rPr lang="en-US" altLang="zh-CN" sz="1400" b="1" baseline="30000">
                  <a:ea typeface="MS PGothic" pitchFamily="34" charset="-128"/>
                  <a:cs typeface="Tahoma" pitchFamily="34" charset="0"/>
                </a:rPr>
                <a:t>18</a:t>
              </a:r>
              <a:endParaRPr lang="en-US" altLang="zh-CN" sz="14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3344" name="Text Box 24"/>
            <p:cNvSpPr txBox="1">
              <a:spLocks noChangeArrowheads="1"/>
            </p:cNvSpPr>
            <p:nvPr/>
          </p:nvSpPr>
          <p:spPr bwMode="auto">
            <a:xfrm>
              <a:off x="1771" y="3536"/>
              <a:ext cx="560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400" b="1">
                  <a:ea typeface="MS PGothic" pitchFamily="34" charset="-128"/>
                  <a:cs typeface="Tahoma" pitchFamily="34" charset="0"/>
                </a:rPr>
                <a:t>4x10</a:t>
              </a:r>
              <a:r>
                <a:rPr lang="en-US" altLang="zh-CN" sz="1400" b="1" baseline="30000">
                  <a:ea typeface="MS PGothic" pitchFamily="34" charset="-128"/>
                  <a:cs typeface="Tahoma" pitchFamily="34" charset="0"/>
                </a:rPr>
                <a:t>16</a:t>
              </a:r>
              <a:endParaRPr lang="en-US" altLang="zh-CN" sz="14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3345" name="Text Box 25"/>
            <p:cNvSpPr txBox="1">
              <a:spLocks noChangeArrowheads="1"/>
            </p:cNvSpPr>
            <p:nvPr/>
          </p:nvSpPr>
          <p:spPr bwMode="auto">
            <a:xfrm>
              <a:off x="768" y="3152"/>
              <a:ext cx="60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GRB</a:t>
              </a:r>
            </a:p>
            <a:p>
              <a:pPr algn="r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(Ellis 06)</a:t>
              </a:r>
            </a:p>
          </p:txBody>
        </p:sp>
        <p:sp>
          <p:nvSpPr>
            <p:cNvPr id="13346" name="Text Box 26"/>
            <p:cNvSpPr txBox="1">
              <a:spLocks noChangeArrowheads="1"/>
            </p:cNvSpPr>
            <p:nvPr/>
          </p:nvSpPr>
          <p:spPr bwMode="auto">
            <a:xfrm>
              <a:off x="2253" y="3152"/>
              <a:ext cx="67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GRB</a:t>
              </a:r>
            </a:p>
            <a:p>
              <a:pPr algn="r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(Boggs 04)</a:t>
              </a:r>
            </a:p>
          </p:txBody>
        </p:sp>
        <p:sp>
          <p:nvSpPr>
            <p:cNvPr id="13347" name="Text Box 27"/>
            <p:cNvSpPr txBox="1">
              <a:spLocks noChangeArrowheads="1"/>
            </p:cNvSpPr>
            <p:nvPr/>
          </p:nvSpPr>
          <p:spPr bwMode="auto">
            <a:xfrm>
              <a:off x="1488" y="3152"/>
              <a:ext cx="60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AGN</a:t>
              </a:r>
            </a:p>
            <a:p>
              <a:pPr algn="r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(Biller 98)</a:t>
              </a:r>
            </a:p>
          </p:txBody>
        </p:sp>
        <p:sp>
          <p:nvSpPr>
            <p:cNvPr id="13348" name="Text Box 28"/>
            <p:cNvSpPr txBox="1">
              <a:spLocks noChangeArrowheads="1"/>
            </p:cNvSpPr>
            <p:nvPr/>
          </p:nvSpPr>
          <p:spPr bwMode="auto">
            <a:xfrm>
              <a:off x="2852" y="3152"/>
              <a:ext cx="60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AGN</a:t>
              </a:r>
            </a:p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(Albert 08)</a:t>
              </a:r>
            </a:p>
          </p:txBody>
        </p:sp>
        <p:sp>
          <p:nvSpPr>
            <p:cNvPr id="13349" name="Line 29"/>
            <p:cNvSpPr>
              <a:spLocks noChangeShapeType="1"/>
            </p:cNvSpPr>
            <p:nvPr/>
          </p:nvSpPr>
          <p:spPr bwMode="auto">
            <a:xfrm>
              <a:off x="4015" y="3360"/>
              <a:ext cx="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50" name="Text Box 30"/>
            <p:cNvSpPr txBox="1">
              <a:spLocks noChangeArrowheads="1"/>
            </p:cNvSpPr>
            <p:nvPr/>
          </p:nvSpPr>
          <p:spPr bwMode="auto">
            <a:xfrm>
              <a:off x="3390" y="3200"/>
              <a:ext cx="97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600" b="1">
                  <a:solidFill>
                    <a:srgbClr val="FF0000"/>
                  </a:solidFill>
                  <a:ea typeface="MS PGothic" pitchFamily="34" charset="-128"/>
                  <a:cs typeface="Tahoma" pitchFamily="34" charset="0"/>
                </a:rPr>
                <a:t>GRB 080916C</a:t>
              </a:r>
            </a:p>
          </p:txBody>
        </p:sp>
        <p:sp>
          <p:nvSpPr>
            <p:cNvPr id="13351" name="Line 31"/>
            <p:cNvSpPr>
              <a:spLocks noChangeShapeType="1"/>
            </p:cNvSpPr>
            <p:nvPr/>
          </p:nvSpPr>
          <p:spPr bwMode="auto">
            <a:xfrm>
              <a:off x="4949" y="3320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52" name="Text Box 32"/>
            <p:cNvSpPr txBox="1">
              <a:spLocks noChangeArrowheads="1"/>
            </p:cNvSpPr>
            <p:nvPr/>
          </p:nvSpPr>
          <p:spPr bwMode="auto">
            <a:xfrm>
              <a:off x="4149" y="3168"/>
              <a:ext cx="108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600" b="1">
                  <a:ea typeface="MS PGothic" pitchFamily="34" charset="-128"/>
                  <a:cs typeface="Tahoma" pitchFamily="34" charset="0"/>
                </a:rPr>
                <a:t>Planck mass</a:t>
              </a:r>
            </a:p>
          </p:txBody>
        </p:sp>
        <p:sp>
          <p:nvSpPr>
            <p:cNvPr id="13353" name="Line 33"/>
            <p:cNvSpPr>
              <a:spLocks noChangeShapeType="1"/>
            </p:cNvSpPr>
            <p:nvPr/>
          </p:nvSpPr>
          <p:spPr bwMode="auto">
            <a:xfrm>
              <a:off x="2763" y="334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54" name="Line 34"/>
            <p:cNvSpPr>
              <a:spLocks noChangeShapeType="1"/>
            </p:cNvSpPr>
            <p:nvPr/>
          </p:nvSpPr>
          <p:spPr bwMode="auto">
            <a:xfrm>
              <a:off x="4808" y="336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55" name="Text Box 35"/>
            <p:cNvSpPr txBox="1">
              <a:spLocks noChangeArrowheads="1"/>
            </p:cNvSpPr>
            <p:nvPr/>
          </p:nvSpPr>
          <p:spPr bwMode="auto">
            <a:xfrm>
              <a:off x="4619" y="3600"/>
              <a:ext cx="47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600" b="1">
                  <a:ea typeface="MS PGothic" pitchFamily="34" charset="-128"/>
                  <a:cs typeface="Tahoma" pitchFamily="34" charset="0"/>
                </a:rPr>
                <a:t>10</a:t>
              </a:r>
              <a:r>
                <a:rPr lang="en-US" altLang="zh-CN" sz="1600" b="1" baseline="30000">
                  <a:ea typeface="MS PGothic" pitchFamily="34" charset="-128"/>
                  <a:cs typeface="Tahoma" pitchFamily="34" charset="0"/>
                </a:rPr>
                <a:t>19</a:t>
              </a:r>
              <a:endParaRPr lang="en-US" altLang="zh-CN" sz="16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3356" name="Text Box 36"/>
            <p:cNvSpPr txBox="1">
              <a:spLocks noChangeArrowheads="1"/>
            </p:cNvSpPr>
            <p:nvPr/>
          </p:nvSpPr>
          <p:spPr bwMode="auto">
            <a:xfrm>
              <a:off x="3840" y="3576"/>
              <a:ext cx="7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600" b="1">
                  <a:ea typeface="MS PGothic" pitchFamily="34" charset="-128"/>
                  <a:cs typeface="Tahoma" pitchFamily="34" charset="0"/>
                </a:rPr>
                <a:t>1.55x10</a:t>
              </a:r>
              <a:r>
                <a:rPr lang="en-US" altLang="zh-CN" sz="1600" b="1" baseline="30000">
                  <a:ea typeface="MS PGothic" pitchFamily="34" charset="-128"/>
                  <a:cs typeface="Tahoma" pitchFamily="34" charset="0"/>
                </a:rPr>
                <a:t>18</a:t>
              </a:r>
            </a:p>
          </p:txBody>
        </p:sp>
        <p:sp>
          <p:nvSpPr>
            <p:cNvPr id="13357" name="Text Box 37"/>
            <p:cNvSpPr txBox="1">
              <a:spLocks noChangeArrowheads="1"/>
            </p:cNvSpPr>
            <p:nvPr/>
          </p:nvSpPr>
          <p:spPr bwMode="auto">
            <a:xfrm>
              <a:off x="4896" y="3600"/>
              <a:ext cx="62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600" b="1">
                  <a:ea typeface="MS PGothic" pitchFamily="34" charset="-128"/>
                  <a:cs typeface="Tahoma" pitchFamily="34" charset="0"/>
                </a:rPr>
                <a:t>1.2x10</a:t>
              </a:r>
              <a:r>
                <a:rPr lang="en-US" altLang="zh-CN" sz="1600" b="1" baseline="30000">
                  <a:ea typeface="MS PGothic" pitchFamily="34" charset="-128"/>
                  <a:cs typeface="Tahoma" pitchFamily="34" charset="0"/>
                </a:rPr>
                <a:t>19</a:t>
              </a:r>
              <a:endParaRPr lang="en-US" altLang="zh-CN" sz="2400">
                <a:latin typeface="Times New Roman" pitchFamily="18" charset="0"/>
                <a:ea typeface="MS PGothic" pitchFamily="34" charset="-128"/>
                <a:cs typeface="Tahoma" pitchFamily="34" charset="0"/>
              </a:endParaRPr>
            </a:p>
          </p:txBody>
        </p:sp>
      </p:grpSp>
      <p:sp>
        <p:nvSpPr>
          <p:cNvPr id="13317" name="Line 38"/>
          <p:cNvSpPr>
            <a:spLocks noChangeShapeType="1"/>
          </p:cNvSpPr>
          <p:nvPr/>
        </p:nvSpPr>
        <p:spPr bwMode="auto">
          <a:xfrm>
            <a:off x="8001000" y="6019800"/>
            <a:ext cx="0" cy="228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8" name="Text Box 39"/>
          <p:cNvSpPr txBox="1">
            <a:spLocks noChangeArrowheads="1"/>
          </p:cNvSpPr>
          <p:nvPr/>
        </p:nvSpPr>
        <p:spPr bwMode="auto">
          <a:xfrm>
            <a:off x="7543800" y="5410200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FF0000"/>
                </a:solidFill>
              </a:rPr>
              <a:t>GRB 090510</a:t>
            </a:r>
          </a:p>
        </p:txBody>
      </p:sp>
      <p:sp>
        <p:nvSpPr>
          <p:cNvPr id="1331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34200" y="65341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2CBAD522-1CBC-4556-946D-8DE43CFDCD09}" type="slidenum">
              <a:rPr lang="en-US" altLang="zh-CN" smtClean="0"/>
              <a:pPr eaLnBrk="1" hangingPunct="1"/>
              <a:t>11</a:t>
            </a:fld>
            <a:endParaRPr lang="en-US" altLang="zh-CN" smtClean="0"/>
          </a:p>
        </p:txBody>
      </p:sp>
      <p:sp>
        <p:nvSpPr>
          <p:cNvPr id="46" name="矩形 45"/>
          <p:cNvSpPr/>
          <p:nvPr/>
        </p:nvSpPr>
        <p:spPr>
          <a:xfrm>
            <a:off x="152400" y="1600200"/>
            <a:ext cx="8686800" cy="28194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" name="Line 2"/>
          <p:cNvSpPr>
            <a:spLocks noChangeShapeType="1"/>
          </p:cNvSpPr>
          <p:nvPr/>
        </p:nvSpPr>
        <p:spPr bwMode="auto">
          <a:xfrm>
            <a:off x="755576" y="764704"/>
            <a:ext cx="7704137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8" name="Rectangle 8"/>
          <p:cNvSpPr txBox="1">
            <a:spLocks noChangeArrowheads="1"/>
          </p:cNvSpPr>
          <p:nvPr/>
        </p:nvSpPr>
        <p:spPr bwMode="auto">
          <a:xfrm>
            <a:off x="0" y="122238"/>
            <a:ext cx="9144000" cy="563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利用单个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GeV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光子检验洛伦兹不变性</a:t>
            </a:r>
            <a:endParaRPr lang="en-US" altLang="zh-CN" sz="2800" b="1" kern="0" dirty="0" smtClean="0">
              <a:solidFill>
                <a:srgbClr val="FF0000"/>
              </a:solidFill>
              <a:latin typeface="Times New Roman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>
            <a:spLocks noGrp="1"/>
          </p:cNvSpPr>
          <p:nvPr>
            <p:ph type="title"/>
          </p:nvPr>
        </p:nvSpPr>
        <p:spPr>
          <a:xfrm>
            <a:off x="457200" y="921023"/>
            <a:ext cx="8435975" cy="1139825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Coincidence of a high-</a:t>
            </a:r>
            <a:r>
              <a:rPr lang="en-US" altLang="zh-CN" sz="3600" dirty="0" err="1" smtClean="0"/>
              <a:t>fluence</a:t>
            </a:r>
            <a:r>
              <a:rPr lang="en-US" altLang="zh-CN" sz="3600" dirty="0" smtClean="0"/>
              <a:t> blazar outburst with a </a:t>
            </a:r>
            <a:r>
              <a:rPr lang="en-US" altLang="zh-CN" sz="3600" dirty="0" err="1" smtClean="0"/>
              <a:t>PeV</a:t>
            </a:r>
            <a:r>
              <a:rPr lang="en-US" altLang="zh-CN" sz="3600" dirty="0" smtClean="0"/>
              <a:t> neutrino</a:t>
            </a:r>
            <a:endParaRPr lang="zh-CN" altLang="en-US" sz="3600" dirty="0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84413"/>
            <a:ext cx="4788024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250825" y="5219353"/>
            <a:ext cx="4727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/>
              <a:t>Fermi/LAT</a:t>
            </a:r>
            <a:r>
              <a:rPr lang="zh-CN" altLang="en-US" dirty="0"/>
              <a:t>的观测，红线是</a:t>
            </a:r>
            <a:r>
              <a:rPr lang="en-US" altLang="zh-CN" dirty="0" err="1"/>
              <a:t>PeV</a:t>
            </a:r>
            <a:r>
              <a:rPr lang="zh-CN" altLang="en-US" dirty="0"/>
              <a:t>中微子到达时间</a:t>
            </a:r>
          </a:p>
        </p:txBody>
      </p:sp>
      <p:sp>
        <p:nvSpPr>
          <p:cNvPr id="43014" name="TextBox 5"/>
          <p:cNvSpPr txBox="1">
            <a:spLocks noChangeArrowheads="1"/>
          </p:cNvSpPr>
          <p:nvPr/>
        </p:nvSpPr>
        <p:spPr bwMode="auto">
          <a:xfrm>
            <a:off x="240245" y="2051556"/>
            <a:ext cx="3852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 err="1">
                <a:solidFill>
                  <a:srgbClr val="2E33FC"/>
                </a:solidFill>
              </a:rPr>
              <a:t>Kadler</a:t>
            </a:r>
            <a:r>
              <a:rPr lang="en-US" altLang="zh-CN" b="1" dirty="0">
                <a:solidFill>
                  <a:srgbClr val="2E33FC"/>
                </a:solidFill>
              </a:rPr>
              <a:t> et al. 2016, Nature physics</a:t>
            </a:r>
            <a:endParaRPr lang="zh-CN" altLang="en-US" b="1" dirty="0">
              <a:solidFill>
                <a:srgbClr val="2E33FC"/>
              </a:solidFill>
            </a:endParaRPr>
          </a:p>
        </p:txBody>
      </p:sp>
      <p:sp>
        <p:nvSpPr>
          <p:cNvPr id="7" name="文本框 21"/>
          <p:cNvSpPr txBox="1">
            <a:spLocks noChangeArrowheads="1"/>
          </p:cNvSpPr>
          <p:nvPr/>
        </p:nvSpPr>
        <p:spPr bwMode="auto">
          <a:xfrm>
            <a:off x="6912260" y="6262102"/>
            <a:ext cx="20177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Credit</a:t>
            </a:r>
            <a:r>
              <a:rPr lang="zh-CN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X.-Y. Wang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4644008" y="2879576"/>
            <a:ext cx="4536504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 smtClean="0"/>
              <a:t>PKS B1424 − 418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FSRQ</a:t>
            </a:r>
            <a:r>
              <a:rPr lang="zh-CN" altLang="en-US" sz="1800" dirty="0" smtClean="0"/>
              <a:t>）</a:t>
            </a:r>
            <a:r>
              <a:rPr lang="en-US" altLang="zh-CN" sz="1800" dirty="0" smtClean="0"/>
              <a:t>@ z = 1.522</a:t>
            </a:r>
          </a:p>
          <a:p>
            <a:r>
              <a:rPr lang="en-US" altLang="zh-CN" sz="1800" dirty="0" smtClean="0"/>
              <a:t>2013</a:t>
            </a:r>
            <a:r>
              <a:rPr lang="zh-CN" altLang="en-US" sz="1800" dirty="0" smtClean="0"/>
              <a:t>年爆发，高能光子流量达</a:t>
            </a:r>
            <a:r>
              <a:rPr lang="en-US" altLang="zh-CN" sz="1800" dirty="0" smtClean="0"/>
              <a:t> (30.5 ± 0.3) /cm^2,  </a:t>
            </a:r>
            <a:r>
              <a:rPr lang="zh-CN" altLang="en-US" sz="1800" dirty="0" smtClean="0"/>
              <a:t>是已知的河外天体在高能段最大的一次爆发</a:t>
            </a:r>
            <a:endParaRPr lang="en-US" altLang="zh-CN" sz="1800" dirty="0" smtClean="0"/>
          </a:p>
          <a:p>
            <a:r>
              <a:rPr lang="zh-CN" altLang="en-US" sz="1800" dirty="0" smtClean="0"/>
              <a:t>爆发期间，在同一天区</a:t>
            </a:r>
            <a:r>
              <a:rPr lang="en-US" altLang="zh-CN" sz="1800" dirty="0" err="1" smtClean="0"/>
              <a:t>IceCube</a:t>
            </a:r>
            <a:r>
              <a:rPr lang="zh-CN" altLang="en-US" sz="1800" dirty="0" smtClean="0"/>
              <a:t>探测到</a:t>
            </a:r>
            <a:r>
              <a:rPr lang="en-US" altLang="zh-CN" sz="1800" dirty="0" smtClean="0"/>
              <a:t>1</a:t>
            </a:r>
            <a:r>
              <a:rPr lang="zh-CN" altLang="en-US" sz="1800" dirty="0" smtClean="0"/>
              <a:t>个</a:t>
            </a:r>
            <a:r>
              <a:rPr lang="en-US" altLang="zh-CN" sz="1800" dirty="0" err="1" smtClean="0"/>
              <a:t>PeV</a:t>
            </a:r>
            <a:r>
              <a:rPr lang="zh-CN" altLang="en-US" sz="1800" dirty="0" smtClean="0"/>
              <a:t>中微子，偶然性概率</a:t>
            </a:r>
            <a:r>
              <a:rPr lang="en-US" altLang="zh-CN" sz="1800" dirty="0" smtClean="0"/>
              <a:t>0.05 (2</a:t>
            </a:r>
            <a:r>
              <a:rPr lang="el-GR" altLang="zh-CN" sz="1800" dirty="0" smtClean="0"/>
              <a:t>σ</a:t>
            </a:r>
            <a:r>
              <a:rPr lang="en-US" altLang="zh-CN" sz="1800" dirty="0" smtClean="0"/>
              <a:t>)</a:t>
            </a:r>
            <a:endParaRPr lang="zh-CN" altLang="en-US" sz="1800" dirty="0" smtClean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45" y="5588917"/>
            <a:ext cx="1054100" cy="3603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2339752" y="5549230"/>
            <a:ext cx="1008063" cy="400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latin typeface="Calibri" pitchFamily="34" charset="0"/>
              </a:rPr>
              <a:t>&lt;160 d</a:t>
            </a:r>
            <a:endParaRPr lang="zh-CN" altLang="en-US" sz="2000" dirty="0">
              <a:latin typeface="Calibri" pitchFamily="34" charset="0"/>
            </a:endParaRPr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755576" y="764704"/>
            <a:ext cx="7704137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" name="Rectangle 8"/>
          <p:cNvSpPr txBox="1">
            <a:spLocks noChangeArrowheads="1"/>
          </p:cNvSpPr>
          <p:nvPr/>
        </p:nvSpPr>
        <p:spPr bwMode="auto">
          <a:xfrm>
            <a:off x="0" y="122238"/>
            <a:ext cx="9144000" cy="563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利用高能中微子检验洛伦兹不变性</a:t>
            </a:r>
            <a:endParaRPr lang="en-US" altLang="zh-CN" sz="2800" b="1" kern="0" dirty="0" smtClean="0">
              <a:solidFill>
                <a:srgbClr val="FF0000"/>
              </a:solidFill>
              <a:latin typeface="Times New Roman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5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071938"/>
            <a:ext cx="172085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标题 1"/>
          <p:cNvSpPr>
            <a:spLocks noGrp="1"/>
          </p:cNvSpPr>
          <p:nvPr>
            <p:ph type="title"/>
          </p:nvPr>
        </p:nvSpPr>
        <p:spPr>
          <a:xfrm>
            <a:off x="76200" y="115888"/>
            <a:ext cx="8642350" cy="1139825"/>
          </a:xfrm>
        </p:spPr>
        <p:txBody>
          <a:bodyPr/>
          <a:lstStyle/>
          <a:p>
            <a:r>
              <a:rPr lang="en-US" altLang="zh-CN" sz="3200" b="1" smtClean="0"/>
              <a:t>      </a:t>
            </a:r>
            <a:r>
              <a:rPr lang="zh-CN" altLang="en-US" sz="3200" b="1" smtClean="0"/>
              <a:t>用高能中微子限制“洛伦兹不变性”破缺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703513"/>
            <a:ext cx="3455988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3" descr="C:\Users\wang\Desktop\040616_ec_neutrino_f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54363"/>
            <a:ext cx="3240088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5" descr="https://ss0.baidu.com/73F1bjeh1BF3odCf/it/u=1937006613,3112175741&amp;fm=96&amp;s=47814AAA950222E66841188C0300C0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49538"/>
            <a:ext cx="17272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640138"/>
            <a:ext cx="676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927475"/>
            <a:ext cx="64928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TextBox 11"/>
          <p:cNvSpPr txBox="1">
            <a:spLocks noChangeArrowheads="1"/>
          </p:cNvSpPr>
          <p:nvPr/>
        </p:nvSpPr>
        <p:spPr bwMode="auto">
          <a:xfrm>
            <a:off x="2628900" y="3279775"/>
            <a:ext cx="595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rgbClr val="FFFF00"/>
                </a:solidFill>
                <a:latin typeface="Calibri" pitchFamily="34" charset="0"/>
              </a:rPr>
              <a:t>光子</a:t>
            </a:r>
          </a:p>
        </p:txBody>
      </p:sp>
      <p:sp>
        <p:nvSpPr>
          <p:cNvPr id="48138" name="TextBox 12"/>
          <p:cNvSpPr txBox="1">
            <a:spLocks noChangeArrowheads="1"/>
          </p:cNvSpPr>
          <p:nvPr/>
        </p:nvSpPr>
        <p:spPr bwMode="auto">
          <a:xfrm>
            <a:off x="2555875" y="4359275"/>
            <a:ext cx="800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rgbClr val="FFFF00"/>
                </a:solidFill>
                <a:latin typeface="Calibri" pitchFamily="34" charset="0"/>
              </a:rPr>
              <a:t>中微子</a:t>
            </a:r>
          </a:p>
        </p:txBody>
      </p:sp>
      <p:sp>
        <p:nvSpPr>
          <p:cNvPr id="48139" name="TextBox 13"/>
          <p:cNvSpPr txBox="1">
            <a:spLocks noChangeArrowheads="1"/>
          </p:cNvSpPr>
          <p:nvPr/>
        </p:nvSpPr>
        <p:spPr bwMode="auto">
          <a:xfrm>
            <a:off x="5364163" y="2919413"/>
            <a:ext cx="64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Calibri" pitchFamily="34" charset="0"/>
              </a:rPr>
              <a:t>光子</a:t>
            </a:r>
          </a:p>
        </p:txBody>
      </p:sp>
      <p:sp>
        <p:nvSpPr>
          <p:cNvPr id="48140" name="TextBox 16"/>
          <p:cNvSpPr txBox="1">
            <a:spLocks noChangeArrowheads="1"/>
          </p:cNvSpPr>
          <p:nvPr/>
        </p:nvSpPr>
        <p:spPr bwMode="auto">
          <a:xfrm>
            <a:off x="5003800" y="4719638"/>
            <a:ext cx="877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Calibri" pitchFamily="34" charset="0"/>
              </a:rPr>
              <a:t>中微子</a:t>
            </a:r>
          </a:p>
        </p:txBody>
      </p:sp>
      <p:sp>
        <p:nvSpPr>
          <p:cNvPr id="48141" name="TextBox 17"/>
          <p:cNvSpPr txBox="1">
            <a:spLocks noChangeArrowheads="1"/>
          </p:cNvSpPr>
          <p:nvPr/>
        </p:nvSpPr>
        <p:spPr bwMode="auto">
          <a:xfrm>
            <a:off x="4140200" y="51514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Calibri" pitchFamily="34" charset="0"/>
              </a:rPr>
              <a:t>时空极小尺度结构</a:t>
            </a:r>
          </a:p>
        </p:txBody>
      </p:sp>
      <p:sp>
        <p:nvSpPr>
          <p:cNvPr id="48142" name="TextBox 19"/>
          <p:cNvSpPr txBox="1">
            <a:spLocks noChangeArrowheads="1"/>
          </p:cNvSpPr>
          <p:nvPr/>
        </p:nvSpPr>
        <p:spPr bwMode="auto">
          <a:xfrm>
            <a:off x="4140200" y="4216400"/>
            <a:ext cx="203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Calibri" pitchFamily="34" charset="0"/>
              </a:rPr>
              <a:t>时空极小尺度结构</a:t>
            </a:r>
          </a:p>
        </p:txBody>
      </p:sp>
      <p:pic>
        <p:nvPicPr>
          <p:cNvPr id="4814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351213"/>
            <a:ext cx="676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91075"/>
            <a:ext cx="6762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5" name="TextBox 28"/>
          <p:cNvSpPr txBox="1">
            <a:spLocks noChangeArrowheads="1"/>
          </p:cNvSpPr>
          <p:nvPr/>
        </p:nvSpPr>
        <p:spPr bwMode="auto">
          <a:xfrm>
            <a:off x="7019925" y="2990850"/>
            <a:ext cx="544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b="1">
                <a:solidFill>
                  <a:srgbClr val="00B050"/>
                </a:solidFill>
                <a:latin typeface="Calibri" pitchFamily="34" charset="0"/>
              </a:rPr>
              <a:t>光子</a:t>
            </a:r>
          </a:p>
        </p:txBody>
      </p:sp>
      <p:sp>
        <p:nvSpPr>
          <p:cNvPr id="48146" name="TextBox 29"/>
          <p:cNvSpPr txBox="1">
            <a:spLocks noChangeArrowheads="1"/>
          </p:cNvSpPr>
          <p:nvPr/>
        </p:nvSpPr>
        <p:spPr bwMode="auto">
          <a:xfrm>
            <a:off x="6875463" y="4503738"/>
            <a:ext cx="72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b="1">
                <a:solidFill>
                  <a:srgbClr val="00B050"/>
                </a:solidFill>
                <a:latin typeface="Calibri" pitchFamily="34" charset="0"/>
              </a:rPr>
              <a:t>中微子</a:t>
            </a:r>
          </a:p>
        </p:txBody>
      </p:sp>
      <p:sp>
        <p:nvSpPr>
          <p:cNvPr id="48147" name="矩形 18"/>
          <p:cNvSpPr>
            <a:spLocks noChangeArrowheads="1"/>
          </p:cNvSpPr>
          <p:nvPr/>
        </p:nvSpPr>
        <p:spPr bwMode="auto">
          <a:xfrm>
            <a:off x="250825" y="1557338"/>
            <a:ext cx="7561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/>
              <a:t>一些量子引力模型 </a:t>
            </a:r>
            <a:r>
              <a:rPr lang="en-US" altLang="zh-CN" sz="2000" b="1"/>
              <a:t>(e.g., Amelino-Camelia et al. 1998, Nature)</a:t>
            </a:r>
            <a:r>
              <a:rPr lang="zh-CN" altLang="en-US" sz="2000" b="1"/>
              <a:t>预言“洛伦兹不变性”破缺：</a:t>
            </a:r>
          </a:p>
        </p:txBody>
      </p:sp>
      <p:sp>
        <p:nvSpPr>
          <p:cNvPr id="48148" name="矩形 11"/>
          <p:cNvSpPr>
            <a:spLocks noChangeArrowheads="1"/>
          </p:cNvSpPr>
          <p:nvPr/>
        </p:nvSpPr>
        <p:spPr bwMode="auto">
          <a:xfrm>
            <a:off x="1979613" y="1052513"/>
            <a:ext cx="5605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Wang, Liu, Wang*(</a:t>
            </a:r>
            <a:r>
              <a:rPr lang="zh-CN" altLang="en-US" sz="1800" b="1">
                <a:solidFill>
                  <a:srgbClr val="0000FF"/>
                </a:solidFill>
              </a:rPr>
              <a:t>王祥玉</a:t>
            </a:r>
            <a:r>
              <a:rPr lang="en-US" altLang="zh-CN" sz="1800" b="1">
                <a:solidFill>
                  <a:srgbClr val="0000FF"/>
                </a:solidFill>
              </a:rPr>
              <a:t>), PRL 116, 151101 (2016)</a:t>
            </a:r>
            <a:endParaRPr lang="zh-CN" altLang="en-US" sz="1800" b="1"/>
          </a:p>
        </p:txBody>
      </p:sp>
      <p:sp>
        <p:nvSpPr>
          <p:cNvPr id="48149" name="TextBox 22"/>
          <p:cNvSpPr txBox="1">
            <a:spLocks noChangeArrowheads="1"/>
          </p:cNvSpPr>
          <p:nvPr/>
        </p:nvSpPr>
        <p:spPr bwMode="auto">
          <a:xfrm>
            <a:off x="5292725" y="3657600"/>
            <a:ext cx="149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</a:rPr>
              <a:t>传播</a:t>
            </a:r>
            <a:r>
              <a:rPr lang="en-US" altLang="zh-CN" sz="1800">
                <a:solidFill>
                  <a:srgbClr val="C00000"/>
                </a:solidFill>
              </a:rPr>
              <a:t>~90</a:t>
            </a:r>
            <a:r>
              <a:rPr lang="zh-CN" altLang="en-US" sz="1800">
                <a:solidFill>
                  <a:srgbClr val="C00000"/>
                </a:solidFill>
              </a:rPr>
              <a:t>亿年</a:t>
            </a:r>
          </a:p>
        </p:txBody>
      </p:sp>
      <p:sp>
        <p:nvSpPr>
          <p:cNvPr id="48150" name="矩形 24"/>
          <p:cNvSpPr>
            <a:spLocks noChangeArrowheads="1"/>
          </p:cNvSpPr>
          <p:nvPr/>
        </p:nvSpPr>
        <p:spPr bwMode="auto">
          <a:xfrm>
            <a:off x="3419475" y="3873500"/>
            <a:ext cx="1255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10^-33 cm</a:t>
            </a:r>
            <a:endParaRPr lang="zh-CN" altLang="en-US" sz="1800"/>
          </a:p>
        </p:txBody>
      </p:sp>
      <p:pic>
        <p:nvPicPr>
          <p:cNvPr id="4815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16113"/>
            <a:ext cx="28813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框 21"/>
          <p:cNvSpPr txBox="1">
            <a:spLocks noChangeArrowheads="1"/>
          </p:cNvSpPr>
          <p:nvPr/>
        </p:nvSpPr>
        <p:spPr bwMode="auto">
          <a:xfrm>
            <a:off x="346969" y="6092825"/>
            <a:ext cx="20177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Credit</a:t>
            </a:r>
            <a:r>
              <a:rPr lang="zh-CN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X.-Y. Wang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29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标题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zh-CN" altLang="en-US" b="1" smtClean="0"/>
              <a:t>对洛伦兹不变性破缺的限制</a:t>
            </a:r>
          </a:p>
        </p:txBody>
      </p:sp>
      <p:sp>
        <p:nvSpPr>
          <p:cNvPr id="4915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洛伦兹不变性破缺预言“色散”现象</a:t>
            </a:r>
            <a:endParaRPr lang="en-US" altLang="zh-CN" smtClean="0"/>
          </a:p>
          <a:p>
            <a:endParaRPr lang="en-US" altLang="zh-CN" smtClean="0"/>
          </a:p>
          <a:p>
            <a:endParaRPr lang="en-US" altLang="zh-CN" sz="2400" smtClean="0"/>
          </a:p>
          <a:p>
            <a:r>
              <a:rPr lang="zh-CN" altLang="en-US" sz="2400" smtClean="0"/>
              <a:t>洛伦兹不变性破缺造成的时间延迟</a:t>
            </a:r>
            <a:endParaRPr lang="en-US" altLang="zh-CN" smtClean="0"/>
          </a:p>
          <a:p>
            <a:endParaRPr lang="en-US" altLang="zh-CN" smtClean="0"/>
          </a:p>
          <a:p>
            <a:endParaRPr lang="zh-CN" altLang="en-US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205038"/>
            <a:ext cx="38893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92375"/>
            <a:ext cx="10207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644900"/>
            <a:ext cx="48244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Box 8"/>
          <p:cNvSpPr txBox="1">
            <a:spLocks noChangeArrowheads="1"/>
          </p:cNvSpPr>
          <p:nvPr/>
        </p:nvSpPr>
        <p:spPr bwMode="auto">
          <a:xfrm>
            <a:off x="6875463" y="2349500"/>
            <a:ext cx="1570037" cy="4603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/>
              <a:t>n=1,   n=2</a:t>
            </a:r>
            <a:endParaRPr lang="zh-CN" altLang="en-US" sz="2400"/>
          </a:p>
        </p:txBody>
      </p:sp>
      <p:sp>
        <p:nvSpPr>
          <p:cNvPr id="49160" name="Rectangle 9"/>
          <p:cNvSpPr>
            <a:spLocks noChangeArrowheads="1"/>
          </p:cNvSpPr>
          <p:nvPr/>
        </p:nvSpPr>
        <p:spPr bwMode="auto">
          <a:xfrm>
            <a:off x="5940425" y="3860800"/>
            <a:ext cx="2592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～(E/E</a:t>
            </a:r>
            <a:r>
              <a:rPr lang="en-US" altLang="zh-CN" sz="2400" baseline="-3000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QG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)</a:t>
            </a:r>
            <a:r>
              <a:rPr lang="en-US" altLang="zh-CN" sz="2400" baseline="3000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n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(d/c)</a:t>
            </a:r>
            <a:endParaRPr lang="en-US" altLang="zh-CN" sz="2400">
              <a:solidFill>
                <a:srgbClr val="FF0000"/>
              </a:solidFill>
            </a:endParaRPr>
          </a:p>
        </p:txBody>
      </p:sp>
      <p:pic>
        <p:nvPicPr>
          <p:cNvPr id="4916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5157788"/>
            <a:ext cx="20923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876925"/>
            <a:ext cx="22320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157788"/>
            <a:ext cx="24018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741988"/>
            <a:ext cx="26638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5" name="圆角矩形 12"/>
          <p:cNvSpPr>
            <a:spLocks noChangeArrowheads="1"/>
          </p:cNvSpPr>
          <p:nvPr/>
        </p:nvSpPr>
        <p:spPr bwMode="auto">
          <a:xfrm>
            <a:off x="395288" y="4510088"/>
            <a:ext cx="2736850" cy="20875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9166" name="圆角矩形 13"/>
          <p:cNvSpPr>
            <a:spLocks noChangeArrowheads="1"/>
          </p:cNvSpPr>
          <p:nvPr/>
        </p:nvSpPr>
        <p:spPr bwMode="auto">
          <a:xfrm>
            <a:off x="3419475" y="4510088"/>
            <a:ext cx="2736850" cy="208756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9167" name="圆角矩形 14"/>
          <p:cNvSpPr>
            <a:spLocks noChangeArrowheads="1"/>
          </p:cNvSpPr>
          <p:nvPr/>
        </p:nvSpPr>
        <p:spPr bwMode="auto">
          <a:xfrm>
            <a:off x="6300788" y="4510088"/>
            <a:ext cx="2735262" cy="208756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9168" name="TextBox 15"/>
          <p:cNvSpPr txBox="1">
            <a:spLocks noChangeArrowheads="1"/>
          </p:cNvSpPr>
          <p:nvPr/>
        </p:nvSpPr>
        <p:spPr bwMode="auto">
          <a:xfrm>
            <a:off x="661988" y="4581525"/>
            <a:ext cx="2325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FF"/>
                </a:solidFill>
              </a:rPr>
              <a:t>Blazar Flare neutrino</a:t>
            </a:r>
            <a:endParaRPr lang="zh-CN" altLang="en-US" sz="1800">
              <a:solidFill>
                <a:srgbClr val="0000FF"/>
              </a:solidFill>
            </a:endParaRPr>
          </a:p>
        </p:txBody>
      </p:sp>
      <p:sp>
        <p:nvSpPr>
          <p:cNvPr id="49169" name="TextBox 16"/>
          <p:cNvSpPr txBox="1">
            <a:spLocks noChangeArrowheads="1"/>
          </p:cNvSpPr>
          <p:nvPr/>
        </p:nvSpPr>
        <p:spPr bwMode="auto">
          <a:xfrm>
            <a:off x="3708400" y="4581525"/>
            <a:ext cx="212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/>
              <a:t>SN 1987A neutrino</a:t>
            </a:r>
            <a:endParaRPr lang="zh-CN" altLang="en-US" sz="1800" dirty="0"/>
          </a:p>
        </p:txBody>
      </p:sp>
      <p:sp>
        <p:nvSpPr>
          <p:cNvPr id="49170" name="TextBox 17"/>
          <p:cNvSpPr txBox="1">
            <a:spLocks noChangeArrowheads="1"/>
          </p:cNvSpPr>
          <p:nvPr/>
        </p:nvSpPr>
        <p:spPr bwMode="auto">
          <a:xfrm>
            <a:off x="6804025" y="4581525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/>
              <a:t>GRB photons</a:t>
            </a:r>
            <a:endParaRPr lang="zh-CN" altLang="en-US" sz="1800" dirty="0"/>
          </a:p>
        </p:txBody>
      </p:sp>
      <p:pic>
        <p:nvPicPr>
          <p:cNvPr id="49171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57788"/>
            <a:ext cx="21605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2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876925"/>
            <a:ext cx="18716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3" name="矩形 11"/>
          <p:cNvSpPr>
            <a:spLocks noChangeArrowheads="1"/>
          </p:cNvSpPr>
          <p:nvPr/>
        </p:nvSpPr>
        <p:spPr bwMode="auto">
          <a:xfrm>
            <a:off x="2195513" y="1052513"/>
            <a:ext cx="4664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0000FF"/>
                </a:solidFill>
              </a:rPr>
              <a:t>Wang, Liu, Wang, PRL 116, 151101 (2016)</a:t>
            </a:r>
            <a:endParaRPr lang="zh-CN" altLang="en-US" sz="1800" b="1"/>
          </a:p>
        </p:txBody>
      </p:sp>
    </p:spTree>
    <p:extLst>
      <p:ext uri="{BB962C8B-B14F-4D97-AF65-F5344CB8AC3E}">
        <p14:creationId xmlns:p14="http://schemas.microsoft.com/office/powerpoint/2010/main" val="184426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5334000"/>
            <a:ext cx="19081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5867400"/>
            <a:ext cx="20558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0"/>
            <a:ext cx="19748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5838825"/>
            <a:ext cx="20224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15"/>
          <p:cNvSpPr txBox="1">
            <a:spLocks noChangeArrowheads="1"/>
          </p:cNvSpPr>
          <p:nvPr/>
        </p:nvSpPr>
        <p:spPr bwMode="auto">
          <a:xfrm>
            <a:off x="2322513" y="4800600"/>
            <a:ext cx="2325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FF"/>
                </a:solidFill>
              </a:rPr>
              <a:t>Blazar Flare neutrino</a:t>
            </a:r>
            <a:endParaRPr lang="zh-CN" altLang="en-US" sz="1800">
              <a:solidFill>
                <a:srgbClr val="0000FF"/>
              </a:solidFill>
            </a:endParaRPr>
          </a:p>
        </p:txBody>
      </p:sp>
      <p:sp>
        <p:nvSpPr>
          <p:cNvPr id="50183" name="TextBox 16"/>
          <p:cNvSpPr txBox="1">
            <a:spLocks noChangeArrowheads="1"/>
          </p:cNvSpPr>
          <p:nvPr/>
        </p:nvSpPr>
        <p:spPr bwMode="auto">
          <a:xfrm>
            <a:off x="4660900" y="4811713"/>
            <a:ext cx="212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/>
              <a:t>SN 1987A neutrino</a:t>
            </a:r>
            <a:endParaRPr lang="zh-CN" altLang="en-US" sz="1800" dirty="0"/>
          </a:p>
        </p:txBody>
      </p:sp>
      <p:sp>
        <p:nvSpPr>
          <p:cNvPr id="50184" name="TextBox 17"/>
          <p:cNvSpPr txBox="1">
            <a:spLocks noChangeArrowheads="1"/>
          </p:cNvSpPr>
          <p:nvPr/>
        </p:nvSpPr>
        <p:spPr bwMode="auto">
          <a:xfrm>
            <a:off x="7192963" y="4811713"/>
            <a:ext cx="157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/>
              <a:t>GRB photons</a:t>
            </a:r>
            <a:endParaRPr lang="zh-CN" altLang="en-US" sz="1800" dirty="0"/>
          </a:p>
        </p:txBody>
      </p:sp>
      <p:pic>
        <p:nvPicPr>
          <p:cNvPr id="5018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43513"/>
            <a:ext cx="19812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5791200"/>
            <a:ext cx="180181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Rectangle 2"/>
          <p:cNvSpPr txBox="1">
            <a:spLocks noChangeArrowheads="1"/>
          </p:cNvSpPr>
          <p:nvPr/>
        </p:nvSpPr>
        <p:spPr bwMode="auto">
          <a:xfrm>
            <a:off x="588963" y="990600"/>
            <a:ext cx="85550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可能的伽玛暴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-TeV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中微子成协事件对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LIV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的限制</a:t>
            </a:r>
            <a:endParaRPr lang="en-US" altLang="zh-CN" sz="2800" b="1">
              <a:solidFill>
                <a:srgbClr val="0000FF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50189" name="TextBox 5"/>
          <p:cNvSpPr txBox="1">
            <a:spLocks noChangeArrowheads="1"/>
          </p:cNvSpPr>
          <p:nvPr/>
        </p:nvSpPr>
        <p:spPr bwMode="auto">
          <a:xfrm>
            <a:off x="2209800" y="4038600"/>
            <a:ext cx="4838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0000FF"/>
                </a:solidFill>
                <a:latin typeface="Calibri" pitchFamily="34" charset="0"/>
              </a:rPr>
              <a:t>Wei, Wu, Gao, </a:t>
            </a:r>
            <a:r>
              <a:rPr lang="en-US" altLang="zh-CN" sz="2000" dirty="0" err="1">
                <a:solidFill>
                  <a:srgbClr val="0000FF"/>
                </a:solidFill>
                <a:latin typeface="Calibri" pitchFamily="34" charset="0"/>
              </a:rPr>
              <a:t>Meszaros</a:t>
            </a:r>
            <a:r>
              <a:rPr lang="en-US" altLang="zh-CN" sz="2000" dirty="0">
                <a:solidFill>
                  <a:srgbClr val="0000FF"/>
                </a:solidFill>
                <a:latin typeface="Calibri" pitchFamily="34" charset="0"/>
              </a:rPr>
              <a:t>, 2016, JCAP, 08, 031</a:t>
            </a:r>
            <a:endParaRPr lang="zh-CN" altLang="en-US" sz="20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629400" y="2133600"/>
            <a:ext cx="15240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0191" name="圆角矩形 12"/>
          <p:cNvSpPr>
            <a:spLocks noChangeArrowheads="1"/>
          </p:cNvSpPr>
          <p:nvPr/>
        </p:nvSpPr>
        <p:spPr bwMode="auto">
          <a:xfrm>
            <a:off x="76200" y="4754563"/>
            <a:ext cx="2119313" cy="17224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0192" name="圆角矩形 12"/>
          <p:cNvSpPr>
            <a:spLocks noChangeArrowheads="1"/>
          </p:cNvSpPr>
          <p:nvPr/>
        </p:nvSpPr>
        <p:spPr bwMode="auto">
          <a:xfrm>
            <a:off x="2362200" y="4754563"/>
            <a:ext cx="2209800" cy="172243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0193" name="圆角矩形 12"/>
          <p:cNvSpPr>
            <a:spLocks noChangeArrowheads="1"/>
          </p:cNvSpPr>
          <p:nvPr/>
        </p:nvSpPr>
        <p:spPr bwMode="auto">
          <a:xfrm>
            <a:off x="4648200" y="4754563"/>
            <a:ext cx="2119313" cy="172243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0194" name="圆角矩形 12"/>
          <p:cNvSpPr>
            <a:spLocks noChangeArrowheads="1"/>
          </p:cNvSpPr>
          <p:nvPr/>
        </p:nvSpPr>
        <p:spPr bwMode="auto">
          <a:xfrm>
            <a:off x="6934200" y="4724400"/>
            <a:ext cx="2119313" cy="172243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0195" name="TextBox 17"/>
          <p:cNvSpPr txBox="1">
            <a:spLocks noChangeArrowheads="1"/>
          </p:cNvSpPr>
          <p:nvPr/>
        </p:nvSpPr>
        <p:spPr bwMode="auto">
          <a:xfrm>
            <a:off x="381000" y="4800600"/>
            <a:ext cx="168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FF0000"/>
                </a:solidFill>
              </a:rPr>
              <a:t>GRB neutrino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  <p:pic>
        <p:nvPicPr>
          <p:cNvPr id="5019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83213"/>
            <a:ext cx="2028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5872163"/>
            <a:ext cx="2028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8"/>
          <p:cNvSpPr txBox="1">
            <a:spLocks noChangeArrowheads="1"/>
          </p:cNvSpPr>
          <p:nvPr/>
        </p:nvSpPr>
        <p:spPr bwMode="auto">
          <a:xfrm>
            <a:off x="0" y="122238"/>
            <a:ext cx="9144000" cy="563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利用单个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TeV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中微子检验洛伦兹不变性</a:t>
            </a:r>
            <a:endParaRPr lang="en-US" altLang="zh-CN" sz="2800" b="1" kern="0" dirty="0" smtClean="0">
              <a:solidFill>
                <a:srgbClr val="FF0000"/>
              </a:solidFill>
              <a:latin typeface="Times New Roman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5020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34200" y="65341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ADFC4AC-DD51-4339-9B58-880B00D82248}" type="slidenum">
              <a:rPr lang="en-US" altLang="zh-CN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zh-CN" sz="1400" smtClean="0"/>
          </a:p>
        </p:txBody>
      </p:sp>
      <p:sp>
        <p:nvSpPr>
          <p:cNvPr id="28" name="Line 2"/>
          <p:cNvSpPr>
            <a:spLocks noChangeShapeType="1"/>
          </p:cNvSpPr>
          <p:nvPr/>
        </p:nvSpPr>
        <p:spPr bwMode="auto">
          <a:xfrm>
            <a:off x="755576" y="764704"/>
            <a:ext cx="7704137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3998" y="908720"/>
            <a:ext cx="44149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i="1" dirty="0" err="1" smtClean="0">
                <a:solidFill>
                  <a:srgbClr val="0070C0"/>
                </a:solidFill>
                <a:latin typeface="Garamond" panose="02020404030301010803" pitchFamily="18" charset="0"/>
                <a:ea typeface="华文楷体" pitchFamily="2" charset="-122"/>
              </a:rPr>
              <a:t>Aartsen</a:t>
            </a:r>
            <a:r>
              <a:rPr lang="en-US" altLang="zh-CN" sz="1600" b="1" i="1" dirty="0" smtClean="0">
                <a:solidFill>
                  <a:srgbClr val="0070C0"/>
                </a:solidFill>
                <a:latin typeface="Garamond" panose="02020404030301010803" pitchFamily="18" charset="0"/>
                <a:ea typeface="华文楷体" pitchFamily="2" charset="-122"/>
              </a:rPr>
              <a:t> et al. 2016, </a:t>
            </a:r>
            <a:r>
              <a:rPr lang="en-US" altLang="zh-CN" sz="1600" b="1" i="1" dirty="0" err="1" smtClean="0">
                <a:solidFill>
                  <a:srgbClr val="0070C0"/>
                </a:solidFill>
                <a:latin typeface="Garamond" panose="02020404030301010803" pitchFamily="18" charset="0"/>
                <a:ea typeface="华文楷体" pitchFamily="2" charset="-122"/>
              </a:rPr>
              <a:t>ApJ</a:t>
            </a:r>
            <a:r>
              <a:rPr lang="en-US" altLang="zh-CN" sz="1600" b="1" i="1" dirty="0" smtClean="0">
                <a:solidFill>
                  <a:srgbClr val="0070C0"/>
                </a:solidFill>
                <a:latin typeface="Garamond" panose="02020404030301010803" pitchFamily="18" charset="0"/>
                <a:ea typeface="华文楷体" pitchFamily="2" charset="-122"/>
              </a:rPr>
              <a:t>, 824, 115</a:t>
            </a:r>
            <a:endParaRPr lang="en-US" altLang="zh-CN" sz="1600" b="1" i="1" dirty="0">
              <a:solidFill>
                <a:srgbClr val="0070C0"/>
              </a:solidFill>
              <a:latin typeface="Garamond" panose="02020404030301010803" pitchFamily="18" charset="0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80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8904" y="1713309"/>
            <a:ext cx="8229600" cy="563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sz="2000" b="1" dirty="0" smtClean="0">
                <a:solidFill>
                  <a:srgbClr val="3C5A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观测时间延迟</a:t>
            </a:r>
            <a:r>
              <a:rPr lang="en-US" altLang="zh-CN" sz="2000" b="1" dirty="0" smtClean="0">
                <a:solidFill>
                  <a:srgbClr val="3C5A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zh-CN" sz="2000" b="1" dirty="0">
              <a:solidFill>
                <a:srgbClr val="3C5A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817" y="2033315"/>
            <a:ext cx="3776391" cy="67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60" y="3034968"/>
            <a:ext cx="2878904" cy="8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885974" y="2721421"/>
            <a:ext cx="4334098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000" b="1" dirty="0" smtClean="0">
                <a:solidFill>
                  <a:srgbClr val="3C5AEE"/>
                </a:solidFill>
                <a:cs typeface="Arial" panose="020B0604020202020204" pitchFamily="34" charset="0"/>
              </a:rPr>
              <a:t>LIV</a:t>
            </a:r>
            <a:r>
              <a:rPr lang="zh-CN" altLang="en-US" sz="2000" b="1" dirty="0" smtClean="0">
                <a:solidFill>
                  <a:srgbClr val="3C5AEE"/>
                </a:solidFill>
                <a:cs typeface="Arial" panose="020B0604020202020204" pitchFamily="34" charset="0"/>
              </a:rPr>
              <a:t>效应造成的时间延迟</a:t>
            </a:r>
            <a:r>
              <a:rPr lang="en-US" altLang="zh-CN" sz="2000" b="1" dirty="0" smtClean="0">
                <a:solidFill>
                  <a:srgbClr val="3C5AEE"/>
                </a:solidFill>
                <a:cs typeface="Arial" panose="020B0604020202020204" pitchFamily="34" charset="0"/>
              </a:rPr>
              <a:t>:</a:t>
            </a:r>
            <a:endParaRPr lang="en-US" altLang="zh-CN" sz="2000" b="1" dirty="0">
              <a:solidFill>
                <a:srgbClr val="3C5AEE"/>
              </a:solidFill>
              <a:cs typeface="Arial" panose="020B0604020202020204" pitchFamily="34" charset="0"/>
            </a:endParaRPr>
          </a:p>
        </p:txBody>
      </p:sp>
      <p:pic>
        <p:nvPicPr>
          <p:cNvPr id="1884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706" y="3861048"/>
            <a:ext cx="512321" cy="55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424" name="Rectangle 8"/>
          <p:cNvSpPr>
            <a:spLocks noChangeArrowheads="1"/>
          </p:cNvSpPr>
          <p:nvPr/>
        </p:nvSpPr>
        <p:spPr bwMode="auto">
          <a:xfrm>
            <a:off x="872784" y="3945557"/>
            <a:ext cx="822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2000" b="1" dirty="0" smtClean="0">
                <a:solidFill>
                  <a:srgbClr val="3C5AEE"/>
                </a:solidFill>
              </a:rPr>
              <a:t>内禀时间延迟</a:t>
            </a:r>
            <a:r>
              <a:rPr lang="en-US" altLang="zh-CN" sz="2000" b="1" dirty="0" smtClean="0">
                <a:solidFill>
                  <a:srgbClr val="3C5AEE"/>
                </a:solidFill>
              </a:rPr>
              <a:t>:</a:t>
            </a:r>
            <a:endParaRPr lang="en-US" altLang="zh-CN" sz="2000" b="1" dirty="0">
              <a:solidFill>
                <a:srgbClr val="3C5AEE"/>
              </a:solidFill>
            </a:endParaRPr>
          </a:p>
        </p:txBody>
      </p:sp>
      <p:pic>
        <p:nvPicPr>
          <p:cNvPr id="18842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58263"/>
            <a:ext cx="3320008" cy="103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2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780565"/>
            <a:ext cx="1944216" cy="67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27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61" y="5886225"/>
            <a:ext cx="1930797" cy="49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428" name="AutoShape 12"/>
          <p:cNvSpPr>
            <a:spLocks noChangeArrowheads="1"/>
          </p:cNvSpPr>
          <p:nvPr/>
        </p:nvSpPr>
        <p:spPr bwMode="auto">
          <a:xfrm>
            <a:off x="875184" y="4772000"/>
            <a:ext cx="1752600" cy="457200"/>
          </a:xfrm>
          <a:prstGeom prst="rightArrow">
            <a:avLst>
              <a:gd name="adj1" fmla="val 50000"/>
              <a:gd name="adj2" fmla="val 958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8429" name="Rectangle 13"/>
          <p:cNvSpPr>
            <a:spLocks noChangeArrowheads="1"/>
          </p:cNvSpPr>
          <p:nvPr/>
        </p:nvSpPr>
        <p:spPr bwMode="auto">
          <a:xfrm>
            <a:off x="2971800" y="4526856"/>
            <a:ext cx="3472408" cy="99037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8430" name="Rectangle 14"/>
          <p:cNvSpPr>
            <a:spLocks noChangeArrowheads="1"/>
          </p:cNvSpPr>
          <p:nvPr/>
        </p:nvSpPr>
        <p:spPr bwMode="auto">
          <a:xfrm>
            <a:off x="1454968" y="5877272"/>
            <a:ext cx="6933456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zh-CN" altLang="en-US" sz="2000" b="1" dirty="0" smtClean="0">
                <a:solidFill>
                  <a:srgbClr val="3C5AEE"/>
                </a:solidFill>
              </a:rPr>
              <a:t>其中</a:t>
            </a:r>
            <a:r>
              <a:rPr lang="zh-CN" altLang="en-US" dirty="0" smtClean="0"/>
              <a:t>                  </a:t>
            </a:r>
            <a:r>
              <a:rPr lang="en-US" altLang="zh-CN" dirty="0" smtClean="0"/>
              <a:t>,</a:t>
            </a:r>
            <a:endParaRPr lang="en-US" altLang="zh-CN" dirty="0"/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755576" y="836712"/>
            <a:ext cx="7704137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Rectangle 8"/>
          <p:cNvSpPr txBox="1">
            <a:spLocks noChangeArrowheads="1"/>
          </p:cNvSpPr>
          <p:nvPr/>
        </p:nvSpPr>
        <p:spPr bwMode="auto">
          <a:xfrm>
            <a:off x="0" y="122238"/>
            <a:ext cx="8352209" cy="563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  </a:t>
            </a:r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内禀时间延迟问题</a:t>
            </a:r>
            <a:endParaRPr lang="en-US" altLang="zh-CN" sz="4000" b="1" kern="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576" y="992922"/>
            <a:ext cx="7621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Ellis et al. (2006</a:t>
            </a:r>
            <a:r>
              <a:rPr lang="en-US" altLang="zh-CN" sz="2000" b="1" dirty="0" smtClean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首次提出解决内禀时间延迟问题的方法</a:t>
            </a:r>
            <a:endParaRPr lang="zh-CN" altLang="en-US" sz="2000" b="1" dirty="0">
              <a:solidFill>
                <a:srgbClr val="2E33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88" y="1485528"/>
            <a:ext cx="4457687" cy="403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5528"/>
            <a:ext cx="4533974" cy="403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3402020" cy="48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1432106" y="1772816"/>
            <a:ext cx="7024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dirty="0"/>
              <a:t>15 GRBs</a:t>
            </a: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1419689" y="1916832"/>
            <a:ext cx="7040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/>
              <a:t>  </a:t>
            </a:r>
            <a:r>
              <a:rPr lang="en-US" altLang="zh-CN" sz="1200" dirty="0"/>
              <a:t>9 GRBs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432106" y="2132856"/>
            <a:ext cx="7024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dirty="0"/>
              <a:t>11 GRBs</a:t>
            </a:r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2339752" y="1753652"/>
            <a:ext cx="22669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/>
              <a:t>low E band:  25 – 55 </a:t>
            </a:r>
            <a:r>
              <a:rPr lang="en-US" altLang="zh-CN" sz="1400" dirty="0" err="1"/>
              <a:t>keV</a:t>
            </a:r>
            <a:endParaRPr lang="en-US" altLang="zh-CN" sz="1400" dirty="0"/>
          </a:p>
          <a:p>
            <a:r>
              <a:rPr lang="en-US" altLang="zh-CN" sz="1400" dirty="0"/>
              <a:t>high E band: 115 – 320 </a:t>
            </a:r>
            <a:r>
              <a:rPr lang="en-US" altLang="zh-CN" sz="1400" dirty="0" err="1"/>
              <a:t>keV</a:t>
            </a:r>
            <a:endParaRPr lang="en-US" altLang="zh-CN" sz="14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133600" y="5909210"/>
            <a:ext cx="49621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2E33FC"/>
                </a:solidFill>
              </a:rPr>
              <a:t>Ellis  et al</a:t>
            </a:r>
            <a:r>
              <a:rPr lang="en-US" altLang="zh-CN" sz="2000" dirty="0" smtClean="0">
                <a:solidFill>
                  <a:srgbClr val="2E33FC"/>
                </a:solidFill>
              </a:rPr>
              <a:t>. </a:t>
            </a:r>
            <a:r>
              <a:rPr lang="en-US" altLang="zh-CN" sz="2000" dirty="0">
                <a:solidFill>
                  <a:srgbClr val="2E33FC"/>
                </a:solidFill>
              </a:rPr>
              <a:t>2006, </a:t>
            </a:r>
            <a:r>
              <a:rPr lang="en-US" altLang="zh-CN" sz="2000" dirty="0" err="1">
                <a:solidFill>
                  <a:srgbClr val="2E33FC"/>
                </a:solidFill>
              </a:rPr>
              <a:t>Astroparticle</a:t>
            </a:r>
            <a:r>
              <a:rPr lang="en-US" altLang="zh-CN" sz="2000" dirty="0">
                <a:solidFill>
                  <a:srgbClr val="2E33FC"/>
                </a:solidFill>
              </a:rPr>
              <a:t> Physics, 25, 402</a:t>
            </a: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755576" y="980728"/>
            <a:ext cx="7704137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56613"/>
            <a:ext cx="2422376" cy="38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8"/>
          <p:cNvSpPr txBox="1">
            <a:spLocks noChangeArrowheads="1"/>
          </p:cNvSpPr>
          <p:nvPr/>
        </p:nvSpPr>
        <p:spPr bwMode="auto">
          <a:xfrm>
            <a:off x="0" y="201142"/>
            <a:ext cx="8352209" cy="563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  </a:t>
            </a:r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内禀时间延迟问题</a:t>
            </a:r>
            <a:endParaRPr lang="en-US" altLang="zh-CN" sz="4000" b="1" kern="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15616" y="5918617"/>
            <a:ext cx="67787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zh-CN" sz="2000" dirty="0">
                <a:solidFill>
                  <a:srgbClr val="2E33FC"/>
                </a:solidFill>
              </a:rPr>
              <a:t>Pan, Y., Gong, Y., Cao, S., Gao, H., &amp; Zhu, Z.-H. 2015, </a:t>
            </a:r>
            <a:r>
              <a:rPr lang="en-GB" altLang="zh-CN" sz="2000" dirty="0" err="1" smtClean="0">
                <a:solidFill>
                  <a:srgbClr val="2E33FC"/>
                </a:solidFill>
              </a:rPr>
              <a:t>ApJ</a:t>
            </a:r>
            <a:r>
              <a:rPr lang="en-GB" altLang="zh-CN" sz="2000" dirty="0" smtClean="0">
                <a:solidFill>
                  <a:srgbClr val="2E33FC"/>
                </a:solidFill>
              </a:rPr>
              <a:t>, </a:t>
            </a:r>
            <a:r>
              <a:rPr lang="en-US" altLang="zh-CN" sz="2000" dirty="0" smtClean="0">
                <a:solidFill>
                  <a:srgbClr val="2E33FC"/>
                </a:solidFill>
              </a:rPr>
              <a:t>808</a:t>
            </a:r>
            <a:r>
              <a:rPr lang="en-US" altLang="zh-CN" sz="2000" dirty="0">
                <a:solidFill>
                  <a:srgbClr val="2E33FC"/>
                </a:solidFill>
              </a:rPr>
              <a:t>, 78</a:t>
            </a: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755576" y="980728"/>
            <a:ext cx="7704137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41183"/>
            <a:ext cx="5040560" cy="372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45" y="1887622"/>
            <a:ext cx="4158059" cy="362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0" y="201142"/>
            <a:ext cx="8352209" cy="563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  </a:t>
            </a:r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内禀时间延迟问题</a:t>
            </a:r>
            <a:endParaRPr lang="en-US" altLang="zh-CN" sz="4000" b="1" kern="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8534" y="1177588"/>
            <a:ext cx="6138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+mn-ea"/>
              </a:rPr>
              <a:t>考虑不同宇宙学模型对</a:t>
            </a:r>
            <a:r>
              <a:rPr lang="en-US" altLang="zh-CN" sz="2800" b="1" dirty="0" smtClean="0">
                <a:latin typeface="+mn-ea"/>
              </a:rPr>
              <a:t>LIV</a:t>
            </a:r>
            <a:r>
              <a:rPr lang="zh-CN" altLang="en-US" sz="2800" b="1" dirty="0" smtClean="0">
                <a:latin typeface="+mn-ea"/>
              </a:rPr>
              <a:t>限制的影响</a:t>
            </a:r>
            <a:endParaRPr lang="zh-CN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198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755576" y="980728"/>
            <a:ext cx="7704137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630390" cy="333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568425"/>
            <a:ext cx="4680520" cy="337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853" y="4974596"/>
            <a:ext cx="2175099" cy="3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17" y="4797152"/>
            <a:ext cx="1658999" cy="61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167" y="5423131"/>
            <a:ext cx="3818018" cy="81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344996" y="6165304"/>
            <a:ext cx="66113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Zhang &amp; Ma 2015, </a:t>
            </a:r>
            <a:r>
              <a:rPr lang="en-US" altLang="zh-CN" sz="2000" dirty="0" err="1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Astroparticle</a:t>
            </a:r>
            <a:r>
              <a:rPr lang="en-US" altLang="zh-CN" sz="2000" dirty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Physics, </a:t>
            </a:r>
            <a:r>
              <a:rPr lang="en-US" altLang="zh-CN" sz="2000" dirty="0" smtClean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61, 108;</a:t>
            </a:r>
            <a:r>
              <a:rPr lang="en-GB" altLang="zh-CN" sz="2000" dirty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zh-CN" sz="2000" dirty="0" smtClean="0">
              <a:solidFill>
                <a:srgbClr val="2E33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altLang="zh-CN" sz="2000" dirty="0" smtClean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 </a:t>
            </a:r>
            <a:r>
              <a:rPr lang="en-GB" altLang="zh-CN" sz="2000" dirty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Ma </a:t>
            </a:r>
            <a:r>
              <a:rPr lang="en-GB" altLang="zh-CN" sz="2000" dirty="0" smtClean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2016, </a:t>
            </a:r>
            <a:r>
              <a:rPr lang="en-US" altLang="zh-CN" sz="2000" dirty="0" err="1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Astroparticle</a:t>
            </a:r>
            <a:r>
              <a:rPr lang="en-US" altLang="zh-CN" sz="2000" dirty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Physics, 82, 72</a:t>
            </a:r>
            <a:endParaRPr lang="en-US" altLang="zh-CN" sz="2000" dirty="0">
              <a:solidFill>
                <a:srgbClr val="2E33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8"/>
          <p:cNvSpPr txBox="1">
            <a:spLocks noChangeArrowheads="1"/>
          </p:cNvSpPr>
          <p:nvPr/>
        </p:nvSpPr>
        <p:spPr bwMode="auto">
          <a:xfrm>
            <a:off x="0" y="201142"/>
            <a:ext cx="8352209" cy="563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  </a:t>
            </a:r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内禀时间延迟问题</a:t>
            </a:r>
            <a:endParaRPr lang="en-US" altLang="zh-CN" sz="4000" b="1" kern="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1124744"/>
            <a:ext cx="6686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考虑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Fermi/LAT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观测到的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GeV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光子时间延迟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49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85720" y="1214422"/>
            <a:ext cx="8678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Spectral lag is defined as the arrival time delay between light curves in different energy bands (or between correlated photons with different energies).</a:t>
            </a:r>
            <a:endParaRPr lang="zh-CN" altLang="en-US" sz="2000" dirty="0">
              <a:solidFill>
                <a:srgbClr val="0000FF"/>
              </a:solidFill>
              <a:effectLst/>
              <a:latin typeface="Calibri" panose="020F0502020204030204" pitchFamily="34" charset="0"/>
              <a:ea typeface="宋体" charset="-122"/>
              <a:cs typeface="Calibri" panose="020F0502020204030204" pitchFamily="34" charset="0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0" y="214290"/>
            <a:ext cx="8991600" cy="630942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cap="none" dirty="0" smtClean="0">
                <a:solidFill>
                  <a:srgbClr val="FF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ahoma" pitchFamily="34" charset="0"/>
                <a:sym typeface="Haettenschweiler" pitchFamily="34" charset="0"/>
              </a:rPr>
              <a:t>伽玛暴的能谱时延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14554"/>
            <a:ext cx="7215238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285720" y="6021288"/>
            <a:ext cx="8678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effectLst/>
                <a:ea typeface="宋体" charset="-122"/>
              </a:rPr>
              <a:t>Cheng, L. X., Ma, Y. Q., Cheng, K. S., Lu, T., &amp; Zhou, Y. Y., 1995, A&amp;A; </a:t>
            </a:r>
          </a:p>
          <a:p>
            <a:r>
              <a:rPr lang="en-US" altLang="zh-CN" sz="1600" dirty="0" smtClean="0">
                <a:solidFill>
                  <a:prstClr val="black"/>
                </a:solidFill>
                <a:effectLst/>
                <a:ea typeface="宋体" charset="-122"/>
              </a:rPr>
              <a:t>Norris et al. 1996; Band 1997; Shen et al. 2005; Lu et al. 2006; </a:t>
            </a:r>
            <a:r>
              <a:rPr lang="en-US" altLang="zh-CN" sz="1600" dirty="0" err="1" smtClean="0">
                <a:solidFill>
                  <a:prstClr val="black"/>
                </a:solidFill>
                <a:effectLst/>
                <a:ea typeface="宋体" charset="-122"/>
              </a:rPr>
              <a:t>Ukwatta</a:t>
            </a:r>
            <a:r>
              <a:rPr lang="en-US" altLang="zh-CN" sz="1600" dirty="0" smtClean="0">
                <a:solidFill>
                  <a:prstClr val="black"/>
                </a:solidFill>
                <a:effectLst/>
                <a:ea typeface="宋体" charset="-122"/>
              </a:rPr>
              <a:t> et al. 2010 </a:t>
            </a:r>
            <a:endParaRPr lang="zh-CN" altLang="en-US" sz="1600" dirty="0">
              <a:solidFill>
                <a:prstClr val="black"/>
              </a:solidFill>
              <a:effectLst/>
              <a:ea typeface="宋体" charset="-122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755576" y="980728"/>
            <a:ext cx="7704137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57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755576" y="980728"/>
            <a:ext cx="7704137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691680" y="6021288"/>
            <a:ext cx="59647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2E33FC"/>
                </a:solidFill>
              </a:rPr>
              <a:t>Chang, Jiang, &amp; Lin 2012, </a:t>
            </a:r>
            <a:r>
              <a:rPr lang="en-US" altLang="zh-CN" sz="2000" dirty="0" err="1">
                <a:solidFill>
                  <a:srgbClr val="2E33FC"/>
                </a:solidFill>
              </a:rPr>
              <a:t>Astroparticle</a:t>
            </a:r>
            <a:r>
              <a:rPr lang="en-US" altLang="zh-CN" sz="2000" dirty="0">
                <a:solidFill>
                  <a:srgbClr val="2E33FC"/>
                </a:solidFill>
              </a:rPr>
              <a:t> Physics, </a:t>
            </a:r>
            <a:r>
              <a:rPr lang="en-US" altLang="zh-CN" sz="2000" dirty="0" smtClean="0">
                <a:solidFill>
                  <a:srgbClr val="2E33FC"/>
                </a:solidFill>
              </a:rPr>
              <a:t>36, 47</a:t>
            </a:r>
            <a:endParaRPr lang="en-US" altLang="zh-CN" sz="2000" dirty="0">
              <a:solidFill>
                <a:srgbClr val="2E33FC"/>
              </a:solidFill>
            </a:endParaRPr>
          </a:p>
        </p:txBody>
      </p:sp>
      <p:sp>
        <p:nvSpPr>
          <p:cNvPr id="13" name="Rectangle 8"/>
          <p:cNvSpPr txBox="1">
            <a:spLocks noChangeArrowheads="1"/>
          </p:cNvSpPr>
          <p:nvPr/>
        </p:nvSpPr>
        <p:spPr bwMode="auto">
          <a:xfrm>
            <a:off x="0" y="201142"/>
            <a:ext cx="8352209" cy="563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  </a:t>
            </a:r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内禀时间延迟问题</a:t>
            </a:r>
            <a:endParaRPr lang="en-US" altLang="zh-CN" sz="4000" b="1" kern="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8520" y="1628800"/>
            <a:ext cx="406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/>
              <a:t>基于磁化喷流模型计算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GRB</a:t>
            </a:r>
            <a:r>
              <a:rPr lang="zh-CN" altLang="en-US" sz="2000" b="1" dirty="0" smtClean="0"/>
              <a:t>的</a:t>
            </a:r>
            <a:endParaRPr lang="en-US" altLang="zh-CN" sz="2000" b="1" dirty="0" smtClean="0"/>
          </a:p>
          <a:p>
            <a:pPr algn="ctr"/>
            <a:r>
              <a:rPr lang="zh-CN" altLang="en-US" sz="2000" b="1" dirty="0" smtClean="0"/>
              <a:t>内禀时间延迟：</a:t>
            </a:r>
            <a:endParaRPr lang="zh-CN" alt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20888"/>
            <a:ext cx="3569766" cy="71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1671727" cy="2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750406" cy="2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2061867" cy="32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332447" y="5229200"/>
            <a:ext cx="6683240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spcBef>
                <a:spcPts val="400"/>
              </a:spcBef>
              <a:buClr>
                <a:schemeClr val="tx1"/>
              </a:buClr>
              <a:buSzPct val="75000"/>
            </a:pPr>
            <a:r>
              <a:rPr lang="zh-CN" altLang="en-GB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  <a:cs typeface="Tahoma" pitchFamily="34" charset="0"/>
              </a:rPr>
              <a:t>缺点</a:t>
            </a:r>
            <a:r>
              <a:rPr lang="en-GB" altLang="zh-CN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  <a:cs typeface="Tahoma" pitchFamily="34" charset="0"/>
              </a:rPr>
              <a:t>: </a:t>
            </a:r>
            <a:r>
              <a:rPr lang="zh-CN" altLang="en-US" sz="2400" b="1" dirty="0" smtClean="0">
                <a:solidFill>
                  <a:srgbClr val="00B050"/>
                </a:solidFill>
                <a:latin typeface="黑体" panose="02010600030101010101" pitchFamily="2" charset="-122"/>
                <a:ea typeface="黑体" panose="02010600030101010101" pitchFamily="2" charset="-122"/>
                <a:cs typeface="Tahoma" pitchFamily="34" charset="0"/>
              </a:rPr>
              <a:t>限制结果依赖于磁化喷流模型参数的选取</a:t>
            </a:r>
            <a:endParaRPr lang="zh-CN" altLang="en-US" sz="2400" b="1" dirty="0">
              <a:solidFill>
                <a:srgbClr val="00B050"/>
              </a:solidFill>
              <a:latin typeface="黑体" panose="02010600030101010101" pitchFamily="2" charset="-122"/>
              <a:ea typeface="黑体" panose="02010600030101010101" pitchFamily="2" charset="-122"/>
              <a:cs typeface="Tahoma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1744362"/>
            <a:ext cx="5318991" cy="271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7975376" y="3135035"/>
            <a:ext cx="989112" cy="1230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2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821727" y="1124744"/>
            <a:ext cx="7704137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1266208" y="260648"/>
            <a:ext cx="6834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Comic Sans MS" pitchFamily="66" charset="0"/>
              </a:rPr>
              <a:t>Ellis et al. (2006) </a:t>
            </a:r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方法的缺点</a:t>
            </a:r>
            <a:endParaRPr lang="zh-CN" altLang="en-US" sz="4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165776" y="6102600"/>
            <a:ext cx="1978224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 err="1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Ukwatta</a:t>
            </a:r>
            <a:r>
              <a:rPr lang="en-US" altLang="zh-CN" sz="1600" b="1" dirty="0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 et </a:t>
            </a:r>
            <a:r>
              <a:rPr lang="en-US" altLang="zh-CN" sz="1600" b="1" dirty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al. </a:t>
            </a:r>
            <a:r>
              <a:rPr lang="en-US" altLang="zh-CN" sz="1600" b="1" dirty="0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2012</a:t>
            </a:r>
            <a:endParaRPr lang="en-US" altLang="zh-CN" sz="1600" b="1" dirty="0">
              <a:solidFill>
                <a:srgbClr val="3333FF"/>
              </a:solidFill>
              <a:latin typeface="Times New Roman" pitchFamily="18" charset="0"/>
              <a:ea typeface="华文楷体" pitchFamily="2" charset="-122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688" y="1340768"/>
            <a:ext cx="2382416" cy="73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004888" y="1268760"/>
            <a:ext cx="2575224" cy="81183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90" y="3996124"/>
            <a:ext cx="5434698" cy="281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806896" y="234888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zh-CN" altLang="en-US" b="1" dirty="0">
                <a:solidFill>
                  <a:srgbClr val="00B050"/>
                </a:solidFill>
                <a:latin typeface="+mn-ea"/>
                <a:ea typeface="+mn-ea"/>
              </a:rPr>
              <a:t>观测的固定</a:t>
            </a:r>
            <a:r>
              <a:rPr lang="en-US" altLang="zh-CN" b="1" dirty="0">
                <a:solidFill>
                  <a:srgbClr val="00B050"/>
                </a:solidFill>
                <a:latin typeface="+mn-ea"/>
                <a:ea typeface="+mn-ea"/>
              </a:rPr>
              <a:t>2</a:t>
            </a:r>
            <a:r>
              <a:rPr lang="zh-CN" altLang="en-US" b="1" dirty="0">
                <a:solidFill>
                  <a:srgbClr val="00B050"/>
                </a:solidFill>
                <a:latin typeface="+mn-ea"/>
                <a:ea typeface="+mn-ea"/>
              </a:rPr>
              <a:t>个能段转换到宇宙当地系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b="1" dirty="0">
                <a:solidFill>
                  <a:srgbClr val="00B050"/>
                </a:solidFill>
                <a:latin typeface="+mn-ea"/>
                <a:ea typeface="+mn-ea"/>
              </a:rPr>
              <a:t> </a:t>
            </a:r>
            <a:r>
              <a:rPr lang="en-US" altLang="zh-CN" b="1" dirty="0">
                <a:solidFill>
                  <a:srgbClr val="00B050"/>
                </a:solidFill>
                <a:latin typeface="+mn-ea"/>
                <a:ea typeface="+mn-ea"/>
              </a:rPr>
              <a:t>-&gt;</a:t>
            </a:r>
            <a:r>
              <a:rPr lang="zh-CN" altLang="en-US" b="1" dirty="0">
                <a:solidFill>
                  <a:srgbClr val="00B050"/>
                </a:solidFill>
                <a:latin typeface="+mn-ea"/>
                <a:ea typeface="+mn-ea"/>
              </a:rPr>
              <a:t>不同暴在当地系能段不同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b="1" dirty="0">
                <a:solidFill>
                  <a:srgbClr val="00B050"/>
                </a:solidFill>
                <a:latin typeface="+mn-ea"/>
                <a:ea typeface="+mn-ea"/>
              </a:rPr>
              <a:t> </a:t>
            </a:r>
            <a:r>
              <a:rPr lang="en-US" altLang="zh-CN" b="1" dirty="0">
                <a:solidFill>
                  <a:srgbClr val="00B050"/>
                </a:solidFill>
                <a:latin typeface="+mn-ea"/>
                <a:ea typeface="+mn-ea"/>
              </a:rPr>
              <a:t>-&gt;</a:t>
            </a:r>
            <a:r>
              <a:rPr lang="zh-CN" altLang="en-US" b="1" dirty="0">
                <a:solidFill>
                  <a:srgbClr val="00B050"/>
                </a:solidFill>
                <a:latin typeface="+mn-ea"/>
                <a:ea typeface="+mn-ea"/>
              </a:rPr>
              <a:t>内禀</a:t>
            </a:r>
            <a:r>
              <a:rPr lang="en-US" altLang="zh-CN" b="1" dirty="0">
                <a:solidFill>
                  <a:srgbClr val="00B050"/>
                </a:solidFill>
                <a:latin typeface="+mn-ea"/>
                <a:ea typeface="+mn-ea"/>
              </a:rPr>
              <a:t>Lag</a:t>
            </a:r>
            <a:r>
              <a:rPr lang="zh-CN" altLang="en-US" b="1" dirty="0">
                <a:solidFill>
                  <a:srgbClr val="00B050"/>
                </a:solidFill>
                <a:latin typeface="+mn-ea"/>
                <a:ea typeface="+mn-ea"/>
              </a:rPr>
              <a:t>无法彻底扣除</a:t>
            </a:r>
            <a:r>
              <a:rPr lang="en-US" altLang="zh-CN" b="1" dirty="0">
                <a:solidFill>
                  <a:srgbClr val="00B050"/>
                </a:solidFill>
                <a:latin typeface="+mn-ea"/>
                <a:ea typeface="+mn-ea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2093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2843" y="116632"/>
            <a:ext cx="7244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GRB 160625B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作为检验</a:t>
            </a:r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LIV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的新探针</a:t>
            </a:r>
            <a:endParaRPr lang="en-US" altLang="zh-CN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71" y="908719"/>
            <a:ext cx="7155721" cy="557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821727" y="836712"/>
            <a:ext cx="7704137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11560" y="6483246"/>
            <a:ext cx="79267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 dirty="0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Zhang et </a:t>
            </a:r>
            <a:r>
              <a:rPr lang="en-US" altLang="zh-CN" sz="1400" b="1" dirty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al. </a:t>
            </a:r>
            <a:r>
              <a:rPr lang="en-US" altLang="zh-CN" sz="1400" b="1" dirty="0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2016, arXiv:1612.03089; Wang et al. 2017, </a:t>
            </a:r>
            <a:r>
              <a:rPr lang="en-US" altLang="zh-CN" sz="1400" b="1" dirty="0" err="1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ApJ</a:t>
            </a:r>
            <a:r>
              <a:rPr lang="en-US" altLang="zh-CN" sz="1400" b="1" dirty="0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, 836, 81; </a:t>
            </a:r>
            <a:r>
              <a:rPr lang="en-US" altLang="zh-CN" sz="1400" b="1" dirty="0" err="1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Lv</a:t>
            </a:r>
            <a:r>
              <a:rPr lang="en-US" altLang="zh-CN" sz="1400" b="1" dirty="0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 et al. 2017, arXiv:1702.01382</a:t>
            </a:r>
            <a:endParaRPr lang="en-US" altLang="zh-CN" sz="1400" b="1" dirty="0">
              <a:solidFill>
                <a:srgbClr val="3333FF"/>
              </a:solidFill>
              <a:latin typeface="Times New Roman" pitchFamily="18" charset="0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41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83" y="1904135"/>
            <a:ext cx="4896544" cy="361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1332359" y="1196752"/>
            <a:ext cx="7704137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4248116" cy="676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779912" y="332656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GRB 160625B 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的能谱延迟</a:t>
            </a:r>
            <a:endParaRPr lang="en-US" altLang="zh-CN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122296" y="5733256"/>
            <a:ext cx="49884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 dirty="0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Wei, Zhang, Shao, Wu, </a:t>
            </a:r>
            <a:r>
              <a:rPr lang="en-US" altLang="zh-CN" sz="1600" b="1" dirty="0" err="1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Meszaros</a:t>
            </a:r>
            <a:r>
              <a:rPr lang="en-US" altLang="zh-CN" sz="1600" b="1" dirty="0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 2017, </a:t>
            </a:r>
            <a:r>
              <a:rPr lang="en-US" altLang="zh-CN" sz="1600" b="1" dirty="0" err="1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ApJL</a:t>
            </a:r>
            <a:r>
              <a:rPr lang="en-US" altLang="zh-CN" sz="1600" b="1" dirty="0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, 834, L13</a:t>
            </a:r>
            <a:endParaRPr lang="en-US" altLang="zh-CN" sz="1600" b="1" dirty="0">
              <a:solidFill>
                <a:srgbClr val="3333FF"/>
              </a:solidFill>
              <a:latin typeface="Times New Roman" pitchFamily="18" charset="0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00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624"/>
            <a:ext cx="1819275" cy="64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60" y="44624"/>
            <a:ext cx="1768784" cy="635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44624"/>
            <a:ext cx="1714477" cy="635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624"/>
            <a:ext cx="1697185" cy="636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020" y="44624"/>
            <a:ext cx="1716484" cy="635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2758696"/>
            <a:ext cx="677108" cy="117436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Lag (s)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6309320"/>
            <a:ext cx="197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l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og E (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keV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)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28184" y="6510511"/>
            <a:ext cx="29158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Lu et al. 2017, in preparation </a:t>
            </a:r>
            <a:endParaRPr lang="en-US" altLang="zh-CN" sz="1600" b="1" dirty="0">
              <a:solidFill>
                <a:srgbClr val="3333FF"/>
              </a:solidFill>
              <a:latin typeface="Times New Roman" pitchFamily="18" charset="0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41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28800"/>
            <a:ext cx="8229600" cy="563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sz="2000" b="1" dirty="0" smtClean="0">
                <a:solidFill>
                  <a:srgbClr val="3C5A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观测时间延迟</a:t>
            </a:r>
            <a:r>
              <a:rPr lang="en-US" altLang="zh-CN" sz="2000" b="1" dirty="0" smtClean="0">
                <a:solidFill>
                  <a:srgbClr val="3C5A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zh-CN" sz="2000" b="1" dirty="0">
              <a:solidFill>
                <a:srgbClr val="3C5A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107504" y="2865437"/>
            <a:ext cx="4334098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000" b="1" dirty="0" smtClean="0">
                <a:solidFill>
                  <a:srgbClr val="3C5AEE"/>
                </a:solidFill>
                <a:cs typeface="Arial" panose="020B0604020202020204" pitchFamily="34" charset="0"/>
              </a:rPr>
              <a:t>LIV</a:t>
            </a:r>
            <a:r>
              <a:rPr lang="zh-CN" altLang="en-US" sz="2000" b="1" dirty="0" smtClean="0">
                <a:solidFill>
                  <a:srgbClr val="3C5AEE"/>
                </a:solidFill>
                <a:cs typeface="Arial" panose="020B0604020202020204" pitchFamily="34" charset="0"/>
              </a:rPr>
              <a:t>效应造成的时间延迟</a:t>
            </a:r>
            <a:r>
              <a:rPr lang="en-US" altLang="zh-CN" sz="2000" b="1" dirty="0" smtClean="0">
                <a:solidFill>
                  <a:srgbClr val="3C5AEE"/>
                </a:solidFill>
                <a:cs typeface="Arial" panose="020B0604020202020204" pitchFamily="34" charset="0"/>
              </a:rPr>
              <a:t>:</a:t>
            </a:r>
            <a:endParaRPr lang="en-US" altLang="zh-CN" sz="2000" b="1" dirty="0">
              <a:solidFill>
                <a:srgbClr val="3C5AEE"/>
              </a:solidFill>
              <a:cs typeface="Arial" panose="020B0604020202020204" pitchFamily="34" charset="0"/>
            </a:endParaRPr>
          </a:p>
        </p:txBody>
      </p:sp>
      <p:sp>
        <p:nvSpPr>
          <p:cNvPr id="188424" name="Rectangle 8"/>
          <p:cNvSpPr>
            <a:spLocks noChangeArrowheads="1"/>
          </p:cNvSpPr>
          <p:nvPr/>
        </p:nvSpPr>
        <p:spPr bwMode="auto">
          <a:xfrm>
            <a:off x="107504" y="4449613"/>
            <a:ext cx="822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2000" b="1" dirty="0" smtClean="0">
                <a:solidFill>
                  <a:srgbClr val="3C5AEE"/>
                </a:solidFill>
              </a:rPr>
              <a:t>内禀时间延迟</a:t>
            </a:r>
            <a:r>
              <a:rPr lang="en-US" altLang="zh-CN" sz="2000" b="1" dirty="0" smtClean="0">
                <a:solidFill>
                  <a:srgbClr val="3C5AEE"/>
                </a:solidFill>
              </a:rPr>
              <a:t>:</a:t>
            </a:r>
            <a:endParaRPr lang="en-US" altLang="zh-CN" sz="2000" b="1" dirty="0">
              <a:solidFill>
                <a:srgbClr val="3C5AEE"/>
              </a:solidFill>
            </a:endParaRP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755576" y="980728"/>
            <a:ext cx="7704137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05" y="2066020"/>
            <a:ext cx="2664296" cy="42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12" y="4861959"/>
            <a:ext cx="3528392" cy="65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248017"/>
            <a:ext cx="4406106" cy="90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75" y="2113991"/>
            <a:ext cx="4481925" cy="32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907704" y="6165304"/>
            <a:ext cx="51845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Wei, Zhang, Shao, Wu, </a:t>
            </a:r>
            <a:r>
              <a:rPr lang="en-US" altLang="zh-CN" sz="1600" b="1" dirty="0" err="1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Meszaros</a:t>
            </a:r>
            <a:r>
              <a:rPr lang="en-US" altLang="zh-CN" sz="1600" b="1" dirty="0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 2017, </a:t>
            </a:r>
            <a:r>
              <a:rPr lang="en-US" altLang="zh-CN" sz="1600" b="1" dirty="0" err="1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ApJL</a:t>
            </a:r>
            <a:r>
              <a:rPr lang="en-US" altLang="zh-CN" sz="1600" b="1" dirty="0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, 834, L13</a:t>
            </a:r>
            <a:endParaRPr lang="en-US" altLang="zh-CN" sz="1600" b="1" dirty="0">
              <a:solidFill>
                <a:srgbClr val="3333FF"/>
              </a:solidFill>
              <a:latin typeface="Times New Roman" pitchFamily="18" charset="0"/>
              <a:ea typeface="华文楷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2843" y="116632"/>
            <a:ext cx="7244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GRB 160625B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作为检验</a:t>
            </a:r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LIV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的新探针</a:t>
            </a:r>
            <a:endParaRPr lang="en-US" altLang="zh-CN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257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41799"/>
            <a:ext cx="4680520" cy="486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779" y="1448953"/>
            <a:ext cx="4472702" cy="478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8" y="1151409"/>
            <a:ext cx="35718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095233"/>
            <a:ext cx="3960440" cy="38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6" y="5376686"/>
            <a:ext cx="2736304" cy="42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90" y="5374627"/>
            <a:ext cx="2592106" cy="4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755576" y="908720"/>
            <a:ext cx="7704137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979712" y="6381328"/>
            <a:ext cx="50405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Wei, Zhang, Shao, Wu, </a:t>
            </a:r>
            <a:r>
              <a:rPr lang="en-US" altLang="zh-CN" sz="1600" b="1" dirty="0" err="1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Meszaros</a:t>
            </a:r>
            <a:r>
              <a:rPr lang="en-US" altLang="zh-CN" sz="1600" b="1" dirty="0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 2017, </a:t>
            </a:r>
            <a:r>
              <a:rPr lang="en-US" altLang="zh-CN" sz="1600" b="1" dirty="0" err="1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ApJL</a:t>
            </a:r>
            <a:r>
              <a:rPr lang="en-US" altLang="zh-CN" sz="1600" b="1" dirty="0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, 834, L13</a:t>
            </a:r>
            <a:endParaRPr lang="en-US" altLang="zh-CN" sz="1600" b="1" dirty="0">
              <a:solidFill>
                <a:srgbClr val="3333FF"/>
              </a:solidFill>
              <a:latin typeface="Times New Roman" pitchFamily="18" charset="0"/>
              <a:ea typeface="华文楷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2843" y="116632"/>
            <a:ext cx="7244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GRB 160625B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作为检验</a:t>
            </a:r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LIV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的新探针</a:t>
            </a:r>
            <a:endParaRPr lang="en-US" altLang="zh-CN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8"/>
          <p:cNvGrpSpPr>
            <a:grpSpLocks/>
          </p:cNvGrpSpPr>
          <p:nvPr/>
        </p:nvGrpSpPr>
        <p:grpSpPr bwMode="auto">
          <a:xfrm>
            <a:off x="0" y="-27384"/>
            <a:ext cx="9144000" cy="836613"/>
            <a:chOff x="0" y="-381"/>
            <a:chExt cx="9144000" cy="837093"/>
          </a:xfrm>
        </p:grpSpPr>
        <p:sp>
          <p:nvSpPr>
            <p:cNvPr id="13" name="TextBox 12"/>
            <p:cNvSpPr txBox="1"/>
            <p:nvPr/>
          </p:nvSpPr>
          <p:spPr>
            <a:xfrm>
              <a:off x="0" y="-381"/>
              <a:ext cx="9144000" cy="830739"/>
            </a:xfrm>
            <a:prstGeom prst="rect">
              <a:avLst/>
            </a:prstGeom>
            <a:solidFill>
              <a:srgbClr val="AAE2CA">
                <a:lumMod val="40000"/>
                <a:lumOff val="60000"/>
              </a:srgbClr>
            </a:solidFill>
          </p:spPr>
          <p:txBody>
            <a:bodyPr>
              <a:spAutoFit/>
            </a:bodyPr>
            <a:lstStyle/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0" y="765233"/>
              <a:ext cx="9144000" cy="71479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100000">
                  <a:srgbClr val="FF3300"/>
                </a:gs>
              </a:gsLst>
              <a:lin ang="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Osaka" pitchFamily="-64" charset="-128"/>
              </a:endParaRPr>
            </a:p>
          </p:txBody>
        </p:sp>
      </p:grpSp>
      <p:sp>
        <p:nvSpPr>
          <p:cNvPr id="24" name="Rectangle 8"/>
          <p:cNvSpPr txBox="1">
            <a:spLocks noChangeArrowheads="1"/>
          </p:cNvSpPr>
          <p:nvPr/>
        </p:nvSpPr>
        <p:spPr bwMode="auto">
          <a:xfrm>
            <a:off x="323528" y="122238"/>
            <a:ext cx="8623148" cy="563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 利用伽玛暴能谱时延限制洛伦兹不变性破缺</a:t>
            </a:r>
            <a:endParaRPr lang="en-US" altLang="zh-CN" sz="2400" b="1" kern="0" dirty="0" smtClean="0">
              <a:solidFill>
                <a:srgbClr val="FF0000"/>
              </a:solidFill>
              <a:latin typeface="Times New Roman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246014" y="836712"/>
            <a:ext cx="63503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2E33FC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Wei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, Zhang, Shao, Wu,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Meszaros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, 2017,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ApJL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, 834, L13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4481925" cy="32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17422" y="1685707"/>
            <a:ext cx="4501262" cy="203132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feel this is a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valuable contribution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emerging field of quantum-gravity phenomenology. The strategy of analysis proposed in the manuscript is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potentially very valuable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it allows to place conservative limits, which are a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bigger asset for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of the field than the usual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‘conditional limits’. </a:t>
            </a:r>
            <a:r>
              <a:rPr lang="zh-CN" altLang="en-US" sz="1400" b="1" dirty="0" smtClean="0"/>
              <a:t>认为</a:t>
            </a:r>
            <a:r>
              <a:rPr lang="zh-CN" altLang="en-US" sz="1400" b="1" dirty="0"/>
              <a:t>此工作提出了新颖而且极具潜在价值的分析方法，对目前正在兴起的量子引力研究领域具有非常重要的贡献，并且相比通常采用的条件性限制，本方法对该领域的发展更有价值</a:t>
            </a:r>
            <a:r>
              <a:rPr lang="zh-CN" altLang="en-US" sz="1400" b="1" dirty="0" smtClean="0"/>
              <a:t>。</a:t>
            </a:r>
            <a:endParaRPr lang="zh-CN" altLang="en-US" sz="1400" b="1" dirty="0"/>
          </a:p>
        </p:txBody>
      </p:sp>
      <p:sp>
        <p:nvSpPr>
          <p:cNvPr id="3" name="矩形 2"/>
          <p:cNvSpPr/>
          <p:nvPr/>
        </p:nvSpPr>
        <p:spPr>
          <a:xfrm>
            <a:off x="4427984" y="1340768"/>
            <a:ext cx="1736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审稿人高度评价</a:t>
            </a:r>
            <a:r>
              <a:rPr lang="en-US" altLang="zh-CN" sz="16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:</a:t>
            </a:r>
            <a:endParaRPr lang="zh-CN" altLang="en-US" sz="16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" y="4725144"/>
            <a:ext cx="6868498" cy="209717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71722"/>
            <a:ext cx="4086643" cy="53881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7618"/>
            <a:ext cx="4086643" cy="222969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椭圆 19"/>
          <p:cNvSpPr/>
          <p:nvPr/>
        </p:nvSpPr>
        <p:spPr>
          <a:xfrm>
            <a:off x="35496" y="5379293"/>
            <a:ext cx="4752528" cy="1161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0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29333"/>
            <a:ext cx="8229600" cy="563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sz="2000" b="1" dirty="0" smtClean="0">
                <a:solidFill>
                  <a:srgbClr val="3C5A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观测时间延迟</a:t>
            </a:r>
            <a:r>
              <a:rPr lang="en-US" altLang="zh-CN" sz="2000" b="1" dirty="0" smtClean="0">
                <a:solidFill>
                  <a:srgbClr val="3C5A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zh-CN" sz="2000" b="1" dirty="0">
              <a:solidFill>
                <a:srgbClr val="3C5A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107504" y="2996952"/>
            <a:ext cx="4334098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000" b="1" dirty="0" smtClean="0">
                <a:solidFill>
                  <a:srgbClr val="3C5AEE"/>
                </a:solidFill>
                <a:cs typeface="Arial" panose="020B0604020202020204" pitchFamily="34" charset="0"/>
              </a:rPr>
              <a:t>LIV</a:t>
            </a:r>
            <a:r>
              <a:rPr lang="zh-CN" altLang="en-US" sz="2000" b="1" dirty="0" smtClean="0">
                <a:solidFill>
                  <a:srgbClr val="3C5AEE"/>
                </a:solidFill>
                <a:cs typeface="Arial" panose="020B0604020202020204" pitchFamily="34" charset="0"/>
              </a:rPr>
              <a:t>效应造成的时间延迟</a:t>
            </a:r>
            <a:r>
              <a:rPr lang="en-US" altLang="zh-CN" sz="2000" b="1" dirty="0" smtClean="0">
                <a:solidFill>
                  <a:srgbClr val="3C5AEE"/>
                </a:solidFill>
                <a:cs typeface="Arial" panose="020B0604020202020204" pitchFamily="34" charset="0"/>
              </a:rPr>
              <a:t>:</a:t>
            </a:r>
            <a:endParaRPr lang="en-US" altLang="zh-CN" sz="2000" b="1" dirty="0">
              <a:solidFill>
                <a:srgbClr val="3C5AEE"/>
              </a:solidFill>
              <a:cs typeface="Arial" panose="020B0604020202020204" pitchFamily="34" charset="0"/>
            </a:endParaRPr>
          </a:p>
        </p:txBody>
      </p:sp>
      <p:sp>
        <p:nvSpPr>
          <p:cNvPr id="188424" name="Rectangle 8"/>
          <p:cNvSpPr>
            <a:spLocks noChangeArrowheads="1"/>
          </p:cNvSpPr>
          <p:nvPr/>
        </p:nvSpPr>
        <p:spPr bwMode="auto">
          <a:xfrm>
            <a:off x="107504" y="5025677"/>
            <a:ext cx="822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2000" b="1" dirty="0" smtClean="0">
                <a:solidFill>
                  <a:srgbClr val="3C5AEE"/>
                </a:solidFill>
              </a:rPr>
              <a:t>内禀时间延迟</a:t>
            </a:r>
            <a:r>
              <a:rPr lang="en-US" altLang="zh-CN" sz="2000" b="1" dirty="0" smtClean="0">
                <a:solidFill>
                  <a:srgbClr val="3C5AEE"/>
                </a:solidFill>
              </a:rPr>
              <a:t>:</a:t>
            </a:r>
            <a:endParaRPr lang="en-US" altLang="zh-CN" sz="2000" b="1" dirty="0">
              <a:solidFill>
                <a:srgbClr val="3C5AEE"/>
              </a:solidFill>
            </a:endParaRP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755576" y="980728"/>
            <a:ext cx="7704137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05" y="2282044"/>
            <a:ext cx="2664296" cy="42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12" y="5373216"/>
            <a:ext cx="3528392" cy="65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403648" y="6381328"/>
            <a:ext cx="62646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Wei, </a:t>
            </a:r>
            <a:r>
              <a:rPr lang="en-US" altLang="zh-CN" sz="1600" b="1" dirty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Wu, Zhang</a:t>
            </a:r>
            <a:r>
              <a:rPr lang="en-US" altLang="zh-CN" sz="1600" b="1" dirty="0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, Shao, </a:t>
            </a:r>
            <a:r>
              <a:rPr lang="en-US" altLang="zh-CN" sz="1600" b="1" dirty="0" err="1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Meszaros</a:t>
            </a:r>
            <a:r>
              <a:rPr lang="en-US" altLang="zh-CN" sz="1600" b="1" dirty="0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, </a:t>
            </a:r>
            <a:r>
              <a:rPr lang="en-US" altLang="zh-CN" sz="1600" b="1" dirty="0" err="1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Kostelecky</a:t>
            </a:r>
            <a:r>
              <a:rPr lang="en-US" altLang="zh-CN" sz="1600" b="1" dirty="0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, 2017, </a:t>
            </a:r>
            <a:r>
              <a:rPr lang="en-US" altLang="zh-CN" sz="1600" b="1" dirty="0" err="1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ApJ</a:t>
            </a:r>
            <a:r>
              <a:rPr lang="en-US" altLang="zh-CN" sz="1600" b="1" dirty="0" smtClean="0">
                <a:solidFill>
                  <a:srgbClr val="3333FF"/>
                </a:solidFill>
                <a:latin typeface="Times New Roman" pitchFamily="18" charset="0"/>
                <a:ea typeface="华文楷体" pitchFamily="2" charset="-122"/>
              </a:rPr>
              <a:t>, 842, 115</a:t>
            </a:r>
            <a:endParaRPr lang="en-US" altLang="zh-CN" sz="1600" b="1" dirty="0">
              <a:solidFill>
                <a:srgbClr val="3333FF"/>
              </a:solidFill>
              <a:latin typeface="Times New Roman" pitchFamily="18" charset="0"/>
              <a:ea typeface="华文楷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2843" y="116632"/>
            <a:ext cx="7244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GRB 160625B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作为检验</a:t>
            </a:r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LIV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的新探针</a:t>
            </a:r>
            <a:endParaRPr lang="en-US" altLang="zh-CN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396" y="1054477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iolations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Lorentz invariance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described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Standard-Model Extension (SME), which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realistic effective field theory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characterizing Lorentz violations</a:t>
            </a:r>
            <a:r>
              <a:rPr lang="en-US" altLang="zh-CN" dirty="0" smtClean="0"/>
              <a:t>.</a:t>
            </a:r>
            <a:endParaRPr lang="en-US" altLang="zh-C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86" y="1916832"/>
            <a:ext cx="4603617" cy="426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43" y="3284984"/>
            <a:ext cx="4234353" cy="107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9396" y="4293096"/>
            <a:ext cx="444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 i="1" dirty="0" smtClean="0">
                <a:solidFill>
                  <a:srgbClr val="0070C0"/>
                </a:solidFill>
                <a:latin typeface="Garamond" panose="02020404030301010803" pitchFamily="18" charset="0"/>
                <a:ea typeface="华文楷体" pitchFamily="2" charset="-122"/>
              </a:rPr>
              <a:t>(e.g., </a:t>
            </a:r>
            <a:r>
              <a:rPr lang="en-US" altLang="zh-CN" sz="1400" b="1" i="1" dirty="0" err="1" smtClean="0">
                <a:solidFill>
                  <a:srgbClr val="0070C0"/>
                </a:solidFill>
                <a:latin typeface="Garamond" panose="02020404030301010803" pitchFamily="18" charset="0"/>
                <a:ea typeface="华文楷体" pitchFamily="2" charset="-122"/>
              </a:rPr>
              <a:t>Colladay</a:t>
            </a:r>
            <a:r>
              <a:rPr lang="en-US" altLang="zh-CN" sz="1400" b="1" i="1" dirty="0" smtClean="0">
                <a:solidFill>
                  <a:srgbClr val="0070C0"/>
                </a:solidFill>
                <a:latin typeface="Garamond" panose="02020404030301010803" pitchFamily="18" charset="0"/>
                <a:ea typeface="华文楷体" pitchFamily="2" charset="-122"/>
              </a:rPr>
              <a:t> &amp; </a:t>
            </a:r>
            <a:r>
              <a:rPr lang="en-US" altLang="zh-CN" sz="1400" b="1" i="1" dirty="0">
                <a:solidFill>
                  <a:srgbClr val="0070C0"/>
                </a:solidFill>
                <a:latin typeface="Garamond" panose="02020404030301010803" pitchFamily="18" charset="0"/>
                <a:ea typeface="华文楷体" pitchFamily="2" charset="-122"/>
              </a:rPr>
              <a:t> </a:t>
            </a:r>
            <a:r>
              <a:rPr lang="en-US" altLang="zh-CN" sz="1400" b="1" i="1" dirty="0" err="1" smtClean="0">
                <a:solidFill>
                  <a:srgbClr val="0070C0"/>
                </a:solidFill>
                <a:latin typeface="Garamond" panose="02020404030301010803" pitchFamily="18" charset="0"/>
                <a:ea typeface="华文楷体" pitchFamily="2" charset="-122"/>
              </a:rPr>
              <a:t>Kostelecky</a:t>
            </a:r>
            <a:r>
              <a:rPr lang="en-US" altLang="zh-CN" sz="1400" b="1" i="1" dirty="0">
                <a:solidFill>
                  <a:srgbClr val="0070C0"/>
                </a:solidFill>
                <a:latin typeface="Garamond" panose="02020404030301010803" pitchFamily="18" charset="0"/>
                <a:ea typeface="华文楷体" pitchFamily="2" charset="-122"/>
              </a:rPr>
              <a:t> </a:t>
            </a:r>
            <a:r>
              <a:rPr lang="en-US" altLang="zh-CN" sz="1400" b="1" i="1" dirty="0" smtClean="0">
                <a:solidFill>
                  <a:srgbClr val="0070C0"/>
                </a:solidFill>
                <a:latin typeface="Garamond" panose="02020404030301010803" pitchFamily="18" charset="0"/>
                <a:ea typeface="华文楷体" pitchFamily="2" charset="-122"/>
              </a:rPr>
              <a:t>1997, 1998; </a:t>
            </a:r>
            <a:r>
              <a:rPr lang="en-US" altLang="zh-CN" sz="1400" b="1" i="1" dirty="0" err="1">
                <a:solidFill>
                  <a:srgbClr val="0070C0"/>
                </a:solidFill>
                <a:latin typeface="Garamond" panose="02020404030301010803" pitchFamily="18" charset="0"/>
                <a:ea typeface="华文楷体" pitchFamily="2" charset="-122"/>
              </a:rPr>
              <a:t>Kostelecky</a:t>
            </a:r>
            <a:r>
              <a:rPr lang="en-US" altLang="zh-CN" sz="1400" b="1" i="1" dirty="0">
                <a:solidFill>
                  <a:srgbClr val="0070C0"/>
                </a:solidFill>
                <a:latin typeface="Garamond" panose="02020404030301010803" pitchFamily="18" charset="0"/>
                <a:ea typeface="华文楷体" pitchFamily="2" charset="-122"/>
              </a:rPr>
              <a:t> </a:t>
            </a:r>
            <a:r>
              <a:rPr lang="en-US" altLang="zh-CN" sz="1400" b="1" i="1" dirty="0" smtClean="0">
                <a:solidFill>
                  <a:srgbClr val="0070C0"/>
                </a:solidFill>
                <a:latin typeface="Garamond" panose="02020404030301010803" pitchFamily="18" charset="0"/>
                <a:ea typeface="华文楷体" pitchFamily="2" charset="-122"/>
              </a:rPr>
              <a:t>2004; </a:t>
            </a:r>
            <a:r>
              <a:rPr lang="en-US" altLang="zh-CN" sz="1400" b="1" i="1" dirty="0" err="1" smtClean="0">
                <a:solidFill>
                  <a:srgbClr val="0070C0"/>
                </a:solidFill>
                <a:latin typeface="Garamond" panose="02020404030301010803" pitchFamily="18" charset="0"/>
                <a:ea typeface="华文楷体" pitchFamily="2" charset="-122"/>
              </a:rPr>
              <a:t>Kostelecky</a:t>
            </a:r>
            <a:r>
              <a:rPr lang="en-US" altLang="zh-CN" sz="1400" b="1" i="1" dirty="0" smtClean="0">
                <a:solidFill>
                  <a:srgbClr val="0070C0"/>
                </a:solidFill>
                <a:latin typeface="Garamond" panose="02020404030301010803" pitchFamily="18" charset="0"/>
                <a:ea typeface="华文楷体" pitchFamily="2" charset="-122"/>
              </a:rPr>
              <a:t> &amp; </a:t>
            </a:r>
            <a:r>
              <a:rPr lang="en-US" altLang="zh-CN" sz="1400" b="1" i="1" dirty="0" err="1" smtClean="0">
                <a:solidFill>
                  <a:srgbClr val="0070C0"/>
                </a:solidFill>
                <a:latin typeface="Garamond" panose="02020404030301010803" pitchFamily="18" charset="0"/>
                <a:ea typeface="华文楷体" pitchFamily="2" charset="-122"/>
              </a:rPr>
              <a:t>Mewes</a:t>
            </a:r>
            <a:r>
              <a:rPr lang="en-US" altLang="zh-CN" sz="1400" b="1" i="1" dirty="0" smtClean="0">
                <a:solidFill>
                  <a:srgbClr val="0070C0"/>
                </a:solidFill>
                <a:latin typeface="Garamond" panose="02020404030301010803" pitchFamily="18" charset="0"/>
                <a:ea typeface="华文楷体" pitchFamily="2" charset="-122"/>
              </a:rPr>
              <a:t>  2008, 2009)</a:t>
            </a:r>
            <a:endParaRPr lang="en-US" altLang="zh-CN" sz="1400" b="1" i="1" dirty="0">
              <a:solidFill>
                <a:srgbClr val="0070C0"/>
              </a:solidFill>
              <a:latin typeface="Garamond" panose="02020404030301010803" pitchFamily="18" charset="0"/>
              <a:ea typeface="华文楷体" pitchFamily="2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2262941"/>
            <a:ext cx="9036496" cy="357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32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755576" y="908720"/>
            <a:ext cx="7704137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矩形 9"/>
          <p:cNvSpPr/>
          <p:nvPr/>
        </p:nvSpPr>
        <p:spPr>
          <a:xfrm>
            <a:off x="1210746" y="188640"/>
            <a:ext cx="6673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LHAASO/WCDA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限制</a:t>
            </a:r>
            <a:r>
              <a:rPr lang="en-US" altLang="zh-CN" sz="3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LIV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的前景</a:t>
            </a:r>
            <a:endParaRPr lang="en-US" altLang="zh-CN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156585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WCDA: Water Cherenkov Detector Array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探测面积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(@~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GeV), ~ 10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倍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LAT!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2060848"/>
            <a:ext cx="12715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假设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39552" y="2614846"/>
            <a:ext cx="1643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GRB 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能谱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2160240" cy="3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2564904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55976" y="2596842"/>
            <a:ext cx="14073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β~2.3</a:t>
            </a:r>
          </a:p>
        </p:txBody>
      </p:sp>
      <p:sp>
        <p:nvSpPr>
          <p:cNvPr id="7" name="矩形 6"/>
          <p:cNvSpPr/>
          <p:nvPr/>
        </p:nvSpPr>
        <p:spPr>
          <a:xfrm>
            <a:off x="74742" y="3059668"/>
            <a:ext cx="7469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对每个高能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GRB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LAT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可探测到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~10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个能量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GeV 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的光子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504" y="3543399"/>
            <a:ext cx="6995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WCDA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探测到能量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GeV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的光子数目应该为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938" y="3921371"/>
            <a:ext cx="3122182" cy="47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07504" y="4470211"/>
            <a:ext cx="8552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因此，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WCDA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完全有能力探测到高精度的高能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(&gt;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GeV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GRB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光变曲线。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7503" y="5415607"/>
            <a:ext cx="8552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LHAASO/WCDA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的限制精度可再提高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量级。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818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719FB3E-4D7C-42B3-8D18-0F0599902E4C}" type="slidenum">
              <a:rPr lang="en-US" altLang="zh-CN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zh-CN" sz="1400" smtClean="0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755576" y="764704"/>
            <a:ext cx="7704137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" name="矩形 2"/>
          <p:cNvSpPr/>
          <p:nvPr/>
        </p:nvSpPr>
        <p:spPr>
          <a:xfrm>
            <a:off x="539552" y="807676"/>
            <a:ext cx="79928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GRBs show </a:t>
            </a:r>
            <a:r>
              <a:rPr lang="en-US" altLang="zh-CN" sz="2000" b="1" i="1" dirty="0" smtClean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lags at low energy scales</a:t>
            </a:r>
          </a:p>
          <a:p>
            <a:pPr algn="ctr"/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light curves at higher energies peak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arlier than those at lower energies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4784"/>
            <a:ext cx="2860038" cy="507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612" y="1440491"/>
            <a:ext cx="2951524" cy="51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2688495" y="6516052"/>
            <a:ext cx="3467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 smtClean="0">
                <a:solidFill>
                  <a:srgbClr val="3C5AEE"/>
                </a:solidFill>
              </a:rPr>
              <a:t>Shao et al. 2017, </a:t>
            </a:r>
            <a:r>
              <a:rPr lang="en-US" altLang="zh-CN" dirty="0" err="1" smtClean="0">
                <a:solidFill>
                  <a:srgbClr val="3C5AEE"/>
                </a:solidFill>
              </a:rPr>
              <a:t>ApJ</a:t>
            </a:r>
            <a:r>
              <a:rPr lang="en-US" altLang="zh-CN" dirty="0" smtClean="0">
                <a:solidFill>
                  <a:srgbClr val="3C5AEE"/>
                </a:solidFill>
              </a:rPr>
              <a:t>, 844, 126 </a:t>
            </a:r>
            <a:endParaRPr lang="zh-CN" altLang="en-US" dirty="0">
              <a:solidFill>
                <a:srgbClr val="3C5AEE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435" y="1506463"/>
            <a:ext cx="2953021" cy="500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036146" y="44624"/>
            <a:ext cx="68050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传统的低能</a:t>
            </a:r>
            <a:r>
              <a:rPr lang="en-US" altLang="zh-CN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(&lt;1 MeV)</a:t>
            </a:r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辐射</a:t>
            </a:r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滞后</a:t>
            </a:r>
            <a:endParaRPr lang="zh-CN" altLang="en-US" sz="4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15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827582" y="1052736"/>
            <a:ext cx="7704137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15218" y="6398096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03848" y="116632"/>
            <a:ext cx="3312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报告总结</a:t>
            </a:r>
            <a:endParaRPr lang="zh-CN" altLang="en-US" sz="4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496" y="2278613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GRB 160625B</a:t>
            </a:r>
            <a:r>
              <a:rPr lang="zh-CN" altLang="en-US" b="1" dirty="0"/>
              <a:t>是迄今为止唯一一个能谱时延数据丰富、存在从正延迟转变到负延迟特征的伽玛暴</a:t>
            </a:r>
            <a:r>
              <a:rPr lang="zh-CN" altLang="en-US" b="1" dirty="0" smtClean="0"/>
              <a:t>，我们</a:t>
            </a:r>
            <a:r>
              <a:rPr lang="zh-CN" altLang="en-US" b="1" dirty="0"/>
              <a:t>提出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GRB 160625B</a:t>
            </a:r>
            <a:r>
              <a:rPr lang="zh-CN" altLang="en-US" b="1" dirty="0"/>
              <a:t>的能谱时延拐折特征可</a:t>
            </a:r>
            <a:r>
              <a:rPr lang="zh-CN" altLang="en-US" b="1" dirty="0" smtClean="0"/>
              <a:t>对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</a:t>
            </a:r>
            <a:r>
              <a:rPr lang="zh-CN" altLang="en-US" b="1" dirty="0" smtClean="0"/>
              <a:t>作出</a:t>
            </a:r>
            <a:r>
              <a:rPr lang="zh-CN" altLang="en-US" b="1" dirty="0"/>
              <a:t>全新的限制</a:t>
            </a:r>
            <a:r>
              <a:rPr lang="zh-CN" altLang="en-US" b="1" dirty="0" smtClean="0"/>
              <a:t>。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496" y="4499828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+mn-ea"/>
              </a:rPr>
              <a:t>我</a:t>
            </a:r>
            <a:r>
              <a:rPr lang="zh-CN" altLang="en-US" b="1" dirty="0" smtClean="0">
                <a:latin typeface="+mn-ea"/>
              </a:rPr>
              <a:t>们</a:t>
            </a:r>
            <a:r>
              <a:rPr lang="zh-CN" altLang="en-US" b="1" dirty="0">
                <a:latin typeface="+mn-ea"/>
              </a:rPr>
              <a:t>还首次给出了内禀时间延迟关于光子能量的合理</a:t>
            </a:r>
            <a:r>
              <a:rPr lang="zh-CN" altLang="en-US" b="1" dirty="0" smtClean="0">
                <a:latin typeface="+mn-ea"/>
              </a:rPr>
              <a:t>表达式。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622" y="3194973"/>
            <a:ext cx="9108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+mn-ea"/>
              </a:rPr>
              <a:t>我</a:t>
            </a:r>
            <a:r>
              <a:rPr lang="zh-CN" altLang="en-US" b="1" dirty="0" smtClean="0">
                <a:latin typeface="+mn-ea"/>
              </a:rPr>
              <a:t>们认为     既来自     的</a:t>
            </a:r>
            <a:r>
              <a:rPr lang="zh-CN" altLang="en-US" b="1" dirty="0">
                <a:latin typeface="+mn-ea"/>
              </a:rPr>
              <a:t>贡献，又</a:t>
            </a:r>
            <a:r>
              <a:rPr lang="zh-CN" altLang="en-US" b="1" dirty="0" smtClean="0">
                <a:latin typeface="+mn-ea"/>
              </a:rPr>
              <a:t>来自     的</a:t>
            </a:r>
            <a:r>
              <a:rPr lang="zh-CN" altLang="en-US" b="1" dirty="0">
                <a:latin typeface="+mn-ea"/>
              </a:rPr>
              <a:t>贡献，并且</a:t>
            </a:r>
            <a:r>
              <a:rPr lang="zh-CN" altLang="en-US" b="1" dirty="0" smtClean="0">
                <a:latin typeface="+mn-ea"/>
              </a:rPr>
              <a:t>假设     和</a:t>
            </a:r>
            <a:r>
              <a:rPr lang="zh-CN" altLang="en-US" b="1" dirty="0">
                <a:latin typeface="+mn-ea"/>
              </a:rPr>
              <a:t>光子能量呈现正相关。通过对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GRB 160625B</a:t>
            </a:r>
            <a:r>
              <a:rPr lang="zh-CN" altLang="en-US" b="1" dirty="0">
                <a:latin typeface="+mn-ea"/>
              </a:rPr>
              <a:t>能谱时延数据的</a:t>
            </a:r>
            <a:r>
              <a:rPr lang="zh-CN" altLang="en-US" b="1" dirty="0" smtClean="0">
                <a:latin typeface="+mn-ea"/>
              </a:rPr>
              <a:t>拟合，</a:t>
            </a:r>
            <a:r>
              <a:rPr lang="zh-CN" altLang="en-US" b="1" dirty="0">
                <a:latin typeface="+mn-ea"/>
              </a:rPr>
              <a:t>我</a:t>
            </a:r>
            <a:r>
              <a:rPr lang="zh-CN" altLang="en-US" b="1" dirty="0" smtClean="0">
                <a:latin typeface="+mn-ea"/>
              </a:rPr>
              <a:t>们</a:t>
            </a:r>
            <a:r>
              <a:rPr lang="zh-CN" altLang="en-US" b="1" dirty="0">
                <a:latin typeface="+mn-ea"/>
              </a:rPr>
              <a:t>对一阶、二</a:t>
            </a:r>
            <a:r>
              <a:rPr lang="zh-CN" altLang="en-US" b="1" dirty="0" smtClean="0">
                <a:latin typeface="+mn-ea"/>
              </a:rPr>
              <a:t>阶</a:t>
            </a:r>
            <a:r>
              <a:rPr lang="en-US" altLang="zh-CN" b="1" dirty="0" smtClean="0">
                <a:latin typeface="+mn-ea"/>
              </a:rPr>
              <a:t>LIV</a:t>
            </a:r>
            <a:r>
              <a:rPr lang="zh-CN" altLang="en-US" b="1" dirty="0" smtClean="0">
                <a:latin typeface="+mn-ea"/>
              </a:rPr>
              <a:t>作出</a:t>
            </a:r>
            <a:r>
              <a:rPr lang="zh-CN" altLang="en-US" b="1" dirty="0">
                <a:latin typeface="+mn-ea"/>
              </a:rPr>
              <a:t>了强有力的保守限制</a:t>
            </a:r>
            <a:r>
              <a:rPr lang="zh-CN" altLang="en-US" sz="2000" dirty="0" smtClean="0"/>
              <a:t>。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4984"/>
            <a:ext cx="565820" cy="26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225" y="3262245"/>
            <a:ext cx="504056" cy="2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3808"/>
            <a:ext cx="510713" cy="2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219" y="3241358"/>
            <a:ext cx="548149" cy="25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55422" y="1342509"/>
            <a:ext cx="8909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b="1" dirty="0"/>
              <a:t>利用最近国际冰立方中微子探测器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IceCube</a:t>
            </a:r>
            <a:r>
              <a:rPr lang="zh-CN" altLang="en-US" b="1" dirty="0"/>
              <a:t>团组声称的五个可能与伽玛暴成协的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r>
              <a:rPr lang="zh-CN" altLang="en-US" b="1" dirty="0" smtClean="0"/>
              <a:t>中微子对</a:t>
            </a:r>
            <a:r>
              <a:rPr lang="zh-CN" altLang="en-US" b="1" dirty="0"/>
              <a:t>一阶和二</a:t>
            </a:r>
            <a:r>
              <a:rPr lang="zh-CN" altLang="en-US" b="1" dirty="0" smtClean="0"/>
              <a:t>阶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</a:t>
            </a:r>
            <a:r>
              <a:rPr lang="zh-CN" altLang="en-US" b="1" dirty="0" smtClean="0"/>
              <a:t>作出</a:t>
            </a:r>
            <a:r>
              <a:rPr lang="zh-CN" altLang="en-US" b="1" dirty="0"/>
              <a:t>了高精度的</a:t>
            </a:r>
            <a:r>
              <a:rPr lang="zh-CN" altLang="en-US" b="1" dirty="0" smtClean="0"/>
              <a:t>限制。</a:t>
            </a:r>
            <a:endParaRPr lang="en-US" altLang="zh-CN" b="1" dirty="0"/>
          </a:p>
        </p:txBody>
      </p:sp>
      <p:sp>
        <p:nvSpPr>
          <p:cNvPr id="18" name="矩形 17"/>
          <p:cNvSpPr/>
          <p:nvPr/>
        </p:nvSpPr>
        <p:spPr>
          <a:xfrm>
            <a:off x="0" y="5158933"/>
            <a:ext cx="9108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+mn-ea"/>
                <a:cs typeface="Times New Roman" panose="02020603050405020304" pitchFamily="18" charset="0"/>
              </a:rPr>
              <a:t>未来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LHAASO/WCDA</a:t>
            </a:r>
            <a:r>
              <a:rPr lang="zh-CN" altLang="en-US" b="1" dirty="0" smtClean="0">
                <a:latin typeface="+mn-ea"/>
                <a:cs typeface="Times New Roman" panose="02020603050405020304" pitchFamily="18" charset="0"/>
              </a:rPr>
              <a:t>对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GRB</a:t>
            </a:r>
            <a:r>
              <a:rPr lang="zh-CN" altLang="en-US" b="1" dirty="0" smtClean="0">
                <a:latin typeface="+mn-ea"/>
                <a:cs typeface="Times New Roman" panose="02020603050405020304" pitchFamily="18" charset="0"/>
              </a:rPr>
              <a:t>的观测可显著提高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</a:t>
            </a:r>
            <a:r>
              <a:rPr lang="zh-CN" altLang="en-US" b="1" dirty="0" smtClean="0">
                <a:latin typeface="+mn-ea"/>
                <a:cs typeface="Times New Roman" panose="02020603050405020304" pitchFamily="18" charset="0"/>
              </a:rPr>
              <a:t>的限制精度。</a:t>
            </a:r>
            <a:endParaRPr lang="zh-CN" altLang="en-US" b="1" dirty="0">
              <a:latin typeface="+mn-ea"/>
            </a:endParaRPr>
          </a:p>
          <a:p>
            <a:endParaRPr lang="en-US" altLang="zh-CN" dirty="0"/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3509628" y="5805264"/>
            <a:ext cx="2016224" cy="4132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800" b="1" kern="10" normalizeH="1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谢谢</a:t>
            </a:r>
            <a:r>
              <a:rPr lang="en-US" altLang="zh-CN" sz="4800" b="1" kern="10" normalizeH="1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!</a:t>
            </a:r>
            <a:endParaRPr lang="zh-CN" altLang="en-US" sz="4800" b="1" kern="10" normalizeH="1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47431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755576" y="908720"/>
            <a:ext cx="7704137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53076" y="128826"/>
            <a:ext cx="6835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低能</a:t>
            </a:r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辐射滞后的</a:t>
            </a:r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可能模型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44824"/>
            <a:ext cx="3672408" cy="333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524933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057" y="4653136"/>
            <a:ext cx="5444943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5496" y="1196752"/>
            <a:ext cx="301877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buFontTx/>
              <a:buAutoNum type="arabicParenBoth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Hard-to soft evolution of </a:t>
            </a:r>
          </a:p>
          <a:p>
            <a:pPr>
              <a:lnSpc>
                <a:spcPct val="8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the spectrum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55063" y="1187460"/>
            <a:ext cx="257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curvature effect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563888" y="6439150"/>
            <a:ext cx="1978224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 err="1" smtClean="0">
                <a:solidFill>
                  <a:srgbClr val="002060"/>
                </a:solidFill>
                <a:latin typeface="Times New Roman" pitchFamily="18" charset="0"/>
                <a:ea typeface="华文楷体" pitchFamily="2" charset="-122"/>
              </a:rPr>
              <a:t>Ukwatta</a:t>
            </a:r>
            <a:r>
              <a:rPr lang="en-US" altLang="zh-CN" sz="1600" b="1" dirty="0" smtClean="0">
                <a:solidFill>
                  <a:srgbClr val="002060"/>
                </a:solidFill>
                <a:latin typeface="Times New Roman" pitchFamily="18" charset="0"/>
                <a:ea typeface="华文楷体" pitchFamily="2" charset="-122"/>
              </a:rPr>
              <a:t> et </a:t>
            </a:r>
            <a:r>
              <a:rPr lang="en-US" altLang="zh-CN" sz="1600" b="1" dirty="0">
                <a:solidFill>
                  <a:srgbClr val="002060"/>
                </a:solidFill>
                <a:latin typeface="Times New Roman" pitchFamily="18" charset="0"/>
                <a:ea typeface="华文楷体" pitchFamily="2" charset="-122"/>
              </a:rPr>
              <a:t>al. </a:t>
            </a:r>
            <a:r>
              <a:rPr lang="en-US" altLang="zh-CN" sz="1600" b="1" dirty="0" smtClean="0">
                <a:solidFill>
                  <a:srgbClr val="002060"/>
                </a:solidFill>
                <a:latin typeface="Times New Roman" pitchFamily="18" charset="0"/>
                <a:ea typeface="华文楷体" pitchFamily="2" charset="-122"/>
              </a:rPr>
              <a:t>2012</a:t>
            </a:r>
            <a:endParaRPr lang="en-US" altLang="zh-CN" sz="1600" b="1" dirty="0">
              <a:solidFill>
                <a:srgbClr val="002060"/>
              </a:solidFill>
              <a:latin typeface="Times New Roman" pitchFamily="18" charset="0"/>
              <a:ea typeface="华文楷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881" y="5301208"/>
            <a:ext cx="36321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600" b="1" dirty="0" smtClean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600" b="1" dirty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calculated cooling times based on simple synchrotron </a:t>
            </a:r>
            <a:r>
              <a:rPr lang="en-US" altLang="zh-CN" sz="1600" b="1" dirty="0" smtClean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 are relatively small</a:t>
            </a:r>
            <a:r>
              <a:rPr lang="en-US" altLang="zh-CN" sz="1600" b="1" dirty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 smtClean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 </a:t>
            </a:r>
            <a:r>
              <a:rPr lang="en-US" altLang="zh-CN" sz="1600" b="1" dirty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1600" b="1" dirty="0" smtClean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observed lags.</a:t>
            </a:r>
            <a:endParaRPr lang="en-US" altLang="zh-CN" sz="1600" b="1" dirty="0">
              <a:solidFill>
                <a:srgbClr val="2E33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15154" y="5301208"/>
            <a:ext cx="5465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altLang="zh-CN" sz="1600" b="1" dirty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600" b="1" dirty="0" smtClean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altLang="zh-CN" sz="1600" b="1" dirty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zh-CN" sz="1600" b="1" dirty="0" smtClean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</a:t>
            </a:r>
            <a:r>
              <a:rPr lang="en-US" altLang="zh-CN" sz="1600" b="1" dirty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lags are negative, </a:t>
            </a:r>
            <a:r>
              <a:rPr lang="en-US" altLang="zh-CN" sz="1600" b="1" dirty="0" smtClean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therefore </a:t>
            </a:r>
            <a:r>
              <a:rPr lang="en-US" altLang="zh-CN" sz="1600" b="1" dirty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altLang="zh-CN" sz="1600" b="1" dirty="0" smtClean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lags present </a:t>
            </a:r>
            <a:r>
              <a:rPr lang="en-US" altLang="zh-CN" sz="1600" b="1" dirty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real challenge for the simple </a:t>
            </a:r>
            <a:r>
              <a:rPr lang="en-US" altLang="zh-CN" sz="1600" b="1" dirty="0" smtClean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curvature models</a:t>
            </a:r>
            <a:r>
              <a:rPr lang="en-US" altLang="zh-CN" sz="1600" b="1" dirty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66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818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719FB3E-4D7C-42B3-8D18-0F0599902E4C}" type="slidenum">
              <a:rPr lang="en-US" altLang="zh-CN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zh-CN" sz="1400" smtClean="0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755576" y="764704"/>
            <a:ext cx="7704137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" name="矩形 2"/>
          <p:cNvSpPr/>
          <p:nvPr/>
        </p:nvSpPr>
        <p:spPr>
          <a:xfrm>
            <a:off x="539552" y="807676"/>
            <a:ext cx="79928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contrast to the </a:t>
            </a:r>
            <a:r>
              <a:rPr lang="en-US" altLang="zh-CN" sz="2000" b="1" i="1" dirty="0" smtClean="0">
                <a:solidFill>
                  <a:srgbClr val="2E33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lags of low energy emission,</a:t>
            </a:r>
          </a:p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 photons are found delayed with respect to MeV photons  (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i="1" dirty="0" smtClean="0">
                <a:solidFill>
                  <a:srgbClr val="3C5A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lags)</a:t>
            </a:r>
            <a:endParaRPr lang="zh-CN" alt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4696"/>
            <a:ext cx="41640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4696"/>
            <a:ext cx="43481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381000" y="1445096"/>
            <a:ext cx="3962400" cy="614363"/>
            <a:chOff x="76200" y="666690"/>
            <a:chExt cx="3962400" cy="613870"/>
          </a:xfrm>
        </p:grpSpPr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76200" y="666690"/>
              <a:ext cx="3962400" cy="396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Long </a:t>
              </a:r>
              <a:r>
                <a:rPr lang="fr-FR" altLang="zh-CN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GRB </a:t>
              </a:r>
              <a:r>
                <a:rPr lang="fr-FR" altLang="zh-CN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080916C</a:t>
              </a:r>
            </a:p>
          </p:txBody>
        </p:sp>
        <p:sp>
          <p:nvSpPr>
            <p:cNvPr id="15" name="Rectangle 19"/>
            <p:cNvSpPr/>
            <p:nvPr/>
          </p:nvSpPr>
          <p:spPr>
            <a:xfrm>
              <a:off x="304800" y="914141"/>
              <a:ext cx="3490913" cy="36641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fr-FR" altLang="zh-CN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Abdo et al. 2009, Science 323, 1688</a:t>
              </a:r>
              <a:endParaRPr lang="en-US" altLang="zh-CN">
                <a:latin typeface="Calibri" pitchFamily="34" charset="0"/>
              </a:endParaRPr>
            </a:p>
          </p:txBody>
        </p:sp>
      </p:grp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4800600" y="1445096"/>
            <a:ext cx="3962400" cy="614363"/>
            <a:chOff x="76200" y="666690"/>
            <a:chExt cx="3962400" cy="613870"/>
          </a:xfrm>
        </p:grpSpPr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76200" y="666690"/>
              <a:ext cx="3962400" cy="396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Short </a:t>
              </a:r>
              <a:r>
                <a:rPr lang="fr-FR" altLang="zh-CN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GRB </a:t>
              </a:r>
              <a:r>
                <a:rPr lang="fr-FR" altLang="zh-CN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090510</a:t>
              </a:r>
            </a:p>
          </p:txBody>
        </p:sp>
        <p:sp>
          <p:nvSpPr>
            <p:cNvPr id="18" name="Rectangle 25"/>
            <p:cNvSpPr/>
            <p:nvPr/>
          </p:nvSpPr>
          <p:spPr>
            <a:xfrm>
              <a:off x="414338" y="914141"/>
              <a:ext cx="3322637" cy="36641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fr-FR" altLang="zh-CN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Abdo et al. 2009, Nature 462, 331</a:t>
              </a:r>
              <a:endParaRPr lang="en-US" altLang="zh-CN">
                <a:latin typeface="Calibri" pitchFamily="34" charset="0"/>
              </a:endParaRPr>
            </a:p>
          </p:txBody>
        </p:sp>
      </p:grp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04800" y="6116588"/>
            <a:ext cx="4343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87120" rIns="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87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n-US" altLang="zh-CN" sz="1600" b="1" dirty="0">
                <a:solidFill>
                  <a:srgbClr val="0000FF"/>
                </a:solidFill>
                <a:cs typeface="Tahoma" pitchFamily="34" charset="0"/>
              </a:rPr>
              <a:t> </a:t>
            </a:r>
            <a:r>
              <a:rPr lang="zh-CN" altLang="en-US" sz="1600" b="1" dirty="0">
                <a:solidFill>
                  <a:srgbClr val="0000FF"/>
                </a:solidFill>
                <a:cs typeface="Tahoma" pitchFamily="34" charset="0"/>
              </a:rPr>
              <a:t>第一个</a:t>
            </a:r>
            <a:r>
              <a:rPr lang="en-US" altLang="zh-CN" sz="1600" b="1" dirty="0">
                <a:solidFill>
                  <a:srgbClr val="0000FF"/>
                </a:solidFill>
                <a:cs typeface="Tahoma" pitchFamily="34" charset="0"/>
              </a:rPr>
              <a:t>LAT</a:t>
            </a:r>
            <a:r>
              <a:rPr lang="zh-CN" altLang="en-US" sz="1600" b="1" dirty="0">
                <a:solidFill>
                  <a:srgbClr val="0000FF"/>
                </a:solidFill>
                <a:cs typeface="Tahoma" pitchFamily="34" charset="0"/>
              </a:rPr>
              <a:t>脉冲跟第二个</a:t>
            </a:r>
            <a:r>
              <a:rPr lang="en-US" altLang="zh-CN" sz="1600" b="1" dirty="0">
                <a:solidFill>
                  <a:srgbClr val="0000FF"/>
                </a:solidFill>
                <a:cs typeface="Tahoma" pitchFamily="34" charset="0"/>
              </a:rPr>
              <a:t>GBM</a:t>
            </a:r>
            <a:r>
              <a:rPr lang="zh-CN" altLang="en-US" sz="1600" b="1" dirty="0">
                <a:solidFill>
                  <a:srgbClr val="0000FF"/>
                </a:solidFill>
                <a:cs typeface="Tahoma" pitchFamily="34" charset="0"/>
              </a:rPr>
              <a:t>脉冲关联</a:t>
            </a:r>
          </a:p>
          <a:p>
            <a:pPr>
              <a:lnSpc>
                <a:spcPct val="87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zh-CN" altLang="en-US" sz="1600" b="1" dirty="0">
                <a:solidFill>
                  <a:srgbClr val="0000FF"/>
                </a:solidFill>
                <a:cs typeface="Tahoma" pitchFamily="34" charset="0"/>
              </a:rPr>
              <a:t> 高能辐射滞后时间</a:t>
            </a:r>
            <a:r>
              <a:rPr lang="en-US" altLang="zh-CN" sz="1600" b="1" dirty="0">
                <a:solidFill>
                  <a:srgbClr val="0000FF"/>
                </a:solidFill>
                <a:cs typeface="Tahoma" pitchFamily="34" charset="0"/>
              </a:rPr>
              <a:t>: ~4-5</a:t>
            </a:r>
            <a:r>
              <a:rPr lang="zh-CN" altLang="en-US" sz="1600" b="1" dirty="0">
                <a:solidFill>
                  <a:srgbClr val="0000FF"/>
                </a:solidFill>
                <a:cs typeface="Tahoma" pitchFamily="34" charset="0"/>
              </a:rPr>
              <a:t>秒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800600" y="6116588"/>
            <a:ext cx="4343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87120" rIns="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87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zh-CN" altLang="en-US" sz="1600" b="1" dirty="0">
                <a:solidFill>
                  <a:srgbClr val="0000FF"/>
                </a:solidFill>
                <a:cs typeface="Tahoma" pitchFamily="34" charset="0"/>
              </a:rPr>
              <a:t>早期几个</a:t>
            </a:r>
            <a:r>
              <a:rPr lang="en-US" altLang="zh-CN" sz="1600" b="1" dirty="0">
                <a:solidFill>
                  <a:srgbClr val="0000FF"/>
                </a:solidFill>
                <a:cs typeface="Tahoma" pitchFamily="34" charset="0"/>
              </a:rPr>
              <a:t>GBM</a:t>
            </a:r>
            <a:r>
              <a:rPr lang="zh-CN" altLang="en-US" sz="1600" b="1" dirty="0">
                <a:solidFill>
                  <a:srgbClr val="0000FF"/>
                </a:solidFill>
                <a:cs typeface="Tahoma" pitchFamily="34" charset="0"/>
              </a:rPr>
              <a:t>脉冲阶段无</a:t>
            </a:r>
            <a:r>
              <a:rPr lang="en-US" altLang="zh-CN" sz="1600" b="1" dirty="0">
                <a:solidFill>
                  <a:srgbClr val="0000FF"/>
                </a:solidFill>
                <a:cs typeface="Tahoma" pitchFamily="34" charset="0"/>
              </a:rPr>
              <a:t>LAT</a:t>
            </a:r>
            <a:r>
              <a:rPr lang="zh-CN" altLang="en-US" sz="1600" b="1" dirty="0">
                <a:solidFill>
                  <a:srgbClr val="0000FF"/>
                </a:solidFill>
                <a:cs typeface="Tahoma" pitchFamily="34" charset="0"/>
              </a:rPr>
              <a:t>辐射</a:t>
            </a:r>
          </a:p>
          <a:p>
            <a:pPr>
              <a:lnSpc>
                <a:spcPct val="87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zh-CN" altLang="en-US" sz="1600" b="1" dirty="0">
                <a:solidFill>
                  <a:srgbClr val="0000FF"/>
                </a:solidFill>
                <a:cs typeface="Tahoma" pitchFamily="34" charset="0"/>
              </a:rPr>
              <a:t>高能辐射滞后时间</a:t>
            </a:r>
            <a:r>
              <a:rPr lang="en-US" altLang="zh-CN" sz="1600" b="1" dirty="0">
                <a:solidFill>
                  <a:srgbClr val="0000FF"/>
                </a:solidFill>
                <a:cs typeface="Tahoma" pitchFamily="34" charset="0"/>
              </a:rPr>
              <a:t>: ~0.1-0.2 </a:t>
            </a:r>
            <a:r>
              <a:rPr lang="zh-CN" altLang="en-US" sz="1600" b="1" dirty="0">
                <a:solidFill>
                  <a:srgbClr val="0000FF"/>
                </a:solidFill>
                <a:cs typeface="Tahoma" pitchFamily="34" charset="0"/>
              </a:rPr>
              <a:t>秒</a:t>
            </a: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-1714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LAT</a:t>
            </a:r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高能（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&gt;100 MeV</a:t>
            </a:r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）辐射滞后</a:t>
            </a:r>
          </a:p>
        </p:txBody>
      </p:sp>
    </p:spTree>
    <p:extLst>
      <p:ext uri="{BB962C8B-B14F-4D97-AF65-F5344CB8AC3E}">
        <p14:creationId xmlns:p14="http://schemas.microsoft.com/office/powerpoint/2010/main" val="63222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56992"/>
            <a:ext cx="8712968" cy="1143000"/>
          </a:xfrm>
        </p:spPr>
        <p:txBody>
          <a:bodyPr>
            <a:noAutofit/>
          </a:bodyPr>
          <a:lstStyle/>
          <a:p>
            <a:r>
              <a:rPr lang="zh-CN" altLang="en-US" sz="2800" b="1" dirty="0"/>
              <a:t>由于伽玛暴的</a:t>
            </a:r>
            <a:r>
              <a:rPr lang="zh-CN" altLang="en-US" sz="2800" b="1" dirty="0">
                <a:solidFill>
                  <a:srgbClr val="FF0000"/>
                </a:solidFill>
              </a:rPr>
              <a:t>能谱时延很短</a:t>
            </a:r>
            <a:r>
              <a:rPr lang="zh-CN" altLang="en-US" sz="2800" b="1" dirty="0"/>
              <a:t>、</a:t>
            </a:r>
            <a:r>
              <a:rPr lang="zh-CN" altLang="en-US" sz="2800" b="1" dirty="0">
                <a:solidFill>
                  <a:srgbClr val="FF0000"/>
                </a:solidFill>
              </a:rPr>
              <a:t>光子能量很高</a:t>
            </a:r>
            <a:r>
              <a:rPr lang="zh-CN" altLang="en-US" sz="2800" b="1" dirty="0"/>
              <a:t>、且发生在很远的</a:t>
            </a:r>
            <a:r>
              <a:rPr lang="zh-CN" altLang="en-US" sz="2800" b="1" dirty="0">
                <a:solidFill>
                  <a:srgbClr val="FF0000"/>
                </a:solidFill>
              </a:rPr>
              <a:t>宇宙学距离</a:t>
            </a:r>
            <a:r>
              <a:rPr lang="zh-CN" altLang="en-US" sz="2800" b="1" dirty="0"/>
              <a:t>上，因此伽玛暴已被广泛地用来限制</a:t>
            </a:r>
            <a:r>
              <a:rPr lang="zh-CN" altLang="en-US" sz="2800" b="1" dirty="0">
                <a:solidFill>
                  <a:srgbClr val="FF0000"/>
                </a:solidFill>
              </a:rPr>
              <a:t>洛伦兹不变性破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缺</a:t>
            </a:r>
            <a:r>
              <a:rPr lang="en-US" altLang="zh-CN" sz="2800" b="1" dirty="0" smtClean="0"/>
              <a:t/>
            </a:r>
            <a:br>
              <a:rPr lang="en-US" altLang="zh-CN" sz="2800" b="1" dirty="0" smtClean="0"/>
            </a:b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Amelino-Camelia et al. 1998; Coleman &amp; </a:t>
            </a:r>
            <a:r>
              <a:rPr lang="it-IT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Glashow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1999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Schaefer 1999; Ellis et al. 2003, 2006; Boggs et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al.2004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Kahniashvili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2006; Jacob &amp; </a:t>
            </a:r>
            <a:r>
              <a:rPr lang="en-GB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Piran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2008; </a:t>
            </a:r>
            <a:r>
              <a:rPr lang="pl-PL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Abdo </a:t>
            </a:r>
            <a:r>
              <a:rPr lang="pl-PL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2009a,b; Biesiada &amp; Pi´orkowska </a:t>
            </a:r>
            <a:r>
              <a:rPr lang="pl-PL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2009;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Xiao </a:t>
            </a:r>
            <a:r>
              <a:rPr lang="fr-F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Ma 2009; Shao et </a:t>
            </a:r>
            <a:r>
              <a:rPr lang="fr-FR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al. 2010</a:t>
            </a:r>
            <a:r>
              <a:rPr lang="fr-F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Chang et al. </a:t>
            </a:r>
            <a:r>
              <a:rPr lang="fr-FR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2012,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Nemiroff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2012; Ellis &amp; </a:t>
            </a:r>
            <a:r>
              <a:rPr lang="en-GB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Mavromatos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2013;</a:t>
            </a:r>
            <a:b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Kosteleck´y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GB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Mewes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2013; </a:t>
            </a:r>
            <a:r>
              <a:rPr lang="en-GB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Vasileiou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2013, 2015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Pan et al. 2015; Zhang &amp; Ma 2015; Xu &amp; Ma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2016; Wei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2016……).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674693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另外一方面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高能辐射滞后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也有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可能是由于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量子引力效应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引起的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950790"/>
      </p:ext>
    </p:extLst>
  </p:cSld>
  <p:clrMapOvr>
    <a:masterClrMapping/>
  </p:clrMapOvr>
  <p:transition advTm="524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8"/>
          <p:cNvSpPr txBox="1">
            <a:spLocks noChangeArrowheads="1"/>
          </p:cNvSpPr>
          <p:nvPr/>
        </p:nvSpPr>
        <p:spPr bwMode="auto">
          <a:xfrm>
            <a:off x="1025525" y="8604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800">
              <a:ea typeface="MS PGothic" pitchFamily="34" charset="-128"/>
            </a:endParaRPr>
          </a:p>
        </p:txBody>
      </p:sp>
      <p:sp>
        <p:nvSpPr>
          <p:cNvPr id="173075" name="Text Box 19"/>
          <p:cNvSpPr txBox="1">
            <a:spLocks noChangeArrowheads="1"/>
          </p:cNvSpPr>
          <p:nvPr/>
        </p:nvSpPr>
        <p:spPr bwMode="auto">
          <a:xfrm>
            <a:off x="863600" y="381000"/>
            <a:ext cx="69088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洛伦兹不变性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是爱因斯坦狭义相对论的基本假定</a:t>
            </a:r>
            <a:r>
              <a:rPr lang="en-US" altLang="zh-CN" sz="2000" b="1" dirty="0">
                <a:latin typeface="+mn-ea"/>
                <a:ea typeface="+mn-ea"/>
              </a:rPr>
              <a:t>:</a:t>
            </a:r>
            <a:endParaRPr lang="en-US" altLang="zh-CN" sz="1000" b="1" dirty="0">
              <a:ea typeface="MS PGothic" pitchFamily="34" charset="-128"/>
            </a:endParaRPr>
          </a:p>
          <a:p>
            <a:pPr>
              <a:defRPr/>
            </a:pPr>
            <a:r>
              <a:rPr lang="en-US" altLang="zh-CN" sz="3200" dirty="0">
                <a:ea typeface="MS PGothic" pitchFamily="34" charset="-128"/>
              </a:rPr>
              <a:t>     </a:t>
            </a:r>
            <a:r>
              <a:rPr lang="zh-CN" altLang="en-US" sz="2400" dirty="0">
                <a:latin typeface="+mn-ea"/>
                <a:ea typeface="+mn-ea"/>
              </a:rPr>
              <a:t>一个非加速物理系统在做洛伦兹坐标变换时，</a:t>
            </a:r>
          </a:p>
          <a:p>
            <a:pPr>
              <a:defRPr/>
            </a:pPr>
            <a:r>
              <a:rPr lang="zh-CN" altLang="en-US" sz="2400" dirty="0">
                <a:latin typeface="+mn-ea"/>
                <a:ea typeface="+mn-ea"/>
              </a:rPr>
              <a:t>     其中的相关物理规律不会改变</a:t>
            </a:r>
          </a:p>
        </p:txBody>
      </p:sp>
      <p:sp>
        <p:nvSpPr>
          <p:cNvPr id="44036" name="矩形 18"/>
          <p:cNvSpPr>
            <a:spLocks noChangeArrowheads="1"/>
          </p:cNvSpPr>
          <p:nvPr/>
        </p:nvSpPr>
        <p:spPr bwMode="auto">
          <a:xfrm>
            <a:off x="250825" y="1676400"/>
            <a:ext cx="756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FF0000"/>
                </a:solidFill>
              </a:rPr>
              <a:t>一些量子引力模型 </a:t>
            </a:r>
            <a:r>
              <a:rPr lang="en-US" altLang="zh-CN" sz="2000" b="1">
                <a:solidFill>
                  <a:srgbClr val="FF0000"/>
                </a:solidFill>
              </a:rPr>
              <a:t>(e.g., Amelino-Camelia et al. 1998, Nature)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0838"/>
            <a:ext cx="4344988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4" descr="pop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2514600"/>
            <a:ext cx="38004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AutoShape 26"/>
          <p:cNvSpPr>
            <a:spLocks noChangeArrowheads="1"/>
          </p:cNvSpPr>
          <p:nvPr/>
        </p:nvSpPr>
        <p:spPr bwMode="auto">
          <a:xfrm>
            <a:off x="1828800" y="21336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4040" name="矩形 1"/>
          <p:cNvSpPr>
            <a:spLocks noChangeArrowheads="1"/>
          </p:cNvSpPr>
          <p:nvPr/>
        </p:nvSpPr>
        <p:spPr bwMode="auto">
          <a:xfrm>
            <a:off x="2655888" y="2057400"/>
            <a:ext cx="3897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预言“</a:t>
            </a:r>
            <a:r>
              <a:rPr lang="zh-CN" altLang="en-US" sz="24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洛伦兹不变性</a:t>
            </a:r>
            <a:r>
              <a:rPr lang="zh-CN" altLang="en-US" sz="2400" b="1">
                <a:solidFill>
                  <a:srgbClr val="FF0000"/>
                </a:solidFill>
              </a:rPr>
              <a:t>”</a:t>
            </a:r>
            <a:r>
              <a:rPr lang="zh-CN" altLang="en-US" sz="24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破缺</a:t>
            </a:r>
          </a:p>
        </p:txBody>
      </p:sp>
      <p:sp>
        <p:nvSpPr>
          <p:cNvPr id="44041" name="Text Box 6"/>
          <p:cNvSpPr txBox="1">
            <a:spLocks noChangeArrowheads="1"/>
          </p:cNvSpPr>
          <p:nvPr/>
        </p:nvSpPr>
        <p:spPr bwMode="auto">
          <a:xfrm>
            <a:off x="8396288" y="2457450"/>
            <a:ext cx="442912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0000FF"/>
                </a:solidFill>
              </a:rPr>
              <a:t>普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0000FF"/>
                </a:solidFill>
              </a:rPr>
              <a:t>朗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0000FF"/>
                </a:solidFill>
              </a:rPr>
              <a:t>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0000FF"/>
                </a:solidFill>
              </a:rPr>
              <a:t>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0000FF"/>
                </a:solidFill>
              </a:rPr>
              <a:t>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0000FF"/>
                </a:solidFill>
              </a:rPr>
              <a:t>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0000FF"/>
                </a:solidFill>
              </a:rPr>
              <a:t>时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0000FF"/>
                </a:solidFill>
              </a:rPr>
              <a:t>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0000FF"/>
                </a:solidFill>
              </a:rPr>
              <a:t>呈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0000FF"/>
                </a:solidFill>
              </a:rPr>
              <a:t>“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0000FF"/>
                </a:solidFill>
              </a:rPr>
              <a:t>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0000FF"/>
                </a:solidFill>
              </a:rPr>
              <a:t>沫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0000FF"/>
                </a:solidFill>
              </a:rPr>
              <a:t>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0000FF"/>
                </a:solidFill>
              </a:rPr>
              <a:t>化</a:t>
            </a:r>
          </a:p>
        </p:txBody>
      </p:sp>
    </p:spTree>
    <p:extLst>
      <p:ext uri="{BB962C8B-B14F-4D97-AF65-F5344CB8AC3E}">
        <p14:creationId xmlns:p14="http://schemas.microsoft.com/office/powerpoint/2010/main" val="122298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74818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洛伦兹不变性破缺 </a:t>
            </a:r>
            <a:r>
              <a:rPr lang="en-US" altLang="zh-CN" sz="2400" b="1" dirty="0">
                <a:latin typeface="+mn-ea"/>
                <a:ea typeface="+mn-ea"/>
              </a:rPr>
              <a:t>(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LIV</a:t>
            </a:r>
            <a:r>
              <a:rPr lang="en-US" altLang="zh-CN" sz="2400" b="1" dirty="0">
                <a:latin typeface="+mn-ea"/>
                <a:ea typeface="+mn-ea"/>
              </a:rPr>
              <a:t>)</a:t>
            </a:r>
            <a:r>
              <a:rPr lang="zh-CN" altLang="en-US" sz="2400" b="1" dirty="0">
                <a:latin typeface="+mn-ea"/>
                <a:ea typeface="+mn-ea"/>
              </a:rPr>
              <a:t>后果是光子在真空中的</a:t>
            </a:r>
          </a:p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传播速度不再是光速，而是跟光子能量有关</a:t>
            </a:r>
            <a:r>
              <a:rPr lang="zh-CN" altLang="en-US" sz="2400" dirty="0">
                <a:ea typeface="MS PGothic" pitchFamily="34" charset="-128"/>
              </a:rPr>
              <a:t>： </a:t>
            </a:r>
            <a:r>
              <a:rPr lang="en-GB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v(E) ≠ c</a:t>
            </a:r>
            <a:endParaRPr lang="en-US" altLang="zh-CN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</p:txBody>
      </p:sp>
      <p:sp>
        <p:nvSpPr>
          <p:cNvPr id="45059" name="AutoShape 4"/>
          <p:cNvSpPr>
            <a:spLocks noChangeArrowheads="1"/>
          </p:cNvSpPr>
          <p:nvPr/>
        </p:nvSpPr>
        <p:spPr bwMode="auto">
          <a:xfrm>
            <a:off x="685800" y="4572000"/>
            <a:ext cx="457200" cy="4572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42" b="62244"/>
          <a:stretch>
            <a:fillRect/>
          </a:stretch>
        </p:blipFill>
        <p:spPr bwMode="auto">
          <a:xfrm rot="362253">
            <a:off x="7772400" y="4438650"/>
            <a:ext cx="7604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Line 6"/>
          <p:cNvSpPr>
            <a:spLocks noChangeShapeType="1"/>
          </p:cNvSpPr>
          <p:nvPr/>
        </p:nvSpPr>
        <p:spPr bwMode="auto">
          <a:xfrm>
            <a:off x="1209675" y="4724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2" name="Line 7"/>
          <p:cNvSpPr>
            <a:spLocks noChangeShapeType="1"/>
          </p:cNvSpPr>
          <p:nvPr/>
        </p:nvSpPr>
        <p:spPr bwMode="auto">
          <a:xfrm>
            <a:off x="1209675" y="4956175"/>
            <a:ext cx="3048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>
            <a:off x="7315200" y="467995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4" name="Line 9"/>
          <p:cNvSpPr>
            <a:spLocks noChangeShapeType="1"/>
          </p:cNvSpPr>
          <p:nvPr/>
        </p:nvSpPr>
        <p:spPr bwMode="auto">
          <a:xfrm>
            <a:off x="7534275" y="4956175"/>
            <a:ext cx="3048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8229600" y="44196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ea typeface="MS PGothic" pitchFamily="34" charset="-128"/>
              </a:rPr>
              <a:t>观测者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ea typeface="MS PGothic" pitchFamily="34" charset="-128"/>
              </a:rPr>
              <a:t>  </a:t>
            </a:r>
            <a:r>
              <a:rPr lang="en-US" altLang="zh-CN" sz="1800">
                <a:ea typeface="MS PGothic" pitchFamily="34" charset="-128"/>
              </a:rPr>
              <a:t>z=0</a:t>
            </a:r>
          </a:p>
        </p:txBody>
      </p:sp>
      <p:sp>
        <p:nvSpPr>
          <p:cNvPr id="45066" name="Text Box 11"/>
          <p:cNvSpPr txBox="1">
            <a:spLocks noChangeArrowheads="1"/>
          </p:cNvSpPr>
          <p:nvPr/>
        </p:nvSpPr>
        <p:spPr bwMode="auto">
          <a:xfrm>
            <a:off x="3124200" y="5638800"/>
            <a:ext cx="1887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ea typeface="MS PGothic" pitchFamily="34" charset="-128"/>
              </a:rPr>
              <a:t>n=1 </a:t>
            </a:r>
            <a:r>
              <a:rPr lang="zh-CN" altLang="en-US" sz="2400" b="1">
                <a:ea typeface="MS PGothic" pitchFamily="34" charset="-128"/>
              </a:rPr>
              <a:t>线性</a:t>
            </a:r>
            <a:r>
              <a:rPr lang="en-US" altLang="zh-CN" sz="2400" b="1">
                <a:ea typeface="MS PGothic" pitchFamily="34" charset="-128"/>
              </a:rPr>
              <a:t>LIV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ea typeface="MS PGothic" pitchFamily="34" charset="-128"/>
              </a:rPr>
              <a:t>n=2 </a:t>
            </a:r>
            <a:r>
              <a:rPr lang="zh-CN" altLang="en-US" sz="2400" b="1">
                <a:ea typeface="MS PGothic" pitchFamily="34" charset="-128"/>
              </a:rPr>
              <a:t>二阶</a:t>
            </a:r>
            <a:r>
              <a:rPr lang="en-US" altLang="zh-CN" sz="2400" b="1">
                <a:ea typeface="MS PGothic" pitchFamily="34" charset="-128"/>
              </a:rPr>
              <a:t>LIV</a:t>
            </a:r>
          </a:p>
        </p:txBody>
      </p:sp>
      <p:sp>
        <p:nvSpPr>
          <p:cNvPr id="45067" name="Text Box 12"/>
          <p:cNvSpPr txBox="1">
            <a:spLocks noChangeArrowheads="1"/>
          </p:cNvSpPr>
          <p:nvPr/>
        </p:nvSpPr>
        <p:spPr bwMode="auto">
          <a:xfrm>
            <a:off x="1117600" y="4275138"/>
            <a:ext cx="1550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ea typeface="MS PGothic" pitchFamily="34" charset="-128"/>
              </a:rPr>
              <a:t>高能光子 </a:t>
            </a:r>
            <a:r>
              <a:rPr lang="en-US" altLang="zh-CN" sz="1800">
                <a:ea typeface="MS PGothic" pitchFamily="34" charset="-128"/>
              </a:rPr>
              <a:t>(E</a:t>
            </a:r>
            <a:r>
              <a:rPr lang="en-US" altLang="zh-CN" sz="1800" baseline="-25000">
                <a:ea typeface="MS PGothic" pitchFamily="34" charset="-128"/>
              </a:rPr>
              <a:t>h</a:t>
            </a:r>
            <a:r>
              <a:rPr lang="en-US" altLang="zh-CN" sz="1800">
                <a:ea typeface="MS PGothic" pitchFamily="34" charset="-128"/>
              </a:rPr>
              <a:t>)</a:t>
            </a:r>
            <a:endParaRPr lang="en-US" altLang="zh-CN" sz="1800" baseline="-25000">
              <a:ea typeface="MS PGothic" pitchFamily="34" charset="-128"/>
            </a:endParaRPr>
          </a:p>
        </p:txBody>
      </p:sp>
      <p:sp>
        <p:nvSpPr>
          <p:cNvPr id="45068" name="Text Box 13"/>
          <p:cNvSpPr txBox="1">
            <a:spLocks noChangeArrowheads="1"/>
          </p:cNvSpPr>
          <p:nvPr/>
        </p:nvSpPr>
        <p:spPr bwMode="auto">
          <a:xfrm>
            <a:off x="1117600" y="5029200"/>
            <a:ext cx="1500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ea typeface="MS PGothic" pitchFamily="34" charset="-128"/>
              </a:rPr>
              <a:t>低能光子 </a:t>
            </a:r>
            <a:r>
              <a:rPr lang="en-US" altLang="zh-CN" sz="1800">
                <a:ea typeface="MS PGothic" pitchFamily="34" charset="-128"/>
              </a:rPr>
              <a:t>(E</a:t>
            </a:r>
            <a:r>
              <a:rPr lang="en-US" altLang="zh-CN" sz="1800" baseline="-25000">
                <a:ea typeface="MS PGothic" pitchFamily="34" charset="-128"/>
              </a:rPr>
              <a:t>l</a:t>
            </a:r>
            <a:r>
              <a:rPr lang="en-US" altLang="zh-CN" sz="1800">
                <a:ea typeface="MS PGothic" pitchFamily="34" charset="-128"/>
              </a:rPr>
              <a:t>)</a:t>
            </a:r>
            <a:endParaRPr lang="en-US" altLang="zh-CN" sz="1800" baseline="-25000">
              <a:ea typeface="MS PGothic" pitchFamily="34" charset="-128"/>
            </a:endParaRPr>
          </a:p>
        </p:txBody>
      </p:sp>
      <p:sp>
        <p:nvSpPr>
          <p:cNvPr id="45069" name="Line 14"/>
          <p:cNvSpPr>
            <a:spLocks noChangeShapeType="1"/>
          </p:cNvSpPr>
          <p:nvPr/>
        </p:nvSpPr>
        <p:spPr bwMode="auto">
          <a:xfrm>
            <a:off x="981075" y="4805363"/>
            <a:ext cx="697547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70" name="Text Box 15"/>
          <p:cNvSpPr txBox="1">
            <a:spLocks noChangeArrowheads="1"/>
          </p:cNvSpPr>
          <p:nvPr/>
        </p:nvSpPr>
        <p:spPr bwMode="auto">
          <a:xfrm>
            <a:off x="0" y="4191000"/>
            <a:ext cx="11080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/>
              <a:t>发生在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/>
              <a:t>红移</a:t>
            </a:r>
            <a:r>
              <a:rPr lang="en-US" altLang="zh-CN" sz="1800"/>
              <a:t>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/>
              <a:t>处的一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/>
              <a:t>个暂现源</a:t>
            </a:r>
          </a:p>
        </p:txBody>
      </p:sp>
      <p:sp>
        <p:nvSpPr>
          <p:cNvPr id="45071" name="Text Box 16"/>
          <p:cNvSpPr txBox="1">
            <a:spLocks noChangeArrowheads="1"/>
          </p:cNvSpPr>
          <p:nvPr/>
        </p:nvSpPr>
        <p:spPr bwMode="auto">
          <a:xfrm>
            <a:off x="1025525" y="8604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800">
              <a:ea typeface="MS PGothic" pitchFamily="34" charset="-128"/>
            </a:endParaRPr>
          </a:p>
        </p:txBody>
      </p:sp>
      <p:sp>
        <p:nvSpPr>
          <p:cNvPr id="45072" name="Text Box 18"/>
          <p:cNvSpPr txBox="1">
            <a:spLocks noChangeArrowheads="1"/>
          </p:cNvSpPr>
          <p:nvPr/>
        </p:nvSpPr>
        <p:spPr bwMode="auto">
          <a:xfrm>
            <a:off x="609600" y="3581400"/>
            <a:ext cx="18875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i="1">
                <a:latin typeface="Times New Roman" pitchFamily="18" charset="0"/>
                <a:ea typeface="MS PGothic" pitchFamily="34" charset="-128"/>
              </a:rPr>
              <a:t>Ellis et al. (2003);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i="1">
                <a:latin typeface="Times New Roman" pitchFamily="18" charset="0"/>
                <a:ea typeface="MS PGothic" pitchFamily="34" charset="-128"/>
              </a:rPr>
              <a:t>Jacob and Piran (2008)</a:t>
            </a:r>
          </a:p>
        </p:txBody>
      </p:sp>
      <p:pic>
        <p:nvPicPr>
          <p:cNvPr id="450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1295400"/>
            <a:ext cx="388937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600200"/>
            <a:ext cx="10207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590800"/>
            <a:ext cx="5845175" cy="927100"/>
          </a:xfrm>
          <a:prstGeom prst="rect">
            <a:avLst/>
          </a:prstGeom>
          <a:noFill/>
          <a:ln w="63500">
            <a:solidFill>
              <a:srgbClr val="0F64C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76" name="矩形 1"/>
          <p:cNvSpPr>
            <a:spLocks noChangeArrowheads="1"/>
          </p:cNvSpPr>
          <p:nvPr/>
        </p:nvSpPr>
        <p:spPr bwMode="auto">
          <a:xfrm>
            <a:off x="457200" y="2133600"/>
            <a:ext cx="480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/>
              <a:t>洛伦兹不变性破缺造成的时间延迟</a:t>
            </a:r>
            <a:endParaRPr lang="en-US" altLang="zh-CN" sz="2400" b="1"/>
          </a:p>
        </p:txBody>
      </p:sp>
    </p:spTree>
    <p:extLst>
      <p:ext uri="{BB962C8B-B14F-4D97-AF65-F5344CB8AC3E}">
        <p14:creationId xmlns:p14="http://schemas.microsoft.com/office/powerpoint/2010/main" val="37273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025"/>
            <a:ext cx="4876800" cy="4725988"/>
          </a:xfrm>
          <a:prstGeom prst="rect">
            <a:avLst/>
          </a:prstGeom>
          <a:solidFill>
            <a:srgbClr val="FFFF99">
              <a:alpha val="9411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1755775" y="3887788"/>
            <a:ext cx="1371600" cy="609600"/>
          </a:xfrm>
          <a:prstGeom prst="wedgeRoundRectCallout">
            <a:avLst>
              <a:gd name="adj1" fmla="val -61690"/>
              <a:gd name="adj2" fmla="val 171356"/>
              <a:gd name="adj3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0000"/>
                </a:solidFill>
              </a:rPr>
              <a:t>13.2 GeV</a:t>
            </a:r>
          </a:p>
          <a:p>
            <a:pPr algn="ctr" eaLnBrk="1" hangingPunct="1"/>
            <a:r>
              <a:rPr lang="en-US" altLang="zh-CN" sz="1400" b="1">
                <a:solidFill>
                  <a:srgbClr val="FF0000"/>
                </a:solidFill>
              </a:rPr>
              <a:t>@ T</a:t>
            </a:r>
            <a:r>
              <a:rPr lang="en-US" altLang="zh-CN" sz="1400" b="1" baseline="-25000">
                <a:solidFill>
                  <a:srgbClr val="FF0000"/>
                </a:solidFill>
              </a:rPr>
              <a:t>0</a:t>
            </a:r>
            <a:r>
              <a:rPr lang="en-US" altLang="zh-CN" sz="1400" b="1">
                <a:solidFill>
                  <a:srgbClr val="FF0000"/>
                </a:solidFill>
              </a:rPr>
              <a:t>+16.5 s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157288" y="3048000"/>
            <a:ext cx="152400" cy="2362200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5029200" y="2525713"/>
            <a:ext cx="3962400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03000"/>
              </a:lnSpc>
              <a:spcBef>
                <a:spcPts val="45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en-GB" altLang="zh-CN" sz="2000" b="1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GBM</a:t>
            </a:r>
            <a:r>
              <a:rPr lang="zh-CN" altLang="en-GB" sz="2000" b="1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触发</a:t>
            </a:r>
            <a:r>
              <a:rPr lang="en-GB" altLang="zh-CN" sz="2000" b="1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16.5</a:t>
            </a:r>
            <a:r>
              <a:rPr lang="zh-CN" altLang="en-GB" sz="2000" b="1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秒后探测到能量达</a:t>
            </a:r>
            <a:r>
              <a:rPr lang="en-GB" altLang="zh-CN" sz="2000" b="1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13.2GeV</a:t>
            </a:r>
            <a:r>
              <a:rPr lang="zh-CN" altLang="en-GB" sz="2000" b="1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的最高能光子</a:t>
            </a:r>
          </a:p>
          <a:p>
            <a:pPr eaLnBrk="1" hangingPunct="1">
              <a:lnSpc>
                <a:spcPct val="103000"/>
              </a:lnSpc>
              <a:spcBef>
                <a:spcPts val="45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zh-CN" altLang="en-GB" sz="2000" b="1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eaLnBrk="1" hangingPunct="1">
              <a:lnSpc>
                <a:spcPct val="103000"/>
              </a:lnSpc>
              <a:spcBef>
                <a:spcPts val="45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en-GB" altLang="zh-CN" sz="2000" b="1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lang="zh-CN" altLang="en-GB" sz="2000" b="1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线性</a:t>
            </a:r>
            <a:r>
              <a:rPr lang="en-GB" altLang="zh-CN" sz="2000" b="1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LIV</a:t>
            </a:r>
            <a:r>
              <a:rPr lang="zh-CN" altLang="en-GB" sz="2000" b="1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的保守下限</a:t>
            </a:r>
            <a:endParaRPr lang="en-GB" altLang="zh-CN" sz="2000" b="1">
              <a:solidFill>
                <a:srgbClr val="0000FF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eaLnBrk="1" hangingPunct="1">
              <a:lnSpc>
                <a:spcPct val="103000"/>
              </a:lnSpc>
              <a:spcBef>
                <a:spcPts val="45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altLang="zh-CN" sz="2000" b="1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lang="en-GB" altLang="zh-CN" sz="2000" b="1" i="1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M</a:t>
            </a:r>
            <a:r>
              <a:rPr lang="en-GB" altLang="zh-CN" sz="2000" b="1" baseline="-25000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QG</a:t>
            </a:r>
            <a:r>
              <a:rPr lang="en-GB" altLang="zh-CN" sz="2000" b="1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&gt; (1.55 +/- 0.04)</a:t>
            </a:r>
            <a:r>
              <a:rPr lang="en-US" altLang="zh-CN" sz="2000" b="1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×</a:t>
            </a:r>
            <a:r>
              <a:rPr lang="en-GB" altLang="zh-CN" sz="2000" b="1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10</a:t>
            </a:r>
            <a:r>
              <a:rPr lang="en-GB" altLang="zh-CN" sz="2000" b="1" baseline="30000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18</a:t>
            </a:r>
            <a:r>
              <a:rPr lang="en-GB" altLang="zh-CN" sz="2000" b="1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GeV/c</a:t>
            </a:r>
            <a:r>
              <a:rPr lang="en-GB" altLang="zh-CN" sz="2000" b="1" baseline="30000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2</a:t>
            </a:r>
          </a:p>
          <a:p>
            <a:pPr eaLnBrk="1" hangingPunct="1">
              <a:lnSpc>
                <a:spcPct val="103000"/>
              </a:lnSpc>
              <a:spcBef>
                <a:spcPts val="45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altLang="zh-CN" sz="2000" b="1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</a:t>
            </a:r>
            <a:r>
              <a:rPr lang="zh-CN" altLang="en-GB" sz="2000" b="1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比以前用同类方法的最佳值还要高</a:t>
            </a:r>
            <a:r>
              <a:rPr lang="en-GB" altLang="zh-CN" sz="2000" b="1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1</a:t>
            </a:r>
            <a:r>
              <a:rPr lang="zh-CN" altLang="en-GB" sz="2000" b="1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个量级，比普朗克能量低</a:t>
            </a:r>
            <a:r>
              <a:rPr lang="en-GB" altLang="zh-CN" sz="2000" b="1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1</a:t>
            </a:r>
            <a:r>
              <a:rPr lang="zh-CN" altLang="en-GB" sz="2000" b="1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个量级</a:t>
            </a:r>
            <a:endParaRPr lang="zh-CN" altLang="en-US" sz="2000" b="1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grpSp>
        <p:nvGrpSpPr>
          <p:cNvPr id="11270" name="Group 7"/>
          <p:cNvGrpSpPr>
            <a:grpSpLocks/>
          </p:cNvGrpSpPr>
          <p:nvPr/>
        </p:nvGrpSpPr>
        <p:grpSpPr bwMode="auto">
          <a:xfrm>
            <a:off x="41275" y="5867400"/>
            <a:ext cx="9131300" cy="939800"/>
            <a:chOff x="0" y="3152"/>
            <a:chExt cx="5808" cy="592"/>
          </a:xfrm>
        </p:grpSpPr>
        <p:sp>
          <p:nvSpPr>
            <p:cNvPr id="11278" name="Text Box 8"/>
            <p:cNvSpPr txBox="1">
              <a:spLocks noChangeArrowheads="1"/>
            </p:cNvSpPr>
            <p:nvPr/>
          </p:nvSpPr>
          <p:spPr bwMode="auto">
            <a:xfrm>
              <a:off x="5184" y="3294"/>
              <a:ext cx="6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400" b="1">
                  <a:ea typeface="MS PGothic" pitchFamily="34" charset="-128"/>
                  <a:cs typeface="Tahoma" pitchFamily="34" charset="0"/>
                </a:rPr>
                <a:t>min M</a:t>
              </a:r>
              <a:r>
                <a:rPr lang="en-US" altLang="zh-CN" sz="1400" b="1" baseline="-25000">
                  <a:ea typeface="MS PGothic" pitchFamily="34" charset="-128"/>
                  <a:cs typeface="Tahoma" pitchFamily="34" charset="0"/>
                </a:rPr>
                <a:t>QG </a:t>
              </a:r>
            </a:p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400" b="1">
                  <a:ea typeface="MS PGothic" pitchFamily="34" charset="-128"/>
                  <a:cs typeface="Tahoma" pitchFamily="34" charset="0"/>
                </a:rPr>
                <a:t>(GeV)</a:t>
              </a:r>
            </a:p>
          </p:txBody>
        </p:sp>
        <p:sp>
          <p:nvSpPr>
            <p:cNvPr id="11279" name="Line 9"/>
            <p:cNvSpPr>
              <a:spLocks noChangeShapeType="1"/>
            </p:cNvSpPr>
            <p:nvPr/>
          </p:nvSpPr>
          <p:spPr bwMode="auto">
            <a:xfrm flipV="1">
              <a:off x="130" y="3408"/>
              <a:ext cx="5102" cy="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0" name="Line 10"/>
            <p:cNvSpPr>
              <a:spLocks noChangeShapeType="1"/>
            </p:cNvSpPr>
            <p:nvPr/>
          </p:nvSpPr>
          <p:spPr bwMode="auto">
            <a:xfrm>
              <a:off x="2418" y="3368"/>
              <a:ext cx="0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1" name="Line 11"/>
            <p:cNvSpPr>
              <a:spLocks noChangeShapeType="1"/>
            </p:cNvSpPr>
            <p:nvPr/>
          </p:nvSpPr>
          <p:spPr bwMode="auto">
            <a:xfrm>
              <a:off x="3629" y="3360"/>
              <a:ext cx="0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2" name="Line 12"/>
            <p:cNvSpPr>
              <a:spLocks noChangeShapeType="1"/>
            </p:cNvSpPr>
            <p:nvPr/>
          </p:nvSpPr>
          <p:spPr bwMode="auto">
            <a:xfrm>
              <a:off x="1252" y="3368"/>
              <a:ext cx="0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3" name="Line 13"/>
            <p:cNvSpPr>
              <a:spLocks noChangeShapeType="1"/>
            </p:cNvSpPr>
            <p:nvPr/>
          </p:nvSpPr>
          <p:spPr bwMode="auto">
            <a:xfrm>
              <a:off x="1166" y="33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4" name="Line 14"/>
            <p:cNvSpPr>
              <a:spLocks noChangeShapeType="1"/>
            </p:cNvSpPr>
            <p:nvPr/>
          </p:nvSpPr>
          <p:spPr bwMode="auto">
            <a:xfrm>
              <a:off x="2936" y="334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5" name="Line 15"/>
            <p:cNvSpPr>
              <a:spLocks noChangeShapeType="1"/>
            </p:cNvSpPr>
            <p:nvPr/>
          </p:nvSpPr>
          <p:spPr bwMode="auto">
            <a:xfrm>
              <a:off x="1986" y="334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6" name="Line 16"/>
            <p:cNvSpPr>
              <a:spLocks noChangeShapeType="1"/>
            </p:cNvSpPr>
            <p:nvPr/>
          </p:nvSpPr>
          <p:spPr bwMode="auto">
            <a:xfrm>
              <a:off x="562" y="33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7" name="Line 17"/>
            <p:cNvSpPr>
              <a:spLocks noChangeShapeType="1"/>
            </p:cNvSpPr>
            <p:nvPr/>
          </p:nvSpPr>
          <p:spPr bwMode="auto">
            <a:xfrm>
              <a:off x="130" y="336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8" name="Text Box 18"/>
            <p:cNvSpPr txBox="1">
              <a:spLocks noChangeArrowheads="1"/>
            </p:cNvSpPr>
            <p:nvPr/>
          </p:nvSpPr>
          <p:spPr bwMode="auto">
            <a:xfrm>
              <a:off x="1152" y="3624"/>
              <a:ext cx="47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600" b="1">
                  <a:ea typeface="MS PGothic" pitchFamily="34" charset="-128"/>
                  <a:cs typeface="Tahoma" pitchFamily="34" charset="0"/>
                </a:rPr>
                <a:t>10</a:t>
              </a:r>
              <a:r>
                <a:rPr lang="en-US" altLang="zh-CN" sz="1600" b="1" baseline="30000">
                  <a:ea typeface="MS PGothic" pitchFamily="34" charset="-128"/>
                  <a:cs typeface="Tahoma" pitchFamily="34" charset="0"/>
                </a:rPr>
                <a:t>16</a:t>
              </a:r>
              <a:endParaRPr lang="en-US" altLang="zh-CN" sz="16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1289" name="Text Box 19"/>
            <p:cNvSpPr txBox="1">
              <a:spLocks noChangeArrowheads="1"/>
            </p:cNvSpPr>
            <p:nvPr/>
          </p:nvSpPr>
          <p:spPr bwMode="auto">
            <a:xfrm>
              <a:off x="2116" y="3600"/>
              <a:ext cx="47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600" b="1">
                  <a:ea typeface="MS PGothic" pitchFamily="34" charset="-128"/>
                  <a:cs typeface="Tahoma" pitchFamily="34" charset="0"/>
                </a:rPr>
                <a:t>10</a:t>
              </a:r>
              <a:r>
                <a:rPr lang="en-US" altLang="zh-CN" sz="1600" b="1" baseline="30000">
                  <a:ea typeface="MS PGothic" pitchFamily="34" charset="-128"/>
                  <a:cs typeface="Tahoma" pitchFamily="34" charset="0"/>
                </a:rPr>
                <a:t>17</a:t>
              </a:r>
              <a:endParaRPr lang="en-US" altLang="zh-CN" sz="16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1290" name="Text Box 20"/>
            <p:cNvSpPr txBox="1">
              <a:spLocks noChangeArrowheads="1"/>
            </p:cNvSpPr>
            <p:nvPr/>
          </p:nvSpPr>
          <p:spPr bwMode="auto">
            <a:xfrm>
              <a:off x="3497" y="3608"/>
              <a:ext cx="47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600" b="1">
                  <a:ea typeface="MS PGothic" pitchFamily="34" charset="-128"/>
                  <a:cs typeface="Tahoma" pitchFamily="34" charset="0"/>
                </a:rPr>
                <a:t>10</a:t>
              </a:r>
              <a:r>
                <a:rPr lang="en-US" altLang="zh-CN" sz="1600" b="1" baseline="30000">
                  <a:ea typeface="MS PGothic" pitchFamily="34" charset="-128"/>
                  <a:cs typeface="Tahoma" pitchFamily="34" charset="0"/>
                </a:rPr>
                <a:t>18</a:t>
              </a:r>
              <a:endParaRPr lang="en-US" altLang="zh-CN" sz="16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1291" name="Text Box 21"/>
            <p:cNvSpPr txBox="1">
              <a:spLocks noChangeArrowheads="1"/>
            </p:cNvSpPr>
            <p:nvPr/>
          </p:nvSpPr>
          <p:spPr bwMode="auto">
            <a:xfrm>
              <a:off x="0" y="3608"/>
              <a:ext cx="47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600" b="1">
                  <a:ea typeface="MS PGothic" pitchFamily="34" charset="-128"/>
                  <a:cs typeface="Tahoma" pitchFamily="34" charset="0"/>
                </a:rPr>
                <a:t>10</a:t>
              </a:r>
              <a:r>
                <a:rPr lang="en-US" altLang="zh-CN" sz="1600" b="1" baseline="30000">
                  <a:ea typeface="MS PGothic" pitchFamily="34" charset="-128"/>
                  <a:cs typeface="Tahoma" pitchFamily="34" charset="0"/>
                </a:rPr>
                <a:t>15</a:t>
              </a:r>
              <a:endParaRPr lang="en-US" altLang="zh-CN" sz="16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1292" name="Text Box 22"/>
            <p:cNvSpPr txBox="1">
              <a:spLocks noChangeArrowheads="1"/>
            </p:cNvSpPr>
            <p:nvPr/>
          </p:nvSpPr>
          <p:spPr bwMode="auto">
            <a:xfrm>
              <a:off x="288" y="3536"/>
              <a:ext cx="56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400" b="1">
                  <a:ea typeface="MS PGothic" pitchFamily="34" charset="-128"/>
                  <a:cs typeface="Tahoma" pitchFamily="34" charset="0"/>
                </a:rPr>
                <a:t>1.8x10</a:t>
              </a:r>
              <a:r>
                <a:rPr lang="en-US" altLang="zh-CN" sz="1400" b="1" baseline="30000">
                  <a:ea typeface="MS PGothic" pitchFamily="34" charset="-128"/>
                  <a:cs typeface="Tahoma" pitchFamily="34" charset="0"/>
                </a:rPr>
                <a:t>15  </a:t>
              </a:r>
              <a:endParaRPr lang="en-US" altLang="zh-CN" sz="14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1293" name="Text Box 23"/>
            <p:cNvSpPr txBox="1">
              <a:spLocks noChangeArrowheads="1"/>
            </p:cNvSpPr>
            <p:nvPr/>
          </p:nvSpPr>
          <p:spPr bwMode="auto">
            <a:xfrm>
              <a:off x="349" y="3152"/>
              <a:ext cx="707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Pulsar</a:t>
              </a:r>
            </a:p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(Kaaret 99)</a:t>
              </a:r>
            </a:p>
          </p:txBody>
        </p:sp>
        <p:sp>
          <p:nvSpPr>
            <p:cNvPr id="11294" name="Text Box 24"/>
            <p:cNvSpPr txBox="1">
              <a:spLocks noChangeArrowheads="1"/>
            </p:cNvSpPr>
            <p:nvPr/>
          </p:nvSpPr>
          <p:spPr bwMode="auto">
            <a:xfrm>
              <a:off x="816" y="3536"/>
              <a:ext cx="56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400" b="1">
                  <a:ea typeface="MS PGothic" pitchFamily="34" charset="-128"/>
                  <a:cs typeface="Tahoma" pitchFamily="34" charset="0"/>
                </a:rPr>
                <a:t>0.9x10</a:t>
              </a:r>
              <a:r>
                <a:rPr lang="en-US" altLang="zh-CN" sz="1400" b="1" baseline="30000">
                  <a:ea typeface="MS PGothic" pitchFamily="34" charset="-128"/>
                  <a:cs typeface="Tahoma" pitchFamily="34" charset="0"/>
                </a:rPr>
                <a:t>16  </a:t>
              </a:r>
              <a:endParaRPr lang="en-US" altLang="zh-CN" sz="14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1295" name="Text Box 25"/>
            <p:cNvSpPr txBox="1">
              <a:spLocks noChangeArrowheads="1"/>
            </p:cNvSpPr>
            <p:nvPr/>
          </p:nvSpPr>
          <p:spPr bwMode="auto">
            <a:xfrm>
              <a:off x="2361" y="3536"/>
              <a:ext cx="56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400" b="1">
                  <a:ea typeface="MS PGothic" pitchFamily="34" charset="-128"/>
                  <a:cs typeface="Tahoma" pitchFamily="34" charset="0"/>
                </a:rPr>
                <a:t>1.8x10</a:t>
              </a:r>
              <a:r>
                <a:rPr lang="en-US" altLang="zh-CN" sz="1400" b="1" baseline="30000">
                  <a:ea typeface="MS PGothic" pitchFamily="34" charset="-128"/>
                  <a:cs typeface="Tahoma" pitchFamily="34" charset="0"/>
                </a:rPr>
                <a:t>17  </a:t>
              </a:r>
              <a:endParaRPr lang="en-US" altLang="zh-CN" sz="14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1296" name="Text Box 26"/>
            <p:cNvSpPr txBox="1">
              <a:spLocks noChangeArrowheads="1"/>
            </p:cNvSpPr>
            <p:nvPr/>
          </p:nvSpPr>
          <p:spPr bwMode="auto">
            <a:xfrm>
              <a:off x="2828" y="3536"/>
              <a:ext cx="56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400" b="1">
                  <a:ea typeface="MS PGothic" pitchFamily="34" charset="-128"/>
                  <a:cs typeface="Tahoma" pitchFamily="34" charset="0"/>
                </a:rPr>
                <a:t>0.2x10</a:t>
              </a:r>
              <a:r>
                <a:rPr lang="en-US" altLang="zh-CN" sz="1400" b="1" baseline="30000">
                  <a:ea typeface="MS PGothic" pitchFamily="34" charset="-128"/>
                  <a:cs typeface="Tahoma" pitchFamily="34" charset="0"/>
                </a:rPr>
                <a:t>18</a:t>
              </a:r>
              <a:endParaRPr lang="en-US" altLang="zh-CN" sz="14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1297" name="Text Box 27"/>
            <p:cNvSpPr txBox="1">
              <a:spLocks noChangeArrowheads="1"/>
            </p:cNvSpPr>
            <p:nvPr/>
          </p:nvSpPr>
          <p:spPr bwMode="auto">
            <a:xfrm>
              <a:off x="1771" y="3536"/>
              <a:ext cx="560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400" b="1">
                  <a:ea typeface="MS PGothic" pitchFamily="34" charset="-128"/>
                  <a:cs typeface="Tahoma" pitchFamily="34" charset="0"/>
                </a:rPr>
                <a:t>4x10</a:t>
              </a:r>
              <a:r>
                <a:rPr lang="en-US" altLang="zh-CN" sz="1400" b="1" baseline="30000">
                  <a:ea typeface="MS PGothic" pitchFamily="34" charset="-128"/>
                  <a:cs typeface="Tahoma" pitchFamily="34" charset="0"/>
                </a:rPr>
                <a:t>16</a:t>
              </a:r>
              <a:endParaRPr lang="en-US" altLang="zh-CN" sz="14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1298" name="Text Box 28"/>
            <p:cNvSpPr txBox="1">
              <a:spLocks noChangeArrowheads="1"/>
            </p:cNvSpPr>
            <p:nvPr/>
          </p:nvSpPr>
          <p:spPr bwMode="auto">
            <a:xfrm>
              <a:off x="768" y="3152"/>
              <a:ext cx="60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GRB</a:t>
              </a:r>
            </a:p>
            <a:p>
              <a:pPr algn="r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(Ellis 06)</a:t>
              </a:r>
            </a:p>
          </p:txBody>
        </p:sp>
        <p:sp>
          <p:nvSpPr>
            <p:cNvPr id="11299" name="Text Box 29"/>
            <p:cNvSpPr txBox="1">
              <a:spLocks noChangeArrowheads="1"/>
            </p:cNvSpPr>
            <p:nvPr/>
          </p:nvSpPr>
          <p:spPr bwMode="auto">
            <a:xfrm>
              <a:off x="2253" y="3152"/>
              <a:ext cx="67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GRB</a:t>
              </a:r>
            </a:p>
            <a:p>
              <a:pPr algn="r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(Boggs 04)</a:t>
              </a:r>
            </a:p>
          </p:txBody>
        </p:sp>
        <p:sp>
          <p:nvSpPr>
            <p:cNvPr id="11300" name="Text Box 30"/>
            <p:cNvSpPr txBox="1">
              <a:spLocks noChangeArrowheads="1"/>
            </p:cNvSpPr>
            <p:nvPr/>
          </p:nvSpPr>
          <p:spPr bwMode="auto">
            <a:xfrm>
              <a:off x="1488" y="3152"/>
              <a:ext cx="60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AGN</a:t>
              </a:r>
            </a:p>
            <a:p>
              <a:pPr algn="r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(Biller 98)</a:t>
              </a:r>
            </a:p>
          </p:txBody>
        </p:sp>
        <p:sp>
          <p:nvSpPr>
            <p:cNvPr id="11301" name="Text Box 31"/>
            <p:cNvSpPr txBox="1">
              <a:spLocks noChangeArrowheads="1"/>
            </p:cNvSpPr>
            <p:nvPr/>
          </p:nvSpPr>
          <p:spPr bwMode="auto">
            <a:xfrm>
              <a:off x="2852" y="3152"/>
              <a:ext cx="60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AGN</a:t>
              </a:r>
            </a:p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200" b="1">
                  <a:ea typeface="MS PGothic" pitchFamily="34" charset="-128"/>
                  <a:cs typeface="Tahoma" pitchFamily="34" charset="0"/>
                </a:rPr>
                <a:t>(Albert 08)</a:t>
              </a:r>
            </a:p>
          </p:txBody>
        </p:sp>
        <p:sp>
          <p:nvSpPr>
            <p:cNvPr id="11302" name="Line 32"/>
            <p:cNvSpPr>
              <a:spLocks noChangeShapeType="1"/>
            </p:cNvSpPr>
            <p:nvPr/>
          </p:nvSpPr>
          <p:spPr bwMode="auto">
            <a:xfrm>
              <a:off x="4015" y="3360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03" name="Text Box 33"/>
            <p:cNvSpPr txBox="1">
              <a:spLocks noChangeArrowheads="1"/>
            </p:cNvSpPr>
            <p:nvPr/>
          </p:nvSpPr>
          <p:spPr bwMode="auto">
            <a:xfrm>
              <a:off x="3390" y="3200"/>
              <a:ext cx="97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600" b="1">
                  <a:solidFill>
                    <a:srgbClr val="FF0000"/>
                  </a:solidFill>
                  <a:ea typeface="MS PGothic" pitchFamily="34" charset="-128"/>
                  <a:cs typeface="Tahoma" pitchFamily="34" charset="0"/>
                </a:rPr>
                <a:t>GRB080916C</a:t>
              </a:r>
            </a:p>
          </p:txBody>
        </p:sp>
        <p:sp>
          <p:nvSpPr>
            <p:cNvPr id="11304" name="Line 34"/>
            <p:cNvSpPr>
              <a:spLocks noChangeShapeType="1"/>
            </p:cNvSpPr>
            <p:nvPr/>
          </p:nvSpPr>
          <p:spPr bwMode="auto">
            <a:xfrm>
              <a:off x="4949" y="3320"/>
              <a:ext cx="0" cy="2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05" name="Text Box 35"/>
            <p:cNvSpPr txBox="1">
              <a:spLocks noChangeArrowheads="1"/>
            </p:cNvSpPr>
            <p:nvPr/>
          </p:nvSpPr>
          <p:spPr bwMode="auto">
            <a:xfrm>
              <a:off x="4149" y="3168"/>
              <a:ext cx="108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600" b="1">
                  <a:ea typeface="MS PGothic" pitchFamily="34" charset="-128"/>
                  <a:cs typeface="Tahoma" pitchFamily="34" charset="0"/>
                </a:rPr>
                <a:t>Planck mass</a:t>
              </a:r>
            </a:p>
          </p:txBody>
        </p:sp>
        <p:sp>
          <p:nvSpPr>
            <p:cNvPr id="11306" name="Line 36"/>
            <p:cNvSpPr>
              <a:spLocks noChangeShapeType="1"/>
            </p:cNvSpPr>
            <p:nvPr/>
          </p:nvSpPr>
          <p:spPr bwMode="auto">
            <a:xfrm>
              <a:off x="2763" y="334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07" name="Line 37"/>
            <p:cNvSpPr>
              <a:spLocks noChangeShapeType="1"/>
            </p:cNvSpPr>
            <p:nvPr/>
          </p:nvSpPr>
          <p:spPr bwMode="auto">
            <a:xfrm>
              <a:off x="4808" y="336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08" name="Text Box 38"/>
            <p:cNvSpPr txBox="1">
              <a:spLocks noChangeArrowheads="1"/>
            </p:cNvSpPr>
            <p:nvPr/>
          </p:nvSpPr>
          <p:spPr bwMode="auto">
            <a:xfrm>
              <a:off x="4619" y="3600"/>
              <a:ext cx="47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600" b="1">
                  <a:ea typeface="MS PGothic" pitchFamily="34" charset="-128"/>
                  <a:cs typeface="Tahoma" pitchFamily="34" charset="0"/>
                </a:rPr>
                <a:t>10</a:t>
              </a:r>
              <a:r>
                <a:rPr lang="en-US" altLang="zh-CN" sz="1600" b="1" baseline="30000">
                  <a:ea typeface="MS PGothic" pitchFamily="34" charset="-128"/>
                  <a:cs typeface="Tahoma" pitchFamily="34" charset="0"/>
                </a:rPr>
                <a:t>19</a:t>
              </a:r>
              <a:endParaRPr lang="en-US" altLang="zh-CN" sz="1600" b="1">
                <a:ea typeface="MS PGothic" pitchFamily="34" charset="-128"/>
                <a:cs typeface="Tahoma" pitchFamily="34" charset="0"/>
              </a:endParaRPr>
            </a:p>
          </p:txBody>
        </p:sp>
        <p:sp>
          <p:nvSpPr>
            <p:cNvPr id="11309" name="Text Box 39"/>
            <p:cNvSpPr txBox="1">
              <a:spLocks noChangeArrowheads="1"/>
            </p:cNvSpPr>
            <p:nvPr/>
          </p:nvSpPr>
          <p:spPr bwMode="auto">
            <a:xfrm>
              <a:off x="3840" y="3576"/>
              <a:ext cx="7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600" b="1">
                  <a:solidFill>
                    <a:srgbClr val="FF0000"/>
                  </a:solidFill>
                  <a:ea typeface="MS PGothic" pitchFamily="34" charset="-128"/>
                  <a:cs typeface="Tahoma" pitchFamily="34" charset="0"/>
                </a:rPr>
                <a:t>1.55x10</a:t>
              </a:r>
              <a:r>
                <a:rPr lang="en-US" altLang="zh-CN" sz="1600" b="1" baseline="30000">
                  <a:solidFill>
                    <a:srgbClr val="FF0000"/>
                  </a:solidFill>
                  <a:ea typeface="MS PGothic" pitchFamily="34" charset="-128"/>
                  <a:cs typeface="Tahoma" pitchFamily="34" charset="0"/>
                </a:rPr>
                <a:t>18</a:t>
              </a:r>
            </a:p>
          </p:txBody>
        </p:sp>
        <p:sp>
          <p:nvSpPr>
            <p:cNvPr id="11310" name="Text Box 40"/>
            <p:cNvSpPr txBox="1">
              <a:spLocks noChangeArrowheads="1"/>
            </p:cNvSpPr>
            <p:nvPr/>
          </p:nvSpPr>
          <p:spPr bwMode="auto">
            <a:xfrm>
              <a:off x="4896" y="3600"/>
              <a:ext cx="62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40000"/>
                </a:lnSpc>
                <a:spcBef>
                  <a:spcPct val="5000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zh-CN" sz="1600" b="1">
                  <a:ea typeface="MS PGothic" pitchFamily="34" charset="-128"/>
                  <a:cs typeface="Tahoma" pitchFamily="34" charset="0"/>
                </a:rPr>
                <a:t>1.2x10</a:t>
              </a:r>
              <a:r>
                <a:rPr lang="en-US" altLang="zh-CN" sz="1600" b="1" baseline="30000">
                  <a:ea typeface="MS PGothic" pitchFamily="34" charset="-128"/>
                  <a:cs typeface="Tahoma" pitchFamily="34" charset="0"/>
                </a:rPr>
                <a:t>19</a:t>
              </a:r>
              <a:endParaRPr lang="en-US" altLang="zh-CN" sz="2400">
                <a:latin typeface="Times New Roman" pitchFamily="18" charset="0"/>
                <a:ea typeface="MS PGothic" pitchFamily="34" charset="-128"/>
                <a:cs typeface="Tahoma" pitchFamily="34" charset="0"/>
              </a:endParaRPr>
            </a:p>
          </p:txBody>
        </p:sp>
      </p:grpSp>
      <p:sp>
        <p:nvSpPr>
          <p:cNvPr id="1127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34200" y="64579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0C79162F-D456-4B11-9BE5-C17462DC0599}" type="slidenum">
              <a:rPr lang="en-US" altLang="zh-CN" smtClean="0"/>
              <a:pPr eaLnBrk="1" hangingPunct="1"/>
              <a:t>9</a:t>
            </a:fld>
            <a:endParaRPr lang="en-US" altLang="zh-CN" smtClean="0"/>
          </a:p>
        </p:txBody>
      </p:sp>
      <p:sp>
        <p:nvSpPr>
          <p:cNvPr id="11272" name="Rectangle 9"/>
          <p:cNvSpPr>
            <a:spLocks/>
          </p:cNvSpPr>
          <p:nvPr/>
        </p:nvSpPr>
        <p:spPr bwMode="auto">
          <a:xfrm>
            <a:off x="4495800" y="1143000"/>
            <a:ext cx="487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200" b="1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长暴 </a:t>
            </a:r>
            <a:r>
              <a:rPr lang="en-US" altLang="zh-CN" sz="2200" b="1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GRB 080916C</a:t>
            </a:r>
            <a:r>
              <a:rPr lang="zh-CN" altLang="en-US" sz="2200" b="1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对</a:t>
            </a:r>
            <a:r>
              <a:rPr lang="en-US" altLang="zh-CN" sz="2200" b="1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LIV</a:t>
            </a:r>
            <a:r>
              <a:rPr lang="zh-CN" altLang="en-US" sz="2200" b="1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的限制</a:t>
            </a:r>
            <a:br>
              <a:rPr lang="zh-CN" altLang="en-US" sz="2200" b="1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</a:br>
            <a:r>
              <a:rPr lang="en-US" altLang="zh-CN" sz="220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Abdo et al., 2009, Science, 323, 1688</a:t>
            </a:r>
            <a:endParaRPr lang="en-US" altLang="zh-CN" sz="2200" b="1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953000" y="2514600"/>
            <a:ext cx="4038600" cy="28956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8" name="Line 2"/>
          <p:cNvSpPr>
            <a:spLocks noChangeShapeType="1"/>
          </p:cNvSpPr>
          <p:nvPr/>
        </p:nvSpPr>
        <p:spPr bwMode="auto">
          <a:xfrm>
            <a:off x="755576" y="764704"/>
            <a:ext cx="7704137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" name="Rectangle 8"/>
          <p:cNvSpPr txBox="1">
            <a:spLocks noChangeArrowheads="1"/>
          </p:cNvSpPr>
          <p:nvPr/>
        </p:nvSpPr>
        <p:spPr bwMode="auto">
          <a:xfrm>
            <a:off x="0" y="122238"/>
            <a:ext cx="9144000" cy="563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利用单个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GeV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光子检验洛伦兹不变性</a:t>
            </a:r>
            <a:endParaRPr lang="en-US" altLang="zh-CN" sz="2800" b="1" kern="0" dirty="0" smtClean="0">
              <a:solidFill>
                <a:srgbClr val="FF0000"/>
              </a:solidFill>
              <a:latin typeface="Times New Roman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4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5813</TotalTime>
  <Words>2004</Words>
  <Application>Microsoft Office PowerPoint</Application>
  <PresentationFormat>全屏显示(4:3)</PresentationFormat>
  <Paragraphs>312</Paragraphs>
  <Slides>30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主题​​</vt:lpstr>
      <vt:lpstr>伽玛射线暴能谱时延对洛伦兹 不变性破缺的最新检验 </vt:lpstr>
      <vt:lpstr>伽玛暴的能谱时延</vt:lpstr>
      <vt:lpstr>PowerPoint 演示文稿</vt:lpstr>
      <vt:lpstr>PowerPoint 演示文稿</vt:lpstr>
      <vt:lpstr>PowerPoint 演示文稿</vt:lpstr>
      <vt:lpstr>由于伽玛暴的能谱时延很短、光子能量很高、且发生在很远的宇宙学距离上，因此伽玛暴已被广泛地用来限制洛伦兹不变性破缺  (Amelino-Camelia et al. 1998; Coleman &amp; Glashow 1999; Schaefer 1999; Ellis et al. 2003, 2006; Boggs et al.2004; Kahniashvili et al. 2006; Jacob &amp; Piran 2008; Abdo et al. 2009a,b; Biesiada &amp; Pi´orkowska 2009; Xiao &amp; Ma 2009; Shao et al. 2010; Chang et al. 2012, 2016; Nemiroff et al. 2012; Ellis &amp; Mavromatos 2013; Kosteleck´y &amp; Mewes 2013; Vasileiou et al. 2013, 2015; Pan et al. 2015; Zhang &amp; Ma 2015; Xu &amp; Ma 2016; Wei et al. 2016……).</vt:lpstr>
      <vt:lpstr>PowerPoint 演示文稿</vt:lpstr>
      <vt:lpstr>PowerPoint 演示文稿</vt:lpstr>
      <vt:lpstr>PowerPoint 演示文稿</vt:lpstr>
      <vt:lpstr>PowerPoint 演示文稿</vt:lpstr>
      <vt:lpstr>利用伽玛暴GeV光子得到的EQG保守下限</vt:lpstr>
      <vt:lpstr>Coincidence of a high-fluence blazar outburst with a PeV neutrino</vt:lpstr>
      <vt:lpstr>      用高能中微子限制“洛伦兹不变性”破缺</vt:lpstr>
      <vt:lpstr>对洛伦兹不变性破缺的限制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</dc:title>
  <dc:creator>WeiJunjie</dc:creator>
  <cp:lastModifiedBy>WeiJunjie</cp:lastModifiedBy>
  <cp:revision>526</cp:revision>
  <dcterms:modified xsi:type="dcterms:W3CDTF">2017-09-22T14:08:36Z</dcterms:modified>
</cp:coreProperties>
</file>