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72" r:id="rId14"/>
    <p:sldId id="267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F98BC-F6BE-9C4F-8BE9-2FFC288E28E7}" type="datetimeFigureOut">
              <a:rPr kumimoji="1" lang="zh-CN" altLang="en-US" smtClean="0"/>
              <a:t>2017/9/22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5FE98-0B50-124D-B85D-94B262935D4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06827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F98BC-F6BE-9C4F-8BE9-2FFC288E28E7}" type="datetimeFigureOut">
              <a:rPr kumimoji="1" lang="zh-CN" altLang="en-US" smtClean="0"/>
              <a:t>2017/9/22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5FE98-0B50-124D-B85D-94B262935D4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40815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F98BC-F6BE-9C4F-8BE9-2FFC288E28E7}" type="datetimeFigureOut">
              <a:rPr kumimoji="1" lang="zh-CN" altLang="en-US" smtClean="0"/>
              <a:t>2017/9/22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5FE98-0B50-124D-B85D-94B262935D4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1914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F98BC-F6BE-9C4F-8BE9-2FFC288E28E7}" type="datetimeFigureOut">
              <a:rPr kumimoji="1" lang="zh-CN" altLang="en-US" smtClean="0"/>
              <a:t>2017/9/22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5FE98-0B50-124D-B85D-94B262935D4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01994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F98BC-F6BE-9C4F-8BE9-2FFC288E28E7}" type="datetimeFigureOut">
              <a:rPr kumimoji="1" lang="zh-CN" altLang="en-US" smtClean="0"/>
              <a:t>2017/9/22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5FE98-0B50-124D-B85D-94B262935D4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93158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F98BC-F6BE-9C4F-8BE9-2FFC288E28E7}" type="datetimeFigureOut">
              <a:rPr kumimoji="1" lang="zh-CN" altLang="en-US" smtClean="0"/>
              <a:t>2017/9/22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5FE98-0B50-124D-B85D-94B262935D4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0731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F98BC-F6BE-9C4F-8BE9-2FFC288E28E7}" type="datetimeFigureOut">
              <a:rPr kumimoji="1" lang="zh-CN" altLang="en-US" smtClean="0"/>
              <a:t>2017/9/22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5FE98-0B50-124D-B85D-94B262935D4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31658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F98BC-F6BE-9C4F-8BE9-2FFC288E28E7}" type="datetimeFigureOut">
              <a:rPr kumimoji="1" lang="zh-CN" altLang="en-US" smtClean="0"/>
              <a:t>2017/9/22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5FE98-0B50-124D-B85D-94B262935D4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74206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F98BC-F6BE-9C4F-8BE9-2FFC288E28E7}" type="datetimeFigureOut">
              <a:rPr kumimoji="1" lang="zh-CN" altLang="en-US" smtClean="0"/>
              <a:t>2017/9/22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5FE98-0B50-124D-B85D-94B262935D4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58574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F98BC-F6BE-9C4F-8BE9-2FFC288E28E7}" type="datetimeFigureOut">
              <a:rPr kumimoji="1" lang="zh-CN" altLang="en-US" smtClean="0"/>
              <a:t>2017/9/22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5FE98-0B50-124D-B85D-94B262935D4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7391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F98BC-F6BE-9C4F-8BE9-2FFC288E28E7}" type="datetimeFigureOut">
              <a:rPr kumimoji="1" lang="zh-CN" altLang="en-US" smtClean="0"/>
              <a:t>2017/9/22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5FE98-0B50-124D-B85D-94B262935D4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6927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F98BC-F6BE-9C4F-8BE9-2FFC288E28E7}" type="datetimeFigureOut">
              <a:rPr kumimoji="1" lang="zh-CN" altLang="en-US" smtClean="0"/>
              <a:t>2017/9/22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5FE98-0B50-124D-B85D-94B262935D4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42051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4800" dirty="0" smtClean="0">
                <a:solidFill>
                  <a:schemeClr val="accent5">
                    <a:lumMod val="50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  <a:t>高红移耀变体的</a:t>
            </a:r>
            <a:r>
              <a:rPr kumimoji="1" lang="en-US" altLang="zh-CN" sz="4800" dirty="0" err="1" smtClean="0">
                <a:solidFill>
                  <a:schemeClr val="accent5">
                    <a:lumMod val="50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  <a:t>GeV-TeV</a:t>
            </a:r>
            <a:r>
              <a:rPr kumimoji="1" lang="zh-CN" altLang="en-US" sz="4800" dirty="0" smtClean="0">
                <a:solidFill>
                  <a:schemeClr val="accent5">
                    <a:lumMod val="50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  <a:t>能谱</a:t>
            </a:r>
            <a:endParaRPr kumimoji="1" lang="zh-CN" altLang="en-US" sz="4800" dirty="0">
              <a:solidFill>
                <a:schemeClr val="accent5">
                  <a:lumMod val="50000"/>
                </a:schemeClr>
              </a:solidFill>
              <a:latin typeface="SimHei" charset="-122"/>
              <a:ea typeface="SimHei" charset="-122"/>
              <a:cs typeface="SimHei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4664465"/>
            <a:ext cx="9144000" cy="1014573"/>
          </a:xfrm>
        </p:spPr>
        <p:txBody>
          <a:bodyPr/>
          <a:lstStyle/>
          <a:p>
            <a:r>
              <a:rPr kumimoji="1" lang="zh-CN" altLang="en-US" dirty="0" smtClean="0">
                <a:solidFill>
                  <a:schemeClr val="accent5">
                    <a:lumMod val="50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  <a:t>闫大海 云南天文台</a:t>
            </a:r>
            <a:endParaRPr kumimoji="1" lang="en-US" altLang="zh-CN" dirty="0" smtClean="0">
              <a:solidFill>
                <a:schemeClr val="accent5">
                  <a:lumMod val="50000"/>
                </a:schemeClr>
              </a:solidFill>
              <a:latin typeface="SimHei" charset="-122"/>
              <a:ea typeface="SimHei" charset="-122"/>
              <a:cs typeface="SimHei" charset="-122"/>
            </a:endParaRPr>
          </a:p>
          <a:p>
            <a:r>
              <a:rPr kumimoji="1" lang="zh-CN" altLang="en-US" dirty="0" smtClean="0">
                <a:solidFill>
                  <a:schemeClr val="accent5">
                    <a:lumMod val="50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  <a:t>张鹏飞 紫金山天文台</a:t>
            </a:r>
            <a:endParaRPr kumimoji="1" lang="zh-CN" altLang="en-US" dirty="0">
              <a:solidFill>
                <a:schemeClr val="accent5">
                  <a:lumMod val="50000"/>
                </a:schemeClr>
              </a:solidFill>
              <a:latin typeface="SimHei" charset="-122"/>
              <a:ea typeface="SimHei" charset="-122"/>
              <a:cs typeface="Sim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827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026" y="269631"/>
            <a:ext cx="7727328" cy="6082860"/>
          </a:xfrm>
        </p:spPr>
      </p:pic>
      <p:sp>
        <p:nvSpPr>
          <p:cNvPr id="5" name="文本框 4"/>
          <p:cNvSpPr txBox="1"/>
          <p:nvPr/>
        </p:nvSpPr>
        <p:spPr>
          <a:xfrm>
            <a:off x="9216505" y="4103077"/>
            <a:ext cx="29754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err="1" smtClean="0"/>
              <a:t>Stecker</a:t>
            </a:r>
            <a:r>
              <a:rPr kumimoji="1" lang="en-US" altLang="zh-CN" dirty="0"/>
              <a:t>-</a:t>
            </a:r>
            <a:r>
              <a:rPr kumimoji="1" lang="en-US" altLang="zh-CN" dirty="0" smtClean="0"/>
              <a:t>Scully relation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w</a:t>
            </a:r>
            <a:r>
              <a:rPr kumimoji="1" lang="en-US" altLang="zh-CN" dirty="0" smtClean="0"/>
              <a:t>ith </a:t>
            </a:r>
            <a:r>
              <a:rPr lang="en-US" altLang="zh-CN" dirty="0" err="1"/>
              <a:t>Franceschini</a:t>
            </a:r>
            <a:r>
              <a:rPr kumimoji="1" lang="en-US" altLang="zh-CN" dirty="0" smtClean="0"/>
              <a:t> EBL model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701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93" y="365125"/>
            <a:ext cx="9165574" cy="6024563"/>
          </a:xfrm>
        </p:spPr>
      </p:pic>
      <p:sp>
        <p:nvSpPr>
          <p:cNvPr id="6" name="文本框 5"/>
          <p:cNvSpPr txBox="1"/>
          <p:nvPr/>
        </p:nvSpPr>
        <p:spPr>
          <a:xfrm>
            <a:off x="7584830" y="6205022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err="1" smtClean="0"/>
              <a:t>Essey</a:t>
            </a:r>
            <a:r>
              <a:rPr kumimoji="1" lang="en-US" altLang="zh-CN" dirty="0" smtClean="0"/>
              <a:t> et al. 2012</a:t>
            </a:r>
            <a:endParaRPr kumimoji="1"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4935416" y="434926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mtClean="0"/>
              <a:t>3C 279</a:t>
            </a:r>
            <a:endParaRPr kumimoji="1"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4200471" y="1055369"/>
            <a:ext cx="1285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mtClean="0"/>
              <a:t>3C 66A; z ?</a:t>
            </a:r>
            <a:endParaRPr kumimoji="1"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7858511" y="2712216"/>
            <a:ext cx="1972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PKS 0449-439; z ?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8998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93" y="365125"/>
            <a:ext cx="9165574" cy="6024563"/>
          </a:xfrm>
        </p:spPr>
      </p:pic>
      <p:sp>
        <p:nvSpPr>
          <p:cNvPr id="6" name="文本框 5"/>
          <p:cNvSpPr txBox="1"/>
          <p:nvPr/>
        </p:nvSpPr>
        <p:spPr>
          <a:xfrm>
            <a:off x="7584830" y="6205022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err="1" smtClean="0"/>
              <a:t>Essey</a:t>
            </a:r>
            <a:r>
              <a:rPr kumimoji="1" lang="en-US" altLang="zh-CN" dirty="0" smtClean="0"/>
              <a:t> et al. 2012</a:t>
            </a:r>
            <a:endParaRPr kumimoji="1"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4935416" y="434926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mtClean="0"/>
              <a:t>3C 279</a:t>
            </a:r>
            <a:endParaRPr kumimoji="1"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4200471" y="1055369"/>
            <a:ext cx="1285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mtClean="0"/>
              <a:t>3C 66A; z ?</a:t>
            </a:r>
            <a:endParaRPr kumimoji="1"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7858511" y="2712216"/>
            <a:ext cx="1972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PKS 0449-439; z ?</a:t>
            </a:r>
            <a:endParaRPr kumimoji="1" lang="zh-CN" altLang="en-US" dirty="0"/>
          </a:p>
        </p:txBody>
      </p:sp>
      <p:cxnSp>
        <p:nvCxnSpPr>
          <p:cNvPr id="5" name="直线箭头连接符 4"/>
          <p:cNvCxnSpPr/>
          <p:nvPr/>
        </p:nvCxnSpPr>
        <p:spPr>
          <a:xfrm flipH="1">
            <a:off x="7315200" y="365125"/>
            <a:ext cx="11723" cy="912690"/>
          </a:xfrm>
          <a:prstGeom prst="straightConnector1">
            <a:avLst/>
          </a:prstGeom>
          <a:ln w="3175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5821383" y="205615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mtClean="0"/>
              <a:t>PKS 1441+25</a:t>
            </a:r>
            <a:endParaRPr kumimoji="1" lang="zh-CN" altLang="en-US" dirty="0"/>
          </a:p>
        </p:txBody>
      </p:sp>
      <p:cxnSp>
        <p:nvCxnSpPr>
          <p:cNvPr id="11" name="直线箭头连接符 10"/>
          <p:cNvCxnSpPr/>
          <p:nvPr/>
        </p:nvCxnSpPr>
        <p:spPr>
          <a:xfrm>
            <a:off x="7315200" y="1326676"/>
            <a:ext cx="0" cy="1176347"/>
          </a:xfrm>
          <a:prstGeom prst="straightConnector1">
            <a:avLst/>
          </a:prstGeom>
          <a:ln w="3175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6123848" y="1994667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0218+357</a:t>
            </a:r>
            <a:endParaRPr kumimoji="1" lang="zh-CN" altLang="en-US" dirty="0"/>
          </a:p>
        </p:txBody>
      </p:sp>
      <p:cxnSp>
        <p:nvCxnSpPr>
          <p:cNvPr id="18" name="直线连接符 17"/>
          <p:cNvCxnSpPr/>
          <p:nvPr/>
        </p:nvCxnSpPr>
        <p:spPr>
          <a:xfrm>
            <a:off x="5486400" y="574947"/>
            <a:ext cx="0" cy="1604386"/>
          </a:xfrm>
          <a:prstGeom prst="line">
            <a:avLst/>
          </a:prstGeom>
          <a:ln w="60325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线箭头连接符 11"/>
          <p:cNvCxnSpPr/>
          <p:nvPr/>
        </p:nvCxnSpPr>
        <p:spPr>
          <a:xfrm flipV="1">
            <a:off x="4448710" y="493160"/>
            <a:ext cx="1037690" cy="1767156"/>
          </a:xfrm>
          <a:prstGeom prst="straightConnector1">
            <a:avLst/>
          </a:prstGeom>
          <a:ln w="7302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75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931" y="487360"/>
            <a:ext cx="8801558" cy="5967005"/>
          </a:xfrm>
        </p:spPr>
      </p:pic>
      <p:sp>
        <p:nvSpPr>
          <p:cNvPr id="3" name="文本框 2"/>
          <p:cNvSpPr txBox="1"/>
          <p:nvPr/>
        </p:nvSpPr>
        <p:spPr>
          <a:xfrm>
            <a:off x="10148545" y="5208998"/>
            <a:ext cx="1430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Fermi</a:t>
            </a:r>
            <a:r>
              <a:rPr kumimoji="1" lang="zh-CN" altLang="en-US" dirty="0" smtClean="0"/>
              <a:t>组结果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937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8012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kumimoji="1" lang="zh-CN" altLang="en-US" sz="2800" dirty="0" smtClean="0">
                <a:solidFill>
                  <a:schemeClr val="accent5">
                    <a:lumMod val="50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  <a:t>目前用</a:t>
            </a:r>
            <a:r>
              <a:rPr kumimoji="1" lang="en-US" altLang="zh-CN" sz="2800" dirty="0" smtClean="0">
                <a:solidFill>
                  <a:schemeClr val="accent5">
                    <a:lumMod val="50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  <a:t>Fermi-LAT</a:t>
            </a:r>
            <a:r>
              <a:rPr kumimoji="1" lang="zh-CN" altLang="en-US" sz="2800" dirty="0" smtClean="0">
                <a:solidFill>
                  <a:schemeClr val="accent5">
                    <a:lumMod val="50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  <a:t>数据想</a:t>
            </a:r>
            <a:r>
              <a:rPr kumimoji="1" lang="en-US" altLang="zh-CN" sz="2800" dirty="0" smtClean="0">
                <a:solidFill>
                  <a:schemeClr val="accent5">
                    <a:lumMod val="50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  <a:t>: </a:t>
            </a:r>
            <a:br>
              <a:rPr kumimoji="1" lang="en-US" altLang="zh-CN" sz="2800" dirty="0" smtClean="0">
                <a:solidFill>
                  <a:schemeClr val="accent5">
                    <a:lumMod val="50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</a:br>
            <a:r>
              <a:rPr kumimoji="1" lang="zh-CN" altLang="en-US" sz="2800" dirty="0" smtClean="0">
                <a:solidFill>
                  <a:schemeClr val="accent5">
                    <a:lumMod val="50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  <a:t>把</a:t>
            </a:r>
            <a:r>
              <a:rPr kumimoji="1" lang="en-US" altLang="zh-CN" sz="2800" dirty="0" err="1" smtClean="0">
                <a:solidFill>
                  <a:schemeClr val="accent5">
                    <a:lumMod val="50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  <a:t>Stecker</a:t>
            </a:r>
            <a:r>
              <a:rPr kumimoji="1" lang="en-US" altLang="zh-CN" sz="2800" dirty="0" smtClean="0">
                <a:solidFill>
                  <a:schemeClr val="accent5">
                    <a:lumMod val="50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  <a:t>-Scully relation</a:t>
            </a:r>
            <a:r>
              <a:rPr kumimoji="1" lang="zh-CN" altLang="en-US" sz="2800" smtClean="0">
                <a:solidFill>
                  <a:schemeClr val="accent5">
                    <a:lumMod val="50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  <a:t>推到更高红移</a:t>
            </a:r>
            <a:r>
              <a:rPr kumimoji="1" lang="en-US" altLang="zh-CN" sz="2800" dirty="0" smtClean="0">
                <a:solidFill>
                  <a:schemeClr val="accent5">
                    <a:lumMod val="50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  <a:t/>
            </a:r>
            <a:br>
              <a:rPr kumimoji="1" lang="en-US" altLang="zh-CN" sz="2800" dirty="0" smtClean="0">
                <a:solidFill>
                  <a:schemeClr val="accent5">
                    <a:lumMod val="50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</a:br>
            <a:r>
              <a:rPr kumimoji="1" lang="zh-CN" altLang="en-US" sz="2800" dirty="0" smtClean="0">
                <a:solidFill>
                  <a:schemeClr val="accent5">
                    <a:lumMod val="50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  <a:t>寻找高红移耀变体的</a:t>
            </a:r>
            <a:r>
              <a:rPr kumimoji="1" lang="en-US" altLang="zh-CN" sz="2800" dirty="0" smtClean="0">
                <a:solidFill>
                  <a:schemeClr val="accent5">
                    <a:lumMod val="50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  <a:t>&gt;100GeV</a:t>
            </a:r>
            <a:r>
              <a:rPr kumimoji="1" lang="zh-CN" altLang="en-US" sz="2800" dirty="0" smtClean="0">
                <a:solidFill>
                  <a:schemeClr val="accent5">
                    <a:lumMod val="50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  <a:t>的光子</a:t>
            </a:r>
            <a:endParaRPr kumimoji="1" lang="zh-CN" altLang="en-US" sz="2800" dirty="0">
              <a:solidFill>
                <a:schemeClr val="accent5">
                  <a:lumMod val="50000"/>
                </a:schemeClr>
              </a:solidFill>
              <a:latin typeface="SimHei" charset="-122"/>
              <a:ea typeface="SimHei" charset="-122"/>
              <a:cs typeface="SimHei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2938409"/>
            <a:ext cx="10515600" cy="3238553"/>
          </a:xfrm>
        </p:spPr>
        <p:txBody>
          <a:bodyPr/>
          <a:lstStyle/>
          <a:p>
            <a:r>
              <a:rPr kumimoji="1" lang="zh-CN" altLang="en-US" dirty="0" smtClean="0">
                <a:solidFill>
                  <a:srgbClr val="002060"/>
                </a:solidFill>
                <a:latin typeface="SimHei" charset="-122"/>
                <a:ea typeface="SimHei" charset="-122"/>
                <a:cs typeface="SimHei" charset="-122"/>
              </a:rPr>
              <a:t>我们分析了</a:t>
            </a:r>
            <a:r>
              <a:rPr kumimoji="1" lang="en-US" altLang="zh-CN" dirty="0" smtClean="0">
                <a:solidFill>
                  <a:srgbClr val="002060"/>
                </a:solidFill>
                <a:latin typeface="SimHei" charset="-122"/>
                <a:ea typeface="SimHei" charset="-122"/>
                <a:cs typeface="SimHei" charset="-122"/>
              </a:rPr>
              <a:t>9</a:t>
            </a:r>
            <a:r>
              <a:rPr kumimoji="1" lang="zh-CN" altLang="en-US" dirty="0" smtClean="0">
                <a:solidFill>
                  <a:srgbClr val="002060"/>
                </a:solidFill>
                <a:latin typeface="SimHei" charset="-122"/>
                <a:ea typeface="SimHei" charset="-122"/>
                <a:cs typeface="SimHei" charset="-122"/>
              </a:rPr>
              <a:t>个红移大于</a:t>
            </a:r>
            <a:r>
              <a:rPr kumimoji="1" lang="en-US" altLang="zh-CN" dirty="0" smtClean="0">
                <a:solidFill>
                  <a:srgbClr val="002060"/>
                </a:solidFill>
                <a:latin typeface="SimHei" charset="-122"/>
                <a:ea typeface="SimHei" charset="-122"/>
                <a:cs typeface="SimHei" charset="-122"/>
              </a:rPr>
              <a:t>1</a:t>
            </a:r>
            <a:r>
              <a:rPr kumimoji="1" lang="zh-CN" altLang="en-US" dirty="0" smtClean="0">
                <a:solidFill>
                  <a:srgbClr val="002060"/>
                </a:solidFill>
                <a:latin typeface="SimHei" charset="-122"/>
                <a:ea typeface="SimHei" charset="-122"/>
                <a:cs typeface="SimHei" charset="-122"/>
              </a:rPr>
              <a:t>的耀变体的</a:t>
            </a:r>
            <a:r>
              <a:rPr kumimoji="1" lang="en-US" altLang="zh-CN" dirty="0" smtClean="0">
                <a:solidFill>
                  <a:srgbClr val="002060"/>
                </a:solidFill>
                <a:latin typeface="SimHei" charset="-122"/>
                <a:ea typeface="SimHei" charset="-122"/>
                <a:cs typeface="SimHei" charset="-122"/>
              </a:rPr>
              <a:t>Fermi-LAT</a:t>
            </a:r>
            <a:r>
              <a:rPr kumimoji="1" lang="zh-CN" altLang="en-US" dirty="0" smtClean="0">
                <a:solidFill>
                  <a:srgbClr val="002060"/>
                </a:solidFill>
                <a:latin typeface="SimHei" charset="-122"/>
                <a:ea typeface="SimHei" charset="-122"/>
                <a:cs typeface="SimHei" charset="-122"/>
              </a:rPr>
              <a:t>数据。</a:t>
            </a:r>
            <a:endParaRPr kumimoji="1" lang="zh-CN" altLang="en-US" dirty="0">
              <a:solidFill>
                <a:srgbClr val="002060"/>
              </a:solidFill>
              <a:latin typeface="SimHei" charset="-122"/>
              <a:ea typeface="SimHei" charset="-122"/>
              <a:cs typeface="Sim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8552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>
                <a:solidFill>
                  <a:schemeClr val="accent5">
                    <a:lumMod val="50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  <a:t>PKS</a:t>
            </a:r>
            <a:r>
              <a:rPr lang="zh-CN" altLang="en-US" sz="3600" dirty="0" smtClean="0">
                <a:solidFill>
                  <a:schemeClr val="accent5">
                    <a:lumMod val="50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  <a:t> </a:t>
            </a:r>
            <a:r>
              <a:rPr lang="en-US" altLang="zh-CN" sz="3600" dirty="0" smtClean="0">
                <a:solidFill>
                  <a:schemeClr val="accent5">
                    <a:lumMod val="50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  <a:t>0426-380</a:t>
            </a:r>
            <a:r>
              <a:rPr lang="zh-CN" altLang="en-US" sz="3600" dirty="0" smtClean="0">
                <a:solidFill>
                  <a:schemeClr val="accent5">
                    <a:lumMod val="50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  <a:t>，</a:t>
            </a:r>
            <a:r>
              <a:rPr lang="en-US" altLang="zh-CN" sz="3600" dirty="0" smtClean="0">
                <a:solidFill>
                  <a:schemeClr val="accent5">
                    <a:lumMod val="50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  <a:t>z=1.1</a:t>
            </a:r>
            <a:endParaRPr kumimoji="1" lang="zh-CN" altLang="en-US" sz="3600" dirty="0">
              <a:solidFill>
                <a:schemeClr val="accent5">
                  <a:lumMod val="50000"/>
                </a:schemeClr>
              </a:solidFill>
              <a:latin typeface="SimHei" charset="-122"/>
              <a:ea typeface="SimHei" charset="-122"/>
              <a:cs typeface="SimHei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4" y="1895881"/>
            <a:ext cx="5962772" cy="4962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764" y="2028092"/>
            <a:ext cx="6260236" cy="4746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954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9539" y="3739661"/>
            <a:ext cx="3294184" cy="283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729" y="3621520"/>
            <a:ext cx="3305902" cy="2950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215" y="164124"/>
            <a:ext cx="3141785" cy="2705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39" y="140678"/>
            <a:ext cx="3298092" cy="273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296" y="140678"/>
            <a:ext cx="3247293" cy="272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93" y="140678"/>
            <a:ext cx="3446829" cy="272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354" y="3739661"/>
            <a:ext cx="3246297" cy="2883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93" y="3587262"/>
            <a:ext cx="3446829" cy="3018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602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3600" dirty="0" smtClean="0">
                <a:latin typeface="SimHei" charset="-122"/>
                <a:ea typeface="SimHei" charset="-122"/>
                <a:cs typeface="SimHei" charset="-122"/>
              </a:rPr>
              <a:t>总结和展望</a:t>
            </a:r>
            <a:endParaRPr kumimoji="1" lang="zh-CN" altLang="en-US" sz="3600" dirty="0">
              <a:latin typeface="SimHei" charset="-122"/>
              <a:ea typeface="SimHei" charset="-122"/>
              <a:cs typeface="SimHei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kumimoji="1" lang="zh-CN" altLang="en-US" dirty="0" smtClean="0">
                <a:solidFill>
                  <a:srgbClr val="002060"/>
                </a:solidFill>
                <a:latin typeface="SimHei" charset="-122"/>
                <a:ea typeface="SimHei" charset="-122"/>
                <a:cs typeface="SimHei" charset="-122"/>
              </a:rPr>
              <a:t>发现了</a:t>
            </a:r>
            <a:r>
              <a:rPr kumimoji="1" lang="en-US" altLang="zh-CN" dirty="0" smtClean="0">
                <a:solidFill>
                  <a:srgbClr val="002060"/>
                </a:solidFill>
                <a:latin typeface="SimHei" charset="-122"/>
                <a:ea typeface="SimHei" charset="-122"/>
                <a:cs typeface="SimHei" charset="-122"/>
              </a:rPr>
              <a:t>4+1</a:t>
            </a:r>
            <a:r>
              <a:rPr kumimoji="1" lang="zh-CN" altLang="en-US" dirty="0" smtClean="0">
                <a:solidFill>
                  <a:srgbClr val="002060"/>
                </a:solidFill>
                <a:latin typeface="SimHei" charset="-122"/>
                <a:ea typeface="SimHei" charset="-122"/>
                <a:cs typeface="SimHei" charset="-122"/>
              </a:rPr>
              <a:t>个红移大于</a:t>
            </a:r>
            <a:r>
              <a:rPr kumimoji="1" lang="en-US" altLang="zh-CN" dirty="0" smtClean="0">
                <a:solidFill>
                  <a:srgbClr val="002060"/>
                </a:solidFill>
                <a:latin typeface="SimHei" charset="-122"/>
                <a:ea typeface="SimHei" charset="-122"/>
                <a:cs typeface="SimHei" charset="-122"/>
              </a:rPr>
              <a:t>1</a:t>
            </a:r>
            <a:r>
              <a:rPr kumimoji="1" lang="zh-CN" altLang="en-US" dirty="0" smtClean="0">
                <a:solidFill>
                  <a:srgbClr val="002060"/>
                </a:solidFill>
                <a:latin typeface="SimHei" charset="-122"/>
                <a:ea typeface="SimHei" charset="-122"/>
                <a:cs typeface="SimHei" charset="-122"/>
              </a:rPr>
              <a:t>的耀变体的</a:t>
            </a:r>
            <a:r>
              <a:rPr kumimoji="1" lang="en-US" altLang="zh-CN" dirty="0" smtClean="0">
                <a:solidFill>
                  <a:srgbClr val="002060"/>
                </a:solidFill>
                <a:latin typeface="SimHei" charset="-122"/>
                <a:ea typeface="SimHei" charset="-122"/>
                <a:cs typeface="SimHei" charset="-122"/>
              </a:rPr>
              <a:t>&gt;100 </a:t>
            </a:r>
            <a:r>
              <a:rPr kumimoji="1" lang="en-US" altLang="zh-CN" dirty="0" err="1" smtClean="0">
                <a:solidFill>
                  <a:srgbClr val="002060"/>
                </a:solidFill>
                <a:latin typeface="SimHei" charset="-122"/>
                <a:ea typeface="SimHei" charset="-122"/>
                <a:cs typeface="SimHei" charset="-122"/>
              </a:rPr>
              <a:t>GeV</a:t>
            </a:r>
            <a:r>
              <a:rPr kumimoji="1" lang="zh-CN" altLang="en-US" dirty="0" smtClean="0">
                <a:solidFill>
                  <a:srgbClr val="002060"/>
                </a:solidFill>
                <a:latin typeface="SimHei" charset="-122"/>
                <a:ea typeface="SimHei" charset="-122"/>
                <a:cs typeface="SimHei" charset="-122"/>
              </a:rPr>
              <a:t>的光子，其中</a:t>
            </a:r>
            <a:r>
              <a:rPr kumimoji="1" lang="en-US" altLang="zh-CN" dirty="0" smtClean="0">
                <a:solidFill>
                  <a:srgbClr val="002060"/>
                </a:solidFill>
                <a:latin typeface="SimHei" charset="-122"/>
                <a:ea typeface="SimHei" charset="-122"/>
                <a:cs typeface="SimHei" charset="-122"/>
              </a:rPr>
              <a:t>4</a:t>
            </a:r>
            <a:r>
              <a:rPr kumimoji="1" lang="zh-CN" altLang="en-US" dirty="0" smtClean="0">
                <a:solidFill>
                  <a:srgbClr val="002060"/>
                </a:solidFill>
                <a:latin typeface="SimHei" charset="-122"/>
                <a:ea typeface="SimHei" charset="-122"/>
                <a:cs typeface="SimHei" charset="-122"/>
              </a:rPr>
              <a:t>个是新发现的。</a:t>
            </a:r>
            <a:endParaRPr kumimoji="1" lang="en-US" altLang="zh-CN" dirty="0" smtClean="0">
              <a:solidFill>
                <a:srgbClr val="002060"/>
              </a:solidFill>
              <a:latin typeface="SimHei" charset="-122"/>
              <a:ea typeface="SimHei" charset="-122"/>
              <a:cs typeface="SimHei" charset="-122"/>
            </a:endParaRPr>
          </a:p>
          <a:p>
            <a:pPr>
              <a:lnSpc>
                <a:spcPct val="120000"/>
              </a:lnSpc>
            </a:pPr>
            <a:r>
              <a:rPr kumimoji="1" lang="en-US" altLang="zh-CN" dirty="0" smtClean="0">
                <a:solidFill>
                  <a:srgbClr val="002060"/>
                </a:solidFill>
                <a:latin typeface="SimHei" charset="-122"/>
                <a:ea typeface="SimHei" charset="-122"/>
                <a:cs typeface="SimHei" charset="-122"/>
              </a:rPr>
              <a:t>&gt;100 </a:t>
            </a:r>
            <a:r>
              <a:rPr kumimoji="1" lang="en-US" altLang="zh-CN" dirty="0" err="1" smtClean="0">
                <a:solidFill>
                  <a:srgbClr val="002060"/>
                </a:solidFill>
                <a:latin typeface="SimHei" charset="-122"/>
                <a:ea typeface="SimHei" charset="-122"/>
                <a:cs typeface="SimHei" charset="-122"/>
              </a:rPr>
              <a:t>GeV</a:t>
            </a:r>
            <a:r>
              <a:rPr kumimoji="1" lang="en-US" altLang="zh-CN" dirty="0" smtClean="0">
                <a:solidFill>
                  <a:srgbClr val="002060"/>
                </a:solidFill>
                <a:latin typeface="SimHei" charset="-122"/>
                <a:ea typeface="SimHei" charset="-122"/>
                <a:cs typeface="SimHei" charset="-122"/>
              </a:rPr>
              <a:t> </a:t>
            </a:r>
            <a:r>
              <a:rPr kumimoji="1" lang="zh-CN" altLang="en-US" dirty="0" smtClean="0">
                <a:solidFill>
                  <a:srgbClr val="002060"/>
                </a:solidFill>
                <a:latin typeface="SimHei" charset="-122"/>
                <a:ea typeface="SimHei" charset="-122"/>
                <a:cs typeface="SimHei" charset="-122"/>
              </a:rPr>
              <a:t>的光子只在少数几个态出现，这个特征可排除</a:t>
            </a:r>
            <a:r>
              <a:rPr kumimoji="1" lang="en-US" altLang="zh-CN" dirty="0" smtClean="0">
                <a:solidFill>
                  <a:srgbClr val="002060"/>
                </a:solidFill>
                <a:latin typeface="SimHei" charset="-122"/>
                <a:ea typeface="SimHei" charset="-122"/>
                <a:cs typeface="SimHei" charset="-122"/>
              </a:rPr>
              <a:t>UHECR</a:t>
            </a:r>
            <a:r>
              <a:rPr kumimoji="1" lang="zh-CN" altLang="en-US" dirty="0" smtClean="0">
                <a:solidFill>
                  <a:srgbClr val="002060"/>
                </a:solidFill>
                <a:latin typeface="SimHei" charset="-122"/>
                <a:ea typeface="SimHei" charset="-122"/>
                <a:cs typeface="SimHei" charset="-122"/>
              </a:rPr>
              <a:t>诱发的级联伽马射线辐射模型。</a:t>
            </a:r>
            <a:endParaRPr kumimoji="1" lang="en-US" altLang="zh-CN" dirty="0" smtClean="0">
              <a:solidFill>
                <a:srgbClr val="002060"/>
              </a:solidFill>
              <a:latin typeface="SimHei" charset="-122"/>
              <a:ea typeface="SimHei" charset="-122"/>
              <a:cs typeface="SimHei" charset="-122"/>
            </a:endParaRPr>
          </a:p>
          <a:p>
            <a:pPr>
              <a:lnSpc>
                <a:spcPct val="120000"/>
              </a:lnSpc>
            </a:pPr>
            <a:r>
              <a:rPr kumimoji="1" lang="zh-CN" altLang="en-US" dirty="0" smtClean="0">
                <a:solidFill>
                  <a:srgbClr val="002060"/>
                </a:solidFill>
                <a:latin typeface="SimHei" charset="-122"/>
                <a:ea typeface="SimHei" charset="-122"/>
                <a:cs typeface="SimHei" charset="-122"/>
              </a:rPr>
              <a:t>数据还在分析整理中。。。。</a:t>
            </a:r>
            <a:endParaRPr kumimoji="1" lang="en-US" altLang="zh-CN" dirty="0" smtClean="0">
              <a:solidFill>
                <a:srgbClr val="002060"/>
              </a:solidFill>
              <a:latin typeface="SimHei" charset="-122"/>
              <a:ea typeface="SimHei" charset="-122"/>
              <a:cs typeface="SimHei" charset="-122"/>
            </a:endParaRPr>
          </a:p>
          <a:p>
            <a:pPr>
              <a:lnSpc>
                <a:spcPct val="120000"/>
              </a:lnSpc>
            </a:pPr>
            <a:r>
              <a:rPr kumimoji="1" lang="zh-CN" altLang="en-US" dirty="0" smtClean="0">
                <a:solidFill>
                  <a:srgbClr val="002060"/>
                </a:solidFill>
                <a:latin typeface="SimHei" charset="-122"/>
                <a:ea typeface="SimHei" charset="-122"/>
                <a:cs typeface="SimHei" charset="-122"/>
              </a:rPr>
              <a:t>期待</a:t>
            </a:r>
            <a:r>
              <a:rPr kumimoji="1" lang="en-US" altLang="zh-CN" dirty="0" smtClean="0">
                <a:solidFill>
                  <a:srgbClr val="002060"/>
                </a:solidFill>
                <a:latin typeface="SimHei" charset="-122"/>
                <a:ea typeface="SimHei" charset="-122"/>
                <a:cs typeface="SimHei" charset="-122"/>
              </a:rPr>
              <a:t>LHAASO</a:t>
            </a:r>
            <a:r>
              <a:rPr kumimoji="1" lang="zh-CN" altLang="en-US" dirty="0" smtClean="0">
                <a:solidFill>
                  <a:srgbClr val="002060"/>
                </a:solidFill>
                <a:latin typeface="SimHei" charset="-122"/>
                <a:ea typeface="SimHei" charset="-122"/>
                <a:cs typeface="SimHei" charset="-122"/>
              </a:rPr>
              <a:t>的观测，能发现更多的高红移的</a:t>
            </a:r>
            <a:r>
              <a:rPr kumimoji="1" lang="en-US" altLang="zh-CN" dirty="0" err="1" smtClean="0">
                <a:solidFill>
                  <a:srgbClr val="002060"/>
                </a:solidFill>
                <a:latin typeface="SimHei" charset="-122"/>
                <a:ea typeface="SimHei" charset="-122"/>
                <a:cs typeface="SimHei" charset="-122"/>
              </a:rPr>
              <a:t>TeV</a:t>
            </a:r>
            <a:r>
              <a:rPr kumimoji="1" lang="zh-CN" altLang="en-US" dirty="0" smtClean="0">
                <a:solidFill>
                  <a:srgbClr val="002060"/>
                </a:solidFill>
                <a:latin typeface="SimHei" charset="-122"/>
                <a:ea typeface="SimHei" charset="-122"/>
                <a:cs typeface="SimHei" charset="-122"/>
              </a:rPr>
              <a:t>耀变体！</a:t>
            </a:r>
            <a:endParaRPr kumimoji="1" lang="zh-CN" altLang="en-US" dirty="0">
              <a:solidFill>
                <a:srgbClr val="002060"/>
              </a:solidFill>
              <a:latin typeface="SimHei" charset="-122"/>
              <a:ea typeface="SimHei" charset="-122"/>
              <a:cs typeface="SimHei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356351" y="5853797"/>
            <a:ext cx="1633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b="1" dirty="0" smtClean="0">
                <a:solidFill>
                  <a:srgbClr val="002060"/>
                </a:solidFill>
                <a:latin typeface="KaiTi" charset="-122"/>
                <a:ea typeface="KaiTi" charset="-122"/>
                <a:cs typeface="KaiTi" charset="-122"/>
              </a:rPr>
              <a:t>谢谢！</a:t>
            </a:r>
            <a:endParaRPr kumimoji="1" lang="zh-CN" altLang="en-US" sz="3600" b="1" dirty="0">
              <a:solidFill>
                <a:srgbClr val="002060"/>
              </a:solidFill>
              <a:latin typeface="KaiTi" charset="-122"/>
              <a:ea typeface="KaiTi" charset="-122"/>
              <a:cs typeface="Ka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837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zh-CN" altLang="en-US" sz="4000" dirty="0" smtClean="0">
                <a:solidFill>
                  <a:schemeClr val="accent5">
                    <a:lumMod val="50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  <a:t>报告内容</a:t>
            </a:r>
            <a:endParaRPr kumimoji="1" lang="zh-CN" altLang="en-US" sz="4000" dirty="0">
              <a:solidFill>
                <a:schemeClr val="accent5">
                  <a:lumMod val="50000"/>
                </a:schemeClr>
              </a:solidFill>
              <a:latin typeface="SimHei" charset="-122"/>
              <a:ea typeface="SimHei" charset="-122"/>
              <a:cs typeface="SimHei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Ø"/>
            </a:pPr>
            <a:r>
              <a:rPr kumimoji="1" lang="zh-CN" altLang="en-US" dirty="0" smtClean="0">
                <a:solidFill>
                  <a:schemeClr val="accent5">
                    <a:lumMod val="50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  <a:t>背景介绍</a:t>
            </a:r>
            <a:endParaRPr kumimoji="1" lang="en-US" altLang="zh-CN" dirty="0" smtClean="0">
              <a:solidFill>
                <a:schemeClr val="accent5">
                  <a:lumMod val="50000"/>
                </a:schemeClr>
              </a:solidFill>
              <a:latin typeface="SimHei" charset="-122"/>
              <a:ea typeface="SimHei" charset="-122"/>
              <a:cs typeface="SimHei" charset="-122"/>
            </a:endParaRPr>
          </a:p>
          <a:p>
            <a:pPr>
              <a:buFont typeface="Wingdings" charset="2"/>
              <a:buChar char="Ø"/>
            </a:pPr>
            <a:endParaRPr kumimoji="1" lang="en-US" altLang="zh-CN" dirty="0" smtClean="0">
              <a:solidFill>
                <a:schemeClr val="accent5">
                  <a:lumMod val="50000"/>
                </a:schemeClr>
              </a:solidFill>
              <a:latin typeface="SimHei" charset="-122"/>
              <a:ea typeface="SimHei" charset="-122"/>
              <a:cs typeface="SimHei" charset="-122"/>
            </a:endParaRPr>
          </a:p>
          <a:p>
            <a:pPr>
              <a:buFont typeface="Wingdings" charset="2"/>
              <a:buChar char="Ø"/>
            </a:pPr>
            <a:r>
              <a:rPr kumimoji="1" lang="zh-CN" altLang="en-US" dirty="0" smtClean="0">
                <a:solidFill>
                  <a:schemeClr val="accent5">
                    <a:lumMod val="50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  <a:t>高红移耀变体的</a:t>
            </a:r>
            <a:r>
              <a:rPr kumimoji="1" lang="en-US" altLang="zh-CN" dirty="0" err="1" smtClean="0">
                <a:solidFill>
                  <a:schemeClr val="accent5">
                    <a:lumMod val="50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  <a:t>GeV-TeV</a:t>
            </a:r>
            <a:r>
              <a:rPr kumimoji="1" lang="zh-CN" altLang="en-US" dirty="0" smtClean="0">
                <a:solidFill>
                  <a:schemeClr val="accent5">
                    <a:lumMod val="50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  <a:t>能谱</a:t>
            </a:r>
            <a:endParaRPr kumimoji="1" lang="en-US" altLang="zh-CN" dirty="0" smtClean="0">
              <a:solidFill>
                <a:schemeClr val="accent5">
                  <a:lumMod val="50000"/>
                </a:schemeClr>
              </a:solidFill>
              <a:latin typeface="SimHei" charset="-122"/>
              <a:ea typeface="SimHei" charset="-122"/>
              <a:cs typeface="SimHei" charset="-122"/>
            </a:endParaRPr>
          </a:p>
          <a:p>
            <a:pPr>
              <a:buFont typeface="Wingdings" charset="2"/>
              <a:buChar char="Ø"/>
            </a:pPr>
            <a:endParaRPr kumimoji="1" lang="en-US" altLang="zh-CN" dirty="0">
              <a:solidFill>
                <a:schemeClr val="accent5">
                  <a:lumMod val="50000"/>
                </a:schemeClr>
              </a:solidFill>
              <a:latin typeface="SimHei" charset="-122"/>
              <a:ea typeface="SimHei" charset="-122"/>
              <a:cs typeface="SimHei" charset="-122"/>
            </a:endParaRPr>
          </a:p>
          <a:p>
            <a:pPr>
              <a:buFont typeface="Wingdings" charset="2"/>
              <a:buChar char="Ø"/>
            </a:pPr>
            <a:r>
              <a:rPr kumimoji="1" lang="zh-CN" altLang="en-US" dirty="0" smtClean="0">
                <a:solidFill>
                  <a:schemeClr val="accent5">
                    <a:lumMod val="50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  <a:t>总结和展望</a:t>
            </a:r>
            <a:endParaRPr kumimoji="1" lang="zh-CN" altLang="en-US" dirty="0">
              <a:solidFill>
                <a:schemeClr val="accent5">
                  <a:lumMod val="50000"/>
                </a:schemeClr>
              </a:solidFill>
              <a:latin typeface="SimHei" charset="-122"/>
              <a:ea typeface="SimHei" charset="-122"/>
              <a:cs typeface="Sim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1679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zh-CN" altLang="en-US" sz="4000" dirty="0" smtClean="0">
                <a:solidFill>
                  <a:schemeClr val="accent5">
                    <a:lumMod val="50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  <a:t>耀变体：最主要的河外</a:t>
            </a:r>
            <a:r>
              <a:rPr kumimoji="1" lang="en-US" altLang="zh-CN" sz="4000" dirty="0" err="1" smtClean="0">
                <a:solidFill>
                  <a:schemeClr val="accent5">
                    <a:lumMod val="50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  <a:t>GeV-TeV</a:t>
            </a:r>
            <a:r>
              <a:rPr kumimoji="1" lang="zh-CN" altLang="en-US" sz="4000" dirty="0" smtClean="0">
                <a:solidFill>
                  <a:schemeClr val="accent5">
                    <a:lumMod val="50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  <a:t>伽马射线源</a:t>
            </a:r>
            <a:endParaRPr kumimoji="1" lang="zh-CN" altLang="en-US" sz="4000" dirty="0">
              <a:solidFill>
                <a:schemeClr val="accent5">
                  <a:lumMod val="50000"/>
                </a:schemeClr>
              </a:solidFill>
              <a:latin typeface="SimHei" charset="-122"/>
              <a:ea typeface="SimHei" charset="-122"/>
              <a:cs typeface="SimHei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93978" y="1825624"/>
            <a:ext cx="4319427" cy="4680683"/>
          </a:xfrm>
          <a:ln w="34925" cmpd="thickThin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CN" sz="2400" dirty="0" smtClean="0">
                <a:solidFill>
                  <a:schemeClr val="accent5">
                    <a:lumMod val="50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  <a:t>1600</a:t>
            </a:r>
            <a:r>
              <a:rPr kumimoji="1" lang="zh-CN" altLang="en-US" sz="2400" dirty="0" smtClean="0">
                <a:solidFill>
                  <a:schemeClr val="accent5">
                    <a:lumMod val="50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  <a:t>多个</a:t>
            </a:r>
            <a:r>
              <a:rPr kumimoji="1" lang="en-US" altLang="zh-CN" sz="2400" dirty="0" err="1" smtClean="0">
                <a:solidFill>
                  <a:schemeClr val="accent5">
                    <a:lumMod val="50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  <a:t>GeV</a:t>
            </a:r>
            <a:r>
              <a:rPr kumimoji="1" lang="zh-CN" altLang="en-US" sz="2400" dirty="0" smtClean="0">
                <a:solidFill>
                  <a:schemeClr val="accent5">
                    <a:lumMod val="50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  <a:t>耀变体；</a:t>
            </a:r>
            <a:endParaRPr kumimoji="1" lang="en-US" altLang="zh-CN" sz="2400" dirty="0" smtClean="0">
              <a:solidFill>
                <a:schemeClr val="accent5">
                  <a:lumMod val="50000"/>
                </a:schemeClr>
              </a:solidFill>
              <a:latin typeface="SimHei" charset="-122"/>
              <a:ea typeface="SimHei" charset="-122"/>
              <a:cs typeface="SimHei" charset="-122"/>
            </a:endParaRPr>
          </a:p>
          <a:p>
            <a:pPr>
              <a:lnSpc>
                <a:spcPct val="130000"/>
              </a:lnSpc>
            </a:pPr>
            <a:r>
              <a:rPr kumimoji="1" lang="zh-CN" altLang="en-US" sz="2400" dirty="0" smtClean="0">
                <a:solidFill>
                  <a:schemeClr val="accent5">
                    <a:lumMod val="50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  <a:t>非耀变体的河外</a:t>
            </a:r>
            <a:r>
              <a:rPr kumimoji="1" lang="en-US" altLang="zh-CN" sz="2400" dirty="0" err="1" smtClean="0">
                <a:solidFill>
                  <a:schemeClr val="accent5">
                    <a:lumMod val="50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  <a:t>GeV</a:t>
            </a:r>
            <a:r>
              <a:rPr kumimoji="1" lang="zh-CN" altLang="en-US" sz="2400" dirty="0" smtClean="0">
                <a:solidFill>
                  <a:schemeClr val="accent5">
                    <a:lumMod val="50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  <a:t>源大概有</a:t>
            </a:r>
            <a:r>
              <a:rPr kumimoji="1" lang="en-US" altLang="zh-CN" sz="2400" dirty="0" smtClean="0">
                <a:solidFill>
                  <a:schemeClr val="accent5">
                    <a:lumMod val="50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  <a:t>30</a:t>
            </a:r>
            <a:r>
              <a:rPr kumimoji="1" lang="zh-CN" altLang="en-US" sz="2400" dirty="0" smtClean="0">
                <a:solidFill>
                  <a:schemeClr val="accent5">
                    <a:lumMod val="50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  <a:t>多个；</a:t>
            </a:r>
            <a:endParaRPr kumimoji="1" lang="en-US" altLang="zh-CN" sz="2400" dirty="0">
              <a:solidFill>
                <a:schemeClr val="accent5">
                  <a:lumMod val="50000"/>
                </a:schemeClr>
              </a:solidFill>
              <a:latin typeface="SimHei" charset="-122"/>
              <a:ea typeface="SimHei" charset="-122"/>
              <a:cs typeface="SimHei" charset="-122"/>
            </a:endParaRPr>
          </a:p>
          <a:p>
            <a:pPr>
              <a:lnSpc>
                <a:spcPct val="130000"/>
              </a:lnSpc>
            </a:pPr>
            <a:r>
              <a:rPr kumimoji="1" lang="zh-CN" altLang="en-US" sz="2400" dirty="0" smtClean="0">
                <a:solidFill>
                  <a:schemeClr val="accent5">
                    <a:lumMod val="50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  <a:t>最远的</a:t>
            </a:r>
            <a:r>
              <a:rPr kumimoji="1" lang="en-US" altLang="zh-CN" sz="2400" dirty="0" err="1" smtClean="0">
                <a:solidFill>
                  <a:schemeClr val="accent5">
                    <a:lumMod val="50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  <a:t>GeV</a:t>
            </a:r>
            <a:r>
              <a:rPr kumimoji="1" lang="zh-CN" altLang="en-US" sz="2400" dirty="0" smtClean="0">
                <a:solidFill>
                  <a:schemeClr val="accent5">
                    <a:lumMod val="50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  <a:t>耀变体：</a:t>
            </a:r>
            <a:r>
              <a:rPr lang="en-US" altLang="zh-CN" sz="2400" dirty="0">
                <a:solidFill>
                  <a:schemeClr val="accent5">
                    <a:lumMod val="50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  <a:t> NVSS </a:t>
            </a:r>
            <a:r>
              <a:rPr lang="en-US" altLang="zh-CN" sz="2400" dirty="0" smtClean="0">
                <a:solidFill>
                  <a:schemeClr val="accent5">
                    <a:lumMod val="50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  <a:t>J151002+570243</a:t>
            </a:r>
            <a:r>
              <a:rPr lang="zh-CN" altLang="en-US" sz="2400" dirty="0" smtClean="0">
                <a:solidFill>
                  <a:schemeClr val="accent5">
                    <a:lumMod val="50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  <a:t>，</a:t>
            </a:r>
            <a:r>
              <a:rPr lang="en-US" altLang="zh-CN" sz="2400" dirty="0" smtClean="0">
                <a:solidFill>
                  <a:schemeClr val="accent5">
                    <a:lumMod val="50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  <a:t>FSRQ</a:t>
            </a:r>
            <a:r>
              <a:rPr lang="zh-CN" altLang="en-US" sz="2400" dirty="0" smtClean="0">
                <a:solidFill>
                  <a:schemeClr val="accent5">
                    <a:lumMod val="50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  <a:t>，红移</a:t>
            </a:r>
            <a:r>
              <a:rPr lang="en-US" altLang="zh-CN" sz="2400" dirty="0" smtClean="0">
                <a:solidFill>
                  <a:schemeClr val="accent5">
                    <a:lumMod val="50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  <a:t>4.31</a:t>
            </a:r>
            <a:r>
              <a:rPr lang="zh-CN" altLang="en-US" sz="2400" dirty="0" smtClean="0">
                <a:solidFill>
                  <a:schemeClr val="accent5">
                    <a:lumMod val="50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  <a:t> </a:t>
            </a:r>
            <a:r>
              <a:rPr lang="en-US" altLang="zh-CN" sz="2400" dirty="0" smtClean="0">
                <a:solidFill>
                  <a:schemeClr val="accent5">
                    <a:lumMod val="50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  <a:t>(</a:t>
            </a:r>
            <a:r>
              <a:rPr lang="en-US" altLang="zh-CN" sz="2400" dirty="0" err="1" smtClean="0">
                <a:solidFill>
                  <a:schemeClr val="accent5">
                    <a:lumMod val="50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  <a:t>ApJL</a:t>
            </a:r>
            <a:r>
              <a:rPr lang="en-US" altLang="zh-CN" sz="2400" dirty="0" smtClean="0">
                <a:solidFill>
                  <a:schemeClr val="accent5">
                    <a:lumMod val="50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  <a:t>, 837, L5)</a:t>
            </a:r>
            <a:r>
              <a:rPr lang="zh-CN" altLang="en-US" sz="2400" dirty="0" smtClean="0">
                <a:solidFill>
                  <a:schemeClr val="accent5">
                    <a:lumMod val="50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  <a:t>。</a:t>
            </a:r>
            <a:endParaRPr kumimoji="1" lang="zh-CN" altLang="en-US" sz="2400" dirty="0">
              <a:solidFill>
                <a:schemeClr val="accent5">
                  <a:lumMod val="50000"/>
                </a:schemeClr>
              </a:solidFill>
              <a:latin typeface="SimHei" charset="-122"/>
              <a:ea typeface="SimHei" charset="-122"/>
              <a:cs typeface="SimHei" charset="-122"/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6265983" y="1825625"/>
            <a:ext cx="4319427" cy="4680682"/>
          </a:xfrm>
          <a:prstGeom prst="rect">
            <a:avLst/>
          </a:prstGeom>
          <a:ln w="34925" cmpd="thickThin"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kumimoji="1" lang="en-US" altLang="zh-CN" sz="2400" dirty="0" smtClean="0">
                <a:solidFill>
                  <a:schemeClr val="accent5">
                    <a:lumMod val="50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  <a:t>60</a:t>
            </a:r>
            <a:r>
              <a:rPr kumimoji="1" lang="zh-CN" altLang="en-US" sz="2400" dirty="0" smtClean="0">
                <a:solidFill>
                  <a:schemeClr val="accent5">
                    <a:lumMod val="50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  <a:t>多个</a:t>
            </a:r>
            <a:r>
              <a:rPr kumimoji="1" lang="en-US" altLang="zh-CN" sz="2400" dirty="0" err="1" smtClean="0">
                <a:solidFill>
                  <a:schemeClr val="accent5">
                    <a:lumMod val="50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  <a:t>TeV</a:t>
            </a:r>
            <a:r>
              <a:rPr kumimoji="1" lang="zh-CN" altLang="en-US" sz="2400" dirty="0" smtClean="0">
                <a:solidFill>
                  <a:schemeClr val="accent5">
                    <a:lumMod val="50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  <a:t>耀变体；</a:t>
            </a:r>
            <a:endParaRPr kumimoji="1" lang="en-US" altLang="zh-CN" sz="2400" dirty="0" smtClean="0">
              <a:solidFill>
                <a:schemeClr val="accent5">
                  <a:lumMod val="50000"/>
                </a:schemeClr>
              </a:solidFill>
              <a:latin typeface="SimHei" charset="-122"/>
              <a:ea typeface="SimHei" charset="-122"/>
              <a:cs typeface="SimHei" charset="-122"/>
            </a:endParaRPr>
          </a:p>
          <a:p>
            <a:pPr>
              <a:lnSpc>
                <a:spcPct val="120000"/>
              </a:lnSpc>
            </a:pPr>
            <a:r>
              <a:rPr kumimoji="1" lang="zh-CN" altLang="en-US" sz="2400" dirty="0" smtClean="0">
                <a:solidFill>
                  <a:schemeClr val="accent5">
                    <a:lumMod val="50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  <a:t>非耀变体的河外</a:t>
            </a:r>
            <a:r>
              <a:rPr kumimoji="1" lang="en-US" altLang="zh-CN" sz="2400" dirty="0" err="1">
                <a:solidFill>
                  <a:schemeClr val="accent5">
                    <a:lumMod val="50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  <a:t>T</a:t>
            </a:r>
            <a:r>
              <a:rPr kumimoji="1" lang="en-US" altLang="zh-CN" sz="2400" dirty="0" err="1" smtClean="0">
                <a:solidFill>
                  <a:schemeClr val="accent5">
                    <a:lumMod val="50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  <a:t>eV</a:t>
            </a:r>
            <a:r>
              <a:rPr kumimoji="1" lang="zh-CN" altLang="en-US" sz="2400" dirty="0" smtClean="0">
                <a:solidFill>
                  <a:schemeClr val="accent5">
                    <a:lumMod val="50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  <a:t>源大概有</a:t>
            </a:r>
            <a:r>
              <a:rPr kumimoji="1" lang="en-US" altLang="zh-CN" sz="2400" dirty="0">
                <a:solidFill>
                  <a:schemeClr val="accent5">
                    <a:lumMod val="50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  <a:t>6</a:t>
            </a:r>
            <a:r>
              <a:rPr kumimoji="1" lang="zh-CN" altLang="en-US" sz="2400" dirty="0" smtClean="0">
                <a:solidFill>
                  <a:schemeClr val="accent5">
                    <a:lumMod val="50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  <a:t>个；</a:t>
            </a:r>
            <a:endParaRPr kumimoji="1" lang="en-US" altLang="zh-CN" sz="2400" dirty="0" smtClean="0">
              <a:solidFill>
                <a:schemeClr val="accent5">
                  <a:lumMod val="50000"/>
                </a:schemeClr>
              </a:solidFill>
              <a:latin typeface="SimHei" charset="-122"/>
              <a:ea typeface="SimHei" charset="-122"/>
              <a:cs typeface="SimHei" charset="-122"/>
            </a:endParaRPr>
          </a:p>
          <a:p>
            <a:pPr>
              <a:lnSpc>
                <a:spcPct val="120000"/>
              </a:lnSpc>
            </a:pPr>
            <a:r>
              <a:rPr kumimoji="1" lang="zh-CN" altLang="en-US" sz="2400" dirty="0" smtClean="0">
                <a:solidFill>
                  <a:schemeClr val="accent5">
                    <a:lumMod val="50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  <a:t>最远的</a:t>
            </a:r>
            <a:r>
              <a:rPr kumimoji="1" lang="en-US" altLang="zh-CN" sz="2400" dirty="0" err="1" smtClean="0">
                <a:solidFill>
                  <a:schemeClr val="accent5">
                    <a:lumMod val="50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  <a:t>TeV</a:t>
            </a:r>
            <a:r>
              <a:rPr kumimoji="1" lang="zh-CN" altLang="en-US" sz="2400" dirty="0" smtClean="0">
                <a:solidFill>
                  <a:schemeClr val="accent5">
                    <a:lumMod val="50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  <a:t>耀变体：</a:t>
            </a:r>
            <a:r>
              <a:rPr lang="en-US" altLang="zh-CN" sz="2400" dirty="0" smtClean="0">
                <a:solidFill>
                  <a:schemeClr val="accent5">
                    <a:lumMod val="50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  <a:t>QSO B0218+357</a:t>
            </a:r>
            <a:r>
              <a:rPr lang="zh-CN" altLang="en-US" sz="2400" dirty="0" smtClean="0">
                <a:solidFill>
                  <a:schemeClr val="accent5">
                    <a:lumMod val="50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  <a:t>和</a:t>
            </a:r>
            <a:r>
              <a:rPr lang="fi-FI" altLang="zh-CN" sz="2400" dirty="0" smtClean="0">
                <a:solidFill>
                  <a:schemeClr val="accent5">
                    <a:lumMod val="50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  <a:t>PKS1441+25</a:t>
            </a:r>
            <a:r>
              <a:rPr lang="zh-CN" altLang="en-US" sz="2400" dirty="0" smtClean="0">
                <a:solidFill>
                  <a:schemeClr val="accent5">
                    <a:lumMod val="50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  <a:t>，</a:t>
            </a:r>
            <a:r>
              <a:rPr lang="en-US" altLang="zh-CN" sz="2400" dirty="0" smtClean="0">
                <a:solidFill>
                  <a:schemeClr val="accent5">
                    <a:lumMod val="50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  <a:t>FSRQ</a:t>
            </a:r>
            <a:r>
              <a:rPr lang="zh-CN" altLang="en-US" sz="2400" dirty="0" smtClean="0">
                <a:solidFill>
                  <a:schemeClr val="accent5">
                    <a:lumMod val="50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  <a:t>，红移</a:t>
            </a:r>
            <a:r>
              <a:rPr lang="en-US" altLang="zh-CN" sz="2400" dirty="0" smtClean="0">
                <a:solidFill>
                  <a:schemeClr val="accent5">
                    <a:lumMod val="50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  <a:t>0.94</a:t>
            </a:r>
            <a:r>
              <a:rPr lang="zh-CN" altLang="en-US" sz="2400" dirty="0" smtClean="0">
                <a:solidFill>
                  <a:schemeClr val="accent5">
                    <a:lumMod val="50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  <a:t>。</a:t>
            </a:r>
            <a:r>
              <a:rPr lang="en-US" altLang="zh-CN" sz="2400" dirty="0" smtClean="0">
                <a:solidFill>
                  <a:schemeClr val="accent5">
                    <a:lumMod val="50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  <a:t>(</a:t>
            </a:r>
            <a:r>
              <a:rPr lang="en-US" altLang="zh-CN" sz="2400" dirty="0" err="1" smtClean="0">
                <a:solidFill>
                  <a:schemeClr val="accent5">
                    <a:lumMod val="50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  <a:t>Veritas</a:t>
            </a:r>
            <a:r>
              <a:rPr lang="en-US" altLang="zh-CN" sz="2400" dirty="0" smtClean="0">
                <a:solidFill>
                  <a:schemeClr val="accent5">
                    <a:lumMod val="50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  <a:t>\Magic:100GeV-200GeV )</a:t>
            </a:r>
            <a:endParaRPr kumimoji="1" lang="zh-CN" altLang="en-US" sz="2400" dirty="0">
              <a:solidFill>
                <a:schemeClr val="accent5">
                  <a:lumMod val="50000"/>
                </a:schemeClr>
              </a:solidFill>
              <a:latin typeface="SimHei" charset="-122"/>
              <a:ea typeface="SimHei" charset="-122"/>
              <a:cs typeface="Sim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0419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4000" dirty="0" err="1" smtClean="0">
                <a:solidFill>
                  <a:schemeClr val="accent5">
                    <a:lumMod val="50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  <a:t>GeV-TeV</a:t>
            </a:r>
            <a:r>
              <a:rPr kumimoji="1" lang="zh-CN" altLang="en-US" sz="4000" dirty="0" smtClean="0">
                <a:solidFill>
                  <a:schemeClr val="accent5">
                    <a:lumMod val="50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  <a:t>辐射机制？</a:t>
            </a:r>
            <a:endParaRPr kumimoji="1" lang="zh-CN" altLang="en-US" sz="4000" dirty="0">
              <a:solidFill>
                <a:schemeClr val="accent5">
                  <a:lumMod val="50000"/>
                </a:schemeClr>
              </a:solidFill>
              <a:latin typeface="SimHei" charset="-122"/>
              <a:ea typeface="SimHei" charset="-122"/>
              <a:cs typeface="SimHei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2924908" cy="4351338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kumimoji="1" lang="en-US" altLang="zh-CN" dirty="0" smtClean="0">
                <a:solidFill>
                  <a:schemeClr val="accent5">
                    <a:lumMod val="50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  <a:t>IC</a:t>
            </a:r>
          </a:p>
          <a:p>
            <a:pPr>
              <a:lnSpc>
                <a:spcPct val="120000"/>
              </a:lnSpc>
            </a:pPr>
            <a:r>
              <a:rPr kumimoji="1" lang="zh-CN" altLang="en-US" dirty="0" smtClean="0">
                <a:solidFill>
                  <a:schemeClr val="accent5">
                    <a:lumMod val="50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  <a:t>质子同步辐射／质子</a:t>
            </a:r>
            <a:r>
              <a:rPr kumimoji="1" lang="en-US" altLang="zh-CN" dirty="0" smtClean="0">
                <a:solidFill>
                  <a:schemeClr val="accent5">
                    <a:lumMod val="50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  <a:t>-</a:t>
            </a:r>
            <a:r>
              <a:rPr kumimoji="1" lang="zh-CN" altLang="en-US" dirty="0" smtClean="0">
                <a:solidFill>
                  <a:schemeClr val="accent5">
                    <a:lumMod val="50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  <a:t>光子相互作用诱发的级联电子对的同步辐射／</a:t>
            </a:r>
            <a:r>
              <a:rPr kumimoji="1" lang="en-US" altLang="zh-CN" dirty="0" err="1" smtClean="0">
                <a:solidFill>
                  <a:schemeClr val="accent5">
                    <a:lumMod val="50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  <a:t>muon</a:t>
            </a:r>
            <a:r>
              <a:rPr kumimoji="1" lang="zh-CN" altLang="en-US" dirty="0" smtClean="0">
                <a:solidFill>
                  <a:schemeClr val="accent5">
                    <a:lumMod val="50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  <a:t>的同步辐射。</a:t>
            </a:r>
            <a:endParaRPr kumimoji="1" lang="en-US" altLang="zh-CN" dirty="0" smtClean="0">
              <a:solidFill>
                <a:schemeClr val="accent5">
                  <a:lumMod val="50000"/>
                </a:schemeClr>
              </a:solidFill>
              <a:latin typeface="SimHei" charset="-122"/>
              <a:ea typeface="SimHei" charset="-122"/>
              <a:cs typeface="SimHei" charset="-122"/>
            </a:endParaRPr>
          </a:p>
          <a:p>
            <a:pPr>
              <a:lnSpc>
                <a:spcPct val="120000"/>
              </a:lnSpc>
            </a:pPr>
            <a:endParaRPr kumimoji="1" lang="zh-CN" altLang="en-US" dirty="0">
              <a:solidFill>
                <a:schemeClr val="accent5">
                  <a:lumMod val="50000"/>
                </a:schemeClr>
              </a:solidFill>
              <a:latin typeface="SimHei" charset="-122"/>
              <a:ea typeface="SimHei" charset="-122"/>
              <a:cs typeface="SimHei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4354" y="1690688"/>
            <a:ext cx="7534600" cy="493541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253046" y="5744308"/>
            <a:ext cx="1816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err="1" smtClean="0"/>
              <a:t>Abdo</a:t>
            </a:r>
            <a:r>
              <a:rPr kumimoji="1" lang="en-US" altLang="zh-CN" dirty="0" smtClean="0"/>
              <a:t> et al. 2011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1476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kumimoji="1" lang="en-US" altLang="zh-CN" sz="3200" dirty="0" err="1" smtClean="0">
                <a:solidFill>
                  <a:schemeClr val="accent5">
                    <a:lumMod val="50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  <a:t>Bottcher</a:t>
            </a:r>
            <a:r>
              <a:rPr kumimoji="1" lang="en-US" altLang="zh-CN" sz="3200" dirty="0" smtClean="0">
                <a:solidFill>
                  <a:schemeClr val="accent5">
                    <a:lumMod val="50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  <a:t> et al. 2013</a:t>
            </a:r>
            <a:r>
              <a:rPr kumimoji="1" lang="zh-CN" altLang="en-US" sz="3200" dirty="0" smtClean="0">
                <a:solidFill>
                  <a:schemeClr val="accent5">
                    <a:lumMod val="50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  <a:t>：强子和轻子模型拟合</a:t>
            </a:r>
            <a:r>
              <a:rPr kumimoji="1" lang="en-US" altLang="zh-CN" sz="3200" dirty="0" smtClean="0">
                <a:solidFill>
                  <a:schemeClr val="accent5">
                    <a:lumMod val="50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  <a:t>SED</a:t>
            </a:r>
            <a:r>
              <a:rPr kumimoji="1" lang="zh-CN" altLang="en-US" sz="3200" dirty="0" smtClean="0">
                <a:solidFill>
                  <a:schemeClr val="accent5">
                    <a:lumMod val="50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  <a:t>结果相当；</a:t>
            </a:r>
            <a:r>
              <a:rPr kumimoji="1" lang="zh-CN" altLang="en-US" sz="3200" i="1" u="sng" dirty="0" smtClean="0">
                <a:solidFill>
                  <a:schemeClr val="accent5">
                    <a:lumMod val="50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  <a:t>但是对</a:t>
            </a:r>
            <a:r>
              <a:rPr kumimoji="1" lang="en-US" altLang="zh-CN" sz="3200" i="1" u="sng" dirty="0" smtClean="0">
                <a:solidFill>
                  <a:schemeClr val="accent5">
                    <a:lumMod val="50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  <a:t>FSRQ</a:t>
            </a:r>
            <a:r>
              <a:rPr kumimoji="1" lang="zh-CN" altLang="en-US" sz="3200" i="1" u="sng" dirty="0" smtClean="0">
                <a:solidFill>
                  <a:schemeClr val="accent5">
                    <a:lumMod val="50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  <a:t>，强子模型的功率高，爱丁顿光度的</a:t>
            </a:r>
            <a:r>
              <a:rPr kumimoji="1" lang="en-US" altLang="zh-CN" sz="3200" i="1" u="sng" dirty="0" smtClean="0">
                <a:solidFill>
                  <a:schemeClr val="accent5">
                    <a:lumMod val="50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  <a:t>100</a:t>
            </a:r>
            <a:r>
              <a:rPr kumimoji="1" lang="zh-CN" altLang="en-US" sz="3200" i="1" u="sng" dirty="0" smtClean="0">
                <a:solidFill>
                  <a:schemeClr val="accent5">
                    <a:lumMod val="50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  <a:t>倍！</a:t>
            </a:r>
            <a:endParaRPr kumimoji="1" lang="zh-CN" altLang="en-US" sz="3200" i="1" u="sng" dirty="0">
              <a:solidFill>
                <a:schemeClr val="accent5">
                  <a:lumMod val="50000"/>
                </a:schemeClr>
              </a:solidFill>
              <a:latin typeface="SimHei" charset="-122"/>
              <a:ea typeface="SimHei" charset="-122"/>
              <a:cs typeface="SimHei" charset="-122"/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932" y="1802179"/>
            <a:ext cx="5643517" cy="4351338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0" y="1813903"/>
            <a:ext cx="564480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2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kumimoji="1" lang="en-US" altLang="zh-CN" sz="3200" dirty="0" smtClean="0">
                <a:solidFill>
                  <a:schemeClr val="accent5">
                    <a:lumMod val="50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  <a:t>UHECR</a:t>
            </a:r>
            <a:r>
              <a:rPr kumimoji="1" lang="zh-CN" altLang="en-US" sz="3200" dirty="0" smtClean="0">
                <a:solidFill>
                  <a:schemeClr val="accent5">
                    <a:lumMod val="50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  <a:t>传播过程产生的伽马射线辐射：</a:t>
            </a:r>
            <a:r>
              <a:rPr kumimoji="1" lang="en-US" altLang="zh-CN" sz="3200" dirty="0" smtClean="0">
                <a:solidFill>
                  <a:schemeClr val="accent5">
                    <a:lumMod val="50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  <a:t>IC-CMB</a:t>
            </a:r>
            <a:r>
              <a:rPr kumimoji="1" lang="zh-CN" altLang="en-US" sz="3200" dirty="0" smtClean="0">
                <a:solidFill>
                  <a:schemeClr val="accent5">
                    <a:lumMod val="50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  <a:t>；</a:t>
            </a:r>
            <a:r>
              <a:rPr kumimoji="1" lang="en-US" altLang="zh-CN" sz="3200" dirty="0" smtClean="0">
                <a:solidFill>
                  <a:schemeClr val="accent5">
                    <a:lumMod val="50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  <a:t/>
            </a:r>
            <a:br>
              <a:rPr kumimoji="1" lang="en-US" altLang="zh-CN" sz="3200" dirty="0" smtClean="0">
                <a:solidFill>
                  <a:schemeClr val="accent5">
                    <a:lumMod val="50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</a:br>
            <a:r>
              <a:rPr kumimoji="1" lang="en-US" altLang="zh-CN" sz="3200" dirty="0" smtClean="0">
                <a:solidFill>
                  <a:schemeClr val="accent5">
                    <a:lumMod val="50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  <a:t>(e.g.,</a:t>
            </a:r>
            <a:r>
              <a:rPr kumimoji="1" lang="en-US" altLang="zh-CN" sz="3200" dirty="0" err="1" smtClean="0">
                <a:solidFill>
                  <a:schemeClr val="accent5">
                    <a:lumMod val="50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  <a:t>Essey</a:t>
            </a:r>
            <a:r>
              <a:rPr kumimoji="1" lang="en-US" altLang="zh-CN" sz="3200" dirty="0" smtClean="0">
                <a:solidFill>
                  <a:schemeClr val="accent5">
                    <a:lumMod val="50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  <a:t> et al. 2010, 2014; </a:t>
            </a:r>
            <a:r>
              <a:rPr kumimoji="1" lang="en-US" altLang="zh-CN" sz="3200" dirty="0" err="1" smtClean="0">
                <a:solidFill>
                  <a:schemeClr val="accent5">
                    <a:lumMod val="50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  <a:t>Murase</a:t>
            </a:r>
            <a:r>
              <a:rPr kumimoji="1" lang="en-US" altLang="zh-CN" sz="3200" dirty="0" smtClean="0">
                <a:solidFill>
                  <a:schemeClr val="accent5">
                    <a:lumMod val="50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  <a:t> et al. 2012; Yan et al. 2015)</a:t>
            </a:r>
            <a:endParaRPr kumimoji="1" lang="zh-CN" altLang="en-US" sz="3200" dirty="0">
              <a:solidFill>
                <a:schemeClr val="accent5">
                  <a:lumMod val="50000"/>
                </a:schemeClr>
              </a:solidFill>
              <a:latin typeface="SimHei" charset="-122"/>
              <a:ea typeface="SimHei" charset="-122"/>
              <a:cs typeface="SimHei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263" y="2000595"/>
            <a:ext cx="6127139" cy="4176367"/>
          </a:xfrm>
          <a:prstGeom prst="rect">
            <a:avLst/>
          </a:prstGeom>
        </p:spPr>
      </p:pic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5625"/>
            <a:ext cx="6496014" cy="4351338"/>
          </a:xfrm>
        </p:spPr>
      </p:pic>
      <p:sp>
        <p:nvSpPr>
          <p:cNvPr id="7" name="文本框 6"/>
          <p:cNvSpPr txBox="1"/>
          <p:nvPr/>
        </p:nvSpPr>
        <p:spPr>
          <a:xfrm>
            <a:off x="1641231" y="5099538"/>
            <a:ext cx="2291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err="1" smtClean="0"/>
              <a:t>Aharonian</a:t>
            </a:r>
            <a:r>
              <a:rPr kumimoji="1" lang="en-US" altLang="zh-CN" dirty="0" smtClean="0"/>
              <a:t> et al. 2013</a:t>
            </a:r>
            <a:endParaRPr kumimoji="1"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7149634" y="5099538"/>
            <a:ext cx="1975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mtClean="0"/>
              <a:t>Takami</a:t>
            </a:r>
            <a:r>
              <a:rPr kumimoji="1" lang="en-US" altLang="zh-CN" dirty="0" smtClean="0"/>
              <a:t> et al. 2013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643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kumimoji="1" lang="en-US" altLang="zh-CN" sz="3200" dirty="0" smtClean="0">
                <a:solidFill>
                  <a:schemeClr val="accent5">
                    <a:lumMod val="50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  <a:t>Gamma-ray induced cascades; UHECR induced cascades</a:t>
            </a:r>
            <a:br>
              <a:rPr kumimoji="1" lang="en-US" altLang="zh-CN" sz="3200" dirty="0" smtClean="0">
                <a:solidFill>
                  <a:schemeClr val="accent5">
                    <a:lumMod val="50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</a:br>
            <a:r>
              <a:rPr kumimoji="1" lang="zh-CN" altLang="en-US" sz="3200" dirty="0" smtClean="0">
                <a:solidFill>
                  <a:schemeClr val="accent5">
                    <a:lumMod val="50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  <a:t>    </a:t>
            </a:r>
            <a:r>
              <a:rPr kumimoji="1" lang="en-US" altLang="zh-CN" sz="3200" dirty="0" smtClean="0">
                <a:solidFill>
                  <a:schemeClr val="accent5">
                    <a:lumMod val="50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  <a:t>(</a:t>
            </a:r>
            <a:r>
              <a:rPr kumimoji="1" lang="zh-CN" altLang="en-US" sz="3200" dirty="0" smtClean="0">
                <a:solidFill>
                  <a:schemeClr val="accent5">
                    <a:lumMod val="50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  <a:t>单次高能电子注入</a:t>
            </a:r>
            <a:r>
              <a:rPr kumimoji="1" lang="en-US" altLang="zh-CN" sz="3200" dirty="0" smtClean="0">
                <a:solidFill>
                  <a:schemeClr val="accent5">
                    <a:lumMod val="50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  <a:t>)</a:t>
            </a:r>
            <a:r>
              <a:rPr kumimoji="1" lang="zh-CN" altLang="en-US" sz="3200" dirty="0" smtClean="0">
                <a:solidFill>
                  <a:schemeClr val="accent5">
                    <a:lumMod val="50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  <a:t>           （多次注入）</a:t>
            </a:r>
            <a:endParaRPr kumimoji="1" lang="zh-CN" altLang="en-US" sz="3200" dirty="0">
              <a:solidFill>
                <a:schemeClr val="accent5">
                  <a:lumMod val="50000"/>
                </a:schemeClr>
              </a:solidFill>
              <a:latin typeface="SimHei" charset="-122"/>
              <a:ea typeface="SimHei" charset="-122"/>
              <a:cs typeface="SimHei" charset="-122"/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462" y="1690688"/>
            <a:ext cx="7397261" cy="5032375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8"/>
            <a:ext cx="2520462" cy="191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71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354" y="527538"/>
            <a:ext cx="6119446" cy="6257408"/>
          </a:xfrm>
        </p:spPr>
      </p:pic>
      <p:sp>
        <p:nvSpPr>
          <p:cNvPr id="6" name="文本框 5"/>
          <p:cNvSpPr txBox="1"/>
          <p:nvPr/>
        </p:nvSpPr>
        <p:spPr>
          <a:xfrm>
            <a:off x="6600092" y="328246"/>
            <a:ext cx="2417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Dominguez et al. 2011</a:t>
            </a:r>
            <a:endParaRPr kumimoji="1"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504091" y="1137138"/>
            <a:ext cx="4208585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zh-CN" sz="2400" dirty="0" smtClean="0">
                <a:solidFill>
                  <a:schemeClr val="accent5">
                    <a:lumMod val="50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  <a:t>EBL</a:t>
            </a:r>
            <a:r>
              <a:rPr kumimoji="1" lang="zh-CN" altLang="en-US" sz="2400" dirty="0" smtClean="0">
                <a:solidFill>
                  <a:schemeClr val="accent5">
                    <a:lumMod val="50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  <a:t>吸收导致：</a:t>
            </a:r>
            <a:endParaRPr kumimoji="1" lang="en-US" altLang="zh-CN" sz="2400" dirty="0">
              <a:solidFill>
                <a:schemeClr val="accent5">
                  <a:lumMod val="50000"/>
                </a:schemeClr>
              </a:solidFill>
              <a:latin typeface="SimHei" charset="-122"/>
              <a:ea typeface="SimHei" charset="-122"/>
              <a:cs typeface="SimHei" charset="-122"/>
            </a:endParaRPr>
          </a:p>
          <a:p>
            <a:pPr>
              <a:lnSpc>
                <a:spcPct val="120000"/>
              </a:lnSpc>
            </a:pPr>
            <a:r>
              <a:rPr kumimoji="1" lang="en-US" altLang="zh-CN" sz="2400" dirty="0" smtClean="0">
                <a:solidFill>
                  <a:schemeClr val="accent5">
                    <a:lumMod val="50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  <a:t>a. </a:t>
            </a:r>
            <a:r>
              <a:rPr kumimoji="1" lang="en-US" altLang="zh-CN" sz="2400" dirty="0" err="1" smtClean="0">
                <a:solidFill>
                  <a:schemeClr val="accent5">
                    <a:lumMod val="50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  <a:t>GeV-TeV</a:t>
            </a:r>
            <a:r>
              <a:rPr kumimoji="1" lang="zh-CN" altLang="en-US" sz="2400" dirty="0" smtClean="0">
                <a:solidFill>
                  <a:schemeClr val="accent5">
                    <a:lumMod val="50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  <a:t>能谱变化与红移的关系</a:t>
            </a:r>
            <a:endParaRPr kumimoji="1" lang="en-US" altLang="zh-CN" sz="2400" dirty="0" smtClean="0">
              <a:solidFill>
                <a:schemeClr val="accent5">
                  <a:lumMod val="50000"/>
                </a:schemeClr>
              </a:solidFill>
              <a:latin typeface="SimHei" charset="-122"/>
              <a:ea typeface="SimHei" charset="-122"/>
              <a:cs typeface="SimHei" charset="-122"/>
            </a:endParaRPr>
          </a:p>
          <a:p>
            <a:pPr>
              <a:lnSpc>
                <a:spcPct val="120000"/>
              </a:lnSpc>
            </a:pPr>
            <a:r>
              <a:rPr kumimoji="1" lang="en-US" altLang="zh-CN" sz="2400" dirty="0" smtClean="0">
                <a:solidFill>
                  <a:schemeClr val="accent5">
                    <a:lumMod val="50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  <a:t>b. </a:t>
            </a:r>
            <a:r>
              <a:rPr kumimoji="1" lang="en-US" altLang="zh-CN" sz="2400" dirty="0" err="1" smtClean="0">
                <a:solidFill>
                  <a:schemeClr val="accent5">
                    <a:lumMod val="50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  <a:t>TeV</a:t>
            </a:r>
            <a:r>
              <a:rPr kumimoji="1" lang="zh-CN" altLang="en-US" sz="2400" dirty="0" smtClean="0">
                <a:solidFill>
                  <a:schemeClr val="accent5">
                    <a:lumMod val="50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  <a:t>源的红移极限</a:t>
            </a:r>
            <a:endParaRPr kumimoji="1" lang="en-US" altLang="zh-CN" sz="2400" dirty="0" smtClean="0">
              <a:solidFill>
                <a:schemeClr val="accent5">
                  <a:lumMod val="50000"/>
                </a:schemeClr>
              </a:solidFill>
              <a:latin typeface="SimHei" charset="-122"/>
              <a:ea typeface="SimHei" charset="-122"/>
              <a:cs typeface="SimHei" charset="-122"/>
            </a:endParaRPr>
          </a:p>
          <a:p>
            <a:pPr>
              <a:lnSpc>
                <a:spcPct val="120000"/>
              </a:lnSpc>
            </a:pPr>
            <a:endParaRPr kumimoji="1" lang="en-US" altLang="zh-CN" sz="2400" dirty="0">
              <a:solidFill>
                <a:schemeClr val="accent5">
                  <a:lumMod val="50000"/>
                </a:schemeClr>
              </a:solidFill>
              <a:latin typeface="SimHei" charset="-122"/>
              <a:ea typeface="SimHei" charset="-122"/>
              <a:cs typeface="SimHei" charset="-122"/>
            </a:endParaRPr>
          </a:p>
          <a:p>
            <a:pPr>
              <a:lnSpc>
                <a:spcPct val="120000"/>
              </a:lnSpc>
            </a:pPr>
            <a:r>
              <a:rPr kumimoji="1" lang="zh-CN" altLang="en-US" sz="2400" dirty="0" smtClean="0">
                <a:solidFill>
                  <a:schemeClr val="accent5">
                    <a:lumMod val="50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  <a:t>如果有额外成分贡献</a:t>
            </a:r>
            <a:r>
              <a:rPr kumimoji="1" lang="en-US" altLang="zh-CN" sz="2400" dirty="0" err="1" smtClean="0">
                <a:solidFill>
                  <a:schemeClr val="accent5">
                    <a:lumMod val="50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  <a:t>GeV-TeV</a:t>
            </a:r>
            <a:r>
              <a:rPr kumimoji="1" lang="zh-CN" altLang="en-US" sz="2400" dirty="0" smtClean="0">
                <a:solidFill>
                  <a:schemeClr val="accent5">
                    <a:lumMod val="50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  <a:t>辐射将修改以上两个关系：</a:t>
            </a:r>
            <a:endParaRPr kumimoji="1" lang="en-US" altLang="zh-CN" sz="2400" dirty="0" smtClean="0">
              <a:solidFill>
                <a:schemeClr val="accent5">
                  <a:lumMod val="50000"/>
                </a:schemeClr>
              </a:solidFill>
              <a:latin typeface="SimHei" charset="-122"/>
              <a:ea typeface="SimHei" charset="-122"/>
              <a:cs typeface="SimHei" charset="-122"/>
            </a:endParaRPr>
          </a:p>
          <a:p>
            <a:pPr>
              <a:lnSpc>
                <a:spcPct val="120000"/>
              </a:lnSpc>
            </a:pPr>
            <a:r>
              <a:rPr kumimoji="1" lang="en-US" altLang="zh-CN" sz="2400" dirty="0" smtClean="0">
                <a:solidFill>
                  <a:schemeClr val="accent5">
                    <a:lumMod val="50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  <a:t>aa. </a:t>
            </a:r>
            <a:r>
              <a:rPr kumimoji="1" lang="zh-CN" altLang="en-US" sz="2400" dirty="0" smtClean="0">
                <a:solidFill>
                  <a:schemeClr val="accent5">
                    <a:lumMod val="50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  <a:t>谱指数变化将更平缓</a:t>
            </a:r>
            <a:endParaRPr kumimoji="1" lang="en-US" altLang="zh-CN" sz="2400" dirty="0" smtClean="0">
              <a:solidFill>
                <a:schemeClr val="accent5">
                  <a:lumMod val="50000"/>
                </a:schemeClr>
              </a:solidFill>
              <a:latin typeface="SimHei" charset="-122"/>
              <a:ea typeface="SimHei" charset="-122"/>
              <a:cs typeface="SimHei" charset="-122"/>
            </a:endParaRPr>
          </a:p>
          <a:p>
            <a:pPr>
              <a:lnSpc>
                <a:spcPct val="120000"/>
              </a:lnSpc>
            </a:pPr>
            <a:r>
              <a:rPr kumimoji="1" lang="en-US" altLang="zh-CN" sz="2400" dirty="0" smtClean="0">
                <a:solidFill>
                  <a:schemeClr val="accent5">
                    <a:lumMod val="50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  <a:t>bb. </a:t>
            </a:r>
            <a:r>
              <a:rPr kumimoji="1" lang="zh-CN" altLang="en-US" sz="2400" dirty="0" smtClean="0">
                <a:solidFill>
                  <a:schemeClr val="accent5">
                    <a:lumMod val="50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  <a:t>更高红移的</a:t>
            </a:r>
            <a:r>
              <a:rPr kumimoji="1" lang="en-US" altLang="zh-CN" sz="2400" dirty="0" err="1" smtClean="0">
                <a:solidFill>
                  <a:schemeClr val="accent5">
                    <a:lumMod val="50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  <a:t>TeV</a:t>
            </a:r>
            <a:r>
              <a:rPr kumimoji="1" lang="zh-CN" altLang="en-US" sz="2400" dirty="0" smtClean="0">
                <a:solidFill>
                  <a:schemeClr val="accent5">
                    <a:lumMod val="50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  <a:t>源</a:t>
            </a:r>
            <a:endParaRPr kumimoji="1" lang="en-US" altLang="zh-CN" sz="2400" dirty="0" smtClean="0">
              <a:solidFill>
                <a:schemeClr val="accent5">
                  <a:lumMod val="50000"/>
                </a:schemeClr>
              </a:solidFill>
              <a:latin typeface="SimHei" charset="-122"/>
              <a:ea typeface="SimHei" charset="-122"/>
              <a:cs typeface="SimHei" charset="-122"/>
            </a:endParaRPr>
          </a:p>
          <a:p>
            <a:pPr>
              <a:lnSpc>
                <a:spcPct val="120000"/>
              </a:lnSpc>
            </a:pPr>
            <a:endParaRPr kumimoji="1" lang="en-US" altLang="zh-CN" sz="2400" dirty="0">
              <a:solidFill>
                <a:schemeClr val="accent5">
                  <a:lumMod val="50000"/>
                </a:schemeClr>
              </a:solidFill>
              <a:latin typeface="SimHei" charset="-122"/>
              <a:ea typeface="SimHei" charset="-122"/>
              <a:cs typeface="SimHei" charset="-122"/>
            </a:endParaRPr>
          </a:p>
          <a:p>
            <a:pPr>
              <a:lnSpc>
                <a:spcPct val="120000"/>
              </a:lnSpc>
            </a:pPr>
            <a:endParaRPr kumimoji="1" lang="en-US" altLang="zh-CN" sz="2400" dirty="0" smtClean="0">
              <a:solidFill>
                <a:schemeClr val="accent5">
                  <a:lumMod val="50000"/>
                </a:schemeClr>
              </a:solidFill>
              <a:latin typeface="SimHei" charset="-122"/>
              <a:ea typeface="SimHei" charset="-122"/>
              <a:cs typeface="Sim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9857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kumimoji="1" lang="en-US" altLang="zh-CN" sz="2800" dirty="0" err="1">
                <a:solidFill>
                  <a:schemeClr val="accent5">
                    <a:lumMod val="50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  <a:t>GeV-TeV</a:t>
            </a:r>
            <a:r>
              <a:rPr kumimoji="1" lang="zh-CN" altLang="en-US" sz="2800" dirty="0">
                <a:solidFill>
                  <a:schemeClr val="accent5">
                    <a:lumMod val="50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  <a:t>能谱变化与红移的</a:t>
            </a:r>
            <a:r>
              <a:rPr kumimoji="1" lang="zh-CN" altLang="en-US" sz="2800" dirty="0" smtClean="0">
                <a:solidFill>
                  <a:schemeClr val="accent5">
                    <a:lumMod val="50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  <a:t>关系</a:t>
            </a:r>
            <a:r>
              <a:rPr kumimoji="1" lang="en-US" altLang="zh-CN" sz="2800" dirty="0" smtClean="0">
                <a:solidFill>
                  <a:schemeClr val="accent5">
                    <a:lumMod val="50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  <a:t>:</a:t>
            </a:r>
            <a:r>
              <a:rPr kumimoji="1" lang="en-US" altLang="zh-CN" sz="2800" dirty="0" err="1" smtClean="0">
                <a:solidFill>
                  <a:schemeClr val="accent5">
                    <a:lumMod val="50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  <a:t>Stecker</a:t>
            </a:r>
            <a:r>
              <a:rPr kumimoji="1" lang="en-US" altLang="zh-CN" sz="2800" dirty="0" smtClean="0">
                <a:solidFill>
                  <a:schemeClr val="accent5">
                    <a:lumMod val="50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  <a:t>-Scully relation </a:t>
            </a:r>
            <a:r>
              <a:rPr kumimoji="1" lang="en-US" altLang="zh-CN" sz="2800" dirty="0">
                <a:solidFill>
                  <a:schemeClr val="accent5">
                    <a:lumMod val="50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  <a:t/>
            </a:r>
            <a:br>
              <a:rPr kumimoji="1" lang="en-US" altLang="zh-CN" sz="2800" dirty="0">
                <a:solidFill>
                  <a:schemeClr val="accent5">
                    <a:lumMod val="50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</a:br>
            <a:r>
              <a:rPr kumimoji="1" lang="en-US" altLang="zh-CN" sz="2800" dirty="0" smtClean="0">
                <a:solidFill>
                  <a:schemeClr val="accent5">
                    <a:lumMod val="50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  <a:t>(</a:t>
            </a:r>
            <a:r>
              <a:rPr kumimoji="1" lang="en-US" altLang="zh-CN" sz="2800" dirty="0" err="1" smtClean="0">
                <a:solidFill>
                  <a:schemeClr val="accent5">
                    <a:lumMod val="50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  <a:t>Stecker&amp;Scully</a:t>
            </a:r>
            <a:r>
              <a:rPr kumimoji="1" lang="en-US" altLang="zh-CN" sz="2800" dirty="0" smtClean="0">
                <a:solidFill>
                  <a:schemeClr val="accent5">
                    <a:lumMod val="50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  <a:t> 2006,2010)</a:t>
            </a:r>
            <a:endParaRPr kumimoji="1" lang="zh-CN" altLang="en-US" sz="2800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254" y="1850099"/>
            <a:ext cx="7184008" cy="4537879"/>
          </a:xfrm>
        </p:spPr>
      </p:pic>
      <p:sp>
        <p:nvSpPr>
          <p:cNvPr id="5" name="文本框 4"/>
          <p:cNvSpPr txBox="1"/>
          <p:nvPr/>
        </p:nvSpPr>
        <p:spPr>
          <a:xfrm>
            <a:off x="9425354" y="4114800"/>
            <a:ext cx="24881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err="1" smtClean="0"/>
              <a:t>Stecker</a:t>
            </a:r>
            <a:r>
              <a:rPr kumimoji="1" lang="en-US" altLang="zh-CN" dirty="0" smtClean="0"/>
              <a:t> &amp; Scully 2010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w</a:t>
            </a:r>
            <a:r>
              <a:rPr kumimoji="1" lang="en-US" altLang="zh-CN" dirty="0" smtClean="0"/>
              <a:t>ith </a:t>
            </a:r>
            <a:r>
              <a:rPr kumimoji="1" lang="en-US" altLang="zh-CN" dirty="0" err="1"/>
              <a:t>S</a:t>
            </a:r>
            <a:r>
              <a:rPr kumimoji="1" lang="en-US" altLang="zh-CN" dirty="0" err="1" smtClean="0"/>
              <a:t>tecker</a:t>
            </a:r>
            <a:r>
              <a:rPr kumimoji="1" lang="en-US" altLang="zh-CN" dirty="0" smtClean="0"/>
              <a:t> EBL model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7311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3129</TotalTime>
  <Words>435</Words>
  <Application>Microsoft Macintosh PowerPoint</Application>
  <PresentationFormat>宽屏</PresentationFormat>
  <Paragraphs>60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DengXian</vt:lpstr>
      <vt:lpstr>DengXian Light</vt:lpstr>
      <vt:lpstr>KaiTi</vt:lpstr>
      <vt:lpstr>SimHei</vt:lpstr>
      <vt:lpstr>Wingdings</vt:lpstr>
      <vt:lpstr>Arial</vt:lpstr>
      <vt:lpstr>Office 主题</vt:lpstr>
      <vt:lpstr>高红移耀变体的GeV-TeV能谱</vt:lpstr>
      <vt:lpstr>报告内容</vt:lpstr>
      <vt:lpstr>耀变体：最主要的河外GeV-TeV伽马射线源</vt:lpstr>
      <vt:lpstr>GeV-TeV辐射机制？</vt:lpstr>
      <vt:lpstr>Bottcher et al. 2013：强子和轻子模型拟合SED结果相当；但是对FSRQ，强子模型的功率高，爱丁顿光度的100倍！</vt:lpstr>
      <vt:lpstr>UHECR传播过程产生的伽马射线辐射：IC-CMB； (e.g.,Essey et al. 2010, 2014; Murase et al. 2012; Yan et al. 2015)</vt:lpstr>
      <vt:lpstr>Gamma-ray induced cascades; UHECR induced cascades     (单次高能电子注入)           （多次注入）</vt:lpstr>
      <vt:lpstr>PowerPoint 演示文稿</vt:lpstr>
      <vt:lpstr>GeV-TeV能谱变化与红移的关系:Stecker-Scully relation  (Stecker&amp;Scully 2006,2010)</vt:lpstr>
      <vt:lpstr>PowerPoint 演示文稿</vt:lpstr>
      <vt:lpstr>PowerPoint 演示文稿</vt:lpstr>
      <vt:lpstr>PowerPoint 演示文稿</vt:lpstr>
      <vt:lpstr>PowerPoint 演示文稿</vt:lpstr>
      <vt:lpstr>目前用Fermi-LAT数据想:  把Stecker-Scully relation推到更高红移 寻找高红移耀变体的&gt;100GeV的光子</vt:lpstr>
      <vt:lpstr>PKS 0426-380，z=1.1</vt:lpstr>
      <vt:lpstr>PowerPoint 演示文稿</vt:lpstr>
      <vt:lpstr>总结和展望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高红移耀变体的GeV-TeV能谱</dc:title>
  <dc:creator>Microsoft Office 用户</dc:creator>
  <cp:lastModifiedBy>Microsoft Office 用户</cp:lastModifiedBy>
  <cp:revision>67</cp:revision>
  <dcterms:created xsi:type="dcterms:W3CDTF">2017-09-12T01:16:46Z</dcterms:created>
  <dcterms:modified xsi:type="dcterms:W3CDTF">2017-09-22T14:05:29Z</dcterms:modified>
</cp:coreProperties>
</file>