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61" r:id="rId4"/>
    <p:sldId id="289" r:id="rId5"/>
    <p:sldId id="278" r:id="rId6"/>
    <p:sldId id="276" r:id="rId7"/>
    <p:sldId id="282" r:id="rId8"/>
    <p:sldId id="277" r:id="rId9"/>
    <p:sldId id="275" r:id="rId10"/>
    <p:sldId id="259" r:id="rId11"/>
    <p:sldId id="283" r:id="rId12"/>
    <p:sldId id="284" r:id="rId13"/>
    <p:sldId id="269" r:id="rId14"/>
    <p:sldId id="270" r:id="rId15"/>
    <p:sldId id="271" r:id="rId16"/>
    <p:sldId id="262" r:id="rId17"/>
    <p:sldId id="273" r:id="rId18"/>
    <p:sldId id="279" r:id="rId19"/>
    <p:sldId id="26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FFFF"/>
    <a:srgbClr val="E9BC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6" autoAdjust="0"/>
    <p:restoredTop sz="94660"/>
  </p:normalViewPr>
  <p:slideViewPr>
    <p:cSldViewPr snapToGrid="0">
      <p:cViewPr varScale="1">
        <p:scale>
          <a:sx n="52" d="100"/>
          <a:sy n="52" d="100"/>
        </p:scale>
        <p:origin x="-667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20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699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99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930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7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93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61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54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267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060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451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40F9-68E1-4B98-B63D-37DD25295712}" type="datetimeFigureOut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4999-8AC7-4162-B609-CC180D512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875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24761" y="3263481"/>
            <a:ext cx="9144000" cy="1655762"/>
          </a:xfrm>
        </p:spPr>
        <p:txBody>
          <a:bodyPr/>
          <a:lstStyle/>
          <a:p>
            <a:r>
              <a:rPr lang="zh-CN" altLang="en-US" dirty="0" smtClean="0"/>
              <a:t>吴含</a:t>
            </a:r>
            <a:r>
              <a:rPr lang="zh-CN" altLang="en-US" dirty="0" smtClean="0"/>
              <a:t>荣</a:t>
            </a:r>
            <a:endParaRPr lang="en-US" altLang="zh-CN" dirty="0" smtClean="0"/>
          </a:p>
          <a:p>
            <a:r>
              <a:rPr lang="zh-CN" altLang="en-US" dirty="0" smtClean="0"/>
              <a:t>高能物理研究所</a:t>
            </a:r>
            <a:endParaRPr lang="en-US" altLang="zh-CN" dirty="0" smtClean="0"/>
          </a:p>
          <a:p>
            <a:r>
              <a:rPr lang="en-US" altLang="zh-CN" dirty="0" smtClean="0"/>
              <a:t>2017-09-22  </a:t>
            </a:r>
            <a:r>
              <a:rPr lang="zh-CN" altLang="en-US" dirty="0" smtClean="0"/>
              <a:t>威海</a:t>
            </a:r>
            <a:endParaRPr lang="zh-CN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63557" y="805201"/>
            <a:ext cx="113767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     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</a:rPr>
              <a:t>LHAASO-WCDA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探测器模拟工作进展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</a:b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7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29214" y="226409"/>
            <a:ext cx="743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WCDA</a:t>
            </a:r>
            <a:r>
              <a:rPr lang="zh-CN" altLang="en-US" sz="4000" dirty="0" smtClean="0"/>
              <a:t>模拟新程序</a:t>
            </a:r>
            <a:r>
              <a:rPr lang="en-US" altLang="zh-CN" sz="4000" dirty="0" smtClean="0"/>
              <a:t>---</a:t>
            </a:r>
            <a:r>
              <a:rPr lang="zh-CN" altLang="en-US" sz="4000" dirty="0" smtClean="0"/>
              <a:t>程序流</a:t>
            </a:r>
            <a:endParaRPr lang="zh-CN" altLang="en-US" sz="40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076386" y="1955790"/>
            <a:ext cx="4114800" cy="352839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Hit stream: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In: a batch of hits;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Out: a hit.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Storage &amp; buffering: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ROOT tree.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4 kinds of hits: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</a:rPr>
              <a:t>Ghit</a:t>
            </a:r>
            <a:r>
              <a:rPr lang="en-US" dirty="0" smtClean="0">
                <a:latin typeface="Calibri" panose="020F0502020204030204" pitchFamily="34" charset="0"/>
              </a:rPr>
              <a:t>: generator hit;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Chit: cell hit;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</a:rPr>
              <a:t>Dhit</a:t>
            </a:r>
            <a:r>
              <a:rPr lang="en-US" dirty="0" smtClean="0">
                <a:latin typeface="Calibri" panose="020F0502020204030204" pitchFamily="34" charset="0"/>
              </a:rPr>
              <a:t>: detector hit;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</a:rPr>
              <a:t>Fhit</a:t>
            </a:r>
            <a:r>
              <a:rPr lang="en-US" dirty="0" smtClean="0">
                <a:latin typeface="Calibri" panose="020F0502020204030204" pitchFamily="34" charset="0"/>
              </a:rPr>
              <a:t>: final hit.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50" y="835051"/>
            <a:ext cx="2852448" cy="57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01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9618"/>
            <a:ext cx="8071338" cy="759619"/>
          </a:xfrm>
        </p:spPr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Hits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518139" y="1148191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Hits: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Generator </a:t>
            </a:r>
            <a:r>
              <a:rPr lang="en-US" dirty="0"/>
              <a:t>hits - </a:t>
            </a:r>
            <a:r>
              <a:rPr lang="en-US" dirty="0" err="1"/>
              <a:t>Ghits</a:t>
            </a:r>
            <a:r>
              <a:rPr lang="en-US" dirty="0"/>
              <a:t> (particles of a shower, e.g., from </a:t>
            </a:r>
            <a:r>
              <a:rPr lang="en-US" dirty="0" err="1"/>
              <a:t>Corsika</a:t>
            </a:r>
            <a:r>
              <a:rPr lang="en-US" dirty="0" smtClean="0"/>
              <a:t>);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Cell </a:t>
            </a:r>
            <a:r>
              <a:rPr lang="en-US" dirty="0"/>
              <a:t>hits - Chits (particles hitting a detector unit / cell, obtained by a simple tracking or geant4 simulation without real sensitive detectors</a:t>
            </a:r>
            <a:r>
              <a:rPr lang="en-US" dirty="0" smtClean="0"/>
              <a:t>);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Detector </a:t>
            </a:r>
            <a:r>
              <a:rPr lang="en-US" dirty="0"/>
              <a:t>hits - </a:t>
            </a:r>
            <a:r>
              <a:rPr lang="en-US" dirty="0" err="1"/>
              <a:t>Dhits</a:t>
            </a:r>
            <a:r>
              <a:rPr lang="en-US" dirty="0"/>
              <a:t> (particles / lights / energy collected by the detector</a:t>
            </a:r>
            <a:r>
              <a:rPr lang="en-US" dirty="0" smtClean="0"/>
              <a:t>);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Final </a:t>
            </a:r>
            <a:r>
              <a:rPr lang="en-US" dirty="0"/>
              <a:t>hits - </a:t>
            </a:r>
            <a:r>
              <a:rPr lang="en-US" dirty="0" err="1"/>
              <a:t>Fhits</a:t>
            </a:r>
            <a:r>
              <a:rPr lang="en-US" dirty="0"/>
              <a:t> (signals converted from detector hits, added-on with noises).</a:t>
            </a:r>
          </a:p>
          <a:p>
            <a:r>
              <a:rPr lang="en-US" dirty="0" smtClean="0"/>
              <a:t>Hits stream: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hits form a stream, flowing from the top to the bottom. Any two kind of consequential hits are connected by a </a:t>
            </a:r>
            <a:r>
              <a:rPr lang="en-US" dirty="0" smtClean="0"/>
              <a:t>“repeater”, </a:t>
            </a:r>
            <a:r>
              <a:rPr lang="en-US" dirty="0"/>
              <a:t>comprising of storage, processors and switches. In the GEANT4 nomenclature, actually </a:t>
            </a:r>
            <a:r>
              <a:rPr lang="en-US" dirty="0" smtClean="0"/>
              <a:t>1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2) </a:t>
            </a:r>
            <a:r>
              <a:rPr lang="en-US" dirty="0"/>
              <a:t>are two steps of the particle generation; </a:t>
            </a:r>
            <a:r>
              <a:rPr lang="en-US" dirty="0" smtClean="0"/>
              <a:t>3) </a:t>
            </a:r>
            <a:r>
              <a:rPr lang="en-US" dirty="0"/>
              <a:t>and </a:t>
            </a:r>
            <a:r>
              <a:rPr lang="en-US" dirty="0" smtClean="0"/>
              <a:t>4) </a:t>
            </a:r>
            <a:r>
              <a:rPr lang="en-US" dirty="0"/>
              <a:t>are two steps of particle simulation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26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Events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078523" y="1690688"/>
            <a:ext cx="7725508" cy="4721557"/>
          </a:xfrm>
        </p:spPr>
        <p:txBody>
          <a:bodyPr>
            <a:normAutofit/>
          </a:bodyPr>
          <a:lstStyle/>
          <a:p>
            <a:r>
              <a:rPr lang="en-US" dirty="0" smtClean="0"/>
              <a:t>Event fragmentizing: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run and event concept, run / event start, run / event end are just special hits, merged into the hits stream, to mark the separation of these hits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Hits are delivered in batches through the stream. The size of the batch can be controlled, but </a:t>
            </a:r>
            <a:r>
              <a:rPr lang="en-US" dirty="0" smtClean="0"/>
              <a:t>internally forced </a:t>
            </a:r>
            <a:r>
              <a:rPr lang="en-US" dirty="0"/>
              <a:t>to be </a:t>
            </a:r>
            <a:r>
              <a:rPr lang="en-US" dirty="0" smtClean="0"/>
              <a:t>aligned in </a:t>
            </a:r>
            <a:r>
              <a:rPr lang="en-US" dirty="0"/>
              <a:t>the event gaps, and detector gaps (once the detector makes sense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57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263" y="-38412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模拟新程序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数据文件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981200" y="1229853"/>
            <a:ext cx="8229600" cy="576064"/>
          </a:xfrm>
        </p:spPr>
        <p:txBody>
          <a:bodyPr/>
          <a:lstStyle/>
          <a:p>
            <a:r>
              <a:rPr lang="en-US" altLang="zh-CN" dirty="0" smtClean="0"/>
              <a:t>ROOT tree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981200" y="1949932"/>
            <a:ext cx="8229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KEY: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t_runh;1	Run Header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KEY: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t_evth;1	Event Header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KEY: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t_hits;1	Hits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1200" y="3700770"/>
            <a:ext cx="822960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*Tree   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t_hits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Hits                              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*Br    0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                                                *Br    1 :v         : v[4]/F                                                 *Br    2 :weight    : weight/F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981200" y="3068960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</a:rPr>
              <a:t>Hits</a:t>
            </a:r>
            <a:r>
              <a:rPr lang="zh-CN" altLang="en-US" dirty="0">
                <a:latin typeface="Calibri" panose="020F0502020204030204" pitchFamily="34" charset="0"/>
              </a:rPr>
              <a:t>：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69325" y="3982075"/>
            <a:ext cx="82296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*Tree   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t_evth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Event Header                                           ***********************************************************************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*Br    0 :n         : n/I                                                    *Br    1 :v         : v[n]/F                                                 *Br    2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irun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irun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                                                 *Br    3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ievent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ievent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                                               *Br    4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                                                 *Br    5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                                                 *Br    6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iphitsrun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iphitsrun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                                            *Br    7 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***********************************************************************</a:t>
            </a:r>
          </a:p>
        </p:txBody>
      </p:sp>
      <p:sp>
        <p:nvSpPr>
          <p:cNvPr id="6" name="矩形 5"/>
          <p:cNvSpPr/>
          <p:nvPr/>
        </p:nvSpPr>
        <p:spPr>
          <a:xfrm>
            <a:off x="2069334" y="121185"/>
            <a:ext cx="8229600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******************************************************************************</a:t>
            </a:r>
            <a:endParaRPr lang="en-US" altLang="zh-CN" sz="1400" dirty="0"/>
          </a:p>
          <a:p>
            <a:r>
              <a:rPr lang="en-US" altLang="zh-CN" sz="1400" dirty="0"/>
              <a:t>*Tree  </a:t>
            </a:r>
            <a:r>
              <a:rPr lang="en-US" altLang="zh-CN" sz="1400" dirty="0" smtClean="0"/>
              <a:t>                         : </a:t>
            </a:r>
            <a:r>
              <a:rPr lang="en-US" altLang="zh-CN" sz="1400" dirty="0" err="1" smtClean="0"/>
              <a:t>t_runh</a:t>
            </a:r>
            <a:r>
              <a:rPr lang="en-US" altLang="zh-CN" sz="1400" dirty="0" smtClean="0"/>
              <a:t>                    </a:t>
            </a:r>
            <a:r>
              <a:rPr lang="en-US" altLang="zh-CN" sz="1400" dirty="0"/>
              <a:t>: Run Header                                             </a:t>
            </a:r>
          </a:p>
          <a:p>
            <a:r>
              <a:rPr lang="en-US" altLang="zh-CN" sz="1400" dirty="0" smtClean="0"/>
              <a:t>******************************************************************************</a:t>
            </a:r>
            <a:endParaRPr lang="en-US" altLang="zh-CN" sz="1400" dirty="0"/>
          </a:p>
          <a:p>
            <a:r>
              <a:rPr lang="en-US" altLang="zh-CN" sz="1400" dirty="0"/>
              <a:t>*Br  </a:t>
            </a:r>
            <a:r>
              <a:rPr lang="en-US" altLang="zh-CN" sz="1400" dirty="0" smtClean="0"/>
              <a:t>          0                 </a:t>
            </a:r>
            <a:r>
              <a:rPr lang="en-US" altLang="zh-CN" sz="1400" dirty="0"/>
              <a:t>:n       </a:t>
            </a:r>
            <a:r>
              <a:rPr lang="en-US" altLang="zh-CN" sz="1400" dirty="0" smtClean="0"/>
              <a:t>                        </a:t>
            </a:r>
            <a:r>
              <a:rPr lang="en-US" altLang="zh-CN" sz="1400" dirty="0"/>
              <a:t>: n/I                   </a:t>
            </a:r>
            <a:r>
              <a:rPr lang="en-US" altLang="zh-CN" sz="1400" dirty="0" smtClean="0"/>
              <a:t>             </a:t>
            </a:r>
            <a:endParaRPr lang="en-US" altLang="zh-CN" sz="1400" dirty="0"/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 1                 </a:t>
            </a:r>
            <a:r>
              <a:rPr lang="en-US" altLang="zh-CN" sz="1400" dirty="0"/>
              <a:t>:v         </a:t>
            </a:r>
            <a:r>
              <a:rPr lang="en-US" altLang="zh-CN" sz="1400" dirty="0" smtClean="0"/>
              <a:t>                      : </a:t>
            </a:r>
            <a:r>
              <a:rPr lang="en-US" altLang="zh-CN" sz="1400" dirty="0"/>
              <a:t>v[n]/F  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 </a:t>
            </a:r>
            <a:r>
              <a:rPr lang="en-US" altLang="zh-CN" sz="1400" dirty="0" smtClean="0"/>
              <a:t>        2 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irun</a:t>
            </a:r>
            <a:r>
              <a:rPr lang="en-US" altLang="zh-CN" sz="1400" dirty="0"/>
              <a:t>     </a:t>
            </a:r>
            <a:r>
              <a:rPr lang="en-US" altLang="zh-CN" sz="1400" dirty="0" smtClean="0"/>
              <a:t>  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irun</a:t>
            </a:r>
            <a:r>
              <a:rPr lang="en-US" altLang="zh-CN" sz="1400" dirty="0"/>
              <a:t>/I  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 3                 </a:t>
            </a:r>
            <a:r>
              <a:rPr lang="en-US" altLang="zh-CN" sz="1400" dirty="0"/>
              <a:t>:version </a:t>
            </a:r>
            <a:r>
              <a:rPr lang="en-US" altLang="zh-CN" sz="1400" dirty="0" smtClean="0"/>
              <a:t>                   </a:t>
            </a:r>
            <a:r>
              <a:rPr lang="en-US" altLang="zh-CN" sz="1400" dirty="0"/>
              <a:t>: version/F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 4 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hittype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hittype</a:t>
            </a:r>
            <a:r>
              <a:rPr lang="en-US" altLang="zh-CN" sz="1400" dirty="0"/>
              <a:t>/I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 5 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sortkey</a:t>
            </a:r>
            <a:r>
              <a:rPr lang="en-US" altLang="zh-CN" sz="1400" dirty="0"/>
              <a:t>  </a:t>
            </a:r>
            <a:r>
              <a:rPr lang="en-US" altLang="zh-CN" sz="1400" dirty="0" smtClean="0"/>
              <a:t>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sortkey</a:t>
            </a:r>
            <a:r>
              <a:rPr lang="en-US" altLang="zh-CN" sz="1400" dirty="0"/>
              <a:t>/I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 </a:t>
            </a:r>
            <a:r>
              <a:rPr lang="en-US" altLang="zh-CN" sz="1400" dirty="0" smtClean="0"/>
              <a:t>        6                 :</a:t>
            </a:r>
            <a:r>
              <a:rPr lang="en-US" altLang="zh-CN" sz="1400" dirty="0" err="1"/>
              <a:t>nevent</a:t>
            </a:r>
            <a:r>
              <a:rPr lang="en-US" altLang="zh-CN" sz="1400" dirty="0"/>
              <a:t>   </a:t>
            </a:r>
            <a:r>
              <a:rPr lang="en-US" altLang="zh-CN" sz="1400" dirty="0" smtClean="0"/>
              <a:t>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nevent</a:t>
            </a:r>
            <a:r>
              <a:rPr lang="en-US" altLang="zh-CN" sz="1400" dirty="0"/>
              <a:t>/I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 </a:t>
            </a:r>
            <a:r>
              <a:rPr lang="en-US" altLang="zh-CN" sz="1400" dirty="0" smtClean="0"/>
              <a:t>        7                 </a:t>
            </a:r>
            <a:r>
              <a:rPr lang="en-US" altLang="zh-CN" sz="1400" dirty="0"/>
              <a:t>:</a:t>
            </a:r>
            <a:r>
              <a:rPr lang="en-US" altLang="zh-CN" sz="1400" dirty="0" err="1" smtClean="0"/>
              <a:t>neventall</a:t>
            </a:r>
            <a:r>
              <a:rPr lang="en-US" altLang="zh-CN" sz="1400" dirty="0" smtClean="0"/>
              <a:t>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neventall</a:t>
            </a:r>
            <a:r>
              <a:rPr lang="en-US" altLang="zh-CN" sz="1400" dirty="0"/>
              <a:t>/I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 </a:t>
            </a:r>
            <a:r>
              <a:rPr lang="en-US" altLang="zh-CN" sz="1400" dirty="0" smtClean="0"/>
              <a:t>        8 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ndet</a:t>
            </a:r>
            <a:r>
              <a:rPr lang="en-US" altLang="zh-CN" sz="1400" dirty="0"/>
              <a:t>     </a:t>
            </a:r>
            <a:r>
              <a:rPr lang="en-US" altLang="zh-CN" sz="1400" dirty="0" smtClean="0"/>
              <a:t> 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ndet</a:t>
            </a:r>
            <a:r>
              <a:rPr lang="en-US" altLang="zh-CN" sz="1400" dirty="0"/>
              <a:t>/L  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</a:t>
            </a:r>
            <a:r>
              <a:rPr lang="en-US" altLang="zh-CN" sz="1400" dirty="0" smtClean="0"/>
              <a:t>          </a:t>
            </a:r>
            <a:r>
              <a:rPr lang="en-US" altLang="zh-CN" sz="1400" dirty="0"/>
              <a:t>9 </a:t>
            </a:r>
            <a:r>
              <a:rPr lang="en-US" altLang="zh-CN" sz="1400" dirty="0" smtClean="0"/>
              <a:t>                :</a:t>
            </a:r>
            <a:r>
              <a:rPr lang="en-US" altLang="zh-CN" sz="1400" dirty="0" err="1"/>
              <a:t>ndetall</a:t>
            </a:r>
            <a:r>
              <a:rPr lang="en-US" altLang="zh-CN" sz="1400" dirty="0"/>
              <a:t>   </a:t>
            </a:r>
            <a:r>
              <a:rPr lang="en-US" altLang="zh-CN" sz="1400" dirty="0" smtClean="0"/>
              <a:t>                  : </a:t>
            </a:r>
            <a:r>
              <a:rPr lang="en-US" altLang="zh-CN" sz="1400" dirty="0" err="1"/>
              <a:t>ndetall</a:t>
            </a:r>
            <a:r>
              <a:rPr lang="en-US" altLang="zh-CN" sz="1400" dirty="0"/>
              <a:t>/L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10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nhit</a:t>
            </a:r>
            <a:r>
              <a:rPr lang="en-US" altLang="zh-CN" sz="1400" dirty="0"/>
              <a:t>    </a:t>
            </a:r>
            <a:r>
              <a:rPr lang="en-US" altLang="zh-CN" sz="1400" dirty="0" smtClean="0"/>
              <a:t>   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nhit</a:t>
            </a:r>
            <a:r>
              <a:rPr lang="en-US" altLang="zh-CN" sz="1400" dirty="0"/>
              <a:t>/L  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11                :</a:t>
            </a:r>
            <a:r>
              <a:rPr lang="en-US" altLang="zh-CN" sz="1400" dirty="0" err="1"/>
              <a:t>nhitall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  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nhitall</a:t>
            </a:r>
            <a:r>
              <a:rPr lang="en-US" altLang="zh-CN" sz="1400" dirty="0"/>
              <a:t>/L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12                :</a:t>
            </a:r>
            <a:r>
              <a:rPr lang="en-US" altLang="zh-CN" sz="1400" dirty="0" err="1"/>
              <a:t>ipevth</a:t>
            </a:r>
            <a:r>
              <a:rPr lang="en-US" altLang="zh-CN" sz="1400" dirty="0"/>
              <a:t>   </a:t>
            </a:r>
            <a:r>
              <a:rPr lang="en-US" altLang="zh-CN" sz="1400" dirty="0" smtClean="0"/>
              <a:t>                   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ipevth</a:t>
            </a:r>
            <a:r>
              <a:rPr lang="en-US" altLang="zh-CN" sz="1400" dirty="0"/>
              <a:t>/L                                               </a:t>
            </a: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Br   </a:t>
            </a:r>
            <a:r>
              <a:rPr lang="en-US" altLang="zh-CN" sz="1400" dirty="0" smtClean="0"/>
              <a:t>        13                </a:t>
            </a:r>
            <a:r>
              <a:rPr lang="en-US" altLang="zh-CN" sz="1400" dirty="0"/>
              <a:t>:</a:t>
            </a:r>
            <a:r>
              <a:rPr lang="en-US" altLang="zh-CN" sz="1400" dirty="0" err="1"/>
              <a:t>iphits</a:t>
            </a:r>
            <a:r>
              <a:rPr lang="en-US" altLang="zh-CN" sz="1400" dirty="0"/>
              <a:t>    </a:t>
            </a:r>
            <a:r>
              <a:rPr lang="en-US" altLang="zh-CN" sz="1400" dirty="0" smtClean="0"/>
              <a:t>                    : </a:t>
            </a:r>
            <a:r>
              <a:rPr lang="en-US" altLang="zh-CN" sz="1400" dirty="0" err="1"/>
              <a:t>iphits</a:t>
            </a:r>
            <a:r>
              <a:rPr lang="en-US" altLang="zh-CN" sz="1400" dirty="0"/>
              <a:t>/L                                               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13412" y="226608"/>
            <a:ext cx="1279793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Calibri" panose="020F0502020204030204" pitchFamily="34" charset="0"/>
              </a:rPr>
              <a:t>Run</a:t>
            </a:r>
            <a:r>
              <a:rPr lang="zh-CN" altLang="en-US" dirty="0" smtClean="0">
                <a:latin typeface="Calibri" panose="020F0502020204030204" pitchFamily="34" charset="0"/>
              </a:rPr>
              <a:t>：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59174" y="4102710"/>
            <a:ext cx="1279793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Calibri" panose="020F0502020204030204" pitchFamily="34" charset="0"/>
              </a:rPr>
              <a:t>Event</a:t>
            </a:r>
            <a:r>
              <a:rPr lang="zh-CN" altLang="en-US" dirty="0" smtClean="0">
                <a:latin typeface="Calibri" panose="020F0502020204030204" pitchFamily="34" charset="0"/>
              </a:rPr>
              <a:t>：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9654"/>
            <a:ext cx="3393195" cy="35120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557" y="1462535"/>
            <a:ext cx="38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没有考虑水衰减（无穷大）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492" y="2039652"/>
            <a:ext cx="5339508" cy="3512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35723" y="296748"/>
            <a:ext cx="923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WCDA</a:t>
            </a:r>
            <a:r>
              <a:rPr lang="zh-CN" altLang="en-US" sz="4000" dirty="0" smtClean="0"/>
              <a:t>模拟新程序</a:t>
            </a:r>
            <a:r>
              <a:rPr lang="en-US" altLang="zh-CN" sz="4000" dirty="0" smtClean="0"/>
              <a:t>---</a:t>
            </a:r>
            <a:r>
              <a:rPr lang="zh-CN" altLang="en-US" sz="4000" dirty="0" smtClean="0"/>
              <a:t>新旧程序结果比较</a:t>
            </a:r>
            <a:endParaRPr lang="en-US" altLang="zh-CN" sz="40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195" y="2039653"/>
            <a:ext cx="3525398" cy="35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7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5723" y="296748"/>
            <a:ext cx="923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WCDA</a:t>
            </a:r>
            <a:r>
              <a:rPr lang="zh-CN" altLang="en-US" sz="4000" dirty="0" smtClean="0"/>
              <a:t>模拟新程序</a:t>
            </a:r>
            <a:r>
              <a:rPr lang="en-US" altLang="zh-CN" sz="4000" dirty="0" smtClean="0"/>
              <a:t>---</a:t>
            </a:r>
            <a:r>
              <a:rPr lang="zh-CN" altLang="en-US" sz="4000" dirty="0" smtClean="0"/>
              <a:t>新旧程序结果比较</a:t>
            </a:r>
            <a:endParaRPr lang="en-US" altLang="zh-CN" sz="4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586153" y="6100382"/>
            <a:ext cx="574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1000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个伽马事例样本；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击中的探测器个数及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Hit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数两版程序符合比较好；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516" y="1806763"/>
            <a:ext cx="3646584" cy="44499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032" y="1784737"/>
            <a:ext cx="4814370" cy="4549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6600"/>
            <a:ext cx="3602516" cy="44499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6437" y="1048356"/>
            <a:ext cx="38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考虑水衰减</a:t>
            </a:r>
            <a:endParaRPr lang="en-US" altLang="zh-CN" dirty="0" smtClean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3136912"/>
              </p:ext>
            </p:extLst>
          </p:nvPr>
        </p:nvGraphicFramePr>
        <p:xfrm>
          <a:off x="1691088" y="908318"/>
          <a:ext cx="6983412" cy="762000"/>
        </p:xfrm>
        <a:graphic>
          <a:graphicData uri="http://schemas.openxmlformats.org/presentationml/2006/ole">
            <p:oleObj spid="_x0000_s1108" name="公式" r:id="rId6" imgW="4647960" imgH="507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9985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2552" y="1896421"/>
            <a:ext cx="597190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800" dirty="0" smtClean="0"/>
              <a:t>旧程序</a:t>
            </a:r>
            <a:r>
              <a:rPr lang="en-US" altLang="zh-CN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320X320</a:t>
            </a:r>
            <a:r>
              <a:rPr lang="zh-CN" altLang="en-US" dirty="0" smtClean="0"/>
              <a:t>阵列模拟样本总量</a:t>
            </a:r>
            <a:r>
              <a:rPr lang="en-US" altLang="zh-CN" dirty="0" err="1" smtClean="0"/>
              <a:t>corsika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75</a:t>
            </a:r>
            <a:r>
              <a:rPr lang="zh-CN" altLang="en-US" dirty="0" smtClean="0"/>
              <a:t>万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zh-CN" altLang="en-US" dirty="0" smtClean="0"/>
              <a:t>本底：</a:t>
            </a:r>
            <a:r>
              <a:rPr lang="en-US" altLang="zh-CN" dirty="0" smtClean="0"/>
              <a:t>2.6e6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zh-CN" altLang="en-US" dirty="0" smtClean="0"/>
              <a:t>存储空间</a:t>
            </a:r>
            <a:r>
              <a:rPr lang="en-US" altLang="zh-CN" dirty="0" smtClean="0"/>
              <a:t>350G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zh-CN" altLang="en-US" dirty="0" smtClean="0"/>
              <a:t>每个事例重复</a:t>
            </a:r>
            <a:r>
              <a:rPr lang="en-US" altLang="zh-CN" dirty="0" smtClean="0"/>
              <a:t>10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320X320</a:t>
            </a:r>
            <a:r>
              <a:rPr lang="zh-CN" altLang="en-US" dirty="0" smtClean="0"/>
              <a:t>阵列模拟样本花费时间</a:t>
            </a:r>
            <a:r>
              <a:rPr lang="zh-CN" altLang="en-US" dirty="0"/>
              <a:t>及</a:t>
            </a:r>
            <a:r>
              <a:rPr lang="en-US" altLang="zh-CN" dirty="0" smtClean="0"/>
              <a:t>CPU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100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CPU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3</a:t>
            </a:r>
            <a:r>
              <a:rPr lang="zh-CN" altLang="en-US" dirty="0" smtClean="0"/>
              <a:t>个月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灵敏度误差</a:t>
            </a:r>
            <a:r>
              <a:rPr lang="en-US" altLang="zh-CN" dirty="0" smtClean="0"/>
              <a:t>30%~50%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/>
              <a:t>78000</a:t>
            </a:r>
            <a:r>
              <a:rPr lang="zh-CN" altLang="en-US" dirty="0" smtClean="0"/>
              <a:t>㎡阵列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4</a:t>
            </a:r>
            <a:r>
              <a:rPr lang="zh-CN" altLang="en-US" dirty="0" smtClean="0"/>
              <a:t>倍统计量，误差</a:t>
            </a:r>
            <a:r>
              <a:rPr lang="en-US" altLang="zh-CN" dirty="0" smtClean="0"/>
              <a:t>~10%</a:t>
            </a:r>
            <a:r>
              <a:rPr lang="zh-CN" altLang="en-US" dirty="0" smtClean="0"/>
              <a:t>以内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100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，所需时间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个月即</a:t>
            </a:r>
            <a:r>
              <a:rPr lang="en-US" altLang="zh-CN" dirty="0" smtClean="0"/>
              <a:t>1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1000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，所需时间</a:t>
            </a:r>
            <a:r>
              <a:rPr lang="en-US" altLang="zh-CN" dirty="0"/>
              <a:t>1</a:t>
            </a:r>
            <a:r>
              <a:rPr lang="zh-CN" altLang="en-US" dirty="0" smtClean="0"/>
              <a:t>个月</a:t>
            </a:r>
            <a:endParaRPr lang="en-US" altLang="zh-CN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2228" y="617373"/>
            <a:ext cx="10515600" cy="896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G4</a:t>
            </a:r>
            <a:r>
              <a:rPr lang="zh-CN" altLang="en-US" dirty="0" smtClean="0"/>
              <a:t>模拟所需时间及</a:t>
            </a:r>
            <a:r>
              <a:rPr lang="en-US" altLang="zh-CN" dirty="0" smtClean="0"/>
              <a:t>CPU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588879" y="2019126"/>
            <a:ext cx="45389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800" dirty="0" smtClean="0"/>
              <a:t> 新程序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dirty="0" smtClean="0"/>
              <a:t>完整的模拟两版程序所花时间基本一致</a:t>
            </a:r>
            <a:endParaRPr lang="en-US" altLang="zh-CN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dirty="0"/>
              <a:t> </a:t>
            </a:r>
            <a:r>
              <a:rPr lang="zh-CN" altLang="en-US" dirty="0" smtClean="0"/>
              <a:t>新程序第一步模拟占用</a:t>
            </a:r>
            <a:r>
              <a:rPr lang="en-US" altLang="zh-CN" dirty="0" smtClean="0"/>
              <a:t>99%</a:t>
            </a:r>
            <a:r>
              <a:rPr lang="zh-CN" altLang="en-US" dirty="0" smtClean="0"/>
              <a:t>以上的时间</a:t>
            </a:r>
            <a:endParaRPr lang="en-US" altLang="zh-CN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dirty="0"/>
              <a:t> </a:t>
            </a:r>
            <a:r>
              <a:rPr lang="zh-CN" altLang="en-US" dirty="0" smtClean="0"/>
              <a:t>程序真实化节约</a:t>
            </a:r>
            <a:r>
              <a:rPr lang="en-US" altLang="zh-CN" dirty="0" smtClean="0"/>
              <a:t>2/3</a:t>
            </a:r>
            <a:r>
              <a:rPr lang="zh-CN" altLang="en-US" dirty="0" smtClean="0"/>
              <a:t>以上的时间</a:t>
            </a:r>
            <a:endParaRPr lang="en-US" altLang="zh-CN" dirty="0" smtClean="0"/>
          </a:p>
          <a:p>
            <a:pPr marL="9144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zh-CN" altLang="en-US" dirty="0" smtClean="0"/>
              <a:t>水的模型</a:t>
            </a:r>
            <a:endParaRPr lang="en-US" altLang="zh-CN" dirty="0" smtClean="0"/>
          </a:p>
          <a:p>
            <a:pPr marL="9144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smtClean="0"/>
              <a:t>PMT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marL="9144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smtClean="0"/>
              <a:t>……..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172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261" y="329956"/>
            <a:ext cx="1541585" cy="1325563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提出了一种全新的基于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流的探测器模拟方法：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可解决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模拟计算经常遇到的内存饱和的问题；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大幅降低探测器真实化所需的计算资源；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可以把所有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探测器整合，实现联合模拟。</a:t>
            </a:r>
            <a:endParaRPr lang="en-US" altLang="zh-CN" dirty="0" smtClean="0"/>
          </a:p>
          <a:p>
            <a:r>
              <a:rPr lang="zh-CN" altLang="en-US" dirty="0" smtClean="0"/>
              <a:t>实现了此种方法的框架程序：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</a:t>
            </a:r>
            <a:r>
              <a:rPr lang="en-US" dirty="0" err="1" smtClean="0"/>
              <a:t>orsika</a:t>
            </a:r>
            <a:r>
              <a:rPr lang="zh-CN" altLang="en-US" dirty="0" smtClean="0"/>
              <a:t>数据的随机读取程序（</a:t>
            </a:r>
            <a:r>
              <a:rPr lang="en-US" altLang="zh-CN" dirty="0" err="1" smtClean="0"/>
              <a:t>CorsikaReader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Hit</a:t>
            </a:r>
            <a:r>
              <a:rPr lang="zh-CN" altLang="en-US" dirty="0" smtClean="0"/>
              <a:t>流处理程序包（</a:t>
            </a:r>
            <a:r>
              <a:rPr lang="en-US" altLang="zh-CN" dirty="0" err="1" smtClean="0"/>
              <a:t>HitsReader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命令行解析、控制参数（包括参数单位）和数据库调用程序包（</a:t>
            </a:r>
            <a:r>
              <a:rPr lang="en-US" altLang="zh-CN" dirty="0" err="1" smtClean="0"/>
              <a:t>OptParser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已经实现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模拟程序的更新。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9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49200" y="2028092"/>
            <a:ext cx="39608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华文新魏" panose="0201080004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xmlns="" val="5456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WCDA</a:t>
            </a:r>
            <a:r>
              <a:rPr lang="zh-CN" altLang="en-US" dirty="0" smtClean="0"/>
              <a:t>实验简介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原有程序实现方式（基于事例流）存在的问题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主要目标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新程序</a:t>
            </a:r>
            <a:r>
              <a:rPr lang="en-US" altLang="zh-CN" dirty="0" smtClean="0"/>
              <a:t>---g4wcda</a:t>
            </a:r>
            <a:r>
              <a:rPr lang="zh-CN" altLang="en-US" dirty="0" smtClean="0"/>
              <a:t>（基于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流）实现方式</a:t>
            </a:r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427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257" y="1091951"/>
            <a:ext cx="5527040" cy="3778250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117231" y="0"/>
            <a:ext cx="65297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 dirty="0" smtClean="0">
                <a:solidFill>
                  <a:srgbClr val="A50021"/>
                </a:solidFill>
                <a:latin typeface="Comic Sans MS" panose="030F0702030302020204" pitchFamily="66" charset="0"/>
                <a:ea typeface="楷体_GB2312" pitchFamily="49" charset="-122"/>
              </a:rPr>
              <a:t>水切伦科夫阵列（</a:t>
            </a:r>
            <a:r>
              <a:rPr lang="en-US" altLang="zh-CN" sz="4000" b="1" dirty="0" smtClean="0">
                <a:solidFill>
                  <a:srgbClr val="A50021"/>
                </a:solidFill>
                <a:latin typeface="Comic Sans MS" panose="030F0702030302020204" pitchFamily="66" charset="0"/>
                <a:ea typeface="楷体_GB2312" pitchFamily="49" charset="-122"/>
              </a:rPr>
              <a:t>WCDA</a:t>
            </a:r>
            <a:r>
              <a:rPr lang="zh-CN" altLang="en-US" sz="4000" b="1" dirty="0" smtClean="0">
                <a:solidFill>
                  <a:srgbClr val="A50021"/>
                </a:solidFill>
                <a:latin typeface="Comic Sans MS" panose="030F0702030302020204" pitchFamily="66" charset="0"/>
                <a:ea typeface="楷体_GB2312" pitchFamily="49" charset="-122"/>
              </a:rPr>
              <a:t>）</a:t>
            </a:r>
            <a:endParaRPr lang="en-US" altLang="zh-CN" sz="4000" b="1" dirty="0">
              <a:solidFill>
                <a:srgbClr val="A50021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257636" y="2829411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WCDA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12767"/>
            <a:ext cx="4320480" cy="38950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2806" y="4870201"/>
            <a:ext cx="70713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个水池</a:t>
            </a:r>
            <a:endParaRPr lang="en-US" altLang="zh-CN" sz="24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78000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平方米；</a:t>
            </a:r>
            <a:endParaRPr lang="en-US" altLang="zh-CN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米有效水深；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3120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米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X5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米单元，每个单元一个向上看的光电倍增管；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每个单元用黑色隔光帘隔开。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8553">
            <a:off x="4941393" y="-924709"/>
            <a:ext cx="1966528" cy="3933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443" y="3472935"/>
            <a:ext cx="3405719" cy="20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8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661" y="422031"/>
            <a:ext cx="494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WCDA</a:t>
            </a:r>
            <a:r>
              <a:rPr lang="zh-CN" altLang="en-US" sz="4000" dirty="0" smtClean="0"/>
              <a:t>模拟的特点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6123" y="1735015"/>
            <a:ext cx="85461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/>
              <a:t>高能量：</a:t>
            </a:r>
            <a:endParaRPr lang="en-US" altLang="zh-CN" sz="3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模拟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能量几十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GeV~1000TeV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，高能量产生大簇射，次级粒子数多至百万；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/>
              <a:t>大</a:t>
            </a:r>
            <a:r>
              <a:rPr lang="en-US" altLang="zh-CN" sz="3600" dirty="0" smtClean="0"/>
              <a:t>Hits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高能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shower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产生大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Hits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高能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次级粒子产生大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Hits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/>
              <a:t>耗时长：</a:t>
            </a:r>
            <a:endParaRPr lang="en-US" altLang="zh-CN" sz="3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 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次级粒子在水中产生大量切伦科夫光</a:t>
            </a:r>
          </a:p>
        </p:txBody>
      </p:sp>
    </p:spTree>
    <p:extLst>
      <p:ext uri="{BB962C8B-B14F-4D97-AF65-F5344CB8AC3E}">
        <p14:creationId xmlns:p14="http://schemas.microsoft.com/office/powerpoint/2010/main" xmlns="" val="58804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6879" y="269488"/>
            <a:ext cx="877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原有模拟程序实现方法</a:t>
            </a:r>
            <a:endParaRPr lang="zh-CN" altLang="en-US" sz="40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58" y="1102002"/>
            <a:ext cx="1639864" cy="55151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86560" y="1597414"/>
            <a:ext cx="6742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3600" dirty="0" smtClean="0"/>
              <a:t> 实现方式</a:t>
            </a:r>
            <a:endParaRPr lang="en-US" altLang="zh-CN" sz="3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事例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流  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比较传统的方式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3600" dirty="0" smtClean="0"/>
              <a:t> 现有程序的问题</a:t>
            </a:r>
            <a:endParaRPr lang="en-US" altLang="zh-CN" sz="3600" dirty="0" smtClean="0"/>
          </a:p>
          <a:p>
            <a:pPr marL="1028700" lvl="1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大事例内存耗尽，程序崩溃：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028700" lvl="1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这种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方式不太适合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大量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事例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堆积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的模拟。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80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7815" y="339968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主要目标之一：解决内存耗尽问题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0246" y="1312985"/>
            <a:ext cx="9542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 </a:t>
            </a:r>
            <a:r>
              <a:rPr lang="zh-CN" altLang="en-US" sz="3600" dirty="0"/>
              <a:t>产生子</a:t>
            </a:r>
            <a:endParaRPr lang="en-US" altLang="zh-CN" sz="3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高能大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shower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大量的次级粒子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3600" dirty="0"/>
              <a:t> Hit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高能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shower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事例产生的大量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Hits;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次级粒子产生的大量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Hits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（比如：强子）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 </a:t>
            </a:r>
            <a:r>
              <a:rPr lang="zh-CN" altLang="en-US" sz="3600" dirty="0" smtClean="0"/>
              <a:t>重复的多</a:t>
            </a:r>
            <a:r>
              <a:rPr lang="zh-CN" altLang="en-US" sz="3600" dirty="0"/>
              <a:t>个探测器单元</a:t>
            </a:r>
            <a:endParaRPr lang="en-US" altLang="zh-CN" sz="3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对每个单元探测器的详细模拟也可能消耗额外的内存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1156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7815" y="339968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主要目标</a:t>
            </a:r>
            <a:r>
              <a:rPr lang="zh-CN" altLang="en-US" sz="4400" dirty="0" smtClean="0"/>
              <a:t>之二：优化中间结果的存储</a:t>
            </a:r>
            <a:endParaRPr lang="zh-CN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679938" y="1758462"/>
            <a:ext cx="9542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 </a:t>
            </a:r>
            <a:r>
              <a:rPr lang="zh-CN" altLang="en-US" sz="3600" dirty="0"/>
              <a:t>产生子</a:t>
            </a:r>
            <a:endParaRPr lang="en-US" altLang="zh-CN" sz="36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对一些排列稀疏的探测器，没有必要完全保留所有的</a:t>
            </a:r>
            <a:r>
              <a:rPr lang="en-US" altLang="zh-CN" sz="360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Corsika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数据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/>
              <a:t>更多的</a:t>
            </a:r>
            <a:r>
              <a:rPr lang="en-US" altLang="zh-CN" sz="3600" dirty="0" smtClean="0"/>
              <a:t>Hits</a:t>
            </a:r>
            <a:r>
              <a:rPr lang="zh-CN" altLang="en-US" sz="3600" dirty="0" smtClean="0"/>
              <a:t>信息</a:t>
            </a:r>
            <a:r>
              <a:rPr lang="en-US" altLang="zh-CN" sz="3600" dirty="0" smtClean="0"/>
              <a:t>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存储更多的关于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Hit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的信息，而不仅是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Hit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本身，以便于特殊的分析及探测器优化等；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关于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Run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及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Event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信息的读入和存储没有必要按照传统的方式处理。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4812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7815" y="339968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主要目标</a:t>
            </a:r>
            <a:r>
              <a:rPr lang="zh-CN" altLang="en-US" sz="4400" dirty="0" smtClean="0"/>
              <a:t>之三：易于探测器真实化</a:t>
            </a:r>
            <a:endParaRPr lang="zh-CN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679938" y="1758462"/>
            <a:ext cx="9542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 </a:t>
            </a:r>
            <a:r>
              <a:rPr lang="zh-CN" altLang="en-US" sz="3600" dirty="0" smtClean="0"/>
              <a:t>代码维护</a:t>
            </a:r>
            <a:endParaRPr lang="en-US" altLang="zh-CN" sz="3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 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将模拟实现分几个步骤完成，使依赖于真实化的模拟过程在后续做精细模拟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 smtClean="0"/>
              <a:t>重复的多</a:t>
            </a:r>
            <a:r>
              <a:rPr lang="zh-CN" altLang="en-US" sz="3600" dirty="0"/>
              <a:t>个探测器单元</a:t>
            </a:r>
            <a:endParaRPr lang="en-US" altLang="zh-CN" sz="3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不依赖真实化的模拟过程放在第一步，这样可以节约大量的时间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38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4431" y="180648"/>
            <a:ext cx="1085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主要目标之四：各类探测器统一模拟的实现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1161105"/>
            <a:ext cx="120864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3600" dirty="0"/>
              <a:t>构架</a:t>
            </a:r>
            <a:r>
              <a:rPr lang="zh-CN" altLang="en-US" sz="3600" dirty="0" smtClean="0"/>
              <a:t>模拟</a:t>
            </a:r>
            <a:endParaRPr lang="en-US" altLang="zh-CN" sz="3600" dirty="0" smtClean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第一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步模拟阵列探测器的几何配置，比如几何位置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、探测器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结构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等；如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WCDA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的模拟中，第一步只模拟阵列从</a:t>
            </a:r>
            <a:r>
              <a:rPr lang="en-US" altLang="zh-CN" sz="360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Corsika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的簇射入射到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PMT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之前的所有过程；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32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 </a:t>
            </a:r>
            <a:r>
              <a:rPr lang="zh-CN" altLang="en-US" sz="3600" dirty="0" smtClean="0"/>
              <a:t>详细模拟</a:t>
            </a:r>
            <a:endParaRPr lang="en-US" altLang="zh-CN" sz="3600" dirty="0" smtClean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第二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步详细模拟一个或几个探测器单元；如在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WCDA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的模拟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中，对一个探测器单元的ＰＭＴ详细模拟。</a:t>
            </a:r>
          </a:p>
        </p:txBody>
      </p:sp>
    </p:spTree>
    <p:extLst>
      <p:ext uri="{BB962C8B-B14F-4D97-AF65-F5344CB8AC3E}">
        <p14:creationId xmlns:p14="http://schemas.microsoft.com/office/powerpoint/2010/main" xmlns="" val="298035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1268</Words>
  <Application>Microsoft Office PowerPoint</Application>
  <PresentationFormat>自定义</PresentationFormat>
  <Paragraphs>154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公式</vt:lpstr>
      <vt:lpstr>     LHAASO-WCDA探测器模拟工作进展 </vt:lpstr>
      <vt:lpstr>报告内容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关于Hits</vt:lpstr>
      <vt:lpstr>关于Events</vt:lpstr>
      <vt:lpstr>WCDA模拟新程序---数据文件</vt:lpstr>
      <vt:lpstr>幻灯片 14</vt:lpstr>
      <vt:lpstr>幻灯片 15</vt:lpstr>
      <vt:lpstr>幻灯片 16</vt:lpstr>
      <vt:lpstr>幻灯片 17</vt:lpstr>
      <vt:lpstr>总结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WCDA新模拟程序及数据批量生产计划</dc:title>
  <dc:creator>Wuhr</dc:creator>
  <cp:lastModifiedBy>aca-stay</cp:lastModifiedBy>
  <cp:revision>82</cp:revision>
  <dcterms:created xsi:type="dcterms:W3CDTF">2017-01-10T05:19:49Z</dcterms:created>
  <dcterms:modified xsi:type="dcterms:W3CDTF">2017-09-22T07:12:03Z</dcterms:modified>
</cp:coreProperties>
</file>