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6" r:id="rId2"/>
    <p:sldId id="257" r:id="rId3"/>
    <p:sldId id="288" r:id="rId4"/>
    <p:sldId id="258" r:id="rId5"/>
    <p:sldId id="289" r:id="rId6"/>
    <p:sldId id="260" r:id="rId7"/>
    <p:sldId id="259" r:id="rId8"/>
    <p:sldId id="271" r:id="rId9"/>
    <p:sldId id="263" r:id="rId10"/>
    <p:sldId id="274" r:id="rId11"/>
    <p:sldId id="283" r:id="rId12"/>
    <p:sldId id="286" r:id="rId13"/>
    <p:sldId id="272" r:id="rId14"/>
    <p:sldId id="276" r:id="rId15"/>
    <p:sldId id="277" r:id="rId16"/>
    <p:sldId id="281" r:id="rId17"/>
    <p:sldId id="280" r:id="rId18"/>
    <p:sldId id="285" r:id="rId19"/>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5494" autoAdjust="0"/>
  </p:normalViewPr>
  <p:slideViewPr>
    <p:cSldViewPr>
      <p:cViewPr varScale="1">
        <p:scale>
          <a:sx n="50" d="100"/>
          <a:sy n="50" d="100"/>
        </p:scale>
        <p:origin x="-1253" y="-7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62F3FA5-3655-4173-B62C-BEBED0132301}" type="datetimeFigureOut">
              <a:rPr lang="zh-CN" altLang="en-US" smtClean="0"/>
              <a:pPr/>
              <a:t>2017/9/23</a:t>
            </a:fld>
            <a:endParaRPr lang="zh-CN" altLang="en-US"/>
          </a:p>
        </p:txBody>
      </p:sp>
      <p:sp>
        <p:nvSpPr>
          <p:cNvPr id="4" name="幻灯片图像占位符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F7C60BF-34A2-4336-8898-116A3C10F813}" type="slidenum">
              <a:rPr lang="zh-CN" altLang="en-US" smtClean="0"/>
              <a:pPr/>
              <a:t>‹#›</a:t>
            </a:fld>
            <a:endParaRPr lang="zh-CN" altLang="en-US"/>
          </a:p>
        </p:txBody>
      </p:sp>
    </p:spTree>
    <p:extLst>
      <p:ext uri="{BB962C8B-B14F-4D97-AF65-F5344CB8AC3E}">
        <p14:creationId xmlns:p14="http://schemas.microsoft.com/office/powerpoint/2010/main" xmlns="" val="39202768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F7C60BF-34A2-4336-8898-116A3C10F813}" type="slidenum">
              <a:rPr lang="zh-CN" altLang="en-US" smtClean="0"/>
              <a:pPr/>
              <a:t>17</a:t>
            </a:fld>
            <a:endParaRPr lang="zh-CN" altLang="en-US"/>
          </a:p>
        </p:txBody>
      </p:sp>
    </p:spTree>
    <p:extLst>
      <p:ext uri="{BB962C8B-B14F-4D97-AF65-F5344CB8AC3E}">
        <p14:creationId xmlns:p14="http://schemas.microsoft.com/office/powerpoint/2010/main" xmlns="" val="42205039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2017/9/23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2017/9/23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2017/9/23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2017/9/23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2017/9/23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2017/9/23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530820CF-B880-4189-942D-D702A7CBA730}" type="datetimeFigureOut">
              <a:rPr lang="zh-CN" altLang="en-US" smtClean="0"/>
              <a:pPr/>
              <a:t>2017/9/23</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530820CF-B880-4189-942D-D702A7CBA730}" type="datetimeFigureOut">
              <a:rPr lang="zh-CN" altLang="en-US" smtClean="0"/>
              <a:pPr/>
              <a:t>2017/9/23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pPr/>
              <a:t>2017/9/23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2017/9/23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2017/9/23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pPr/>
              <a:t>2017/9/23</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png"/></Relationships>
</file>

<file path=ppt/slides/_rels/slide1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1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251520" y="1613992"/>
            <a:ext cx="8568952" cy="1470025"/>
          </a:xfrm>
        </p:spPr>
        <p:txBody>
          <a:bodyPr>
            <a:normAutofit/>
          </a:bodyPr>
          <a:lstStyle/>
          <a:p>
            <a:r>
              <a:rPr lang="en-US" altLang="zh-CN" sz="4000" b="1" dirty="0">
                <a:solidFill>
                  <a:srgbClr val="006600"/>
                </a:solidFill>
              </a:rPr>
              <a:t>WCDA</a:t>
            </a:r>
            <a:r>
              <a:rPr lang="zh-CN" altLang="en-US" sz="4000" b="1" dirty="0">
                <a:solidFill>
                  <a:srgbClr val="006600"/>
                </a:solidFill>
              </a:rPr>
              <a:t>动态范围扩展</a:t>
            </a:r>
            <a:r>
              <a:rPr lang="zh-CN" altLang="en-US" sz="4000" b="1" dirty="0" smtClean="0">
                <a:solidFill>
                  <a:srgbClr val="006600"/>
                </a:solidFill>
              </a:rPr>
              <a:t>系统模拟</a:t>
            </a:r>
            <a:r>
              <a:rPr lang="zh-CN" altLang="en-US" sz="4000" b="1" dirty="0">
                <a:solidFill>
                  <a:srgbClr val="006600"/>
                </a:solidFill>
              </a:rPr>
              <a:t>研究</a:t>
            </a:r>
          </a:p>
        </p:txBody>
      </p:sp>
      <p:sp>
        <p:nvSpPr>
          <p:cNvPr id="3" name="副标题 2"/>
          <p:cNvSpPr>
            <a:spLocks noGrp="1"/>
          </p:cNvSpPr>
          <p:nvPr>
            <p:ph type="subTitle" idx="1"/>
          </p:nvPr>
        </p:nvSpPr>
        <p:spPr>
          <a:xfrm>
            <a:off x="1403648" y="3314848"/>
            <a:ext cx="6400800" cy="1752600"/>
          </a:xfrm>
        </p:spPr>
        <p:txBody>
          <a:bodyPr>
            <a:normAutofit/>
          </a:bodyPr>
          <a:lstStyle/>
          <a:p>
            <a:r>
              <a:rPr lang="zh-CN" altLang="en-US" sz="2800" b="1" dirty="0">
                <a:solidFill>
                  <a:schemeClr val="tx1"/>
                </a:solidFill>
                <a:latin typeface="+mj-lt"/>
                <a:ea typeface="+mj-ea"/>
                <a:cs typeface="+mj-cs"/>
              </a:rPr>
              <a:t>李秀</a:t>
            </a:r>
            <a:r>
              <a:rPr lang="zh-CN" altLang="en-US" sz="2800" b="1" dirty="0" smtClean="0">
                <a:solidFill>
                  <a:schemeClr val="tx1"/>
                </a:solidFill>
                <a:latin typeface="+mj-lt"/>
                <a:ea typeface="+mj-ea"/>
                <a:cs typeface="+mj-cs"/>
              </a:rPr>
              <a:t>荣</a:t>
            </a:r>
            <a:endParaRPr lang="en-US" altLang="zh-CN" sz="2800" b="1" dirty="0" smtClean="0">
              <a:solidFill>
                <a:schemeClr val="tx1"/>
              </a:solidFill>
              <a:latin typeface="+mj-lt"/>
              <a:ea typeface="+mj-ea"/>
              <a:cs typeface="+mj-cs"/>
            </a:endParaRPr>
          </a:p>
          <a:p>
            <a:r>
              <a:rPr lang="zh-CN" altLang="en-US" sz="2800" b="1" dirty="0" smtClean="0">
                <a:solidFill>
                  <a:schemeClr val="tx1"/>
                </a:solidFill>
                <a:latin typeface="+mj-lt"/>
                <a:ea typeface="+mj-ea"/>
                <a:cs typeface="+mj-cs"/>
              </a:rPr>
              <a:t>高能物理研究所</a:t>
            </a:r>
            <a:endParaRPr lang="en-US" altLang="zh-CN" sz="2800" b="1" dirty="0">
              <a:solidFill>
                <a:schemeClr val="tx1"/>
              </a:solidFill>
              <a:latin typeface="+mj-lt"/>
              <a:ea typeface="+mj-ea"/>
              <a:cs typeface="+mj-cs"/>
            </a:endParaRPr>
          </a:p>
          <a:p>
            <a:r>
              <a:rPr lang="en-US" altLang="zh-CN" sz="2800" b="1" dirty="0" smtClean="0">
                <a:solidFill>
                  <a:schemeClr val="tx1"/>
                </a:solidFill>
                <a:latin typeface="+mj-lt"/>
                <a:ea typeface="+mj-ea"/>
                <a:cs typeface="+mj-cs"/>
              </a:rPr>
              <a:t>2017/09/22</a:t>
            </a:r>
          </a:p>
          <a:p>
            <a:endParaRPr lang="zh-CN" altLang="en-US" sz="2800" b="1" dirty="0">
              <a:solidFill>
                <a:schemeClr val="tx1"/>
              </a:solidFill>
              <a:latin typeface="+mj-lt"/>
              <a:ea typeface="+mj-ea"/>
              <a:cs typeface="+mj-cs"/>
            </a:endParaRPr>
          </a:p>
        </p:txBody>
      </p:sp>
      <p:sp>
        <p:nvSpPr>
          <p:cNvPr id="4" name="文本框 3"/>
          <p:cNvSpPr txBox="1"/>
          <p:nvPr/>
        </p:nvSpPr>
        <p:spPr>
          <a:xfrm>
            <a:off x="2857488" y="4929198"/>
            <a:ext cx="3744416" cy="461665"/>
          </a:xfrm>
          <a:prstGeom prst="rect">
            <a:avLst/>
          </a:prstGeom>
          <a:noFill/>
        </p:spPr>
        <p:txBody>
          <a:bodyPr wrap="square" rtlCol="0">
            <a:spAutoFit/>
          </a:bodyPr>
          <a:lstStyle/>
          <a:p>
            <a:r>
              <a:rPr lang="en-US" altLang="zh-CN" sz="2400" b="1" dirty="0" smtClean="0"/>
              <a:t>LHAASO</a:t>
            </a:r>
            <a:r>
              <a:rPr lang="zh-CN" altLang="en-US" sz="2400" b="1" dirty="0" smtClean="0"/>
              <a:t>合作组会议</a:t>
            </a:r>
            <a:r>
              <a:rPr lang="en-US" altLang="zh-CN" sz="2400" b="1" dirty="0" smtClean="0"/>
              <a:t>-</a:t>
            </a:r>
            <a:r>
              <a:rPr lang="zh-CN" altLang="en-US" sz="2400" b="1" dirty="0" smtClean="0"/>
              <a:t>威海</a:t>
            </a:r>
            <a:endParaRPr lang="en-US" altLang="zh-CN" sz="2400" b="1" dirty="0" smtClean="0"/>
          </a:p>
        </p:txBody>
      </p:sp>
    </p:spTree>
    <p:extLst>
      <p:ext uri="{BB962C8B-B14F-4D97-AF65-F5344CB8AC3E}">
        <p14:creationId xmlns:p14="http://schemas.microsoft.com/office/powerpoint/2010/main" xmlns="" val="262698640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p:cNvPicPr>
            <a:picLocks noChangeAspect="1"/>
          </p:cNvPicPr>
          <p:nvPr/>
        </p:nvPicPr>
        <p:blipFill>
          <a:blip r:embed="rId2"/>
          <a:stretch>
            <a:fillRect/>
          </a:stretch>
        </p:blipFill>
        <p:spPr>
          <a:xfrm>
            <a:off x="7068983" y="1556792"/>
            <a:ext cx="2001201" cy="2156902"/>
          </a:xfrm>
          <a:prstGeom prst="rect">
            <a:avLst/>
          </a:prstGeom>
        </p:spPr>
      </p:pic>
      <p:sp>
        <p:nvSpPr>
          <p:cNvPr id="21" name="文本框 20"/>
          <p:cNvSpPr txBox="1"/>
          <p:nvPr/>
        </p:nvSpPr>
        <p:spPr>
          <a:xfrm>
            <a:off x="7308304" y="1556792"/>
            <a:ext cx="1107996" cy="369332"/>
          </a:xfrm>
          <a:prstGeom prst="rect">
            <a:avLst/>
          </a:prstGeom>
          <a:solidFill>
            <a:schemeClr val="accent3">
              <a:lumMod val="20000"/>
              <a:lumOff val="80000"/>
            </a:schemeClr>
          </a:solidFill>
        </p:spPr>
        <p:txBody>
          <a:bodyPr wrap="none" rtlCol="0">
            <a:spAutoFit/>
          </a:bodyPr>
          <a:lstStyle/>
          <a:p>
            <a:r>
              <a:rPr lang="zh-CN" altLang="en-US" dirty="0" smtClean="0"/>
              <a:t>穿透概率</a:t>
            </a:r>
            <a:endParaRPr lang="zh-CN" altLang="en-US" dirty="0"/>
          </a:p>
        </p:txBody>
      </p:sp>
      <p:sp>
        <p:nvSpPr>
          <p:cNvPr id="24" name="标题 1"/>
          <p:cNvSpPr txBox="1">
            <a:spLocks/>
          </p:cNvSpPr>
          <p:nvPr/>
        </p:nvSpPr>
        <p:spPr>
          <a:xfrm>
            <a:off x="467544" y="116632"/>
            <a:ext cx="8152039" cy="73604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sz="2800" dirty="0" smtClean="0"/>
              <a:t>WCDA</a:t>
            </a:r>
            <a:r>
              <a:rPr lang="zh-CN" altLang="en-US" sz="2800" dirty="0" smtClean="0"/>
              <a:t>阵列模拟程序添加大</a:t>
            </a:r>
            <a:r>
              <a:rPr lang="en-US" altLang="zh-CN" sz="2800" dirty="0" smtClean="0"/>
              <a:t>PMT</a:t>
            </a:r>
            <a:r>
              <a:rPr lang="zh-CN" altLang="en-US" sz="2800" dirty="0" smtClean="0"/>
              <a:t>并检验参数设置</a:t>
            </a:r>
            <a:endParaRPr lang="en-US" altLang="zh-CN" sz="2800" dirty="0" smtClean="0"/>
          </a:p>
        </p:txBody>
      </p:sp>
      <p:pic>
        <p:nvPicPr>
          <p:cNvPr id="27" name="Picture 4"/>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745376" y="1582743"/>
            <a:ext cx="2242490" cy="213095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3" name="TextBox 2"/>
          <p:cNvSpPr txBox="1"/>
          <p:nvPr/>
        </p:nvSpPr>
        <p:spPr>
          <a:xfrm>
            <a:off x="253549" y="873822"/>
            <a:ext cx="8366033" cy="707886"/>
          </a:xfrm>
          <a:prstGeom prst="rect">
            <a:avLst/>
          </a:prstGeom>
          <a:noFill/>
        </p:spPr>
        <p:txBody>
          <a:bodyPr wrap="square" rtlCol="0">
            <a:spAutoFit/>
          </a:bodyPr>
          <a:lstStyle/>
          <a:p>
            <a:r>
              <a:rPr lang="zh-CN" altLang="en-US" sz="2000" dirty="0" smtClean="0"/>
              <a:t>大</a:t>
            </a:r>
            <a:r>
              <a:rPr lang="en-US" altLang="zh-CN" sz="2000" dirty="0" smtClean="0"/>
              <a:t>PMT</a:t>
            </a:r>
            <a:r>
              <a:rPr lang="zh-CN" altLang="en-US" sz="2000" dirty="0" smtClean="0"/>
              <a:t>模拟方法： 根据打在</a:t>
            </a:r>
            <a:r>
              <a:rPr lang="en-US" altLang="zh-CN" sz="2000" dirty="0" smtClean="0"/>
              <a:t>PMT</a:t>
            </a:r>
            <a:r>
              <a:rPr lang="zh-CN" altLang="en-US" sz="2000" dirty="0" smtClean="0"/>
              <a:t>上光子的能量角度和入射位置</a:t>
            </a:r>
            <a:r>
              <a:rPr lang="zh-CN" altLang="en-US" sz="2000" dirty="0"/>
              <a:t>计算</a:t>
            </a:r>
            <a:r>
              <a:rPr lang="zh-CN" altLang="en-US" sz="2000" dirty="0" smtClean="0"/>
              <a:t>光子反射透射和接收概率等，并根据量子效率计算得到光电子数</a:t>
            </a:r>
            <a:endParaRPr lang="en-US" altLang="zh-CN" sz="2000" dirty="0" smtClean="0"/>
          </a:p>
        </p:txBody>
      </p:sp>
      <p:sp>
        <p:nvSpPr>
          <p:cNvPr id="2" name="文本框 1"/>
          <p:cNvSpPr txBox="1"/>
          <p:nvPr/>
        </p:nvSpPr>
        <p:spPr>
          <a:xfrm>
            <a:off x="184755" y="1817140"/>
            <a:ext cx="4509712" cy="1569660"/>
          </a:xfrm>
          <a:prstGeom prst="rect">
            <a:avLst/>
          </a:prstGeom>
          <a:noFill/>
        </p:spPr>
        <p:txBody>
          <a:bodyPr wrap="square" rtlCol="0">
            <a:spAutoFit/>
          </a:bodyPr>
          <a:lstStyle/>
          <a:p>
            <a:r>
              <a:rPr lang="en-US" altLang="zh-CN" sz="2400" dirty="0" err="1" smtClean="0"/>
              <a:t>wcda</a:t>
            </a:r>
            <a:r>
              <a:rPr lang="zh-CN" altLang="en-US" sz="2400" dirty="0" smtClean="0"/>
              <a:t>扩展系统模拟程序移植羊八井样机模拟程序中大</a:t>
            </a:r>
            <a:r>
              <a:rPr lang="en-US" altLang="zh-CN" sz="2400" dirty="0" smtClean="0"/>
              <a:t>PMT</a:t>
            </a:r>
            <a:r>
              <a:rPr lang="zh-CN" altLang="en-US" sz="2400" dirty="0" smtClean="0"/>
              <a:t>模拟部分，并进行探测器真实化设置。结果与样机程序基本一致。</a:t>
            </a:r>
            <a:endParaRPr lang="zh-CN" altLang="en-US" sz="2400" dirty="0"/>
          </a:p>
        </p:txBody>
      </p:sp>
      <p:sp>
        <p:nvSpPr>
          <p:cNvPr id="4" name="文本框 3"/>
          <p:cNvSpPr txBox="1"/>
          <p:nvPr/>
        </p:nvSpPr>
        <p:spPr>
          <a:xfrm>
            <a:off x="2825129" y="5407924"/>
            <a:ext cx="1656184" cy="923330"/>
          </a:xfrm>
          <a:prstGeom prst="rect">
            <a:avLst/>
          </a:prstGeom>
          <a:noFill/>
        </p:spPr>
        <p:txBody>
          <a:bodyPr wrap="square" rtlCol="0">
            <a:spAutoFit/>
          </a:bodyPr>
          <a:lstStyle/>
          <a:p>
            <a:r>
              <a:rPr lang="zh-CN" altLang="en-US" dirty="0" smtClean="0"/>
              <a:t>垂直单缪在大</a:t>
            </a:r>
            <a:r>
              <a:rPr lang="en-US" altLang="zh-CN" dirty="0" smtClean="0"/>
              <a:t>PMT</a:t>
            </a:r>
            <a:r>
              <a:rPr lang="zh-CN" altLang="en-US" dirty="0" smtClean="0"/>
              <a:t>的</a:t>
            </a:r>
            <a:r>
              <a:rPr lang="en-US" altLang="zh-CN" dirty="0" smtClean="0"/>
              <a:t>NPE</a:t>
            </a:r>
            <a:r>
              <a:rPr lang="zh-CN" altLang="en-US" dirty="0" smtClean="0"/>
              <a:t>随入射位置变化</a:t>
            </a:r>
            <a:endParaRPr lang="zh-CN" altLang="en-US" dirty="0"/>
          </a:p>
        </p:txBody>
      </p:sp>
      <p:pic>
        <p:nvPicPr>
          <p:cNvPr id="5" name="图片 4"/>
          <p:cNvPicPr>
            <a:picLocks noChangeAspect="1"/>
          </p:cNvPicPr>
          <p:nvPr/>
        </p:nvPicPr>
        <p:blipFill>
          <a:blip r:embed="rId4"/>
          <a:stretch>
            <a:fillRect/>
          </a:stretch>
        </p:blipFill>
        <p:spPr>
          <a:xfrm>
            <a:off x="253550" y="3785702"/>
            <a:ext cx="4030418" cy="2803631"/>
          </a:xfrm>
          <a:prstGeom prst="rect">
            <a:avLst/>
          </a:prstGeom>
        </p:spPr>
      </p:pic>
      <p:pic>
        <p:nvPicPr>
          <p:cNvPr id="6" name="图片 5"/>
          <p:cNvPicPr>
            <a:picLocks noChangeAspect="1"/>
          </p:cNvPicPr>
          <p:nvPr/>
        </p:nvPicPr>
        <p:blipFill>
          <a:blip r:embed="rId5"/>
          <a:stretch>
            <a:fillRect/>
          </a:stretch>
        </p:blipFill>
        <p:spPr>
          <a:xfrm>
            <a:off x="4435619" y="3804483"/>
            <a:ext cx="4335615" cy="2784850"/>
          </a:xfrm>
          <a:prstGeom prst="rect">
            <a:avLst/>
          </a:prstGeom>
        </p:spPr>
      </p:pic>
      <p:sp>
        <p:nvSpPr>
          <p:cNvPr id="8" name="文本框 7"/>
          <p:cNvSpPr txBox="1"/>
          <p:nvPr/>
        </p:nvSpPr>
        <p:spPr>
          <a:xfrm>
            <a:off x="1691681" y="4437112"/>
            <a:ext cx="2376264" cy="646331"/>
          </a:xfrm>
          <a:prstGeom prst="rect">
            <a:avLst/>
          </a:prstGeom>
          <a:noFill/>
        </p:spPr>
        <p:txBody>
          <a:bodyPr wrap="square" rtlCol="0">
            <a:spAutoFit/>
          </a:bodyPr>
          <a:lstStyle/>
          <a:p>
            <a:r>
              <a:rPr lang="zh-CN" altLang="en-US" dirty="0" smtClean="0"/>
              <a:t>不同入射位置单缪在大</a:t>
            </a:r>
            <a:r>
              <a:rPr lang="en-US" altLang="zh-CN" dirty="0" smtClean="0"/>
              <a:t>PMT</a:t>
            </a:r>
            <a:r>
              <a:rPr lang="zh-CN" altLang="en-US" dirty="0" smtClean="0"/>
              <a:t>的光电子数</a:t>
            </a:r>
            <a:endParaRPr lang="zh-CN" altLang="en-US" dirty="0"/>
          </a:p>
        </p:txBody>
      </p:sp>
      <p:sp>
        <p:nvSpPr>
          <p:cNvPr id="17" name="文本框 16"/>
          <p:cNvSpPr txBox="1"/>
          <p:nvPr/>
        </p:nvSpPr>
        <p:spPr>
          <a:xfrm>
            <a:off x="5259674" y="4391689"/>
            <a:ext cx="1728192" cy="369332"/>
          </a:xfrm>
          <a:prstGeom prst="rect">
            <a:avLst/>
          </a:prstGeom>
          <a:noFill/>
        </p:spPr>
        <p:txBody>
          <a:bodyPr wrap="square" rtlCol="0">
            <a:spAutoFit/>
          </a:bodyPr>
          <a:lstStyle/>
          <a:p>
            <a:r>
              <a:rPr lang="zh-CN" altLang="en-US" dirty="0" smtClean="0"/>
              <a:t>光电子数比值</a:t>
            </a:r>
            <a:endParaRPr lang="zh-CN" altLang="en-US" dirty="0"/>
          </a:p>
        </p:txBody>
      </p:sp>
    </p:spTree>
    <p:extLst>
      <p:ext uri="{BB962C8B-B14F-4D97-AF65-F5344CB8AC3E}">
        <p14:creationId xmlns:p14="http://schemas.microsoft.com/office/powerpoint/2010/main" xmlns="" val="100581112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348123" y="855982"/>
            <a:ext cx="4352342" cy="2324348"/>
          </a:xfrm>
        </p:spPr>
        <p:txBody>
          <a:bodyPr>
            <a:noAutofit/>
          </a:bodyPr>
          <a:lstStyle/>
          <a:p>
            <a:pPr marL="0" indent="0">
              <a:buNone/>
            </a:pPr>
            <a:r>
              <a:rPr lang="zh-CN" altLang="en-US" sz="2400" dirty="0" smtClean="0"/>
              <a:t>小</a:t>
            </a:r>
            <a:r>
              <a:rPr lang="en-US" altLang="zh-CN" sz="2400" dirty="0" smtClean="0"/>
              <a:t>PMT</a:t>
            </a:r>
            <a:r>
              <a:rPr lang="zh-CN" altLang="en-US" sz="2400" dirty="0" smtClean="0"/>
              <a:t>模拟方法：全模拟跟踪光子到</a:t>
            </a:r>
            <a:r>
              <a:rPr lang="en-US" altLang="zh-CN" sz="2400" dirty="0" smtClean="0"/>
              <a:t>PMT</a:t>
            </a:r>
            <a:r>
              <a:rPr lang="zh-CN" altLang="en-US" sz="2400" dirty="0" smtClean="0"/>
              <a:t>光阴极面，按量子效率抽样得到光电子数。</a:t>
            </a:r>
            <a:endParaRPr lang="en-US" altLang="zh-CN" sz="2400" dirty="0" smtClean="0"/>
          </a:p>
          <a:p>
            <a:pPr marL="0" indent="0">
              <a:buNone/>
            </a:pPr>
            <a:r>
              <a:rPr lang="zh-CN" altLang="en-US" sz="2400" dirty="0" smtClean="0"/>
              <a:t>小</a:t>
            </a:r>
            <a:r>
              <a:rPr lang="en-US" altLang="zh-CN" sz="2400" dirty="0" smtClean="0"/>
              <a:t>PMT</a:t>
            </a:r>
            <a:r>
              <a:rPr lang="zh-CN" altLang="en-US" sz="2400" dirty="0" smtClean="0"/>
              <a:t>模拟结果影响因素：玻璃厚度及衰减因子，量子效率曲线，封装方案，摆放位置等。</a:t>
            </a:r>
            <a:endParaRPr lang="zh-CN" altLang="en-US" sz="2400" dirty="0"/>
          </a:p>
        </p:txBody>
      </p:sp>
      <p:sp>
        <p:nvSpPr>
          <p:cNvPr id="4" name="标题 1"/>
          <p:cNvSpPr txBox="1">
            <a:spLocks noGrp="1"/>
          </p:cNvSpPr>
          <p:nvPr>
            <p:ph type="title"/>
          </p:nvPr>
        </p:nvSpPr>
        <p:spPr>
          <a:xfrm>
            <a:off x="398105" y="186495"/>
            <a:ext cx="8229600" cy="50405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sz="2800" dirty="0" smtClean="0"/>
              <a:t>WCDA</a:t>
            </a:r>
            <a:r>
              <a:rPr lang="zh-CN" altLang="en-US" sz="2800" dirty="0" smtClean="0"/>
              <a:t>阵列模拟程序添加小</a:t>
            </a:r>
            <a:r>
              <a:rPr lang="en-US" altLang="zh-CN" sz="2800" dirty="0" smtClean="0"/>
              <a:t>PMT</a:t>
            </a:r>
            <a:endParaRPr lang="zh-CN" altLang="en-US" sz="2800" dirty="0"/>
          </a:p>
        </p:txBody>
      </p:sp>
      <p:pic>
        <p:nvPicPr>
          <p:cNvPr id="9" name="图片 8"/>
          <p:cNvPicPr>
            <a:picLocks noChangeAspect="1"/>
          </p:cNvPicPr>
          <p:nvPr/>
        </p:nvPicPr>
        <p:blipFill>
          <a:blip r:embed="rId2"/>
          <a:stretch>
            <a:fillRect/>
          </a:stretch>
        </p:blipFill>
        <p:spPr>
          <a:xfrm>
            <a:off x="292212" y="3531680"/>
            <a:ext cx="4618856" cy="2966996"/>
          </a:xfrm>
          <a:prstGeom prst="rect">
            <a:avLst/>
          </a:prstGeom>
        </p:spPr>
      </p:pic>
      <p:pic>
        <p:nvPicPr>
          <p:cNvPr id="5" name="图片 4"/>
          <p:cNvPicPr>
            <a:picLocks noChangeAspect="1"/>
          </p:cNvPicPr>
          <p:nvPr/>
        </p:nvPicPr>
        <p:blipFill>
          <a:blip r:embed="rId3"/>
          <a:stretch>
            <a:fillRect/>
          </a:stretch>
        </p:blipFill>
        <p:spPr>
          <a:xfrm>
            <a:off x="4767736" y="836712"/>
            <a:ext cx="4196751" cy="2906796"/>
          </a:xfrm>
          <a:prstGeom prst="rect">
            <a:avLst/>
          </a:prstGeom>
        </p:spPr>
      </p:pic>
      <p:pic>
        <p:nvPicPr>
          <p:cNvPr id="12" name="图片 11"/>
          <p:cNvPicPr>
            <a:picLocks noChangeAspect="1"/>
          </p:cNvPicPr>
          <p:nvPr/>
        </p:nvPicPr>
        <p:blipFill>
          <a:blip r:embed="rId4"/>
          <a:stretch>
            <a:fillRect/>
          </a:stretch>
        </p:blipFill>
        <p:spPr>
          <a:xfrm>
            <a:off x="4911068" y="3773529"/>
            <a:ext cx="3960439" cy="2966996"/>
          </a:xfrm>
          <a:prstGeom prst="rect">
            <a:avLst/>
          </a:prstGeom>
        </p:spPr>
      </p:pic>
      <p:sp>
        <p:nvSpPr>
          <p:cNvPr id="6" name="文本框 5"/>
          <p:cNvSpPr txBox="1"/>
          <p:nvPr/>
        </p:nvSpPr>
        <p:spPr>
          <a:xfrm>
            <a:off x="7625653" y="780817"/>
            <a:ext cx="1245854" cy="369332"/>
          </a:xfrm>
          <a:prstGeom prst="rect">
            <a:avLst/>
          </a:prstGeom>
          <a:solidFill>
            <a:schemeClr val="bg1"/>
          </a:solidFill>
        </p:spPr>
        <p:txBody>
          <a:bodyPr wrap="none" rtlCol="0">
            <a:spAutoFit/>
          </a:bodyPr>
          <a:lstStyle/>
          <a:p>
            <a:r>
              <a:rPr lang="zh-CN" altLang="en-US" dirty="0" smtClean="0"/>
              <a:t>滨松</a:t>
            </a:r>
            <a:r>
              <a:rPr lang="en-US" altLang="zh-CN" dirty="0" smtClean="0"/>
              <a:t>CR285</a:t>
            </a:r>
            <a:endParaRPr lang="zh-CN" altLang="en-US" dirty="0"/>
          </a:p>
        </p:txBody>
      </p:sp>
      <p:sp>
        <p:nvSpPr>
          <p:cNvPr id="13" name="文本框 12"/>
          <p:cNvSpPr txBox="1"/>
          <p:nvPr/>
        </p:nvSpPr>
        <p:spPr>
          <a:xfrm>
            <a:off x="7368174" y="4365104"/>
            <a:ext cx="1566454" cy="369332"/>
          </a:xfrm>
          <a:prstGeom prst="rect">
            <a:avLst/>
          </a:prstGeom>
          <a:solidFill>
            <a:schemeClr val="bg1"/>
          </a:solidFill>
        </p:spPr>
        <p:txBody>
          <a:bodyPr wrap="none" rtlCol="0">
            <a:spAutoFit/>
          </a:bodyPr>
          <a:lstStyle/>
          <a:p>
            <a:r>
              <a:rPr lang="zh-CN" altLang="en-US" dirty="0" smtClean="0"/>
              <a:t>海展创</a:t>
            </a:r>
            <a:r>
              <a:rPr lang="en-US" altLang="zh-CN" dirty="0" smtClean="0"/>
              <a:t>xp3960</a:t>
            </a:r>
            <a:endParaRPr lang="zh-CN" altLang="en-US" dirty="0"/>
          </a:p>
        </p:txBody>
      </p:sp>
    </p:spTree>
    <p:extLst>
      <p:ext uri="{BB962C8B-B14F-4D97-AF65-F5344CB8AC3E}">
        <p14:creationId xmlns:p14="http://schemas.microsoft.com/office/powerpoint/2010/main" xmlns="" val="399076735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3725" y="154641"/>
            <a:ext cx="8229600" cy="480738"/>
          </a:xfrm>
        </p:spPr>
        <p:txBody>
          <a:bodyPr>
            <a:normAutofit fontScale="90000"/>
          </a:bodyPr>
          <a:lstStyle/>
          <a:p>
            <a:r>
              <a:rPr lang="zh-CN" altLang="en-US" dirty="0" smtClean="0"/>
              <a:t>小</a:t>
            </a:r>
            <a:r>
              <a:rPr lang="en-US" altLang="zh-CN" dirty="0" smtClean="0"/>
              <a:t>PMT</a:t>
            </a:r>
            <a:r>
              <a:rPr lang="zh-CN" altLang="en-US" dirty="0" smtClean="0"/>
              <a:t>模拟</a:t>
            </a:r>
            <a:endParaRPr lang="zh-CN" altLang="en-US" dirty="0"/>
          </a:p>
        </p:txBody>
      </p:sp>
      <p:sp>
        <p:nvSpPr>
          <p:cNvPr id="3" name="内容占位符 2"/>
          <p:cNvSpPr>
            <a:spLocks noGrp="1"/>
          </p:cNvSpPr>
          <p:nvPr>
            <p:ph idx="1"/>
          </p:nvPr>
        </p:nvSpPr>
        <p:spPr/>
        <p:txBody>
          <a:bodyPr/>
          <a:lstStyle/>
          <a:p>
            <a:endParaRPr lang="zh-CN" altLang="en-US" dirty="0"/>
          </a:p>
        </p:txBody>
      </p:sp>
      <p:pic>
        <p:nvPicPr>
          <p:cNvPr id="4" name="图片 3"/>
          <p:cNvPicPr>
            <a:picLocks noChangeAspect="1"/>
          </p:cNvPicPr>
          <p:nvPr/>
        </p:nvPicPr>
        <p:blipFill>
          <a:blip r:embed="rId2"/>
          <a:stretch>
            <a:fillRect/>
          </a:stretch>
        </p:blipFill>
        <p:spPr>
          <a:xfrm>
            <a:off x="5019220" y="3770858"/>
            <a:ext cx="3645768" cy="2828699"/>
          </a:xfrm>
          <a:prstGeom prst="rect">
            <a:avLst/>
          </a:prstGeom>
        </p:spPr>
      </p:pic>
      <p:pic>
        <p:nvPicPr>
          <p:cNvPr id="5" name="图片 4"/>
          <p:cNvPicPr>
            <a:picLocks noChangeAspect="1"/>
          </p:cNvPicPr>
          <p:nvPr/>
        </p:nvPicPr>
        <p:blipFill>
          <a:blip r:embed="rId3"/>
          <a:stretch>
            <a:fillRect/>
          </a:stretch>
        </p:blipFill>
        <p:spPr>
          <a:xfrm>
            <a:off x="608085" y="3791593"/>
            <a:ext cx="3960440" cy="2692102"/>
          </a:xfrm>
          <a:prstGeom prst="rect">
            <a:avLst/>
          </a:prstGeom>
        </p:spPr>
      </p:pic>
      <p:pic>
        <p:nvPicPr>
          <p:cNvPr id="6" name="图片 5"/>
          <p:cNvPicPr>
            <a:picLocks noChangeAspect="1"/>
          </p:cNvPicPr>
          <p:nvPr/>
        </p:nvPicPr>
        <p:blipFill>
          <a:blip r:embed="rId4"/>
          <a:stretch>
            <a:fillRect/>
          </a:stretch>
        </p:blipFill>
        <p:spPr>
          <a:xfrm>
            <a:off x="504539" y="1015126"/>
            <a:ext cx="4128931" cy="1170147"/>
          </a:xfrm>
          <a:prstGeom prst="rect">
            <a:avLst/>
          </a:prstGeom>
        </p:spPr>
      </p:pic>
      <p:pic>
        <p:nvPicPr>
          <p:cNvPr id="8" name="图片 7"/>
          <p:cNvPicPr>
            <a:picLocks noChangeAspect="1"/>
          </p:cNvPicPr>
          <p:nvPr/>
        </p:nvPicPr>
        <p:blipFill>
          <a:blip r:embed="rId5"/>
          <a:stretch>
            <a:fillRect/>
          </a:stretch>
        </p:blipFill>
        <p:spPr>
          <a:xfrm>
            <a:off x="5220072" y="908720"/>
            <a:ext cx="3661455" cy="2599554"/>
          </a:xfrm>
          <a:prstGeom prst="rect">
            <a:avLst/>
          </a:prstGeom>
        </p:spPr>
      </p:pic>
      <p:sp>
        <p:nvSpPr>
          <p:cNvPr id="9" name="文本框 8"/>
          <p:cNvSpPr txBox="1"/>
          <p:nvPr/>
        </p:nvSpPr>
        <p:spPr>
          <a:xfrm>
            <a:off x="2336277" y="4491313"/>
            <a:ext cx="2232248" cy="646331"/>
          </a:xfrm>
          <a:prstGeom prst="rect">
            <a:avLst/>
          </a:prstGeom>
          <a:noFill/>
        </p:spPr>
        <p:txBody>
          <a:bodyPr wrap="square" rtlCol="0">
            <a:spAutoFit/>
          </a:bodyPr>
          <a:lstStyle/>
          <a:p>
            <a:r>
              <a:rPr lang="zh-CN" altLang="en-US" dirty="0" smtClean="0"/>
              <a:t>玻璃对光吸收</a:t>
            </a:r>
            <a:r>
              <a:rPr lang="en-US" altLang="zh-CN" dirty="0" smtClean="0"/>
              <a:t>e</a:t>
            </a:r>
            <a:r>
              <a:rPr lang="zh-CN" altLang="en-US" dirty="0" smtClean="0"/>
              <a:t>指数因子随波长变化</a:t>
            </a:r>
            <a:endParaRPr lang="zh-CN" altLang="en-US" dirty="0"/>
          </a:p>
        </p:txBody>
      </p:sp>
      <p:sp>
        <p:nvSpPr>
          <p:cNvPr id="10" name="文本框 9"/>
          <p:cNvSpPr txBox="1"/>
          <p:nvPr/>
        </p:nvSpPr>
        <p:spPr>
          <a:xfrm>
            <a:off x="6290916" y="4204690"/>
            <a:ext cx="2232248" cy="646331"/>
          </a:xfrm>
          <a:prstGeom prst="rect">
            <a:avLst/>
          </a:prstGeom>
          <a:noFill/>
        </p:spPr>
        <p:txBody>
          <a:bodyPr wrap="square" rtlCol="0">
            <a:spAutoFit/>
          </a:bodyPr>
          <a:lstStyle/>
          <a:p>
            <a:r>
              <a:rPr lang="zh-CN" altLang="en-US" dirty="0" smtClean="0"/>
              <a:t>光透过玻璃的比例随玻璃厚度变化</a:t>
            </a:r>
            <a:endParaRPr lang="zh-CN" altLang="en-US" dirty="0"/>
          </a:p>
        </p:txBody>
      </p:sp>
      <p:sp>
        <p:nvSpPr>
          <p:cNvPr id="11" name="文本框 10"/>
          <p:cNvSpPr txBox="1"/>
          <p:nvPr/>
        </p:nvSpPr>
        <p:spPr>
          <a:xfrm>
            <a:off x="659971" y="2404509"/>
            <a:ext cx="4383434" cy="1323439"/>
          </a:xfrm>
          <a:prstGeom prst="rect">
            <a:avLst/>
          </a:prstGeom>
          <a:noFill/>
        </p:spPr>
        <p:txBody>
          <a:bodyPr wrap="square" rtlCol="0">
            <a:spAutoFit/>
          </a:bodyPr>
          <a:lstStyle/>
          <a:p>
            <a:r>
              <a:rPr lang="zh-CN" altLang="en-US" sz="2000" dirty="0" smtClean="0"/>
              <a:t>不同型号</a:t>
            </a:r>
            <a:r>
              <a:rPr lang="en-US" altLang="zh-CN" sz="2000" dirty="0" smtClean="0"/>
              <a:t>PMT</a:t>
            </a:r>
            <a:r>
              <a:rPr lang="zh-CN" altLang="en-US" sz="2000" dirty="0" smtClean="0"/>
              <a:t>的形状和量子效率不同。</a:t>
            </a:r>
            <a:endParaRPr lang="en-US" altLang="zh-CN" sz="2000" dirty="0" smtClean="0"/>
          </a:p>
          <a:p>
            <a:endParaRPr lang="en-US" altLang="zh-CN" sz="2000" dirty="0"/>
          </a:p>
          <a:p>
            <a:r>
              <a:rPr lang="en-US" altLang="zh-CN" sz="2000" dirty="0" smtClean="0"/>
              <a:t>PMT</a:t>
            </a:r>
            <a:r>
              <a:rPr lang="zh-CN" altLang="en-US" sz="2000" dirty="0" smtClean="0"/>
              <a:t>玻璃表面的切伦科夫光经过</a:t>
            </a:r>
            <a:r>
              <a:rPr lang="en-US" altLang="zh-CN" sz="2000" dirty="0" smtClean="0"/>
              <a:t>1mm</a:t>
            </a:r>
            <a:r>
              <a:rPr lang="zh-CN" altLang="en-US" sz="2000" dirty="0" smtClean="0"/>
              <a:t>玻璃剩余</a:t>
            </a:r>
            <a:r>
              <a:rPr lang="en-US" altLang="zh-CN" sz="2000" dirty="0" smtClean="0"/>
              <a:t>70%</a:t>
            </a:r>
            <a:r>
              <a:rPr lang="zh-CN" altLang="en-US" sz="2000" dirty="0" smtClean="0"/>
              <a:t>，</a:t>
            </a:r>
            <a:r>
              <a:rPr lang="en-US" altLang="zh-CN" sz="2000" dirty="0" smtClean="0"/>
              <a:t>2mm</a:t>
            </a:r>
            <a:r>
              <a:rPr lang="zh-CN" altLang="en-US" sz="2000" dirty="0" smtClean="0"/>
              <a:t>剩余</a:t>
            </a:r>
            <a:r>
              <a:rPr lang="en-US" altLang="zh-CN" sz="2000" dirty="0" smtClean="0"/>
              <a:t>53%</a:t>
            </a:r>
            <a:endParaRPr lang="zh-CN" altLang="en-US" sz="2000" dirty="0"/>
          </a:p>
        </p:txBody>
      </p:sp>
    </p:spTree>
    <p:extLst>
      <p:ext uri="{BB962C8B-B14F-4D97-AF65-F5344CB8AC3E}">
        <p14:creationId xmlns:p14="http://schemas.microsoft.com/office/powerpoint/2010/main" xmlns="" val="239606750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323528" y="836712"/>
            <a:ext cx="8496944" cy="5688632"/>
          </a:xfrm>
        </p:spPr>
        <p:txBody>
          <a:bodyPr/>
          <a:lstStyle/>
          <a:p>
            <a:endParaRPr lang="zh-CN" altLang="en-US" dirty="0"/>
          </a:p>
        </p:txBody>
      </p:sp>
      <p:sp>
        <p:nvSpPr>
          <p:cNvPr id="4" name="标题 1"/>
          <p:cNvSpPr txBox="1">
            <a:spLocks/>
          </p:cNvSpPr>
          <p:nvPr/>
        </p:nvSpPr>
        <p:spPr>
          <a:xfrm>
            <a:off x="467544" y="260648"/>
            <a:ext cx="8152039" cy="38904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2800" dirty="0" smtClean="0"/>
              <a:t>垂直</a:t>
            </a:r>
            <a:r>
              <a:rPr lang="zh-CN" altLang="en-US" sz="2800" dirty="0"/>
              <a:t>入射</a:t>
            </a:r>
            <a:r>
              <a:rPr lang="zh-CN" altLang="en-US" sz="2800" dirty="0" smtClean="0"/>
              <a:t>单粒子大小</a:t>
            </a:r>
            <a:r>
              <a:rPr lang="en-US" altLang="zh-CN" sz="2800" dirty="0" smtClean="0"/>
              <a:t>PMT</a:t>
            </a:r>
            <a:r>
              <a:rPr lang="zh-CN" altLang="en-US" sz="2800" dirty="0" smtClean="0"/>
              <a:t>光电子数模拟结果及比值</a:t>
            </a:r>
            <a:endParaRPr lang="zh-CN" altLang="en-US" sz="2800" dirty="0"/>
          </a:p>
        </p:txBody>
      </p:sp>
      <p:pic>
        <p:nvPicPr>
          <p:cNvPr id="2" name="图片 1"/>
          <p:cNvPicPr>
            <a:picLocks noChangeAspect="1"/>
          </p:cNvPicPr>
          <p:nvPr/>
        </p:nvPicPr>
        <p:blipFill>
          <a:blip r:embed="rId2"/>
          <a:stretch>
            <a:fillRect/>
          </a:stretch>
        </p:blipFill>
        <p:spPr>
          <a:xfrm>
            <a:off x="129141" y="829695"/>
            <a:ext cx="4140811" cy="2888446"/>
          </a:xfrm>
          <a:prstGeom prst="rect">
            <a:avLst/>
          </a:prstGeom>
        </p:spPr>
      </p:pic>
      <p:pic>
        <p:nvPicPr>
          <p:cNvPr id="7" name="图片 6"/>
          <p:cNvPicPr>
            <a:picLocks noChangeAspect="1"/>
          </p:cNvPicPr>
          <p:nvPr/>
        </p:nvPicPr>
        <p:blipFill>
          <a:blip r:embed="rId3"/>
          <a:stretch>
            <a:fillRect/>
          </a:stretch>
        </p:blipFill>
        <p:spPr>
          <a:xfrm>
            <a:off x="4701617" y="742506"/>
            <a:ext cx="4203309" cy="3086794"/>
          </a:xfrm>
          <a:prstGeom prst="rect">
            <a:avLst/>
          </a:prstGeom>
        </p:spPr>
      </p:pic>
      <p:pic>
        <p:nvPicPr>
          <p:cNvPr id="10" name="图片 9"/>
          <p:cNvPicPr>
            <a:picLocks noChangeAspect="1"/>
          </p:cNvPicPr>
          <p:nvPr/>
        </p:nvPicPr>
        <p:blipFill>
          <a:blip r:embed="rId4"/>
          <a:stretch>
            <a:fillRect/>
          </a:stretch>
        </p:blipFill>
        <p:spPr>
          <a:xfrm>
            <a:off x="4701617" y="3878990"/>
            <a:ext cx="4295916" cy="2823971"/>
          </a:xfrm>
          <a:prstGeom prst="rect">
            <a:avLst/>
          </a:prstGeom>
        </p:spPr>
      </p:pic>
      <p:pic>
        <p:nvPicPr>
          <p:cNvPr id="16" name="图片 15"/>
          <p:cNvPicPr>
            <a:picLocks noChangeAspect="1"/>
          </p:cNvPicPr>
          <p:nvPr/>
        </p:nvPicPr>
        <p:blipFill>
          <a:blip r:embed="rId5"/>
          <a:stretch>
            <a:fillRect/>
          </a:stretch>
        </p:blipFill>
        <p:spPr>
          <a:xfrm>
            <a:off x="129141" y="3804104"/>
            <a:ext cx="4140811" cy="2828322"/>
          </a:xfrm>
          <a:prstGeom prst="rect">
            <a:avLst/>
          </a:prstGeom>
        </p:spPr>
      </p:pic>
    </p:spTree>
    <p:extLst>
      <p:ext uri="{BB962C8B-B14F-4D97-AF65-F5344CB8AC3E}">
        <p14:creationId xmlns:p14="http://schemas.microsoft.com/office/powerpoint/2010/main" xmlns="" val="287187067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46763" y="247628"/>
            <a:ext cx="8579297" cy="634082"/>
          </a:xfrm>
        </p:spPr>
        <p:txBody>
          <a:bodyPr>
            <a:noAutofit/>
          </a:bodyPr>
          <a:lstStyle/>
          <a:p>
            <a:r>
              <a:rPr lang="en-US" altLang="zh-CN" sz="3200" dirty="0" smtClean="0"/>
              <a:t>Geant4</a:t>
            </a:r>
            <a:r>
              <a:rPr lang="zh-CN" altLang="en-US" sz="3200" dirty="0" smtClean="0"/>
              <a:t>模拟</a:t>
            </a:r>
            <a:r>
              <a:rPr lang="en-US" altLang="zh-CN" sz="3200" dirty="0" err="1" smtClean="0"/>
              <a:t>corsika</a:t>
            </a:r>
            <a:r>
              <a:rPr lang="zh-CN" altLang="en-US" sz="3200" dirty="0" smtClean="0"/>
              <a:t>事例在</a:t>
            </a:r>
            <a:r>
              <a:rPr lang="en-US" altLang="zh-CN" sz="3200" dirty="0" smtClean="0"/>
              <a:t>WCDA</a:t>
            </a:r>
            <a:r>
              <a:rPr lang="zh-CN" altLang="en-US" sz="3200" dirty="0" smtClean="0"/>
              <a:t>阵列的结果</a:t>
            </a:r>
            <a:endParaRPr lang="zh-CN" altLang="en-US" sz="3200" dirty="0"/>
          </a:p>
        </p:txBody>
      </p:sp>
      <p:pic>
        <p:nvPicPr>
          <p:cNvPr id="5" name="图片 4"/>
          <p:cNvPicPr>
            <a:picLocks noChangeAspect="1"/>
          </p:cNvPicPr>
          <p:nvPr/>
        </p:nvPicPr>
        <p:blipFill>
          <a:blip r:embed="rId2"/>
          <a:stretch>
            <a:fillRect/>
          </a:stretch>
        </p:blipFill>
        <p:spPr>
          <a:xfrm>
            <a:off x="4838446" y="4264779"/>
            <a:ext cx="3816424" cy="2486055"/>
          </a:xfrm>
          <a:prstGeom prst="rect">
            <a:avLst/>
          </a:prstGeom>
        </p:spPr>
      </p:pic>
      <p:pic>
        <p:nvPicPr>
          <p:cNvPr id="6" name="图片 5"/>
          <p:cNvPicPr>
            <a:picLocks noChangeAspect="1"/>
          </p:cNvPicPr>
          <p:nvPr/>
        </p:nvPicPr>
        <p:blipFill>
          <a:blip r:embed="rId3"/>
          <a:stretch>
            <a:fillRect/>
          </a:stretch>
        </p:blipFill>
        <p:spPr>
          <a:xfrm>
            <a:off x="467544" y="4238933"/>
            <a:ext cx="3811334" cy="2537745"/>
          </a:xfrm>
          <a:prstGeom prst="rect">
            <a:avLst/>
          </a:prstGeom>
        </p:spPr>
      </p:pic>
      <p:pic>
        <p:nvPicPr>
          <p:cNvPr id="7" name="图片 6"/>
          <p:cNvPicPr>
            <a:picLocks noChangeAspect="1"/>
          </p:cNvPicPr>
          <p:nvPr/>
        </p:nvPicPr>
        <p:blipFill>
          <a:blip r:embed="rId4"/>
          <a:stretch>
            <a:fillRect/>
          </a:stretch>
        </p:blipFill>
        <p:spPr>
          <a:xfrm>
            <a:off x="3779912" y="836712"/>
            <a:ext cx="4968552" cy="3428067"/>
          </a:xfrm>
          <a:prstGeom prst="rect">
            <a:avLst/>
          </a:prstGeom>
        </p:spPr>
      </p:pic>
      <p:sp>
        <p:nvSpPr>
          <p:cNvPr id="9" name="TextBox 8"/>
          <p:cNvSpPr txBox="1"/>
          <p:nvPr/>
        </p:nvSpPr>
        <p:spPr>
          <a:xfrm>
            <a:off x="241341" y="1340768"/>
            <a:ext cx="3538571" cy="2246769"/>
          </a:xfrm>
          <a:prstGeom prst="rect">
            <a:avLst/>
          </a:prstGeom>
          <a:noFill/>
        </p:spPr>
        <p:txBody>
          <a:bodyPr wrap="square" rtlCol="0">
            <a:spAutoFit/>
          </a:bodyPr>
          <a:lstStyle/>
          <a:p>
            <a:r>
              <a:rPr lang="zh-CN" altLang="en-US" sz="2000" b="1" dirty="0" smtClean="0">
                <a:solidFill>
                  <a:srgbClr val="FF0000"/>
                </a:solidFill>
              </a:rPr>
              <a:t>分别模拟给出</a:t>
            </a:r>
            <a:r>
              <a:rPr lang="en-US" altLang="zh-CN" sz="2000" b="1" dirty="0" smtClean="0">
                <a:solidFill>
                  <a:srgbClr val="FF0000"/>
                </a:solidFill>
              </a:rPr>
              <a:t>100TeV</a:t>
            </a:r>
            <a:r>
              <a:rPr lang="zh-CN" altLang="en-US" sz="2000" b="1" dirty="0" smtClean="0">
                <a:solidFill>
                  <a:srgbClr val="FF0000"/>
                </a:solidFill>
              </a:rPr>
              <a:t>垂直入射质子和铁核在</a:t>
            </a:r>
            <a:r>
              <a:rPr lang="en-US" altLang="zh-CN" sz="2000" b="1" dirty="0" smtClean="0">
                <a:solidFill>
                  <a:srgbClr val="FF0000"/>
                </a:solidFill>
              </a:rPr>
              <a:t>WCDA</a:t>
            </a:r>
            <a:r>
              <a:rPr lang="zh-CN" altLang="en-US" sz="2000" b="1" dirty="0" smtClean="0">
                <a:solidFill>
                  <a:srgbClr val="FF0000"/>
                </a:solidFill>
              </a:rPr>
              <a:t>所有大小</a:t>
            </a:r>
            <a:r>
              <a:rPr lang="en-US" altLang="zh-CN" sz="2000" b="1" dirty="0" smtClean="0">
                <a:solidFill>
                  <a:srgbClr val="FF0000"/>
                </a:solidFill>
              </a:rPr>
              <a:t>PMT</a:t>
            </a:r>
            <a:r>
              <a:rPr lang="zh-CN" altLang="en-US" sz="2000" b="1" dirty="0" smtClean="0">
                <a:solidFill>
                  <a:srgbClr val="FF0000"/>
                </a:solidFill>
              </a:rPr>
              <a:t>上的光电子数与时间</a:t>
            </a:r>
            <a:endParaRPr lang="en-US" altLang="zh-CN" sz="2000" b="1" dirty="0" smtClean="0">
              <a:solidFill>
                <a:srgbClr val="FF0000"/>
              </a:solidFill>
            </a:endParaRPr>
          </a:p>
          <a:p>
            <a:endParaRPr lang="en-US" altLang="zh-CN" sz="2000" b="1" dirty="0"/>
          </a:p>
          <a:p>
            <a:r>
              <a:rPr lang="en-US" altLang="zh-CN" sz="2000" b="1" dirty="0" smtClean="0"/>
              <a:t>WCDA</a:t>
            </a:r>
            <a:r>
              <a:rPr lang="zh-CN" altLang="en-US" sz="2000" b="1" dirty="0" smtClean="0"/>
              <a:t>动态扩展系统可以很好实现不同宇宙线</a:t>
            </a:r>
            <a:r>
              <a:rPr lang="zh-CN" altLang="en-US" sz="2000" b="1" dirty="0"/>
              <a:t>事例</a:t>
            </a:r>
            <a:r>
              <a:rPr lang="zh-CN" altLang="en-US" sz="2000" b="1" dirty="0" smtClean="0"/>
              <a:t>的芯位重建与粒子鉴别</a:t>
            </a:r>
            <a:endParaRPr lang="zh-CN" altLang="en-US" sz="2000" b="1" dirty="0"/>
          </a:p>
        </p:txBody>
      </p:sp>
    </p:spTree>
    <p:extLst>
      <p:ext uri="{BB962C8B-B14F-4D97-AF65-F5344CB8AC3E}">
        <p14:creationId xmlns:p14="http://schemas.microsoft.com/office/powerpoint/2010/main" xmlns="" val="282203434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562074"/>
          </a:xfrm>
        </p:spPr>
        <p:txBody>
          <a:bodyPr>
            <a:noAutofit/>
          </a:bodyPr>
          <a:lstStyle/>
          <a:p>
            <a:r>
              <a:rPr lang="en-US" altLang="zh-CN" sz="3600" dirty="0" smtClean="0"/>
              <a:t>WCDA</a:t>
            </a:r>
            <a:r>
              <a:rPr lang="zh-CN" altLang="en-US" sz="3600" dirty="0" smtClean="0"/>
              <a:t>动态扩展系统</a:t>
            </a:r>
            <a:r>
              <a:rPr lang="en-US" altLang="zh-CN" sz="3600" dirty="0" smtClean="0"/>
              <a:t>Geant4</a:t>
            </a:r>
            <a:r>
              <a:rPr lang="zh-CN" altLang="en-US" sz="3600" dirty="0" smtClean="0"/>
              <a:t>快速模拟研究</a:t>
            </a:r>
            <a:endParaRPr lang="zh-CN" altLang="en-US" sz="3600" dirty="0"/>
          </a:p>
        </p:txBody>
      </p:sp>
      <p:sp>
        <p:nvSpPr>
          <p:cNvPr id="8" name="TextBox 7"/>
          <p:cNvSpPr txBox="1"/>
          <p:nvPr/>
        </p:nvSpPr>
        <p:spPr>
          <a:xfrm>
            <a:off x="437993" y="1789197"/>
            <a:ext cx="4046479" cy="1015663"/>
          </a:xfrm>
          <a:prstGeom prst="rect">
            <a:avLst/>
          </a:prstGeom>
          <a:noFill/>
        </p:spPr>
        <p:txBody>
          <a:bodyPr wrap="square" rtlCol="0">
            <a:spAutoFit/>
          </a:bodyPr>
          <a:lstStyle/>
          <a:p>
            <a:r>
              <a:rPr lang="zh-CN" altLang="en-US" sz="2000" dirty="0" smtClean="0"/>
              <a:t>光子数薄化法：在</a:t>
            </a:r>
            <a:r>
              <a:rPr lang="en-US" altLang="zh-CN" sz="2000" dirty="0" smtClean="0"/>
              <a:t>Geant4</a:t>
            </a:r>
            <a:r>
              <a:rPr lang="zh-CN" altLang="en-US" sz="2000" dirty="0" smtClean="0"/>
              <a:t>程序通过将多个切伦科夫光子绑定为一个进行模拟并将结果乘以权重因子。</a:t>
            </a:r>
            <a:endParaRPr lang="zh-CN" altLang="en-US" sz="2000" dirty="0"/>
          </a:p>
        </p:txBody>
      </p:sp>
      <p:sp>
        <p:nvSpPr>
          <p:cNvPr id="9" name="TextBox 8"/>
          <p:cNvSpPr txBox="1"/>
          <p:nvPr/>
        </p:nvSpPr>
        <p:spPr>
          <a:xfrm>
            <a:off x="414539" y="3066645"/>
            <a:ext cx="4178623" cy="1631216"/>
          </a:xfrm>
          <a:prstGeom prst="rect">
            <a:avLst/>
          </a:prstGeom>
          <a:noFill/>
        </p:spPr>
        <p:txBody>
          <a:bodyPr wrap="square" rtlCol="0">
            <a:spAutoFit/>
          </a:bodyPr>
          <a:lstStyle/>
          <a:p>
            <a:r>
              <a:rPr lang="zh-CN" altLang="en-US" sz="2000" dirty="0" smtClean="0"/>
              <a:t>证明</a:t>
            </a:r>
            <a:r>
              <a:rPr lang="en-US" altLang="zh-CN" sz="2000" dirty="0" smtClean="0"/>
              <a:t>20</a:t>
            </a:r>
            <a:r>
              <a:rPr lang="zh-CN" altLang="en-US" sz="2000" dirty="0" smtClean="0"/>
              <a:t>倍的薄化因子对单粒子模拟结果的平均值没有影响，且能节省</a:t>
            </a:r>
            <a:r>
              <a:rPr lang="en-US" altLang="zh-CN" sz="2000" dirty="0" smtClean="0"/>
              <a:t>16</a:t>
            </a:r>
            <a:r>
              <a:rPr lang="zh-CN" altLang="en-US" sz="2000" dirty="0" smtClean="0"/>
              <a:t>倍的运行时间。基本不改变</a:t>
            </a:r>
            <a:r>
              <a:rPr lang="en-US" altLang="zh-CN" sz="2000" dirty="0" smtClean="0"/>
              <a:t>NPE</a:t>
            </a:r>
            <a:r>
              <a:rPr lang="zh-CN" altLang="en-US" sz="2000" dirty="0" smtClean="0"/>
              <a:t>平均值和分布的涨落偏差，但大的薄化因子对小信号会改变信号分布。</a:t>
            </a:r>
            <a:endParaRPr lang="zh-CN" altLang="en-US" sz="2000" dirty="0"/>
          </a:p>
        </p:txBody>
      </p:sp>
      <p:sp>
        <p:nvSpPr>
          <p:cNvPr id="3" name="文本框 2"/>
          <p:cNvSpPr txBox="1"/>
          <p:nvPr/>
        </p:nvSpPr>
        <p:spPr>
          <a:xfrm>
            <a:off x="827584" y="914721"/>
            <a:ext cx="3485249" cy="830997"/>
          </a:xfrm>
          <a:prstGeom prst="rect">
            <a:avLst/>
          </a:prstGeom>
          <a:noFill/>
        </p:spPr>
        <p:txBody>
          <a:bodyPr wrap="none" rtlCol="0">
            <a:spAutoFit/>
          </a:bodyPr>
          <a:lstStyle/>
          <a:p>
            <a:r>
              <a:rPr lang="zh-CN" altLang="en-US" sz="2400" b="1" dirty="0" smtClean="0">
                <a:solidFill>
                  <a:srgbClr val="FF0000"/>
                </a:solidFill>
              </a:rPr>
              <a:t>快速模拟方法：</a:t>
            </a:r>
            <a:endParaRPr lang="en-US" altLang="zh-CN" sz="2400" b="1" dirty="0" smtClean="0">
              <a:solidFill>
                <a:srgbClr val="FF0000"/>
              </a:solidFill>
            </a:endParaRPr>
          </a:p>
          <a:p>
            <a:r>
              <a:rPr lang="zh-CN" altLang="en-US" sz="2400" b="1" dirty="0" smtClean="0">
                <a:solidFill>
                  <a:srgbClr val="FF0000"/>
                </a:solidFill>
              </a:rPr>
              <a:t>光子数薄化</a:t>
            </a:r>
            <a:r>
              <a:rPr lang="en-US" altLang="zh-CN" sz="2400" b="1" dirty="0" smtClean="0">
                <a:solidFill>
                  <a:srgbClr val="FF0000"/>
                </a:solidFill>
              </a:rPr>
              <a:t>+</a:t>
            </a:r>
            <a:r>
              <a:rPr lang="zh-CN" altLang="en-US" sz="2400" b="1" dirty="0" smtClean="0">
                <a:solidFill>
                  <a:srgbClr val="FF0000"/>
                </a:solidFill>
              </a:rPr>
              <a:t>参数化模拟 </a:t>
            </a:r>
            <a:endParaRPr lang="zh-CN" altLang="en-US" sz="2400" b="1" dirty="0">
              <a:solidFill>
                <a:srgbClr val="FF0000"/>
              </a:solidFill>
            </a:endParaRPr>
          </a:p>
        </p:txBody>
      </p:sp>
      <p:pic>
        <p:nvPicPr>
          <p:cNvPr id="4" name="图片 3"/>
          <p:cNvPicPr>
            <a:picLocks noChangeAspect="1"/>
          </p:cNvPicPr>
          <p:nvPr/>
        </p:nvPicPr>
        <p:blipFill>
          <a:blip r:embed="rId2"/>
          <a:stretch>
            <a:fillRect/>
          </a:stretch>
        </p:blipFill>
        <p:spPr>
          <a:xfrm>
            <a:off x="4714034" y="3643636"/>
            <a:ext cx="3984328" cy="2850737"/>
          </a:xfrm>
          <a:prstGeom prst="rect">
            <a:avLst/>
          </a:prstGeom>
        </p:spPr>
      </p:pic>
      <p:pic>
        <p:nvPicPr>
          <p:cNvPr id="5" name="图片 4"/>
          <p:cNvPicPr>
            <a:picLocks noChangeAspect="1"/>
          </p:cNvPicPr>
          <p:nvPr/>
        </p:nvPicPr>
        <p:blipFill>
          <a:blip r:embed="rId3"/>
          <a:stretch>
            <a:fillRect/>
          </a:stretch>
        </p:blipFill>
        <p:spPr>
          <a:xfrm>
            <a:off x="4714034" y="856361"/>
            <a:ext cx="3984328" cy="2609019"/>
          </a:xfrm>
          <a:prstGeom prst="rect">
            <a:avLst/>
          </a:prstGeom>
        </p:spPr>
      </p:pic>
      <p:sp>
        <p:nvSpPr>
          <p:cNvPr id="12" name="矩形 11"/>
          <p:cNvSpPr/>
          <p:nvPr/>
        </p:nvSpPr>
        <p:spPr>
          <a:xfrm>
            <a:off x="457200" y="4966941"/>
            <a:ext cx="4032073" cy="1200329"/>
          </a:xfrm>
          <a:prstGeom prst="rect">
            <a:avLst/>
          </a:prstGeom>
        </p:spPr>
        <p:txBody>
          <a:bodyPr wrap="square">
            <a:spAutoFit/>
          </a:bodyPr>
          <a:lstStyle/>
          <a:p>
            <a:r>
              <a:rPr lang="zh-CN" altLang="en-US" dirty="0" smtClean="0"/>
              <a:t>对低能事例采用全模拟或较小的薄化因子，对</a:t>
            </a:r>
            <a:r>
              <a:rPr lang="zh-CN" altLang="en-US" dirty="0"/>
              <a:t>高能</a:t>
            </a:r>
            <a:r>
              <a:rPr lang="en-US" altLang="zh-CN" dirty="0" err="1"/>
              <a:t>corsika</a:t>
            </a:r>
            <a:r>
              <a:rPr lang="zh-CN" altLang="en-US" dirty="0"/>
              <a:t>事例可以用</a:t>
            </a:r>
            <a:r>
              <a:rPr lang="en-US" altLang="zh-CN" dirty="0"/>
              <a:t>300</a:t>
            </a:r>
            <a:r>
              <a:rPr lang="zh-CN" altLang="en-US" dirty="0"/>
              <a:t>倍的薄化因子，且可以按照</a:t>
            </a:r>
            <a:r>
              <a:rPr lang="en-US" altLang="zh-CN" dirty="0"/>
              <a:t>PMT</a:t>
            </a:r>
            <a:r>
              <a:rPr lang="zh-CN" altLang="en-US" dirty="0"/>
              <a:t>量子效率产生光子进一步节省时间。</a:t>
            </a:r>
          </a:p>
        </p:txBody>
      </p:sp>
    </p:spTree>
    <p:extLst>
      <p:ext uri="{BB962C8B-B14F-4D97-AF65-F5344CB8AC3E}">
        <p14:creationId xmlns:p14="http://schemas.microsoft.com/office/powerpoint/2010/main" xmlns="" val="25436829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2"/>
          <a:stretch>
            <a:fillRect/>
          </a:stretch>
        </p:blipFill>
        <p:spPr>
          <a:xfrm>
            <a:off x="107503" y="2231628"/>
            <a:ext cx="5976665" cy="4509740"/>
          </a:xfrm>
          <a:prstGeom prst="rect">
            <a:avLst/>
          </a:prstGeom>
        </p:spPr>
      </p:pic>
      <p:sp>
        <p:nvSpPr>
          <p:cNvPr id="2" name="标题 1"/>
          <p:cNvSpPr>
            <a:spLocks noGrp="1"/>
          </p:cNvSpPr>
          <p:nvPr>
            <p:ph type="title"/>
          </p:nvPr>
        </p:nvSpPr>
        <p:spPr>
          <a:xfrm>
            <a:off x="457200" y="116632"/>
            <a:ext cx="8229600" cy="850106"/>
          </a:xfrm>
        </p:spPr>
        <p:txBody>
          <a:bodyPr>
            <a:normAutofit/>
          </a:bodyPr>
          <a:lstStyle/>
          <a:p>
            <a:r>
              <a:rPr lang="zh-CN" altLang="en-US" sz="3200" dirty="0" smtClean="0"/>
              <a:t>不同能量质子与铁核</a:t>
            </a:r>
            <a:r>
              <a:rPr lang="en-US" altLang="zh-CN" sz="3200" dirty="0" err="1" smtClean="0"/>
              <a:t>corsika</a:t>
            </a:r>
            <a:r>
              <a:rPr lang="zh-CN" altLang="en-US" sz="3200" dirty="0" smtClean="0"/>
              <a:t>事例</a:t>
            </a:r>
            <a:r>
              <a:rPr lang="en-US" altLang="zh-CN" sz="3200" dirty="0" smtClean="0"/>
              <a:t>Geant4</a:t>
            </a:r>
            <a:r>
              <a:rPr lang="zh-CN" altLang="en-US" sz="3200" dirty="0" smtClean="0"/>
              <a:t>模拟</a:t>
            </a:r>
            <a:endParaRPr lang="zh-CN" altLang="en-US" sz="3200" dirty="0"/>
          </a:p>
        </p:txBody>
      </p:sp>
      <p:sp>
        <p:nvSpPr>
          <p:cNvPr id="4" name="文本框 3"/>
          <p:cNvSpPr txBox="1"/>
          <p:nvPr/>
        </p:nvSpPr>
        <p:spPr>
          <a:xfrm>
            <a:off x="735052" y="1065510"/>
            <a:ext cx="7673896" cy="923330"/>
          </a:xfrm>
          <a:prstGeom prst="rect">
            <a:avLst/>
          </a:prstGeom>
          <a:noFill/>
        </p:spPr>
        <p:txBody>
          <a:bodyPr wrap="none" rtlCol="0">
            <a:spAutoFit/>
          </a:bodyPr>
          <a:lstStyle/>
          <a:p>
            <a:r>
              <a:rPr lang="zh-CN" altLang="en-US" dirty="0" smtClean="0"/>
              <a:t>分别模拟大约一千个</a:t>
            </a:r>
            <a:r>
              <a:rPr lang="en-US" altLang="zh-CN" dirty="0" smtClean="0"/>
              <a:t>100TeV-1PeV</a:t>
            </a:r>
            <a:r>
              <a:rPr lang="zh-CN" altLang="en-US" dirty="0" smtClean="0"/>
              <a:t>质子与铁核，</a:t>
            </a:r>
            <a:r>
              <a:rPr lang="en-US" altLang="zh-CN" dirty="0" smtClean="0"/>
              <a:t>Geant4</a:t>
            </a:r>
            <a:r>
              <a:rPr lang="zh-CN" altLang="en-US" dirty="0" smtClean="0"/>
              <a:t> 光子</a:t>
            </a:r>
            <a:r>
              <a:rPr lang="en-US" altLang="zh-CN" dirty="0" smtClean="0"/>
              <a:t>thinning</a:t>
            </a:r>
            <a:r>
              <a:rPr lang="zh-CN" altLang="en-US" dirty="0" smtClean="0"/>
              <a:t>因子为</a:t>
            </a:r>
            <a:r>
              <a:rPr lang="en-US" altLang="zh-CN" dirty="0" smtClean="0"/>
              <a:t>4</a:t>
            </a:r>
          </a:p>
          <a:p>
            <a:r>
              <a:rPr lang="zh-CN" altLang="en-US" dirty="0" smtClean="0"/>
              <a:t>模拟约</a:t>
            </a:r>
            <a:r>
              <a:rPr lang="zh-CN" altLang="en-US" dirty="0"/>
              <a:t>一千</a:t>
            </a:r>
            <a:r>
              <a:rPr lang="zh-CN" altLang="en-US" dirty="0" smtClean="0"/>
              <a:t>个</a:t>
            </a:r>
            <a:r>
              <a:rPr lang="en-US" altLang="zh-CN" dirty="0" smtClean="0"/>
              <a:t>1PeV-10PeV</a:t>
            </a:r>
            <a:r>
              <a:rPr lang="zh-CN" altLang="en-US" dirty="0" smtClean="0"/>
              <a:t>质子事例，</a:t>
            </a:r>
            <a:r>
              <a:rPr lang="en-US" altLang="zh-CN" dirty="0"/>
              <a:t>Geant4</a:t>
            </a:r>
            <a:r>
              <a:rPr lang="zh-CN" altLang="en-US" dirty="0"/>
              <a:t> 光子</a:t>
            </a:r>
            <a:r>
              <a:rPr lang="en-US" altLang="zh-CN" dirty="0"/>
              <a:t>thinning</a:t>
            </a:r>
            <a:r>
              <a:rPr lang="zh-CN" altLang="en-US" dirty="0"/>
              <a:t>因子</a:t>
            </a:r>
            <a:r>
              <a:rPr lang="zh-CN" altLang="en-US" dirty="0" smtClean="0"/>
              <a:t>为</a:t>
            </a:r>
            <a:r>
              <a:rPr lang="en-US" altLang="zh-CN" dirty="0" smtClean="0"/>
              <a:t>300</a:t>
            </a:r>
            <a:endParaRPr lang="en-US" altLang="zh-CN" dirty="0"/>
          </a:p>
          <a:p>
            <a:endParaRPr lang="zh-CN" altLang="en-US" dirty="0"/>
          </a:p>
        </p:txBody>
      </p:sp>
      <p:sp>
        <p:nvSpPr>
          <p:cNvPr id="5" name="文本框 4"/>
          <p:cNvSpPr txBox="1"/>
          <p:nvPr/>
        </p:nvSpPr>
        <p:spPr>
          <a:xfrm>
            <a:off x="1547664" y="1957739"/>
            <a:ext cx="2262158" cy="923330"/>
          </a:xfrm>
          <a:prstGeom prst="rect">
            <a:avLst/>
          </a:prstGeom>
          <a:noFill/>
        </p:spPr>
        <p:txBody>
          <a:bodyPr wrap="none" rtlCol="0">
            <a:spAutoFit/>
          </a:bodyPr>
          <a:lstStyle/>
          <a:p>
            <a:r>
              <a:rPr lang="zh-CN" altLang="en-US" dirty="0" smtClean="0"/>
              <a:t>运行时间（</a:t>
            </a:r>
            <a:r>
              <a:rPr lang="en-US" altLang="zh-CN" dirty="0" smtClean="0"/>
              <a:t>hour</a:t>
            </a:r>
            <a:r>
              <a:rPr lang="zh-CN" altLang="en-US" dirty="0" smtClean="0"/>
              <a:t>）</a:t>
            </a:r>
            <a:endParaRPr lang="en-US" altLang="zh-CN" dirty="0" smtClean="0"/>
          </a:p>
          <a:p>
            <a:r>
              <a:rPr lang="zh-CN" altLang="en-US" dirty="0" smtClean="0"/>
              <a:t>黑点为质子运行时间</a:t>
            </a:r>
            <a:endParaRPr lang="en-US" altLang="zh-CN" dirty="0" smtClean="0"/>
          </a:p>
          <a:p>
            <a:r>
              <a:rPr lang="zh-CN" altLang="en-US" dirty="0" smtClean="0"/>
              <a:t>绿点位铁核运行时间</a:t>
            </a:r>
            <a:endParaRPr lang="zh-CN" altLang="en-US" dirty="0"/>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368303" y="2912170"/>
            <a:ext cx="2769598" cy="347806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8" name="文本框 7"/>
          <p:cNvSpPr txBox="1"/>
          <p:nvPr/>
        </p:nvSpPr>
        <p:spPr>
          <a:xfrm>
            <a:off x="6533858" y="2265839"/>
            <a:ext cx="2438488" cy="369332"/>
          </a:xfrm>
          <a:prstGeom prst="rect">
            <a:avLst/>
          </a:prstGeom>
          <a:noFill/>
        </p:spPr>
        <p:txBody>
          <a:bodyPr wrap="none" rtlCol="0">
            <a:spAutoFit/>
          </a:bodyPr>
          <a:lstStyle/>
          <a:p>
            <a:r>
              <a:rPr lang="zh-CN" altLang="en-US" smtClean="0"/>
              <a:t>大小</a:t>
            </a:r>
            <a:r>
              <a:rPr lang="en-US" altLang="zh-CN" dirty="0" smtClean="0"/>
              <a:t>PMT</a:t>
            </a:r>
            <a:r>
              <a:rPr lang="zh-CN" altLang="en-US" dirty="0" smtClean="0"/>
              <a:t>光电子数比值</a:t>
            </a:r>
            <a:endParaRPr lang="zh-CN" altLang="en-US" dirty="0"/>
          </a:p>
        </p:txBody>
      </p:sp>
      <p:sp>
        <p:nvSpPr>
          <p:cNvPr id="6" name="矩形 5"/>
          <p:cNvSpPr/>
          <p:nvPr/>
        </p:nvSpPr>
        <p:spPr>
          <a:xfrm>
            <a:off x="1259632" y="3109715"/>
            <a:ext cx="1196161" cy="369332"/>
          </a:xfrm>
          <a:prstGeom prst="rect">
            <a:avLst/>
          </a:prstGeom>
        </p:spPr>
        <p:txBody>
          <a:bodyPr wrap="none">
            <a:spAutoFit/>
          </a:bodyPr>
          <a:lstStyle/>
          <a:p>
            <a:r>
              <a:rPr lang="en-US" altLang="zh-CN" dirty="0" smtClean="0"/>
              <a:t>thinning=4</a:t>
            </a:r>
            <a:endParaRPr lang="zh-CN" altLang="en-US" dirty="0"/>
          </a:p>
        </p:txBody>
      </p:sp>
      <p:sp>
        <p:nvSpPr>
          <p:cNvPr id="10" name="矩形 9"/>
          <p:cNvSpPr/>
          <p:nvPr/>
        </p:nvSpPr>
        <p:spPr>
          <a:xfrm>
            <a:off x="3671071" y="3140968"/>
            <a:ext cx="1430200" cy="369332"/>
          </a:xfrm>
          <a:prstGeom prst="rect">
            <a:avLst/>
          </a:prstGeom>
        </p:spPr>
        <p:txBody>
          <a:bodyPr wrap="none">
            <a:spAutoFit/>
          </a:bodyPr>
          <a:lstStyle/>
          <a:p>
            <a:r>
              <a:rPr lang="en-US" altLang="zh-CN" dirty="0" smtClean="0"/>
              <a:t>thinning=300</a:t>
            </a:r>
            <a:endParaRPr lang="zh-CN" altLang="en-US" dirty="0"/>
          </a:p>
        </p:txBody>
      </p:sp>
    </p:spTree>
    <p:extLst>
      <p:ext uri="{BB962C8B-B14F-4D97-AF65-F5344CB8AC3E}">
        <p14:creationId xmlns:p14="http://schemas.microsoft.com/office/powerpoint/2010/main" xmlns="" val="82857899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180226"/>
            <a:ext cx="8229600" cy="656486"/>
          </a:xfrm>
        </p:spPr>
        <p:txBody>
          <a:bodyPr>
            <a:noAutofit/>
          </a:bodyPr>
          <a:lstStyle/>
          <a:p>
            <a:r>
              <a:rPr lang="en-US" altLang="zh-CN" sz="2800" dirty="0" smtClean="0"/>
              <a:t>Geant4</a:t>
            </a:r>
            <a:r>
              <a:rPr lang="zh-CN" altLang="en-US" sz="2800" dirty="0" smtClean="0"/>
              <a:t>模拟不同能量质子与铁核在</a:t>
            </a:r>
            <a:r>
              <a:rPr lang="en-US" altLang="zh-CN" sz="2800" dirty="0" smtClean="0"/>
              <a:t>WCDA</a:t>
            </a:r>
            <a:r>
              <a:rPr lang="zh-CN" altLang="en-US" sz="2800" dirty="0" smtClean="0"/>
              <a:t>大小</a:t>
            </a:r>
            <a:r>
              <a:rPr lang="en-US" altLang="zh-CN" sz="2800" dirty="0" smtClean="0"/>
              <a:t>PMT</a:t>
            </a:r>
            <a:r>
              <a:rPr lang="zh-CN" altLang="en-US" sz="2800" dirty="0" smtClean="0"/>
              <a:t>上的光电子数（黑色质子，绿色铁核）</a:t>
            </a:r>
            <a:endParaRPr lang="zh-CN" altLang="en-US" sz="2800" dirty="0"/>
          </a:p>
        </p:txBody>
      </p:sp>
      <p:sp>
        <p:nvSpPr>
          <p:cNvPr id="3" name="内容占位符 2"/>
          <p:cNvSpPr>
            <a:spLocks noGrp="1"/>
          </p:cNvSpPr>
          <p:nvPr>
            <p:ph idx="1"/>
          </p:nvPr>
        </p:nvSpPr>
        <p:spPr/>
        <p:txBody>
          <a:bodyPr/>
          <a:lstStyle/>
          <a:p>
            <a:endParaRPr lang="zh-CN" altLang="en-US"/>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00653" y="1006981"/>
            <a:ext cx="4258497" cy="2856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5123" name="Picture 3"/>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4715697" y="931125"/>
            <a:ext cx="4125335" cy="273529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6" name="Picture 2"/>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267742" y="3863181"/>
            <a:ext cx="4404560" cy="285620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7" name="Picture 3"/>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4526239" y="3825252"/>
            <a:ext cx="4475031" cy="293205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4" name="文本框 3"/>
          <p:cNvSpPr txBox="1"/>
          <p:nvPr/>
        </p:nvSpPr>
        <p:spPr>
          <a:xfrm>
            <a:off x="1403648" y="1600200"/>
            <a:ext cx="1305165" cy="369332"/>
          </a:xfrm>
          <a:prstGeom prst="rect">
            <a:avLst/>
          </a:prstGeom>
          <a:noFill/>
        </p:spPr>
        <p:txBody>
          <a:bodyPr wrap="none" rtlCol="0">
            <a:spAutoFit/>
          </a:bodyPr>
          <a:lstStyle/>
          <a:p>
            <a:r>
              <a:rPr lang="zh-CN" altLang="en-US" dirty="0" smtClean="0"/>
              <a:t>最亮大</a:t>
            </a:r>
            <a:r>
              <a:rPr lang="en-US" altLang="zh-CN" dirty="0" smtClean="0"/>
              <a:t>PMT</a:t>
            </a:r>
            <a:endParaRPr lang="zh-CN" altLang="en-US" dirty="0"/>
          </a:p>
        </p:txBody>
      </p:sp>
      <p:sp>
        <p:nvSpPr>
          <p:cNvPr id="9" name="文本框 8"/>
          <p:cNvSpPr txBox="1"/>
          <p:nvPr/>
        </p:nvSpPr>
        <p:spPr>
          <a:xfrm>
            <a:off x="5374386" y="1340768"/>
            <a:ext cx="2031325" cy="738664"/>
          </a:xfrm>
          <a:prstGeom prst="rect">
            <a:avLst/>
          </a:prstGeom>
          <a:noFill/>
        </p:spPr>
        <p:txBody>
          <a:bodyPr wrap="none" rtlCol="0">
            <a:spAutoFit/>
          </a:bodyPr>
          <a:lstStyle/>
          <a:p>
            <a:r>
              <a:rPr lang="zh-CN" altLang="en-US" sz="2400" b="1" dirty="0" smtClean="0">
                <a:solidFill>
                  <a:srgbClr val="FF0000"/>
                </a:solidFill>
              </a:rPr>
              <a:t>最亮小</a:t>
            </a:r>
            <a:r>
              <a:rPr lang="en-US" altLang="zh-CN" sz="2400" b="1" dirty="0" smtClean="0">
                <a:solidFill>
                  <a:srgbClr val="FF0000"/>
                </a:solidFill>
              </a:rPr>
              <a:t>PMT</a:t>
            </a:r>
          </a:p>
          <a:p>
            <a:r>
              <a:rPr lang="en-US" altLang="zh-CN" dirty="0" smtClean="0"/>
              <a:t>NPE</a:t>
            </a:r>
            <a:r>
              <a:rPr lang="zh-CN" altLang="en-US" dirty="0" smtClean="0"/>
              <a:t>从几十个到</a:t>
            </a:r>
            <a:r>
              <a:rPr lang="en-US" altLang="zh-CN" dirty="0" smtClean="0"/>
              <a:t>10</a:t>
            </a:r>
            <a:r>
              <a:rPr lang="en-US" altLang="zh-CN" baseline="30000" dirty="0" smtClean="0"/>
              <a:t>6</a:t>
            </a:r>
            <a:endParaRPr lang="zh-CN" altLang="en-US" baseline="30000" dirty="0"/>
          </a:p>
        </p:txBody>
      </p:sp>
      <p:sp>
        <p:nvSpPr>
          <p:cNvPr id="10" name="文本框 9"/>
          <p:cNvSpPr txBox="1"/>
          <p:nvPr/>
        </p:nvSpPr>
        <p:spPr>
          <a:xfrm>
            <a:off x="1403647" y="4246096"/>
            <a:ext cx="1766830" cy="369332"/>
          </a:xfrm>
          <a:prstGeom prst="rect">
            <a:avLst/>
          </a:prstGeom>
          <a:noFill/>
        </p:spPr>
        <p:txBody>
          <a:bodyPr wrap="none" rtlCol="0">
            <a:spAutoFit/>
          </a:bodyPr>
          <a:lstStyle/>
          <a:p>
            <a:r>
              <a:rPr lang="zh-CN" altLang="en-US" dirty="0" smtClean="0"/>
              <a:t>最亮旁边大</a:t>
            </a:r>
            <a:r>
              <a:rPr lang="en-US" altLang="zh-CN" dirty="0" smtClean="0"/>
              <a:t>PMT</a:t>
            </a:r>
            <a:endParaRPr lang="zh-CN" altLang="en-US" dirty="0"/>
          </a:p>
        </p:txBody>
      </p:sp>
      <p:sp>
        <p:nvSpPr>
          <p:cNvPr id="11" name="文本框 10"/>
          <p:cNvSpPr txBox="1"/>
          <p:nvPr/>
        </p:nvSpPr>
        <p:spPr>
          <a:xfrm>
            <a:off x="5231718" y="4214749"/>
            <a:ext cx="2316660" cy="461665"/>
          </a:xfrm>
          <a:prstGeom prst="rect">
            <a:avLst/>
          </a:prstGeom>
          <a:noFill/>
        </p:spPr>
        <p:txBody>
          <a:bodyPr wrap="none" rtlCol="0">
            <a:spAutoFit/>
          </a:bodyPr>
          <a:lstStyle/>
          <a:p>
            <a:r>
              <a:rPr lang="zh-CN" altLang="en-US" sz="2400" b="1" dirty="0">
                <a:solidFill>
                  <a:srgbClr val="FF0000"/>
                </a:solidFill>
              </a:rPr>
              <a:t>最亮旁边小</a:t>
            </a:r>
            <a:r>
              <a:rPr lang="en-US" altLang="zh-CN" sz="2400" b="1" dirty="0">
                <a:solidFill>
                  <a:srgbClr val="FF0000"/>
                </a:solidFill>
              </a:rPr>
              <a:t>PMT</a:t>
            </a:r>
            <a:endParaRPr lang="zh-CN" altLang="en-US" sz="2400" b="1" dirty="0">
              <a:solidFill>
                <a:srgbClr val="FF0000"/>
              </a:solidFill>
            </a:endParaRPr>
          </a:p>
        </p:txBody>
      </p:sp>
    </p:spTree>
    <p:extLst>
      <p:ext uri="{BB962C8B-B14F-4D97-AF65-F5344CB8AC3E}">
        <p14:creationId xmlns:p14="http://schemas.microsoft.com/office/powerpoint/2010/main" xmlns="" val="294159251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188640"/>
            <a:ext cx="8229600" cy="704258"/>
          </a:xfrm>
        </p:spPr>
        <p:txBody>
          <a:bodyPr>
            <a:normAutofit fontScale="90000"/>
          </a:bodyPr>
          <a:lstStyle/>
          <a:p>
            <a:r>
              <a:rPr lang="zh-CN" altLang="en-US" dirty="0" smtClean="0"/>
              <a:t>总结</a:t>
            </a:r>
            <a:endParaRPr lang="zh-CN" altLang="en-US" dirty="0"/>
          </a:p>
        </p:txBody>
      </p:sp>
      <p:sp>
        <p:nvSpPr>
          <p:cNvPr id="3" name="内容占位符 2"/>
          <p:cNvSpPr>
            <a:spLocks noGrp="1"/>
          </p:cNvSpPr>
          <p:nvPr>
            <p:ph idx="1"/>
          </p:nvPr>
        </p:nvSpPr>
        <p:spPr>
          <a:xfrm>
            <a:off x="468762" y="1052736"/>
            <a:ext cx="8229600" cy="4824536"/>
          </a:xfrm>
        </p:spPr>
        <p:txBody>
          <a:bodyPr>
            <a:normAutofit/>
          </a:bodyPr>
          <a:lstStyle/>
          <a:p>
            <a:r>
              <a:rPr lang="zh-CN" altLang="en-US" sz="2800" dirty="0" smtClean="0"/>
              <a:t>对程序整合优化添加大小</a:t>
            </a:r>
            <a:r>
              <a:rPr lang="en-US" altLang="zh-CN" sz="2800" dirty="0" smtClean="0"/>
              <a:t>PMT</a:t>
            </a:r>
            <a:r>
              <a:rPr lang="zh-CN" altLang="en-US" sz="2800" dirty="0" smtClean="0"/>
              <a:t>并真实化探测器参数，实现</a:t>
            </a:r>
            <a:r>
              <a:rPr lang="en-US" altLang="zh-CN" sz="2800" dirty="0"/>
              <a:t>WCDA</a:t>
            </a:r>
            <a:r>
              <a:rPr lang="zh-CN" altLang="en-US" sz="2800" dirty="0"/>
              <a:t>动态扩展系统的真实化极高能宇宙线</a:t>
            </a:r>
            <a:r>
              <a:rPr lang="en-US" altLang="zh-CN" sz="2800" dirty="0"/>
              <a:t>Geant4</a:t>
            </a:r>
            <a:r>
              <a:rPr lang="zh-CN" altLang="en-US" sz="2800" dirty="0" smtClean="0"/>
              <a:t>模拟</a:t>
            </a:r>
            <a:endParaRPr lang="en-US" altLang="zh-CN" sz="2800" dirty="0" smtClean="0"/>
          </a:p>
          <a:p>
            <a:r>
              <a:rPr lang="zh-CN" altLang="en-US" sz="2800" dirty="0" smtClean="0"/>
              <a:t>通过</a:t>
            </a:r>
            <a:r>
              <a:rPr lang="zh-CN" altLang="en-US" sz="2800" dirty="0"/>
              <a:t>光子数薄化等方法将</a:t>
            </a:r>
            <a:r>
              <a:rPr lang="en-US" altLang="zh-CN" sz="2800" dirty="0"/>
              <a:t>Geant4</a:t>
            </a:r>
            <a:r>
              <a:rPr lang="zh-CN" altLang="en-US" sz="2800" dirty="0"/>
              <a:t>运行速度提高了十几倍，发展了</a:t>
            </a:r>
            <a:r>
              <a:rPr lang="en-US" altLang="zh-CN" sz="2800" dirty="0"/>
              <a:t>Geant4</a:t>
            </a:r>
            <a:r>
              <a:rPr lang="zh-CN" altLang="en-US" sz="2800" dirty="0"/>
              <a:t>参数化模拟</a:t>
            </a:r>
            <a:r>
              <a:rPr lang="zh-CN" altLang="en-US" sz="2800" dirty="0" smtClean="0"/>
              <a:t>方法</a:t>
            </a:r>
            <a:endParaRPr lang="en-US" altLang="zh-CN" sz="2800" dirty="0" smtClean="0"/>
          </a:p>
          <a:p>
            <a:r>
              <a:rPr lang="en-US" altLang="zh-CN" sz="2800" dirty="0" smtClean="0"/>
              <a:t>Geant4</a:t>
            </a:r>
            <a:r>
              <a:rPr lang="zh-CN" altLang="en-US" sz="2800" dirty="0" smtClean="0"/>
              <a:t>模拟分析了不同能量质子与铁核事例</a:t>
            </a:r>
            <a:endParaRPr lang="en-US" altLang="zh-CN" sz="2800" dirty="0"/>
          </a:p>
          <a:p>
            <a:endParaRPr lang="en-US" altLang="zh-CN" dirty="0" smtClean="0"/>
          </a:p>
          <a:p>
            <a:r>
              <a:rPr lang="zh-CN" altLang="en-US" sz="2800" dirty="0"/>
              <a:t>下一步模拟工作：标定、芯位重建和粒子鉴别研究；程序进一步提速；相互作用模型检验与修改；联合进行数据分析与实验工作。</a:t>
            </a:r>
            <a:endParaRPr lang="en-US" altLang="zh-CN" sz="2800" dirty="0"/>
          </a:p>
          <a:p>
            <a:endParaRPr lang="zh-CN" altLang="en-US" sz="2800" dirty="0"/>
          </a:p>
        </p:txBody>
      </p:sp>
      <p:sp>
        <p:nvSpPr>
          <p:cNvPr id="5" name="矩形 4"/>
          <p:cNvSpPr/>
          <p:nvPr/>
        </p:nvSpPr>
        <p:spPr>
          <a:xfrm>
            <a:off x="6415024" y="5661248"/>
            <a:ext cx="2271776"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zh-CN" altLang="en-US" sz="5400" b="1" cap="none" spc="0" dirty="0" smtClean="0">
                <a:ln w="11430"/>
                <a:solidFill>
                  <a:srgbClr val="00B050"/>
                </a:solidFill>
                <a:effectLst>
                  <a:outerShdw blurRad="50800" dist="39000" dir="5460000" algn="tl">
                    <a:srgbClr val="000000">
                      <a:alpha val="38000"/>
                    </a:srgbClr>
                  </a:outerShdw>
                </a:effectLst>
              </a:rPr>
              <a:t>谢谢！</a:t>
            </a:r>
            <a:endParaRPr lang="zh-CN" altLang="en-US" sz="5400" b="1" cap="none" spc="0" dirty="0">
              <a:ln w="11430"/>
              <a:solidFill>
                <a:srgbClr val="00B050"/>
              </a:soli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xmlns="" val="1544967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95536" y="332656"/>
            <a:ext cx="6635080" cy="807098"/>
          </a:xfrm>
        </p:spPr>
        <p:txBody>
          <a:bodyPr/>
          <a:lstStyle/>
          <a:p>
            <a:r>
              <a:rPr lang="en-US" altLang="zh-CN" dirty="0" smtClean="0"/>
              <a:t>outline</a:t>
            </a:r>
            <a:endParaRPr lang="zh-CN" altLang="en-US" dirty="0"/>
          </a:p>
        </p:txBody>
      </p:sp>
      <p:sp>
        <p:nvSpPr>
          <p:cNvPr id="3" name="内容占位符 2"/>
          <p:cNvSpPr>
            <a:spLocks noGrp="1"/>
          </p:cNvSpPr>
          <p:nvPr>
            <p:ph idx="1"/>
          </p:nvPr>
        </p:nvSpPr>
        <p:spPr>
          <a:xfrm>
            <a:off x="1619672" y="1628800"/>
            <a:ext cx="6707088" cy="4525963"/>
          </a:xfrm>
        </p:spPr>
        <p:txBody>
          <a:bodyPr>
            <a:normAutofit fontScale="92500" lnSpcReduction="20000"/>
          </a:bodyPr>
          <a:lstStyle/>
          <a:p>
            <a:pPr>
              <a:lnSpc>
                <a:spcPct val="150000"/>
              </a:lnSpc>
            </a:pPr>
            <a:r>
              <a:rPr lang="en-US" altLang="zh-CN" sz="3000" dirty="0" smtClean="0">
                <a:latin typeface="黑体" panose="02010609060101010101" pitchFamily="49" charset="-122"/>
                <a:ea typeface="黑体" panose="02010609060101010101" pitchFamily="49" charset="-122"/>
              </a:rPr>
              <a:t>WCDA</a:t>
            </a:r>
            <a:r>
              <a:rPr lang="zh-CN" altLang="en-US" sz="3000" dirty="0" smtClean="0">
                <a:latin typeface="黑体" panose="02010609060101010101" pitchFamily="49" charset="-122"/>
                <a:ea typeface="黑体" panose="02010609060101010101" pitchFamily="49" charset="-122"/>
              </a:rPr>
              <a:t>动态范围扩展系统介绍</a:t>
            </a:r>
            <a:endParaRPr lang="en-US" altLang="zh-CN" sz="3000" dirty="0" smtClean="0">
              <a:latin typeface="黑体" panose="02010609060101010101" pitchFamily="49" charset="-122"/>
              <a:ea typeface="黑体" panose="02010609060101010101" pitchFamily="49" charset="-122"/>
            </a:endParaRPr>
          </a:p>
          <a:p>
            <a:pPr>
              <a:lnSpc>
                <a:spcPct val="150000"/>
              </a:lnSpc>
            </a:pPr>
            <a:r>
              <a:rPr lang="en-US" altLang="zh-CN" sz="3000" dirty="0">
                <a:latin typeface="黑体" panose="02010609060101010101" pitchFamily="49" charset="-122"/>
                <a:ea typeface="黑体" panose="02010609060101010101" pitchFamily="49" charset="-122"/>
              </a:rPr>
              <a:t>WCDA++</a:t>
            </a:r>
            <a:r>
              <a:rPr lang="zh-CN" altLang="en-US" sz="3000" dirty="0">
                <a:latin typeface="黑体" panose="02010609060101010101" pitchFamily="49" charset="-122"/>
                <a:ea typeface="黑体" panose="02010609060101010101" pitchFamily="49" charset="-122"/>
              </a:rPr>
              <a:t>模拟工作介绍</a:t>
            </a:r>
            <a:endParaRPr lang="en-US" altLang="zh-CN" sz="3000" dirty="0">
              <a:latin typeface="黑体" panose="02010609060101010101" pitchFamily="49" charset="-122"/>
              <a:ea typeface="黑体" panose="02010609060101010101" pitchFamily="49" charset="-122"/>
            </a:endParaRPr>
          </a:p>
          <a:p>
            <a:pPr marL="0" indent="0">
              <a:lnSpc>
                <a:spcPct val="120000"/>
              </a:lnSpc>
              <a:buNone/>
            </a:pPr>
            <a:r>
              <a:rPr lang="en-US" altLang="zh-CN" sz="2400" dirty="0">
                <a:latin typeface="黑体" panose="02010609060101010101" pitchFamily="49" charset="-122"/>
                <a:ea typeface="黑体" panose="02010609060101010101" pitchFamily="49" charset="-122"/>
              </a:rPr>
              <a:t> </a:t>
            </a:r>
            <a:r>
              <a:rPr lang="en-US" altLang="zh-CN" sz="2400" dirty="0" smtClean="0">
                <a:latin typeface="黑体" panose="02010609060101010101" pitchFamily="49" charset="-122"/>
                <a:ea typeface="黑体" panose="02010609060101010101" pitchFamily="49" charset="-122"/>
              </a:rPr>
              <a:t> --</a:t>
            </a:r>
            <a:r>
              <a:rPr lang="zh-CN" altLang="en-US" sz="2400" dirty="0" smtClean="0">
                <a:latin typeface="黑体" panose="02010609060101010101" pitchFamily="49" charset="-122"/>
                <a:ea typeface="黑体" panose="02010609060101010101" pitchFamily="49" charset="-122"/>
              </a:rPr>
              <a:t>程序整合优化，结构框架改进</a:t>
            </a:r>
            <a:endParaRPr lang="en-US" altLang="zh-CN" sz="2400" dirty="0" smtClean="0">
              <a:latin typeface="黑体" panose="02010609060101010101" pitchFamily="49" charset="-122"/>
              <a:ea typeface="黑体" panose="02010609060101010101" pitchFamily="49" charset="-122"/>
            </a:endParaRPr>
          </a:p>
          <a:p>
            <a:pPr marL="0" indent="0">
              <a:lnSpc>
                <a:spcPct val="120000"/>
              </a:lnSpc>
              <a:buNone/>
            </a:pPr>
            <a:r>
              <a:rPr lang="en-US" altLang="zh-CN" sz="2400" dirty="0" smtClean="0">
                <a:latin typeface="黑体" panose="02010609060101010101" pitchFamily="49" charset="-122"/>
                <a:ea typeface="黑体" panose="02010609060101010101" pitchFamily="49" charset="-122"/>
              </a:rPr>
              <a:t>  --</a:t>
            </a:r>
            <a:r>
              <a:rPr lang="zh-CN" altLang="en-US" sz="2400" dirty="0" smtClean="0">
                <a:latin typeface="黑体" panose="02010609060101010101" pitchFamily="49" charset="-122"/>
                <a:ea typeface="黑体" panose="02010609060101010101" pitchFamily="49" charset="-122"/>
              </a:rPr>
              <a:t>添加大小</a:t>
            </a:r>
            <a:r>
              <a:rPr lang="en-US" altLang="zh-CN" sz="2400" dirty="0" smtClean="0">
                <a:latin typeface="黑体" panose="02010609060101010101" pitchFamily="49" charset="-122"/>
                <a:ea typeface="黑体" panose="02010609060101010101" pitchFamily="49" charset="-122"/>
              </a:rPr>
              <a:t>PMT</a:t>
            </a:r>
            <a:r>
              <a:rPr lang="zh-CN" altLang="en-US" sz="2400" dirty="0" smtClean="0">
                <a:latin typeface="黑体" panose="02010609060101010101" pitchFamily="49" charset="-122"/>
                <a:ea typeface="黑体" panose="02010609060101010101" pitchFamily="49" charset="-122"/>
              </a:rPr>
              <a:t>及探测器真实化</a:t>
            </a:r>
            <a:endParaRPr lang="en-US" altLang="zh-CN" sz="2400" dirty="0" smtClean="0">
              <a:latin typeface="黑体" panose="02010609060101010101" pitchFamily="49" charset="-122"/>
              <a:ea typeface="黑体" panose="02010609060101010101" pitchFamily="49" charset="-122"/>
            </a:endParaRPr>
          </a:p>
          <a:p>
            <a:pPr marL="0" indent="0">
              <a:lnSpc>
                <a:spcPct val="120000"/>
              </a:lnSpc>
              <a:buNone/>
            </a:pPr>
            <a:r>
              <a:rPr lang="en-US" altLang="zh-CN" sz="2400" dirty="0">
                <a:latin typeface="黑体" panose="02010609060101010101" pitchFamily="49" charset="-122"/>
                <a:ea typeface="黑体" panose="02010609060101010101" pitchFamily="49" charset="-122"/>
              </a:rPr>
              <a:t> </a:t>
            </a:r>
            <a:r>
              <a:rPr lang="en-US" altLang="zh-CN" sz="2400" dirty="0" smtClean="0">
                <a:latin typeface="黑体" panose="02010609060101010101" pitchFamily="49" charset="-122"/>
                <a:ea typeface="黑体" panose="02010609060101010101" pitchFamily="49" charset="-122"/>
              </a:rPr>
              <a:t> --</a:t>
            </a:r>
            <a:r>
              <a:rPr lang="zh-CN" altLang="en-US" sz="2400" dirty="0" smtClean="0">
                <a:latin typeface="黑体" panose="02010609060101010101" pitchFamily="49" charset="-122"/>
                <a:ea typeface="黑体" panose="02010609060101010101" pitchFamily="49" charset="-122"/>
              </a:rPr>
              <a:t>结果检验与理解</a:t>
            </a:r>
            <a:endParaRPr lang="en-US" altLang="zh-CN" sz="2400" dirty="0" smtClean="0">
              <a:latin typeface="黑体" panose="02010609060101010101" pitchFamily="49" charset="-122"/>
              <a:ea typeface="黑体" panose="02010609060101010101" pitchFamily="49" charset="-122"/>
            </a:endParaRPr>
          </a:p>
          <a:p>
            <a:pPr>
              <a:lnSpc>
                <a:spcPct val="150000"/>
              </a:lnSpc>
            </a:pPr>
            <a:r>
              <a:rPr lang="zh-CN" altLang="en-US" sz="3000" dirty="0" smtClean="0">
                <a:latin typeface="黑体" panose="02010609060101010101" pitchFamily="49" charset="-122"/>
                <a:ea typeface="黑体" panose="02010609060101010101" pitchFamily="49" charset="-122"/>
              </a:rPr>
              <a:t>快速</a:t>
            </a:r>
            <a:r>
              <a:rPr lang="zh-CN" altLang="en-US" sz="3000" dirty="0">
                <a:latin typeface="黑体" panose="02010609060101010101" pitchFamily="49" charset="-122"/>
                <a:ea typeface="黑体" panose="02010609060101010101" pitchFamily="49" charset="-122"/>
              </a:rPr>
              <a:t>模拟方法介绍</a:t>
            </a:r>
            <a:endParaRPr lang="en-US" altLang="zh-CN" sz="3000" dirty="0">
              <a:latin typeface="黑体" panose="02010609060101010101" pitchFamily="49" charset="-122"/>
              <a:ea typeface="黑体" panose="02010609060101010101" pitchFamily="49" charset="-122"/>
            </a:endParaRPr>
          </a:p>
          <a:p>
            <a:pPr>
              <a:lnSpc>
                <a:spcPct val="150000"/>
              </a:lnSpc>
            </a:pPr>
            <a:r>
              <a:rPr lang="zh-CN" altLang="en-US" sz="3000" dirty="0">
                <a:latin typeface="黑体" panose="02010609060101010101" pitchFamily="49" charset="-122"/>
                <a:ea typeface="黑体" panose="02010609060101010101" pitchFamily="49" charset="-122"/>
              </a:rPr>
              <a:t>质子与铁核</a:t>
            </a:r>
            <a:r>
              <a:rPr lang="en-US" altLang="zh-CN" sz="3000" dirty="0">
                <a:latin typeface="黑体" panose="02010609060101010101" pitchFamily="49" charset="-122"/>
                <a:ea typeface="黑体" panose="02010609060101010101" pitchFamily="49" charset="-122"/>
              </a:rPr>
              <a:t>Geant4</a:t>
            </a:r>
            <a:r>
              <a:rPr lang="zh-CN" altLang="en-US" sz="3000" dirty="0">
                <a:latin typeface="黑体" panose="02010609060101010101" pitchFamily="49" charset="-122"/>
                <a:ea typeface="黑体" panose="02010609060101010101" pitchFamily="49" charset="-122"/>
              </a:rPr>
              <a:t>模拟</a:t>
            </a:r>
            <a:endParaRPr lang="en-US" altLang="zh-CN" sz="3000" dirty="0">
              <a:latin typeface="黑体" panose="02010609060101010101" pitchFamily="49" charset="-122"/>
              <a:ea typeface="黑体" panose="02010609060101010101" pitchFamily="49" charset="-122"/>
            </a:endParaRPr>
          </a:p>
          <a:p>
            <a:pPr>
              <a:lnSpc>
                <a:spcPct val="150000"/>
              </a:lnSpc>
            </a:pPr>
            <a:r>
              <a:rPr lang="zh-CN" altLang="en-US" sz="3000" dirty="0" smtClean="0">
                <a:latin typeface="黑体" panose="02010609060101010101" pitchFamily="49" charset="-122"/>
                <a:ea typeface="黑体" panose="02010609060101010101" pitchFamily="49" charset="-122"/>
              </a:rPr>
              <a:t>总结</a:t>
            </a:r>
            <a:endParaRPr lang="en-US" altLang="zh-CN" sz="3000" dirty="0">
              <a:latin typeface="黑体" panose="02010609060101010101" pitchFamily="49" charset="-122"/>
              <a:ea typeface="黑体" panose="02010609060101010101" pitchFamily="49" charset="-122"/>
            </a:endParaRPr>
          </a:p>
          <a:p>
            <a:endParaRPr lang="en-US" altLang="zh-CN" dirty="0" smtClean="0"/>
          </a:p>
        </p:txBody>
      </p:sp>
    </p:spTree>
    <p:extLst>
      <p:ext uri="{BB962C8B-B14F-4D97-AF65-F5344CB8AC3E}">
        <p14:creationId xmlns:p14="http://schemas.microsoft.com/office/powerpoint/2010/main" xmlns="" val="23129497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b</a:t>
            </a:r>
            <a:endParaRPr lang="zh-CN" altLang="en-US" dirty="0"/>
          </a:p>
        </p:txBody>
      </p:sp>
      <p:sp>
        <p:nvSpPr>
          <p:cNvPr id="3" name="内容占位符 2"/>
          <p:cNvSpPr>
            <a:spLocks noGrp="1"/>
          </p:cNvSpPr>
          <p:nvPr>
            <p:ph idx="1"/>
          </p:nvPr>
        </p:nvSpPr>
        <p:spPr/>
        <p:txBody>
          <a:bodyPr/>
          <a:lstStyle/>
          <a:p>
            <a:endParaRPr lang="zh-CN" altLang="en-US"/>
          </a:p>
        </p:txBody>
      </p:sp>
      <p:pic>
        <p:nvPicPr>
          <p:cNvPr id="4" name="Picture 2" descr="D:\LHAASO资料\图片\1A819B241F3E7E806B453562AC0A4B84.pn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274638"/>
            <a:ext cx="9036496" cy="6293452"/>
          </a:xfrm>
          <a:prstGeom prst="rect">
            <a:avLst/>
          </a:prstGeom>
          <a:noFill/>
          <a:ln w="127000" cap="flat" cmpd="sng" algn="ctr">
            <a:noFill/>
            <a:prstDash val="solid"/>
            <a:round/>
            <a:headEnd type="none" w="med" len="med"/>
            <a:tailEnd type="none" w="med" len="med"/>
          </a:ln>
          <a:extLst>
            <a:ext uri="{909E8E84-426E-40DD-AFC4-6F175D3DCCD1}">
              <a14:hiddenFill xmlns:a14="http://schemas.microsoft.com/office/drawing/2010/main" xmlns="">
                <a:solidFill>
                  <a:srgbClr val="FFFFFF"/>
                </a:solidFill>
              </a14:hiddenFill>
            </a:ext>
          </a:extLst>
        </p:spPr>
      </p:pic>
      <p:pic>
        <p:nvPicPr>
          <p:cNvPr id="8" name="图片 7"/>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977513" y="463883"/>
            <a:ext cx="2849488" cy="1907509"/>
          </a:xfrm>
          <a:prstGeom prst="rect">
            <a:avLst/>
          </a:prstGeom>
        </p:spPr>
      </p:pic>
      <p:pic>
        <p:nvPicPr>
          <p:cNvPr id="10" name="图片 9"/>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458146" y="4655127"/>
            <a:ext cx="2751219" cy="1692000"/>
          </a:xfrm>
          <a:prstGeom prst="rect">
            <a:avLst/>
          </a:prstGeom>
        </p:spPr>
      </p:pic>
      <p:pic>
        <p:nvPicPr>
          <p:cNvPr id="11" name="图片 10"/>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316834" y="404664"/>
            <a:ext cx="3200356" cy="1800200"/>
          </a:xfrm>
          <a:prstGeom prst="rect">
            <a:avLst/>
          </a:prstGeom>
        </p:spPr>
      </p:pic>
      <p:sp>
        <p:nvSpPr>
          <p:cNvPr id="13" name="下箭头 12"/>
          <p:cNvSpPr/>
          <p:nvPr/>
        </p:nvSpPr>
        <p:spPr>
          <a:xfrm rot="19309029">
            <a:off x="2755147" y="1904661"/>
            <a:ext cx="321145" cy="1039652"/>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15" name="下箭头 14"/>
          <p:cNvSpPr/>
          <p:nvPr/>
        </p:nvSpPr>
        <p:spPr>
          <a:xfrm rot="3063230">
            <a:off x="5389804" y="1798454"/>
            <a:ext cx="288032" cy="1314717"/>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16" name="下箭头 15"/>
          <p:cNvSpPr/>
          <p:nvPr/>
        </p:nvSpPr>
        <p:spPr>
          <a:xfrm rot="13195751">
            <a:off x="3317278" y="3339256"/>
            <a:ext cx="288032" cy="148307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17" name="文本框 16"/>
          <p:cNvSpPr txBox="1"/>
          <p:nvPr/>
        </p:nvSpPr>
        <p:spPr>
          <a:xfrm>
            <a:off x="4849454" y="3016624"/>
            <a:ext cx="4110985" cy="1200329"/>
          </a:xfrm>
          <a:prstGeom prst="rect">
            <a:avLst/>
          </a:prstGeom>
          <a:solidFill>
            <a:schemeClr val="bg2"/>
          </a:solidFill>
        </p:spPr>
        <p:txBody>
          <a:bodyPr wrap="square" rtlCol="0">
            <a:spAutoFit/>
          </a:bodyPr>
          <a:lstStyle/>
          <a:p>
            <a:r>
              <a:rPr lang="en-US" altLang="zh-CN" sz="2400" b="1" dirty="0" smtClean="0">
                <a:solidFill>
                  <a:srgbClr val="FF0000"/>
                </a:solidFill>
              </a:rPr>
              <a:t>LHAASO</a:t>
            </a:r>
            <a:r>
              <a:rPr lang="zh-CN" altLang="en-US" sz="2400" b="1" dirty="0" smtClean="0">
                <a:solidFill>
                  <a:srgbClr val="FF0000"/>
                </a:solidFill>
              </a:rPr>
              <a:t>三大物理目标之一：</a:t>
            </a:r>
            <a:endParaRPr lang="en-US" altLang="zh-CN" sz="2400" b="1" dirty="0" smtClean="0">
              <a:solidFill>
                <a:srgbClr val="FF0000"/>
              </a:solidFill>
            </a:endParaRPr>
          </a:p>
          <a:p>
            <a:r>
              <a:rPr lang="zh-CN" altLang="en-US" sz="2400" b="1" dirty="0" smtClean="0">
                <a:solidFill>
                  <a:srgbClr val="FF0000"/>
                </a:solidFill>
              </a:rPr>
              <a:t>分成分宇宙线能谱精确测量。</a:t>
            </a:r>
            <a:endParaRPr lang="en-US" altLang="zh-CN" sz="2400" b="1" dirty="0" smtClean="0">
              <a:solidFill>
                <a:srgbClr val="FF0000"/>
              </a:solidFill>
            </a:endParaRPr>
          </a:p>
          <a:p>
            <a:r>
              <a:rPr lang="zh-CN" altLang="en-US" sz="2400" b="1" dirty="0" smtClean="0">
                <a:solidFill>
                  <a:srgbClr val="FF0000"/>
                </a:solidFill>
              </a:rPr>
              <a:t>宇宙线起源与加速传播机制</a:t>
            </a:r>
            <a:endParaRPr lang="zh-CN" altLang="en-US" sz="2400" b="1" dirty="0">
              <a:solidFill>
                <a:srgbClr val="FF0000"/>
              </a:solidFill>
            </a:endParaRPr>
          </a:p>
        </p:txBody>
      </p:sp>
      <p:sp>
        <p:nvSpPr>
          <p:cNvPr id="18" name="矩形 17"/>
          <p:cNvSpPr/>
          <p:nvPr/>
        </p:nvSpPr>
        <p:spPr>
          <a:xfrm>
            <a:off x="3456021" y="4777467"/>
            <a:ext cx="5539181" cy="1569660"/>
          </a:xfrm>
          <a:prstGeom prst="rect">
            <a:avLst/>
          </a:prstGeom>
          <a:solidFill>
            <a:schemeClr val="bg1"/>
          </a:solidFill>
        </p:spPr>
        <p:txBody>
          <a:bodyPr wrap="square">
            <a:spAutoFit/>
          </a:bodyPr>
          <a:lstStyle/>
          <a:p>
            <a:r>
              <a:rPr lang="zh-CN" altLang="en-US" sz="2400" b="1" dirty="0"/>
              <a:t>联合</a:t>
            </a:r>
            <a:r>
              <a:rPr lang="en-US" altLang="zh-CN" sz="2400" b="1" dirty="0"/>
              <a:t>WFTCA</a:t>
            </a:r>
            <a:r>
              <a:rPr lang="zh-CN" altLang="en-US" sz="2400" b="1" dirty="0"/>
              <a:t>、</a:t>
            </a:r>
            <a:r>
              <a:rPr lang="en-US" altLang="zh-CN" sz="2400" b="1" dirty="0"/>
              <a:t>WCDA</a:t>
            </a:r>
            <a:r>
              <a:rPr lang="zh-CN" altLang="en-US" sz="2400" b="1" dirty="0"/>
              <a:t>、</a:t>
            </a:r>
            <a:r>
              <a:rPr lang="en-US" altLang="zh-CN" sz="2400" b="1" dirty="0"/>
              <a:t>KM2A</a:t>
            </a:r>
            <a:r>
              <a:rPr lang="zh-CN" altLang="en-US" sz="2400" b="1" dirty="0"/>
              <a:t>，多参数分能段精确测量宇宙线分成分能谱，搭建空间实验和地面阵列实验的桥梁，完成连续一致的能谱</a:t>
            </a:r>
            <a:r>
              <a:rPr lang="zh-CN" altLang="en-US" sz="2400" b="1" dirty="0" smtClean="0"/>
              <a:t>测量（</a:t>
            </a:r>
            <a:r>
              <a:rPr lang="en-US" altLang="zh-CN" sz="2400" b="1" dirty="0" smtClean="0"/>
              <a:t>50TeV-EeV</a:t>
            </a:r>
            <a:r>
              <a:rPr lang="zh-CN" altLang="en-US" sz="2400" b="1" dirty="0" smtClean="0"/>
              <a:t>）。</a:t>
            </a:r>
            <a:endParaRPr lang="en-US" altLang="zh-CN" sz="2400" b="1" dirty="0"/>
          </a:p>
        </p:txBody>
      </p:sp>
      <p:sp>
        <p:nvSpPr>
          <p:cNvPr id="19" name="TextBox 4"/>
          <p:cNvSpPr txBox="1"/>
          <p:nvPr/>
        </p:nvSpPr>
        <p:spPr>
          <a:xfrm>
            <a:off x="2004553" y="1424726"/>
            <a:ext cx="1204812" cy="523220"/>
          </a:xfrm>
          <a:prstGeom prst="rect">
            <a:avLst/>
          </a:prstGeom>
          <a:noFill/>
        </p:spPr>
        <p:txBody>
          <a:bodyPr wrap="square" rtlCol="0">
            <a:spAutoFit/>
          </a:bodyPr>
          <a:lstStyle/>
          <a:p>
            <a:r>
              <a:rPr lang="en-US" altLang="zh-CN" sz="2800" dirty="0" smtClean="0">
                <a:solidFill>
                  <a:srgbClr val="FF0000"/>
                </a:solidFill>
              </a:rPr>
              <a:t>KM2A</a:t>
            </a:r>
            <a:endParaRPr lang="zh-CN" altLang="en-US" sz="2800" dirty="0">
              <a:solidFill>
                <a:srgbClr val="FF0000"/>
              </a:solidFill>
            </a:endParaRPr>
          </a:p>
        </p:txBody>
      </p:sp>
      <p:sp>
        <p:nvSpPr>
          <p:cNvPr id="20" name="TextBox 4"/>
          <p:cNvSpPr txBox="1"/>
          <p:nvPr/>
        </p:nvSpPr>
        <p:spPr>
          <a:xfrm>
            <a:off x="1821305" y="4734413"/>
            <a:ext cx="1204812" cy="461665"/>
          </a:xfrm>
          <a:prstGeom prst="rect">
            <a:avLst/>
          </a:prstGeom>
          <a:noFill/>
        </p:spPr>
        <p:txBody>
          <a:bodyPr wrap="square" rtlCol="0">
            <a:spAutoFit/>
          </a:bodyPr>
          <a:lstStyle/>
          <a:p>
            <a:r>
              <a:rPr lang="en-US" altLang="zh-CN" sz="2400" dirty="0" smtClean="0">
                <a:solidFill>
                  <a:srgbClr val="FF0000"/>
                </a:solidFill>
              </a:rPr>
              <a:t>WCDA</a:t>
            </a:r>
            <a:endParaRPr lang="zh-CN" altLang="en-US" sz="2400" dirty="0">
              <a:solidFill>
                <a:srgbClr val="FF0000"/>
              </a:solidFill>
            </a:endParaRPr>
          </a:p>
        </p:txBody>
      </p:sp>
      <p:sp>
        <p:nvSpPr>
          <p:cNvPr id="21" name="TextBox 4"/>
          <p:cNvSpPr txBox="1"/>
          <p:nvPr/>
        </p:nvSpPr>
        <p:spPr>
          <a:xfrm>
            <a:off x="6275965" y="1486424"/>
            <a:ext cx="1204812" cy="461665"/>
          </a:xfrm>
          <a:prstGeom prst="rect">
            <a:avLst/>
          </a:prstGeom>
          <a:noFill/>
        </p:spPr>
        <p:txBody>
          <a:bodyPr wrap="square" rtlCol="0">
            <a:spAutoFit/>
          </a:bodyPr>
          <a:lstStyle/>
          <a:p>
            <a:r>
              <a:rPr lang="en-US" altLang="zh-CN" sz="2400" dirty="0" smtClean="0">
                <a:solidFill>
                  <a:srgbClr val="FF0000"/>
                </a:solidFill>
              </a:rPr>
              <a:t>WFCTA</a:t>
            </a:r>
            <a:endParaRPr lang="zh-CN" altLang="en-US" sz="2400" dirty="0">
              <a:solidFill>
                <a:srgbClr val="FF0000"/>
              </a:solidFill>
            </a:endParaRPr>
          </a:p>
        </p:txBody>
      </p:sp>
    </p:spTree>
    <p:extLst>
      <p:ext uri="{BB962C8B-B14F-4D97-AF65-F5344CB8AC3E}">
        <p14:creationId xmlns:p14="http://schemas.microsoft.com/office/powerpoint/2010/main" xmlns="" val="5202094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67544" y="188640"/>
            <a:ext cx="8229600" cy="706090"/>
          </a:xfrm>
        </p:spPr>
        <p:txBody>
          <a:bodyPr>
            <a:normAutofit fontScale="90000"/>
          </a:bodyPr>
          <a:lstStyle/>
          <a:p>
            <a:r>
              <a:rPr lang="en-US" altLang="zh-CN" dirty="0" smtClean="0"/>
              <a:t>WCDA</a:t>
            </a:r>
            <a:r>
              <a:rPr lang="zh-CN" altLang="en-US" dirty="0" smtClean="0"/>
              <a:t>动态范围扩展系统</a:t>
            </a:r>
            <a:endParaRPr lang="zh-CN" alt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926650" y="4365104"/>
            <a:ext cx="3089473" cy="230425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5" name="矩形 4"/>
          <p:cNvSpPr/>
          <p:nvPr/>
        </p:nvSpPr>
        <p:spPr>
          <a:xfrm>
            <a:off x="397115" y="3693570"/>
            <a:ext cx="5256584" cy="2677656"/>
          </a:xfrm>
          <a:prstGeom prst="rect">
            <a:avLst/>
          </a:prstGeom>
        </p:spPr>
        <p:txBody>
          <a:bodyPr wrap="square">
            <a:spAutoFit/>
          </a:bodyPr>
          <a:lstStyle/>
          <a:p>
            <a:r>
              <a:rPr lang="en-US" altLang="zh-CN" sz="2400" b="1" dirty="0">
                <a:solidFill>
                  <a:srgbClr val="FF0000"/>
                </a:solidFill>
              </a:rPr>
              <a:t>WCDA</a:t>
            </a:r>
            <a:r>
              <a:rPr lang="zh-CN" altLang="en-US" sz="2400" b="1" dirty="0" smtClean="0">
                <a:solidFill>
                  <a:srgbClr val="FF0000"/>
                </a:solidFill>
              </a:rPr>
              <a:t>动态范围扩展系统：</a:t>
            </a:r>
            <a:r>
              <a:rPr lang="en-US" altLang="zh-CN" sz="2400" dirty="0" smtClean="0"/>
              <a:t>WCDA</a:t>
            </a:r>
            <a:r>
              <a:rPr lang="zh-CN" altLang="en-US" sz="2400" dirty="0" smtClean="0"/>
              <a:t>原有一个水池每个单元探测器大</a:t>
            </a:r>
            <a:r>
              <a:rPr lang="en-US" altLang="zh-CN" sz="2400" dirty="0"/>
              <a:t>PMT</a:t>
            </a:r>
            <a:r>
              <a:rPr lang="zh-CN" altLang="en-US" sz="2400" dirty="0"/>
              <a:t>周围增加</a:t>
            </a:r>
            <a:r>
              <a:rPr lang="en-US" altLang="zh-CN" sz="2400" dirty="0"/>
              <a:t>1</a:t>
            </a:r>
            <a:r>
              <a:rPr lang="zh-CN" altLang="en-US" sz="2400" dirty="0"/>
              <a:t>英寸小光电倍增管（</a:t>
            </a:r>
            <a:r>
              <a:rPr lang="en-US" altLang="zh-CN" sz="2400" dirty="0"/>
              <a:t> </a:t>
            </a:r>
            <a:r>
              <a:rPr lang="zh-CN" altLang="en-US" sz="2400" dirty="0"/>
              <a:t>共</a:t>
            </a:r>
            <a:r>
              <a:rPr lang="en-US" altLang="zh-CN" sz="2400" dirty="0"/>
              <a:t>900</a:t>
            </a:r>
            <a:r>
              <a:rPr lang="zh-CN" altLang="en-US" sz="2400" dirty="0"/>
              <a:t>支），测量能量</a:t>
            </a:r>
            <a:r>
              <a:rPr lang="zh-CN" altLang="en-US" sz="2400" dirty="0" smtClean="0"/>
              <a:t>在</a:t>
            </a:r>
            <a:r>
              <a:rPr lang="en-US" altLang="zh-CN" sz="2400" dirty="0" smtClean="0"/>
              <a:t>100TeV~10PeV</a:t>
            </a:r>
            <a:r>
              <a:rPr lang="zh-CN" altLang="en-US" sz="2400" dirty="0"/>
              <a:t>之间原初宇宙线事例的芯位和粒子数分布</a:t>
            </a:r>
            <a:r>
              <a:rPr lang="zh-CN" altLang="en-US" sz="2400" dirty="0" smtClean="0"/>
              <a:t>。</a:t>
            </a:r>
            <a:endParaRPr lang="en-US" altLang="zh-CN" sz="2400" dirty="0" smtClean="0"/>
          </a:p>
          <a:p>
            <a:r>
              <a:rPr lang="zh-CN" altLang="en-US" sz="2400" b="1" dirty="0" smtClean="0">
                <a:solidFill>
                  <a:srgbClr val="FF0000"/>
                </a:solidFill>
              </a:rPr>
              <a:t>重建芯位，联合</a:t>
            </a:r>
            <a:r>
              <a:rPr lang="en-US" altLang="zh-CN" sz="2400" b="1" dirty="0" smtClean="0">
                <a:solidFill>
                  <a:srgbClr val="FF0000"/>
                </a:solidFill>
              </a:rPr>
              <a:t>WFCTA</a:t>
            </a:r>
            <a:r>
              <a:rPr lang="zh-CN" altLang="en-US" sz="2400" b="1" dirty="0" smtClean="0">
                <a:solidFill>
                  <a:srgbClr val="FF0000"/>
                </a:solidFill>
              </a:rPr>
              <a:t>和</a:t>
            </a:r>
            <a:r>
              <a:rPr lang="en-US" altLang="zh-CN" sz="2400" b="1" dirty="0" smtClean="0">
                <a:solidFill>
                  <a:srgbClr val="FF0000"/>
                </a:solidFill>
              </a:rPr>
              <a:t>KM2A</a:t>
            </a:r>
            <a:r>
              <a:rPr lang="zh-CN" altLang="en-US" sz="2400" b="1" dirty="0" smtClean="0">
                <a:solidFill>
                  <a:srgbClr val="FF0000"/>
                </a:solidFill>
              </a:rPr>
              <a:t>进行</a:t>
            </a:r>
            <a:r>
              <a:rPr lang="zh-CN" altLang="en-US" sz="2400" b="1" dirty="0">
                <a:solidFill>
                  <a:srgbClr val="FF0000"/>
                </a:solidFill>
              </a:rPr>
              <a:t>粒子鉴别和能量测量。</a:t>
            </a:r>
          </a:p>
        </p:txBody>
      </p:sp>
      <p:sp>
        <p:nvSpPr>
          <p:cNvPr id="6" name="矩形 5"/>
          <p:cNvSpPr/>
          <p:nvPr/>
        </p:nvSpPr>
        <p:spPr>
          <a:xfrm>
            <a:off x="434143" y="1810797"/>
            <a:ext cx="5263715" cy="1569660"/>
          </a:xfrm>
          <a:prstGeom prst="rect">
            <a:avLst/>
          </a:prstGeom>
        </p:spPr>
        <p:txBody>
          <a:bodyPr wrap="square">
            <a:spAutoFit/>
          </a:bodyPr>
          <a:lstStyle/>
          <a:p>
            <a:r>
              <a:rPr lang="en-US" altLang="zh-CN" sz="2400" dirty="0" smtClean="0"/>
              <a:t>WCDA</a:t>
            </a:r>
            <a:r>
              <a:rPr lang="zh-CN" altLang="en-US" sz="2400" dirty="0" smtClean="0"/>
              <a:t>有三个水池，分为</a:t>
            </a:r>
            <a:r>
              <a:rPr lang="en-US" altLang="zh-CN" sz="2400" dirty="0" smtClean="0"/>
              <a:t>3210</a:t>
            </a:r>
            <a:r>
              <a:rPr lang="zh-CN" altLang="en-US" sz="2400" dirty="0" smtClean="0"/>
              <a:t>个</a:t>
            </a:r>
            <a:r>
              <a:rPr lang="en-US" altLang="zh-CN" sz="2400" dirty="0" smtClean="0"/>
              <a:t>5mx5m</a:t>
            </a:r>
            <a:r>
              <a:rPr lang="zh-CN" altLang="en-US" sz="2400" dirty="0" smtClean="0"/>
              <a:t>的单元，每个单元放置</a:t>
            </a:r>
            <a:r>
              <a:rPr lang="en-US" altLang="zh-CN" sz="2400" dirty="0" smtClean="0"/>
              <a:t>1</a:t>
            </a:r>
            <a:r>
              <a:rPr lang="zh-CN" altLang="en-US" sz="2400" dirty="0" smtClean="0"/>
              <a:t>个</a:t>
            </a:r>
            <a:r>
              <a:rPr lang="en-US" altLang="zh-CN" sz="2400" dirty="0" smtClean="0"/>
              <a:t>8~9</a:t>
            </a:r>
            <a:r>
              <a:rPr lang="zh-CN" altLang="en-US" sz="2400" dirty="0" smtClean="0"/>
              <a:t>英寸的光电倍增管，主要研究</a:t>
            </a:r>
            <a:r>
              <a:rPr lang="en-US" altLang="zh-CN" sz="2400" dirty="0" smtClean="0"/>
              <a:t>100GeV~30TeV</a:t>
            </a:r>
            <a:r>
              <a:rPr lang="zh-CN" altLang="en-US" sz="2400" dirty="0" smtClean="0"/>
              <a:t>能量范围的伽玛和宇宙线事例</a:t>
            </a:r>
            <a:endParaRPr lang="zh-CN" altLang="en-US" sz="2400" dirty="0"/>
          </a:p>
        </p:txBody>
      </p:sp>
      <p:sp>
        <p:nvSpPr>
          <p:cNvPr id="7" name="文本框 6"/>
          <p:cNvSpPr txBox="1"/>
          <p:nvPr/>
        </p:nvSpPr>
        <p:spPr>
          <a:xfrm>
            <a:off x="434528" y="853018"/>
            <a:ext cx="8300029" cy="523220"/>
          </a:xfrm>
          <a:prstGeom prst="rect">
            <a:avLst/>
          </a:prstGeom>
          <a:noFill/>
        </p:spPr>
        <p:txBody>
          <a:bodyPr wrap="none" rtlCol="0">
            <a:spAutoFit/>
          </a:bodyPr>
          <a:lstStyle/>
          <a:p>
            <a:r>
              <a:rPr lang="zh-CN" altLang="en-US" sz="2800" b="1" dirty="0">
                <a:solidFill>
                  <a:srgbClr val="FF0000"/>
                </a:solidFill>
              </a:rPr>
              <a:t>测量目标</a:t>
            </a:r>
            <a:r>
              <a:rPr lang="zh-CN" altLang="en-US" sz="2800" dirty="0" smtClean="0"/>
              <a:t>：</a:t>
            </a:r>
            <a:r>
              <a:rPr lang="en-US" altLang="zh-CN" sz="2800" dirty="0" smtClean="0"/>
              <a:t>100TeV-10PeV</a:t>
            </a:r>
            <a:r>
              <a:rPr lang="zh-CN" altLang="en-US" sz="2800" dirty="0" smtClean="0"/>
              <a:t>宇宙线（地空能标</a:t>
            </a:r>
            <a:r>
              <a:rPr lang="en-US" altLang="zh-CN" sz="2800" dirty="0" smtClean="0"/>
              <a:t>+</a:t>
            </a:r>
            <a:r>
              <a:rPr lang="zh-CN" altLang="en-US" sz="2800" dirty="0" smtClean="0"/>
              <a:t>膝区） </a:t>
            </a:r>
            <a:endParaRPr lang="en-US" altLang="zh-CN" sz="2800" dirty="0" smtClean="0"/>
          </a:p>
        </p:txBody>
      </p:sp>
      <p:pic>
        <p:nvPicPr>
          <p:cNvPr id="8" name="图片 7"/>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719694" y="1376237"/>
            <a:ext cx="3287813" cy="3068633"/>
          </a:xfrm>
          <a:prstGeom prst="rect">
            <a:avLst/>
          </a:prstGeom>
          <a:solidFill>
            <a:schemeClr val="tx1"/>
          </a:solidFill>
        </p:spPr>
      </p:pic>
      <p:grpSp>
        <p:nvGrpSpPr>
          <p:cNvPr id="9" name="组合 8"/>
          <p:cNvGrpSpPr/>
          <p:nvPr/>
        </p:nvGrpSpPr>
        <p:grpSpPr>
          <a:xfrm>
            <a:off x="5904813" y="6159670"/>
            <a:ext cx="3261161" cy="149664"/>
            <a:chOff x="5508104" y="6165304"/>
            <a:chExt cx="1800200" cy="144016"/>
          </a:xfrm>
        </p:grpSpPr>
        <p:sp>
          <p:nvSpPr>
            <p:cNvPr id="11" name="矩形 10"/>
            <p:cNvSpPr/>
            <p:nvPr/>
          </p:nvSpPr>
          <p:spPr bwMode="auto">
            <a:xfrm>
              <a:off x="5508104" y="6165304"/>
              <a:ext cx="72008" cy="144016"/>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zh-CN" altLang="en-US">
                <a:latin typeface="Arial" charset="0"/>
              </a:endParaRPr>
            </a:p>
          </p:txBody>
        </p:sp>
        <p:sp>
          <p:nvSpPr>
            <p:cNvPr id="12" name="矩形 11"/>
            <p:cNvSpPr/>
            <p:nvPr/>
          </p:nvSpPr>
          <p:spPr bwMode="auto">
            <a:xfrm>
              <a:off x="7236296" y="6165304"/>
              <a:ext cx="72008" cy="144016"/>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zh-CN" altLang="en-US">
                <a:latin typeface="Arial" charset="0"/>
              </a:endParaRPr>
            </a:p>
          </p:txBody>
        </p:sp>
      </p:grpSp>
    </p:spTree>
    <p:extLst>
      <p:ext uri="{BB962C8B-B14F-4D97-AF65-F5344CB8AC3E}">
        <p14:creationId xmlns:p14="http://schemas.microsoft.com/office/powerpoint/2010/main" xmlns="" val="4242984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56522" y="244995"/>
            <a:ext cx="8229600" cy="918658"/>
          </a:xfrm>
        </p:spPr>
        <p:txBody>
          <a:bodyPr/>
          <a:lstStyle/>
          <a:p>
            <a:r>
              <a:rPr lang="zh-CN" altLang="en-US" dirty="0" smtClean="0"/>
              <a:t>模拟分析流程及必要性</a:t>
            </a:r>
            <a:endParaRPr lang="zh-CN" altLang="en-US" dirty="0"/>
          </a:p>
        </p:txBody>
      </p:sp>
      <p:sp>
        <p:nvSpPr>
          <p:cNvPr id="5" name="TextBox 5"/>
          <p:cNvSpPr txBox="1"/>
          <p:nvPr/>
        </p:nvSpPr>
        <p:spPr>
          <a:xfrm>
            <a:off x="2267744" y="1268760"/>
            <a:ext cx="5256584" cy="830997"/>
          </a:xfrm>
          <a:prstGeom prst="rect">
            <a:avLst/>
          </a:prstGeom>
          <a:solidFill>
            <a:schemeClr val="bg1"/>
          </a:solidFill>
          <a:ln cmpd="sng">
            <a:solidFill>
              <a:schemeClr val="tx1"/>
            </a:solidFill>
          </a:ln>
        </p:spPr>
        <p:txBody>
          <a:bodyPr wrap="square" rtlCol="0">
            <a:spAutoFit/>
          </a:bodyPr>
          <a:lstStyle/>
          <a:p>
            <a:r>
              <a:rPr lang="en-US" altLang="zh-CN" sz="2400" dirty="0" err="1" smtClean="0"/>
              <a:t>Corsika</a:t>
            </a:r>
            <a:r>
              <a:rPr lang="zh-CN" altLang="en-US" sz="2400" dirty="0" smtClean="0"/>
              <a:t>模拟宇宙线在大气中的簇射，得到</a:t>
            </a:r>
            <a:r>
              <a:rPr lang="en-US" altLang="zh-CN" sz="2400" dirty="0" smtClean="0"/>
              <a:t>LHAASO</a:t>
            </a:r>
            <a:r>
              <a:rPr lang="zh-CN" altLang="en-US" sz="2400" dirty="0" smtClean="0"/>
              <a:t>探测器表面次级粒子信息</a:t>
            </a:r>
            <a:endParaRPr lang="zh-CN" altLang="en-US" sz="2400" dirty="0"/>
          </a:p>
        </p:txBody>
      </p:sp>
      <p:sp>
        <p:nvSpPr>
          <p:cNvPr id="6" name="TextBox 6"/>
          <p:cNvSpPr txBox="1"/>
          <p:nvPr/>
        </p:nvSpPr>
        <p:spPr>
          <a:xfrm>
            <a:off x="2227025" y="3068960"/>
            <a:ext cx="5081279" cy="830997"/>
          </a:xfrm>
          <a:prstGeom prst="rect">
            <a:avLst/>
          </a:prstGeom>
          <a:noFill/>
          <a:ln>
            <a:solidFill>
              <a:schemeClr val="tx1"/>
            </a:solidFill>
          </a:ln>
        </p:spPr>
        <p:txBody>
          <a:bodyPr wrap="square" rtlCol="0">
            <a:spAutoFit/>
          </a:bodyPr>
          <a:lstStyle/>
          <a:p>
            <a:r>
              <a:rPr lang="en-US" altLang="zh-CN" sz="2400" dirty="0" smtClean="0"/>
              <a:t>Geant4</a:t>
            </a:r>
            <a:r>
              <a:rPr lang="zh-CN" altLang="en-US" sz="2400" dirty="0" smtClean="0"/>
              <a:t>模拟次级粒子在</a:t>
            </a:r>
            <a:r>
              <a:rPr lang="en-US" altLang="zh-CN" sz="2400" dirty="0" smtClean="0"/>
              <a:t>WCDA</a:t>
            </a:r>
            <a:r>
              <a:rPr lang="zh-CN" altLang="en-US" sz="2400" dirty="0" smtClean="0"/>
              <a:t>中的响应，</a:t>
            </a:r>
            <a:r>
              <a:rPr lang="zh-CN" altLang="en-US" sz="2400" dirty="0"/>
              <a:t>得到每个</a:t>
            </a:r>
            <a:r>
              <a:rPr lang="en-US" altLang="zh-CN" sz="2400" dirty="0"/>
              <a:t>PMT</a:t>
            </a:r>
            <a:r>
              <a:rPr lang="zh-CN" altLang="en-US" sz="2400" dirty="0"/>
              <a:t>的光电子数和时间</a:t>
            </a:r>
          </a:p>
        </p:txBody>
      </p:sp>
      <p:sp>
        <p:nvSpPr>
          <p:cNvPr id="7" name="下箭头 6"/>
          <p:cNvSpPr/>
          <p:nvPr/>
        </p:nvSpPr>
        <p:spPr>
          <a:xfrm>
            <a:off x="4226600" y="2204864"/>
            <a:ext cx="275133" cy="80500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下箭头 8"/>
          <p:cNvSpPr/>
          <p:nvPr/>
        </p:nvSpPr>
        <p:spPr>
          <a:xfrm>
            <a:off x="4215309" y="4005064"/>
            <a:ext cx="276350" cy="85050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0" name="TextBox 11"/>
          <p:cNvSpPr txBox="1"/>
          <p:nvPr/>
        </p:nvSpPr>
        <p:spPr>
          <a:xfrm>
            <a:off x="1942340" y="4964975"/>
            <a:ext cx="6446084" cy="1200329"/>
          </a:xfrm>
          <a:prstGeom prst="rect">
            <a:avLst/>
          </a:prstGeom>
          <a:noFill/>
          <a:ln>
            <a:solidFill>
              <a:schemeClr val="tx1"/>
            </a:solidFill>
          </a:ln>
        </p:spPr>
        <p:txBody>
          <a:bodyPr wrap="square" rtlCol="0">
            <a:spAutoFit/>
          </a:bodyPr>
          <a:lstStyle/>
          <a:p>
            <a:r>
              <a:rPr lang="zh-CN" altLang="en-US" sz="2400" dirty="0" smtClean="0"/>
              <a:t>（</a:t>
            </a:r>
            <a:r>
              <a:rPr lang="en-US" altLang="zh-CN" sz="2400" dirty="0" smtClean="0"/>
              <a:t>1</a:t>
            </a:r>
            <a:r>
              <a:rPr lang="zh-CN" altLang="en-US" sz="2400" dirty="0" smtClean="0"/>
              <a:t>）通过模拟确定</a:t>
            </a:r>
            <a:r>
              <a:rPr lang="en-US" altLang="zh-CN" sz="2400" dirty="0"/>
              <a:t>PMT</a:t>
            </a:r>
            <a:r>
              <a:rPr lang="zh-CN" altLang="en-US" sz="2400" dirty="0" smtClean="0"/>
              <a:t>动态范围帮助实验设计</a:t>
            </a:r>
            <a:endParaRPr lang="zh-CN" altLang="en-US" sz="2400" dirty="0"/>
          </a:p>
          <a:p>
            <a:r>
              <a:rPr lang="zh-CN" altLang="en-US" sz="2400" dirty="0" smtClean="0"/>
              <a:t>（</a:t>
            </a:r>
            <a:r>
              <a:rPr lang="en-US" altLang="zh-CN" sz="2400" dirty="0" smtClean="0"/>
              <a:t>2</a:t>
            </a:r>
            <a:r>
              <a:rPr lang="zh-CN" altLang="en-US" sz="2400" dirty="0" smtClean="0"/>
              <a:t>）模拟分析确定芯位重建和粒子鉴别方法</a:t>
            </a:r>
            <a:endParaRPr lang="en-US" altLang="zh-CN" sz="2400" dirty="0" smtClean="0"/>
          </a:p>
          <a:p>
            <a:r>
              <a:rPr lang="zh-CN" altLang="en-US" sz="2400" dirty="0" smtClean="0"/>
              <a:t>（</a:t>
            </a:r>
            <a:r>
              <a:rPr lang="en-US" altLang="zh-CN" sz="2400" dirty="0" smtClean="0"/>
              <a:t>3</a:t>
            </a:r>
            <a:r>
              <a:rPr lang="zh-CN" altLang="en-US" sz="2400" dirty="0" smtClean="0"/>
              <a:t>）联合实验给出物理分析结果</a:t>
            </a:r>
            <a:endParaRPr lang="zh-CN" altLang="en-US" sz="2400" dirty="0"/>
          </a:p>
        </p:txBody>
      </p:sp>
      <p:sp>
        <p:nvSpPr>
          <p:cNvPr id="11" name="TextBox 14"/>
          <p:cNvSpPr txBox="1"/>
          <p:nvPr/>
        </p:nvSpPr>
        <p:spPr>
          <a:xfrm>
            <a:off x="4573741" y="4029141"/>
            <a:ext cx="646331" cy="646331"/>
          </a:xfrm>
          <a:prstGeom prst="rect">
            <a:avLst/>
          </a:prstGeom>
          <a:noFill/>
        </p:spPr>
        <p:txBody>
          <a:bodyPr wrap="none" rtlCol="0">
            <a:spAutoFit/>
          </a:bodyPr>
          <a:lstStyle/>
          <a:p>
            <a:r>
              <a:rPr lang="en-US" altLang="zh-CN" dirty="0" smtClean="0"/>
              <a:t>PMT</a:t>
            </a:r>
          </a:p>
          <a:p>
            <a:r>
              <a:rPr lang="zh-CN" altLang="en-US" dirty="0" smtClean="0"/>
              <a:t>信息</a:t>
            </a:r>
            <a:endParaRPr lang="zh-CN" altLang="en-US" dirty="0"/>
          </a:p>
        </p:txBody>
      </p:sp>
      <p:sp>
        <p:nvSpPr>
          <p:cNvPr id="13" name="TextBox 14"/>
          <p:cNvSpPr txBox="1"/>
          <p:nvPr/>
        </p:nvSpPr>
        <p:spPr>
          <a:xfrm>
            <a:off x="4501733" y="2363534"/>
            <a:ext cx="646331" cy="646331"/>
          </a:xfrm>
          <a:prstGeom prst="rect">
            <a:avLst/>
          </a:prstGeom>
          <a:noFill/>
        </p:spPr>
        <p:txBody>
          <a:bodyPr wrap="none" rtlCol="0">
            <a:spAutoFit/>
          </a:bodyPr>
          <a:lstStyle/>
          <a:p>
            <a:r>
              <a:rPr lang="zh-CN" altLang="en-US" dirty="0" smtClean="0"/>
              <a:t>次级</a:t>
            </a:r>
            <a:endParaRPr lang="en-US" altLang="zh-CN" dirty="0" smtClean="0"/>
          </a:p>
          <a:p>
            <a:r>
              <a:rPr lang="zh-CN" altLang="en-US" dirty="0" smtClean="0"/>
              <a:t>粒子</a:t>
            </a:r>
            <a:endParaRPr lang="zh-CN" altLang="en-US" dirty="0"/>
          </a:p>
        </p:txBody>
      </p:sp>
      <p:sp>
        <p:nvSpPr>
          <p:cNvPr id="3" name="文本框 2"/>
          <p:cNvSpPr txBox="1"/>
          <p:nvPr/>
        </p:nvSpPr>
        <p:spPr>
          <a:xfrm>
            <a:off x="539552" y="5157192"/>
            <a:ext cx="1353633" cy="830997"/>
          </a:xfrm>
          <a:prstGeom prst="rect">
            <a:avLst/>
          </a:prstGeom>
          <a:noFill/>
        </p:spPr>
        <p:txBody>
          <a:bodyPr wrap="square" rtlCol="0">
            <a:spAutoFit/>
          </a:bodyPr>
          <a:lstStyle/>
          <a:p>
            <a:r>
              <a:rPr lang="zh-CN" altLang="en-US" sz="2400" b="1" dirty="0" smtClean="0">
                <a:solidFill>
                  <a:srgbClr val="FF0000"/>
                </a:solidFill>
              </a:rPr>
              <a:t>模拟的必要性：</a:t>
            </a:r>
            <a:endParaRPr lang="zh-CN" altLang="en-US" sz="2400" b="1" dirty="0">
              <a:solidFill>
                <a:srgbClr val="FF0000"/>
              </a:solidFill>
            </a:endParaRPr>
          </a:p>
        </p:txBody>
      </p:sp>
    </p:spTree>
    <p:extLst>
      <p:ext uri="{BB962C8B-B14F-4D97-AF65-F5344CB8AC3E}">
        <p14:creationId xmlns:p14="http://schemas.microsoft.com/office/powerpoint/2010/main" xmlns="" val="40412356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65046" y="116632"/>
            <a:ext cx="8229600" cy="562074"/>
          </a:xfrm>
        </p:spPr>
        <p:txBody>
          <a:bodyPr>
            <a:normAutofit/>
          </a:bodyPr>
          <a:lstStyle/>
          <a:p>
            <a:r>
              <a:rPr lang="zh-CN" altLang="en-US" sz="2800" dirty="0" smtClean="0">
                <a:latin typeface="黑体" panose="02010609060101010101" pitchFamily="49" charset="-122"/>
                <a:ea typeface="黑体" panose="02010609060101010101" pitchFamily="49" charset="-122"/>
              </a:rPr>
              <a:t>极高能质子与铁核簇射次级粒子</a:t>
            </a:r>
            <a:r>
              <a:rPr lang="en-US" altLang="zh-CN" sz="2800" dirty="0" err="1" smtClean="0">
                <a:latin typeface="黑体" panose="02010609060101010101" pitchFamily="49" charset="-122"/>
                <a:ea typeface="黑体" panose="02010609060101010101" pitchFamily="49" charset="-122"/>
              </a:rPr>
              <a:t>corsika</a:t>
            </a:r>
            <a:r>
              <a:rPr lang="zh-CN" altLang="en-US" sz="2800" dirty="0" smtClean="0">
                <a:latin typeface="黑体" panose="02010609060101010101" pitchFamily="49" charset="-122"/>
                <a:ea typeface="黑体" panose="02010609060101010101" pitchFamily="49" charset="-122"/>
              </a:rPr>
              <a:t>模拟与分析</a:t>
            </a:r>
            <a:endParaRPr lang="zh-CN" altLang="en-US" sz="2800" dirty="0"/>
          </a:p>
        </p:txBody>
      </p:sp>
      <p:sp>
        <p:nvSpPr>
          <p:cNvPr id="10" name="矩形 9"/>
          <p:cNvSpPr/>
          <p:nvPr/>
        </p:nvSpPr>
        <p:spPr>
          <a:xfrm>
            <a:off x="161845" y="1009652"/>
            <a:ext cx="1817867" cy="1938992"/>
          </a:xfrm>
          <a:prstGeom prst="rect">
            <a:avLst/>
          </a:prstGeom>
        </p:spPr>
        <p:txBody>
          <a:bodyPr wrap="square">
            <a:spAutoFit/>
          </a:bodyPr>
          <a:lstStyle/>
          <a:p>
            <a:r>
              <a:rPr lang="en-US" altLang="zh-CN" sz="2000" dirty="0" err="1" smtClean="0"/>
              <a:t>corsika</a:t>
            </a:r>
            <a:r>
              <a:rPr lang="zh-CN" altLang="en-US" sz="2000" dirty="0" smtClean="0"/>
              <a:t>模拟垂直入射</a:t>
            </a:r>
            <a:r>
              <a:rPr lang="en-US" altLang="zh-CN" sz="2000" dirty="0" smtClean="0"/>
              <a:t>100TeV</a:t>
            </a:r>
            <a:r>
              <a:rPr lang="zh-CN" altLang="en-US" sz="2000" dirty="0" smtClean="0"/>
              <a:t>质子与铁核。芯</a:t>
            </a:r>
            <a:r>
              <a:rPr lang="zh-CN" altLang="en-US" sz="2000" dirty="0"/>
              <a:t>位</a:t>
            </a:r>
            <a:r>
              <a:rPr lang="zh-CN" altLang="en-US" sz="2000" dirty="0" smtClean="0"/>
              <a:t>水池次级粒子数质子是铁核的</a:t>
            </a:r>
            <a:r>
              <a:rPr lang="en-US" altLang="zh-CN" sz="2000" dirty="0" smtClean="0"/>
              <a:t>20</a:t>
            </a:r>
            <a:r>
              <a:rPr lang="zh-CN" altLang="en-US" sz="2000" dirty="0" smtClean="0"/>
              <a:t>倍</a:t>
            </a:r>
            <a:endParaRPr lang="zh-CN" altLang="en-US" sz="2000" dirty="0"/>
          </a:p>
        </p:txBody>
      </p:sp>
      <p:pic>
        <p:nvPicPr>
          <p:cNvPr id="15" name="图片 14"/>
          <p:cNvPicPr>
            <a:picLocks noChangeAspect="1"/>
          </p:cNvPicPr>
          <p:nvPr/>
        </p:nvPicPr>
        <p:blipFill>
          <a:blip r:embed="rId2"/>
          <a:stretch>
            <a:fillRect/>
          </a:stretch>
        </p:blipFill>
        <p:spPr>
          <a:xfrm>
            <a:off x="2335236" y="3923656"/>
            <a:ext cx="3406684" cy="2673696"/>
          </a:xfrm>
          <a:prstGeom prst="rect">
            <a:avLst/>
          </a:prstGeom>
        </p:spPr>
      </p:pic>
      <p:pic>
        <p:nvPicPr>
          <p:cNvPr id="16"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851282" y="3859643"/>
            <a:ext cx="3057943" cy="268921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7" name="TextBox 16"/>
          <p:cNvSpPr txBox="1"/>
          <p:nvPr/>
        </p:nvSpPr>
        <p:spPr>
          <a:xfrm>
            <a:off x="193049" y="4293096"/>
            <a:ext cx="2207240" cy="1938992"/>
          </a:xfrm>
          <a:prstGeom prst="rect">
            <a:avLst/>
          </a:prstGeom>
          <a:noFill/>
        </p:spPr>
        <p:txBody>
          <a:bodyPr wrap="square" rtlCol="0">
            <a:spAutoFit/>
          </a:bodyPr>
          <a:lstStyle/>
          <a:p>
            <a:r>
              <a:rPr lang="zh-CN" altLang="en-US" sz="2000" dirty="0" smtClean="0"/>
              <a:t>模拟统计不同能量原初质子的次级粒子数与能量分布。</a:t>
            </a:r>
            <a:endParaRPr lang="en-US" altLang="zh-CN" sz="2000" dirty="0" smtClean="0"/>
          </a:p>
          <a:p>
            <a:r>
              <a:rPr lang="en-US" altLang="zh-CN" sz="2000" dirty="0" smtClean="0"/>
              <a:t>10PeV</a:t>
            </a:r>
            <a:r>
              <a:rPr lang="zh-CN" altLang="en-US" sz="2000" dirty="0" smtClean="0"/>
              <a:t>粒子产生</a:t>
            </a:r>
            <a:r>
              <a:rPr lang="en-US" altLang="zh-CN" sz="2000" dirty="0" smtClean="0"/>
              <a:t>10</a:t>
            </a:r>
            <a:r>
              <a:rPr lang="en-US" altLang="zh-CN" sz="2000" baseline="30000" dirty="0" smtClean="0"/>
              <a:t>7</a:t>
            </a:r>
            <a:r>
              <a:rPr lang="zh-CN" altLang="en-US" sz="2000" dirty="0" smtClean="0"/>
              <a:t>亮级次级粒子。</a:t>
            </a:r>
            <a:endParaRPr lang="zh-CN" altLang="en-US" sz="2000" dirty="0"/>
          </a:p>
        </p:txBody>
      </p:sp>
      <p:pic>
        <p:nvPicPr>
          <p:cNvPr id="3" name="图片 2"/>
          <p:cNvPicPr>
            <a:picLocks noChangeAspect="1"/>
          </p:cNvPicPr>
          <p:nvPr/>
        </p:nvPicPr>
        <p:blipFill>
          <a:blip r:embed="rId4"/>
          <a:stretch>
            <a:fillRect/>
          </a:stretch>
        </p:blipFill>
        <p:spPr>
          <a:xfrm>
            <a:off x="1991409" y="775994"/>
            <a:ext cx="3517263" cy="2777655"/>
          </a:xfrm>
          <a:prstGeom prst="rect">
            <a:avLst/>
          </a:prstGeom>
        </p:spPr>
      </p:pic>
      <p:pic>
        <p:nvPicPr>
          <p:cNvPr id="7" name="图片 6"/>
          <p:cNvPicPr>
            <a:picLocks noChangeAspect="1"/>
          </p:cNvPicPr>
          <p:nvPr/>
        </p:nvPicPr>
        <p:blipFill>
          <a:blip r:embed="rId5"/>
          <a:stretch>
            <a:fillRect/>
          </a:stretch>
        </p:blipFill>
        <p:spPr>
          <a:xfrm>
            <a:off x="5555596" y="793718"/>
            <a:ext cx="3450021" cy="2740191"/>
          </a:xfrm>
          <a:prstGeom prst="rect">
            <a:avLst/>
          </a:prstGeom>
        </p:spPr>
      </p:pic>
      <p:sp>
        <p:nvSpPr>
          <p:cNvPr id="8" name="矩形 7"/>
          <p:cNvSpPr/>
          <p:nvPr/>
        </p:nvSpPr>
        <p:spPr>
          <a:xfrm>
            <a:off x="2400289" y="1168532"/>
            <a:ext cx="1569660" cy="369332"/>
          </a:xfrm>
          <a:prstGeom prst="rect">
            <a:avLst/>
          </a:prstGeom>
        </p:spPr>
        <p:txBody>
          <a:bodyPr wrap="none">
            <a:spAutoFit/>
          </a:bodyPr>
          <a:lstStyle/>
          <a:p>
            <a:r>
              <a:rPr lang="zh-CN" altLang="en-US" dirty="0" smtClean="0"/>
              <a:t>次级粒子坐标</a:t>
            </a:r>
            <a:endParaRPr lang="zh-CN" altLang="en-US" dirty="0"/>
          </a:p>
        </p:txBody>
      </p:sp>
      <p:sp>
        <p:nvSpPr>
          <p:cNvPr id="14" name="矩形 13"/>
          <p:cNvSpPr/>
          <p:nvPr/>
        </p:nvSpPr>
        <p:spPr>
          <a:xfrm>
            <a:off x="6027303" y="1353198"/>
            <a:ext cx="1392667" cy="646331"/>
          </a:xfrm>
          <a:prstGeom prst="rect">
            <a:avLst/>
          </a:prstGeom>
        </p:spPr>
        <p:txBody>
          <a:bodyPr wrap="square">
            <a:spAutoFit/>
          </a:bodyPr>
          <a:lstStyle/>
          <a:p>
            <a:r>
              <a:rPr lang="zh-CN" altLang="en-US" dirty="0" smtClean="0"/>
              <a:t>不同水池中的粒子数</a:t>
            </a:r>
            <a:endParaRPr lang="zh-CN" altLang="en-US" dirty="0"/>
          </a:p>
        </p:txBody>
      </p:sp>
    </p:spTree>
    <p:extLst>
      <p:ext uri="{BB962C8B-B14F-4D97-AF65-F5344CB8AC3E}">
        <p14:creationId xmlns:p14="http://schemas.microsoft.com/office/powerpoint/2010/main" xmlns="" val="229929781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39018" y="279876"/>
            <a:ext cx="8229600" cy="412820"/>
          </a:xfrm>
        </p:spPr>
        <p:txBody>
          <a:bodyPr>
            <a:noAutofit/>
          </a:bodyPr>
          <a:lstStyle/>
          <a:p>
            <a:r>
              <a:rPr lang="en-US" altLang="zh-CN" sz="3200" dirty="0"/>
              <a:t>WCDA</a:t>
            </a:r>
            <a:r>
              <a:rPr lang="zh-CN" altLang="en-US" sz="3200" dirty="0" smtClean="0"/>
              <a:t>动态范围扩展系统</a:t>
            </a:r>
            <a:r>
              <a:rPr lang="en-US" altLang="zh-CN" sz="3200" dirty="0" smtClean="0"/>
              <a:t>Geant4</a:t>
            </a:r>
            <a:r>
              <a:rPr lang="zh-CN" altLang="en-US" sz="3200" dirty="0" smtClean="0"/>
              <a:t>模拟工作</a:t>
            </a:r>
            <a:endParaRPr lang="zh-CN" altLang="en-US" sz="3200" dirty="0"/>
          </a:p>
        </p:txBody>
      </p:sp>
      <p:sp>
        <p:nvSpPr>
          <p:cNvPr id="5" name="TextBox 3"/>
          <p:cNvSpPr txBox="1"/>
          <p:nvPr/>
        </p:nvSpPr>
        <p:spPr>
          <a:xfrm>
            <a:off x="316637" y="908720"/>
            <a:ext cx="8325508" cy="1938992"/>
          </a:xfrm>
          <a:prstGeom prst="rect">
            <a:avLst/>
          </a:prstGeom>
          <a:noFill/>
          <a:ln cmpd="thinThick">
            <a:solidFill>
              <a:schemeClr val="tx1"/>
            </a:solidFill>
          </a:ln>
        </p:spPr>
        <p:txBody>
          <a:bodyPr wrap="square" rtlCol="0">
            <a:spAutoFit/>
          </a:bodyPr>
          <a:lstStyle/>
          <a:p>
            <a:r>
              <a:rPr lang="zh-CN" altLang="en-US" sz="2400" b="1" dirty="0" smtClean="0">
                <a:solidFill>
                  <a:srgbClr val="FF0000"/>
                </a:solidFill>
              </a:rPr>
              <a:t>程序框架整合优化：基于</a:t>
            </a:r>
            <a:r>
              <a:rPr lang="en-US" altLang="zh-CN" sz="2400" b="1" dirty="0" smtClean="0">
                <a:solidFill>
                  <a:srgbClr val="FF0000"/>
                </a:solidFill>
              </a:rPr>
              <a:t>WCDA</a:t>
            </a:r>
            <a:r>
              <a:rPr lang="zh-CN" altLang="en-US" sz="2400" b="1" dirty="0" smtClean="0">
                <a:solidFill>
                  <a:srgbClr val="FF0000"/>
                </a:solidFill>
              </a:rPr>
              <a:t>大阵列模拟程序第一步程序光子</a:t>
            </a:r>
            <a:r>
              <a:rPr lang="en-US" altLang="zh-CN" sz="2400" b="1" dirty="0" smtClean="0">
                <a:solidFill>
                  <a:srgbClr val="FF0000"/>
                </a:solidFill>
              </a:rPr>
              <a:t>hit</a:t>
            </a:r>
            <a:r>
              <a:rPr lang="zh-CN" altLang="en-US" sz="2400" b="1" dirty="0" smtClean="0">
                <a:solidFill>
                  <a:srgbClr val="FF0000"/>
                </a:solidFill>
              </a:rPr>
              <a:t>流输出的程序（</a:t>
            </a:r>
            <a:r>
              <a:rPr lang="en-US" altLang="zh-CN" sz="2400" b="1" dirty="0">
                <a:solidFill>
                  <a:srgbClr val="FF0000"/>
                </a:solidFill>
              </a:rPr>
              <a:t>64</a:t>
            </a:r>
            <a:r>
              <a:rPr lang="zh-CN" altLang="en-US" sz="2400" b="1" dirty="0">
                <a:solidFill>
                  <a:srgbClr val="FF0000"/>
                </a:solidFill>
              </a:rPr>
              <a:t>行</a:t>
            </a:r>
            <a:r>
              <a:rPr lang="en-US" altLang="zh-CN" sz="2400" b="1" dirty="0">
                <a:solidFill>
                  <a:srgbClr val="FF0000"/>
                </a:solidFill>
              </a:rPr>
              <a:t>64</a:t>
            </a:r>
            <a:r>
              <a:rPr lang="zh-CN" altLang="en-US" sz="2400" b="1" dirty="0">
                <a:solidFill>
                  <a:srgbClr val="FF0000"/>
                </a:solidFill>
              </a:rPr>
              <a:t>列</a:t>
            </a:r>
            <a:r>
              <a:rPr lang="zh-CN" altLang="en-US" sz="2400" b="1" dirty="0" smtClean="0">
                <a:solidFill>
                  <a:srgbClr val="FF0000"/>
                </a:solidFill>
              </a:rPr>
              <a:t>单元水池）。在每个探测器</a:t>
            </a:r>
            <a:r>
              <a:rPr lang="zh-CN" altLang="en-US" sz="2400" b="1" dirty="0">
                <a:solidFill>
                  <a:srgbClr val="FF0000"/>
                </a:solidFill>
              </a:rPr>
              <a:t>加</a:t>
            </a:r>
            <a:r>
              <a:rPr lang="zh-CN" altLang="en-US" sz="2400" b="1" dirty="0" smtClean="0">
                <a:solidFill>
                  <a:srgbClr val="FF0000"/>
                </a:solidFill>
              </a:rPr>
              <a:t>一个大</a:t>
            </a:r>
            <a:r>
              <a:rPr lang="en-US" altLang="zh-CN" sz="2400" b="1" dirty="0" smtClean="0">
                <a:solidFill>
                  <a:srgbClr val="FF0000"/>
                </a:solidFill>
              </a:rPr>
              <a:t>PMT</a:t>
            </a:r>
            <a:r>
              <a:rPr lang="zh-CN" altLang="en-US" sz="2400" b="1" dirty="0" smtClean="0">
                <a:solidFill>
                  <a:srgbClr val="FF0000"/>
                </a:solidFill>
              </a:rPr>
              <a:t>和一个</a:t>
            </a:r>
            <a:r>
              <a:rPr lang="en-US" altLang="zh-CN" sz="2400" b="1" dirty="0" smtClean="0">
                <a:solidFill>
                  <a:srgbClr val="FF0000"/>
                </a:solidFill>
              </a:rPr>
              <a:t>1</a:t>
            </a:r>
            <a:r>
              <a:rPr lang="zh-CN" altLang="en-US" sz="2400" b="1" dirty="0" smtClean="0">
                <a:solidFill>
                  <a:srgbClr val="FF0000"/>
                </a:solidFill>
              </a:rPr>
              <a:t>小</a:t>
            </a:r>
            <a:r>
              <a:rPr lang="en-US" altLang="zh-CN" sz="2400" b="1" dirty="0" smtClean="0">
                <a:solidFill>
                  <a:srgbClr val="FF0000"/>
                </a:solidFill>
              </a:rPr>
              <a:t>PMT</a:t>
            </a:r>
            <a:r>
              <a:rPr lang="zh-CN" altLang="en-US" sz="2400" b="1" dirty="0">
                <a:solidFill>
                  <a:srgbClr val="FF0000"/>
                </a:solidFill>
              </a:rPr>
              <a:t>。值传递的方式存储每个</a:t>
            </a:r>
            <a:r>
              <a:rPr lang="zh-CN" altLang="en-US" sz="2400" b="1" dirty="0" smtClean="0">
                <a:solidFill>
                  <a:srgbClr val="FF0000"/>
                </a:solidFill>
              </a:rPr>
              <a:t>事例每个</a:t>
            </a:r>
            <a:r>
              <a:rPr lang="en-US" altLang="zh-CN" sz="2400" b="1" dirty="0">
                <a:solidFill>
                  <a:srgbClr val="FF0000"/>
                </a:solidFill>
              </a:rPr>
              <a:t>PMT</a:t>
            </a:r>
            <a:r>
              <a:rPr lang="zh-CN" altLang="en-US" sz="2400" b="1" dirty="0">
                <a:solidFill>
                  <a:srgbClr val="FF0000"/>
                </a:solidFill>
              </a:rPr>
              <a:t>的光电子数且和第一个光子到达时间</a:t>
            </a:r>
            <a:r>
              <a:rPr lang="zh-CN" altLang="en-US" sz="2400" b="1" dirty="0" smtClean="0">
                <a:solidFill>
                  <a:srgbClr val="FF0000"/>
                </a:solidFill>
              </a:rPr>
              <a:t>。实现程序一步运行得到需要的结果且无内存问题。</a:t>
            </a:r>
            <a:endParaRPr lang="en-US" altLang="zh-CN" sz="2400" b="1" dirty="0" smtClean="0">
              <a:solidFill>
                <a:srgbClr val="FF0000"/>
              </a:solidFill>
            </a:endParaRPr>
          </a:p>
        </p:txBody>
      </p:sp>
      <p:sp>
        <p:nvSpPr>
          <p:cNvPr id="7" name="TextBox 3"/>
          <p:cNvSpPr txBox="1"/>
          <p:nvPr/>
        </p:nvSpPr>
        <p:spPr>
          <a:xfrm>
            <a:off x="316637" y="3201353"/>
            <a:ext cx="8325508" cy="1200329"/>
          </a:xfrm>
          <a:prstGeom prst="rect">
            <a:avLst/>
          </a:prstGeom>
          <a:noFill/>
          <a:ln cmpd="thinThick">
            <a:solidFill>
              <a:schemeClr val="tx1"/>
            </a:solidFill>
          </a:ln>
        </p:spPr>
        <p:txBody>
          <a:bodyPr wrap="square" rtlCol="0">
            <a:spAutoFit/>
          </a:bodyPr>
          <a:lstStyle/>
          <a:p>
            <a:r>
              <a:rPr lang="zh-CN" altLang="en-US" sz="2400" b="1" dirty="0" smtClean="0">
                <a:solidFill>
                  <a:srgbClr val="FF0000"/>
                </a:solidFill>
              </a:rPr>
              <a:t>程序输入可选</a:t>
            </a:r>
            <a:r>
              <a:rPr lang="en-US" altLang="zh-CN" sz="2400" b="1" dirty="0" smtClean="0">
                <a:solidFill>
                  <a:srgbClr val="FF0000"/>
                </a:solidFill>
                <a:sym typeface="Wingdings" panose="05000000000000000000" pitchFamily="2" charset="2"/>
              </a:rPr>
              <a:t>: (1)</a:t>
            </a:r>
            <a:r>
              <a:rPr lang="zh-CN" altLang="en-US" sz="2400" b="1" dirty="0" smtClean="0">
                <a:solidFill>
                  <a:srgbClr val="FF0000"/>
                </a:solidFill>
              </a:rPr>
              <a:t>原有</a:t>
            </a:r>
            <a:r>
              <a:rPr lang="en-US" altLang="zh-CN" sz="2400" b="1" dirty="0" err="1" smtClean="0">
                <a:solidFill>
                  <a:srgbClr val="FF0000"/>
                </a:solidFill>
              </a:rPr>
              <a:t>corsika</a:t>
            </a:r>
            <a:r>
              <a:rPr lang="zh-CN" altLang="en-US" sz="2400" b="1" dirty="0" smtClean="0">
                <a:solidFill>
                  <a:srgbClr val="FF0000"/>
                </a:solidFill>
              </a:rPr>
              <a:t>输入接口</a:t>
            </a:r>
            <a:endParaRPr lang="en-US" altLang="zh-CN" sz="2400" b="1" dirty="0" smtClean="0">
              <a:solidFill>
                <a:srgbClr val="FF0000"/>
              </a:solidFill>
            </a:endParaRPr>
          </a:p>
          <a:p>
            <a:r>
              <a:rPr lang="zh-CN" altLang="en-US" sz="2400" b="1" dirty="0" smtClean="0">
                <a:solidFill>
                  <a:srgbClr val="FF0000"/>
                </a:solidFill>
              </a:rPr>
              <a:t>（</a:t>
            </a:r>
            <a:r>
              <a:rPr lang="en-US" altLang="zh-CN" sz="2400" b="1" dirty="0" smtClean="0">
                <a:solidFill>
                  <a:srgbClr val="FF0000"/>
                </a:solidFill>
              </a:rPr>
              <a:t>2</a:t>
            </a:r>
            <a:r>
              <a:rPr lang="zh-CN" altLang="en-US" sz="2400" b="1" dirty="0" smtClean="0">
                <a:solidFill>
                  <a:srgbClr val="FF0000"/>
                </a:solidFill>
              </a:rPr>
              <a:t>）</a:t>
            </a:r>
            <a:r>
              <a:rPr lang="en-US" altLang="zh-CN" sz="2400" b="1" dirty="0" err="1" smtClean="0">
                <a:solidFill>
                  <a:srgbClr val="FF0000"/>
                </a:solidFill>
              </a:rPr>
              <a:t>corsika</a:t>
            </a:r>
            <a:r>
              <a:rPr lang="zh-CN" altLang="en-US" sz="2400" b="1" dirty="0" smtClean="0">
                <a:solidFill>
                  <a:srgbClr val="FF0000"/>
                </a:solidFill>
              </a:rPr>
              <a:t>事例每个子粒子信息的</a:t>
            </a:r>
            <a:r>
              <a:rPr lang="en-US" altLang="zh-CN" sz="2400" b="1" dirty="0" smtClean="0">
                <a:solidFill>
                  <a:srgbClr val="FF0000"/>
                </a:solidFill>
              </a:rPr>
              <a:t>root</a:t>
            </a:r>
            <a:r>
              <a:rPr lang="zh-CN" altLang="en-US" sz="2400" b="1" dirty="0" smtClean="0">
                <a:solidFill>
                  <a:srgbClr val="FF0000"/>
                </a:solidFill>
              </a:rPr>
              <a:t>文件</a:t>
            </a:r>
            <a:endParaRPr lang="en-US" altLang="zh-CN" sz="2400" b="1" dirty="0" smtClean="0">
              <a:solidFill>
                <a:srgbClr val="FF0000"/>
              </a:solidFill>
            </a:endParaRPr>
          </a:p>
          <a:p>
            <a:r>
              <a:rPr lang="zh-CN" altLang="en-US" sz="2400" b="1" dirty="0" smtClean="0">
                <a:solidFill>
                  <a:srgbClr val="FF0000"/>
                </a:solidFill>
              </a:rPr>
              <a:t>（</a:t>
            </a:r>
            <a:r>
              <a:rPr lang="en-US" altLang="zh-CN" sz="2400" b="1" dirty="0" smtClean="0">
                <a:solidFill>
                  <a:srgbClr val="FF0000"/>
                </a:solidFill>
              </a:rPr>
              <a:t>3</a:t>
            </a:r>
            <a:r>
              <a:rPr lang="zh-CN" altLang="en-US" sz="2400" b="1" dirty="0" smtClean="0">
                <a:solidFill>
                  <a:srgbClr val="FF0000"/>
                </a:solidFill>
              </a:rPr>
              <a:t>）单粒子模拟</a:t>
            </a:r>
            <a:endParaRPr lang="zh-CN" altLang="en-US" sz="2400" b="1" dirty="0">
              <a:solidFill>
                <a:srgbClr val="FF0000"/>
              </a:solidFill>
            </a:endParaRPr>
          </a:p>
        </p:txBody>
      </p:sp>
      <p:sp>
        <p:nvSpPr>
          <p:cNvPr id="8" name="TextBox 3"/>
          <p:cNvSpPr txBox="1"/>
          <p:nvPr/>
        </p:nvSpPr>
        <p:spPr>
          <a:xfrm>
            <a:off x="329755" y="4523636"/>
            <a:ext cx="8325508" cy="1569660"/>
          </a:xfrm>
          <a:prstGeom prst="rect">
            <a:avLst/>
          </a:prstGeom>
          <a:noFill/>
          <a:ln cmpd="thinThick">
            <a:solidFill>
              <a:schemeClr val="tx1"/>
            </a:solidFill>
          </a:ln>
        </p:spPr>
        <p:txBody>
          <a:bodyPr wrap="square" rtlCol="0">
            <a:spAutoFit/>
          </a:bodyPr>
          <a:lstStyle/>
          <a:p>
            <a:r>
              <a:rPr lang="zh-CN" altLang="en-US" sz="2400" b="1" dirty="0" smtClean="0">
                <a:solidFill>
                  <a:srgbClr val="FF0000"/>
                </a:solidFill>
              </a:rPr>
              <a:t>程序输出可选</a:t>
            </a:r>
            <a:r>
              <a:rPr lang="en-US" altLang="zh-CN" sz="2400" b="1" dirty="0" smtClean="0">
                <a:solidFill>
                  <a:srgbClr val="FF0000"/>
                </a:solidFill>
              </a:rPr>
              <a:t>:</a:t>
            </a:r>
          </a:p>
          <a:p>
            <a:r>
              <a:rPr lang="en-US" altLang="zh-CN" sz="2400" b="1" dirty="0" smtClean="0">
                <a:solidFill>
                  <a:srgbClr val="FF0000"/>
                </a:solidFill>
                <a:sym typeface="Wingdings" panose="05000000000000000000" pitchFamily="2" charset="2"/>
              </a:rPr>
              <a:t>(1)</a:t>
            </a:r>
            <a:r>
              <a:rPr lang="zh-CN" altLang="en-US" sz="2400" b="1" dirty="0" smtClean="0">
                <a:solidFill>
                  <a:srgbClr val="FF0000"/>
                </a:solidFill>
              </a:rPr>
              <a:t>原有光子</a:t>
            </a:r>
            <a:r>
              <a:rPr lang="en-US" altLang="zh-CN" sz="2400" b="1" dirty="0" smtClean="0">
                <a:solidFill>
                  <a:srgbClr val="FF0000"/>
                </a:solidFill>
              </a:rPr>
              <a:t>hit</a:t>
            </a:r>
            <a:r>
              <a:rPr lang="zh-CN" altLang="en-US" sz="2400" b="1" dirty="0" smtClean="0">
                <a:solidFill>
                  <a:srgbClr val="FF0000"/>
                </a:solidFill>
              </a:rPr>
              <a:t>输出，记录每个</a:t>
            </a:r>
            <a:r>
              <a:rPr lang="en-US" altLang="zh-CN" sz="2400" b="1" dirty="0" smtClean="0">
                <a:solidFill>
                  <a:srgbClr val="FF0000"/>
                </a:solidFill>
              </a:rPr>
              <a:t>PMT</a:t>
            </a:r>
            <a:r>
              <a:rPr lang="zh-CN" altLang="en-US" sz="2400" b="1" dirty="0" smtClean="0">
                <a:solidFill>
                  <a:srgbClr val="FF0000"/>
                </a:solidFill>
              </a:rPr>
              <a:t>每个光子的信息</a:t>
            </a:r>
            <a:endParaRPr lang="en-US" altLang="zh-CN" sz="2400" b="1" dirty="0" smtClean="0">
              <a:solidFill>
                <a:srgbClr val="FF0000"/>
              </a:solidFill>
            </a:endParaRPr>
          </a:p>
          <a:p>
            <a:r>
              <a:rPr lang="en-US" altLang="zh-CN" sz="2400" b="1" dirty="0" smtClean="0">
                <a:solidFill>
                  <a:srgbClr val="FF0000"/>
                </a:solidFill>
              </a:rPr>
              <a:t>(2)</a:t>
            </a:r>
            <a:r>
              <a:rPr lang="zh-CN" altLang="en-US" sz="2400" b="1" dirty="0" smtClean="0">
                <a:solidFill>
                  <a:srgbClr val="FF0000"/>
                </a:solidFill>
              </a:rPr>
              <a:t>每个事例</a:t>
            </a:r>
            <a:r>
              <a:rPr lang="en-US" altLang="zh-CN" sz="2400" b="1" dirty="0" smtClean="0">
                <a:solidFill>
                  <a:srgbClr val="FF0000"/>
                </a:solidFill>
              </a:rPr>
              <a:t>(</a:t>
            </a:r>
            <a:r>
              <a:rPr lang="zh-CN" altLang="en-US" sz="2400" b="1" dirty="0" smtClean="0">
                <a:solidFill>
                  <a:srgbClr val="FF0000"/>
                </a:solidFill>
              </a:rPr>
              <a:t>子粒子</a:t>
            </a:r>
            <a:r>
              <a:rPr lang="en-US" altLang="zh-CN" sz="2400" b="1" dirty="0" smtClean="0">
                <a:solidFill>
                  <a:srgbClr val="FF0000"/>
                </a:solidFill>
              </a:rPr>
              <a:t>)</a:t>
            </a:r>
            <a:r>
              <a:rPr lang="zh-CN" altLang="en-US" sz="2400" b="1" dirty="0" smtClean="0">
                <a:solidFill>
                  <a:srgbClr val="FF0000"/>
                </a:solidFill>
              </a:rPr>
              <a:t>得到的每个</a:t>
            </a:r>
            <a:r>
              <a:rPr lang="en-US" altLang="zh-CN" sz="2400" b="1" dirty="0" smtClean="0">
                <a:solidFill>
                  <a:srgbClr val="FF0000"/>
                </a:solidFill>
              </a:rPr>
              <a:t>PMT</a:t>
            </a:r>
            <a:r>
              <a:rPr lang="zh-CN" altLang="en-US" sz="2400" b="1" dirty="0" smtClean="0">
                <a:solidFill>
                  <a:srgbClr val="FF0000"/>
                </a:solidFill>
              </a:rPr>
              <a:t>的光电子数和时间</a:t>
            </a:r>
            <a:endParaRPr lang="en-US" altLang="zh-CN" sz="2400" b="1" dirty="0" smtClean="0">
              <a:solidFill>
                <a:srgbClr val="FF0000"/>
              </a:solidFill>
            </a:endParaRPr>
          </a:p>
          <a:p>
            <a:r>
              <a:rPr lang="en-US" altLang="zh-CN" sz="2400" b="1" dirty="0" smtClean="0">
                <a:solidFill>
                  <a:srgbClr val="FF0000"/>
                </a:solidFill>
              </a:rPr>
              <a:t>(3)</a:t>
            </a:r>
            <a:r>
              <a:rPr lang="en-US" altLang="zh-CN" sz="2400" b="1" dirty="0" err="1" smtClean="0">
                <a:solidFill>
                  <a:srgbClr val="FF0000"/>
                </a:solidFill>
              </a:rPr>
              <a:t>Corsika</a:t>
            </a:r>
            <a:r>
              <a:rPr lang="zh-CN" altLang="en-US" sz="2400" b="1" dirty="0" smtClean="0">
                <a:solidFill>
                  <a:srgbClr val="FF0000"/>
                </a:solidFill>
              </a:rPr>
              <a:t>所有次级粒子模拟得到的总光电子数和时间</a:t>
            </a:r>
            <a:endParaRPr lang="en-US" altLang="zh-CN" sz="2400" b="1" dirty="0" smtClean="0">
              <a:solidFill>
                <a:srgbClr val="FF0000"/>
              </a:solidFill>
            </a:endParaRPr>
          </a:p>
        </p:txBody>
      </p:sp>
    </p:spTree>
    <p:extLst>
      <p:ext uri="{BB962C8B-B14F-4D97-AF65-F5344CB8AC3E}">
        <p14:creationId xmlns:p14="http://schemas.microsoft.com/office/powerpoint/2010/main" xmlns="" val="354171683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79241" y="332656"/>
            <a:ext cx="8229600" cy="850106"/>
          </a:xfrm>
        </p:spPr>
        <p:txBody>
          <a:bodyPr>
            <a:normAutofit fontScale="90000"/>
          </a:bodyPr>
          <a:lstStyle/>
          <a:p>
            <a:r>
              <a:rPr lang="zh-CN" altLang="en-US" sz="3200" dirty="0" smtClean="0"/>
              <a:t>进行</a:t>
            </a:r>
            <a:r>
              <a:rPr lang="en-US" altLang="zh-CN" sz="3200" dirty="0" smtClean="0"/>
              <a:t>WCDA</a:t>
            </a:r>
            <a:r>
              <a:rPr lang="zh-CN" altLang="en-US" sz="3200" dirty="0" smtClean="0"/>
              <a:t>阵列</a:t>
            </a:r>
            <a:r>
              <a:rPr lang="zh-CN" altLang="en-US" sz="3200" dirty="0"/>
              <a:t>模拟程序整合</a:t>
            </a:r>
            <a:r>
              <a:rPr lang="zh-CN" altLang="en-US" sz="3200" dirty="0" smtClean="0"/>
              <a:t>优化、添加</a:t>
            </a:r>
            <a:r>
              <a:rPr lang="zh-CN" altLang="en-US" sz="3200" dirty="0"/>
              <a:t>大小</a:t>
            </a:r>
            <a:r>
              <a:rPr lang="en-US" altLang="zh-CN" sz="3200" dirty="0" smtClean="0"/>
              <a:t>PMT</a:t>
            </a:r>
            <a:r>
              <a:rPr lang="zh-CN" altLang="en-US" sz="3200" dirty="0" smtClean="0"/>
              <a:t>以及真实化探测器参数修改</a:t>
            </a:r>
            <a:endParaRPr lang="zh-CN" altLang="en-US" sz="3200" dirty="0"/>
          </a:p>
        </p:txBody>
      </p:sp>
      <p:sp>
        <p:nvSpPr>
          <p:cNvPr id="3" name="内容占位符 2"/>
          <p:cNvSpPr>
            <a:spLocks noGrp="1"/>
          </p:cNvSpPr>
          <p:nvPr>
            <p:ph idx="1"/>
          </p:nvPr>
        </p:nvSpPr>
        <p:spPr>
          <a:xfrm>
            <a:off x="251520" y="1844824"/>
            <a:ext cx="8784976" cy="3960440"/>
          </a:xfrm>
          <a:ln>
            <a:solidFill>
              <a:schemeClr val="tx1"/>
            </a:solidFill>
          </a:ln>
        </p:spPr>
        <p:txBody>
          <a:bodyPr>
            <a:normAutofit/>
          </a:bodyPr>
          <a:lstStyle/>
          <a:p>
            <a:r>
              <a:rPr lang="en-US" altLang="zh-CN" sz="2400" dirty="0" smtClean="0">
                <a:sym typeface="Symbol"/>
              </a:rPr>
              <a:t>1</a:t>
            </a:r>
            <a:r>
              <a:rPr lang="en-US" altLang="zh-CN" sz="2400" dirty="0" smtClean="0"/>
              <a:t>. </a:t>
            </a:r>
            <a:r>
              <a:rPr lang="zh-CN" altLang="en-US" sz="2400" dirty="0"/>
              <a:t>水深：     </a:t>
            </a:r>
            <a:r>
              <a:rPr lang="en-US" altLang="zh-CN" sz="2400" dirty="0"/>
              <a:t>7.5</a:t>
            </a:r>
            <a:r>
              <a:rPr lang="zh-CN" altLang="en-US" sz="2400" dirty="0"/>
              <a:t>米改成</a:t>
            </a:r>
            <a:r>
              <a:rPr lang="en-US" altLang="zh-CN" sz="2400" dirty="0"/>
              <a:t>4.5</a:t>
            </a:r>
            <a:r>
              <a:rPr lang="zh-CN" altLang="en-US" sz="2400" dirty="0"/>
              <a:t>米   </a:t>
            </a:r>
            <a:endParaRPr lang="en-US" altLang="zh-CN" sz="2400" dirty="0" smtClean="0"/>
          </a:p>
          <a:p>
            <a:r>
              <a:rPr lang="en-US" altLang="zh-CN" sz="2400" dirty="0">
                <a:sym typeface="Symbol"/>
              </a:rPr>
              <a:t> </a:t>
            </a:r>
            <a:r>
              <a:rPr lang="en-US" altLang="zh-CN" sz="2400" dirty="0" smtClean="0">
                <a:sym typeface="Symbol"/>
              </a:rPr>
              <a:t>2</a:t>
            </a:r>
            <a:r>
              <a:rPr lang="en-US" altLang="zh-CN" sz="2400" dirty="0" smtClean="0"/>
              <a:t>.</a:t>
            </a:r>
            <a:r>
              <a:rPr lang="zh-CN" altLang="en-US" sz="2400" dirty="0" smtClean="0"/>
              <a:t>大小</a:t>
            </a:r>
            <a:r>
              <a:rPr lang="en-US" altLang="zh-CN" sz="2400" dirty="0" smtClean="0"/>
              <a:t>PMT</a:t>
            </a:r>
            <a:r>
              <a:rPr lang="zh-CN" altLang="en-US" sz="2400" dirty="0" smtClean="0"/>
              <a:t>有效水深</a:t>
            </a:r>
            <a:r>
              <a:rPr lang="en-US" altLang="zh-CN" sz="2400" dirty="0" smtClean="0"/>
              <a:t>4</a:t>
            </a:r>
            <a:r>
              <a:rPr lang="zh-CN" altLang="en-US" sz="2400" dirty="0" smtClean="0"/>
              <a:t>米</a:t>
            </a:r>
            <a:endParaRPr lang="en-US" altLang="zh-CN" sz="2400" dirty="0" smtClean="0"/>
          </a:p>
          <a:p>
            <a:r>
              <a:rPr lang="en-US" altLang="zh-CN" sz="2400" dirty="0" smtClean="0">
                <a:sym typeface="Symbol"/>
              </a:rPr>
              <a:t> 3</a:t>
            </a:r>
            <a:r>
              <a:rPr lang="en-US" altLang="zh-CN" sz="2400" dirty="0" smtClean="0"/>
              <a:t>. </a:t>
            </a:r>
            <a:r>
              <a:rPr lang="zh-CN" altLang="en-US" sz="2400" dirty="0"/>
              <a:t>水质</a:t>
            </a:r>
            <a:r>
              <a:rPr lang="en-US" altLang="zh-CN" sz="2400" dirty="0"/>
              <a:t>material</a:t>
            </a:r>
            <a:r>
              <a:rPr lang="zh-CN" altLang="en-US" sz="2400" dirty="0"/>
              <a:t>：</a:t>
            </a:r>
            <a:r>
              <a:rPr lang="en-US" altLang="zh-CN" sz="2400" dirty="0"/>
              <a:t>21</a:t>
            </a:r>
            <a:r>
              <a:rPr lang="zh-CN" altLang="en-US" sz="2400" dirty="0"/>
              <a:t>米水（羊八井样机模拟设置） </a:t>
            </a:r>
            <a:endParaRPr lang="en-US" altLang="zh-CN" sz="2400" dirty="0" smtClean="0"/>
          </a:p>
          <a:p>
            <a:r>
              <a:rPr lang="en-US" altLang="zh-CN" sz="2400" dirty="0">
                <a:sym typeface="Symbol"/>
              </a:rPr>
              <a:t> </a:t>
            </a:r>
            <a:r>
              <a:rPr lang="en-US" altLang="zh-CN" sz="2400" dirty="0" smtClean="0">
                <a:sym typeface="Symbol"/>
              </a:rPr>
              <a:t>4</a:t>
            </a:r>
            <a:r>
              <a:rPr lang="en-US" altLang="zh-CN" sz="2400" dirty="0" smtClean="0"/>
              <a:t>. </a:t>
            </a:r>
            <a:r>
              <a:rPr lang="zh-CN" altLang="en-US" sz="2400" dirty="0" smtClean="0"/>
              <a:t>隔光帘尺寸： 宽</a:t>
            </a:r>
            <a:r>
              <a:rPr lang="en-US" altLang="zh-CN" sz="2400" dirty="0" smtClean="0"/>
              <a:t>4.7</a:t>
            </a:r>
            <a:r>
              <a:rPr lang="zh-CN" altLang="en-US" sz="2400" dirty="0" smtClean="0"/>
              <a:t>米，离上水面</a:t>
            </a:r>
            <a:r>
              <a:rPr lang="en-US" altLang="zh-CN" sz="2400" dirty="0" smtClean="0"/>
              <a:t>60cm</a:t>
            </a:r>
            <a:r>
              <a:rPr lang="zh-CN" altLang="en-US" sz="2400" dirty="0" smtClean="0"/>
              <a:t>，下面比</a:t>
            </a:r>
            <a:r>
              <a:rPr lang="en-US" altLang="zh-CN" sz="2400" dirty="0" smtClean="0"/>
              <a:t>PMT</a:t>
            </a:r>
            <a:r>
              <a:rPr lang="zh-CN" altLang="en-US" sz="2400" dirty="0" smtClean="0"/>
              <a:t>顶部高</a:t>
            </a:r>
            <a:r>
              <a:rPr lang="en-US" altLang="zh-CN" sz="2400" dirty="0" smtClean="0"/>
              <a:t>10cm</a:t>
            </a:r>
            <a:r>
              <a:rPr lang="zh-CN" altLang="en-US" sz="2400" dirty="0" smtClean="0"/>
              <a:t>（</a:t>
            </a:r>
            <a:r>
              <a:rPr lang="en-US" altLang="zh-CN" sz="2400" dirty="0" smtClean="0"/>
              <a:t>LHAASO WCDA</a:t>
            </a:r>
            <a:r>
              <a:rPr lang="zh-CN" altLang="en-US" sz="2400" dirty="0" smtClean="0"/>
              <a:t>优化后预计设置）</a:t>
            </a:r>
            <a:endParaRPr lang="en-US" altLang="zh-CN" sz="2400" dirty="0" smtClean="0"/>
          </a:p>
          <a:p>
            <a:r>
              <a:rPr lang="en-US" altLang="zh-CN" sz="2400" dirty="0">
                <a:sym typeface="Symbol"/>
              </a:rPr>
              <a:t> </a:t>
            </a:r>
            <a:r>
              <a:rPr lang="en-US" altLang="zh-CN" sz="2400" dirty="0" smtClean="0">
                <a:sym typeface="Symbol"/>
              </a:rPr>
              <a:t>5</a:t>
            </a:r>
            <a:r>
              <a:rPr lang="en-US" altLang="zh-CN" sz="2400" dirty="0" smtClean="0"/>
              <a:t>. </a:t>
            </a:r>
            <a:r>
              <a:rPr lang="zh-CN" altLang="en-US" sz="2400" dirty="0"/>
              <a:t>隔光帘反射率</a:t>
            </a:r>
            <a:r>
              <a:rPr lang="en-US" altLang="zh-CN" sz="2400" dirty="0"/>
              <a:t>5%</a:t>
            </a:r>
            <a:r>
              <a:rPr lang="zh-CN" altLang="en-US" sz="2400" dirty="0"/>
              <a:t>，透过率为</a:t>
            </a:r>
            <a:r>
              <a:rPr lang="en-US" altLang="zh-CN" sz="2400" dirty="0"/>
              <a:t>0  </a:t>
            </a:r>
            <a:r>
              <a:rPr lang="zh-CN" altLang="en-US" sz="2400" dirty="0"/>
              <a:t>（待</a:t>
            </a:r>
            <a:r>
              <a:rPr lang="zh-CN" altLang="en-US" sz="2400" dirty="0" smtClean="0"/>
              <a:t>测）</a:t>
            </a:r>
            <a:r>
              <a:rPr lang="en-US" altLang="zh-CN" sz="2400" dirty="0" smtClean="0"/>
              <a:t>   </a:t>
            </a:r>
          </a:p>
          <a:p>
            <a:r>
              <a:rPr lang="en-US" altLang="zh-CN" sz="2400" b="1" dirty="0">
                <a:solidFill>
                  <a:srgbClr val="FF0000"/>
                </a:solidFill>
                <a:sym typeface="Symbol"/>
              </a:rPr>
              <a:t> </a:t>
            </a:r>
            <a:r>
              <a:rPr lang="en-US" altLang="zh-CN" sz="2400" b="1" dirty="0" smtClean="0">
                <a:solidFill>
                  <a:srgbClr val="FF0000"/>
                </a:solidFill>
                <a:sym typeface="Symbol"/>
              </a:rPr>
              <a:t>6</a:t>
            </a:r>
            <a:r>
              <a:rPr lang="en-US" altLang="zh-CN" sz="2400" b="1" dirty="0" smtClean="0">
                <a:solidFill>
                  <a:srgbClr val="FF0000"/>
                </a:solidFill>
              </a:rPr>
              <a:t>. </a:t>
            </a:r>
            <a:r>
              <a:rPr lang="zh-CN" altLang="en-US" sz="2400" b="1" dirty="0">
                <a:solidFill>
                  <a:srgbClr val="FF0000"/>
                </a:solidFill>
              </a:rPr>
              <a:t>大</a:t>
            </a:r>
            <a:r>
              <a:rPr lang="en-US" altLang="zh-CN" sz="2400" b="1" dirty="0" smtClean="0">
                <a:solidFill>
                  <a:srgbClr val="FF0000"/>
                </a:solidFill>
              </a:rPr>
              <a:t>PMT</a:t>
            </a:r>
            <a:r>
              <a:rPr lang="zh-CN" altLang="en-US" sz="2400" b="1" dirty="0" smtClean="0">
                <a:solidFill>
                  <a:srgbClr val="FF0000"/>
                </a:solidFill>
              </a:rPr>
              <a:t>：</a:t>
            </a:r>
            <a:r>
              <a:rPr lang="zh-CN" altLang="en-US" sz="2400" b="1" dirty="0">
                <a:solidFill>
                  <a:srgbClr val="FF0000"/>
                </a:solidFill>
              </a:rPr>
              <a:t>改成羊八井样机设置</a:t>
            </a:r>
            <a:endParaRPr lang="en-US" altLang="zh-CN" sz="2400" b="1" dirty="0">
              <a:solidFill>
                <a:srgbClr val="FF0000"/>
              </a:solidFill>
            </a:endParaRPr>
          </a:p>
          <a:p>
            <a:r>
              <a:rPr lang="en-US" altLang="zh-CN" sz="2400" b="1" dirty="0">
                <a:solidFill>
                  <a:srgbClr val="FF0000"/>
                </a:solidFill>
                <a:sym typeface="Symbol"/>
              </a:rPr>
              <a:t> </a:t>
            </a:r>
            <a:r>
              <a:rPr lang="en-US" altLang="zh-CN" sz="2400" b="1" dirty="0" smtClean="0">
                <a:solidFill>
                  <a:srgbClr val="FF0000"/>
                </a:solidFill>
                <a:sym typeface="Symbol"/>
              </a:rPr>
              <a:t>7</a:t>
            </a:r>
            <a:r>
              <a:rPr lang="en-US" altLang="zh-CN" sz="2400" b="1" dirty="0" smtClean="0">
                <a:solidFill>
                  <a:srgbClr val="FF0000"/>
                </a:solidFill>
              </a:rPr>
              <a:t>.</a:t>
            </a:r>
            <a:r>
              <a:rPr lang="zh-CN" altLang="en-US" sz="2400" b="1" dirty="0">
                <a:solidFill>
                  <a:srgbClr val="FF0000"/>
                </a:solidFill>
              </a:rPr>
              <a:t>小</a:t>
            </a:r>
            <a:r>
              <a:rPr lang="en-US" altLang="zh-CN" sz="2400" b="1" dirty="0" smtClean="0">
                <a:solidFill>
                  <a:srgbClr val="FF0000"/>
                </a:solidFill>
              </a:rPr>
              <a:t>PMT</a:t>
            </a:r>
            <a:r>
              <a:rPr lang="zh-CN" altLang="en-US" sz="2400" b="1" dirty="0" smtClean="0">
                <a:solidFill>
                  <a:srgbClr val="FF0000"/>
                </a:solidFill>
              </a:rPr>
              <a:t>：形状和量子接收效率等按厂家提供的参数设置</a:t>
            </a:r>
            <a:endParaRPr lang="en-US" altLang="zh-CN" sz="2400" dirty="0">
              <a:solidFill>
                <a:srgbClr val="FF0000"/>
              </a:solidFill>
            </a:endParaRPr>
          </a:p>
        </p:txBody>
      </p:sp>
    </p:spTree>
    <p:extLst>
      <p:ext uri="{BB962C8B-B14F-4D97-AF65-F5344CB8AC3E}">
        <p14:creationId xmlns:p14="http://schemas.microsoft.com/office/powerpoint/2010/main" xmlns="" val="40289205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16804" y="188640"/>
            <a:ext cx="8229600" cy="634082"/>
          </a:xfrm>
        </p:spPr>
        <p:txBody>
          <a:bodyPr>
            <a:normAutofit/>
          </a:bodyPr>
          <a:lstStyle/>
          <a:p>
            <a:r>
              <a:rPr lang="en-US" altLang="zh-CN" sz="3200" dirty="0" smtClean="0"/>
              <a:t>WCDA</a:t>
            </a:r>
            <a:r>
              <a:rPr lang="zh-CN" altLang="en-US" sz="3200" dirty="0" smtClean="0"/>
              <a:t>大阵列模拟程序检查与信号理解</a:t>
            </a:r>
            <a:endParaRPr lang="zh-CN" altLang="en-US" sz="3200" dirty="0"/>
          </a:p>
        </p:txBody>
      </p:sp>
      <p:pic>
        <p:nvPicPr>
          <p:cNvPr id="6" name="Picture 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353141" y="989500"/>
            <a:ext cx="2664296" cy="251111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7"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563888" y="989500"/>
            <a:ext cx="2599463" cy="257987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3" name="Picture 3"/>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3108165" y="3717031"/>
            <a:ext cx="2846878" cy="293474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5" name="Picture 2"/>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6163351" y="3717030"/>
            <a:ext cx="2854085" cy="293474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6" name="Picture 3"/>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251520" y="4104634"/>
            <a:ext cx="2499988" cy="218861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5" name="TextBox 4"/>
          <p:cNvSpPr txBox="1"/>
          <p:nvPr/>
        </p:nvSpPr>
        <p:spPr>
          <a:xfrm>
            <a:off x="233197" y="1460228"/>
            <a:ext cx="3312368" cy="1569660"/>
          </a:xfrm>
          <a:prstGeom prst="rect">
            <a:avLst/>
          </a:prstGeom>
          <a:noFill/>
        </p:spPr>
        <p:txBody>
          <a:bodyPr wrap="square" rtlCol="0">
            <a:spAutoFit/>
          </a:bodyPr>
          <a:lstStyle/>
          <a:p>
            <a:r>
              <a:rPr lang="zh-CN" altLang="en-US" sz="2400" dirty="0" smtClean="0"/>
              <a:t>模拟给出不同能量粒子在水中的簇射图像，理解模拟结果对粒子入射位置和角度的依赖</a:t>
            </a:r>
            <a:endParaRPr lang="zh-CN" altLang="en-US" sz="2400" dirty="0"/>
          </a:p>
        </p:txBody>
      </p:sp>
      <p:sp>
        <p:nvSpPr>
          <p:cNvPr id="3" name="文本框 2"/>
          <p:cNvSpPr txBox="1"/>
          <p:nvPr/>
        </p:nvSpPr>
        <p:spPr>
          <a:xfrm>
            <a:off x="4154550" y="1275562"/>
            <a:ext cx="1800493" cy="369332"/>
          </a:xfrm>
          <a:prstGeom prst="rect">
            <a:avLst/>
          </a:prstGeom>
          <a:noFill/>
        </p:spPr>
        <p:txBody>
          <a:bodyPr wrap="none" rtlCol="0">
            <a:spAutoFit/>
          </a:bodyPr>
          <a:lstStyle/>
          <a:p>
            <a:r>
              <a:rPr lang="zh-CN" altLang="en-US" dirty="0" smtClean="0"/>
              <a:t>切伦科夫光产生</a:t>
            </a:r>
            <a:endParaRPr lang="zh-CN" altLang="en-US" dirty="0"/>
          </a:p>
        </p:txBody>
      </p:sp>
      <p:sp>
        <p:nvSpPr>
          <p:cNvPr id="17" name="文本框 16"/>
          <p:cNvSpPr txBox="1"/>
          <p:nvPr/>
        </p:nvSpPr>
        <p:spPr>
          <a:xfrm>
            <a:off x="6850505" y="1243296"/>
            <a:ext cx="1107996" cy="369332"/>
          </a:xfrm>
          <a:prstGeom prst="rect">
            <a:avLst/>
          </a:prstGeom>
          <a:noFill/>
        </p:spPr>
        <p:txBody>
          <a:bodyPr wrap="none" rtlCol="0">
            <a:spAutoFit/>
          </a:bodyPr>
          <a:lstStyle/>
          <a:p>
            <a:r>
              <a:rPr lang="zh-CN" altLang="en-US" dirty="0" smtClean="0"/>
              <a:t>单缪径迹</a:t>
            </a:r>
            <a:endParaRPr lang="zh-CN" altLang="en-US" dirty="0"/>
          </a:p>
        </p:txBody>
      </p:sp>
      <p:sp>
        <p:nvSpPr>
          <p:cNvPr id="18" name="文本框 17"/>
          <p:cNvSpPr txBox="1"/>
          <p:nvPr/>
        </p:nvSpPr>
        <p:spPr>
          <a:xfrm>
            <a:off x="4170381" y="5373216"/>
            <a:ext cx="1386475" cy="646331"/>
          </a:xfrm>
          <a:prstGeom prst="rect">
            <a:avLst/>
          </a:prstGeom>
          <a:noFill/>
        </p:spPr>
        <p:txBody>
          <a:bodyPr wrap="square" rtlCol="0">
            <a:spAutoFit/>
          </a:bodyPr>
          <a:lstStyle/>
          <a:p>
            <a:r>
              <a:rPr lang="en-US" altLang="zh-CN" dirty="0" smtClean="0"/>
              <a:t>3GeV</a:t>
            </a:r>
            <a:r>
              <a:rPr lang="zh-CN" altLang="en-US" dirty="0" smtClean="0"/>
              <a:t>伽马水中簇射径迹</a:t>
            </a:r>
            <a:endParaRPr lang="zh-CN" altLang="en-US" dirty="0"/>
          </a:p>
        </p:txBody>
      </p:sp>
      <p:sp>
        <p:nvSpPr>
          <p:cNvPr id="20" name="文本框 19"/>
          <p:cNvSpPr txBox="1"/>
          <p:nvPr/>
        </p:nvSpPr>
        <p:spPr>
          <a:xfrm>
            <a:off x="6572026" y="4183770"/>
            <a:ext cx="1600374" cy="646331"/>
          </a:xfrm>
          <a:prstGeom prst="rect">
            <a:avLst/>
          </a:prstGeom>
          <a:noFill/>
        </p:spPr>
        <p:txBody>
          <a:bodyPr wrap="square" rtlCol="0">
            <a:spAutoFit/>
          </a:bodyPr>
          <a:lstStyle/>
          <a:p>
            <a:r>
              <a:rPr lang="en-US" altLang="zh-CN" dirty="0" smtClean="0"/>
              <a:t>30GeV</a:t>
            </a:r>
            <a:r>
              <a:rPr lang="zh-CN" altLang="en-US" dirty="0" smtClean="0"/>
              <a:t>伽马水中簇射径迹</a:t>
            </a:r>
            <a:endParaRPr lang="zh-CN" altLang="en-US" dirty="0"/>
          </a:p>
        </p:txBody>
      </p:sp>
    </p:spTree>
    <p:extLst>
      <p:ext uri="{BB962C8B-B14F-4D97-AF65-F5344CB8AC3E}">
        <p14:creationId xmlns:p14="http://schemas.microsoft.com/office/powerpoint/2010/main" xmlns="" val="112586644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2659</TotalTime>
  <Words>1329</Words>
  <Application>Microsoft Office PowerPoint</Application>
  <PresentationFormat>全屏显示(4:3)</PresentationFormat>
  <Paragraphs>119</Paragraphs>
  <Slides>18</Slides>
  <Notes>1</Notes>
  <HiddenSlides>0</HiddenSlides>
  <MMClips>0</MMClips>
  <ScaleCrop>false</ScaleCrop>
  <HeadingPairs>
    <vt:vector size="4" baseType="variant">
      <vt:variant>
        <vt:lpstr>主题</vt:lpstr>
      </vt:variant>
      <vt:variant>
        <vt:i4>1</vt:i4>
      </vt:variant>
      <vt:variant>
        <vt:lpstr>幻灯片标题</vt:lpstr>
      </vt:variant>
      <vt:variant>
        <vt:i4>18</vt:i4>
      </vt:variant>
    </vt:vector>
  </HeadingPairs>
  <TitlesOfParts>
    <vt:vector size="19" baseType="lpstr">
      <vt:lpstr>Office 主题</vt:lpstr>
      <vt:lpstr>WCDA动态范围扩展系统模拟研究</vt:lpstr>
      <vt:lpstr>outline</vt:lpstr>
      <vt:lpstr>b</vt:lpstr>
      <vt:lpstr>WCDA动态范围扩展系统</vt:lpstr>
      <vt:lpstr>模拟分析流程及必要性</vt:lpstr>
      <vt:lpstr>极高能质子与铁核簇射次级粒子corsika模拟与分析</vt:lpstr>
      <vt:lpstr>WCDA动态范围扩展系统Geant4模拟工作</vt:lpstr>
      <vt:lpstr>进行WCDA阵列模拟程序整合优化、添加大小PMT以及真实化探测器参数修改</vt:lpstr>
      <vt:lpstr>WCDA大阵列模拟程序检查与信号理解</vt:lpstr>
      <vt:lpstr>幻灯片 10</vt:lpstr>
      <vt:lpstr>WCDA阵列模拟程序添加小PMT</vt:lpstr>
      <vt:lpstr>小PMT模拟</vt:lpstr>
      <vt:lpstr>幻灯片 13</vt:lpstr>
      <vt:lpstr>Geant4模拟corsika事例在WCDA阵列的结果</vt:lpstr>
      <vt:lpstr>WCDA动态扩展系统Geant4快速模拟研究</vt:lpstr>
      <vt:lpstr>不同能量质子与铁核corsika事例Geant4模拟</vt:lpstr>
      <vt:lpstr>Geant4模拟不同能量质子与铁核在WCDA大小PMT上的光电子数（黑色质子，绿色铁核）</vt:lpstr>
      <vt:lpstr>总结</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308</dc:creator>
  <cp:lastModifiedBy>aca-stay</cp:lastModifiedBy>
  <cp:revision>105</cp:revision>
  <dcterms:created xsi:type="dcterms:W3CDTF">2017-09-16T05:31:18Z</dcterms:created>
  <dcterms:modified xsi:type="dcterms:W3CDTF">2017-09-23T05:47:04Z</dcterms:modified>
</cp:coreProperties>
</file>