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67" r:id="rId4"/>
    <p:sldId id="266" r:id="rId5"/>
    <p:sldId id="275" r:id="rId6"/>
    <p:sldId id="280" r:id="rId7"/>
    <p:sldId id="259" r:id="rId8"/>
    <p:sldId id="282" r:id="rId9"/>
    <p:sldId id="270" r:id="rId10"/>
    <p:sldId id="271" r:id="rId11"/>
    <p:sldId id="283" r:id="rId12"/>
    <p:sldId id="258" r:id="rId13"/>
    <p:sldId id="284" r:id="rId14"/>
    <p:sldId id="290" r:id="rId15"/>
    <p:sldId id="291" r:id="rId16"/>
    <p:sldId id="292" r:id="rId17"/>
    <p:sldId id="287" r:id="rId18"/>
    <p:sldId id="285" r:id="rId19"/>
    <p:sldId id="286" r:id="rId20"/>
    <p:sldId id="294"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61BEF0D-F0BB-DE4B-95CE-6DB70DBA9567}" type="datetimeFigureOut">
              <a:rPr lang="en-US" smtClean="0"/>
              <a:pPr/>
              <a:t>9/23/2017</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336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1BEF0D-F0BB-DE4B-95CE-6DB70DBA9567}" type="datetimeFigureOut">
              <a:rPr lang="en-US" smtClean="0"/>
              <a:pPr/>
              <a:t>9/23/2017</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656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1BEF0D-F0BB-DE4B-95CE-6DB70DBA9567}" type="datetimeFigureOut">
              <a:rPr lang="en-US" smtClean="0"/>
              <a:pPr/>
              <a:t>9/23/2017</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216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647F38-B617-4D2F-AE0A-013F0C4D2C57}" type="datetimeFigureOut">
              <a:rPr lang="en-US" smtClean="0"/>
              <a:t>9/23/2017</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45613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61BEF0D-F0BB-DE4B-95CE-6DB70DBA9567}" type="datetimeFigureOut">
              <a:rPr lang="en-US" smtClean="0"/>
              <a:pPr/>
              <a:t>9/23/2017</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724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5BFA754-D5C3-4E66-96A6-867B257F58DC}" type="datetimeFigureOut">
              <a:rPr lang="en-US" smtClean="0"/>
              <a:t>9/23/2017</a:t>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0349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61BEF0D-F0BB-DE4B-95CE-6DB70DBA9567}" type="datetimeFigureOut">
              <a:rPr lang="en-US" smtClean="0"/>
              <a:pPr/>
              <a:t>9/23/2017</a:t>
            </a:fld>
            <a:endParaRPr lang="en-US" dirty="0"/>
          </a:p>
        </p:txBody>
      </p:sp>
      <p:sp>
        <p:nvSpPr>
          <p:cNvPr id="8" name="页脚占位符 7"/>
          <p:cNvSpPr>
            <a:spLocks noGrp="1"/>
          </p:cNvSpPr>
          <p:nvPr>
            <p:ph type="ftr" sz="quarter" idx="11"/>
          </p:nvPr>
        </p:nvSpPr>
        <p:spPr/>
        <p:txBody>
          <a:bodyPr/>
          <a:lstStyle/>
          <a:p>
            <a:endParaRPr lang="en-US" dirty="0"/>
          </a:p>
        </p:txBody>
      </p:sp>
      <p:sp>
        <p:nvSpPr>
          <p:cNvPr id="9" name="灯片编号占位符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007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61BEF0D-F0BB-DE4B-95CE-6DB70DBA9567}" type="datetimeFigureOut">
              <a:rPr lang="en-US" smtClean="0"/>
              <a:pPr/>
              <a:t>9/23/2017</a:t>
            </a:fld>
            <a:endParaRPr 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100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1BEF0D-F0BB-DE4B-95CE-6DB70DBA9567}" type="datetimeFigureOut">
              <a:rPr lang="en-US" smtClean="0"/>
              <a:pPr/>
              <a:t>9/23/2017</a:t>
            </a:fld>
            <a:endParaRPr lang="en-US" dirty="0"/>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840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1BEF0D-F0BB-DE4B-95CE-6DB70DBA9567}" type="datetimeFigureOut">
              <a:rPr lang="en-US" smtClean="0"/>
              <a:pPr/>
              <a:t>9/23/2017</a:t>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419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1BEF0D-F0BB-DE4B-95CE-6DB70DBA9567}" type="datetimeFigureOut">
              <a:rPr lang="en-US" smtClean="0"/>
              <a:pPr/>
              <a:t>9/23/2017</a:t>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351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9/23/2017</a:t>
            </a:fld>
            <a:endParaRPr 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92328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695450" y="1928813"/>
            <a:ext cx="8720138" cy="1309688"/>
          </a:xfrm>
        </p:spPr>
        <p:txBody>
          <a:bodyPr>
            <a:normAutofit/>
          </a:bodyPr>
          <a:lstStyle/>
          <a:p>
            <a:r>
              <a:rPr lang="zh-CN" altLang="en-US" sz="5400" b="1" dirty="0" smtClean="0">
                <a:solidFill>
                  <a:schemeClr val="bg1"/>
                </a:solidFill>
              </a:rPr>
              <a:t>用</a:t>
            </a:r>
            <a:r>
              <a:rPr lang="en-US" altLang="zh-CN" sz="5400" b="1" dirty="0" smtClean="0">
                <a:solidFill>
                  <a:schemeClr val="bg1"/>
                </a:solidFill>
              </a:rPr>
              <a:t>ARGO</a:t>
            </a:r>
            <a:r>
              <a:rPr lang="zh-CN" altLang="en-US" sz="5400" b="1" dirty="0" smtClean="0">
                <a:solidFill>
                  <a:schemeClr val="bg1"/>
                </a:solidFill>
              </a:rPr>
              <a:t>数据研究</a:t>
            </a:r>
            <a:r>
              <a:rPr lang="en-US" altLang="zh-CN" sz="5400" b="1" dirty="0" smtClean="0">
                <a:solidFill>
                  <a:schemeClr val="bg1"/>
                </a:solidFill>
              </a:rPr>
              <a:t>EAS</a:t>
            </a:r>
            <a:r>
              <a:rPr lang="zh-CN" altLang="en-US" sz="5400" b="1" dirty="0" smtClean="0">
                <a:solidFill>
                  <a:schemeClr val="bg1"/>
                </a:solidFill>
              </a:rPr>
              <a:t>前锋面</a:t>
            </a:r>
            <a:endParaRPr lang="zh-CN" altLang="en-US" sz="5400" b="1" dirty="0">
              <a:solidFill>
                <a:schemeClr val="bg1"/>
              </a:solidFill>
            </a:endParaRPr>
          </a:p>
        </p:txBody>
      </p:sp>
      <p:sp>
        <p:nvSpPr>
          <p:cNvPr id="3" name="副标题 2"/>
          <p:cNvSpPr>
            <a:spLocks noGrp="1"/>
          </p:cNvSpPr>
          <p:nvPr>
            <p:ph type="subTitle" idx="1"/>
          </p:nvPr>
        </p:nvSpPr>
        <p:spPr>
          <a:xfrm>
            <a:off x="1483519" y="4759325"/>
            <a:ext cx="9144000" cy="1655762"/>
          </a:xfrm>
        </p:spPr>
        <p:txBody>
          <a:bodyPr/>
          <a:lstStyle/>
          <a:p>
            <a:r>
              <a:rPr lang="zh-CN" altLang="en-US" b="1" dirty="0" smtClean="0">
                <a:solidFill>
                  <a:schemeClr val="bg1"/>
                </a:solidFill>
              </a:rPr>
              <a:t>报告人</a:t>
            </a:r>
            <a:r>
              <a:rPr lang="en-US" altLang="zh-CN" b="1" dirty="0" smtClean="0">
                <a:solidFill>
                  <a:schemeClr val="bg1"/>
                </a:solidFill>
              </a:rPr>
              <a:t>:	</a:t>
            </a:r>
            <a:r>
              <a:rPr lang="zh-CN" altLang="en-US" b="1" dirty="0" smtClean="0">
                <a:solidFill>
                  <a:schemeClr val="bg1"/>
                </a:solidFill>
              </a:rPr>
              <a:t>靳超</a:t>
            </a:r>
            <a:endParaRPr lang="en-US" altLang="zh-CN" b="1" dirty="0">
              <a:solidFill>
                <a:schemeClr val="bg1"/>
              </a:solidFill>
            </a:endParaRPr>
          </a:p>
          <a:p>
            <a:r>
              <a:rPr lang="zh-CN" altLang="en-US" b="1" dirty="0" smtClean="0">
                <a:solidFill>
                  <a:schemeClr val="bg1"/>
                </a:solidFill>
              </a:rPr>
              <a:t>合作者</a:t>
            </a:r>
            <a:r>
              <a:rPr lang="en-US" altLang="zh-CN" b="1" dirty="0" smtClean="0">
                <a:solidFill>
                  <a:schemeClr val="bg1"/>
                </a:solidFill>
              </a:rPr>
              <a:t>:</a:t>
            </a:r>
            <a:r>
              <a:rPr lang="en-US" altLang="zh-CN" b="1" dirty="0">
                <a:solidFill>
                  <a:schemeClr val="bg1"/>
                </a:solidFill>
              </a:rPr>
              <a:t>	</a:t>
            </a:r>
            <a:r>
              <a:rPr lang="zh-CN" altLang="en-US" b="1" dirty="0" smtClean="0">
                <a:solidFill>
                  <a:schemeClr val="bg1"/>
                </a:solidFill>
              </a:rPr>
              <a:t>田珍 郭义庆 胡红波</a:t>
            </a:r>
            <a:endParaRPr lang="en-US" altLang="zh-CN" b="1" dirty="0" smtClean="0">
              <a:solidFill>
                <a:schemeClr val="bg1"/>
              </a:solidFill>
            </a:endParaRPr>
          </a:p>
          <a:p>
            <a:r>
              <a:rPr lang="en-US" altLang="zh-CN" b="1" dirty="0" smtClean="0">
                <a:solidFill>
                  <a:schemeClr val="bg1"/>
                </a:solidFill>
              </a:rPr>
              <a:t>2017.9.16</a:t>
            </a:r>
            <a:endParaRPr lang="zh-CN" altLang="en-US" b="1" dirty="0">
              <a:solidFill>
                <a:schemeClr val="bg1"/>
              </a:solidFill>
            </a:endParaRPr>
          </a:p>
        </p:txBody>
      </p:sp>
    </p:spTree>
    <p:extLst>
      <p:ext uri="{BB962C8B-B14F-4D97-AF65-F5344CB8AC3E}">
        <p14:creationId xmlns:p14="http://schemas.microsoft.com/office/powerpoint/2010/main" val="210070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493371" y="830058"/>
            <a:ext cx="9201690" cy="5235891"/>
          </a:xfrm>
          <a:prstGeom prst="rect">
            <a:avLst/>
          </a:prstGeom>
        </p:spPr>
      </p:pic>
    </p:spTree>
    <p:extLst>
      <p:ext uri="{BB962C8B-B14F-4D97-AF65-F5344CB8AC3E}">
        <p14:creationId xmlns:p14="http://schemas.microsoft.com/office/powerpoint/2010/main" val="2860855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9562" y="107950"/>
            <a:ext cx="10515600" cy="1325563"/>
          </a:xfrm>
        </p:spPr>
        <p:txBody>
          <a:bodyPr/>
          <a:lstStyle/>
          <a:p>
            <a:r>
              <a:rPr lang="en-US" altLang="zh-CN" b="1" dirty="0"/>
              <a:t>MC </a:t>
            </a:r>
            <a:r>
              <a:rPr lang="zh-CN" altLang="en-US" b="1" dirty="0"/>
              <a:t>与</a:t>
            </a:r>
            <a:r>
              <a:rPr lang="en-US" altLang="zh-CN" b="1" dirty="0"/>
              <a:t>data</a:t>
            </a:r>
            <a:r>
              <a:rPr lang="zh-CN" altLang="en-US" b="1" dirty="0"/>
              <a:t>比较结果</a:t>
            </a:r>
          </a:p>
        </p:txBody>
      </p:sp>
      <p:pic>
        <p:nvPicPr>
          <p:cNvPr id="3" name="图片 2"/>
          <p:cNvPicPr>
            <a:picLocks noChangeAspect="1"/>
          </p:cNvPicPr>
          <p:nvPr/>
        </p:nvPicPr>
        <p:blipFill>
          <a:blip r:embed="rId3"/>
          <a:stretch>
            <a:fillRect/>
          </a:stretch>
        </p:blipFill>
        <p:spPr>
          <a:xfrm>
            <a:off x="142875" y="1319212"/>
            <a:ext cx="5314950" cy="5410200"/>
          </a:xfrm>
          <a:prstGeom prst="rect">
            <a:avLst/>
          </a:prstGeom>
        </p:spPr>
      </p:pic>
    </p:spTree>
    <p:extLst>
      <p:ext uri="{BB962C8B-B14F-4D97-AF65-F5344CB8AC3E}">
        <p14:creationId xmlns:p14="http://schemas.microsoft.com/office/powerpoint/2010/main" val="1868304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515600" cy="1325563"/>
          </a:xfrm>
        </p:spPr>
        <p:txBody>
          <a:bodyPr/>
          <a:lstStyle/>
          <a:p>
            <a:r>
              <a:rPr lang="en-US" altLang="zh-CN" b="1" dirty="0" smtClean="0"/>
              <a:t>MC </a:t>
            </a:r>
            <a:r>
              <a:rPr lang="zh-CN" altLang="en-US" b="1" dirty="0" smtClean="0"/>
              <a:t>与</a:t>
            </a:r>
            <a:r>
              <a:rPr lang="en-US" altLang="zh-CN" b="1" dirty="0" smtClean="0"/>
              <a:t>data</a:t>
            </a:r>
            <a:r>
              <a:rPr lang="zh-CN" altLang="en-US" b="1" dirty="0" smtClean="0"/>
              <a:t>比较结果  </a:t>
            </a:r>
            <a:endParaRPr lang="zh-CN" altLang="en-US" b="1" dirty="0"/>
          </a:p>
        </p:txBody>
      </p:sp>
      <p:pic>
        <p:nvPicPr>
          <p:cNvPr id="4" name="图片 3"/>
          <p:cNvPicPr>
            <a:picLocks noChangeAspect="1"/>
          </p:cNvPicPr>
          <p:nvPr/>
        </p:nvPicPr>
        <p:blipFill>
          <a:blip r:embed="rId3"/>
          <a:stretch>
            <a:fillRect/>
          </a:stretch>
        </p:blipFill>
        <p:spPr>
          <a:xfrm>
            <a:off x="371474" y="1325563"/>
            <a:ext cx="11510246" cy="5114925"/>
          </a:xfrm>
          <a:prstGeom prst="rect">
            <a:avLst/>
          </a:prstGeom>
        </p:spPr>
      </p:pic>
    </p:spTree>
    <p:extLst>
      <p:ext uri="{BB962C8B-B14F-4D97-AF65-F5344CB8AC3E}">
        <p14:creationId xmlns:p14="http://schemas.microsoft.com/office/powerpoint/2010/main" val="2333423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08962" y="1220712"/>
            <a:ext cx="11740808" cy="5422976"/>
          </a:xfrm>
          <a:prstGeom prst="rect">
            <a:avLst/>
          </a:prstGeom>
        </p:spPr>
      </p:pic>
      <p:sp>
        <p:nvSpPr>
          <p:cNvPr id="5" name="矩形 4"/>
          <p:cNvSpPr/>
          <p:nvPr/>
        </p:nvSpPr>
        <p:spPr>
          <a:xfrm>
            <a:off x="208962" y="477701"/>
            <a:ext cx="10456809" cy="461665"/>
          </a:xfrm>
          <a:prstGeom prst="rect">
            <a:avLst/>
          </a:prstGeom>
        </p:spPr>
        <p:txBody>
          <a:bodyPr wrap="square">
            <a:spAutoFit/>
          </a:bodyPr>
          <a:lstStyle/>
          <a:p>
            <a:r>
              <a:rPr lang="zh-CN" altLang="en-US" sz="2400" b="1" dirty="0"/>
              <a:t>模拟和实验在近芯位置时间残差都有下掉</a:t>
            </a:r>
            <a:r>
              <a:rPr lang="zh-CN" altLang="en-US" sz="2400" b="1" dirty="0" smtClean="0"/>
              <a:t>结构</a:t>
            </a:r>
            <a:endParaRPr lang="en-US" altLang="zh-CN" sz="2400" b="1" dirty="0"/>
          </a:p>
        </p:txBody>
      </p:sp>
    </p:spTree>
    <p:extLst>
      <p:ext uri="{BB962C8B-B14F-4D97-AF65-F5344CB8AC3E}">
        <p14:creationId xmlns:p14="http://schemas.microsoft.com/office/powerpoint/2010/main" val="2282225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515600" cy="1325563"/>
          </a:xfrm>
        </p:spPr>
        <p:txBody>
          <a:bodyPr/>
          <a:lstStyle/>
          <a:p>
            <a:r>
              <a:rPr lang="zh-CN" altLang="en-US" b="1" dirty="0"/>
              <a:t>利用</a:t>
            </a:r>
            <a:r>
              <a:rPr lang="en-US" altLang="zh-CN" b="1" dirty="0"/>
              <a:t>G4argo</a:t>
            </a:r>
            <a:r>
              <a:rPr lang="zh-CN" altLang="en-US" b="1" dirty="0"/>
              <a:t>理解近芯位下掉</a:t>
            </a:r>
            <a:r>
              <a:rPr lang="en-US" altLang="zh-CN" b="1" dirty="0"/>
              <a:t> </a:t>
            </a:r>
            <a:endParaRPr lang="zh-CN" altLang="en-US" b="1"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050" y="1325563"/>
            <a:ext cx="5772150" cy="5269831"/>
          </a:xfrm>
          <a:prstGeom prst="rect">
            <a:avLst/>
          </a:prstGeom>
        </p:spPr>
      </p:pic>
      <p:sp>
        <p:nvSpPr>
          <p:cNvPr id="6" name="文本框 5"/>
          <p:cNvSpPr txBox="1"/>
          <p:nvPr/>
        </p:nvSpPr>
        <p:spPr>
          <a:xfrm>
            <a:off x="185738" y="1485901"/>
            <a:ext cx="4343400" cy="2677656"/>
          </a:xfrm>
          <a:prstGeom prst="rect">
            <a:avLst/>
          </a:prstGeom>
          <a:noFill/>
        </p:spPr>
        <p:txBody>
          <a:bodyPr wrap="square" rtlCol="0">
            <a:spAutoFit/>
          </a:bodyPr>
          <a:lstStyle/>
          <a:p>
            <a:r>
              <a:rPr lang="en-US" altLang="zh-CN" sz="2400" b="1" dirty="0" smtClean="0"/>
              <a:t>ARGO</a:t>
            </a:r>
            <a:r>
              <a:rPr lang="zh-CN" altLang="en-US" sz="2400" b="1" dirty="0" smtClean="0"/>
              <a:t>记录时间以</a:t>
            </a:r>
            <a:r>
              <a:rPr lang="en-US" altLang="zh-CN" sz="2400" b="1" dirty="0" smtClean="0"/>
              <a:t>Pad</a:t>
            </a:r>
            <a:r>
              <a:rPr lang="zh-CN" altLang="en-US" sz="2400" b="1" dirty="0" smtClean="0"/>
              <a:t>为单位</a:t>
            </a:r>
            <a:endParaRPr lang="en-US" altLang="zh-CN" sz="2400" b="1" dirty="0" smtClean="0"/>
          </a:p>
          <a:p>
            <a:endParaRPr lang="en-US" altLang="zh-CN" sz="2400" b="1" dirty="0"/>
          </a:p>
          <a:p>
            <a:r>
              <a:rPr lang="zh-CN" altLang="en-US" sz="2400" b="1" dirty="0" smtClean="0"/>
              <a:t>一个</a:t>
            </a:r>
            <a:r>
              <a:rPr lang="en-US" altLang="zh-CN" sz="2400" b="1" dirty="0" smtClean="0"/>
              <a:t>Pad</a:t>
            </a:r>
            <a:r>
              <a:rPr lang="zh-CN" altLang="en-US" sz="2400" b="1" dirty="0" smtClean="0"/>
              <a:t>上有</a:t>
            </a:r>
            <a:r>
              <a:rPr lang="en-US" altLang="zh-CN" sz="2400" b="1" dirty="0" smtClean="0"/>
              <a:t>8</a:t>
            </a:r>
            <a:r>
              <a:rPr lang="zh-CN" altLang="en-US" sz="2400" b="1" dirty="0" smtClean="0"/>
              <a:t>个</a:t>
            </a:r>
            <a:r>
              <a:rPr lang="en-US" altLang="zh-CN" sz="2400" b="1" dirty="0" smtClean="0"/>
              <a:t>strip</a:t>
            </a:r>
            <a:r>
              <a:rPr lang="zh-CN" altLang="en-US" sz="2400" b="1" dirty="0" smtClean="0"/>
              <a:t>，可以独立的对粒子响应</a:t>
            </a:r>
            <a:endParaRPr lang="en-US" altLang="zh-CN" sz="2400" b="1" dirty="0" smtClean="0"/>
          </a:p>
          <a:p>
            <a:endParaRPr lang="en-US" altLang="zh-CN" sz="2400" b="1" dirty="0"/>
          </a:p>
          <a:p>
            <a:r>
              <a:rPr lang="zh-CN" altLang="en-US" sz="2400" b="1" dirty="0" smtClean="0"/>
              <a:t>最终将时间最快的信号作为整个</a:t>
            </a:r>
            <a:r>
              <a:rPr lang="en-US" altLang="zh-CN" sz="2400" b="1" dirty="0" smtClean="0"/>
              <a:t>Pad</a:t>
            </a:r>
            <a:r>
              <a:rPr lang="zh-CN" altLang="en-US" sz="2400" b="1" dirty="0" smtClean="0"/>
              <a:t>的时间信息</a:t>
            </a:r>
            <a:endParaRPr lang="zh-CN" altLang="en-US" sz="2400" b="1" dirty="0"/>
          </a:p>
        </p:txBody>
      </p:sp>
      <p:sp>
        <p:nvSpPr>
          <p:cNvPr id="7" name="五角星 6"/>
          <p:cNvSpPr/>
          <p:nvPr/>
        </p:nvSpPr>
        <p:spPr>
          <a:xfrm>
            <a:off x="8343900" y="3989160"/>
            <a:ext cx="371475" cy="34879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角星 7"/>
          <p:cNvSpPr/>
          <p:nvPr/>
        </p:nvSpPr>
        <p:spPr>
          <a:xfrm>
            <a:off x="9739312" y="3998001"/>
            <a:ext cx="371475" cy="34879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角星 8"/>
          <p:cNvSpPr/>
          <p:nvPr/>
        </p:nvSpPr>
        <p:spPr>
          <a:xfrm>
            <a:off x="8743949" y="4341349"/>
            <a:ext cx="371475" cy="34879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角星 9"/>
          <p:cNvSpPr/>
          <p:nvPr/>
        </p:nvSpPr>
        <p:spPr>
          <a:xfrm>
            <a:off x="9367837" y="5984647"/>
            <a:ext cx="371475" cy="34879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角星 10"/>
          <p:cNvSpPr/>
          <p:nvPr/>
        </p:nvSpPr>
        <p:spPr>
          <a:xfrm>
            <a:off x="8529637" y="4776229"/>
            <a:ext cx="371475" cy="34879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五角星 11"/>
          <p:cNvSpPr/>
          <p:nvPr/>
        </p:nvSpPr>
        <p:spPr>
          <a:xfrm>
            <a:off x="9322592" y="4816927"/>
            <a:ext cx="371475" cy="34879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角星 12"/>
          <p:cNvSpPr/>
          <p:nvPr/>
        </p:nvSpPr>
        <p:spPr>
          <a:xfrm>
            <a:off x="8786810" y="5326124"/>
            <a:ext cx="371475" cy="34879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五角星 13"/>
          <p:cNvSpPr/>
          <p:nvPr/>
        </p:nvSpPr>
        <p:spPr>
          <a:xfrm>
            <a:off x="10144125" y="5151727"/>
            <a:ext cx="371475" cy="34879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五角星 14"/>
          <p:cNvSpPr/>
          <p:nvPr/>
        </p:nvSpPr>
        <p:spPr>
          <a:xfrm>
            <a:off x="8901112" y="5646572"/>
            <a:ext cx="371475" cy="34879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五角星 15"/>
          <p:cNvSpPr/>
          <p:nvPr/>
        </p:nvSpPr>
        <p:spPr>
          <a:xfrm>
            <a:off x="9972673" y="5979315"/>
            <a:ext cx="371475" cy="34879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角星 16"/>
          <p:cNvSpPr/>
          <p:nvPr/>
        </p:nvSpPr>
        <p:spPr>
          <a:xfrm>
            <a:off x="9394030" y="5373900"/>
            <a:ext cx="371475" cy="34879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rot="9312850">
            <a:off x="6753252" y="4453264"/>
            <a:ext cx="1670448" cy="337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6766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heel(1)">
                                      <p:cBhvr>
                                        <p:cTn id="5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515600" cy="1325563"/>
          </a:xfrm>
        </p:spPr>
        <p:txBody>
          <a:bodyPr/>
          <a:lstStyle/>
          <a:p>
            <a:r>
              <a:rPr lang="zh-CN" altLang="en-US" b="1" dirty="0"/>
              <a:t>利用</a:t>
            </a:r>
            <a:r>
              <a:rPr lang="en-US" altLang="zh-CN" b="1" dirty="0"/>
              <a:t>G4argo</a:t>
            </a:r>
            <a:r>
              <a:rPr lang="zh-CN" altLang="en-US" b="1" dirty="0"/>
              <a:t>理解近芯位下掉</a:t>
            </a:r>
            <a:r>
              <a:rPr lang="en-US" altLang="zh-CN" b="1" dirty="0"/>
              <a:t> </a:t>
            </a:r>
            <a:endParaRPr lang="zh-CN" altLang="en-US" b="1" dirty="0"/>
          </a:p>
        </p:txBody>
      </p:sp>
      <p:pic>
        <p:nvPicPr>
          <p:cNvPr id="3" name="图片 2"/>
          <p:cNvPicPr>
            <a:picLocks noChangeAspect="1"/>
          </p:cNvPicPr>
          <p:nvPr/>
        </p:nvPicPr>
        <p:blipFill>
          <a:blip r:embed="rId3"/>
          <a:stretch>
            <a:fillRect/>
          </a:stretch>
        </p:blipFill>
        <p:spPr>
          <a:xfrm>
            <a:off x="424561" y="1325563"/>
            <a:ext cx="11309532" cy="4603750"/>
          </a:xfrm>
          <a:prstGeom prst="rect">
            <a:avLst/>
          </a:prstGeom>
        </p:spPr>
      </p:pic>
    </p:spTree>
    <p:extLst>
      <p:ext uri="{BB962C8B-B14F-4D97-AF65-F5344CB8AC3E}">
        <p14:creationId xmlns:p14="http://schemas.microsoft.com/office/powerpoint/2010/main" val="1118590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515600" cy="1325563"/>
          </a:xfrm>
        </p:spPr>
        <p:txBody>
          <a:bodyPr/>
          <a:lstStyle/>
          <a:p>
            <a:r>
              <a:rPr lang="zh-CN" altLang="en-US" b="1" dirty="0"/>
              <a:t>利用</a:t>
            </a:r>
            <a:r>
              <a:rPr lang="en-US" altLang="zh-CN" b="1" dirty="0"/>
              <a:t>G4argo</a:t>
            </a:r>
            <a:r>
              <a:rPr lang="zh-CN" altLang="en-US" b="1" dirty="0"/>
              <a:t>理解近芯位下掉</a:t>
            </a:r>
            <a:r>
              <a:rPr lang="en-US" altLang="zh-CN" b="1" dirty="0"/>
              <a:t> </a:t>
            </a:r>
            <a:endParaRPr lang="zh-CN" altLang="en-US" b="1" dirty="0"/>
          </a:p>
        </p:txBody>
      </p:sp>
      <p:sp>
        <p:nvSpPr>
          <p:cNvPr id="5" name="平行四边形 4"/>
          <p:cNvSpPr/>
          <p:nvPr/>
        </p:nvSpPr>
        <p:spPr>
          <a:xfrm>
            <a:off x="1030310" y="1609859"/>
            <a:ext cx="3606084" cy="592428"/>
          </a:xfrm>
          <a:prstGeom prst="parallelogram">
            <a:avLst>
              <a:gd name="adj" fmla="val 138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1030310" y="3636431"/>
            <a:ext cx="3606084" cy="592428"/>
          </a:xfrm>
          <a:prstGeom prst="parallelogram">
            <a:avLst>
              <a:gd name="adj" fmla="val 138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1030310" y="5667297"/>
            <a:ext cx="3606084" cy="592428"/>
          </a:xfrm>
          <a:prstGeom prst="parallelogram">
            <a:avLst>
              <a:gd name="adj" fmla="val 138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角星 7"/>
          <p:cNvSpPr/>
          <p:nvPr/>
        </p:nvSpPr>
        <p:spPr>
          <a:xfrm>
            <a:off x="1543856" y="1906073"/>
            <a:ext cx="272066" cy="25387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角星 9"/>
          <p:cNvSpPr/>
          <p:nvPr/>
        </p:nvSpPr>
        <p:spPr>
          <a:xfrm>
            <a:off x="2044524" y="1652197"/>
            <a:ext cx="272066" cy="25387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角星 10"/>
          <p:cNvSpPr/>
          <p:nvPr/>
        </p:nvSpPr>
        <p:spPr>
          <a:xfrm>
            <a:off x="2697319" y="1810113"/>
            <a:ext cx="272066" cy="25387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五角星 11"/>
          <p:cNvSpPr/>
          <p:nvPr/>
        </p:nvSpPr>
        <p:spPr>
          <a:xfrm>
            <a:off x="3070406" y="1618444"/>
            <a:ext cx="272066" cy="25387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角星 12"/>
          <p:cNvSpPr/>
          <p:nvPr/>
        </p:nvSpPr>
        <p:spPr>
          <a:xfrm>
            <a:off x="1772458" y="1593278"/>
            <a:ext cx="272066" cy="25387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五角星 13"/>
          <p:cNvSpPr/>
          <p:nvPr/>
        </p:nvSpPr>
        <p:spPr>
          <a:xfrm>
            <a:off x="3512114" y="1745382"/>
            <a:ext cx="272066" cy="25387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五角星 14"/>
          <p:cNvSpPr/>
          <p:nvPr/>
        </p:nvSpPr>
        <p:spPr>
          <a:xfrm>
            <a:off x="3992863" y="1595128"/>
            <a:ext cx="272066" cy="25387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五角星 15"/>
          <p:cNvSpPr/>
          <p:nvPr/>
        </p:nvSpPr>
        <p:spPr>
          <a:xfrm>
            <a:off x="2428373" y="1572371"/>
            <a:ext cx="272066" cy="25387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090042" y="3063570"/>
            <a:ext cx="3516484" cy="1438479"/>
            <a:chOff x="1090042" y="3063570"/>
            <a:chExt cx="3516484" cy="1438479"/>
          </a:xfrm>
        </p:grpSpPr>
        <p:sp>
          <p:nvSpPr>
            <p:cNvPr id="41" name="五角星 40"/>
            <p:cNvSpPr>
              <a:spLocks noChangeAspect="1"/>
            </p:cNvSpPr>
            <p:nvPr/>
          </p:nvSpPr>
          <p:spPr>
            <a:xfrm>
              <a:off x="3163406" y="3400984"/>
              <a:ext cx="991281" cy="925005"/>
            </a:xfrm>
            <a:prstGeom prst="star5">
              <a:avLst/>
            </a:prstGeom>
            <a:solidFill>
              <a:srgbClr val="FF0000"/>
            </a:solidFill>
            <a:effectLst>
              <a:outerShdw dist="50800" sx="1000" sy="1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090042" y="3063570"/>
              <a:ext cx="3516484" cy="1438479"/>
              <a:chOff x="1090042" y="3063570"/>
              <a:chExt cx="3516484" cy="1438479"/>
            </a:xfrm>
          </p:grpSpPr>
          <p:sp>
            <p:nvSpPr>
              <p:cNvPr id="28" name="五角星 27"/>
              <p:cNvSpPr>
                <a:spLocks noChangeAspect="1"/>
              </p:cNvSpPr>
              <p:nvPr/>
            </p:nvSpPr>
            <p:spPr>
              <a:xfrm>
                <a:off x="1090042" y="3502625"/>
                <a:ext cx="1071032" cy="999424"/>
              </a:xfrm>
              <a:prstGeom prst="star5">
                <a:avLst/>
              </a:prstGeom>
              <a:solidFill>
                <a:srgbClr val="FF0000"/>
              </a:solidFill>
              <a:effectLst>
                <a:outerShdw dist="50800" sx="1000" sy="1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a:spLocks noChangeAspect="1"/>
              </p:cNvSpPr>
              <p:nvPr/>
            </p:nvSpPr>
            <p:spPr>
              <a:xfrm>
                <a:off x="1440992" y="3201268"/>
                <a:ext cx="1041698" cy="972051"/>
              </a:xfrm>
              <a:prstGeom prst="star5">
                <a:avLst/>
              </a:prstGeom>
              <a:solidFill>
                <a:srgbClr val="FF0000"/>
              </a:solidFill>
              <a:effectLst>
                <a:outerShdw dist="50800" sx="1000" sy="1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a:spLocks noChangeAspect="1"/>
              </p:cNvSpPr>
              <p:nvPr/>
            </p:nvSpPr>
            <p:spPr>
              <a:xfrm>
                <a:off x="1724208" y="3344511"/>
                <a:ext cx="1000481" cy="933590"/>
              </a:xfrm>
              <a:prstGeom prst="star5">
                <a:avLst/>
              </a:prstGeom>
              <a:solidFill>
                <a:srgbClr val="FF0000"/>
              </a:solidFill>
              <a:effectLst>
                <a:outerShdw dist="50800" sx="1000" sy="1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五角星 37"/>
              <p:cNvSpPr>
                <a:spLocks noChangeAspect="1"/>
              </p:cNvSpPr>
              <p:nvPr/>
            </p:nvSpPr>
            <p:spPr>
              <a:xfrm>
                <a:off x="2028089" y="3063570"/>
                <a:ext cx="1111845" cy="1037509"/>
              </a:xfrm>
              <a:prstGeom prst="star5">
                <a:avLst/>
              </a:prstGeom>
              <a:solidFill>
                <a:srgbClr val="FF0000"/>
              </a:solidFill>
              <a:effectLst>
                <a:outerShdw dist="50800" sx="1000" sy="1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a:spLocks noChangeAspect="1"/>
              </p:cNvSpPr>
              <p:nvPr/>
            </p:nvSpPr>
            <p:spPr>
              <a:xfrm>
                <a:off x="2287880" y="3388454"/>
                <a:ext cx="1102652" cy="1028930"/>
              </a:xfrm>
              <a:prstGeom prst="star5">
                <a:avLst/>
              </a:prstGeom>
              <a:solidFill>
                <a:srgbClr val="FF0000"/>
              </a:solidFill>
              <a:effectLst>
                <a:outerShdw dist="50800" sx="1000" sy="1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角星 39"/>
              <p:cNvSpPr>
                <a:spLocks noChangeAspect="1"/>
              </p:cNvSpPr>
              <p:nvPr/>
            </p:nvSpPr>
            <p:spPr>
              <a:xfrm>
                <a:off x="2742481" y="3249147"/>
                <a:ext cx="1019031" cy="950900"/>
              </a:xfrm>
              <a:prstGeom prst="star5">
                <a:avLst/>
              </a:prstGeom>
              <a:solidFill>
                <a:srgbClr val="FF0000"/>
              </a:solidFill>
              <a:effectLst>
                <a:outerShdw dist="50800" sx="1000" sy="1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a:spLocks noChangeAspect="1"/>
              </p:cNvSpPr>
              <p:nvPr/>
            </p:nvSpPr>
            <p:spPr>
              <a:xfrm>
                <a:off x="3551185" y="3232998"/>
                <a:ext cx="1055341" cy="984782"/>
              </a:xfrm>
              <a:prstGeom prst="star5">
                <a:avLst/>
              </a:prstGeom>
              <a:solidFill>
                <a:srgbClr val="FF0000"/>
              </a:solidFill>
              <a:effectLst>
                <a:outerShdw dist="50800" sx="1000" sy="1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5" name="文本框 44"/>
          <p:cNvSpPr txBox="1"/>
          <p:nvPr/>
        </p:nvSpPr>
        <p:spPr>
          <a:xfrm>
            <a:off x="2013338" y="1139867"/>
            <a:ext cx="2492990" cy="369332"/>
          </a:xfrm>
          <a:prstGeom prst="rect">
            <a:avLst/>
          </a:prstGeom>
          <a:noFill/>
        </p:spPr>
        <p:txBody>
          <a:bodyPr wrap="none" rtlCol="0">
            <a:spAutoFit/>
          </a:bodyPr>
          <a:lstStyle/>
          <a:p>
            <a:r>
              <a:rPr lang="zh-CN" altLang="en-US" b="1" dirty="0" smtClean="0"/>
              <a:t>真实次级粒子到达时间</a:t>
            </a:r>
            <a:endParaRPr lang="zh-CN" altLang="en-US" b="1" dirty="0"/>
          </a:p>
        </p:txBody>
      </p:sp>
      <p:sp>
        <p:nvSpPr>
          <p:cNvPr id="46" name="文本框 45"/>
          <p:cNvSpPr txBox="1"/>
          <p:nvPr/>
        </p:nvSpPr>
        <p:spPr>
          <a:xfrm>
            <a:off x="1362246" y="3086580"/>
            <a:ext cx="3416320" cy="369332"/>
          </a:xfrm>
          <a:prstGeom prst="rect">
            <a:avLst/>
          </a:prstGeom>
          <a:noFill/>
        </p:spPr>
        <p:txBody>
          <a:bodyPr wrap="none" rtlCol="0">
            <a:spAutoFit/>
          </a:bodyPr>
          <a:lstStyle/>
          <a:p>
            <a:r>
              <a:rPr lang="zh-CN" altLang="en-US" b="1" dirty="0" smtClean="0"/>
              <a:t>探测器对这些次级粒子响应时间</a:t>
            </a:r>
            <a:endParaRPr lang="zh-CN" altLang="en-US" b="1" dirty="0"/>
          </a:p>
        </p:txBody>
      </p:sp>
      <p:sp>
        <p:nvSpPr>
          <p:cNvPr id="47" name="文本框 46"/>
          <p:cNvSpPr txBox="1"/>
          <p:nvPr/>
        </p:nvSpPr>
        <p:spPr>
          <a:xfrm>
            <a:off x="1269782" y="5274996"/>
            <a:ext cx="3217419" cy="369332"/>
          </a:xfrm>
          <a:prstGeom prst="rect">
            <a:avLst/>
          </a:prstGeom>
          <a:noFill/>
        </p:spPr>
        <p:txBody>
          <a:bodyPr wrap="none" rtlCol="0">
            <a:spAutoFit/>
          </a:bodyPr>
          <a:lstStyle/>
          <a:p>
            <a:r>
              <a:rPr lang="zh-CN" altLang="en-US" b="1" dirty="0" smtClean="0"/>
              <a:t>将最快时间作为</a:t>
            </a:r>
            <a:r>
              <a:rPr lang="en-US" altLang="zh-CN" b="1" dirty="0" smtClean="0"/>
              <a:t>Pad</a:t>
            </a:r>
            <a:r>
              <a:rPr lang="zh-CN" altLang="en-US" b="1" dirty="0" smtClean="0"/>
              <a:t>的</a:t>
            </a:r>
            <a:r>
              <a:rPr lang="en-US" altLang="zh-CN" b="1" dirty="0" smtClean="0"/>
              <a:t>TDC</a:t>
            </a:r>
            <a:r>
              <a:rPr lang="zh-CN" altLang="en-US" b="1" dirty="0" smtClean="0"/>
              <a:t>时间</a:t>
            </a:r>
            <a:endParaRPr lang="zh-CN" altLang="en-US" b="1" dirty="0"/>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938" y="5917444"/>
            <a:ext cx="3133085" cy="499831"/>
          </a:xfrm>
          <a:prstGeom prst="rect">
            <a:avLst/>
          </a:prstGeom>
        </p:spPr>
      </p:pic>
    </p:spTree>
    <p:extLst>
      <p:ext uri="{BB962C8B-B14F-4D97-AF65-F5344CB8AC3E}">
        <p14:creationId xmlns:p14="http://schemas.microsoft.com/office/powerpoint/2010/main" val="191213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circle(in)">
                                      <p:cBhvr>
                                        <p:cTn id="41" dur="20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2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circle(in)">
                                      <p:cBhvr>
                                        <p:cTn id="51" dur="20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20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circle(in)">
                                      <p:cBhvr>
                                        <p:cTn id="61"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7250350" y="1507344"/>
            <a:ext cx="4701244" cy="4614541"/>
          </a:xfrm>
          <a:prstGeom prst="rect">
            <a:avLst/>
          </a:prstGeom>
        </p:spPr>
      </p:pic>
      <p:sp>
        <p:nvSpPr>
          <p:cNvPr id="2" name="标题 1"/>
          <p:cNvSpPr>
            <a:spLocks noGrp="1"/>
          </p:cNvSpPr>
          <p:nvPr>
            <p:ph type="title"/>
          </p:nvPr>
        </p:nvSpPr>
        <p:spPr>
          <a:xfrm>
            <a:off x="0" y="0"/>
            <a:ext cx="10515600" cy="1325563"/>
          </a:xfrm>
        </p:spPr>
        <p:txBody>
          <a:bodyPr/>
          <a:lstStyle/>
          <a:p>
            <a:r>
              <a:rPr lang="zh-CN" altLang="en-US" b="1" dirty="0"/>
              <a:t>利用</a:t>
            </a:r>
            <a:r>
              <a:rPr lang="en-US" altLang="zh-CN" b="1" dirty="0"/>
              <a:t>G4argo</a:t>
            </a:r>
            <a:r>
              <a:rPr lang="zh-CN" altLang="en-US" b="1" dirty="0"/>
              <a:t>理解近芯位下掉</a:t>
            </a:r>
            <a:r>
              <a:rPr lang="en-US" altLang="zh-CN" b="1" dirty="0"/>
              <a:t> </a:t>
            </a:r>
            <a:endParaRPr lang="zh-CN" altLang="en-US" b="1" dirty="0"/>
          </a:p>
        </p:txBody>
      </p:sp>
      <p:sp>
        <p:nvSpPr>
          <p:cNvPr id="5" name="右箭头 4"/>
          <p:cNvSpPr/>
          <p:nvPr/>
        </p:nvSpPr>
        <p:spPr>
          <a:xfrm rot="7294057" flipH="1">
            <a:off x="9452638" y="3967653"/>
            <a:ext cx="540912" cy="21275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627854" y="4541937"/>
            <a:ext cx="2190479" cy="646331"/>
          </a:xfrm>
          <a:prstGeom prst="rect">
            <a:avLst/>
          </a:prstGeom>
          <a:noFill/>
        </p:spPr>
        <p:txBody>
          <a:bodyPr wrap="square" rtlCol="0">
            <a:spAutoFit/>
          </a:bodyPr>
          <a:lstStyle/>
          <a:p>
            <a:r>
              <a:rPr lang="zh-CN" altLang="en-US" b="1" dirty="0" smtClean="0">
                <a:solidFill>
                  <a:srgbClr val="FF0000"/>
                </a:solidFill>
              </a:rPr>
              <a:t>所有粒子在经探测器响应后的时间</a:t>
            </a:r>
            <a:endParaRPr lang="zh-CN" altLang="en-US" b="1" dirty="0">
              <a:solidFill>
                <a:srgbClr val="FF0000"/>
              </a:solidFill>
            </a:endParaRPr>
          </a:p>
        </p:txBody>
      </p:sp>
      <p:sp>
        <p:nvSpPr>
          <p:cNvPr id="7" name="下箭头 6"/>
          <p:cNvSpPr/>
          <p:nvPr/>
        </p:nvSpPr>
        <p:spPr>
          <a:xfrm rot="17007607">
            <a:off x="8435709" y="1924406"/>
            <a:ext cx="230886" cy="47762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620223" y="1545899"/>
            <a:ext cx="875763" cy="1754326"/>
          </a:xfrm>
          <a:prstGeom prst="rect">
            <a:avLst/>
          </a:prstGeom>
          <a:noFill/>
        </p:spPr>
        <p:txBody>
          <a:bodyPr wrap="square" rtlCol="0">
            <a:spAutoFit/>
          </a:bodyPr>
          <a:lstStyle/>
          <a:p>
            <a:r>
              <a:rPr lang="zh-CN" altLang="en-US" b="1" dirty="0" smtClean="0"/>
              <a:t>每块</a:t>
            </a:r>
            <a:r>
              <a:rPr lang="en-US" altLang="zh-CN" b="1" dirty="0" smtClean="0"/>
              <a:t>Pad</a:t>
            </a:r>
            <a:r>
              <a:rPr lang="zh-CN" altLang="en-US" b="1" dirty="0" smtClean="0"/>
              <a:t>上最提前的粒子作为时间输出</a:t>
            </a:r>
            <a:endParaRPr lang="zh-CN" altLang="en-US" b="1" dirty="0"/>
          </a:p>
        </p:txBody>
      </p:sp>
      <p:pic>
        <p:nvPicPr>
          <p:cNvPr id="9" name="图片 8"/>
          <p:cNvPicPr>
            <a:picLocks noChangeAspect="1"/>
          </p:cNvPicPr>
          <p:nvPr/>
        </p:nvPicPr>
        <p:blipFill>
          <a:blip r:embed="rId4"/>
          <a:stretch>
            <a:fillRect/>
          </a:stretch>
        </p:blipFill>
        <p:spPr>
          <a:xfrm>
            <a:off x="50258" y="1545899"/>
            <a:ext cx="7200092" cy="4575986"/>
          </a:xfrm>
          <a:prstGeom prst="rect">
            <a:avLst/>
          </a:prstGeom>
        </p:spPr>
      </p:pic>
    </p:spTree>
    <p:extLst>
      <p:ext uri="{BB962C8B-B14F-4D97-AF65-F5344CB8AC3E}">
        <p14:creationId xmlns:p14="http://schemas.microsoft.com/office/powerpoint/2010/main" val="3769734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 name="内容占位符 3"/>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6190152" y="1990948"/>
            <a:ext cx="5690963" cy="4515559"/>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52" y="2015598"/>
            <a:ext cx="5724313" cy="4515559"/>
          </a:xfrm>
          <a:prstGeom prst="rect">
            <a:avLst/>
          </a:prstGeom>
        </p:spPr>
      </p:pic>
      <p:sp>
        <p:nvSpPr>
          <p:cNvPr id="6" name="椭圆 5"/>
          <p:cNvSpPr/>
          <p:nvPr/>
        </p:nvSpPr>
        <p:spPr>
          <a:xfrm>
            <a:off x="6795215" y="4273377"/>
            <a:ext cx="1777285" cy="1990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00375" y="1529282"/>
            <a:ext cx="617477" cy="461665"/>
          </a:xfrm>
          <a:prstGeom prst="rect">
            <a:avLst/>
          </a:prstGeom>
          <a:noFill/>
        </p:spPr>
        <p:txBody>
          <a:bodyPr wrap="none" rtlCol="0">
            <a:spAutoFit/>
          </a:bodyPr>
          <a:lstStyle/>
          <a:p>
            <a:r>
              <a:rPr lang="en-US" altLang="zh-CN" sz="2400" b="1" dirty="0" smtClean="0"/>
              <a:t>MC</a:t>
            </a:r>
            <a:endParaRPr lang="zh-CN" altLang="en-US" sz="2400" b="1" dirty="0"/>
          </a:p>
        </p:txBody>
      </p:sp>
      <p:sp>
        <p:nvSpPr>
          <p:cNvPr id="9" name="文本框 8"/>
          <p:cNvSpPr txBox="1"/>
          <p:nvPr/>
        </p:nvSpPr>
        <p:spPr>
          <a:xfrm>
            <a:off x="9940712" y="1515514"/>
            <a:ext cx="803425" cy="461665"/>
          </a:xfrm>
          <a:prstGeom prst="rect">
            <a:avLst/>
          </a:prstGeom>
          <a:noFill/>
        </p:spPr>
        <p:txBody>
          <a:bodyPr wrap="none" rtlCol="0">
            <a:spAutoFit/>
          </a:bodyPr>
          <a:lstStyle/>
          <a:p>
            <a:r>
              <a:rPr lang="zh-CN" altLang="en-US" sz="2400" b="1" dirty="0" smtClean="0"/>
              <a:t>实验</a:t>
            </a:r>
            <a:endParaRPr lang="zh-CN" altLang="en-US" sz="2400" b="1" dirty="0"/>
          </a:p>
        </p:txBody>
      </p:sp>
      <p:sp>
        <p:nvSpPr>
          <p:cNvPr id="2" name="文本框 1"/>
          <p:cNvSpPr txBox="1"/>
          <p:nvPr/>
        </p:nvSpPr>
        <p:spPr>
          <a:xfrm>
            <a:off x="0" y="161976"/>
            <a:ext cx="6000750" cy="954107"/>
          </a:xfrm>
          <a:prstGeom prst="rect">
            <a:avLst/>
          </a:prstGeom>
          <a:noFill/>
        </p:spPr>
        <p:txBody>
          <a:bodyPr wrap="square" rtlCol="0">
            <a:spAutoFit/>
          </a:bodyPr>
          <a:lstStyle/>
          <a:p>
            <a:r>
              <a:rPr lang="zh-CN" altLang="en-US" sz="2800" b="1" dirty="0" smtClean="0"/>
              <a:t>检验在近芯位置（</a:t>
            </a:r>
            <a:r>
              <a:rPr lang="en-US" altLang="zh-CN" sz="2800" b="1" dirty="0" smtClean="0"/>
              <a:t>&lt;3m</a:t>
            </a:r>
            <a:r>
              <a:rPr lang="zh-CN" altLang="en-US" sz="2800" b="1" dirty="0" smtClean="0"/>
              <a:t>）高</a:t>
            </a:r>
            <a:r>
              <a:rPr lang="en-US" altLang="zh-CN" sz="2800" b="1" dirty="0" smtClean="0"/>
              <a:t>Hit</a:t>
            </a:r>
            <a:r>
              <a:rPr lang="zh-CN" altLang="en-US" sz="2800" b="1" dirty="0" smtClean="0"/>
              <a:t>下次级粒子的残差分布</a:t>
            </a:r>
            <a:endParaRPr lang="zh-CN" altLang="en-US" sz="2800" b="1" dirty="0"/>
          </a:p>
        </p:txBody>
      </p:sp>
    </p:spTree>
    <p:extLst>
      <p:ext uri="{BB962C8B-B14F-4D97-AF65-F5344CB8AC3E}">
        <p14:creationId xmlns:p14="http://schemas.microsoft.com/office/powerpoint/2010/main" val="162791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528642" y="0"/>
            <a:ext cx="9229769" cy="6862441"/>
          </a:xfrm>
          <a:prstGeom prst="rect">
            <a:avLst/>
          </a:prstGeom>
        </p:spPr>
      </p:pic>
      <p:sp>
        <p:nvSpPr>
          <p:cNvPr id="5" name="文本框 4"/>
          <p:cNvSpPr txBox="1"/>
          <p:nvPr/>
        </p:nvSpPr>
        <p:spPr>
          <a:xfrm>
            <a:off x="8981668" y="871494"/>
            <a:ext cx="617477" cy="461665"/>
          </a:xfrm>
          <a:prstGeom prst="rect">
            <a:avLst/>
          </a:prstGeom>
          <a:noFill/>
        </p:spPr>
        <p:txBody>
          <a:bodyPr wrap="none" rtlCol="0">
            <a:spAutoFit/>
          </a:bodyPr>
          <a:lstStyle/>
          <a:p>
            <a:r>
              <a:rPr lang="en-US" altLang="zh-CN" sz="2400" b="1" dirty="0" smtClean="0"/>
              <a:t>MC</a:t>
            </a:r>
            <a:endParaRPr lang="zh-CN" altLang="en-US" sz="2400" b="1" dirty="0"/>
          </a:p>
        </p:txBody>
      </p:sp>
      <p:sp>
        <p:nvSpPr>
          <p:cNvPr id="7" name="文本框 6"/>
          <p:cNvSpPr txBox="1"/>
          <p:nvPr/>
        </p:nvSpPr>
        <p:spPr>
          <a:xfrm>
            <a:off x="1" y="240320"/>
            <a:ext cx="2421228" cy="1384995"/>
          </a:xfrm>
          <a:prstGeom prst="rect">
            <a:avLst/>
          </a:prstGeom>
          <a:noFill/>
        </p:spPr>
        <p:txBody>
          <a:bodyPr wrap="square" rtlCol="0">
            <a:spAutoFit/>
          </a:bodyPr>
          <a:lstStyle/>
          <a:p>
            <a:r>
              <a:rPr lang="zh-CN" altLang="en-US" sz="2800" b="1" dirty="0" smtClean="0"/>
              <a:t>存在大的时间提前信号与模拟不一致</a:t>
            </a:r>
            <a:endParaRPr lang="zh-CN" altLang="en-US" sz="2800" b="1" dirty="0"/>
          </a:p>
        </p:txBody>
      </p:sp>
    </p:spTree>
    <p:extLst>
      <p:ext uri="{BB962C8B-B14F-4D97-AF65-F5344CB8AC3E}">
        <p14:creationId xmlns:p14="http://schemas.microsoft.com/office/powerpoint/2010/main" val="2478828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515600" cy="1325563"/>
          </a:xfrm>
        </p:spPr>
        <p:txBody>
          <a:bodyPr/>
          <a:lstStyle/>
          <a:p>
            <a:r>
              <a:rPr lang="zh-CN" altLang="en-US" b="1" dirty="0" smtClean="0"/>
              <a:t>主要内容</a:t>
            </a:r>
            <a:endParaRPr lang="zh-CN" altLang="en-US" b="1" dirty="0"/>
          </a:p>
        </p:txBody>
      </p:sp>
      <p:sp>
        <p:nvSpPr>
          <p:cNvPr id="3" name="内容占位符 2"/>
          <p:cNvSpPr>
            <a:spLocks noGrp="1"/>
          </p:cNvSpPr>
          <p:nvPr>
            <p:ph idx="1"/>
          </p:nvPr>
        </p:nvSpPr>
        <p:spPr>
          <a:xfrm>
            <a:off x="0" y="1768475"/>
            <a:ext cx="10515600" cy="4351338"/>
          </a:xfrm>
        </p:spPr>
        <p:txBody>
          <a:bodyPr/>
          <a:lstStyle/>
          <a:p>
            <a:r>
              <a:rPr lang="zh-CN" altLang="en-US" b="1" dirty="0" smtClean="0"/>
              <a:t>前锋面</a:t>
            </a:r>
            <a:r>
              <a:rPr lang="zh-CN" altLang="en-US" b="1" dirty="0"/>
              <a:t>介绍</a:t>
            </a:r>
            <a:r>
              <a:rPr lang="zh-CN" altLang="en-US" b="1" dirty="0" smtClean="0"/>
              <a:t>；</a:t>
            </a:r>
            <a:endParaRPr lang="en-US" altLang="zh-CN" b="1" dirty="0" smtClean="0"/>
          </a:p>
          <a:p>
            <a:r>
              <a:rPr lang="zh-CN" altLang="en-US" b="1" dirty="0" smtClean="0"/>
              <a:t>之前工作介绍；</a:t>
            </a:r>
            <a:endParaRPr lang="en-US" altLang="zh-CN" b="1" dirty="0" smtClean="0"/>
          </a:p>
          <a:p>
            <a:r>
              <a:rPr lang="en-US" altLang="zh-CN" b="1" dirty="0" smtClean="0"/>
              <a:t>MC</a:t>
            </a:r>
            <a:r>
              <a:rPr lang="zh-CN" altLang="en-US" b="1" dirty="0" smtClean="0"/>
              <a:t>和实验的比较和理解；</a:t>
            </a:r>
            <a:endParaRPr lang="en-US" altLang="zh-CN" b="1" dirty="0" smtClean="0"/>
          </a:p>
          <a:p>
            <a:r>
              <a:rPr lang="zh-CN" altLang="en-US" b="1" dirty="0" smtClean="0"/>
              <a:t>小结</a:t>
            </a:r>
            <a:endParaRPr lang="en-US" altLang="zh-CN" b="1" dirty="0" smtClean="0"/>
          </a:p>
          <a:p>
            <a:endParaRPr lang="zh-CN" altLang="en-US" dirty="0"/>
          </a:p>
        </p:txBody>
      </p:sp>
    </p:spTree>
    <p:extLst>
      <p:ext uri="{BB962C8B-B14F-4D97-AF65-F5344CB8AC3E}">
        <p14:creationId xmlns:p14="http://schemas.microsoft.com/office/powerpoint/2010/main" val="278131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2321378" y="0"/>
            <a:ext cx="9870622" cy="6858000"/>
          </a:xfrm>
          <a:prstGeom prst="rect">
            <a:avLst/>
          </a:prstGeom>
        </p:spPr>
      </p:pic>
      <p:sp>
        <p:nvSpPr>
          <p:cNvPr id="6" name="文本框 5"/>
          <p:cNvSpPr txBox="1"/>
          <p:nvPr/>
        </p:nvSpPr>
        <p:spPr>
          <a:xfrm>
            <a:off x="10878703" y="719883"/>
            <a:ext cx="800219" cy="461665"/>
          </a:xfrm>
          <a:prstGeom prst="rect">
            <a:avLst/>
          </a:prstGeom>
          <a:noFill/>
        </p:spPr>
        <p:txBody>
          <a:bodyPr wrap="none" rtlCol="0">
            <a:spAutoFit/>
          </a:bodyPr>
          <a:lstStyle/>
          <a:p>
            <a:r>
              <a:rPr lang="zh-CN" altLang="en-US" sz="2400" b="1" dirty="0"/>
              <a:t>实验</a:t>
            </a:r>
          </a:p>
        </p:txBody>
      </p:sp>
      <p:sp>
        <p:nvSpPr>
          <p:cNvPr id="7" name="文本框 6"/>
          <p:cNvSpPr txBox="1"/>
          <p:nvPr/>
        </p:nvSpPr>
        <p:spPr>
          <a:xfrm>
            <a:off x="0" y="240320"/>
            <a:ext cx="2163651" cy="1815882"/>
          </a:xfrm>
          <a:prstGeom prst="rect">
            <a:avLst/>
          </a:prstGeom>
          <a:noFill/>
        </p:spPr>
        <p:txBody>
          <a:bodyPr wrap="square" rtlCol="0">
            <a:spAutoFit/>
          </a:bodyPr>
          <a:lstStyle/>
          <a:p>
            <a:r>
              <a:rPr lang="zh-CN" altLang="en-US" sz="2800" b="1" dirty="0" smtClean="0"/>
              <a:t>存在大的时间提前信号与模拟不一致</a:t>
            </a:r>
            <a:endParaRPr lang="zh-CN" altLang="en-US" sz="2800" b="1" dirty="0"/>
          </a:p>
        </p:txBody>
      </p:sp>
      <p:sp>
        <p:nvSpPr>
          <p:cNvPr id="9" name="椭圆 8"/>
          <p:cNvSpPr/>
          <p:nvPr/>
        </p:nvSpPr>
        <p:spPr>
          <a:xfrm>
            <a:off x="2579297" y="4739828"/>
            <a:ext cx="1902551" cy="1158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871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515600" cy="1325563"/>
          </a:xfrm>
          <a:noFill/>
        </p:spPr>
        <p:txBody>
          <a:bodyPr/>
          <a:lstStyle/>
          <a:p>
            <a:r>
              <a:rPr lang="zh-CN" altLang="en-US" b="1" dirty="0" smtClean="0"/>
              <a:t>小结</a:t>
            </a:r>
            <a:endParaRPr lang="zh-CN" altLang="en-US" b="1" dirty="0"/>
          </a:p>
        </p:txBody>
      </p:sp>
      <p:sp>
        <p:nvSpPr>
          <p:cNvPr id="3" name="内容占位符 2"/>
          <p:cNvSpPr>
            <a:spLocks noGrp="1"/>
          </p:cNvSpPr>
          <p:nvPr>
            <p:ph idx="1"/>
          </p:nvPr>
        </p:nvSpPr>
        <p:spPr>
          <a:xfrm>
            <a:off x="0" y="1325563"/>
            <a:ext cx="7006107" cy="4791902"/>
          </a:xfrm>
        </p:spPr>
        <p:txBody>
          <a:bodyPr>
            <a:normAutofit/>
          </a:bodyPr>
          <a:lstStyle/>
          <a:p>
            <a:r>
              <a:rPr lang="zh-CN" altLang="en-US" b="1" dirty="0" smtClean="0"/>
              <a:t>前锋面测量</a:t>
            </a:r>
            <a:r>
              <a:rPr lang="en-US" altLang="zh-CN" b="1" dirty="0" smtClean="0"/>
              <a:t>MC</a:t>
            </a:r>
            <a:r>
              <a:rPr lang="zh-CN" altLang="en-US" b="1" dirty="0" smtClean="0"/>
              <a:t>与实验符合的较好</a:t>
            </a:r>
            <a:endParaRPr lang="en-US" altLang="zh-CN" b="1" dirty="0"/>
          </a:p>
          <a:p>
            <a:r>
              <a:rPr lang="zh-CN" altLang="en-US" b="1" dirty="0" smtClean="0"/>
              <a:t>前</a:t>
            </a:r>
            <a:r>
              <a:rPr lang="zh-CN" altLang="en-US" b="1" dirty="0" smtClean="0"/>
              <a:t>锋面在近</a:t>
            </a:r>
            <a:r>
              <a:rPr lang="zh-CN" altLang="en-US" b="1" dirty="0" smtClean="0"/>
              <a:t>芯</a:t>
            </a:r>
            <a:r>
              <a:rPr lang="zh-CN" altLang="en-US" b="1" dirty="0" smtClean="0"/>
              <a:t>位置的时间相对其余次级粒子平均时间提前</a:t>
            </a:r>
            <a:endParaRPr lang="en-US" altLang="zh-CN" b="1" dirty="0" smtClean="0"/>
          </a:p>
          <a:p>
            <a:r>
              <a:rPr lang="zh-CN" altLang="en-US" b="1" dirty="0" smtClean="0"/>
              <a:t>探测器的多粒子响应对前锋面形状造成畸变</a:t>
            </a:r>
            <a:endParaRPr lang="en-US" altLang="zh-CN" b="1" dirty="0" smtClean="0"/>
          </a:p>
          <a:p>
            <a:r>
              <a:rPr lang="zh-CN" altLang="en-US" b="1" dirty="0" smtClean="0"/>
              <a:t>在高</a:t>
            </a:r>
            <a:r>
              <a:rPr lang="en-US" altLang="zh-CN" b="1" dirty="0" smtClean="0"/>
              <a:t>Hit(&gt;10000Hit)</a:t>
            </a:r>
            <a:r>
              <a:rPr lang="zh-CN" altLang="en-US" b="1" dirty="0" smtClean="0"/>
              <a:t>情况下近芯位置存在提前</a:t>
            </a:r>
            <a:r>
              <a:rPr lang="en-US" altLang="zh-CN" b="1" dirty="0" smtClean="0"/>
              <a:t>&gt;20ns</a:t>
            </a:r>
            <a:r>
              <a:rPr lang="zh-CN" altLang="en-US" b="1" dirty="0" smtClean="0"/>
              <a:t>的信号</a:t>
            </a:r>
            <a:endParaRPr lang="en-US" altLang="zh-CN" b="1" dirty="0" smtClean="0"/>
          </a:p>
          <a:p>
            <a:pPr marL="0" indent="0">
              <a:buNone/>
            </a:pPr>
            <a:r>
              <a:rPr lang="zh-CN" altLang="en-US" b="1" dirty="0" smtClean="0"/>
              <a:t>    </a:t>
            </a:r>
            <a:r>
              <a:rPr lang="en-US" altLang="zh-CN" b="1" dirty="0" smtClean="0"/>
              <a:t>	</a:t>
            </a:r>
            <a:r>
              <a:rPr lang="zh-CN" altLang="en-US" b="1" dirty="0" smtClean="0">
                <a:solidFill>
                  <a:srgbClr val="FF0000"/>
                </a:solidFill>
              </a:rPr>
              <a:t>标准的</a:t>
            </a:r>
            <a:r>
              <a:rPr lang="en-US" altLang="zh-CN" b="1" dirty="0" smtClean="0">
                <a:solidFill>
                  <a:srgbClr val="FF0000"/>
                </a:solidFill>
              </a:rPr>
              <a:t>MC</a:t>
            </a:r>
            <a:r>
              <a:rPr lang="zh-CN" altLang="en-US" b="1" dirty="0" smtClean="0">
                <a:solidFill>
                  <a:srgbClr val="FF0000"/>
                </a:solidFill>
              </a:rPr>
              <a:t>计算存在不完善的地方？</a:t>
            </a:r>
            <a:endParaRPr lang="en-US" altLang="zh-CN" b="1" dirty="0" smtClean="0">
              <a:solidFill>
                <a:srgbClr val="FF0000"/>
              </a:solidFill>
            </a:endParaRPr>
          </a:p>
          <a:p>
            <a:pPr marL="0" indent="0">
              <a:buNone/>
            </a:pPr>
            <a:r>
              <a:rPr lang="zh-CN" altLang="en-US" b="1" dirty="0">
                <a:solidFill>
                  <a:srgbClr val="FF0000"/>
                </a:solidFill>
              </a:rPr>
              <a:t> </a:t>
            </a:r>
            <a:r>
              <a:rPr lang="zh-CN" altLang="en-US" b="1" dirty="0" smtClean="0">
                <a:solidFill>
                  <a:srgbClr val="FF0000"/>
                </a:solidFill>
              </a:rPr>
              <a:t>   </a:t>
            </a:r>
            <a:r>
              <a:rPr lang="en-US" altLang="zh-CN" b="1" dirty="0" smtClean="0">
                <a:solidFill>
                  <a:srgbClr val="FF0000"/>
                </a:solidFill>
              </a:rPr>
              <a:t>	</a:t>
            </a:r>
            <a:r>
              <a:rPr lang="zh-CN" altLang="en-US" b="1" dirty="0" smtClean="0">
                <a:solidFill>
                  <a:srgbClr val="FF0000"/>
                </a:solidFill>
              </a:rPr>
              <a:t>是否是噪声造成？</a:t>
            </a:r>
            <a:endParaRPr lang="en-US" altLang="zh-CN" b="1" dirty="0" smtClean="0">
              <a:solidFill>
                <a:srgbClr val="FF0000"/>
              </a:solidFill>
            </a:endParaRPr>
          </a:p>
          <a:p>
            <a:pPr marL="0" indent="0">
              <a:buNone/>
            </a:pPr>
            <a:r>
              <a:rPr lang="zh-CN" altLang="en-US" b="1" dirty="0">
                <a:solidFill>
                  <a:srgbClr val="FF0000"/>
                </a:solidFill>
              </a:rPr>
              <a:t> </a:t>
            </a:r>
            <a:r>
              <a:rPr lang="zh-CN" altLang="en-US" b="1" dirty="0" smtClean="0">
                <a:solidFill>
                  <a:srgbClr val="FF0000"/>
                </a:solidFill>
              </a:rPr>
              <a:t>          这样的信号与芯位是否存在关联？</a:t>
            </a:r>
            <a:endParaRPr lang="en-US" altLang="zh-CN" b="1" dirty="0" smtClean="0">
              <a:solidFill>
                <a:srgbClr val="FF0000"/>
              </a:solidFill>
            </a:endParaRPr>
          </a:p>
        </p:txBody>
      </p:sp>
    </p:spTree>
    <p:extLst>
      <p:ext uri="{BB962C8B-B14F-4D97-AF65-F5344CB8AC3E}">
        <p14:creationId xmlns:p14="http://schemas.microsoft.com/office/powerpoint/2010/main" val="76866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43841" y="2694889"/>
            <a:ext cx="9601196" cy="1303867"/>
          </a:xfrm>
        </p:spPr>
        <p:txBody>
          <a:bodyPr>
            <a:normAutofit/>
          </a:bodyPr>
          <a:lstStyle/>
          <a:p>
            <a:r>
              <a:rPr lang="zh-CN" altLang="en-US" sz="5400" dirty="0" smtClean="0"/>
              <a:t>              谢谢</a:t>
            </a:r>
            <a:endParaRPr lang="zh-CN" altLang="en-US" sz="5400" dirty="0"/>
          </a:p>
        </p:txBody>
      </p:sp>
    </p:spTree>
    <p:extLst>
      <p:ext uri="{BB962C8B-B14F-4D97-AF65-F5344CB8AC3E}">
        <p14:creationId xmlns:p14="http://schemas.microsoft.com/office/powerpoint/2010/main" val="1776241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1401"/>
            <a:ext cx="9601196" cy="1324554"/>
          </a:xfrm>
        </p:spPr>
        <p:txBody>
          <a:bodyPr/>
          <a:lstStyle/>
          <a:p>
            <a:r>
              <a:rPr lang="zh-CN" altLang="en-US" b="1" dirty="0"/>
              <a:t>前</a:t>
            </a:r>
            <a:r>
              <a:rPr lang="zh-CN" altLang="en-US" b="1" dirty="0" smtClean="0"/>
              <a:t>锋面介绍</a:t>
            </a:r>
            <a:endParaRPr lang="zh-CN" altLang="en-US" b="1" dirty="0"/>
          </a:p>
        </p:txBody>
      </p:sp>
      <p:sp>
        <p:nvSpPr>
          <p:cNvPr id="3" name="内容占位符 2"/>
          <p:cNvSpPr>
            <a:spLocks noGrp="1"/>
          </p:cNvSpPr>
          <p:nvPr>
            <p:ph idx="1"/>
          </p:nvPr>
        </p:nvSpPr>
        <p:spPr>
          <a:xfrm>
            <a:off x="0" y="5667296"/>
            <a:ext cx="10669858" cy="3318936"/>
          </a:xfrm>
        </p:spPr>
        <p:txBody>
          <a:bodyPr/>
          <a:lstStyle/>
          <a:p>
            <a:r>
              <a:rPr lang="zh-CN" altLang="en-US" b="1" dirty="0" smtClean="0"/>
              <a:t>前锋面精细测量工作能帮助改善地面阵列重建宇宙线及伽马事例方向的精度。</a:t>
            </a:r>
            <a:endParaRPr lang="zh-CN" altLang="en-US" b="1" dirty="0"/>
          </a:p>
        </p:txBody>
      </p:sp>
      <p:pic>
        <p:nvPicPr>
          <p:cNvPr id="4" name="Picture 2" descr="D:\Temp\easani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79575" y="1538867"/>
            <a:ext cx="7632848" cy="391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649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lstStyle/>
          <a:p>
            <a:r>
              <a:rPr lang="zh-CN" altLang="en-US" b="1" dirty="0" smtClean="0"/>
              <a:t>之前的工作介绍</a:t>
            </a:r>
            <a:endParaRPr lang="zh-CN" altLang="en-US" b="1" dirty="0"/>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067471"/>
            <a:ext cx="7773987" cy="243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37" y="3551973"/>
            <a:ext cx="4972038" cy="29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矩形 9"/>
          <p:cNvSpPr/>
          <p:nvPr/>
        </p:nvSpPr>
        <p:spPr>
          <a:xfrm>
            <a:off x="0" y="3864196"/>
            <a:ext cx="5834063" cy="2308324"/>
          </a:xfrm>
          <a:prstGeom prst="rect">
            <a:avLst/>
          </a:prstGeom>
        </p:spPr>
        <p:txBody>
          <a:bodyPr wrap="square">
            <a:spAutoFit/>
          </a:bodyPr>
          <a:lstStyle/>
          <a:p>
            <a:r>
              <a:rPr lang="zh-CN" altLang="en-US" sz="2400" b="1" dirty="0"/>
              <a:t>优点：</a:t>
            </a:r>
            <a:endParaRPr lang="en-US" altLang="zh-CN" sz="2400" b="1" dirty="0"/>
          </a:p>
          <a:p>
            <a:pPr lvl="1"/>
            <a:r>
              <a:rPr lang="zh-CN" altLang="en-US" sz="2400" b="1" dirty="0"/>
              <a:t>地毯式全覆盖阵列；</a:t>
            </a:r>
            <a:endParaRPr lang="en-US" altLang="zh-CN" sz="2400" b="1" dirty="0"/>
          </a:p>
          <a:p>
            <a:pPr lvl="1"/>
            <a:r>
              <a:rPr lang="en-US" altLang="zh-CN" sz="2400" b="1" dirty="0"/>
              <a:t>RPC</a:t>
            </a:r>
            <a:r>
              <a:rPr lang="zh-CN" altLang="en-US" sz="2400" b="1" dirty="0"/>
              <a:t>高时间分辨率</a:t>
            </a:r>
            <a:r>
              <a:rPr lang="en-US" altLang="zh-CN" sz="2400" b="1" dirty="0"/>
              <a:t>(2ns)</a:t>
            </a:r>
          </a:p>
          <a:p>
            <a:pPr lvl="1"/>
            <a:r>
              <a:rPr lang="zh-CN" altLang="en-US" sz="2400" b="1" dirty="0"/>
              <a:t>探测器单元面积小（</a:t>
            </a:r>
            <a:r>
              <a:rPr lang="en-US" altLang="zh-CN" sz="2400" b="1" dirty="0"/>
              <a:t>0.33m2/pad</a:t>
            </a:r>
            <a:r>
              <a:rPr lang="zh-CN" altLang="en-US" sz="2400" b="1" dirty="0"/>
              <a:t>）</a:t>
            </a:r>
            <a:endParaRPr lang="en-US" altLang="zh-CN" sz="2400" b="1" dirty="0"/>
          </a:p>
          <a:p>
            <a:pPr lvl="1"/>
            <a:r>
              <a:rPr lang="zh-CN" altLang="en-US" sz="2400" b="1" dirty="0"/>
              <a:t>数字化读出计数至</a:t>
            </a:r>
            <a:r>
              <a:rPr lang="en-US" altLang="zh-CN" sz="2400" b="1" dirty="0"/>
              <a:t>8</a:t>
            </a:r>
            <a:r>
              <a:rPr lang="zh-CN" altLang="en-US" sz="2400" b="1" dirty="0"/>
              <a:t>个次级粒子</a:t>
            </a:r>
            <a:endParaRPr lang="en-US" altLang="zh-CN" sz="2400" b="1" dirty="0"/>
          </a:p>
          <a:p>
            <a:pPr lvl="1"/>
            <a:r>
              <a:rPr lang="en-US" altLang="zh-CN" sz="2400" b="1" dirty="0" err="1"/>
              <a:t>Bigpad</a:t>
            </a:r>
            <a:r>
              <a:rPr lang="en-US" altLang="zh-CN" sz="2400" b="1" dirty="0"/>
              <a:t> </a:t>
            </a:r>
            <a:r>
              <a:rPr lang="zh-CN" altLang="en-US" sz="2400" b="1" dirty="0"/>
              <a:t>模拟读出</a:t>
            </a:r>
            <a:r>
              <a:rPr lang="zh-CN" altLang="en-US" sz="2400" b="1" dirty="0" smtClean="0"/>
              <a:t>：</a:t>
            </a:r>
            <a:r>
              <a:rPr lang="en-US" altLang="zh-CN" sz="2400" b="1" dirty="0" smtClean="0"/>
              <a:t>0.1~10000</a:t>
            </a:r>
            <a:r>
              <a:rPr lang="zh-CN" altLang="en-US" sz="2400" b="1" dirty="0" smtClean="0"/>
              <a:t>粒子</a:t>
            </a:r>
            <a:r>
              <a:rPr lang="en-US" altLang="zh-CN" sz="2400" b="1" dirty="0" smtClean="0"/>
              <a:t>/</a:t>
            </a:r>
            <a:r>
              <a:rPr lang="zh-CN" altLang="en-US" sz="2400" b="1" dirty="0" smtClean="0"/>
              <a:t>平米</a:t>
            </a:r>
            <a:endParaRPr lang="en-US" altLang="zh-CN" sz="2400" b="1" dirty="0"/>
          </a:p>
        </p:txBody>
      </p:sp>
    </p:spTree>
    <p:extLst>
      <p:ext uri="{BB962C8B-B14F-4D97-AF65-F5344CB8AC3E}">
        <p14:creationId xmlns:p14="http://schemas.microsoft.com/office/powerpoint/2010/main" val="2245068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9545" y="-68132"/>
            <a:ext cx="7139136" cy="1143000"/>
          </a:xfrm>
        </p:spPr>
        <p:txBody>
          <a:bodyPr/>
          <a:lstStyle/>
          <a:p>
            <a:r>
              <a:rPr lang="zh-CN" altLang="en-US" b="1" dirty="0"/>
              <a:t>伽</a:t>
            </a:r>
            <a:r>
              <a:rPr lang="zh-CN" altLang="en-US" b="1" dirty="0" smtClean="0"/>
              <a:t>马样本前锋面测量方法</a:t>
            </a:r>
            <a:endParaRPr lang="zh-CN" altLang="en-US" b="1" dirty="0"/>
          </a:p>
        </p:txBody>
      </p:sp>
      <p:pic>
        <p:nvPicPr>
          <p:cNvPr id="5" name="内容占位符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754" y="1032693"/>
            <a:ext cx="5292080" cy="3714750"/>
          </a:xfrm>
        </p:spPr>
      </p:pic>
      <p:pic>
        <p:nvPicPr>
          <p:cNvPr id="7" name="内容占位符 1"/>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2406" y="472879"/>
            <a:ext cx="4478338"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72406" y="2657150"/>
            <a:ext cx="4452937"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72406" y="4836659"/>
            <a:ext cx="4570202"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椭圆 9"/>
          <p:cNvSpPr/>
          <p:nvPr/>
        </p:nvSpPr>
        <p:spPr bwMode="auto">
          <a:xfrm>
            <a:off x="1369194" y="2366343"/>
            <a:ext cx="360040" cy="908864"/>
          </a:xfrm>
          <a:prstGeom prst="ellipse">
            <a:avLst/>
          </a:prstGeom>
          <a:noFill/>
          <a:ln w="38100" cap="flat" cmpd="sng" algn="ctr">
            <a:solidFill>
              <a:srgbClr val="C00000"/>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algn="ctr" defTabSz="914400"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sp>
        <p:nvSpPr>
          <p:cNvPr id="11" name="椭圆 10"/>
          <p:cNvSpPr/>
          <p:nvPr/>
        </p:nvSpPr>
        <p:spPr bwMode="auto">
          <a:xfrm>
            <a:off x="2556754" y="2846115"/>
            <a:ext cx="360040" cy="908864"/>
          </a:xfrm>
          <a:prstGeom prst="ellipse">
            <a:avLst/>
          </a:prstGeom>
          <a:noFill/>
          <a:ln w="38100" cap="flat" cmpd="sng" algn="ctr">
            <a:solidFill>
              <a:srgbClr val="C00000"/>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algn="ctr" defTabSz="914400"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cxnSp>
        <p:nvCxnSpPr>
          <p:cNvPr id="13" name="直接箭头连接符 12"/>
          <p:cNvCxnSpPr/>
          <p:nvPr/>
        </p:nvCxnSpPr>
        <p:spPr bwMode="auto">
          <a:xfrm flipV="1">
            <a:off x="1892933" y="1538481"/>
            <a:ext cx="5279473" cy="1194581"/>
          </a:xfrm>
          <a:prstGeom prst="straightConnector1">
            <a:avLst/>
          </a:prstGeom>
          <a:solidFill>
            <a:srgbClr val="FF0000"/>
          </a:solidFill>
          <a:ln w="38100" cap="flat" cmpd="sng" algn="ctr">
            <a:solidFill>
              <a:srgbClr val="C00000"/>
            </a:solidFill>
            <a:prstDash val="dash"/>
            <a:round/>
            <a:headEnd type="none" w="med" len="med"/>
            <a:tailEnd type="triangle"/>
          </a:ln>
          <a:effectLst>
            <a:outerShdw dist="53882" dir="2700000" algn="ctr" rotWithShape="0">
              <a:srgbClr val="CCECFF"/>
            </a:outerShdw>
          </a:effectLst>
        </p:spPr>
      </p:cxnSp>
      <p:cxnSp>
        <p:nvCxnSpPr>
          <p:cNvPr id="15" name="直接箭头连接符 14"/>
          <p:cNvCxnSpPr/>
          <p:nvPr/>
        </p:nvCxnSpPr>
        <p:spPr bwMode="auto">
          <a:xfrm>
            <a:off x="3117833" y="3415316"/>
            <a:ext cx="4054573" cy="447416"/>
          </a:xfrm>
          <a:prstGeom prst="straightConnector1">
            <a:avLst/>
          </a:prstGeom>
          <a:solidFill>
            <a:srgbClr val="FF0000"/>
          </a:solidFill>
          <a:ln w="28575" cap="flat" cmpd="sng" algn="ctr">
            <a:solidFill>
              <a:srgbClr val="C00000"/>
            </a:solidFill>
            <a:prstDash val="dash"/>
            <a:round/>
            <a:headEnd type="none" w="med" len="med"/>
            <a:tailEnd type="triangle"/>
          </a:ln>
          <a:effectLst>
            <a:outerShdw dist="53882" dir="2700000" algn="ctr" rotWithShape="0">
              <a:srgbClr val="CCECFF"/>
            </a:outerShdw>
          </a:effectLst>
        </p:spPr>
      </p:cxnSp>
      <p:sp>
        <p:nvSpPr>
          <p:cNvPr id="18" name="内容占位符 2"/>
          <p:cNvSpPr>
            <a:spLocks noGrp="1"/>
          </p:cNvSpPr>
          <p:nvPr/>
        </p:nvSpPr>
        <p:spPr bwMode="auto">
          <a:xfrm>
            <a:off x="276925" y="5203002"/>
            <a:ext cx="8640762" cy="12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Char char="•"/>
              <a:defRPr kumimoji="1" sz="2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0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kumimoji="1"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kumimoji="1" sz="16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buSzPct val="90000"/>
              <a:buFont typeface="Wingdings" pitchFamily="2" charset="2"/>
              <a:buChar char="n"/>
            </a:pPr>
            <a:r>
              <a:rPr lang="zh-CN" altLang="en-US" sz="2400" b="1" dirty="0">
                <a:latin typeface="微软雅黑" pitchFamily="34" charset="-122"/>
                <a:ea typeface="微软雅黑" pitchFamily="34" charset="-122"/>
              </a:rPr>
              <a:t>等天顶角法，</a:t>
            </a:r>
            <a:r>
              <a:rPr lang="en-US" altLang="zh-CN" sz="2400" b="1" dirty="0">
                <a:latin typeface="微软雅黑" pitchFamily="34" charset="-122"/>
                <a:ea typeface="微软雅黑" pitchFamily="34" charset="-122"/>
              </a:rPr>
              <a:t>crab</a:t>
            </a:r>
            <a:r>
              <a:rPr lang="zh-CN" altLang="en-US" sz="2400" b="1" dirty="0">
                <a:latin typeface="微软雅黑" pitchFamily="34" charset="-122"/>
                <a:ea typeface="微软雅黑" pitchFamily="34" charset="-122"/>
              </a:rPr>
              <a:t>源轨迹上，开瞬间窗口 </a:t>
            </a:r>
            <a:endParaRPr lang="en-US" altLang="zh-CN" sz="2400" b="1" dirty="0">
              <a:latin typeface="微软雅黑" pitchFamily="34" charset="-122"/>
              <a:ea typeface="微软雅黑" pitchFamily="34" charset="-122"/>
            </a:endParaRPr>
          </a:p>
          <a:p>
            <a:pPr>
              <a:buClr>
                <a:srgbClr val="00B0F0"/>
              </a:buClr>
              <a:buSzPct val="90000"/>
              <a:buFont typeface="Wingdings" pitchFamily="2" charset="2"/>
              <a:buChar char="n"/>
            </a:pPr>
            <a:r>
              <a:rPr lang="zh-CN" altLang="en-US" sz="2400" b="1" dirty="0">
                <a:latin typeface="微软雅黑" pitchFamily="34" charset="-122"/>
                <a:ea typeface="微软雅黑" pitchFamily="34" charset="-122"/>
              </a:rPr>
              <a:t>临近分布</a:t>
            </a:r>
            <a:r>
              <a:rPr lang="en-US" altLang="zh-CN" sz="2400" b="1" dirty="0">
                <a:latin typeface="微软雅黑" pitchFamily="34" charset="-122"/>
                <a:ea typeface="微软雅黑" pitchFamily="34" charset="-122"/>
              </a:rPr>
              <a:t>8</a:t>
            </a:r>
            <a:r>
              <a:rPr lang="zh-CN" altLang="en-US" sz="2400" b="1" dirty="0">
                <a:latin typeface="微软雅黑" pitchFamily="34" charset="-122"/>
                <a:ea typeface="微软雅黑" pitchFamily="34" charset="-122"/>
              </a:rPr>
              <a:t>个等大的背源窗口，估计宇宙线；</a:t>
            </a:r>
            <a:endParaRPr lang="en-US" altLang="zh-CN" sz="2400" b="1" dirty="0">
              <a:latin typeface="微软雅黑" pitchFamily="34" charset="-122"/>
              <a:ea typeface="微软雅黑" pitchFamily="34" charset="-122"/>
            </a:endParaRPr>
          </a:p>
          <a:p>
            <a:pPr>
              <a:buClr>
                <a:srgbClr val="00B0F0"/>
              </a:buClr>
              <a:buSzPct val="90000"/>
              <a:buFont typeface="Wingdings" pitchFamily="2" charset="2"/>
              <a:buChar char="n"/>
            </a:pPr>
            <a:r>
              <a:rPr lang="zh-CN" altLang="en-US" sz="2400" b="1" dirty="0">
                <a:latin typeface="微软雅黑" pitchFamily="34" charset="-122"/>
                <a:ea typeface="微软雅黑" pitchFamily="34" charset="-122"/>
              </a:rPr>
              <a:t>对</a:t>
            </a:r>
            <a:r>
              <a:rPr lang="en-US" altLang="zh-CN" sz="2400" b="1" dirty="0">
                <a:latin typeface="微软雅黑" pitchFamily="34" charset="-122"/>
                <a:ea typeface="微软雅黑" pitchFamily="34" charset="-122"/>
              </a:rPr>
              <a:t>crab</a:t>
            </a:r>
            <a:r>
              <a:rPr lang="zh-CN" altLang="en-US" sz="2400" b="1" dirty="0">
                <a:latin typeface="微软雅黑" pitchFamily="34" charset="-122"/>
                <a:ea typeface="微软雅黑" pitchFamily="34" charset="-122"/>
              </a:rPr>
              <a:t>源的伽马样本能够直接测量；</a:t>
            </a:r>
            <a:endParaRPr lang="en-US" altLang="zh-CN" sz="2400" b="1" dirty="0">
              <a:latin typeface="微软雅黑" pitchFamily="34" charset="-122"/>
              <a:ea typeface="微软雅黑" pitchFamily="34" charset="-122"/>
            </a:endParaRPr>
          </a:p>
          <a:p>
            <a:pPr marL="0" indent="0" eaLnBrk="1" hangingPunct="1">
              <a:buNone/>
            </a:pPr>
            <a:endParaRPr lang="en-US" altLang="zh-CN" sz="1400" dirty="0"/>
          </a:p>
          <a:p>
            <a:pPr eaLnBrk="1" hangingPunct="1">
              <a:buFont typeface="Wingdings" panose="05000000000000000000" pitchFamily="2" charset="2"/>
              <a:buChar char="Ø"/>
            </a:pPr>
            <a:endParaRPr lang="en-US" altLang="zh-CN" dirty="0"/>
          </a:p>
          <a:p>
            <a:pPr eaLnBrk="1" hangingPunct="1">
              <a:buFont typeface="Wingdings" panose="05000000000000000000" pitchFamily="2" charset="2"/>
              <a:buChar char="Ø"/>
            </a:pPr>
            <a:endParaRPr lang="en-US" altLang="zh-CN" dirty="0"/>
          </a:p>
          <a:p>
            <a:pPr eaLnBrk="1" hangingPunct="1">
              <a:buFont typeface="Wingdings" panose="05000000000000000000" pitchFamily="2" charset="2"/>
              <a:buChar char="Ø"/>
            </a:pPr>
            <a:endParaRPr lang="zh-CN" altLang="en-US" dirty="0"/>
          </a:p>
        </p:txBody>
      </p:sp>
      <p:sp>
        <p:nvSpPr>
          <p:cNvPr id="19" name="右箭头 18"/>
          <p:cNvSpPr/>
          <p:nvPr/>
        </p:nvSpPr>
        <p:spPr bwMode="auto">
          <a:xfrm rot="5400000">
            <a:off x="7098801" y="4114912"/>
            <a:ext cx="748386" cy="1283910"/>
          </a:xfrm>
          <a:prstGeom prst="rightArrow">
            <a:avLst/>
          </a:pr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algn="ctr" defTabSz="914400"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sp>
        <p:nvSpPr>
          <p:cNvPr id="20" name="矩形 19"/>
          <p:cNvSpPr/>
          <p:nvPr/>
        </p:nvSpPr>
        <p:spPr bwMode="auto">
          <a:xfrm>
            <a:off x="7172406" y="2230778"/>
            <a:ext cx="172551" cy="646331"/>
          </a:xfrm>
          <a:prstGeom prst="rect">
            <a:avLst/>
          </a:pr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algn="ctr" defTabSz="914400"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spTree>
    <p:extLst>
      <p:ext uri="{BB962C8B-B14F-4D97-AF65-F5344CB8AC3E}">
        <p14:creationId xmlns:p14="http://schemas.microsoft.com/office/powerpoint/2010/main" val="255365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515600" cy="1325563"/>
          </a:xfrm>
        </p:spPr>
        <p:txBody>
          <a:bodyPr/>
          <a:lstStyle/>
          <a:p>
            <a:r>
              <a:rPr lang="zh-CN" altLang="en-US" b="1" dirty="0" smtClean="0"/>
              <a:t>伽马和宇宙线前锋面比较</a:t>
            </a:r>
            <a:endParaRPr lang="zh-CN" altLang="en-US" b="1" dirty="0"/>
          </a:p>
        </p:txBody>
      </p:sp>
      <p:pic>
        <p:nvPicPr>
          <p:cNvPr id="4" name="Picture 3" descr="C:\Users\Administrator\Desktop\crab_200_ne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16420" y="1325563"/>
            <a:ext cx="9699218" cy="5468054"/>
          </a:xfrm>
          <a:prstGeom prst="rect">
            <a:avLst/>
          </a:prstGeom>
        </p:spPr>
      </p:pic>
    </p:spTree>
    <p:extLst>
      <p:ext uri="{BB962C8B-B14F-4D97-AF65-F5344CB8AC3E}">
        <p14:creationId xmlns:p14="http://schemas.microsoft.com/office/powerpoint/2010/main" val="1913654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601196" cy="1303867"/>
          </a:xfrm>
        </p:spPr>
        <p:txBody>
          <a:bodyPr/>
          <a:lstStyle/>
          <a:p>
            <a:r>
              <a:rPr lang="zh-CN" altLang="en-US" b="1" dirty="0" smtClean="0"/>
              <a:t>伽马和宇宙线前锋面测量结果</a:t>
            </a:r>
            <a:endParaRPr lang="zh-CN" altLang="en-US" b="1" dirty="0"/>
          </a:p>
        </p:txBody>
      </p:sp>
      <p:pic>
        <p:nvPicPr>
          <p:cNvPr id="5" name="内容占位符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980" y="1303865"/>
            <a:ext cx="5824239" cy="41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内容占位符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703" y="1303866"/>
            <a:ext cx="5972436" cy="4192863"/>
          </a:xfrm>
          <a:prstGeom prst="rect">
            <a:avLst/>
          </a:prstGeom>
        </p:spPr>
      </p:pic>
      <p:sp>
        <p:nvSpPr>
          <p:cNvPr id="7" name="文本框 6"/>
          <p:cNvSpPr txBox="1"/>
          <p:nvPr/>
        </p:nvSpPr>
        <p:spPr>
          <a:xfrm>
            <a:off x="1420184" y="5921930"/>
            <a:ext cx="3380414" cy="461665"/>
          </a:xfrm>
          <a:prstGeom prst="rect">
            <a:avLst/>
          </a:prstGeom>
          <a:noFill/>
        </p:spPr>
        <p:txBody>
          <a:bodyPr wrap="square" rtlCol="0">
            <a:spAutoFit/>
          </a:bodyPr>
          <a:lstStyle/>
          <a:p>
            <a:r>
              <a:rPr lang="en-US" altLang="zh-CN" sz="2400" b="1" dirty="0" smtClean="0"/>
              <a:t>Crab Nebula</a:t>
            </a:r>
            <a:r>
              <a:rPr lang="zh-CN" altLang="en-US" sz="2400" b="1" dirty="0" smtClean="0"/>
              <a:t>方向的伽</a:t>
            </a:r>
            <a:r>
              <a:rPr lang="zh-CN" altLang="en-US" sz="2400" b="1" dirty="0"/>
              <a:t>马</a:t>
            </a:r>
          </a:p>
        </p:txBody>
      </p:sp>
      <p:sp>
        <p:nvSpPr>
          <p:cNvPr id="8" name="文本框 7"/>
          <p:cNvSpPr txBox="1"/>
          <p:nvPr/>
        </p:nvSpPr>
        <p:spPr>
          <a:xfrm>
            <a:off x="8820571" y="5921931"/>
            <a:ext cx="2754350" cy="461665"/>
          </a:xfrm>
          <a:prstGeom prst="rect">
            <a:avLst/>
          </a:prstGeom>
          <a:noFill/>
        </p:spPr>
        <p:txBody>
          <a:bodyPr wrap="square" rtlCol="0">
            <a:spAutoFit/>
          </a:bodyPr>
          <a:lstStyle/>
          <a:p>
            <a:r>
              <a:rPr lang="zh-CN" altLang="en-US" sz="2400" b="1" dirty="0" smtClean="0"/>
              <a:t>宇宙线</a:t>
            </a:r>
            <a:endParaRPr lang="zh-CN" altLang="en-US" sz="2400" b="1" dirty="0"/>
          </a:p>
        </p:txBody>
      </p:sp>
      <p:sp>
        <p:nvSpPr>
          <p:cNvPr id="3" name="椭圆 2"/>
          <p:cNvSpPr/>
          <p:nvPr/>
        </p:nvSpPr>
        <p:spPr>
          <a:xfrm>
            <a:off x="6673671" y="3557789"/>
            <a:ext cx="643944" cy="10947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240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68" y="1057901"/>
            <a:ext cx="6043499" cy="432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4768" y="6013346"/>
            <a:ext cx="5540299" cy="461665"/>
          </a:xfrm>
          <a:prstGeom prst="rect">
            <a:avLst/>
          </a:prstGeom>
        </p:spPr>
        <p:txBody>
          <a:bodyPr wrap="none">
            <a:spAutoFit/>
          </a:bodyPr>
          <a:lstStyle/>
          <a:p>
            <a:pPr>
              <a:spcBef>
                <a:spcPct val="0"/>
              </a:spcBef>
            </a:pPr>
            <a:r>
              <a:rPr lang="en-US" altLang="zh-CN" sz="2400" b="1" dirty="0" err="1">
                <a:latin typeface="굴림" panose="020B0600000101010101" pitchFamily="34" charset="-127"/>
                <a:ea typeface="굴림" panose="020B0600000101010101" pitchFamily="34" charset="-127"/>
              </a:rPr>
              <a:t>Zhaoyang</a:t>
            </a:r>
            <a:r>
              <a:rPr lang="en-US" altLang="zh-CN" sz="2400" b="1" dirty="0">
                <a:latin typeface="굴림" panose="020B0600000101010101" pitchFamily="34" charset="-127"/>
                <a:ea typeface="굴림" panose="020B0600000101010101" pitchFamily="34" charset="-127"/>
              </a:rPr>
              <a:t> </a:t>
            </a:r>
            <a:r>
              <a:rPr lang="en-US" altLang="zh-CN" sz="2400" b="1" dirty="0" err="1">
                <a:latin typeface="굴림" panose="020B0600000101010101" pitchFamily="34" charset="-127"/>
                <a:ea typeface="굴림" panose="020B0600000101010101" pitchFamily="34" charset="-127"/>
              </a:rPr>
              <a:t>feng’s</a:t>
            </a:r>
            <a:r>
              <a:rPr lang="en-US" altLang="zh-CN" sz="2400" b="1" dirty="0">
                <a:latin typeface="굴림" panose="020B0600000101010101" pitchFamily="34" charset="-127"/>
                <a:ea typeface="굴림" panose="020B0600000101010101" pitchFamily="34" charset="-127"/>
              </a:rPr>
              <a:t> </a:t>
            </a:r>
            <a:r>
              <a:rPr lang="zh-CN" altLang="en-US" sz="2400" b="1" dirty="0"/>
              <a:t>博士论文</a:t>
            </a:r>
            <a:r>
              <a:rPr lang="en-US" altLang="zh-CN" sz="2400" b="1" dirty="0">
                <a:latin typeface="굴림" panose="020B0600000101010101" pitchFamily="34" charset="-127"/>
                <a:ea typeface="굴림" panose="020B0600000101010101" pitchFamily="34" charset="-127"/>
              </a:rPr>
              <a:t> about ASƔ</a:t>
            </a:r>
            <a:endParaRPr lang="zh-CN" altLang="en-US" sz="2400" b="1" dirty="0">
              <a:latin typeface="굴림" panose="020B0600000101010101" pitchFamily="34" charset="-127"/>
              <a:ea typeface="굴림" panose="020B0600000101010101" pitchFamily="34" charset="-127"/>
            </a:endParaRPr>
          </a:p>
        </p:txBody>
      </p:sp>
      <p:pic>
        <p:nvPicPr>
          <p:cNvPr id="6" name="Segnaposto contenuto 13" descr="SumL_Res.jpg"/>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8267" y="1057901"/>
            <a:ext cx="5896748" cy="432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矩形 6"/>
          <p:cNvSpPr/>
          <p:nvPr/>
        </p:nvSpPr>
        <p:spPr>
          <a:xfrm>
            <a:off x="5912534" y="6013346"/>
            <a:ext cx="6348213" cy="461665"/>
          </a:xfrm>
          <a:prstGeom prst="rect">
            <a:avLst/>
          </a:prstGeom>
        </p:spPr>
        <p:txBody>
          <a:bodyPr wrap="none">
            <a:spAutoFit/>
          </a:bodyPr>
          <a:lstStyle/>
          <a:p>
            <a:pPr>
              <a:spcBef>
                <a:spcPct val="0"/>
              </a:spcBef>
            </a:pPr>
            <a:r>
              <a:rPr lang="en-US" altLang="zh-CN" sz="2400" b="1" dirty="0" err="1">
                <a:latin typeface="굴림" panose="020B0600000101010101" pitchFamily="34" charset="-127"/>
                <a:ea typeface="굴림" panose="020B0600000101010101" pitchFamily="34" charset="-127"/>
              </a:rPr>
              <a:t>Marsella</a:t>
            </a:r>
            <a:r>
              <a:rPr lang="en-US" altLang="zh-CN" sz="2400" b="1" dirty="0">
                <a:latin typeface="굴림" panose="020B0600000101010101" pitchFamily="34" charset="-127"/>
                <a:ea typeface="굴림" panose="020B0600000101010101" pitchFamily="34" charset="-127"/>
              </a:rPr>
              <a:t>’ report on 2013  ICRC conference </a:t>
            </a:r>
            <a:endParaRPr lang="zh-CN" altLang="en-US" sz="2400" b="1" dirty="0">
              <a:latin typeface="굴림" panose="020B0600000101010101" pitchFamily="34" charset="-127"/>
              <a:ea typeface="굴림" panose="020B0600000101010101" pitchFamily="34" charset="-127"/>
            </a:endParaRPr>
          </a:p>
        </p:txBody>
      </p:sp>
    </p:spTree>
    <p:extLst>
      <p:ext uri="{BB962C8B-B14F-4D97-AF65-F5344CB8AC3E}">
        <p14:creationId xmlns:p14="http://schemas.microsoft.com/office/powerpoint/2010/main" val="3269011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515600" cy="1325563"/>
          </a:xfrm>
        </p:spPr>
        <p:txBody>
          <a:bodyPr/>
          <a:lstStyle/>
          <a:p>
            <a:r>
              <a:rPr lang="zh-CN" altLang="en-US" b="1" dirty="0" smtClean="0"/>
              <a:t>利用</a:t>
            </a:r>
            <a:r>
              <a:rPr lang="en-US" altLang="zh-CN" b="1" dirty="0" smtClean="0"/>
              <a:t>MC</a:t>
            </a:r>
            <a:r>
              <a:rPr lang="zh-CN" altLang="en-US" b="1" dirty="0" smtClean="0"/>
              <a:t>理解前锋面结构</a:t>
            </a:r>
            <a:endParaRPr lang="zh-CN" altLang="en-US" b="1" dirty="0"/>
          </a:p>
        </p:txBody>
      </p:sp>
      <p:pic>
        <p:nvPicPr>
          <p:cNvPr id="4" name="图片 3"/>
          <p:cNvPicPr>
            <a:picLocks noChangeAspect="1"/>
          </p:cNvPicPr>
          <p:nvPr/>
        </p:nvPicPr>
        <p:blipFill>
          <a:blip r:embed="rId3"/>
          <a:stretch>
            <a:fillRect/>
          </a:stretch>
        </p:blipFill>
        <p:spPr>
          <a:xfrm>
            <a:off x="1112677" y="1454150"/>
            <a:ext cx="10106005" cy="5275262"/>
          </a:xfrm>
          <a:prstGeom prst="rect">
            <a:avLst/>
          </a:prstGeom>
        </p:spPr>
      </p:pic>
      <p:sp>
        <p:nvSpPr>
          <p:cNvPr id="3" name="文本框 2"/>
          <p:cNvSpPr txBox="1"/>
          <p:nvPr/>
        </p:nvSpPr>
        <p:spPr>
          <a:xfrm>
            <a:off x="635202" y="992485"/>
            <a:ext cx="3420295" cy="461665"/>
          </a:xfrm>
          <a:prstGeom prst="rect">
            <a:avLst/>
          </a:prstGeom>
          <a:noFill/>
        </p:spPr>
        <p:txBody>
          <a:bodyPr wrap="none" rtlCol="0">
            <a:spAutoFit/>
          </a:bodyPr>
          <a:lstStyle/>
          <a:p>
            <a:r>
              <a:rPr lang="en-US" altLang="zh-CN" sz="2400" b="1" dirty="0" smtClean="0"/>
              <a:t>ARGO</a:t>
            </a:r>
            <a:r>
              <a:rPr lang="zh-CN" altLang="en-US" sz="2400" b="1" dirty="0" smtClean="0"/>
              <a:t>次级粒子种类分布</a:t>
            </a:r>
            <a:endParaRPr lang="zh-CN" altLang="en-US" sz="2400" b="1" dirty="0"/>
          </a:p>
        </p:txBody>
      </p:sp>
    </p:spTree>
    <p:extLst>
      <p:ext uri="{BB962C8B-B14F-4D97-AF65-F5344CB8AC3E}">
        <p14:creationId xmlns:p14="http://schemas.microsoft.com/office/powerpoint/2010/main" val="52300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2862</TotalTime>
  <Words>406</Words>
  <Application>Microsoft Office PowerPoint</Application>
  <PresentationFormat>宽屏</PresentationFormat>
  <Paragraphs>65</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굴림</vt:lpstr>
      <vt:lpstr>华文中宋</vt:lpstr>
      <vt:lpstr>宋体</vt:lpstr>
      <vt:lpstr>微软雅黑</vt:lpstr>
      <vt:lpstr>Arial</vt:lpstr>
      <vt:lpstr>Calibri</vt:lpstr>
      <vt:lpstr>Calibri Light</vt:lpstr>
      <vt:lpstr>Times New Roman</vt:lpstr>
      <vt:lpstr>Wingdings</vt:lpstr>
      <vt:lpstr>Office 主题</vt:lpstr>
      <vt:lpstr>用ARGO数据研究EAS前锋面</vt:lpstr>
      <vt:lpstr>主要内容</vt:lpstr>
      <vt:lpstr>前锋面介绍</vt:lpstr>
      <vt:lpstr>之前的工作介绍</vt:lpstr>
      <vt:lpstr>伽马样本前锋面测量方法</vt:lpstr>
      <vt:lpstr>伽马和宇宙线前锋面比较</vt:lpstr>
      <vt:lpstr>伽马和宇宙线前锋面测量结果</vt:lpstr>
      <vt:lpstr>PowerPoint 演示文稿</vt:lpstr>
      <vt:lpstr>利用MC理解前锋面结构</vt:lpstr>
      <vt:lpstr>PowerPoint 演示文稿</vt:lpstr>
      <vt:lpstr>MC 与data比较结果</vt:lpstr>
      <vt:lpstr>MC 与data比较结果  </vt:lpstr>
      <vt:lpstr>PowerPoint 演示文稿</vt:lpstr>
      <vt:lpstr>利用G4argo理解近芯位下掉 </vt:lpstr>
      <vt:lpstr>利用G4argo理解近芯位下掉 </vt:lpstr>
      <vt:lpstr>利用G4argo理解近芯位下掉 </vt:lpstr>
      <vt:lpstr>利用G4argo理解近芯位下掉 </vt:lpstr>
      <vt:lpstr>PowerPoint 演示文稿</vt:lpstr>
      <vt:lpstr>PowerPoint 演示文稿</vt:lpstr>
      <vt:lpstr>PowerPoint 演示文稿</vt:lpstr>
      <vt:lpstr>小结</vt:lpstr>
      <vt:lpstr>              谢谢</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用ARGO数据研究EAS前锋面</dc:title>
  <dc:creator>tianzhen</dc:creator>
  <cp:lastModifiedBy>jinchao</cp:lastModifiedBy>
  <cp:revision>92</cp:revision>
  <dcterms:created xsi:type="dcterms:W3CDTF">2017-09-16T02:22:41Z</dcterms:created>
  <dcterms:modified xsi:type="dcterms:W3CDTF">2017-09-23T05:38:27Z</dcterms:modified>
</cp:coreProperties>
</file>