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27"/>
  </p:notesMasterIdLst>
  <p:handoutMasterIdLst>
    <p:handoutMasterId r:id="rId28"/>
  </p:handoutMasterIdLst>
  <p:sldIdLst>
    <p:sldId id="337" r:id="rId2"/>
    <p:sldId id="496" r:id="rId3"/>
    <p:sldId id="461" r:id="rId4"/>
    <p:sldId id="469" r:id="rId5"/>
    <p:sldId id="507" r:id="rId6"/>
    <p:sldId id="372" r:id="rId7"/>
    <p:sldId id="497" r:id="rId8"/>
    <p:sldId id="498" r:id="rId9"/>
    <p:sldId id="509" r:id="rId10"/>
    <p:sldId id="508" r:id="rId11"/>
    <p:sldId id="499" r:id="rId12"/>
    <p:sldId id="500" r:id="rId13"/>
    <p:sldId id="501" r:id="rId14"/>
    <p:sldId id="502" r:id="rId15"/>
    <p:sldId id="503" r:id="rId16"/>
    <p:sldId id="504" r:id="rId17"/>
    <p:sldId id="458" r:id="rId18"/>
    <p:sldId id="483" r:id="rId19"/>
    <p:sldId id="478" r:id="rId20"/>
    <p:sldId id="481" r:id="rId21"/>
    <p:sldId id="506" r:id="rId22"/>
    <p:sldId id="494" r:id="rId23"/>
    <p:sldId id="480" r:id="rId24"/>
    <p:sldId id="495" r:id="rId25"/>
    <p:sldId id="460" r:id="rId26"/>
  </p:sldIdLst>
  <p:sldSz cx="9144000" cy="6858000" type="screen4x3"/>
  <p:notesSz cx="10234613" cy="70993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主题样式 1 - 个性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主题样式 2 - 个性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主题样式 1 - 个性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27F97BB-C833-4FB7-BDE5-3F7075034690}" styleName="主题样式 2 - 个性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6" autoAdjust="0"/>
    <p:restoredTop sz="95621" autoAdjust="0"/>
  </p:normalViewPr>
  <p:slideViewPr>
    <p:cSldViewPr snapToGrid="0">
      <p:cViewPr>
        <p:scale>
          <a:sx n="150" d="100"/>
          <a:sy n="150" d="100"/>
        </p:scale>
        <p:origin x="1552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E182D-4984-6A43-B93C-67E661898820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DEB40-CB22-D643-B0C4-2AAE09931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8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258830E-2470-4DE9-8605-85EEBA417B90}" type="datetimeFigureOut">
              <a:rPr lang="zh-CN" altLang="en-US" smtClean="0"/>
              <a:pPr/>
              <a:t>2017/7/18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4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797247" y="6743104"/>
            <a:ext cx="4434998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734CA5D-7529-4F7A-B275-77EC64C9C0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32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19488" y="887413"/>
            <a:ext cx="3195637" cy="23955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4CA5D-7529-4F7A-B275-77EC64C9C0A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63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DB70-2916-7B4C-A501-DBBEFD9E282F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981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0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4AED8-6D9A-0742-8E8B-A3D18FB44CB1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43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00F89-0D7F-E346-8E5C-5BD54F07E923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2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A3BA-BEDB-F941-851A-87EB47DEC150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454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14882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92" y="1456358"/>
            <a:ext cx="18131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39667" y="12214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68287" y="1446228"/>
            <a:ext cx="144262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F0C9B-C653-9243-8AA5-0DC337D71095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0FD765-E849-415E-90E0-2D4B988A274A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" name="内容占位符 3"/>
          <p:cNvSpPr>
            <a:spLocks noGrp="1"/>
          </p:cNvSpPr>
          <p:nvPr>
            <p:ph sz="half" idx="13"/>
          </p:nvPr>
        </p:nvSpPr>
        <p:spPr>
          <a:xfrm>
            <a:off x="739667" y="3758884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1" name="内容占位符 3"/>
          <p:cNvSpPr>
            <a:spLocks noGrp="1"/>
          </p:cNvSpPr>
          <p:nvPr>
            <p:ph sz="half" idx="14"/>
          </p:nvPr>
        </p:nvSpPr>
        <p:spPr>
          <a:xfrm>
            <a:off x="5419641" y="12214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2" name="内容占位符 3"/>
          <p:cNvSpPr>
            <a:spLocks noGrp="1"/>
          </p:cNvSpPr>
          <p:nvPr>
            <p:ph sz="half" idx="15"/>
          </p:nvPr>
        </p:nvSpPr>
        <p:spPr>
          <a:xfrm>
            <a:off x="5419641" y="3784391"/>
            <a:ext cx="3724363" cy="2397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4468287" y="3863925"/>
            <a:ext cx="1442622" cy="53066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type="body" idx="17"/>
          </p:nvPr>
        </p:nvSpPr>
        <p:spPr>
          <a:xfrm>
            <a:off x="1" y="3853483"/>
            <a:ext cx="181314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4929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550C-7590-9343-BE77-84F22CF76B90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6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D7F08-6219-E445-97D2-991260102ED4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0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7441"/>
            <a:ext cx="46291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7441"/>
            <a:ext cx="4514850" cy="514043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9363-4BA3-5248-A3C7-40D505E8A5D7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55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1571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2152020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6611" y="132810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6611" y="2164416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D36E-9F60-7D4F-904C-3DBD59B8973C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45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60982"/>
            <a:ext cx="4609578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92531"/>
            <a:ext cx="4609578" cy="214013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196C-E9C2-D246-A717-A8A942F3E03B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0" y="4176974"/>
            <a:ext cx="4609578" cy="23109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5"/>
          </p:nvPr>
        </p:nvSpPr>
        <p:spPr>
          <a:xfrm>
            <a:off x="0" y="3871908"/>
            <a:ext cx="4609578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/>
          </p:nvPr>
        </p:nvSpPr>
        <p:spPr>
          <a:xfrm>
            <a:off x="4619755" y="1360982"/>
            <a:ext cx="4534422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619757" y="1711015"/>
            <a:ext cx="4524245" cy="211145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8"/>
          </p:nvPr>
        </p:nvSpPr>
        <p:spPr>
          <a:xfrm>
            <a:off x="4619755" y="3858667"/>
            <a:ext cx="4534422" cy="30506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4619757" y="4162958"/>
            <a:ext cx="4524245" cy="231667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5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CBDA-37A5-A841-B220-813D82A7EFCA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12A5-E34A-7942-806B-037F78A689BB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993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3A78-A2D1-B243-BA68-03ACA93FB2C5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40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"/>
            <a:ext cx="7886700" cy="758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5566"/>
            <a:ext cx="9144000" cy="493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78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F16A-3BFB-F045-B274-D4964EBC7625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3898" y="64928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352" y="6613746"/>
            <a:ext cx="1515649" cy="214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53DB2-EE56-41DA-8F36-4E7CFF9CEF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27" y="0"/>
            <a:ext cx="1288472" cy="7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-1" y="189582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Higgs combination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toward CDR</a:t>
            </a:r>
            <a:endParaRPr kumimoji="1" lang="zh-CN" alt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202238"/>
            <a:ext cx="6858000" cy="1655762"/>
          </a:xfrm>
        </p:spPr>
        <p:txBody>
          <a:bodyPr>
            <a:normAutofit/>
          </a:bodyPr>
          <a:lstStyle/>
          <a:p>
            <a:pPr algn="r"/>
            <a:endParaRPr lang="en-US" altLang="zh-CN" sz="15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r">
              <a:lnSpc>
                <a:spcPct val="22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IHEP</a:t>
            </a:r>
            <a:endParaRPr lang="en-US" altLang="zh-CN" sz="1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>
              <a:lnSpc>
                <a:spcPct val="220000"/>
              </a:lnSpc>
            </a:pP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017-07-12</a:t>
            </a:r>
            <a:endParaRPr lang="en-US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61709" y="428342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ZhangKaili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45069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标题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:r>
                  <a:rPr lang="en-US" altLang="zh-CN" sz="3200" dirty="0" smtClean="0"/>
                  <a:t>My</a:t>
                </a:r>
                <a:r>
                  <a:rPr lang="zh-CN" altLang="en-US" sz="3200" dirty="0" smtClean="0"/>
                  <a:t> </a:t>
                </a:r>
                <a:r>
                  <a:rPr lang="en-US" altLang="zh-CN" sz="3200" dirty="0" smtClean="0"/>
                  <a:t>attempt,</a:t>
                </a:r>
                <a:r>
                  <a:rPr lang="zh-CN" alt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3200" b="0" i="0" smtClean="0">
                        <a:latin typeface="Cambria Math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2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6" name="标题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32" t="-806"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Now,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use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either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mass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spectrum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template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observables.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old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sample,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bb/cc/gg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separated(which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realistic.)</a:t>
            </a:r>
            <a:r>
              <a:rPr lang="zh-CN" altLang="en-US" sz="2000" dirty="0"/>
              <a:t> </a:t>
            </a:r>
            <a:r>
              <a:rPr lang="en-US" altLang="zh-CN" sz="2000" dirty="0" smtClean="0"/>
              <a:t>and</a:t>
            </a:r>
            <a:r>
              <a:rPr lang="zh-CN" altLang="en-US" sz="2000" dirty="0" smtClean="0"/>
              <a:t> </a:t>
            </a:r>
            <a:r>
              <a:rPr lang="en-US" altLang="zh-CN" sz="2000" dirty="0" err="1" smtClean="0"/>
              <a:t>bkg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not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complete.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Now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single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channel,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bb/</a:t>
            </a:r>
            <a:r>
              <a:rPr lang="en-US" altLang="zh-CN" sz="2000" dirty="0" err="1" smtClean="0"/>
              <a:t>bkg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large,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cc/gg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events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limited,</a:t>
            </a:r>
          </a:p>
          <a:p>
            <a:pPr lvl="1">
              <a:lnSpc>
                <a:spcPct val="150000"/>
              </a:lnSpc>
            </a:pPr>
            <a:r>
              <a:rPr lang="en-US" altLang="zh-CN" sz="1200" dirty="0" err="1" smtClean="0"/>
              <a:t>qqbb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170000,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qqcc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8000,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bkg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~1520000.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fit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unstable/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performance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vary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poor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now.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Fixing……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Other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channels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not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influenced.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theory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result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all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same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with</a:t>
            </a:r>
            <a:r>
              <a:rPr lang="zh-CN" altLang="en-US" sz="1600" dirty="0" smtClean="0"/>
              <a:t> </a:t>
            </a:r>
            <a:r>
              <a:rPr lang="en-US" altLang="zh-CN" sz="1600" dirty="0" err="1" smtClean="0"/>
              <a:t>Baiyu’s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result.</a:t>
            </a:r>
          </a:p>
          <a:p>
            <a:pPr>
              <a:lnSpc>
                <a:spcPct val="150000"/>
              </a:lnSpc>
            </a:pPr>
            <a:endParaRPr lang="en-US" altLang="zh-CN" sz="2000" dirty="0" smtClean="0"/>
          </a:p>
          <a:p>
            <a:pPr lvl="1">
              <a:lnSpc>
                <a:spcPct val="150000"/>
              </a:lnSpc>
            </a:pPr>
            <a:endParaRPr lang="en-US" altLang="zh-CN" sz="1800" dirty="0" smtClean="0"/>
          </a:p>
          <a:p>
            <a:pPr lvl="1">
              <a:lnSpc>
                <a:spcPct val="150000"/>
              </a:lnSpc>
            </a:pPr>
            <a:endParaRPr lang="en-US" altLang="zh-CN" sz="1800" dirty="0"/>
          </a:p>
          <a:p>
            <a:pPr lvl="1">
              <a:lnSpc>
                <a:spcPct val="150000"/>
              </a:lnSpc>
            </a:pPr>
            <a:endParaRPr lang="en-US" altLang="zh-CN" sz="1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4B705-B89C-0A40-A687-94B600283A9C}" type="datetime1">
              <a:rPr lang="zh-CN" altLang="en-US" smtClean="0"/>
              <a:t>2017/7/23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10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4558496"/>
                  </p:ext>
                </p:extLst>
              </p:nvPr>
            </p:nvGraphicFramePr>
            <p:xfrm>
              <a:off x="4571999" y="58541"/>
              <a:ext cx="3242460" cy="9144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48492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648492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648492">
                      <a:extLst>
                        <a:ext uri="{9D8B030D-6E8A-4147-A177-3AD203B41FA5}">
                          <a16:colId xmlns:a16="http://schemas.microsoft.com/office/drawing/2014/main" xmlns="" val="1207984889"/>
                        </a:ext>
                      </a:extLst>
                    </a:gridCol>
                    <a:gridCol w="648492"/>
                    <a:gridCol w="648492"/>
                  </a:tblGrid>
                  <a:tr h="2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800" b="0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r>
                            <a:rPr lang="zh-CN" altLang="en-US" sz="8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800" b="0" baseline="0" dirty="0" smtClean="0">
                              <a:solidFill>
                                <a:schemeClr val="tx1"/>
                              </a:solidFill>
                            </a:rPr>
                            <a:t>sample</a:t>
                          </a:r>
                          <a:endParaRPr lang="zh-CN" altLang="en-US" sz="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Current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>
                              <a:solidFill>
                                <a:schemeClr val="tx1"/>
                              </a:solidFill>
                            </a:rPr>
                            <a:t>Baiyu’s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900" b="0" smtClean="0"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</m:oMath>
                            </m:oMathPara>
                          </a14:m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0.28%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0.25%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rgbClr val="FF0000"/>
                              </a:solidFill>
                            </a:rPr>
                            <a:t>1.53%</a:t>
                          </a:r>
                          <a:endParaRPr lang="zh-CN" altLang="en-US" sz="9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0.3%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28088733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CN" sz="9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2.2%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2.70%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rgbClr val="FF0000"/>
                              </a:solidFill>
                            </a:rPr>
                            <a:t>38.0%</a:t>
                          </a:r>
                          <a:endParaRPr lang="zh-CN" altLang="en-US" sz="9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3.2%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71825379"/>
                      </a:ext>
                    </a:extLst>
                  </a:tr>
                  <a:tr h="2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CN" sz="9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gg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1.6%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1.17%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rgbClr val="FF0000"/>
                              </a:solidFill>
                            </a:rPr>
                            <a:t>7.9%</a:t>
                          </a:r>
                          <a:endParaRPr lang="zh-CN" altLang="en-US" sz="9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1.6%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746860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4558496"/>
                  </p:ext>
                </p:extLst>
              </p:nvPr>
            </p:nvGraphicFramePr>
            <p:xfrm>
              <a:off x="4571999" y="58541"/>
              <a:ext cx="3242460" cy="9144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484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9999350"/>
                        </a:ext>
                      </a:extLst>
                    </a:gridCol>
                    <a:gridCol w="6484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9614638"/>
                        </a:ext>
                      </a:extLst>
                    </a:gridCol>
                    <a:gridCol w="64849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07984889"/>
                        </a:ext>
                      </a:extLst>
                    </a:gridCol>
                    <a:gridCol w="648492"/>
                    <a:gridCol w="648492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800" b="0" dirty="0" smtClean="0">
                              <a:solidFill>
                                <a:schemeClr val="tx1"/>
                              </a:solidFill>
                            </a:rPr>
                            <a:t>Old</a:t>
                          </a:r>
                          <a:r>
                            <a:rPr lang="zh-CN" altLang="en-US" sz="8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800" b="0" baseline="0" dirty="0" smtClean="0">
                              <a:solidFill>
                                <a:schemeClr val="tx1"/>
                              </a:solidFill>
                            </a:rPr>
                            <a:t>sample</a:t>
                          </a:r>
                          <a:endParaRPr lang="zh-CN" altLang="en-US" sz="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Current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err="1" smtClean="0">
                              <a:solidFill>
                                <a:schemeClr val="tx1"/>
                              </a:solidFill>
                            </a:rPr>
                            <a:t>Baiyu’s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54162496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935" t="-102632" r="-399065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0.28%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0.25%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rgbClr val="FF0000"/>
                              </a:solidFill>
                            </a:rPr>
                            <a:t>1.53%</a:t>
                          </a:r>
                          <a:endParaRPr lang="zh-CN" altLang="en-US" sz="9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0.3%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8088733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935" t="-208108" r="-399065" b="-1162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2.2%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2.70%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rgbClr val="FF0000"/>
                              </a:solidFill>
                            </a:rPr>
                            <a:t>38.0%</a:t>
                          </a:r>
                          <a:endParaRPr lang="zh-CN" altLang="en-US" sz="9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3.2%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1825379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935" t="-300000" r="-399065" b="-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1.6%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1.17%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rgbClr val="FF0000"/>
                              </a:solidFill>
                            </a:rPr>
                            <a:t>7.9%</a:t>
                          </a:r>
                          <a:endParaRPr lang="zh-CN" altLang="en-US" sz="9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1.6%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文本框 10"/>
          <p:cNvSpPr txBox="1"/>
          <p:nvPr/>
        </p:nvSpPr>
        <p:spPr>
          <a:xfrm>
            <a:off x="6635615" y="5832151"/>
            <a:ext cx="2508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Black </a:t>
            </a:r>
            <a:r>
              <a:rPr lang="en-US" altLang="zh-CN" sz="1200" dirty="0" err="1" smtClean="0"/>
              <a:t>line&amp;dot</a:t>
            </a:r>
            <a:r>
              <a:rPr lang="en-US" altLang="zh-CN" sz="1200" dirty="0" smtClean="0"/>
              <a:t>: Asimov </a:t>
            </a:r>
            <a:r>
              <a:rPr lang="en-US" altLang="zh-CN" sz="1200" dirty="0" err="1" smtClean="0"/>
              <a:t>s+b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pdf&amp;data</a:t>
            </a:r>
            <a:endParaRPr lang="en-US" altLang="zh-CN" sz="1200" dirty="0" smtClean="0"/>
          </a:p>
          <a:p>
            <a:r>
              <a:rPr lang="en-US" altLang="zh-CN" sz="1200" dirty="0" smtClean="0">
                <a:solidFill>
                  <a:srgbClr val="0070C0"/>
                </a:solidFill>
              </a:rPr>
              <a:t>Blue</a:t>
            </a:r>
            <a:r>
              <a:rPr lang="en-US" altLang="zh-CN" sz="1200" dirty="0" smtClean="0"/>
              <a:t> line: signal pdf</a:t>
            </a: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Red</a:t>
            </a:r>
            <a:r>
              <a:rPr lang="en-US" altLang="zh-CN" sz="1200" dirty="0" smtClean="0"/>
              <a:t> 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dot</a:t>
            </a:r>
            <a:r>
              <a:rPr lang="en-US" altLang="zh-CN" sz="1200" dirty="0" smtClean="0"/>
              <a:t>: 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signal </a:t>
            </a:r>
            <a:r>
              <a:rPr lang="en-US" altLang="zh-CN" sz="1200" dirty="0" smtClean="0"/>
              <a:t>mc </a:t>
            </a:r>
            <a:r>
              <a:rPr lang="en-US" altLang="zh-CN" sz="1200" dirty="0" smtClean="0"/>
              <a:t>sample</a:t>
            </a:r>
          </a:p>
          <a:p>
            <a:r>
              <a:rPr lang="en-US" altLang="zh-CN" sz="1200" dirty="0" smtClean="0"/>
              <a:t>Ping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dash: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SM</a:t>
            </a:r>
            <a:r>
              <a:rPr lang="zh-CN" altLang="en-US" sz="1200" dirty="0" smtClean="0"/>
              <a:t> </a:t>
            </a:r>
            <a:r>
              <a:rPr lang="en-US" altLang="zh-CN" sz="1200" dirty="0" err="1" smtClean="0"/>
              <a:t>bkg</a:t>
            </a:r>
            <a:endParaRPr lang="zh-CN" altLang="en-US" sz="12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10" y="2952151"/>
            <a:ext cx="2123390" cy="144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610" y="4392151"/>
            <a:ext cx="2123390" cy="1440000"/>
          </a:xfrm>
          <a:prstGeom prst="rect">
            <a:avLst/>
          </a:prstGeom>
        </p:spPr>
      </p:pic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39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𝜏𝜏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763E-F4AF-2444-BF3B-0746BD25B0DB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11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189448"/>
                  </p:ext>
                </p:extLst>
              </p:nvPr>
            </p:nvGraphicFramePr>
            <p:xfrm>
              <a:off x="2869640" y="138593"/>
              <a:ext cx="3334170" cy="6537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11390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1111390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1111390"/>
                  </a:tblGrid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Currently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900" b="0" i="1" smtClean="0"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1.2%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0.74%</a:t>
                          </a:r>
                        </a:p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(over</a:t>
                          </a:r>
                          <a:r>
                            <a:rPr lang="en-US" altLang="zh-CN" sz="900" b="0" baseline="0" dirty="0" smtClean="0">
                              <a:solidFill>
                                <a:schemeClr val="tx1"/>
                              </a:solidFill>
                            </a:rPr>
                            <a:t>estimated)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746860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表格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6189448"/>
                  </p:ext>
                </p:extLst>
              </p:nvPr>
            </p:nvGraphicFramePr>
            <p:xfrm>
              <a:off x="2869640" y="138593"/>
              <a:ext cx="3334170" cy="65376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1113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9999350"/>
                        </a:ext>
                      </a:extLst>
                    </a:gridCol>
                    <a:gridCol w="111139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9614638"/>
                        </a:ext>
                      </a:extLst>
                    </a:gridCol>
                    <a:gridCol w="1111390"/>
                  </a:tblGrid>
                  <a:tr h="28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Currently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5416249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81667" r="-20000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1.2%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0.74%</a:t>
                          </a:r>
                        </a:p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(over</a:t>
                          </a:r>
                          <a:r>
                            <a:rPr lang="en-US" altLang="zh-CN" sz="900" b="0" baseline="0" dirty="0" smtClean="0">
                              <a:solidFill>
                                <a:schemeClr val="tx1"/>
                              </a:solidFill>
                            </a:rPr>
                            <a:t>estimated)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40" y="2423239"/>
            <a:ext cx="2122560" cy="14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内容占位符 10"/>
              <p:cNvSpPr>
                <a:spLocks noGrp="1"/>
              </p:cNvSpPr>
              <p:nvPr>
                <p:ph idx="1"/>
              </p:nvPr>
            </p:nvSpPr>
            <p:spPr>
              <a:xfrm>
                <a:off x="0" y="969767"/>
                <a:ext cx="9144000" cy="49374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b="0" dirty="0" err="1" smtClean="0"/>
                  <a:t>Pre_CDR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concludes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the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precision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result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but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no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description</a:t>
                </a:r>
                <a:r>
                  <a:rPr lang="en-US" altLang="zh-CN" sz="2000" b="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Signal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and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ZH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events(Main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WW)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share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same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shape</a:t>
                </a:r>
                <a:endParaRPr lang="en-US" altLang="zh-CN" sz="2000" b="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Dan </a:t>
                </a:r>
                <a:r>
                  <a:rPr lang="en-US" altLang="zh-CN" sz="1800" dirty="0" smtClean="0"/>
                  <a:t>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b="0" i="1" smtClean="0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1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fit to </a:t>
                </a:r>
                <a:r>
                  <a:rPr lang="en-US" altLang="zh-CN" sz="1800" dirty="0" smtClean="0"/>
                  <a:t>separate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signal</a:t>
                </a: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Distance from beam spot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/>
                  <a:t>D</a:t>
                </a:r>
                <a:r>
                  <a:rPr lang="en-US" altLang="zh-CN" sz="1800" dirty="0" smtClean="0"/>
                  <a:t>etermine </a:t>
                </a:r>
                <a:r>
                  <a:rPr lang="en-US" altLang="zh-CN" sz="1800" dirty="0"/>
                  <a:t>the </a:t>
                </a:r>
                <a:r>
                  <a:rPr lang="en-US" altLang="zh-CN" sz="1800" dirty="0" smtClean="0"/>
                  <a:t>ratio, then use ratio to produce signal sample</a:t>
                </a:r>
                <a:r>
                  <a:rPr lang="en-US" altLang="zh-CN" sz="1800" dirty="0" smtClean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 smtClean="0"/>
                  <a:t>Currently</a:t>
                </a:r>
                <a:r>
                  <a:rPr lang="en-US" altLang="zh-CN" sz="2200" dirty="0" smtClean="0"/>
                  <a:t>,</a:t>
                </a:r>
                <a:r>
                  <a:rPr lang="zh-CN" altLang="en-US" sz="2200" dirty="0" smtClean="0"/>
                  <a:t> </a:t>
                </a:r>
                <a:endParaRPr lang="en-US" altLang="zh-CN" sz="22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err="1" smtClean="0"/>
                  <a:t>qqtt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channel’s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bkg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not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ready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and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some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bugs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in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vvtt’s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bkg.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So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bkg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not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included;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this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0.74%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can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be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overestimated.</a:t>
                </a: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</p:txBody>
          </p:sp>
        </mc:Choice>
        <mc:Fallback>
          <p:sp>
            <p:nvSpPr>
              <p:cNvPr id="11" name="内容占位符 1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69767"/>
                <a:ext cx="9144000" cy="4937451"/>
              </a:xfrm>
              <a:blipFill rotWithShape="0">
                <a:blip r:embed="rId5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内容占位符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40" y="976503"/>
            <a:ext cx="2122560" cy="1440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4770" y="3863239"/>
            <a:ext cx="2029230" cy="144000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10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WW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E28A-5D4E-6343-BAC6-620855F75095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845530" y="185949"/>
              <a:ext cx="2654568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0900074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CDR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err="1" smtClean="0"/>
                            <a:t>Manqi’s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黑体"/>
                                    <a:cs typeface="+mn-cs"/>
                                  </a:rPr>
                                  <m:t>𝑊𝑊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1.5%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1.0%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1.24%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039456"/>
                  </p:ext>
                </p:extLst>
              </p:nvPr>
            </p:nvGraphicFramePr>
            <p:xfrm>
              <a:off x="4845530" y="185949"/>
              <a:ext cx="2654568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900074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CDR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err="1" smtClean="0"/>
                            <a:t>Manqi’s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3390" r="-301835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1.5%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1.0%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1.24%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0" y="1314329"/>
            <a:ext cx="9144000" cy="4937451"/>
          </a:xfrm>
        </p:spPr>
        <p:txBody>
          <a:bodyPr/>
          <a:lstStyle/>
          <a:p>
            <a:r>
              <a:rPr lang="en-US" altLang="zh-CN" sz="2000" dirty="0" smtClean="0"/>
              <a:t>Pre_CDR’s result contains: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Currently have 11 channels of WW (with box)</a:t>
            </a:r>
          </a:p>
          <a:p>
            <a:pPr lvl="1"/>
            <a:r>
              <a:rPr lang="en-US" altLang="zh-CN" sz="1600" dirty="0" smtClean="0"/>
              <a:t>Data entry is different with </a:t>
            </a:r>
            <a:r>
              <a:rPr lang="en-US" altLang="zh-CN" sz="1600" dirty="0" err="1" smtClean="0"/>
              <a:t>Pre_CDRs</a:t>
            </a:r>
            <a:r>
              <a:rPr lang="en-US" altLang="zh-CN" sz="1600" dirty="0" smtClean="0"/>
              <a:t>’.</a:t>
            </a:r>
          </a:p>
          <a:p>
            <a:pPr lvl="1"/>
            <a:r>
              <a:rPr lang="en-US" altLang="zh-CN" sz="1600" dirty="0" smtClean="0"/>
              <a:t>Others are undergoing</a:t>
            </a:r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 lvl="1"/>
            <a:endParaRPr lang="zh-CN" altLang="en-US" dirty="0"/>
          </a:p>
        </p:txBody>
      </p:sp>
      <p:pic>
        <p:nvPicPr>
          <p:cNvPr id="9" name="内容占位符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4239" r="3594" b="6699"/>
          <a:stretch/>
        </p:blipFill>
        <p:spPr>
          <a:xfrm>
            <a:off x="5340961" y="1149271"/>
            <a:ext cx="3786414" cy="2010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34" y="1803906"/>
            <a:ext cx="4023360" cy="11052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r="10068" b="335"/>
          <a:stretch/>
        </p:blipFill>
        <p:spPr>
          <a:xfrm>
            <a:off x="5220394" y="4571103"/>
            <a:ext cx="3823854" cy="18284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016583" y="6225076"/>
            <a:ext cx="1094167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3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301874" y="4182247"/>
            <a:ext cx="174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Libo’s</a:t>
            </a:r>
            <a:r>
              <a:rPr lang="en-US" altLang="zh-CN" dirty="0" smtClean="0"/>
              <a:t> summary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35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3 final Z, one off-shell.</a:t>
            </a:r>
          </a:p>
          <a:p>
            <a:pPr>
              <a:lnSpc>
                <a:spcPct val="150000"/>
              </a:lnSpc>
            </a:pPr>
            <a:r>
              <a:rPr lang="en-US" altLang="zh-CN" dirty="0" err="1" smtClean="0"/>
              <a:t>Pre_CDR’s</a:t>
            </a:r>
            <a:r>
              <a:rPr lang="en-US" altLang="zh-CN" dirty="0" smtClean="0"/>
              <a:t> result from extrapolating the FCC-</a:t>
            </a:r>
            <a:r>
              <a:rPr lang="en-US" altLang="zh-CN" dirty="0" err="1" smtClean="0"/>
              <a:t>ee</a:t>
            </a:r>
            <a:r>
              <a:rPr lang="en-US" altLang="zh-CN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Now has 3 channels clear and easy to study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/>
              <a:t>Others are rather difficult; undergoing by </a:t>
            </a:r>
            <a:r>
              <a:rPr lang="en-US" altLang="zh-CN" dirty="0" err="1" smtClean="0"/>
              <a:t>Yuqian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6990-671E-454A-B6F8-291E1808B876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355929"/>
                  </p:ext>
                </p:extLst>
              </p:nvPr>
            </p:nvGraphicFramePr>
            <p:xfrm>
              <a:off x="5319356" y="151176"/>
              <a:ext cx="1990926" cy="5334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0798488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黑体"/>
                                    <a:cs typeface="+mn-cs"/>
                                  </a:rPr>
                                  <m:t>𝑍𝑍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4.3%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5.41%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746860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表格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9355929"/>
                  </p:ext>
                </p:extLst>
              </p:nvPr>
            </p:nvGraphicFramePr>
            <p:xfrm>
              <a:off x="5319356" y="151176"/>
              <a:ext cx="1990926" cy="5334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07984889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5416249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76471" r="-201835" b="-19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4.3%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5.41%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25" y="1325566"/>
            <a:ext cx="4218017" cy="607819"/>
          </a:xfrm>
          <a:prstGeom prst="rect">
            <a:avLst/>
          </a:prstGeom>
        </p:spPr>
      </p:pic>
      <p:pic>
        <p:nvPicPr>
          <p:cNvPr id="11" name="内容占位符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1" y="4580313"/>
            <a:ext cx="2053530" cy="1504200"/>
          </a:xfrm>
          <a:prstGeom prst="rect">
            <a:avLst/>
          </a:prstGeom>
        </p:spPr>
      </p:pic>
      <p:pic>
        <p:nvPicPr>
          <p:cNvPr id="12" name="内容占位符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09" y="4580313"/>
            <a:ext cx="2026110" cy="1504200"/>
          </a:xfrm>
          <a:prstGeom prst="rect">
            <a:avLst/>
          </a:prstGeom>
        </p:spPr>
      </p:pic>
      <p:pic>
        <p:nvPicPr>
          <p:cNvPr id="13" name="内容占位符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51" y="4580313"/>
            <a:ext cx="2218058" cy="1504200"/>
          </a:xfrm>
          <a:prstGeom prst="rect">
            <a:avLst/>
          </a:prstGeom>
        </p:spPr>
      </p:pic>
      <p:graphicFrame>
        <p:nvGraphicFramePr>
          <p:cNvPr id="14" name="表格 13"/>
          <p:cNvGraphicFramePr>
            <a:graphicFrameLocks noGrp="1"/>
          </p:cNvGraphicFramePr>
          <p:nvPr>
            <p:extLst/>
          </p:nvPr>
        </p:nvGraphicFramePr>
        <p:xfrm>
          <a:off x="1729047" y="6150110"/>
          <a:ext cx="1107243" cy="337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418">
                  <a:extLst>
                    <a:ext uri="{9D8B030D-6E8A-4147-A177-3AD203B41FA5}">
                      <a16:colId xmlns:a16="http://schemas.microsoft.com/office/drawing/2014/main" xmlns="" val="876839306"/>
                    </a:ext>
                  </a:extLst>
                </a:gridCol>
                <a:gridCol w="623825">
                  <a:extLst>
                    <a:ext uri="{9D8B030D-6E8A-4147-A177-3AD203B41FA5}">
                      <a16:colId xmlns:a16="http://schemas.microsoft.com/office/drawing/2014/main" xmlns="" val="1457905170"/>
                    </a:ext>
                  </a:extLst>
                </a:gridCol>
              </a:tblGrid>
              <a:tr h="337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err="1" smtClean="0"/>
                        <a:t>μμ</a:t>
                      </a:r>
                      <a:endParaRPr lang="zh-CN" alt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vvjj</a:t>
                      </a:r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81322043"/>
                  </a:ext>
                </a:extLst>
              </a:tr>
            </a:tbl>
          </a:graphicData>
        </a:graphic>
      </p:graphicFrame>
      <p:graphicFrame>
        <p:nvGraphicFramePr>
          <p:cNvPr id="15" name="表格 14"/>
          <p:cNvGraphicFramePr>
            <a:graphicFrameLocks noGrp="1"/>
          </p:cNvGraphicFramePr>
          <p:nvPr>
            <p:extLst/>
          </p:nvPr>
        </p:nvGraphicFramePr>
        <p:xfrm>
          <a:off x="3943350" y="6150110"/>
          <a:ext cx="1107243" cy="337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418">
                  <a:extLst>
                    <a:ext uri="{9D8B030D-6E8A-4147-A177-3AD203B41FA5}">
                      <a16:colId xmlns:a16="http://schemas.microsoft.com/office/drawing/2014/main" xmlns="" val="4037062376"/>
                    </a:ext>
                  </a:extLst>
                </a:gridCol>
                <a:gridCol w="623825">
                  <a:extLst>
                    <a:ext uri="{9D8B030D-6E8A-4147-A177-3AD203B41FA5}">
                      <a16:colId xmlns:a16="http://schemas.microsoft.com/office/drawing/2014/main" xmlns="" val="516028541"/>
                    </a:ext>
                  </a:extLst>
                </a:gridCol>
              </a:tblGrid>
              <a:tr h="337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vv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err="1" smtClean="0"/>
                        <a:t>μμjj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9244602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>
            <p:extLst/>
          </p:nvPr>
        </p:nvGraphicFramePr>
        <p:xfrm>
          <a:off x="5990053" y="6150110"/>
          <a:ext cx="1107243" cy="337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418">
                  <a:extLst>
                    <a:ext uri="{9D8B030D-6E8A-4147-A177-3AD203B41FA5}">
                      <a16:colId xmlns:a16="http://schemas.microsoft.com/office/drawing/2014/main" xmlns="" val="936419776"/>
                    </a:ext>
                  </a:extLst>
                </a:gridCol>
                <a:gridCol w="623825">
                  <a:extLst>
                    <a:ext uri="{9D8B030D-6E8A-4147-A177-3AD203B41FA5}">
                      <a16:colId xmlns:a16="http://schemas.microsoft.com/office/drawing/2014/main" xmlns="" val="1062559756"/>
                    </a:ext>
                  </a:extLst>
                </a:gridCol>
              </a:tblGrid>
              <a:tr h="33776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ee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vvjj</a:t>
                      </a:r>
                      <a:endParaRPr lang="en-US" altLang="zh-CN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44786532"/>
                  </a:ext>
                </a:extLst>
              </a:tr>
            </a:tbl>
          </a:graphicData>
        </a:graphic>
      </p:graphicFrame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98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80C42-7275-FA45-BD8E-8D123BAAEDBE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3 channels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𝑙𝑙</m:t>
                    </m:r>
                    <m:r>
                      <a:rPr lang="en-US" altLang="zh-CN" sz="2000" b="0" i="1" dirty="0" smtClean="0">
                        <a:latin typeface="Cambria Math" charset="0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charset="0"/>
                      </a:rPr>
                      <m:t>𝑣𝑣</m:t>
                    </m:r>
                    <m:r>
                      <a:rPr lang="en-US" altLang="zh-CN" sz="2000" b="0" i="1" dirty="0" smtClean="0">
                        <a:latin typeface="Cambria Math" charset="0"/>
                      </a:rPr>
                      <m:t>,</m:t>
                    </m:r>
                    <m:r>
                      <a:rPr lang="en-US" altLang="zh-CN" sz="2000" b="0" i="1" dirty="0" smtClean="0">
                        <a:latin typeface="Cambria Math" charset="0"/>
                      </a:rPr>
                      <m:t>𝑞𝑞</m:t>
                    </m:r>
                    <m:r>
                      <a:rPr lang="en-US" altLang="zh-CN" sz="2000" b="0" i="1" dirty="0" smtClean="0">
                        <a:latin typeface="Cambria Math" charset="0"/>
                      </a:rPr>
                      <m:t>+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altLang="zh-CN" sz="2000" dirty="0" smtClean="0"/>
                  <a:t>, lepton=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sz="2000" dirty="0" smtClean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Pre_CDR assume ECAL’s resolution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16%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0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nary>
                      <m:naryPr>
                        <m:chr m:val="⨁"/>
                        <m:limLoc m:val="undOvr"/>
                        <m:subHide m:val="on"/>
                        <m:supHide m:val="on"/>
                        <m:ctrlPr>
                          <a:rPr lang="en-US" altLang="zh-CN" sz="20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2000" dirty="0"/>
                  <a:t>, then to 9</a:t>
                </a:r>
                <a:r>
                  <a:rPr lang="en-US" altLang="zh-CN" sz="2000" dirty="0" smtClean="0"/>
                  <a:t>%.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err="1" smtClean="0"/>
                  <a:t>llrr</a:t>
                </a:r>
                <a:r>
                  <a:rPr lang="en-US" altLang="zh-CN" sz="2000" dirty="0" smtClean="0"/>
                  <a:t>, </a:t>
                </a:r>
                <a:r>
                  <a:rPr lang="en-US" altLang="zh-CN" sz="2000" dirty="0" err="1" smtClean="0"/>
                  <a:t>vvrr</a:t>
                </a:r>
                <a:r>
                  <a:rPr lang="en-US" altLang="zh-CN" sz="2000" dirty="0" smtClean="0"/>
                  <a:t> are fast simulated by Feng in 2015, and now outdated.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err="1" smtClean="0"/>
                  <a:t>qqrr</a:t>
                </a:r>
                <a:r>
                  <a:rPr lang="en-US" altLang="zh-CN" sz="2000" dirty="0" smtClean="0"/>
                  <a:t> updated by </a:t>
                </a:r>
                <a:r>
                  <a:rPr lang="en-US" altLang="zh-CN" sz="2000" dirty="0" err="1" smtClean="0"/>
                  <a:t>Yitian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in 2017.4.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Awaiting update.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 smtClean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内容占位符 7"/>
          <p:cNvGraphicFramePr>
            <a:graphicFrameLocks/>
          </p:cNvGraphicFramePr>
          <p:nvPr>
            <p:extLst/>
          </p:nvPr>
        </p:nvGraphicFramePr>
        <p:xfrm>
          <a:off x="6498472" y="816525"/>
          <a:ext cx="2562400" cy="1146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600">
                  <a:extLst>
                    <a:ext uri="{9D8B030D-6E8A-4147-A177-3AD203B41FA5}">
                      <a16:colId xmlns:a16="http://schemas.microsoft.com/office/drawing/2014/main" xmlns="" val="2980221757"/>
                    </a:ext>
                  </a:extLst>
                </a:gridCol>
                <a:gridCol w="640600">
                  <a:extLst>
                    <a:ext uri="{9D8B030D-6E8A-4147-A177-3AD203B41FA5}">
                      <a16:colId xmlns:a16="http://schemas.microsoft.com/office/drawing/2014/main" xmlns="" val="1756154334"/>
                    </a:ext>
                  </a:extLst>
                </a:gridCol>
                <a:gridCol w="640600">
                  <a:extLst>
                    <a:ext uri="{9D8B030D-6E8A-4147-A177-3AD203B41FA5}">
                      <a16:colId xmlns:a16="http://schemas.microsoft.com/office/drawing/2014/main" xmlns="" val="1426498913"/>
                    </a:ext>
                  </a:extLst>
                </a:gridCol>
                <a:gridCol w="640600">
                  <a:extLst>
                    <a:ext uri="{9D8B030D-6E8A-4147-A177-3AD203B41FA5}">
                      <a16:colId xmlns:a16="http://schemas.microsoft.com/office/drawing/2014/main" xmlns="" val="2727696052"/>
                    </a:ext>
                  </a:extLst>
                </a:gridCol>
              </a:tblGrid>
              <a:tr h="286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3065853"/>
                  </a:ext>
                </a:extLst>
              </a:tr>
              <a:tr h="286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γγ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62+56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4286346"/>
                  </a:ext>
                </a:extLst>
              </a:tr>
              <a:tr h="286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vv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4987529"/>
                  </a:ext>
                </a:extLst>
              </a:tr>
              <a:tr h="2866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qq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1378" marR="14137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95915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541027"/>
                  </p:ext>
                </p:extLst>
              </p:nvPr>
            </p:nvGraphicFramePr>
            <p:xfrm>
              <a:off x="2749377" y="168598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黑体"/>
                                    <a:cs typeface="+mn-cs"/>
                                  </a:rPr>
                                  <m:t>𝑍𝑍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9.0%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7.38%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746860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表格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2541027"/>
                  </p:ext>
                </p:extLst>
              </p:nvPr>
            </p:nvGraphicFramePr>
            <p:xfrm>
              <a:off x="2749377" y="168598"/>
              <a:ext cx="1990926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636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9999350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9614638"/>
                        </a:ext>
                      </a:extLst>
                    </a:gridCol>
                    <a:gridCol w="6636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/>
                            <a:t>CDR</a:t>
                          </a:r>
                          <a:endParaRPr lang="zh-CN" altLang="en-US" sz="9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0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103390" r="-20091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9.0%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7.38%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文本框 11"/>
          <p:cNvSpPr txBox="1"/>
          <p:nvPr/>
        </p:nvSpPr>
        <p:spPr>
          <a:xfrm>
            <a:off x="7055427" y="1966436"/>
            <a:ext cx="181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Signal events comparison</a:t>
            </a:r>
            <a:endParaRPr lang="zh-CN" altLang="en-US" sz="1200" dirty="0"/>
          </a:p>
        </p:txBody>
      </p:sp>
      <p:pic>
        <p:nvPicPr>
          <p:cNvPr id="13" name="内容占位符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3" y="5265006"/>
            <a:ext cx="1988820" cy="1348740"/>
          </a:xfrm>
          <a:prstGeom prst="rect">
            <a:avLst/>
          </a:prstGeom>
        </p:spPr>
      </p:pic>
      <p:pic>
        <p:nvPicPr>
          <p:cNvPr id="14" name="内容占位符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63" y="3873271"/>
            <a:ext cx="1988820" cy="1348740"/>
          </a:xfrm>
          <a:prstGeom prst="rect">
            <a:avLst/>
          </a:prstGeom>
        </p:spPr>
      </p:pic>
      <p:pic>
        <p:nvPicPr>
          <p:cNvPr id="15" name="内容占位符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3" y="3789602"/>
            <a:ext cx="1988820" cy="1348740"/>
          </a:xfrm>
          <a:prstGeom prst="rect">
            <a:avLst/>
          </a:prstGeom>
        </p:spPr>
      </p:pic>
      <p:pic>
        <p:nvPicPr>
          <p:cNvPr id="16" name="内容占位符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554" y="5221544"/>
            <a:ext cx="1988820" cy="13487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020214" y="6561529"/>
            <a:ext cx="1438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New plot for </a:t>
            </a:r>
            <a:r>
              <a:rPr lang="en-US" altLang="zh-CN" sz="1200" dirty="0" err="1" smtClean="0"/>
              <a:t>qqrr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6011140" y="6115853"/>
            <a:ext cx="14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Old plot for </a:t>
            </a:r>
            <a:r>
              <a:rPr lang="en-US" altLang="zh-CN" sz="1200" dirty="0" err="1" smtClean="0"/>
              <a:t>qqrr</a:t>
            </a:r>
            <a:r>
              <a:rPr lang="en-US" altLang="zh-CN" sz="1200" dirty="0" smtClean="0"/>
              <a:t>,</a:t>
            </a:r>
          </a:p>
          <a:p>
            <a:r>
              <a:rPr lang="en-US" altLang="zh-CN" sz="1200" dirty="0"/>
              <a:t>t</a:t>
            </a:r>
            <a:r>
              <a:rPr lang="en-US" altLang="zh-CN" sz="1200" dirty="0" smtClean="0"/>
              <a:t>otally different.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12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077" y="1018702"/>
            <a:ext cx="2357532" cy="1596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mtClean="0">
                          <a:latin typeface="Cambria Math" charset="0"/>
                        </a:rPr>
                        <m:t>𝐻</m:t>
                      </m:r>
                      <m:r>
                        <a:rPr lang="en-US" altLang="zh-CN" smtClean="0">
                          <a:latin typeface="Cambria Math" charset="0"/>
                        </a:rPr>
                        <m:t>→</m:t>
                      </m:r>
                      <m:r>
                        <a:rPr lang="en-US" altLang="zh-CN" smtClean="0">
                          <a:latin typeface="Cambria Math" charset="0"/>
                        </a:rPr>
                        <m:t>𝑖𝑛𝑣𝑖𝑠𝑖𝑏𝑙𝑒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In </a:t>
                </a:r>
                <a:r>
                  <a:rPr lang="en-US" altLang="zh-CN" dirty="0" err="1" smtClean="0"/>
                  <a:t>pre_CDR</a:t>
                </a:r>
                <a:r>
                  <a:rPr lang="en-US" altLang="zh-CN" dirty="0" smtClean="0"/>
                  <a:t>, plan to search exotic decay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b="0" dirty="0" smtClean="0"/>
                  <a:t>SUSY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800" dirty="0" smtClean="0"/>
                  <a:t>assume</a:t>
                </a:r>
                <a:r>
                  <a:rPr lang="en-US" altLang="zh-CN" sz="1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 smtClean="0">
                    <a:solidFill>
                      <a:srgbClr val="FF0000"/>
                    </a:solidFill>
                  </a:rPr>
                  <a:t>200 fb.</a:t>
                </a: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altLang="zh-CN" sz="1800" dirty="0" smtClean="0"/>
                  <a:t>In </a:t>
                </a:r>
                <a:r>
                  <a:rPr lang="en-US" altLang="zh-CN" sz="1800" dirty="0"/>
                  <a:t>this case, extrapolated from ILC </a:t>
                </a:r>
                <a:r>
                  <a:rPr lang="en-US" altLang="zh-CN" sz="1800" dirty="0" smtClean="0"/>
                  <a:t>studies,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precision </a:t>
                </a:r>
                <a:r>
                  <a:rPr lang="en-US" altLang="zh-CN" sz="1800" dirty="0" smtClean="0"/>
                  <a:t>is 0.14%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Here</a:t>
                </a:r>
                <a:r>
                  <a:rPr lang="en-US" altLang="zh-CN" dirty="0" smtClean="0"/>
                  <a:t>, treat H-&gt;ZZ-&gt;</a:t>
                </a:r>
                <a:r>
                  <a:rPr lang="en-US" altLang="zh-CN" dirty="0" err="1" smtClean="0"/>
                  <a:t>vvvv</a:t>
                </a:r>
                <a:r>
                  <a:rPr lang="en-US" altLang="zh-CN" dirty="0" smtClean="0"/>
                  <a:t> as invisible.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3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channels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analyzed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by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Moxin</a:t>
                </a:r>
                <a:r>
                  <a:rPr lang="en-US" altLang="zh-CN" sz="1800" dirty="0" smtClean="0"/>
                  <a:t>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Z-&gt;</a:t>
                </a:r>
                <a:r>
                  <a:rPr lang="en-US" altLang="zh-CN" sz="1800" dirty="0" err="1" smtClean="0"/>
                  <a:t>ee</a:t>
                </a:r>
                <a:r>
                  <a:rPr lang="en-US" altLang="zh-CN" sz="1800" dirty="0" smtClean="0"/>
                  <a:t>/</a:t>
                </a:r>
                <a:r>
                  <a:rPr lang="en-US" altLang="zh-CN" sz="1800" dirty="0" err="1" smtClean="0"/>
                  <a:t>mumu</a:t>
                </a:r>
                <a:r>
                  <a:rPr lang="en-US" altLang="zh-CN" sz="1800" dirty="0" smtClean="0"/>
                  <a:t>/</a:t>
                </a:r>
                <a:r>
                  <a:rPr lang="en-US" altLang="zh-CN" sz="1800" dirty="0" err="1" smtClean="0"/>
                  <a:t>qq</a:t>
                </a:r>
                <a:r>
                  <a:rPr lang="zh-CN" altLang="en-US" sz="1800" dirty="0" smtClean="0"/>
                  <a:t> </a:t>
                </a: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As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large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bkg</a:t>
                </a:r>
                <a:r>
                  <a:rPr lang="en-US" altLang="zh-CN" sz="1800" dirty="0" smtClean="0"/>
                  <a:t>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my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precision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of</a:t>
                </a:r>
                <a:r>
                  <a:rPr lang="zh-CN" alt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is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~14.5%.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The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Br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precision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is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0.18%</a:t>
                </a:r>
                <a:r>
                  <a:rPr lang="zh-CN" altLang="en-US" sz="1800" dirty="0" smtClean="0"/>
                  <a:t>  </a:t>
                </a:r>
                <a:r>
                  <a:rPr lang="en-US" altLang="zh-CN" sz="1800" dirty="0" smtClean="0"/>
                  <a:t>(in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pre_CDR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it’s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0.28%)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BDC27-A745-2D48-BB50-8E38982BD835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15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847791"/>
                  </p:ext>
                </p:extLst>
              </p:nvPr>
            </p:nvGraphicFramePr>
            <p:xfrm>
              <a:off x="5311833" y="112979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xmlns="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CDR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𝑖𝑛𝑣𝑖𝑠𝑖𝑏𝑙𝑒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0.14%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626819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847791"/>
                  </p:ext>
                </p:extLst>
              </p:nvPr>
            </p:nvGraphicFramePr>
            <p:xfrm>
              <a:off x="5311833" y="112979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CDR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5"/>
                          <a:stretch>
                            <a:fillRect t="-103390" r="-201667" b="-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0.14%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\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626819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33" y="5320782"/>
            <a:ext cx="4914900" cy="1117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63" y="4283842"/>
            <a:ext cx="2654237" cy="1800000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20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mtClean="0">
                        <a:latin typeface="Cambria Math" charset="0"/>
                      </a:rPr>
                      <m:t>𝜇𝜇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sz="2800" dirty="0" smtClean="0"/>
                  <a:t>and other rare decays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2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内容占位符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𝜇𝜇</m:t>
                    </m:r>
                  </m:oMath>
                </a14:m>
                <a:r>
                  <a:rPr lang="zh-CN" alt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zh-CN" dirty="0" smtClean="0">
                    <a:solidFill>
                      <a:prstClr val="black"/>
                    </a:solidFill>
                  </a:rPr>
                  <a:t>process, the Z decay is inclusive</a:t>
                </a:r>
              </a:p>
              <a:p>
                <a:pPr lvl="1"/>
                <a:r>
                  <a:rPr lang="en-US" altLang="zh-CN" sz="1800" dirty="0" smtClean="0">
                    <a:solidFill>
                      <a:prstClr val="black"/>
                    </a:solidFill>
                  </a:rPr>
                  <a:t>performance benchmark for </a:t>
                </a:r>
                <a:r>
                  <a:rPr lang="en-US" altLang="zh-CN" sz="1800" dirty="0">
                    <a:solidFill>
                      <a:prstClr val="black"/>
                    </a:solidFill>
                  </a:rPr>
                  <a:t>the tracking system design</a:t>
                </a:r>
                <a:endParaRPr lang="zh-CN" altLang="en-US" sz="1800" dirty="0">
                  <a:solidFill>
                    <a:prstClr val="black"/>
                  </a:solidFill>
                </a:endParaRPr>
              </a:p>
              <a:p>
                <a:endParaRPr lang="en-US" altLang="zh-CN" dirty="0" smtClean="0">
                  <a:latin typeface="Cambria Math" panose="02040503050406030204" pitchFamily="18" charset="0"/>
                </a:endParaRPr>
              </a:p>
              <a:p>
                <a:endParaRPr lang="en-US" altLang="zh-CN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0" smtClean="0">
                        <a:latin typeface="Cambria Math" charset="0"/>
                      </a:rPr>
                      <m:t>,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𝑒𝑒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process are studied. </a:t>
                </a:r>
              </a:p>
              <a:p>
                <a:pPr lvl="1"/>
                <a:r>
                  <a:rPr lang="en-US" altLang="zh-CN" dirty="0" smtClean="0"/>
                  <a:t>Since low stats and no clear ratio, not taken into fit model.</a:t>
                </a:r>
              </a:p>
              <a:p>
                <a:pPr lvl="1"/>
                <a:endParaRPr lang="en-US" altLang="zh-CN" dirty="0" smtClean="0"/>
              </a:p>
            </p:txBody>
          </p:sp>
        </mc:Choice>
        <mc:Fallback>
          <p:sp>
            <p:nvSpPr>
              <p:cNvPr id="9" name="内容占位符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BE0E9-B8D3-4E43-AC3E-25DE8BC68C8C}" type="datetime1">
              <a:rPr lang="zh-CN" altLang="en-US" smtClean="0"/>
              <a:t>2017/7/23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2" name="内容占位符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083" y="1577362"/>
            <a:ext cx="2655917" cy="1801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86894" y="214110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xmlns="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xmlns="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xmlns="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CDR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9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𝜇𝜇</m:t>
                                </m:r>
                              </m:oMath>
                            </m:oMathPara>
                          </a14:m>
                          <a:endParaRPr kumimoji="0" lang="zh-CN" alt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17%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14.50%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746860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365993"/>
                  </p:ext>
                </p:extLst>
              </p:nvPr>
            </p:nvGraphicFramePr>
            <p:xfrm>
              <a:off x="5286894" y="214110"/>
              <a:ext cx="2195154" cy="720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731718">
                      <a:extLst>
                        <a:ext uri="{9D8B030D-6E8A-4147-A177-3AD203B41FA5}">
                          <a16:colId xmlns:a16="http://schemas.microsoft.com/office/drawing/2014/main" val="3439999350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69614638"/>
                        </a:ext>
                      </a:extLst>
                    </a:gridCol>
                    <a:gridCol w="731718">
                      <a:extLst>
                        <a:ext uri="{9D8B030D-6E8A-4147-A177-3AD203B41FA5}">
                          <a16:colId xmlns:a16="http://schemas.microsoft.com/office/drawing/2014/main" val="1207984889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dirty="0" smtClean="0"/>
                            <a:t>CDR</a:t>
                          </a:r>
                          <a:endParaRPr lang="zh-CN" altLang="en-US" sz="9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900" b="1" dirty="0" smtClean="0">
                              <a:solidFill>
                                <a:schemeClr val="tx1"/>
                              </a:solidFill>
                            </a:rPr>
                            <a:t>Mine</a:t>
                          </a:r>
                          <a:endParaRPr lang="zh-CN" altLang="en-US" sz="9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54162496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5"/>
                          <a:stretch>
                            <a:fillRect t="-103390" r="-201667" b="-8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/>
                            <a:t>17%</a:t>
                          </a:r>
                          <a:endParaRPr lang="zh-CN" altLang="en-US" sz="14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0" dirty="0" smtClean="0">
                              <a:solidFill>
                                <a:schemeClr val="tx1"/>
                              </a:solidFill>
                            </a:rPr>
                            <a:t>14.50%</a:t>
                          </a:r>
                          <a:endParaRPr lang="zh-CN" altLang="en-US" sz="1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746860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736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标题 1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𝐵𝑟</m:t>
                        </m:r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kumimoji="1" lang="en-US" altLang="zh-CN" dirty="0" smtClean="0"/>
                  <a:t>	fit Result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标题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795930"/>
                  </p:ext>
                </p:extLst>
              </p:nvPr>
            </p:nvGraphicFramePr>
            <p:xfrm>
              <a:off x="769616" y="1186684"/>
              <a:ext cx="7117084" cy="5209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266993">
                      <a:extLst>
                        <a:ext uri="{9D8B030D-6E8A-4147-A177-3AD203B41FA5}">
                          <a16:colId xmlns:a16="http://schemas.microsoft.com/office/drawing/2014/main" xmlns="" val="3672321422"/>
                        </a:ext>
                      </a:extLst>
                    </a:gridCol>
                    <a:gridCol w="1167745">
                      <a:extLst>
                        <a:ext uri="{9D8B030D-6E8A-4147-A177-3AD203B41FA5}">
                          <a16:colId xmlns:a16="http://schemas.microsoft.com/office/drawing/2014/main" xmlns="" val="1559514430"/>
                        </a:ext>
                      </a:extLst>
                    </a:gridCol>
                    <a:gridCol w="1167745">
                      <a:extLst>
                        <a:ext uri="{9D8B030D-6E8A-4147-A177-3AD203B41FA5}">
                          <a16:colId xmlns:a16="http://schemas.microsoft.com/office/drawing/2014/main" xmlns="" val="1257698783"/>
                        </a:ext>
                      </a:extLst>
                    </a:gridCol>
                    <a:gridCol w="443279"/>
                    <a:gridCol w="1035661">
                      <a:extLst>
                        <a:ext uri="{9D8B030D-6E8A-4147-A177-3AD203B41FA5}">
                          <a16:colId xmlns:a16="http://schemas.microsoft.com/office/drawing/2014/main" xmlns="" val="593222559"/>
                        </a:ext>
                      </a:extLst>
                    </a:gridCol>
                    <a:gridCol w="1035661">
                      <a:extLst>
                        <a:ext uri="{9D8B030D-6E8A-4147-A177-3AD203B41FA5}">
                          <a16:colId xmlns:a16="http://schemas.microsoft.com/office/drawing/2014/main" xmlns="" val="2975949336"/>
                        </a:ext>
                      </a:extLst>
                    </a:gridCol>
                  </a:tblGrid>
                  <a:tr h="4320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 smtClean="0"/>
                            <a:t>PreCDR</a:t>
                          </a: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2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smtClean="0"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 smtClean="0"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</m:oMath>
                            </m:oMathPara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err="1" smtClean="0"/>
                            <a:t>PreCDR</a:t>
                          </a:r>
                          <a:endParaRPr lang="zh-CN" altLang="en-US" sz="1200" b="0" dirty="0" smtClean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zh-CN" sz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kumimoji="1" lang="en-US" altLang="zh-CN" sz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𝐵𝑟</m:t>
                              </m:r>
                            </m:oMath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aseline="0" dirty="0" smtClean="0">
                              <a:solidFill>
                                <a:schemeClr val="tx1"/>
                              </a:solidFill>
                            </a:rPr>
                            <a:t>Fit result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aseline="0" dirty="0" smtClean="0">
                              <a:solidFill>
                                <a:schemeClr val="tx1"/>
                              </a:solidFill>
                            </a:rPr>
                            <a:t>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zh-CN" sz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kumimoji="1" lang="en-US" altLang="zh-CN" sz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𝐵𝑟</m:t>
                              </m:r>
                            </m:oMath>
                          </a14:m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0683449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𝑍𝐻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0.51%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set to 0.50%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9218035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1" lang="en-US" altLang="zh-CN" sz="14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kumimoji="1"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zh-CN" sz="1400" smtClean="0"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  <m:r>
                                  <a:rPr kumimoji="1" lang="en-US" altLang="zh-CN" sz="1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kumimoji="1"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kumimoji="1" lang="en-US" altLang="zh-CN" sz="14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0.28%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0.17%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0.54%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2217083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altLang="zh-CN" sz="140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bb</m:t>
                                </m:r>
                                <m:r>
                                  <a:rPr lang="en-US" altLang="zh-CN" sz="14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0.28%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0.30%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0.57%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0.57%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5180228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cc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2.2%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3.20%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2.3%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1.80%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13846720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gg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1.6%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1.60%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1.7%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1.06%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722468906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WW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1.5%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1.24%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1.6%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1.35%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8203078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ZZ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4.3%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5.41%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4.3%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5.42%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9509802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𝜏𝜏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1.2%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0.74%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1.3%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1.00%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7450473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9.0%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7.38%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9.0%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7.38%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1302182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kumimoji="0" lang="en-US" altLang="zh-CN" sz="140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zh-CN" sz="140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𝑍𝐻</m:t>
                                    </m:r>
                                  </m:e>
                                </m:d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𝜇𝜇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17%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14.65%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17%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14.65%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95226454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Br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inv</m:t>
                                </m:r>
                                <m:r>
                                  <a:rPr kumimoji="0" lang="en-US" altLang="zh-CN" sz="140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>
                                <a:lumMod val="65000"/>
                              </a:schemeClr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\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\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kern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0.28%</a:t>
                          </a:r>
                          <a:endParaRPr lang="zh-CN" altLang="en-US" sz="1400" kern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0.18%</a:t>
                          </a:r>
                          <a:endParaRPr lang="zh-CN" altLang="en-US" sz="1400" kern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13047402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8795930"/>
                  </p:ext>
                </p:extLst>
              </p:nvPr>
            </p:nvGraphicFramePr>
            <p:xfrm>
              <a:off x="769616" y="1186684"/>
              <a:ext cx="7117084" cy="5209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226699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72321422"/>
                        </a:ext>
                      </a:extLst>
                    </a:gridCol>
                    <a:gridCol w="11677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59514430"/>
                        </a:ext>
                      </a:extLst>
                    </a:gridCol>
                    <a:gridCol w="11677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257698783"/>
                        </a:ext>
                      </a:extLst>
                    </a:gridCol>
                    <a:gridCol w="443279"/>
                    <a:gridCol w="10356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593222559"/>
                        </a:ext>
                      </a:extLst>
                    </a:gridCol>
                    <a:gridCol w="103566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97594933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 smtClean="0"/>
                            <a:t>PreCDR</a:t>
                          </a:r>
                          <a:endParaRPr lang="zh-CN" altLang="en-US" sz="12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5288" t="-1333" r="-216754" b="-104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87059" t="-1333" r="-100588" b="-104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87059" t="-1333" r="-588" b="-104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0683449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7042" r="-214247" b="-10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0.51%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set to 0.50%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92180353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207042" r="-214247" b="-9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0.28%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0.17%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0.54%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22170839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07042" r="-214247" b="-8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0.28%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0.30%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0.57%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0.57%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51802282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407042" r="-214247" b="-7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2.2%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3.20%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2.3%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1.80%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3846720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507042" r="-214247" b="-6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1.6%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1.60%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1.7%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1.06%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22468906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607042" r="-214247" b="-5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1.5%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1.24%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1.6%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1.35%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8203078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707042" r="-214247" b="-4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4.3%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5.41%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4.3%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5.42%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95098027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807042" r="-214247" b="-3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1.2%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0.74%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1.3%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1.00%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74504730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907042" r="-214247" b="-2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9.0%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7.38%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9.0%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7.38%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13021825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07042" r="-214247" b="-10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17%</a:t>
                          </a:r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chemeClr val="tx1"/>
                              </a:solidFill>
                            </a:rPr>
                            <a:t>14.65%</a:t>
                          </a:r>
                          <a:endParaRPr lang="zh-CN" altLang="en-US" sz="14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</a:rPr>
                            <a:t>17%</a:t>
                          </a:r>
                          <a:endParaRPr lang="zh-CN" altLang="en-US" sz="140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14.65%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52264544"/>
                      </a:ext>
                    </a:extLst>
                  </a:tr>
                  <a:tr h="4320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107042" r="-214247" b="-1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\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\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kern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0.28%</a:t>
                          </a:r>
                          <a:endParaRPr lang="zh-CN" altLang="en-US" sz="1400" kern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kern="12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0.18%</a:t>
                          </a:r>
                          <a:endParaRPr lang="zh-CN" altLang="en-US" sz="1400" kern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1304740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170-2040-EF46-A872-0703E5D3A90A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0" y="2"/>
            <a:ext cx="7886700" cy="728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kumimoji="1"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48285" y="757620"/>
            <a:ext cx="276013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bb/cc/gg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Baiyu’s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result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0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framework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6A86-8F9A-9E43-9D83-4DAD6DB73FE7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965" y="984358"/>
            <a:ext cx="3128035" cy="5926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内容占位符 11"/>
              <p:cNvSpPr>
                <a:spLocks noGrp="1"/>
              </p:cNvSpPr>
              <p:nvPr>
                <p:ph idx="1"/>
              </p:nvPr>
            </p:nvSpPr>
            <p:spPr>
              <a:xfrm>
                <a:off x="0" y="984358"/>
                <a:ext cx="9144000" cy="584359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Define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as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ratio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of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the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coupling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to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SM</a:t>
                </a:r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expects.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 smtClean="0"/>
                  <a:t>In</a:t>
                </a:r>
                <a:r>
                  <a:rPr lang="zh-CN" altLang="en-US" sz="2000" b="0" dirty="0" smtClean="0"/>
                  <a:t> </a:t>
                </a:r>
                <a:r>
                  <a:rPr lang="en-US" altLang="zh-CN" sz="2000" b="0" dirty="0" smtClean="0"/>
                  <a:t>CEPC,</a:t>
                </a:r>
                <a:r>
                  <a:rPr lang="zh-CN" alt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charset="0"/>
                      </a:rPr>
                      <m:t>𝜅</m:t>
                    </m:r>
                  </m:oMath>
                </a14:m>
                <a:r>
                  <a:rPr lang="en-US" altLang="zh-CN" sz="2000" dirty="0" smtClean="0"/>
                  <a:t> occurs on three places: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For </a:t>
                </a:r>
                <a:r>
                  <a:rPr lang="en-US" altLang="zh-CN" sz="1600" dirty="0"/>
                  <a:t>Production, </a:t>
                </a:r>
                <a:r>
                  <a:rPr lang="en-US" altLang="zh-CN" sz="1600" dirty="0" smtClean="0"/>
                  <a:t>	as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now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only ZH sample,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00B0F0"/>
                    </a:solidFill>
                  </a:rPr>
                  <a:t>;</a:t>
                </a:r>
                <a:endParaRPr lang="en-US" altLang="zh-CN" sz="1600" dirty="0">
                  <a:solidFill>
                    <a:srgbClr val="00B0F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/>
                  <a:t>For Partial decay, </a:t>
                </a:r>
                <a:r>
                  <a:rPr lang="en-US" altLang="zh-CN" sz="1600" dirty="0" smtClean="0"/>
                  <a:t>	no top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	like: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6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00B0F0"/>
                    </a:solidFill>
                  </a:rPr>
                  <a:t>,</a:t>
                </a:r>
                <a:r>
                  <a:rPr lang="en-US" altLang="zh-CN" sz="1600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𝜏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altLang="zh-CN" sz="1600" b="0" i="1" smtClean="0">
                        <a:solidFill>
                          <a:srgbClr val="00B0F0"/>
                        </a:solidFill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600" dirty="0" smtClean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𝐼𝑛𝑣</m:t>
                        </m:r>
                      </m:sub>
                      <m:sup>
                        <m:r>
                          <a:rPr lang="en-US" altLang="zh-CN" sz="1600" b="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US" altLang="zh-CN" sz="1600" dirty="0">
                        <a:latin typeface="Cambria Math" charset="0"/>
                      </a:rPr>
                      <m:t>……</m:t>
                    </m:r>
                  </m:oMath>
                </a14:m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For </a:t>
                </a:r>
                <a:r>
                  <a:rPr lang="en-US" altLang="zh-CN" sz="1600" dirty="0"/>
                  <a:t>Total 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altLang="zh-CN" sz="1600" b="0" i="0" smtClean="0">
                        <a:solidFill>
                          <a:srgbClr val="00B0F0"/>
                        </a:solidFill>
                        <a:latin typeface="Cambria Math" charset="0"/>
                      </a:rPr>
                      <m:t>.</m:t>
                    </m:r>
                  </m:oMath>
                </a14:m>
                <a:r>
                  <a:rPr lang="en-US" altLang="zh-CN" sz="16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altLang="zh-CN" sz="16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charset="0"/>
                          </a:rPr>
                          <m:t>𝑆𝑀</m:t>
                        </m:r>
                      </m:sub>
                    </m:sSub>
                    <m:r>
                      <a:rPr lang="en-US" altLang="zh-CN" sz="1600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charset="0"/>
                          </a:rPr>
                          <m:t>𝐵𝑆𝑀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	for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exotic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decays.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</a:rPr>
                      <m:t>𝜅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framework varies for different assumptions</a:t>
                </a:r>
                <a:r>
                  <a:rPr lang="en-US" altLang="zh-CN" sz="180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 smtClean="0"/>
                  <a:t>Here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our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fit,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as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sample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limited,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we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set: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charset="0"/>
                          </a:rPr>
                          <m:t>𝐵𝑆𝑀</m:t>
                        </m:r>
                      </m:sub>
                    </m:sSub>
                    <m:r>
                      <a:rPr lang="en-US" altLang="zh-CN" sz="1400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altLang="zh-CN" sz="14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400" dirty="0" smtClean="0">
                    <a:solidFill>
                      <a:srgbClr val="FF0000"/>
                    </a:solidFill>
                  </a:rPr>
                  <a:t>Assume</a:t>
                </a:r>
                <a:r>
                  <a:rPr lang="zh-CN" altLang="en-US" sz="14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zh-CN" altLang="en-US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rgbClr val="FF0000"/>
                    </a:solidFill>
                  </a:rPr>
                  <a:t>constant</a:t>
                </a:r>
                <a:r>
                  <a:rPr lang="zh-CN" altLang="en-US" sz="1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400" dirty="0" smtClean="0">
                    <a:solidFill>
                      <a:srgbClr val="FF0000"/>
                    </a:solidFill>
                  </a:rPr>
                  <a:t>currently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400" dirty="0" smtClean="0"/>
                  <a:t>So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set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>
                    <a:solidFill>
                      <a:srgbClr val="FF0000"/>
                    </a:solidFill>
                  </a:rPr>
                  <a:t>9</a:t>
                </a:r>
                <a:r>
                  <a:rPr lang="zh-CN" alt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 dirty="0" smtClean="0">
                        <a:solidFill>
                          <a:srgbClr val="00B0F0"/>
                        </a:solidFill>
                        <a:latin typeface="Cambria Math" charset="0"/>
                      </a:rPr>
                      <m:t>𝜅</m:t>
                    </m:r>
                    <m:r>
                      <a:rPr lang="en-US" altLang="zh-CN" sz="1400" b="0" i="1" dirty="0" smtClean="0">
                        <a:solidFill>
                          <a:srgbClr val="00B0F0"/>
                        </a:solidFill>
                        <a:latin typeface="Cambria Math" charset="0"/>
                      </a:rPr>
                      <m:t>:</m:t>
                    </m:r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 dirty="0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1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1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400" dirty="0">
                    <a:solidFill>
                      <a:srgbClr val="00B0F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𝐼𝑛𝑣</m:t>
                        </m:r>
                      </m:sub>
                      <m:sup>
                        <m:r>
                          <a:rPr lang="en-US" altLang="zh-CN" sz="1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14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4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000" dirty="0" smtClean="0"/>
              </a:p>
              <a:p>
                <a:pPr>
                  <a:lnSpc>
                    <a:spcPct val="150000"/>
                  </a:lnSpc>
                </a:pPr>
                <a:endParaRPr lang="en-US" altLang="zh-CN" sz="14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000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12" name="内容占位符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4358"/>
                <a:ext cx="9144000" cy="5843593"/>
              </a:xfrm>
              <a:blipFill rotWithShape="0">
                <a:blip r:embed="rId4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940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 smtClean="0"/>
                  <a:t>: current precision result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8438151"/>
                  </p:ext>
                </p:extLst>
              </p:nvPr>
            </p:nvGraphicFramePr>
            <p:xfrm>
              <a:off x="220133" y="1108710"/>
              <a:ext cx="3887892" cy="4572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71973">
                      <a:extLst>
                        <a:ext uri="{9D8B030D-6E8A-4147-A177-3AD203B41FA5}">
                          <a16:colId xmlns:a16="http://schemas.microsoft.com/office/drawing/2014/main" xmlns="" val="3106727728"/>
                        </a:ext>
                      </a:extLst>
                    </a:gridCol>
                    <a:gridCol w="971973"/>
                    <a:gridCol w="971973">
                      <a:extLst>
                        <a:ext uri="{9D8B030D-6E8A-4147-A177-3AD203B41FA5}">
                          <a16:colId xmlns:a16="http://schemas.microsoft.com/office/drawing/2014/main" xmlns="" val="3029186001"/>
                        </a:ext>
                      </a:extLst>
                    </a:gridCol>
                    <a:gridCol w="971973">
                      <a:extLst>
                        <a:ext uri="{9D8B030D-6E8A-4147-A177-3AD203B41FA5}">
                          <a16:colId xmlns:a16="http://schemas.microsoft.com/office/drawing/2014/main" xmlns="" val="19867462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907702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93363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94262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268988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918338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244710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8.11%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8.11%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74671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𝑖𝑛𝑣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𝑣𝑣𝑣𝑣</m:t>
                                    </m:r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12.99%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794815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0.93%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0.93%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0.90%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887782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1.14%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8196440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48438151"/>
                  </p:ext>
                </p:extLst>
              </p:nvPr>
            </p:nvGraphicFramePr>
            <p:xfrm>
              <a:off x="220133" y="1108710"/>
              <a:ext cx="3887892" cy="45720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97197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06727728"/>
                        </a:ext>
                      </a:extLst>
                    </a:gridCol>
                    <a:gridCol w="971973"/>
                    <a:gridCol w="97197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029186001"/>
                        </a:ext>
                      </a:extLst>
                    </a:gridCol>
                    <a:gridCol w="97197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867462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333" r="-299375" b="-9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907702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1333" r="-299375" b="-8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593363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201333" r="-299375" b="-7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94262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01333" r="-299375" b="-6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268988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96053" r="-299375" b="-49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918338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502667" r="-299375" b="-4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44710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602667" r="-299375" b="-3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8.11%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8.11%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74671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702667" r="-299375" b="-2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12.99%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794815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802667" r="-299375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0.93%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0.93%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0.90%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87782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902667" r="-299375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1.14%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196440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B021-CB13-CA43-A170-3D25497DA32D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810606" y="2728279"/>
                <a:ext cx="4139738" cy="196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9: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altLang="zh-CN" sz="1600" dirty="0" smtClean="0"/>
                  <a:t> constant.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8: Assume no invisible</a:t>
                </a:r>
                <a:r>
                  <a:rPr lang="zh-CN" altLang="en-US" sz="1600" dirty="0"/>
                  <a:t> </a:t>
                </a:r>
                <a:r>
                  <a:rPr lang="en-US" altLang="zh-CN" sz="1600" dirty="0" smtClean="0"/>
                  <a:t>decay. </a:t>
                </a:r>
                <a:r>
                  <a:rPr lang="en-US" altLang="zh-CN" sz="16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  <m:r>
                      <a:rPr lang="en-US" altLang="zh-CN" sz="1600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altLang="zh-CN" sz="1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7: Assume lepton universality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sz="1600" dirty="0" smtClean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 smtClean="0"/>
                  <a:t>These simplification little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affect the precision.</a:t>
                </a: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606" y="2728279"/>
                <a:ext cx="4139738" cy="1968744"/>
              </a:xfrm>
              <a:prstGeom prst="rect">
                <a:avLst/>
              </a:prstGeom>
              <a:blipFill rotWithShape="0">
                <a:blip r:embed="rId4"/>
                <a:stretch>
                  <a:fillRect l="-736" b="-12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9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kumimoji="1" lang="en-US" altLang="zh-CN" dirty="0" smtClean="0"/>
                  <a:t>Motivation</a:t>
                </a:r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dirty="0" smtClean="0"/>
                  <a:t>Model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introduction</a:t>
                </a:r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dirty="0" smtClean="0"/>
                  <a:t>Brief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look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of</a:t>
                </a:r>
                <a:r>
                  <a:rPr kumimoji="1" lang="zh-CN" altLang="en-US" dirty="0" smtClean="0"/>
                  <a:t> </a:t>
                </a:r>
                <a:r>
                  <a:rPr lang="en-US" altLang="zh-CN" dirty="0" smtClean="0"/>
                  <a:t>individual </a:t>
                </a:r>
                <a:r>
                  <a:rPr lang="en-US" altLang="zh-CN" dirty="0"/>
                  <a:t>analysis </a:t>
                </a:r>
                <a:endParaRPr lang="en-US" altLang="zh-CN" dirty="0" smtClean="0"/>
              </a:p>
              <a:p>
                <a:pPr>
                  <a:lnSpc>
                    <a:spcPct val="200000"/>
                  </a:lnSpc>
                </a:pPr>
                <a:r>
                  <a:rPr kumimoji="1" lang="en-US" altLang="zh-CN" dirty="0"/>
                  <a:t>Fit Result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𝐵𝑟</m:t>
                        </m:r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𝜅</m:t>
                    </m:r>
                  </m:oMath>
                </a14:m>
                <a:endParaRPr kumimoji="1" lang="en-US" altLang="zh-CN" dirty="0" smtClean="0"/>
              </a:p>
              <a:p>
                <a:endParaRPr kumimoji="1" lang="en-US" altLang="zh-CN" dirty="0" smtClean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D83A-574A-0642-B8DF-FCEE19C551E9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79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 smtClean="0"/>
                  <a:t>: comparison to </a:t>
                </a:r>
                <a:r>
                  <a:rPr lang="en-US" altLang="zh-CN" dirty="0" err="1" smtClean="0"/>
                  <a:t>pre_CDR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5853656"/>
                  </p:ext>
                </p:extLst>
              </p:nvPr>
            </p:nvGraphicFramePr>
            <p:xfrm>
              <a:off x="83124" y="1171645"/>
              <a:ext cx="6096000" cy="5029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xmlns="" val="310672772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val="456331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val="322825867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val="43035658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val="19867462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val="358727658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10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My fit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 smtClean="0"/>
                            <a:t>Pre_CDR</a:t>
                          </a:r>
                          <a:endParaRPr lang="zh-CN" altLang="en-US" sz="1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My fit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err="1" smtClean="0">
                              <a:solidFill>
                                <a:schemeClr val="tx1"/>
                              </a:solidFill>
                            </a:rPr>
                            <a:t>Pre_CDR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0907702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9593363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1.7%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594262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1.5%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g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1.5%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268988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4.7%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918338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1.4%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</m:oMath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244710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8.11%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8.6%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074671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  <m:t>𝐵𝑟</m:t>
                                    </m:r>
                                  </m:e>
                                  <m:sub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𝑖𝑛𝑣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12.99%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9794815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0.93%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0.26%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0.90%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0.16%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887782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1.2%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W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8196440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黑体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CN" sz="1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黑体"/>
                                        <a:cs typeface="+mn-cs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kumimoji="0" lang="en-US" altLang="zh-CN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黑体"/>
                                        <a:cs typeface="+mn-cs"/>
                                      </a:rPr>
                                      <m:t>𝐻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/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2.8%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5523362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内容占位符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95853656"/>
                  </p:ext>
                </p:extLst>
              </p:nvPr>
            </p:nvGraphicFramePr>
            <p:xfrm>
              <a:off x="83124" y="1171645"/>
              <a:ext cx="6096000" cy="5029200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0672772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56331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22825867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3035658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986746203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8727658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333" r="-500000" b="-10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My fit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err="1" smtClean="0"/>
                            <a:t>Pre_CDR</a:t>
                          </a:r>
                          <a:endParaRPr lang="zh-CN" altLang="en-US" sz="1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1333" r="-201807" b="-10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My fit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err="1" smtClean="0">
                              <a:solidFill>
                                <a:schemeClr val="tx1"/>
                              </a:solidFill>
                            </a:rPr>
                            <a:t>Pre_CDR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09077028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1333" r="-500000" b="-9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101333" r="-201807" b="-9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5933634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201333" r="-500000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1.7%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201333" r="-201807" b="-8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1.77%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94262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301333" r="-500000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1.5%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301333" r="-201807" b="-7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1.29%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1.5%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2689881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401333" r="-500000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4.7%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401333" r="-201807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4.00%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4.7%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49183386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494737" r="-500000" b="-4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1.28%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1.4%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494737" r="-201807" b="-496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1.16%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24471052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602667" r="-500000" b="-4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8.11%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8.6%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07467178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702667" r="-500000" b="-3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rPr>
                            <a:t>12.99%</a:t>
                          </a:r>
                          <a:endParaRPr lang="zh-CN" altLang="en-US" sz="14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200" dirty="0">
                            <a:solidFill>
                              <a:schemeClr val="bg1">
                                <a:lumMod val="6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794815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802667" r="-500000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0.93%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0.26%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802667" r="-201807" b="-2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0.90%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0.16%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877826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902667" r="-500000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1.13%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1.2%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3"/>
                          <a:stretch>
                            <a:fillRect l="-301807" t="-902667" r="-201807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1.10%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1.2%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8196440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t="-1002667" r="-5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>
                              <a:solidFill>
                                <a:schemeClr val="tx1"/>
                              </a:solidFill>
                            </a:rPr>
                            <a:t>/</a:t>
                          </a:r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CN" sz="1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libri"/>
                              <a:ea typeface="黑体"/>
                              <a:cs typeface="+mn-cs"/>
                            </a:rPr>
                            <a:t>2.8%</a:t>
                          </a: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zh-CN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libri"/>
                            <a:ea typeface="黑体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552336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A00DC-5E3C-7F4B-AC91-2B614785F8BC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00800" y="1338349"/>
            <a:ext cx="274320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Pre_CDR’s result from Michael </a:t>
            </a:r>
            <a:r>
              <a:rPr lang="en-US" altLang="zh-CN" dirty="0" err="1" smtClean="0"/>
              <a:t>Peskin’s</a:t>
            </a:r>
            <a:r>
              <a:rPr lang="en-US" altLang="zh-CN" dirty="0" smtClean="0"/>
              <a:t> codes, totally theoretic calculation.</a:t>
            </a:r>
          </a:p>
          <a:p>
            <a:r>
              <a:rPr lang="en-US" altLang="zh-CN" dirty="0" smtClean="0"/>
              <a:t>(most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stats.</a:t>
            </a:r>
            <a:r>
              <a:rPr lang="zh-CN" altLang="en-US" dirty="0" smtClean="0"/>
              <a:t> </a:t>
            </a:r>
            <a:r>
              <a:rPr lang="en-US" altLang="zh-CN" dirty="0" smtClean="0"/>
              <a:t>dependent)</a:t>
            </a:r>
          </a:p>
          <a:p>
            <a:endParaRPr lang="en-US" altLang="zh-CN" dirty="0"/>
          </a:p>
          <a:p>
            <a:r>
              <a:rPr lang="en-US" altLang="zh-CN" dirty="0" smtClean="0"/>
              <a:t>Mine from MC sample.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400801" y="3893369"/>
                <a:ext cx="2743200" cy="150810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The fit didn’t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𝑍𝐻</m:t>
                        </m:r>
                      </m:e>
                    </m:d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=0.5%</m:t>
                    </m:r>
                  </m:oMath>
                </a14:m>
                <a:r>
                  <a:rPr lang="en-US" altLang="zh-CN" sz="16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sz="1600" dirty="0" smtClean="0"/>
                  <a:t>which contributes a lot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sz="1600" dirty="0" smtClean="0"/>
                  <a:t> </a:t>
                </a:r>
              </a:p>
              <a:p>
                <a:r>
                  <a:rPr lang="en-US" altLang="zh-CN" sz="1200" dirty="0" smtClean="0"/>
                  <a:t>(and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altLang="zh-CN" sz="1200" dirty="0" smtClean="0"/>
                  <a:t>, so others are </a:t>
                </a:r>
                <a:r>
                  <a:rPr lang="en-US" altLang="zh-CN" sz="1200" dirty="0"/>
                  <a:t>consistent.)</a:t>
                </a:r>
                <a:endParaRPr lang="en-US" altLang="zh-CN" sz="1200" dirty="0" smtClean="0"/>
              </a:p>
              <a:p>
                <a:endParaRPr lang="en-US" altLang="zh-CN" sz="1600" dirty="0" smtClean="0"/>
              </a:p>
              <a:p>
                <a:r>
                  <a:rPr lang="en-US" altLang="zh-CN" sz="1600" dirty="0" smtClean="0"/>
                  <a:t>So there are a big </a:t>
                </a:r>
                <a:r>
                  <a:rPr lang="en-US" altLang="zh-CN" sz="1600" dirty="0" smtClean="0"/>
                  <a:t>gap.</a:t>
                </a:r>
                <a:endParaRPr lang="en-US" altLang="zh-CN" sz="1600" dirty="0" smtClean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1" y="3893369"/>
                <a:ext cx="2743200" cy="1508105"/>
              </a:xfrm>
              <a:prstGeom prst="rect">
                <a:avLst/>
              </a:prstGeom>
              <a:blipFill rotWithShape="0">
                <a:blip r:embed="rId4"/>
                <a:stretch>
                  <a:fillRect l="-885" t="-803" b="-40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55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Add pseudo data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kumimoji="1" lang="en-US" altLang="zh-CN" dirty="0" smtClean="0"/>
                  <a:t>Since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now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data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incomplete,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bad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result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for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en-US" altLang="zh-CN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kumimoji="1" lang="en-US" altLang="zh-CN" dirty="0" smtClean="0"/>
              </a:p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kumimoji="1" lang="en-US" altLang="zh-CN" dirty="0" smtClean="0"/>
                  <a:t>If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we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reuse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some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MC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sample</a:t>
                </a:r>
                <a:r>
                  <a:rPr kumimoji="1" lang="zh-CN" altLang="en-US" dirty="0" smtClean="0"/>
                  <a:t> </a:t>
                </a:r>
                <a:endParaRPr kumimoji="1" lang="en-US" altLang="zh-CN" dirty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kumimoji="1" lang="en-US" altLang="zh-CN" dirty="0" smtClean="0"/>
                  <a:t>Ensure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out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total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charset="0"/>
                          </a:rPr>
                          <m:t>𝑍𝐻</m:t>
                        </m:r>
                      </m:e>
                    </m:d>
                    <m:r>
                      <a:rPr kumimoji="1" lang="en-US" altLang="zh-CN" b="0" i="1" smtClean="0">
                        <a:latin typeface="Cambria Math" charset="0"/>
                      </a:rPr>
                      <m:t>=0.5%</m:t>
                    </m:r>
                  </m:oMath>
                </a14:m>
                <a:endParaRPr kumimoji="1" lang="en-US" altLang="zh-CN" dirty="0" smtClean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kumimoji="1" lang="en-US" altLang="zh-CN" dirty="0" smtClean="0"/>
                  <a:t>Contribute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𝑔𝑙𝑜𝑏𝑎𝑙</m:t>
                        </m:r>
                      </m:sub>
                    </m:sSub>
                  </m:oMath>
                </a14:m>
                <a:endParaRPr kumimoji="1" lang="en-US" altLang="zh-CN" dirty="0" smtClean="0"/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r>
                  <a:rPr kumimoji="1" lang="en-US" altLang="zh-CN" dirty="0" smtClean="0"/>
                  <a:t>Then</a:t>
                </a:r>
                <a:r>
                  <a:rPr kumimoji="1"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could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/>
                  <a:t>be</a:t>
                </a:r>
                <a:r>
                  <a:rPr kumimoji="1" lang="zh-CN" altLang="en-US" dirty="0" smtClean="0"/>
                  <a:t> </a:t>
                </a:r>
                <a:r>
                  <a:rPr kumimoji="1" lang="en-US" altLang="zh-CN" dirty="0" smtClean="0">
                    <a:solidFill>
                      <a:srgbClr val="FF0000"/>
                    </a:solidFill>
                  </a:rPr>
                  <a:t>0.12%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𝑔𝑙𝑜𝑏𝑎𝑙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=0.11%,</m:t>
                    </m:r>
                  </m:oMath>
                </a14:m>
                <a:r>
                  <a:rPr kumimoji="1" lang="en-US" altLang="zh-CN" dirty="0" smtClean="0">
                    <a:solidFill>
                      <a:schemeClr val="tx1"/>
                    </a:solidFill>
                  </a:rPr>
                  <a:t> other unchanged;</a:t>
                </a:r>
              </a:p>
              <a:p>
                <a:pPr lvl="1">
                  <a:lnSpc>
                    <a:spcPct val="150000"/>
                  </a:lnSpc>
                  <a:spcBef>
                    <a:spcPts val="0"/>
                  </a:spcBef>
                </a:pPr>
                <a:endParaRPr kumimoji="1" lang="en-US" altLang="zh-CN" dirty="0" smtClean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0" t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44E1-F39F-DB47-9C69-622D54D34E50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936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dirty="0" smtClean="0"/>
                  <a:t>: other assumptions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0968" b="-34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sz="2000" dirty="0" smtClean="0"/>
                  <a:t>,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Boson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Fermi: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/>
                  <a:t>M</a:t>
                </a:r>
                <a:r>
                  <a:rPr lang="en-US" altLang="zh-CN" sz="2000" dirty="0" smtClean="0"/>
                  <a:t>eans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altLang="zh-CN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𝑆𝑀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for each Boson/Fermi are equal.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Introducing </a:t>
                </a:r>
                <a:r>
                  <a:rPr lang="en-US" altLang="zh-CN" sz="2000" dirty="0"/>
                  <a:t>other colliders’ results </a:t>
                </a:r>
                <a:r>
                  <a:rPr lang="en-US" altLang="zh-CN" sz="2000" dirty="0" smtClean="0"/>
                  <a:t>in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dirty="0" smtClean="0"/>
                  <a:t>Resolutions like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=1.59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0.07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−0.66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can be added;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2E5D-4CAB-774D-940E-0AAC9DA2EAA8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912339"/>
                  </p:ext>
                </p:extLst>
              </p:nvPr>
            </p:nvGraphicFramePr>
            <p:xfrm>
              <a:off x="6753168" y="1218121"/>
              <a:ext cx="2032000" cy="8376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xmlns="" val="289471565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val="416238846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9127513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zh-CN" sz="1200" b="0" i="0" smtClean="0">
                                        <a:latin typeface="Cambria Math" panose="02040503050406030204" pitchFamily="18" charset="0"/>
                                      </a:rPr>
                                      <m:t>V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0.11%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41274976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0.18%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28016702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表格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8912339"/>
                  </p:ext>
                </p:extLst>
              </p:nvPr>
            </p:nvGraphicFramePr>
            <p:xfrm>
              <a:off x="6753168" y="1218121"/>
              <a:ext cx="2032000" cy="837629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89471565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6238846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2174" r="-100000" b="-2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9127513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104444" r="-1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0.11%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412749766"/>
                      </a:ext>
                    </a:extLst>
                  </a:tr>
                  <a:tr h="28898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 rotWithShape="0">
                          <a:blip r:embed="rId4"/>
                          <a:stretch>
                            <a:fillRect t="-191667" r="-100000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200" dirty="0" smtClean="0">
                              <a:solidFill>
                                <a:schemeClr val="tx1"/>
                              </a:solidFill>
                            </a:rPr>
                            <a:t>0.18%</a:t>
                          </a:r>
                          <a:endParaRPr lang="zh-CN" altLang="en-US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8016702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0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 dos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3200" dirty="0" smtClean="0"/>
                  <a:t>Can do a lot to improve this model in the future: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Fix template issues.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Use </a:t>
                </a:r>
                <a:r>
                  <a:rPr lang="en-US" altLang="zh-CN" dirty="0" smtClean="0"/>
                  <a:t>different assumptions to complete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Introduce </a:t>
                </a:r>
                <a:r>
                  <a:rPr lang="en-US" altLang="zh-CN" dirty="0" smtClean="0"/>
                  <a:t>NPs to describe uncertainties</a:t>
                </a:r>
                <a:r>
                  <a:rPr lang="en-US" altLang="zh-CN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 smtClean="0"/>
                  <a:t>Profile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likelihood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ratio?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2-D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Contour?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……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B505-975C-BB4E-9FAB-E81854964198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42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4000" dirty="0" smtClean="0"/>
              <a:t>Thanks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for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your</a:t>
            </a:r>
            <a:r>
              <a:rPr kumimoji="1" lang="zh-CN" altLang="en-US" sz="4000" dirty="0" smtClean="0"/>
              <a:t> </a:t>
            </a:r>
            <a:r>
              <a:rPr kumimoji="1" lang="en-US" altLang="zh-CN" sz="4000" dirty="0" smtClean="0"/>
              <a:t>attention</a:t>
            </a:r>
            <a:r>
              <a:rPr kumimoji="1" lang="en-US" altLang="zh-CN" sz="4000" dirty="0"/>
              <a:t>!</a:t>
            </a:r>
            <a:endParaRPr kumimoji="1" lang="zh-CN" altLang="en-US" sz="4000" dirty="0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9831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46020-6C29-CF4E-8B35-3772418FBFE6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25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817" b="23588"/>
          <a:stretch/>
        </p:blipFill>
        <p:spPr>
          <a:xfrm>
            <a:off x="-14426" y="798544"/>
            <a:ext cx="9158425" cy="52791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5930" y="246564"/>
            <a:ext cx="496808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/>
              <a:t>Manqi’s</a:t>
            </a:r>
            <a:r>
              <a:rPr lang="en-US" altLang="zh-CN" sz="2800" dirty="0" smtClean="0"/>
              <a:t> summary on LHEP 2017</a:t>
            </a:r>
            <a:endParaRPr lang="zh-CN" altLang="en-US" sz="28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892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"/>
            <a:ext cx="7886700" cy="798018"/>
          </a:xfrm>
        </p:spPr>
        <p:txBody>
          <a:bodyPr/>
          <a:lstStyle/>
          <a:p>
            <a:r>
              <a:rPr lang="en-US" altLang="zh-CN" dirty="0" smtClean="0"/>
              <a:t>Combination: 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3782"/>
            <a:ext cx="9144000" cy="5324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Old individual analysis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C</a:t>
            </a:r>
            <a:r>
              <a:rPr lang="en-US" altLang="zh-CN" sz="2000" dirty="0" smtClean="0"/>
              <a:t>orrelations between channels </a:t>
            </a:r>
            <a:r>
              <a:rPr lang="en-US" altLang="zh-CN" sz="2000" dirty="0" smtClean="0">
                <a:solidFill>
                  <a:srgbClr val="00B0F0"/>
                </a:solidFill>
              </a:rPr>
              <a:t>not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taken into </a:t>
            </a:r>
            <a:r>
              <a:rPr lang="en-US" altLang="zh-CN" sz="2000" dirty="0" smtClean="0"/>
              <a:t>account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Treat ZH backgrounds </a:t>
            </a:r>
            <a:r>
              <a:rPr lang="en-US" altLang="zh-CN" sz="2000" dirty="0" smtClean="0">
                <a:solidFill>
                  <a:srgbClr val="00B0F0"/>
                </a:solidFill>
              </a:rPr>
              <a:t>wrongly</a:t>
            </a:r>
            <a:r>
              <a:rPr lang="en-US" altLang="zh-CN" sz="2000" dirty="0" smtClean="0"/>
              <a:t> </a:t>
            </a:r>
          </a:p>
          <a:p>
            <a:pPr lvl="2">
              <a:lnSpc>
                <a:spcPct val="150000"/>
              </a:lnSpc>
            </a:pPr>
            <a:r>
              <a:rPr lang="en-US" altLang="zh-CN" sz="1600" dirty="0" smtClean="0"/>
              <a:t>One channel’s ZH </a:t>
            </a:r>
            <a:r>
              <a:rPr lang="en-US" altLang="zh-CN" sz="1600" dirty="0" err="1" smtClean="0"/>
              <a:t>bkg</a:t>
            </a:r>
            <a:r>
              <a:rPr lang="en-US" altLang="zh-CN" sz="1600" dirty="0" smtClean="0"/>
              <a:t> is another channel’s signal, should combine together.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Systematic uncertainties are </a:t>
            </a:r>
            <a:r>
              <a:rPr lang="en-US" altLang="zh-CN" sz="2000" dirty="0" smtClean="0">
                <a:solidFill>
                  <a:srgbClr val="00B0F0"/>
                </a:solidFill>
              </a:rPr>
              <a:t>difficult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to </a:t>
            </a:r>
            <a:r>
              <a:rPr lang="en-US" altLang="zh-CN" sz="2000" dirty="0" smtClean="0"/>
              <a:t>address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Combination measurement 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U</a:t>
            </a:r>
            <a:r>
              <a:rPr lang="en-US" altLang="zh-CN" sz="2000" dirty="0" smtClean="0"/>
              <a:t>niformed, simultaneous fit framework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C</a:t>
            </a:r>
            <a:r>
              <a:rPr lang="en-US" altLang="zh-CN" sz="2000" dirty="0" smtClean="0"/>
              <a:t>an </a:t>
            </a:r>
            <a:r>
              <a:rPr lang="en-US" altLang="zh-CN" sz="2000" dirty="0"/>
              <a:t>easily include necessary </a:t>
            </a:r>
            <a:r>
              <a:rPr lang="en-US" altLang="zh-CN" sz="2000" dirty="0" smtClean="0"/>
              <a:t>correlations/uncertainties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 smtClean="0"/>
              <a:t>Extensibility for making different assumptions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D1D74-F5FA-FB44-8218-59D3AFEEF1DF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Fit techniques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800" dirty="0" smtClean="0"/>
                  <a:t>Workspace:	container of likelihood model and data.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 smtClean="0"/>
                  <a:t>Input:		invariant/recoil </a:t>
                </a:r>
                <a:r>
                  <a:rPr lang="en-US" altLang="zh-CN" sz="1800" dirty="0"/>
                  <a:t>mass </a:t>
                </a:r>
                <a:r>
                  <a:rPr lang="en-US" altLang="zh-CN" sz="1800" dirty="0" smtClean="0"/>
                  <a:t>spectrum, b/c/g template</a:t>
                </a:r>
                <a:endParaRPr lang="en-US" altLang="zh-CN" sz="1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CN" sz="1800" dirty="0" smtClean="0"/>
                  <a:t>POI</a:t>
                </a:r>
                <a:r>
                  <a:rPr lang="en-US" altLang="zh-CN" sz="800" dirty="0" smtClean="0"/>
                  <a:t>(parameter of interest)</a:t>
                </a:r>
                <a:r>
                  <a:rPr lang="en-US" altLang="zh-CN" sz="1800" dirty="0"/>
                  <a:t>:</a:t>
                </a:r>
                <a:r>
                  <a:rPr lang="en-US" altLang="zh-CN" sz="1800" dirty="0" smtClean="0"/>
                  <a:t>	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800" dirty="0" smtClean="0"/>
                  <a:t>, Higgs coupling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altLang="zh-CN" sz="1800" dirty="0" smtClean="0"/>
                  <a:t>	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 smtClean="0"/>
                  <a:t>NP</a:t>
                </a:r>
                <a:r>
                  <a:rPr lang="en-US" altLang="zh-CN" sz="800" dirty="0" smtClean="0">
                    <a:solidFill>
                      <a:prstClr val="black"/>
                    </a:solidFill>
                  </a:rPr>
                  <a:t>(nuisance parameter)</a:t>
                </a:r>
                <a:r>
                  <a:rPr lang="en-US" altLang="zh-CN" sz="2000" dirty="0"/>
                  <a:t>:	</a:t>
                </a:r>
                <a:r>
                  <a:rPr lang="en-US" altLang="zh-CN" sz="1600" dirty="0" smtClean="0"/>
                  <a:t>function &amp; constrains in model besides POI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400" dirty="0" smtClean="0"/>
                  <a:t>represents uncertainties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400" dirty="0" smtClean="0"/>
                  <a:t>correlated NP share the same name  </a:t>
                </a:r>
                <a:endParaRPr lang="en-US" altLang="zh-CN" sz="1400" dirty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400" dirty="0" smtClean="0"/>
                  <a:t>currently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=0.5%, </m:t>
                    </m:r>
                    <m:r>
                      <m:rPr>
                        <m:sty m:val="p"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ΔLumi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=0.1%</m:t>
                    </m:r>
                  </m:oMath>
                </a14:m>
                <a:endParaRPr lang="en-US" altLang="zh-CN" sz="1400" b="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400" dirty="0" smtClean="0"/>
                  <a:t>more </a:t>
                </a:r>
                <a:r>
                  <a:rPr lang="en-US" altLang="zh-CN" sz="1400" dirty="0"/>
                  <a:t>NP </a:t>
                </a:r>
                <a:r>
                  <a:rPr lang="en-US" altLang="zh-CN" sz="1400" dirty="0" smtClean="0"/>
                  <a:t>can be introduced in the future.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/>
                  <a:t>PDF for fit: </a:t>
                </a:r>
                <a:endParaRPr lang="en-US" altLang="zh-CN" sz="1600" dirty="0" smtClean="0"/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200" dirty="0" smtClean="0"/>
                  <a:t>signal</a:t>
                </a:r>
                <a:r>
                  <a:rPr lang="en-US" altLang="zh-CN" sz="1200" dirty="0"/>
                  <a:t>: CB ball + </a:t>
                </a:r>
                <a:r>
                  <a:rPr lang="en-US" altLang="zh-CN" sz="1200" dirty="0" smtClean="0"/>
                  <a:t>Gaussian;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200" dirty="0" err="1" smtClean="0"/>
                  <a:t>bkg</a:t>
                </a:r>
                <a:r>
                  <a:rPr lang="en-US" altLang="zh-CN" sz="1200" dirty="0" smtClean="0"/>
                  <a:t>: 2rd poly </a:t>
                </a:r>
                <a:r>
                  <a:rPr lang="en-US" altLang="zh-CN" sz="1200" dirty="0" err="1" smtClean="0"/>
                  <a:t>exp</a:t>
                </a:r>
                <a:endParaRPr lang="en-US" altLang="zh-CN" sz="12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altLang="zh-CN" sz="1600" dirty="0" smtClean="0"/>
                  <a:t>Algorithm: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200" dirty="0" smtClean="0"/>
                  <a:t>Minuit2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+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Minimize</a:t>
                </a:r>
                <a:endParaRPr lang="en-US" altLang="zh-CN" sz="1600" b="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endParaRPr lang="zh-CN" altLang="en-US" sz="16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BACFF-1A58-FA48-9176-03A1D4DCDE56}" type="datetime1">
              <a:rPr lang="zh-CN" altLang="en-US" smtClean="0"/>
              <a:t>2017/7/23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4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918662" y="3060290"/>
                <a:ext cx="3225338" cy="304698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/>
                  <a:t>Currently, with MC sample,</a:t>
                </a:r>
              </a:p>
              <a:p>
                <a:r>
                  <a:rPr lang="en-US" altLang="zh-CN" sz="1600" dirty="0"/>
                  <a:t>w</a:t>
                </a:r>
                <a:r>
                  <a:rPr lang="en-US" altLang="zh-CN" sz="1600" dirty="0" smtClean="0"/>
                  <a:t>e can fit Asimov data </a:t>
                </a:r>
                <a:r>
                  <a:rPr lang="en-US" altLang="zh-CN" sz="1600" dirty="0"/>
                  <a:t>to get </a:t>
                </a:r>
                <a:endParaRPr lang="en-US" altLang="zh-CN" sz="1600" dirty="0" smtClean="0"/>
              </a:p>
              <a:p>
                <a:r>
                  <a:rPr lang="en-US" altLang="zh-CN" sz="1600" dirty="0" smtClean="0">
                    <a:solidFill>
                      <a:srgbClr val="FF0000"/>
                    </a:solidFill>
                  </a:rPr>
                  <a:t>estimated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precisions of </a:t>
                </a:r>
                <a:endParaRPr lang="en-US" altLang="zh-CN" sz="160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600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600" dirty="0" smtClean="0">
                    <a:solidFill>
                      <a:srgbClr val="FF0000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zh-CN" alt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600" dirty="0" smtClean="0"/>
                  <a:t>of CEPC</a:t>
                </a:r>
                <a:r>
                  <a:rPr lang="en-US" altLang="zh-CN" sz="1600" dirty="0" smtClean="0"/>
                  <a:t>.</a:t>
                </a:r>
              </a:p>
              <a:p>
                <a:endParaRPr lang="en-US" altLang="zh-CN" sz="1600" dirty="0" smtClean="0"/>
              </a:p>
              <a:p>
                <a:r>
                  <a:rPr lang="en-US" altLang="zh-CN" sz="1600" dirty="0" smtClean="0"/>
                  <a:t>All the result are </a:t>
                </a:r>
                <a:r>
                  <a:rPr lang="en-US" altLang="zh-CN" sz="1600" dirty="0" smtClean="0">
                    <a:solidFill>
                      <a:srgbClr val="FF0000"/>
                    </a:solidFill>
                  </a:rPr>
                  <a:t>consistent </a:t>
                </a:r>
                <a:r>
                  <a:rPr lang="en-US" altLang="zh-CN" sz="1600" dirty="0" smtClean="0"/>
                  <a:t>with </a:t>
                </a:r>
                <a:r>
                  <a:rPr lang="en-US" altLang="zh-CN" sz="1600" dirty="0" err="1"/>
                  <a:t>p</a:t>
                </a:r>
                <a:r>
                  <a:rPr lang="en-US" altLang="zh-CN" sz="1600" dirty="0" err="1" smtClean="0"/>
                  <a:t>re_CDR’s</a:t>
                </a:r>
                <a:r>
                  <a:rPr lang="en-US" altLang="zh-CN" sz="1600" dirty="0" smtClean="0"/>
                  <a:t> result.</a:t>
                </a:r>
              </a:p>
              <a:p>
                <a:endParaRPr lang="en-US" altLang="zh-CN" sz="1600" dirty="0"/>
              </a:p>
              <a:p>
                <a:r>
                  <a:rPr lang="en-US" altLang="zh-CN" sz="1600" dirty="0" smtClean="0"/>
                  <a:t>In the future with real data, </a:t>
                </a:r>
              </a:p>
              <a:p>
                <a:r>
                  <a:rPr lang="en-US" altLang="zh-CN" sz="1600" dirty="0" smtClean="0"/>
                  <a:t>we can directly use this framework to get these </a:t>
                </a:r>
                <a:r>
                  <a:rPr lang="en-US" altLang="zh-CN" sz="1600" dirty="0" err="1" smtClean="0"/>
                  <a:t>pois’</a:t>
                </a:r>
                <a:r>
                  <a:rPr lang="en-US" altLang="zh-CN" sz="1600" dirty="0" smtClean="0"/>
                  <a:t> value and uncertainties.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62" y="3060290"/>
                <a:ext cx="3225338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942" t="-398" b="-139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4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Fit techniques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zh-CN" sz="2000" dirty="0" smtClean="0"/>
                  <a:t>For each channel (like </a:t>
                </a:r>
                <a:r>
                  <a:rPr kumimoji="1" lang="en-US" altLang="zh-CN" sz="2000" dirty="0" err="1" smtClean="0"/>
                  <a:t>eeqq</a:t>
                </a:r>
                <a:r>
                  <a:rPr kumimoji="1" lang="en-US" altLang="zh-CN" sz="2000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charset="0"/>
                      </a:rPr>
                      <m:t>𝜇𝜇𝜏𝜏</m:t>
                    </m:r>
                  </m:oMath>
                </a14:m>
                <a:r>
                  <a:rPr kumimoji="1" lang="en-US" altLang="zh-CN" sz="2000" dirty="0" smtClean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Input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observables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from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MC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sample.</a:t>
                </a:r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Build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Combine S+B Pdf 	Tot=</a:t>
                </a:r>
                <a:r>
                  <a:rPr kumimoji="1" lang="en-US" altLang="zh-CN" sz="1800" dirty="0" err="1" smtClean="0"/>
                  <a:t>N</a:t>
                </a:r>
                <a:r>
                  <a:rPr kumimoji="1" lang="en-US" altLang="zh-CN" sz="1800" baseline="-25000" dirty="0" err="1" smtClean="0"/>
                  <a:t>bb</a:t>
                </a:r>
                <a:r>
                  <a:rPr kumimoji="1" lang="en-US" altLang="zh-CN" sz="1800" dirty="0" smtClean="0"/>
                  <a:t>*</a:t>
                </a:r>
                <a:r>
                  <a:rPr kumimoji="1" lang="en-US" altLang="zh-CN" sz="1800" dirty="0" err="1" smtClean="0"/>
                  <a:t>Pdf+N</a:t>
                </a:r>
                <a:r>
                  <a:rPr kumimoji="1" lang="en-US" altLang="zh-CN" sz="1800" baseline="-25000" dirty="0" err="1" smtClean="0"/>
                  <a:t>cc</a:t>
                </a:r>
                <a:r>
                  <a:rPr kumimoji="1" lang="en-US" altLang="zh-CN" sz="1800" dirty="0" smtClean="0"/>
                  <a:t>*</a:t>
                </a:r>
                <a:r>
                  <a:rPr kumimoji="1" lang="en-US" altLang="zh-CN" sz="1800" dirty="0" err="1" smtClean="0"/>
                  <a:t>Pdf</a:t>
                </a:r>
                <a:r>
                  <a:rPr kumimoji="1" lang="en-US" altLang="zh-CN" sz="1800" baseline="-25000" dirty="0" err="1" smtClean="0"/>
                  <a:t>cc</a:t>
                </a:r>
                <a:r>
                  <a:rPr kumimoji="1" lang="en-US" altLang="zh-CN" sz="1800" dirty="0" smtClean="0"/>
                  <a:t>+……+</a:t>
                </a:r>
                <a:r>
                  <a:rPr kumimoji="1" lang="en-US" altLang="zh-CN" sz="1800" dirty="0" err="1" smtClean="0"/>
                  <a:t>N</a:t>
                </a:r>
                <a:r>
                  <a:rPr kumimoji="1" lang="en-US" altLang="zh-CN" sz="1800" baseline="-25000" dirty="0" err="1" smtClean="0"/>
                  <a:t>bkg</a:t>
                </a:r>
                <a:r>
                  <a:rPr kumimoji="1" lang="zh-CN" altLang="en-US" sz="1800" dirty="0" smtClean="0"/>
                  <a:t>*</a:t>
                </a:r>
                <a:r>
                  <a:rPr kumimoji="1" lang="en-US" altLang="zh-CN" sz="1800" dirty="0" err="1" smtClean="0"/>
                  <a:t>Pdf</a:t>
                </a:r>
                <a:r>
                  <a:rPr kumimoji="1" lang="en-US" altLang="zh-CN" sz="1800" baseline="-25000" dirty="0" err="1" smtClean="0"/>
                  <a:t>bkg</a:t>
                </a:r>
                <a:endParaRPr kumimoji="1" lang="en-US" altLang="zh-CN" sz="1800" baseline="-25000" dirty="0"/>
              </a:p>
              <a:p>
                <a:pPr lvl="1">
                  <a:lnSpc>
                    <a:spcPct val="150000"/>
                  </a:lnSpc>
                </a:pPr>
                <a:r>
                  <a:rPr kumimoji="1" lang="en-US" altLang="zh-CN" sz="1800" dirty="0" smtClean="0"/>
                  <a:t>Add</a:t>
                </a:r>
                <a:r>
                  <a:rPr kumimoji="1" lang="zh-CN" altLang="en-US" sz="1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800" dirty="0" smtClean="0"/>
                  <a:t>s</a:t>
                </a:r>
                <a:r>
                  <a:rPr lang="zh-CN" altLang="en-US" sz="1800" i="1" dirty="0" smtClean="0"/>
                  <a:t> </a:t>
                </a:r>
                <a:r>
                  <a:rPr lang="en-US" altLang="zh-CN" sz="1800" dirty="0" smtClean="0"/>
                  <a:t>on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evnets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number</a:t>
                </a:r>
                <a:r>
                  <a:rPr lang="zh-CN" altLang="en-US" sz="1800" dirty="0" smtClean="0"/>
                  <a:t> </a:t>
                </a:r>
                <a:r>
                  <a:rPr kumimoji="1" lang="en-US" altLang="zh-CN" sz="1800" dirty="0" err="1" smtClean="0"/>
                  <a:t>N</a:t>
                </a:r>
                <a:r>
                  <a:rPr kumimoji="1" lang="en-US" altLang="zh-CN" sz="1800" baseline="-25000" dirty="0" err="1" smtClean="0"/>
                  <a:t>bb</a:t>
                </a:r>
                <a:r>
                  <a:rPr kumimoji="1" lang="zh-CN" altLang="en-US" sz="1800" baseline="-25000" dirty="0" smtClean="0"/>
                  <a:t>，</a:t>
                </a:r>
                <a:r>
                  <a:rPr kumimoji="1" lang="en-US" altLang="zh-CN" sz="1800" dirty="0" smtClean="0"/>
                  <a:t>could</a:t>
                </a:r>
                <a:r>
                  <a:rPr kumimoji="1" lang="zh-CN" altLang="en-US" sz="1800" dirty="0" smtClean="0"/>
                  <a:t> </a:t>
                </a:r>
                <a:r>
                  <a:rPr kumimoji="1" lang="en-US" altLang="zh-CN" sz="1800" dirty="0" smtClean="0"/>
                  <a:t>be:</a:t>
                </a:r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zh-CN" sz="1400" dirty="0" smtClean="0"/>
                  <a:t>When</a:t>
                </a:r>
                <a:r>
                  <a:rPr kumimoji="1" lang="zh-CN" altLang="en-US" sz="1400" dirty="0" smtClean="0"/>
                  <a:t> </a:t>
                </a:r>
                <a:r>
                  <a:rPr kumimoji="1" lang="en-US" altLang="zh-CN" sz="1400" dirty="0" smtClean="0"/>
                  <a:t>measure</a:t>
                </a:r>
                <a:r>
                  <a:rPr kumimoji="1" lang="zh-CN" alt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	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 smtClean="0"/>
                  <a:t>=</a:t>
                </a:r>
                <a:r>
                  <a:rPr kumimoji="1" lang="en-US" altLang="zh-CN" sz="1400" dirty="0"/>
                  <a:t> 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bb_SM</a:t>
                </a:r>
                <a:r>
                  <a:rPr kumimoji="1" lang="zh-CN" altLang="en-US" sz="1400" dirty="0" smtClean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400" baseline="-25000" dirty="0" smtClean="0"/>
                  <a:t>bb</a:t>
                </a:r>
                <a:r>
                  <a:rPr lang="zh-CN" altLang="en-US" sz="1400" baseline="-25000" dirty="0" smtClean="0"/>
                  <a:t> </a:t>
                </a:r>
                <a:endParaRPr lang="en-US" altLang="zh-CN" sz="1400" baseline="-25000" dirty="0" smtClean="0"/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zh-CN" sz="1400" dirty="0"/>
                  <a:t>When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measure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𝐵𝑟</m:t>
                    </m:r>
                  </m:oMath>
                </a14:m>
                <a:r>
                  <a:rPr lang="en-US" altLang="zh-CN" sz="1400" dirty="0"/>
                  <a:t>,</a:t>
                </a:r>
                <a:r>
                  <a:rPr lang="zh-CN" altLang="en-US" sz="1400" dirty="0"/>
                  <a:t> </a:t>
                </a:r>
                <a:r>
                  <a:rPr lang="en-US" altLang="zh-CN" sz="1400" dirty="0" smtClean="0"/>
                  <a:t>		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/>
                  <a:t>=</a:t>
                </a:r>
                <a:r>
                  <a:rPr kumimoji="1" lang="en-US" altLang="zh-CN" sz="1400" dirty="0"/>
                  <a:t> </a:t>
                </a:r>
                <a:r>
                  <a:rPr kumimoji="1" lang="en-US" altLang="zh-CN" sz="1400" dirty="0" err="1"/>
                  <a:t>N</a:t>
                </a:r>
                <a:r>
                  <a:rPr kumimoji="1" lang="en-US" altLang="zh-CN" sz="1400" baseline="-25000" dirty="0" err="1"/>
                  <a:t>bb_SM</a:t>
                </a:r>
                <a:r>
                  <a:rPr kumimoji="1" lang="zh-CN" altLang="en-US" sz="1400" dirty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400" baseline="-25000" dirty="0"/>
                  <a:t>bb</a:t>
                </a:r>
                <a:r>
                  <a:rPr lang="zh-CN" altLang="en-US" sz="1400" baseline="-25000" dirty="0"/>
                  <a:t> </a:t>
                </a:r>
                <a:r>
                  <a:rPr lang="zh-CN" altLang="en-US" sz="1400" dirty="0" smtClean="0"/>
                  <a:t>*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charset="0"/>
                      </a:rPr>
                      <m:t>𝜎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(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𝑍𝐻</m:t>
                    </m:r>
                    <m:r>
                      <a:rPr lang="en-US" altLang="zh-CN" sz="1400" b="0" i="1" smtClean="0">
                        <a:latin typeface="Cambria Math" charset="0"/>
                      </a:rPr>
                      <m:t>)(0.5%)</m:t>
                    </m:r>
                  </m:oMath>
                </a14:m>
                <a:endParaRPr lang="en-US" altLang="zh-CN" sz="1400" dirty="0" smtClean="0"/>
              </a:p>
              <a:p>
                <a:pPr lvl="2">
                  <a:lnSpc>
                    <a:spcPct val="150000"/>
                  </a:lnSpc>
                </a:pPr>
                <a:r>
                  <a:rPr kumimoji="1" lang="en-US" altLang="zh-CN" sz="1400" dirty="0"/>
                  <a:t>When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measure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𝜅</m:t>
                    </m:r>
                  </m:oMath>
                </a14:m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		</a:t>
                </a:r>
                <a:r>
                  <a:rPr kumimoji="1" lang="en-US" altLang="zh-CN" sz="1400" dirty="0" err="1" smtClean="0"/>
                  <a:t>N</a:t>
                </a:r>
                <a:r>
                  <a:rPr kumimoji="1" lang="en-US" altLang="zh-CN" sz="1400" baseline="-25000" dirty="0" err="1" smtClean="0"/>
                  <a:t>bb</a:t>
                </a:r>
                <a:r>
                  <a:rPr kumimoji="1" lang="en-US" altLang="zh-CN" sz="1400" dirty="0"/>
                  <a:t>= </a:t>
                </a:r>
                <a:r>
                  <a:rPr kumimoji="1" lang="en-US" altLang="zh-CN" sz="1400" dirty="0" err="1"/>
                  <a:t>N</a:t>
                </a:r>
                <a:r>
                  <a:rPr kumimoji="1" lang="en-US" altLang="zh-CN" sz="1400" baseline="-25000" dirty="0" err="1"/>
                  <a:t>bb_SM</a:t>
                </a:r>
                <a:r>
                  <a:rPr kumimoji="1" lang="zh-CN" altLang="en-US" sz="1400" dirty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b="0" i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400" b="0" i="1" smtClean="0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charset="0"/>
                          </a:rPr>
                          <m:t>z</m:t>
                        </m:r>
                      </m:sub>
                      <m:sup>
                        <m:r>
                          <a:rPr kumimoji="1" lang="en-US" altLang="zh-CN" sz="1400" b="0" i="0" smtClean="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1400" baseline="-25000" dirty="0" smtClean="0"/>
                  <a:t> </a:t>
                </a:r>
                <a:r>
                  <a:rPr lang="zh-CN" altLang="en-US" sz="1400" dirty="0" smtClean="0"/>
                  <a:t>*</a:t>
                </a:r>
                <a:r>
                  <a:rPr kumimoji="1" lang="en-US" altLang="zh-CN" sz="1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1400" i="1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400" b="0" i="0" smtClean="0">
                            <a:latin typeface="Cambria Math" charset="0"/>
                          </a:rPr>
                          <m:t>b</m:t>
                        </m:r>
                      </m:sub>
                      <m:sup>
                        <m:r>
                          <a:rPr kumimoji="1" lang="en-US" altLang="zh-CN" sz="1400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14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altLang="zh-CN" sz="1400" dirty="0" smtClean="0"/>
                  <a:t>Different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channel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share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the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same</a:t>
                </a:r>
                <a:r>
                  <a:rPr lang="zh-CN" altLang="en-US" sz="14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altLang="zh-CN" sz="1400" dirty="0" smtClean="0"/>
                  <a:t>s.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smtClean="0"/>
                  <a:t>	</a:t>
                </a:r>
                <a:r>
                  <a:rPr lang="en-US" altLang="zh-CN" sz="1400" dirty="0" err="1" smtClean="0"/>
                  <a:t>eebb</a:t>
                </a:r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err="1" smtClean="0"/>
                  <a:t>mmbb</a:t>
                </a:r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err="1" smtClean="0"/>
                  <a:t>qqbb</a:t>
                </a:r>
                <a:r>
                  <a:rPr lang="en-US" altLang="zh-CN" sz="1400" dirty="0" smtClean="0"/>
                  <a:t>,</a:t>
                </a:r>
                <a:r>
                  <a:rPr lang="zh-CN" altLang="en-US" sz="1400" dirty="0" smtClean="0"/>
                  <a:t> </a:t>
                </a:r>
                <a:r>
                  <a:rPr lang="en-US" altLang="zh-CN" sz="1400" dirty="0" err="1" smtClean="0"/>
                  <a:t>vvbb</a:t>
                </a:r>
                <a:r>
                  <a:rPr lang="en-US" altLang="zh-CN" sz="1400" dirty="0" smtClean="0"/>
                  <a:t>……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Use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Combine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pdf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to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make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/>
                  <a:t>A</a:t>
                </a:r>
                <a:r>
                  <a:rPr lang="en-US" altLang="zh-CN" sz="1800" dirty="0" smtClean="0"/>
                  <a:t>simov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data	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No</a:t>
                </a:r>
                <a:r>
                  <a:rPr lang="zh-CN" altLang="en-US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fluctuation</a:t>
                </a:r>
                <a:r>
                  <a:rPr lang="zh-CN" altLang="en-US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dirty="0" smtClean="0">
                    <a:solidFill>
                      <a:srgbClr val="FF0000"/>
                    </a:solidFill>
                  </a:rPr>
                  <a:t>made</a:t>
                </a:r>
                <a:r>
                  <a:rPr lang="zh-CN" altLang="en-US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dirty="0" smtClean="0"/>
                  <a:t>(Unlike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err="1" smtClean="0"/>
                  <a:t>ToyMC</a:t>
                </a:r>
                <a:r>
                  <a:rPr lang="zh-CN" altLang="en-US" sz="1200" dirty="0" smtClean="0"/>
                  <a:t> </a:t>
                </a:r>
                <a:r>
                  <a:rPr lang="en-US" altLang="zh-CN" sz="1200" dirty="0" smtClean="0"/>
                  <a:t>test)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800" dirty="0" smtClean="0"/>
                  <a:t>Simultaneous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/>
                  <a:t>f</a:t>
                </a:r>
                <a:r>
                  <a:rPr lang="en-US" altLang="zh-CN" sz="1800" dirty="0" smtClean="0"/>
                  <a:t>it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combine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pdf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to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Asimov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Data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with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different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asumptions</a:t>
                </a:r>
                <a:r>
                  <a:rPr lang="en-US" altLang="zh-CN" sz="1800" dirty="0" smtClean="0"/>
                  <a:t>.</a:t>
                </a:r>
                <a:endParaRPr lang="en-US" altLang="zh-CN" sz="1800" dirty="0"/>
              </a:p>
              <a:p>
                <a:pPr lvl="2"/>
                <a:endParaRPr lang="en-US" altLang="zh-CN" sz="1400" dirty="0" smtClean="0"/>
              </a:p>
              <a:p>
                <a:pPr lvl="1"/>
                <a:endParaRPr kumimoji="1" lang="zh-CN" altLang="en-US" sz="1800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FF5D-845D-C647-B4C1-AED63CC618CA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790266" y="1325566"/>
            <a:ext cx="2163176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000" dirty="0" smtClean="0">
                <a:solidFill>
                  <a:srgbClr val="FF0000"/>
                </a:solidFill>
              </a:rPr>
              <a:t>pdf</a:t>
            </a:r>
            <a:r>
              <a:rPr kumimoji="1" lang="zh-CN" altLang="en-US" sz="1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0000"/>
                </a:solidFill>
              </a:rPr>
              <a:t>shape</a:t>
            </a:r>
            <a:r>
              <a:rPr kumimoji="1" lang="zh-CN" altLang="en-US" sz="1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0000"/>
                </a:solidFill>
              </a:rPr>
              <a:t>is</a:t>
            </a:r>
            <a:r>
              <a:rPr kumimoji="1" lang="zh-CN" altLang="en-US" sz="1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000" dirty="0" smtClean="0">
                <a:solidFill>
                  <a:srgbClr val="FF0000"/>
                </a:solidFill>
              </a:rPr>
              <a:t>fixed</a:t>
            </a:r>
            <a:r>
              <a:rPr kumimoji="1" lang="zh-CN" altLang="en-US" sz="10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1000" dirty="0" smtClean="0"/>
              <a:t>all</a:t>
            </a:r>
            <a:r>
              <a:rPr kumimoji="1" lang="zh-CN" altLang="en-US" sz="1000" dirty="0" smtClean="0"/>
              <a:t> </a:t>
            </a:r>
            <a:r>
              <a:rPr kumimoji="1" lang="en-US" altLang="zh-CN" sz="1000" dirty="0" smtClean="0"/>
              <a:t>the</a:t>
            </a:r>
            <a:r>
              <a:rPr kumimoji="1" lang="zh-CN" altLang="en-US" sz="1000" dirty="0" smtClean="0"/>
              <a:t> </a:t>
            </a:r>
            <a:r>
              <a:rPr kumimoji="1" lang="en-US" altLang="zh-CN" sz="1000" dirty="0" smtClean="0"/>
              <a:t>time.</a:t>
            </a:r>
            <a:endParaRPr kumimoji="1" lang="zh-CN" altLang="en-US" sz="1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790266" y="3073901"/>
                <a:ext cx="2163175" cy="72039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000" dirty="0" smtClean="0"/>
                  <a:t>ZH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err="1" smtClean="0"/>
                  <a:t>bkg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events,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like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ZZ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events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in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WW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channel,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will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contribute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to</a:t>
                </a:r>
                <a:r>
                  <a:rPr kumimoji="1" lang="zh-CN" altLang="en-US" sz="1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000" b="0" i="1" smtClean="0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1000" b="0" i="1" smtClean="0">
                            <a:latin typeface="Cambria Math" charset="0"/>
                          </a:rPr>
                          <m:t>𝑍𝑍</m:t>
                        </m:r>
                      </m:sub>
                    </m:sSub>
                  </m:oMath>
                </a14:m>
                <a:r>
                  <a:rPr kumimoji="1" lang="en-US" altLang="zh-CN" sz="1000" dirty="0" smtClean="0"/>
                  <a:t>.</a:t>
                </a:r>
              </a:p>
              <a:p>
                <a:r>
                  <a:rPr kumimoji="1" lang="en-US" altLang="zh-CN" sz="1000" dirty="0" smtClean="0"/>
                  <a:t>If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no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specific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channels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known,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will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only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contribute</a:t>
                </a:r>
                <a:r>
                  <a:rPr kumimoji="1" lang="zh-CN" altLang="en-US" sz="1000" dirty="0" smtClean="0"/>
                  <a:t> </a:t>
                </a:r>
                <a:r>
                  <a:rPr kumimoji="1" lang="en-US" altLang="zh-CN" sz="1000" dirty="0" smtClean="0"/>
                  <a:t>to</a:t>
                </a:r>
                <a:r>
                  <a:rPr kumimoji="1" lang="zh-CN" altLang="en-US" sz="1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000" i="1">
                            <a:latin typeface="Cambria Math" charset="0"/>
                          </a:rPr>
                          <m:t>𝜇</m:t>
                        </m:r>
                      </m:e>
                      <m:sub>
                        <m:r>
                          <a:rPr kumimoji="1" lang="en-US" altLang="zh-CN" sz="1000" b="0" i="1" smtClean="0">
                            <a:latin typeface="Cambria Math" charset="0"/>
                          </a:rPr>
                          <m:t>𝑔𝑙𝑜𝑏𝑎𝑙</m:t>
                        </m:r>
                      </m:sub>
                    </m:sSub>
                    <m:r>
                      <a:rPr kumimoji="1" lang="zh-CN" altLang="en-US" sz="10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1000" b="0" i="0" smtClean="0">
                        <a:latin typeface="Cambria Math" charset="0"/>
                      </a:rPr>
                      <m:t>or</m:t>
                    </m:r>
                    <m:r>
                      <a:rPr kumimoji="1" lang="zh-CN" altLang="en-US" sz="1000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sz="1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1000" b="0" i="1" smtClean="0">
                            <a:latin typeface="Cambria Math" charset="0"/>
                          </a:rPr>
                          <m:t>𝜅</m:t>
                        </m:r>
                      </m:e>
                      <m:sub>
                        <m:r>
                          <a:rPr kumimoji="1" lang="en-US" altLang="zh-CN" sz="1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</m:oMath>
                </a14:m>
                <a:endParaRPr kumimoji="1" lang="en-US" altLang="zh-CN" sz="10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66" y="3073901"/>
                <a:ext cx="2163175" cy="720390"/>
              </a:xfrm>
              <a:prstGeom prst="rect">
                <a:avLst/>
              </a:prstGeom>
              <a:blipFill rotWithShape="0">
                <a:blip r:embed="rId3"/>
                <a:stretch>
                  <a:fillRect b="-291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6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</a:t>
            </a:r>
            <a:r>
              <a:rPr kumimoji="1" lang="en-US" altLang="zh-CN" dirty="0" smtClean="0"/>
              <a:t>hannels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Table </a:t>
            </a:r>
            <a:r>
              <a:rPr kumimoji="1" lang="en-US" altLang="zh-CN" sz="1800" dirty="0" smtClean="0">
                <a:solidFill>
                  <a:srgbClr val="FF0000"/>
                </a:solidFill>
              </a:rPr>
              <a:t>(now </a:t>
            </a:r>
            <a:r>
              <a:rPr kumimoji="1" lang="en-US" altLang="zh-CN" sz="1800" dirty="0" smtClean="0">
                <a:solidFill>
                  <a:srgbClr val="FF0000"/>
                </a:solidFill>
              </a:rPr>
              <a:t>36)</a:t>
            </a:r>
            <a:endParaRPr kumimoji="1"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7BE4-814C-E64F-ADA0-246669EA6263}" type="datetime1">
              <a:rPr lang="zh-CN" altLang="en-US" smtClean="0"/>
              <a:t>2017/7/23</a:t>
            </a:fld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453150" y="124865"/>
                <a:ext cx="2327563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altLang="zh-CN" sz="1000" dirty="0" smtClean="0"/>
                  <a:t>H-&gt;</a:t>
                </a:r>
                <a:r>
                  <a:rPr lang="en-US" altLang="zh-CN" sz="1000" dirty="0" err="1" smtClean="0"/>
                  <a:t>ee</a:t>
                </a:r>
                <a:r>
                  <a:rPr lang="en-US" altLang="zh-CN" sz="1000" dirty="0" smtClean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1000" dirty="0" smtClean="0"/>
                  <a:t> </a:t>
                </a:r>
                <a:r>
                  <a:rPr lang="en-US" altLang="zh-CN" sz="1000" dirty="0" smtClean="0"/>
                  <a:t>not listed due to no certain ratio.</a:t>
                </a:r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altLang="zh-CN" sz="1000" dirty="0" err="1" smtClean="0"/>
                  <a:t>nn</a:t>
                </a:r>
                <a:r>
                  <a:rPr lang="en-US" altLang="zh-CN" sz="1000" dirty="0" smtClean="0"/>
                  <a:t>/</a:t>
                </a:r>
                <a:r>
                  <a:rPr lang="en-US" altLang="zh-CN" sz="1000" dirty="0" err="1" smtClean="0"/>
                  <a:t>qq</a:t>
                </a:r>
                <a:r>
                  <a:rPr lang="en-US" altLang="zh-CN" sz="1000" dirty="0" smtClean="0"/>
                  <a:t>+</a:t>
                </a:r>
                <a14:m>
                  <m:oMath xmlns:m="http://schemas.openxmlformats.org/officeDocument/2006/math">
                    <m:r>
                      <a:rPr lang="en-US" altLang="zh-CN" sz="1000" b="0" i="1" smtClean="0">
                        <a:latin typeface="Cambria Math" panose="02040503050406030204" pitchFamily="18" charset="0"/>
                      </a:rPr>
                      <m:t>𝜏𝜏</m:t>
                    </m:r>
                  </m:oMath>
                </a14:m>
                <a:r>
                  <a:rPr lang="zh-CN" altLang="en-US" sz="1000" dirty="0" smtClean="0"/>
                  <a:t> </a:t>
                </a:r>
                <a:r>
                  <a:rPr lang="en-US" altLang="zh-CN" sz="1000" dirty="0" smtClean="0"/>
                  <a:t>without</a:t>
                </a:r>
                <a:r>
                  <a:rPr lang="zh-CN" altLang="en-US" sz="1000" dirty="0" smtClean="0"/>
                  <a:t> </a:t>
                </a:r>
                <a:r>
                  <a:rPr lang="en-US" altLang="zh-CN" sz="1000" dirty="0" smtClean="0"/>
                  <a:t>bkg</a:t>
                </a:r>
                <a:r>
                  <a:rPr lang="en-US" altLang="zh-CN" sz="1000" dirty="0" smtClean="0"/>
                  <a:t>.</a:t>
                </a:r>
                <a:endParaRPr lang="en-US" altLang="zh-CN" sz="1000" dirty="0" smtClean="0"/>
              </a:p>
              <a:p>
                <a:r>
                  <a:rPr lang="en-US" altLang="zh-CN" sz="1000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altLang="zh-CN" sz="1000" dirty="0" smtClean="0"/>
                  <a:t>H-&gt;</a:t>
                </a:r>
                <a:r>
                  <a:rPr lang="en-US" altLang="zh-CN" sz="1000" dirty="0" err="1" smtClean="0"/>
                  <a:t>zz</a:t>
                </a:r>
                <a:r>
                  <a:rPr lang="en-US" altLang="zh-CN" sz="1000" dirty="0" smtClean="0"/>
                  <a:t>-&gt;</a:t>
                </a:r>
                <a:r>
                  <a:rPr lang="en-US" altLang="zh-CN" sz="1000" dirty="0" err="1" smtClean="0"/>
                  <a:t>vvvv</a:t>
                </a:r>
                <a:r>
                  <a:rPr lang="en-US" altLang="zh-CN" sz="1000" dirty="0" smtClean="0"/>
                  <a:t> is tagged H-&gt;invisible.</a:t>
                </a:r>
                <a:endParaRPr lang="zh-CN" altLang="en-US" sz="1000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150" y="124865"/>
                <a:ext cx="232756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412" t="-6579" r="-1837"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/>
          <p:cNvSpPr txBox="1"/>
          <p:nvPr/>
        </p:nvSpPr>
        <p:spPr>
          <a:xfrm>
            <a:off x="4736272" y="6207386"/>
            <a:ext cx="401826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Observed=tagged signal after </a:t>
            </a:r>
            <a:r>
              <a:rPr lang="en-US" altLang="zh-CN" sz="1200" dirty="0" err="1" smtClean="0"/>
              <a:t>cutflow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and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in </a:t>
            </a:r>
            <a:r>
              <a:rPr lang="en-US" altLang="zh-CN" sz="1200" dirty="0" err="1" smtClean="0"/>
              <a:t>asimov</a:t>
            </a:r>
            <a:r>
              <a:rPr lang="zh-CN" altLang="en-US" sz="1200" dirty="0" smtClean="0"/>
              <a:t> </a:t>
            </a:r>
            <a:r>
              <a:rPr lang="en-US" altLang="zh-CN" sz="1200" dirty="0" smtClean="0"/>
              <a:t>fit range.</a:t>
            </a:r>
          </a:p>
          <a:p>
            <a:r>
              <a:rPr lang="en-US" altLang="zh-CN" sz="1200" dirty="0" smtClean="0"/>
              <a:t>All </a:t>
            </a:r>
            <a:r>
              <a:rPr lang="en-US" altLang="zh-CN" sz="1200" dirty="0" smtClean="0"/>
              <a:t>events are normalized to 5ab</a:t>
            </a:r>
            <a:r>
              <a:rPr lang="en-US" altLang="zh-CN" sz="1200" baseline="30000" dirty="0" smtClean="0"/>
              <a:t>-1</a:t>
            </a:r>
            <a:r>
              <a:rPr lang="en-US" altLang="zh-CN" sz="1200" dirty="0" smtClean="0"/>
              <a:t>.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15822"/>
              </p:ext>
            </p:extLst>
          </p:nvPr>
        </p:nvGraphicFramePr>
        <p:xfrm>
          <a:off x="671400" y="1325561"/>
          <a:ext cx="7801200" cy="4937129"/>
        </p:xfrm>
        <a:graphic>
          <a:graphicData uri="http://schemas.openxmlformats.org/drawingml/2006/table">
            <a:tbl>
              <a:tblPr/>
              <a:tblGrid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</a:tblGrid>
              <a:tr h="2073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Signal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Observed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Who takes charge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Last update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Signal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Observed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82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Who takes charge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Last update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07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Z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H-&gt;qq 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H-&gt;WW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bb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7466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Baiyu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2017.7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μvμv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52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Libo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2017.4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cc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343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evev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36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gg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1039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evμv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105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185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bb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10575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evqq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663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cc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538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μvqq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717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gg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1556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μvμv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44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bb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176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734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evev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22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cc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82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68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evμv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81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gg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252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evqq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612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bb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70443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μvqq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684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cc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30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54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qqqq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9022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gg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95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85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0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H→γγ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H-&gt;ZZ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ll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γγ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93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Feng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2015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μμjj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190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Yuqian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2016.9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3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09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vvjj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209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8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82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Yitian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2017.4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vvjj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72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8756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H→ll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H-&gt;Invisible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8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ττ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</a:t>
                      </a:r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067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Dan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2017.7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qq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vvvv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MoXin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2017.7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qq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36024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ee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nn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12478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7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Inc.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μμ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47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Zhenwei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charset="0"/>
                        </a:rPr>
                        <a:t>2016.8</a:t>
                      </a:r>
                    </a:p>
                  </a:txBody>
                  <a:tcPr marL="5455" marR="5455" marT="54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DengXian" charset="-122"/>
                      </a:endParaRPr>
                    </a:p>
                  </a:txBody>
                  <a:tcPr marL="5455" marR="5455" marT="54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39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Individual </a:t>
            </a:r>
            <a:r>
              <a:rPr lang="en-US" altLang="zh-CN" sz="4800" dirty="0" smtClean="0"/>
              <a:t>analysis</a:t>
            </a:r>
            <a:r>
              <a:rPr lang="zh-CN" altLang="en-US" sz="4800" dirty="0" smtClean="0"/>
              <a:t> </a:t>
            </a:r>
            <a:r>
              <a:rPr lang="en-US" altLang="zh-CN" sz="4800" dirty="0" smtClean="0"/>
              <a:t>intro</a:t>
            </a:r>
            <a:endParaRPr lang="zh-CN" altLang="en-US" sz="48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FD6A-4D14-154C-84D4-47D0F43B3543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09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5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𝑏𝑏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𝑐𝑐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𝑔𝑔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标题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0" y="885305"/>
                <a:ext cx="9144000" cy="493745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sz="1800" dirty="0" smtClean="0"/>
                  <a:t>Higgs ~70% to </a:t>
                </a:r>
                <a:r>
                  <a:rPr lang="en-US" altLang="zh-CN" sz="1800" dirty="0" err="1" smtClean="0"/>
                  <a:t>dijets</a:t>
                </a:r>
                <a:r>
                  <a:rPr lang="en-US" altLang="zh-CN" sz="1800" dirty="0" smtClean="0"/>
                  <a:t> bb/cc/gg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1400" dirty="0" smtClean="0"/>
                  <a:t>Flavor </a:t>
                </a:r>
                <a:r>
                  <a:rPr lang="en-US" altLang="zh-CN" sz="1400" dirty="0"/>
                  <a:t>tagging algorithm </a:t>
                </a:r>
                <a:endParaRPr lang="en-US" altLang="zh-CN" sz="1400" dirty="0" smtClean="0"/>
              </a:p>
              <a:p>
                <a:pPr>
                  <a:lnSpc>
                    <a:spcPct val="100000"/>
                  </a:lnSpc>
                </a:pPr>
                <a:r>
                  <a:rPr lang="en-US" altLang="zh-CN" sz="1800" dirty="0" err="1" smtClean="0"/>
                  <a:t>Baiyu</a:t>
                </a:r>
                <a:r>
                  <a:rPr lang="en-US" altLang="zh-CN" sz="1800" dirty="0" smtClean="0"/>
                  <a:t>,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err="1" smtClean="0"/>
                  <a:t>Liboyang’s</a:t>
                </a:r>
                <a:r>
                  <a:rPr lang="zh-CN" altLang="en-US" sz="1800" dirty="0" smtClean="0"/>
                  <a:t> </a:t>
                </a:r>
                <a:r>
                  <a:rPr lang="en-US" altLang="zh-CN" sz="1800" dirty="0" smtClean="0"/>
                  <a:t>template fit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charset="0"/>
                      </a:rPr>
                      <m:t>𝑍</m:t>
                    </m:r>
                    <m:r>
                      <a:rPr lang="en-US" altLang="zh-CN" sz="1600" i="1">
                        <a:latin typeface="Cambria Math" charset="0"/>
                      </a:rPr>
                      <m:t>→</m:t>
                    </m:r>
                    <m:r>
                      <a:rPr lang="en-US" altLang="zh-CN" sz="1600" i="1">
                        <a:latin typeface="Cambria Math" charset="0"/>
                      </a:rPr>
                      <m:t>𝑒𝑒</m:t>
                    </m:r>
                    <m:r>
                      <a:rPr lang="zh-CN" altLang="en-US" sz="16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1600" i="1">
                        <a:latin typeface="Cambria Math" charset="0"/>
                      </a:rPr>
                      <m:t>𝜇𝜇</m:t>
                    </m:r>
                    <m:r>
                      <a:rPr lang="zh-CN" altLang="en-US" sz="1600" i="1">
                        <a:latin typeface="Cambria Math" charset="0"/>
                      </a:rPr>
                      <m:t> </m:t>
                    </m:r>
                    <m:r>
                      <a:rPr lang="en-US" altLang="zh-CN" sz="1600" i="1">
                        <a:latin typeface="Cambria Math" charset="0"/>
                      </a:rPr>
                      <m:t>𝑞𝑞</m:t>
                    </m:r>
                    <m:r>
                      <a:rPr lang="zh-CN" altLang="en-US" sz="1600" i="1">
                        <a:latin typeface="Cambria Math" charset="0"/>
                      </a:rPr>
                      <m:t> </m:t>
                    </m:r>
                    <m:r>
                      <a:rPr lang="en-US" altLang="zh-CN" sz="1600" i="1">
                        <a:latin typeface="Cambria Math" charset="0"/>
                      </a:rPr>
                      <m:t>𝑣𝑣</m:t>
                    </m:r>
                    <m:r>
                      <a:rPr lang="en-US" altLang="zh-CN" sz="1600" b="0" i="0" smtClean="0">
                        <a:latin typeface="Cambria Math" charset="0"/>
                      </a:rPr>
                      <m:t>,</m:t>
                    </m:r>
                    <m:r>
                      <a:rPr lang="zh-CN" altLang="en-US" sz="1600" b="0" i="0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charset="0"/>
                      </a:rPr>
                      <m:t>H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zh-CN" sz="16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𝑏𝑏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𝑐𝑐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𝑔𝑔</m:t>
                    </m:r>
                  </m:oMath>
                </a14:m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are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studies.</a:t>
                </a:r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2D fit, with </a:t>
                </a:r>
                <a:r>
                  <a:rPr lang="en-US" altLang="zh-CN" sz="1600" dirty="0" err="1" smtClean="0"/>
                  <a:t>dijets</a:t>
                </a:r>
                <a:r>
                  <a:rPr lang="en-US" altLang="zh-CN" sz="1600" dirty="0" smtClean="0"/>
                  <a:t>’ b/c </a:t>
                </a:r>
                <a:r>
                  <a:rPr lang="en-US" altLang="zh-CN" sz="1600" dirty="0" smtClean="0"/>
                  <a:t>likeness</a:t>
                </a:r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In</a:t>
                </a:r>
                <a:r>
                  <a:rPr lang="zh-CN" alt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charset="0"/>
                      </a:rPr>
                      <m:t>𝑍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→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𝑒𝑒</m:t>
                    </m:r>
                    <m:r>
                      <m:rPr>
                        <m:lit/>
                      </m:rPr>
                      <a:rPr lang="zh-CN" altLang="en-US" sz="16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𝜇𝜇</m:t>
                    </m:r>
                    <m:r>
                      <a:rPr lang="zh-CN" altLang="en-US" sz="16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𝑞𝑞</m:t>
                    </m:r>
                    <m:r>
                      <a:rPr lang="zh-CN" altLang="en-US" sz="1600" b="0" i="1" smtClean="0">
                        <a:latin typeface="Cambria Math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charset="0"/>
                      </a:rPr>
                      <m:t>𝑣𝑣</m:t>
                    </m:r>
                  </m:oMath>
                </a14:m>
                <a:r>
                  <a:rPr lang="en-US" altLang="zh-CN" sz="1600" dirty="0" smtClean="0"/>
                  <a:t>,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	Tot=</a:t>
                </a:r>
                <a:r>
                  <a:rPr lang="en-US" altLang="zh-CN" sz="1600" dirty="0" err="1" smtClean="0"/>
                  <a:t>bb+cc+gg+bkg</a:t>
                </a:r>
                <a:r>
                  <a:rPr lang="en-US" altLang="zh-CN" sz="1600" baseline="-25000" dirty="0" err="1" smtClean="0"/>
                  <a:t>zh</a:t>
                </a:r>
                <a:r>
                  <a:rPr lang="en-US" altLang="zh-CN" sz="1600" dirty="0" err="1" smtClean="0"/>
                  <a:t>+bkg</a:t>
                </a:r>
                <a:r>
                  <a:rPr lang="en-US" altLang="zh-CN" sz="1600" baseline="-25000" dirty="0" err="1" smtClean="0"/>
                  <a:t>sm</a:t>
                </a:r>
                <a:r>
                  <a:rPr lang="en-US" altLang="zh-CN" sz="1600" dirty="0" smtClean="0"/>
                  <a:t>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1600" dirty="0" smtClean="0"/>
                  <a:t>Build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individual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pdf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by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MC,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then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fit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to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determine</a:t>
                </a:r>
                <a:r>
                  <a:rPr lang="zh-CN" altLang="en-US" sz="1600" dirty="0" smtClean="0"/>
                  <a:t> </a:t>
                </a:r>
                <a:r>
                  <a:rPr lang="en-US" altLang="zh-CN" sz="1600" dirty="0" smtClean="0"/>
                  <a:t>fraction.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16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/>
              </a:p>
              <a:p>
                <a:pPr lvl="1">
                  <a:lnSpc>
                    <a:spcPct val="150000"/>
                  </a:lnSpc>
                </a:pPr>
                <a:endParaRPr lang="en-US" altLang="zh-CN" sz="1800" dirty="0" smtClean="0"/>
              </a:p>
            </p:txBody>
          </p:sp>
        </mc:Choice>
        <mc:Fallback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85305"/>
                <a:ext cx="9144000" cy="4937451"/>
              </a:xfrm>
              <a:blipFill rotWithShape="0">
                <a:blip r:embed="rId3"/>
                <a:stretch>
                  <a:fillRect l="-400" t="-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1DCB0-1937-EA41-B2E9-C42594B7F513}" type="datetime1">
              <a:rPr lang="zh-CN" altLang="en-US" smtClean="0"/>
              <a:t>2017/7/23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8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33919" y="5862929"/>
                <a:ext cx="65950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600" b="1" dirty="0" err="1" smtClean="0"/>
                  <a:t>Pre_CDR</a:t>
                </a:r>
                <a:r>
                  <a:rPr lang="en-US" altLang="zh-CN" sz="1600" b="1" dirty="0" smtClean="0"/>
                  <a:t>,</a:t>
                </a:r>
                <a:r>
                  <a:rPr lang="zh-CN" altLang="en-US" sz="16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 dirty="0">
                        <a:latin typeface="Cambria Math" panose="02040503050406030204" pitchFamily="18" charset="0"/>
                      </a:rPr>
                      <m:t>𝒗</m:t>
                    </m:r>
                    <m:acc>
                      <m:accPr>
                        <m:chr m:val="̅"/>
                        <m:ctrlPr>
                          <a:rPr lang="en-US" altLang="zh-CN" sz="1600" b="1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16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altLang="zh-CN" sz="1600" b="1" i="1" dirty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CN" sz="1600" b="1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1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</m:acc>
                    <m:r>
                      <a:rPr lang="en-US" altLang="zh-CN" sz="1600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US" altLang="zh-CN" sz="16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CN" sz="1600" b="1" dirty="0"/>
                  <a:t> </a:t>
                </a:r>
                <a:r>
                  <a:rPr lang="zh-CN" altLang="en-US" sz="1600" b="1" dirty="0" smtClean="0"/>
                  <a:t>results </a:t>
                </a:r>
                <a:r>
                  <a:rPr lang="zh-CN" altLang="en-US" sz="1600" b="1" dirty="0"/>
                  <a:t>are </a:t>
                </a:r>
                <a:r>
                  <a:rPr lang="zh-CN" altLang="en-US" sz="1600" b="1" dirty="0">
                    <a:solidFill>
                      <a:srgbClr val="00B0F0"/>
                    </a:solidFill>
                  </a:rPr>
                  <a:t>extrapolated</a:t>
                </a:r>
                <a:r>
                  <a:rPr lang="zh-CN" altLang="en-US" sz="1600" b="1" dirty="0"/>
                  <a:t> from ILC </a:t>
                </a:r>
                <a:r>
                  <a:rPr lang="zh-CN" altLang="en-US" sz="1600" b="1" dirty="0" smtClean="0"/>
                  <a:t>studies</a:t>
                </a:r>
                <a:r>
                  <a:rPr lang="en-US" altLang="zh-CN" sz="1600" b="1" dirty="0" smtClean="0"/>
                  <a:t>.</a:t>
                </a:r>
              </a:p>
              <a:p>
                <a:r>
                  <a:rPr kumimoji="1" lang="en-US" altLang="zh-CN" sz="1600" b="1" dirty="0"/>
                  <a:t>It</a:t>
                </a:r>
                <a:r>
                  <a:rPr kumimoji="1" lang="zh-CN" altLang="en-US" sz="1600" b="1" dirty="0"/>
                  <a:t> </a:t>
                </a:r>
                <a:r>
                  <a:rPr kumimoji="1" lang="en-US" altLang="zh-CN" sz="1600" b="1" dirty="0"/>
                  <a:t>seems</a:t>
                </a:r>
                <a:r>
                  <a:rPr kumimoji="1" lang="zh-CN" altLang="en-US" sz="1600" b="1" dirty="0"/>
                  <a:t> </a:t>
                </a:r>
                <a:r>
                  <a:rPr kumimoji="1" lang="en-US" altLang="zh-CN" sz="1600" b="1" dirty="0" err="1"/>
                  <a:t>Pre_CDR‘s</a:t>
                </a:r>
                <a:r>
                  <a:rPr kumimoji="1" lang="zh-CN" altLang="en-US" sz="1600" b="1" dirty="0"/>
                  <a:t> </a:t>
                </a:r>
                <a:r>
                  <a:rPr kumimoji="1" lang="en-US" altLang="zh-CN" sz="1600" b="1" dirty="0"/>
                  <a:t>result</a:t>
                </a:r>
                <a:r>
                  <a:rPr kumimoji="1" lang="zh-CN" altLang="en-US" sz="1600" b="1" dirty="0"/>
                  <a:t> </a:t>
                </a:r>
                <a:r>
                  <a:rPr kumimoji="1" lang="en-US" altLang="zh-CN" sz="1600" b="1" dirty="0">
                    <a:solidFill>
                      <a:srgbClr val="FF0000"/>
                    </a:solidFill>
                  </a:rPr>
                  <a:t>too</a:t>
                </a:r>
                <a:r>
                  <a:rPr kumimoji="1" lang="zh-CN" altLang="en-US" sz="16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sz="1600" b="1" dirty="0" smtClean="0">
                    <a:solidFill>
                      <a:srgbClr val="FF0000"/>
                    </a:solidFill>
                  </a:rPr>
                  <a:t>optimistic</a:t>
                </a:r>
                <a:r>
                  <a:rPr kumimoji="1" lang="en-US" altLang="zh-CN" sz="1600" b="1" dirty="0" smtClean="0"/>
                  <a:t>.</a:t>
                </a:r>
                <a:endParaRPr kumimoji="1" lang="zh-CN" altLang="en-US" sz="1600" b="1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19" y="5862929"/>
                <a:ext cx="6595012" cy="584775"/>
              </a:xfrm>
              <a:prstGeom prst="rect">
                <a:avLst/>
              </a:prstGeom>
              <a:blipFill rotWithShape="0">
                <a:blip r:embed="rId4"/>
                <a:stretch>
                  <a:fillRect l="-555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6271954" y="798918"/>
                <a:ext cx="2712794" cy="50039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1200" i="1">
                              <a:latin typeface="Cambria Math" charset="0"/>
                            </a:rPr>
                            <m:t>𝑙𝑖𝑘𝑒𝑛𝑒𝑠𝑠</m:t>
                          </m:r>
                        </m:sub>
                      </m:sSub>
                      <m:r>
                        <a:rPr lang="en-US" altLang="zh-CN" sz="12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altLang="zh-CN" sz="1200" i="1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+(1−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altLang="zh-CN" sz="1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US" altLang="zh-CN" sz="12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200" i="1">
                              <a:latin typeface="Cambria Math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CN" altLang="en-US" sz="1200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954" y="798918"/>
                <a:ext cx="2712794" cy="5003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64994"/>
              </p:ext>
            </p:extLst>
          </p:nvPr>
        </p:nvGraphicFramePr>
        <p:xfrm>
          <a:off x="533919" y="3635153"/>
          <a:ext cx="6933680" cy="19440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66710"/>
                <a:gridCol w="866710"/>
                <a:gridCol w="866710"/>
                <a:gridCol w="866710"/>
                <a:gridCol w="866710"/>
                <a:gridCol w="866710"/>
                <a:gridCol w="866710"/>
                <a:gridCol w="866710"/>
              </a:tblGrid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tr-TR" sz="1400" u="none" strike="noStrike" dirty="0" err="1">
                          <a:effectLst/>
                        </a:rPr>
                        <a:t>Baiyu’s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μ_bb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μ_cc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μ_gg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Pre_CDR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μ_bb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μ_cc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</a:rPr>
                        <a:t>μ_gg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5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eeH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1.2%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14.4%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7.8%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eeH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1.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14.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5.6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mmH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1.1%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12.8%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6.9%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mmH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0.9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12.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3.8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qqH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0.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4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8.0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5.2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qqH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0.4%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3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.0%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.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6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vvH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0.4%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3.8%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1.6%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 err="1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vvH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0.4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5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3.</a:t>
                      </a:r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2.8</a:t>
                      </a:r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</a:tr>
              <a:tr h="32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Combined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mr-I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0.3%</a:t>
                      </a:r>
                      <a:endParaRPr lang="mr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mr-I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3.2%</a:t>
                      </a:r>
                      <a:endParaRPr lang="mr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1.6%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Combined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mr-I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0</a:t>
                      </a:r>
                      <a:r>
                        <a:rPr lang="en-US" altLang="zh-C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.28</a:t>
                      </a:r>
                      <a:r>
                        <a:rPr lang="mr-I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%</a:t>
                      </a:r>
                      <a:endParaRPr lang="mr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2</a:t>
                      </a:r>
                      <a:r>
                        <a:rPr lang="mr-IN" sz="1400" u="none" strike="noStrike" kern="1200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.2%</a:t>
                      </a:r>
                      <a:endParaRPr lang="mr-IN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mr-IN" sz="1400" u="none" strike="noStrike" dirty="0" smtClean="0">
                          <a:effectLst/>
                          <a:latin typeface="Cambria Math" charset="0"/>
                          <a:ea typeface="Cambria Math" charset="0"/>
                          <a:cs typeface="Cambria Math" charset="0"/>
                        </a:rPr>
                        <a:t>1.6%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 Math" charset="0"/>
                        <a:ea typeface="Cambria Math" charset="0"/>
                        <a:cs typeface="Cambria Math" charset="0"/>
                      </a:endParaRP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17" name="文本框 16"/>
          <p:cNvSpPr txBox="1"/>
          <p:nvPr/>
        </p:nvSpPr>
        <p:spPr>
          <a:xfrm>
            <a:off x="6271954" y="1757438"/>
            <a:ext cx="287204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400" dirty="0" smtClean="0"/>
              <a:t>In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err="1" smtClean="0"/>
              <a:t>Baiyu’s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result,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also,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the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shape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of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err="1" smtClean="0"/>
              <a:t>bkg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is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fixed.</a:t>
            </a:r>
          </a:p>
          <a:p>
            <a:r>
              <a:rPr kumimoji="1" lang="en-US" altLang="zh-CN" sz="1400" dirty="0" smtClean="0"/>
              <a:t>Which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means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we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have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a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wonderful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understanding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with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err="1" smtClean="0"/>
              <a:t>bkg</a:t>
            </a:r>
            <a:r>
              <a:rPr kumimoji="1" lang="en-US" altLang="zh-CN" sz="1400" dirty="0" smtClean="0"/>
              <a:t>,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which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may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be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more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suitable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for</a:t>
            </a:r>
            <a:r>
              <a:rPr kumimoji="1" lang="zh-CN" altLang="en-US" sz="1400" dirty="0" smtClean="0"/>
              <a:t> </a:t>
            </a:r>
            <a:r>
              <a:rPr kumimoji="1" lang="en-US" altLang="zh-CN" sz="1400" dirty="0" smtClean="0"/>
              <a:t>CEPC.</a:t>
            </a:r>
            <a:r>
              <a:rPr kumimoji="1" lang="zh-CN" altLang="en-US" sz="1400" dirty="0" smtClean="0"/>
              <a:t> </a:t>
            </a:r>
            <a:endParaRPr kumimoji="1" lang="zh-CN" altLang="en-US" sz="1400" dirty="0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55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cut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qqqq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7F8D-BC75-804A-A0A9-CED39C3254BB}" type="datetime1">
              <a:rPr lang="zh-CN" altLang="en-US" smtClean="0"/>
              <a:t>2017/7/23</a:t>
            </a:fld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53DB2-EE56-41DA-8F36-4E7CFF9CEFE3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350"/>
            <a:ext cx="7061200" cy="270695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6158"/>
            <a:ext cx="7061200" cy="16002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061200" y="4756088"/>
            <a:ext cx="2082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1200" dirty="0" smtClean="0"/>
              <a:t>huge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err="1" smtClean="0"/>
              <a:t>bkg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events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(1520000)</a:t>
            </a:r>
          </a:p>
          <a:p>
            <a:r>
              <a:rPr kumimoji="1" lang="en-US" altLang="zh-CN" sz="1200" dirty="0" smtClean="0"/>
              <a:t>will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reduce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the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performance.</a:t>
            </a:r>
          </a:p>
          <a:p>
            <a:endParaRPr kumimoji="1" lang="en-US" altLang="zh-CN" sz="1200" dirty="0"/>
          </a:p>
          <a:p>
            <a:r>
              <a:rPr kumimoji="1" lang="en-US" altLang="zh-CN" sz="1200" dirty="0" smtClean="0"/>
              <a:t>if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err="1" smtClean="0"/>
              <a:t>bkg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is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float,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the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precision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can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be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worse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smtClean="0"/>
              <a:t>in</a:t>
            </a:r>
            <a:r>
              <a:rPr kumimoji="1" lang="zh-CN" altLang="en-US" sz="1200" dirty="0" smtClean="0"/>
              <a:t> </a:t>
            </a:r>
            <a:r>
              <a:rPr kumimoji="1" lang="en-US" altLang="zh-CN" sz="1200" dirty="0" err="1" smtClean="0"/>
              <a:t>qqqq</a:t>
            </a:r>
            <a:r>
              <a:rPr kumimoji="1" lang="en-US" altLang="zh-CN" sz="1200" dirty="0"/>
              <a:t>:</a:t>
            </a:r>
            <a:endParaRPr kumimoji="1" lang="en-US" altLang="zh-CN" sz="1200" dirty="0" smtClean="0"/>
          </a:p>
          <a:p>
            <a:r>
              <a:rPr kumimoji="1" lang="mr-IN" altLang="zh-CN" sz="1200" dirty="0"/>
              <a:t>(0.96%, 12.1%, 18.9</a:t>
            </a:r>
            <a:r>
              <a:rPr kumimoji="1" lang="mr-IN" altLang="zh-CN" sz="1200" dirty="0" smtClean="0"/>
              <a:t>%)</a:t>
            </a:r>
            <a:endParaRPr kumimoji="1" lang="zh-CN" altLang="en-US" sz="1200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386699"/>
      </p:ext>
    </p:extLst>
  </p:cSld>
  <p:clrMapOvr>
    <a:masterClrMapping/>
  </p:clrMapOvr>
</p:sld>
</file>

<file path=ppt/theme/theme1.xml><?xml version="1.0" encoding="utf-8"?>
<a:theme xmlns:a="http://schemas.openxmlformats.org/drawingml/2006/main" name="primez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Primez">
      <a:majorFont>
        <a:latin typeface="Calibri"/>
        <a:ea typeface="微软雅黑"/>
        <a:cs typeface=""/>
      </a:majorFont>
      <a:minorFont>
        <a:latin typeface="Calibri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1520_20160316" id="{C4830040-F913-454B-A33B-2080F38239ED}" vid="{CC519CBB-9D70-CB40-BD7B-6A64975F140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New_kelly</Template>
  <TotalTime>18487</TotalTime>
  <Words>2123</Words>
  <Application>Microsoft Macintosh PowerPoint</Application>
  <PresentationFormat>全屏显示(4:3)</PresentationFormat>
  <Paragraphs>660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Calibri</vt:lpstr>
      <vt:lpstr>Cambria Math</vt:lpstr>
      <vt:lpstr>DengXian</vt:lpstr>
      <vt:lpstr>Times New Roman</vt:lpstr>
      <vt:lpstr>黑体</vt:lpstr>
      <vt:lpstr>宋体</vt:lpstr>
      <vt:lpstr>微软雅黑</vt:lpstr>
      <vt:lpstr>Arial</vt:lpstr>
      <vt:lpstr>primez</vt:lpstr>
      <vt:lpstr>Higgs combination  toward CDR</vt:lpstr>
      <vt:lpstr>Outline</vt:lpstr>
      <vt:lpstr>Combination: motivation</vt:lpstr>
      <vt:lpstr>Fit techniques</vt:lpstr>
      <vt:lpstr>Fit techniques</vt:lpstr>
      <vt:lpstr>Channels Table (now 36)</vt:lpstr>
      <vt:lpstr>Individual analysis intro</vt:lpstr>
      <vt:lpstr>bb/cc/gg</vt:lpstr>
      <vt:lpstr>A cut flow on qqqq</vt:lpstr>
      <vt:lpstr>My attempt,  bb/cc/gg</vt:lpstr>
      <vt:lpstr>ττ</vt:lpstr>
      <vt:lpstr>WW</vt:lpstr>
      <vt:lpstr>ZZ</vt:lpstr>
      <vt:lpstr>γγ</vt:lpstr>
      <vt:lpstr>H→invisible</vt:lpstr>
      <vt:lpstr>μμ and other rare decays</vt:lpstr>
      <vt:lpstr>Δ(Br∗σ) fit Result</vt:lpstr>
      <vt:lpstr>κ framework</vt:lpstr>
      <vt:lpstr>κ: current precision result</vt:lpstr>
      <vt:lpstr>κ: comparison to pre_CDR</vt:lpstr>
      <vt:lpstr>Add pseudo data</vt:lpstr>
      <vt:lpstr>κ: other assumptions</vt:lpstr>
      <vt:lpstr>To dos</vt:lpstr>
      <vt:lpstr>Thanks for your attention!</vt:lpstr>
      <vt:lpstr>PowerPoint 演示文稿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</dc:title>
  <dc:creator>张凯栗</dc:creator>
  <cp:lastModifiedBy>张凯栗</cp:lastModifiedBy>
  <cp:revision>565</cp:revision>
  <cp:lastPrinted>2017-07-23T12:42:02Z</cp:lastPrinted>
  <dcterms:created xsi:type="dcterms:W3CDTF">2016-03-26T04:44:53Z</dcterms:created>
  <dcterms:modified xsi:type="dcterms:W3CDTF">2017-07-23T12:52:00Z</dcterms:modified>
</cp:coreProperties>
</file>