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328" r:id="rId3"/>
    <p:sldId id="329" r:id="rId4"/>
    <p:sldId id="343" r:id="rId5"/>
    <p:sldId id="339" r:id="rId6"/>
    <p:sldId id="342" r:id="rId7"/>
    <p:sldId id="344" r:id="rId8"/>
    <p:sldId id="340" r:id="rId9"/>
    <p:sldId id="345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7748" autoAdjust="0"/>
  </p:normalViewPr>
  <p:slideViewPr>
    <p:cSldViewPr snapToGrid="0">
      <p:cViewPr varScale="1">
        <p:scale>
          <a:sx n="77" d="100"/>
          <a:sy n="77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3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9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79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6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43840"/>
            <a:ext cx="6147435" cy="69088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2017-6-16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3852" y="1907164"/>
            <a:ext cx="7630160" cy="1909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   </a:t>
            </a:r>
            <a:b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fr-FR" altLang="zh-CN" sz="4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Linac </a:t>
            </a:r>
            <a:r>
              <a:rPr lang="fr-FR" altLang="zh-CN" sz="4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fr-FR" altLang="zh-CN" sz="4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endParaRPr lang="zh-CN" altLang="en-US" sz="4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64715" y="5741876"/>
            <a:ext cx="9008434" cy="1116124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Meng ,Y. Chi, 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X. Li, S. Pei, J. Gao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CAS, Beijing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2558" y="4270010"/>
            <a:ext cx="6732748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3600" dirty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CEPC </a:t>
            </a: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regular meeting</a:t>
            </a:r>
          </a:p>
          <a:p>
            <a:pPr algn="ctr">
              <a:spcAft>
                <a:spcPts val="500"/>
              </a:spcAft>
            </a:pP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2017/6/16</a:t>
            </a: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design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188" y="1478031"/>
            <a:ext cx="9003812" cy="496728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7809" y="1478031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44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56" y="1801756"/>
            <a:ext cx="10515600" cy="3981907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Emittance without 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14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284" y="1442918"/>
            <a:ext cx="6645432" cy="450080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Emittance </a:t>
            </a:r>
            <a:r>
              <a:rPr lang="en-US" altLang="zh-CN" dirty="0" smtClean="0"/>
              <a:t>with </a:t>
            </a:r>
            <a:r>
              <a:rPr lang="en-US" altLang="zh-CN" dirty="0"/>
              <a:t>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3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Main parameters of CEPC </a:t>
            </a:r>
            <a:r>
              <a:rPr lang="en-US" altLang="zh-CN" dirty="0" smtClean="0"/>
              <a:t>Linac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12783"/>
              </p:ext>
            </p:extLst>
          </p:nvPr>
        </p:nvGraphicFramePr>
        <p:xfrm>
          <a:off x="4400192" y="1325357"/>
          <a:ext cx="7650203" cy="47016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9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Unit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zh-CN" sz="2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 /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energy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kern="100" baseline="-25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4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24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i="1" kern="100" baseline="-25000" dirty="0" smtClean="0">
                          <a:effectLst/>
                          <a:latin typeface="+mn-lt"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24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2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Hz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</a:rPr>
                        <a:t>50</a:t>
                      </a:r>
                      <a:r>
                        <a:rPr lang="en-US" sz="2400" kern="100" dirty="0" smtClean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kern="100" dirty="0" smtClean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2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bunch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population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baseline="0" dirty="0" smtClean="0">
                          <a:effectLst/>
                          <a:latin typeface="+mn-lt"/>
                        </a:rPr>
                        <a:t>Ne-/</a:t>
                      </a:r>
                      <a:r>
                        <a:rPr lang="en-US" altLang="zh-CN" sz="2400" i="1" kern="100" baseline="0" dirty="0" smtClean="0">
                          <a:effectLst/>
                          <a:latin typeface="+mn-lt"/>
                        </a:rPr>
                        <a:t>Ne+</a:t>
                      </a:r>
                      <a:endParaRPr lang="zh-CN" altLang="zh-CN" sz="20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&gt;6.25×10</a:t>
                      </a:r>
                      <a:r>
                        <a:rPr lang="en-US" sz="24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sz="24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0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&gt;1.0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spread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24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2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&lt;2×10</a:t>
                      </a:r>
                      <a:r>
                        <a:rPr lang="en-US" altLang="zh-CN" sz="24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2400" b="0" kern="1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</a:rPr>
                        <a:t>Emittance (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2400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400" i="1" kern="1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2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mrad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beam</a:t>
                      </a:r>
                      <a:r>
                        <a:rPr lang="en-US" altLang="zh-CN" sz="2400" kern="100" baseline="0" dirty="0" smtClean="0">
                          <a:effectLst/>
                          <a:latin typeface="+mn-lt"/>
                        </a:rPr>
                        <a:t> energy on Target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bunch</a:t>
                      </a:r>
                      <a:r>
                        <a:rPr lang="en-US" altLang="zh-CN" sz="2400" kern="100" baseline="0" dirty="0" smtClean="0">
                          <a:effectLst/>
                          <a:latin typeface="+mn-lt"/>
                        </a:rPr>
                        <a:t> charge on Target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1859280"/>
            <a:ext cx="4224130" cy="4592003"/>
          </a:xfrm>
        </p:spPr>
        <p:txBody>
          <a:bodyPr/>
          <a:lstStyle/>
          <a:p>
            <a:r>
              <a:rPr lang="en-US" altLang="zh-CN" dirty="0" smtClean="0"/>
              <a:t>Linac goal</a:t>
            </a:r>
          </a:p>
          <a:p>
            <a:pPr lvl="1"/>
            <a:r>
              <a:rPr lang="en-US" altLang="zh-CN" dirty="0" smtClean="0"/>
              <a:t>Simple and reliable</a:t>
            </a:r>
          </a:p>
          <a:p>
            <a:pPr lvl="1"/>
            <a:r>
              <a:rPr lang="en-US" altLang="zh-CN" dirty="0" smtClean="0"/>
              <a:t>High availability </a:t>
            </a:r>
          </a:p>
          <a:p>
            <a:pPr lvl="1"/>
            <a:r>
              <a:rPr lang="en-US" altLang="zh-CN" dirty="0" smtClean="0"/>
              <a:t>Linac is “inexistent” for collider Running</a:t>
            </a:r>
          </a:p>
          <a:p>
            <a:pPr lvl="1"/>
            <a:r>
              <a:rPr lang="en-US" altLang="zh-CN" dirty="0" smtClean="0"/>
              <a:t>Always providing beams to </a:t>
            </a:r>
            <a:r>
              <a:rPr lang="en-US" altLang="zh-CN" b="1" dirty="0" smtClean="0">
                <a:solidFill>
                  <a:srgbClr val="FF0000"/>
                </a:solidFill>
              </a:rPr>
              <a:t>meet the requirements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177679"/>
            <a:ext cx="12080240" cy="5501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Layout of Linac (II)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58810" y="5878572"/>
            <a:ext cx="1426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LTB </a:t>
            </a:r>
            <a:r>
              <a:rPr lang="en-US" altLang="zh-CN" b="1" dirty="0" smtClean="0">
                <a:solidFill>
                  <a:srgbClr val="FF0000"/>
                </a:solidFill>
              </a:rPr>
              <a:t>10.0 </a:t>
            </a:r>
            <a:r>
              <a:rPr lang="en-US" altLang="zh-CN" b="1" dirty="0">
                <a:solidFill>
                  <a:srgbClr val="FF0000"/>
                </a:solidFill>
              </a:rPr>
              <a:t>GeV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9174" y="2753139"/>
            <a:ext cx="305770" cy="3057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38878" y="2770674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6186" y="2746998"/>
            <a:ext cx="317712" cy="3091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746623" y="2727120"/>
            <a:ext cx="377686" cy="3776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6889" y="6196327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S-band accelerating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2856.75 MHz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18519E-6 L 0.15 0.00139 L 0.35703 -0.00138 L 0.65208 5.18519E-6 L 0.89674 -0.00277 L 0.0276 0.36528 L 0.19231 0.36227 L 0.39283 0.36089 L 0.57877 0.36528 L 0.72461 0.36089 L 0.81276 0.34491 L 0.85026 0.31598 " pathEditMode="relative" ptsTypes="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56 -0.00139 L 0.35378 -0.00139 L 0.38802 -0.22292 L 0.78659 -0.22153 L 0.81849 -0.01158 L 0.88698 -0.00996 L 0.00977 0.36226 L 0.66849 0.36388 L 0.75404 0.35648 L 0.83477 0.32037 " pathEditMode="relative" ptsTypes="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56 -0.00139 L 0.35378 -0.00139 L 0.38802 -0.22292 L 0.78659 -0.22153 L 0.81849 -0.01158 L 0.88698 -0.00996 L 0.00977 0.36226 L 0.66849 0.36388 L 0.75404 0.35648 L 0.83477 0.32037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0833 0.00555 L 0.26654 0.00717 L 0.36185 0.00277 L 0.41003 0.0071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9375 0.00417 L 0.11588 -0.01157 L 0.13359 0.00857 L 0.32617 0.00579 L 0.46315 0.00718 L -0.4099 0.37384 L -0.28034 0.36968 L -0.08477 0.36968 L 0.14922 0.37246 L 0.29518 0.38264 L 0.37591 0.40579 C 0.38463 0.40625 0.39388 0.40625 0.4026 0.40741 C 0.40794 0.40787 0.4125 0.41204 0.41745 0.41458 C 0.43008 0.42083 0.42005 0.41505 0.42891 0.41898 C 0.4319 0.42037 0.43112 0.42083 0.4345 0.42315 C 0.43529 0.42384 0.4362 0.42408 0.43698 0.42477 C 0.43906 0.42662 0.43958 0.42778 0.44101 0.43056 C 0.44167 0.43333 0.4418 0.43658 0.44271 0.43912 C 0.44323 0.44074 0.44388 0.4419 0.4444 0.44352 C 0.44492 0.4463 0.44518 0.44954 0.44596 0.45232 L 0.44674 0.45509 L 0.44674 0.45533 L 0.44674 0.45671 " pathEditMode="relative" rAng="0" ptsTypes="AAAAAAAAAAAAAAAAAAAAAAAA">
                                      <p:cBhvr>
                                        <p:cTn id="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23" grpId="0" animBg="1"/>
      <p:bldP spid="23" grpId="1" animBg="1"/>
      <p:bldP spid="26" grpId="0" animBg="1"/>
      <p:bldP spid="26" grpId="1" animBg="1"/>
      <p:bldP spid="26" grpId="2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Main elements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94963"/>
              </p:ext>
            </p:extLst>
          </p:nvPr>
        </p:nvGraphicFramePr>
        <p:xfrm>
          <a:off x="1424940" y="1422400"/>
          <a:ext cx="8887460" cy="5067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7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Type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No.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Value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KLY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80 MW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97">
                <a:tc rowSpan="2">
                  <a:txBody>
                    <a:bodyPr/>
                    <a:lstStyle/>
                    <a:p>
                      <a:r>
                        <a:rPr lang="en-US" altLang="zh-CN" sz="2400" dirty="0" smtClean="0"/>
                        <a:t>S-band Acc. Tube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 MV/m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265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21 MV/m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S-band</a:t>
                      </a:r>
                      <a:r>
                        <a:rPr lang="en-US" altLang="zh-CN" sz="2400" baseline="0" dirty="0" smtClean="0"/>
                        <a:t> LAS Acc. Tube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 MV/m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SHB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 baseline="0" dirty="0" smtClean="0"/>
                        <a:t>142.8375/571.35 MHz</a:t>
                      </a:r>
                      <a:endParaRPr lang="en-US" altLang="zh-CN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Buncher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2856.75 MHz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Solenoid 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~25 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0.5 T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Quadrupole</a:t>
                      </a:r>
                      <a:r>
                        <a:rPr lang="en-US" altLang="zh-CN" sz="2400" baseline="0" dirty="0" smtClean="0"/>
                        <a:t> Larger Aperture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 ~40 mm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Quadrupole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213+~30 (ELBP)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r ~20 mm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49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Dipole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~ 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6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Beam dynamics results (I) </a:t>
            </a:r>
            <a:endParaRPr lang="zh-CN" altLang="en-US" dirty="0"/>
          </a:p>
        </p:txBody>
      </p:sp>
      <p:pic>
        <p:nvPicPr>
          <p:cNvPr id="5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22" t="3305" r="8078" b="2534"/>
          <a:stretch/>
        </p:blipFill>
        <p:spPr>
          <a:xfrm>
            <a:off x="1601770" y="1099454"/>
            <a:ext cx="10590230" cy="5758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80" y="1554480"/>
            <a:ext cx="1449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Positron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3.2 </a:t>
            </a:r>
            <a:r>
              <a:rPr lang="en-US" altLang="zh-CN" dirty="0" err="1" smtClean="0"/>
              <a:t>nC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10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4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design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26" t="4260" r="7040" b="2697"/>
          <a:stretch/>
        </p:blipFill>
        <p:spPr>
          <a:xfrm>
            <a:off x="3306489" y="1861087"/>
            <a:ext cx="8885511" cy="471662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Beam dynamics results (</a:t>
            </a:r>
            <a:r>
              <a:rPr lang="en-US" altLang="zh-CN" dirty="0" smtClean="0"/>
              <a:t>II) 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4080159"/>
            <a:ext cx="4277360" cy="2631440"/>
            <a:chOff x="0" y="4080159"/>
            <a:chExt cx="4277360" cy="26314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80159"/>
              <a:ext cx="3504806" cy="263144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779520" y="4547519"/>
              <a:ext cx="497840" cy="169672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左箭头 7"/>
            <p:cNvSpPr/>
            <p:nvPr/>
          </p:nvSpPr>
          <p:spPr>
            <a:xfrm>
              <a:off x="3180080" y="5217161"/>
              <a:ext cx="548640" cy="269239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1364" y="1617894"/>
            <a:ext cx="18679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Positron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3.2 </a:t>
            </a:r>
            <a:r>
              <a:rPr lang="en-US" altLang="zh-CN" sz="2400" dirty="0" err="1" smtClean="0"/>
              <a:t>nC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67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design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2" r="6732"/>
          <a:stretch/>
        </p:blipFill>
        <p:spPr>
          <a:xfrm>
            <a:off x="2973536" y="1076960"/>
            <a:ext cx="9399435" cy="534353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Beam dynamics results (</a:t>
            </a:r>
            <a:r>
              <a:rPr lang="en-US" altLang="zh-CN" dirty="0" smtClean="0"/>
              <a:t>III)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6244" y="1628054"/>
            <a:ext cx="318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Electron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 </a:t>
            </a:r>
            <a:r>
              <a:rPr lang="en-US" altLang="zh-CN" sz="2400" dirty="0" err="1" smtClean="0"/>
              <a:t>nC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4</a:t>
            </a:r>
            <a:r>
              <a:rPr lang="en-US" altLang="zh-CN" sz="2400" dirty="0" smtClean="0"/>
              <a:t>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Small beam size for positron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0.5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531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3652"/>
            <a:ext cx="6715760" cy="223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Simulation condition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10k particles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100 seeds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Dynamic errors: 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Quadrupole transverse alignment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2 </a:t>
            </a:r>
            <a:r>
              <a:rPr lang="el-GR" altLang="zh-CN" sz="1800" dirty="0"/>
              <a:t>μ</a:t>
            </a:r>
            <a:r>
              <a:rPr lang="en-US" altLang="zh-CN" sz="1800" dirty="0"/>
              <a:t>m</a:t>
            </a:r>
            <a:r>
              <a:rPr lang="zh-CN" altLang="en-US" sz="1800" dirty="0"/>
              <a:t>、</a:t>
            </a:r>
            <a:r>
              <a:rPr lang="en-US" altLang="zh-CN" sz="1800" dirty="0"/>
              <a:t>5 </a:t>
            </a:r>
            <a:r>
              <a:rPr lang="el-GR" altLang="zh-CN" sz="1800" dirty="0"/>
              <a:t>μ</a:t>
            </a:r>
            <a:r>
              <a:rPr lang="en-US" altLang="zh-CN" sz="1800" dirty="0"/>
              <a:t>m</a:t>
            </a:r>
            <a:r>
              <a:rPr lang="zh-CN" altLang="en-US" sz="1800" dirty="0"/>
              <a:t>、</a:t>
            </a:r>
            <a:r>
              <a:rPr lang="en-US" altLang="zh-CN" sz="1800" dirty="0"/>
              <a:t>10 </a:t>
            </a:r>
            <a:r>
              <a:rPr lang="el-GR" altLang="zh-CN" sz="1800" dirty="0"/>
              <a:t>μ</a:t>
            </a:r>
            <a:r>
              <a:rPr lang="en-US" altLang="zh-CN" sz="1800" dirty="0"/>
              <a:t>m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/>
              <a:t>Uniform distribution 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Errors study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/>
          <a:srcRect l="7246" r="7721"/>
          <a:stretch/>
        </p:blipFill>
        <p:spPr>
          <a:xfrm>
            <a:off x="596193" y="3304142"/>
            <a:ext cx="10999613" cy="35538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05195" y="1143652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Simulation results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If rms beam obit (dynamic) &lt;0.1 mm, the dynamic alignment &lt;2</a:t>
            </a:r>
            <a:r>
              <a:rPr lang="el-GR" altLang="zh-CN" sz="2000" b="1" dirty="0"/>
              <a:t> μ</a:t>
            </a:r>
            <a:r>
              <a:rPr lang="en-US" altLang="zh-CN" sz="2000" b="1" dirty="0"/>
              <a:t>m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If rms beam obit (dynamic) &lt;0.2 mm, the dynamic alignment &lt;5</a:t>
            </a:r>
            <a:r>
              <a:rPr lang="el-GR" altLang="zh-CN" sz="2000" dirty="0"/>
              <a:t> μ</a:t>
            </a:r>
            <a:r>
              <a:rPr lang="en-US" altLang="zh-CN" sz="2000" dirty="0"/>
              <a:t>m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3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design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086" y="1806022"/>
            <a:ext cx="8969914" cy="496728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Errors study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375879" y="1078613"/>
            <a:ext cx="35979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Simulation condition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10k particles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100 seeds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Dynamic errors: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Quadrupole transverse alignment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0.1 mm</a:t>
            </a:r>
            <a:endParaRPr lang="en-US" altLang="zh-CN" dirty="0"/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Uniform distribution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845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13657</TotalTime>
  <Words>383</Words>
  <Application>Microsoft Office PowerPoint</Application>
  <PresentationFormat>宽屏</PresentationFormat>
  <Paragraphs>130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 Unicode MS</vt:lpstr>
      <vt:lpstr>黑体</vt:lpstr>
      <vt:lpstr>华文中宋</vt:lpstr>
      <vt:lpstr>宋体</vt:lpstr>
      <vt:lpstr>Arial</vt:lpstr>
      <vt:lpstr>Calibri</vt:lpstr>
      <vt:lpstr>Calibri Light</vt:lpstr>
      <vt:lpstr>Segoe Script</vt:lpstr>
      <vt:lpstr>Symbol</vt:lpstr>
      <vt:lpstr>Times New Roman</vt:lpstr>
      <vt:lpstr>Wingdings</vt:lpstr>
      <vt:lpstr>Office 主题</vt:lpstr>
      <vt:lpstr>CEPC Injector                   Linac beam dynamics</vt:lpstr>
      <vt:lpstr>Introduction</vt:lpstr>
      <vt:lpstr>Introduction</vt:lpstr>
      <vt:lpstr>Linac design</vt:lpstr>
      <vt:lpstr>Linac design</vt:lpstr>
      <vt:lpstr>Linac design</vt:lpstr>
      <vt:lpstr>Linac design</vt:lpstr>
      <vt:lpstr>Linac design</vt:lpstr>
      <vt:lpstr>Linac design</vt:lpstr>
      <vt:lpstr>Linac design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223</cp:revision>
  <dcterms:created xsi:type="dcterms:W3CDTF">2016-06-16T12:03:06Z</dcterms:created>
  <dcterms:modified xsi:type="dcterms:W3CDTF">2017-06-16T01:23:07Z</dcterms:modified>
</cp:coreProperties>
</file>