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6"/>
  </p:notesMasterIdLst>
  <p:handoutMasterIdLst>
    <p:handoutMasterId r:id="rId17"/>
  </p:handoutMasterIdLst>
  <p:sldIdLst>
    <p:sldId id="503" r:id="rId2"/>
    <p:sldId id="504" r:id="rId3"/>
    <p:sldId id="553" r:id="rId4"/>
    <p:sldId id="536" r:id="rId5"/>
    <p:sldId id="554" r:id="rId6"/>
    <p:sldId id="538" r:id="rId7"/>
    <p:sldId id="547" r:id="rId8"/>
    <p:sldId id="535" r:id="rId9"/>
    <p:sldId id="537" r:id="rId10"/>
    <p:sldId id="548" r:id="rId11"/>
    <p:sldId id="544" r:id="rId12"/>
    <p:sldId id="545" r:id="rId13"/>
    <p:sldId id="555" r:id="rId14"/>
    <p:sldId id="552" r:id="rId15"/>
  </p:sldIdLst>
  <p:sldSz cx="12192000" cy="6858000"/>
  <p:notesSz cx="9928225" cy="6797675"/>
  <p:defaultTex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00"/>
    <a:srgbClr val="FFFF66"/>
    <a:srgbClr val="CC6600"/>
    <a:srgbClr val="0066FF"/>
    <a:srgbClr val="FFCC00"/>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4B1156A-380E-4F78-BDF5-A606A8083BF9}" styleName="中度样式 4 - 强调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1" d="100"/>
          <a:sy n="71" d="100"/>
        </p:scale>
        <p:origin x="-678" y="-102"/>
      </p:cViewPr>
      <p:guideLst>
        <p:guide orient="horz" pos="2160"/>
        <p:guide pos="3840"/>
      </p:guideLst>
    </p:cSldViewPr>
  </p:slideViewPr>
  <p:notesTextViewPr>
    <p:cViewPr>
      <p:scale>
        <a:sx n="100" d="100"/>
        <a:sy n="100" d="100"/>
      </p:scale>
      <p:origin x="0" y="0"/>
    </p:cViewPr>
  </p:notesTextViewPr>
  <p:gridSpacing cx="76198" cy="7619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4303713" cy="341313"/>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sz="quarter" idx="1"/>
          </p:nvPr>
        </p:nvSpPr>
        <p:spPr>
          <a:xfrm>
            <a:off x="5622925" y="0"/>
            <a:ext cx="4303713" cy="341313"/>
          </a:xfrm>
          <a:prstGeom prst="rect">
            <a:avLst/>
          </a:prstGeom>
        </p:spPr>
        <p:txBody>
          <a:bodyPr vert="horz" lIns="91440" tIns="45720" rIns="91440" bIns="45720" rtlCol="0"/>
          <a:lstStyle>
            <a:lvl1pPr algn="r">
              <a:defRPr sz="1200"/>
            </a:lvl1pPr>
          </a:lstStyle>
          <a:p>
            <a:pPr>
              <a:defRPr/>
            </a:pPr>
            <a:fld id="{80760D8C-9F0C-402F-9605-1642C428E9D9}" type="datetimeFigureOut">
              <a:rPr lang="zh-CN" altLang="en-US"/>
              <a:pPr>
                <a:defRPr/>
              </a:pPr>
              <a:t>2017/11/11</a:t>
            </a:fld>
            <a:endParaRPr lang="zh-CN" altLang="en-US"/>
          </a:p>
        </p:txBody>
      </p:sp>
      <p:sp>
        <p:nvSpPr>
          <p:cNvPr id="4" name="页脚占位符 3"/>
          <p:cNvSpPr>
            <a:spLocks noGrp="1"/>
          </p:cNvSpPr>
          <p:nvPr>
            <p:ph type="ftr" sz="quarter" idx="2"/>
          </p:nvPr>
        </p:nvSpPr>
        <p:spPr>
          <a:xfrm>
            <a:off x="0" y="6456363"/>
            <a:ext cx="4303713" cy="341312"/>
          </a:xfrm>
          <a:prstGeom prst="rect">
            <a:avLst/>
          </a:prstGeom>
        </p:spPr>
        <p:txBody>
          <a:bodyPr vert="horz" lIns="91440" tIns="45720" rIns="91440" bIns="45720" rtlCol="0" anchor="b"/>
          <a:lstStyle>
            <a:lvl1pPr algn="l">
              <a:defRPr sz="1200"/>
            </a:lvl1pPr>
          </a:lstStyle>
          <a:p>
            <a:pPr>
              <a:defRPr/>
            </a:pPr>
            <a:endParaRPr lang="zh-CN" altLang="en-US"/>
          </a:p>
        </p:txBody>
      </p:sp>
      <p:sp>
        <p:nvSpPr>
          <p:cNvPr id="5" name="灯片编号占位符 4"/>
          <p:cNvSpPr>
            <a:spLocks noGrp="1"/>
          </p:cNvSpPr>
          <p:nvPr>
            <p:ph type="sldNum" sz="quarter" idx="3"/>
          </p:nvPr>
        </p:nvSpPr>
        <p:spPr>
          <a:xfrm>
            <a:off x="5622925" y="6456363"/>
            <a:ext cx="4303713" cy="341312"/>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419655F7-98BC-423B-A755-17AAB1CCCF53}" type="slidenum">
              <a:rPr lang="zh-CN" altLang="en-US"/>
              <a:pPr>
                <a:defRPr/>
              </a:pPr>
              <a:t>‹#›</a:t>
            </a:fld>
            <a:endParaRPr lang="zh-CN" altLang="en-US"/>
          </a:p>
        </p:txBody>
      </p:sp>
    </p:spTree>
    <p:extLst>
      <p:ext uri="{BB962C8B-B14F-4D97-AF65-F5344CB8AC3E}">
        <p14:creationId xmlns:p14="http://schemas.microsoft.com/office/powerpoint/2010/main" val="33480945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2125" cy="339725"/>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ea typeface="宋体" pitchFamily="2" charset="-122"/>
              </a:defRPr>
            </a:lvl1pPr>
          </a:lstStyle>
          <a:p>
            <a:pPr>
              <a:defRPr/>
            </a:pPr>
            <a:endParaRPr lang="en-US"/>
          </a:p>
        </p:txBody>
      </p:sp>
      <p:sp>
        <p:nvSpPr>
          <p:cNvPr id="3" name="Date Placeholder 2"/>
          <p:cNvSpPr>
            <a:spLocks noGrp="1"/>
          </p:cNvSpPr>
          <p:nvPr>
            <p:ph type="dt" idx="1"/>
          </p:nvPr>
        </p:nvSpPr>
        <p:spPr>
          <a:xfrm>
            <a:off x="5622925" y="0"/>
            <a:ext cx="4303713" cy="3397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ea typeface="宋体" pitchFamily="2" charset="-122"/>
              </a:defRPr>
            </a:lvl1pPr>
          </a:lstStyle>
          <a:p>
            <a:pPr>
              <a:defRPr/>
            </a:pPr>
            <a:fld id="{CEC70610-B8C1-49E7-A481-0E941F71B453}" type="datetime1">
              <a:rPr lang="en-US"/>
              <a:pPr>
                <a:defRPr/>
              </a:pPr>
              <a:t>11/11/2017</a:t>
            </a:fld>
            <a:endParaRPr lang="en-US"/>
          </a:p>
        </p:txBody>
      </p:sp>
      <p:sp>
        <p:nvSpPr>
          <p:cNvPr id="4" name="Slide Image Placeholder 3"/>
          <p:cNvSpPr>
            <a:spLocks noGrp="1" noRot="1" noChangeAspect="1"/>
          </p:cNvSpPr>
          <p:nvPr>
            <p:ph type="sldImg" idx="2"/>
          </p:nvPr>
        </p:nvSpPr>
        <p:spPr>
          <a:xfrm>
            <a:off x="2697163" y="509588"/>
            <a:ext cx="4533900" cy="2549525"/>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smtClean="0"/>
          </a:p>
        </p:txBody>
      </p:sp>
      <p:sp>
        <p:nvSpPr>
          <p:cNvPr id="5" name="Notes Placeholder 4"/>
          <p:cNvSpPr>
            <a:spLocks noGrp="1"/>
          </p:cNvSpPr>
          <p:nvPr>
            <p:ph type="body" sz="quarter" idx="3"/>
          </p:nvPr>
        </p:nvSpPr>
        <p:spPr>
          <a:xfrm>
            <a:off x="992188" y="3228975"/>
            <a:ext cx="7943850" cy="3059113"/>
          </a:xfrm>
          <a:prstGeom prst="rect">
            <a:avLst/>
          </a:prstGeom>
        </p:spPr>
        <p:txBody>
          <a:bodyPr vert="horz" wrap="square" lIns="91440" tIns="45720" rIns="91440" bIns="45720" numCol="1" anchor="t" anchorCtr="0" compatLnSpc="1">
            <a:prstTxWarp prst="textNoShape">
              <a:avLst/>
            </a:prstTxWarp>
            <a:normAutofit/>
          </a:bodyPr>
          <a:lstStyle/>
          <a:p>
            <a:pPr lvl="0"/>
            <a:r>
              <a:rPr lang="en-US" altLang="zh-CN" noProof="0" smtClean="0"/>
              <a:t>Click to edit Master text styles</a:t>
            </a:r>
          </a:p>
          <a:p>
            <a:pPr lvl="1"/>
            <a:r>
              <a:rPr lang="en-US" altLang="zh-CN" noProof="0" smtClean="0"/>
              <a:t>Second level</a:t>
            </a:r>
          </a:p>
          <a:p>
            <a:pPr lvl="2"/>
            <a:r>
              <a:rPr lang="en-US" altLang="zh-CN" noProof="0" smtClean="0"/>
              <a:t>Third level</a:t>
            </a:r>
          </a:p>
          <a:p>
            <a:pPr lvl="3"/>
            <a:r>
              <a:rPr lang="en-US" altLang="zh-CN" noProof="0" smtClean="0"/>
              <a:t>Fourth level</a:t>
            </a:r>
          </a:p>
          <a:p>
            <a:pPr lvl="4"/>
            <a:r>
              <a:rPr lang="en-US" altLang="zh-CN" noProof="0" smtClean="0"/>
              <a:t>Fifth level</a:t>
            </a:r>
            <a:endParaRPr lang="en-US" noProof="0" smtClean="0"/>
          </a:p>
        </p:txBody>
      </p:sp>
      <p:sp>
        <p:nvSpPr>
          <p:cNvPr id="6" name="Footer Placeholder 5"/>
          <p:cNvSpPr>
            <a:spLocks noGrp="1"/>
          </p:cNvSpPr>
          <p:nvPr>
            <p:ph type="ftr" sz="quarter" idx="4"/>
          </p:nvPr>
        </p:nvSpPr>
        <p:spPr>
          <a:xfrm>
            <a:off x="0" y="6456363"/>
            <a:ext cx="4302125" cy="339725"/>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ea typeface="宋体" pitchFamily="2" charset="-122"/>
              </a:defRPr>
            </a:lvl1pPr>
          </a:lstStyle>
          <a:p>
            <a:pPr>
              <a:defRPr/>
            </a:pPr>
            <a:endParaRPr lang="en-US"/>
          </a:p>
        </p:txBody>
      </p:sp>
      <p:sp>
        <p:nvSpPr>
          <p:cNvPr id="7" name="Slide Number Placeholder 6"/>
          <p:cNvSpPr>
            <a:spLocks noGrp="1"/>
          </p:cNvSpPr>
          <p:nvPr>
            <p:ph type="sldNum" sz="quarter" idx="5"/>
          </p:nvPr>
        </p:nvSpPr>
        <p:spPr>
          <a:xfrm>
            <a:off x="5622925" y="6456363"/>
            <a:ext cx="4303713" cy="3397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796FC379-6DF9-4FA1-B95D-3C1725240F88}" type="slidenum">
              <a:rPr lang="en-US" altLang="zh-CN"/>
              <a:pPr>
                <a:defRPr/>
              </a:pPr>
              <a:t>‹#›</a:t>
            </a:fld>
            <a:endParaRPr lang="en-US" altLang="zh-CN"/>
          </a:p>
        </p:txBody>
      </p:sp>
    </p:spTree>
    <p:extLst>
      <p:ext uri="{BB962C8B-B14F-4D97-AF65-F5344CB8AC3E}">
        <p14:creationId xmlns:p14="http://schemas.microsoft.com/office/powerpoint/2010/main" val="3272515188"/>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宋体" charset="-122"/>
      </a:defRPr>
    </a:lvl1pPr>
    <a:lvl2pPr marL="457200" algn="l" defTabSz="457200" rtl="0" eaLnBrk="0" fontAlgn="base" hangingPunct="0">
      <a:spcBef>
        <a:spcPct val="30000"/>
      </a:spcBef>
      <a:spcAft>
        <a:spcPct val="0"/>
      </a:spcAft>
      <a:defRPr sz="1200" kern="1200">
        <a:solidFill>
          <a:schemeClr val="tx1"/>
        </a:solidFill>
        <a:latin typeface="+mn-lt"/>
        <a:ea typeface="+mn-ea"/>
        <a:cs typeface="宋体" charset="-122"/>
      </a:defRPr>
    </a:lvl2pPr>
    <a:lvl3pPr marL="914400" algn="l" defTabSz="457200" rtl="0" eaLnBrk="0" fontAlgn="base" hangingPunct="0">
      <a:spcBef>
        <a:spcPct val="30000"/>
      </a:spcBef>
      <a:spcAft>
        <a:spcPct val="0"/>
      </a:spcAft>
      <a:defRPr sz="1200" kern="1200">
        <a:solidFill>
          <a:schemeClr val="tx1"/>
        </a:solidFill>
        <a:latin typeface="+mn-lt"/>
        <a:ea typeface="+mn-ea"/>
        <a:cs typeface="宋体" charset="-122"/>
      </a:defRPr>
    </a:lvl3pPr>
    <a:lvl4pPr marL="1371600" algn="l" defTabSz="457200" rtl="0" eaLnBrk="0" fontAlgn="base" hangingPunct="0">
      <a:spcBef>
        <a:spcPct val="30000"/>
      </a:spcBef>
      <a:spcAft>
        <a:spcPct val="0"/>
      </a:spcAft>
      <a:defRPr sz="1200" kern="1200">
        <a:solidFill>
          <a:schemeClr val="tx1"/>
        </a:solidFill>
        <a:latin typeface="+mn-lt"/>
        <a:ea typeface="+mn-ea"/>
        <a:cs typeface="宋体" charset="-122"/>
      </a:defRPr>
    </a:lvl4pPr>
    <a:lvl5pPr marL="1828800" algn="l" defTabSz="457200" rtl="0" eaLnBrk="0" fontAlgn="base" hangingPunct="0">
      <a:spcBef>
        <a:spcPct val="30000"/>
      </a:spcBef>
      <a:spcAft>
        <a:spcPct val="0"/>
      </a:spcAft>
      <a:defRPr sz="1200" kern="1200">
        <a:solidFill>
          <a:schemeClr val="tx1"/>
        </a:solidFill>
        <a:latin typeface="+mn-lt"/>
        <a:ea typeface="+mn-ea"/>
        <a:cs typeface="宋体" charset="-122"/>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512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3D307F1B-5917-40AD-BEC8-40359B646D2E}" type="slidenum">
              <a:rPr lang="en-US" altLang="zh-CN"/>
              <a:pPr/>
              <a:t>1</a:t>
            </a:fld>
            <a:endParaRPr lang="en-US" altLang="zh-CN"/>
          </a:p>
        </p:txBody>
      </p:sp>
    </p:spTree>
    <p:extLst>
      <p:ext uri="{BB962C8B-B14F-4D97-AF65-F5344CB8AC3E}">
        <p14:creationId xmlns:p14="http://schemas.microsoft.com/office/powerpoint/2010/main" val="3429687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193441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045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845382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quarter" idx="1"/>
          </p:nvPr>
        </p:nvSpPr>
        <p:spPr>
          <a:xfrm>
            <a:off x="609600" y="1600200"/>
            <a:ext cx="5384800" cy="2185988"/>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09600" y="3938589"/>
            <a:ext cx="5384800" cy="218757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7600" y="3938589"/>
            <a:ext cx="5384800" cy="218757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40230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609600" y="1600201"/>
            <a:ext cx="109728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48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95486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24552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77727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3248621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4564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33258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9516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7"/>
          <p:cNvSpPr>
            <a:spLocks noChangeArrowheads="1"/>
          </p:cNvSpPr>
          <p:nvPr/>
        </p:nvSpPr>
        <p:spPr bwMode="auto">
          <a:xfrm>
            <a:off x="0" y="1052513"/>
            <a:ext cx="12192000" cy="341312"/>
          </a:xfrm>
          <a:prstGeom prst="rect">
            <a:avLst/>
          </a:prstGeom>
          <a:gradFill rotWithShape="0">
            <a:gsLst>
              <a:gs pos="0">
                <a:srgbClr val="24D7E3"/>
              </a:gs>
              <a:gs pos="100000">
                <a:srgbClr val="FFEF3A"/>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defRPr/>
            </a:pPr>
            <a:endParaRPr lang="en-US" altLang="zh-CN"/>
          </a:p>
        </p:txBody>
      </p:sp>
      <p:sp>
        <p:nvSpPr>
          <p:cNvPr id="1027" name="Rectangle 8"/>
          <p:cNvSpPr>
            <a:spLocks noChangeArrowheads="1"/>
          </p:cNvSpPr>
          <p:nvPr/>
        </p:nvSpPr>
        <p:spPr bwMode="auto">
          <a:xfrm>
            <a:off x="254000" y="76200"/>
            <a:ext cx="101600" cy="6400800"/>
          </a:xfrm>
          <a:prstGeom prst="rect">
            <a:avLst/>
          </a:prstGeom>
          <a:gradFill rotWithShape="0">
            <a:gsLst>
              <a:gs pos="0">
                <a:schemeClr val="hlink"/>
              </a:gs>
              <a:gs pos="100000">
                <a:srgbClr val="F2ABE7"/>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defRPr/>
            </a:pPr>
            <a:endParaRPr lang="en-US" altLang="zh-CN"/>
          </a:p>
        </p:txBody>
      </p:sp>
      <p:sp>
        <p:nvSpPr>
          <p:cNvPr id="1028" name="Text Box 9"/>
          <p:cNvSpPr txBox="1">
            <a:spLocks noChangeArrowheads="1"/>
          </p:cNvSpPr>
          <p:nvPr/>
        </p:nvSpPr>
        <p:spPr bwMode="auto">
          <a:xfrm>
            <a:off x="11279188" y="6381750"/>
            <a:ext cx="393700" cy="307975"/>
          </a:xfrm>
          <a:prstGeom prst="rect">
            <a:avLst/>
          </a:prstGeom>
          <a:noFill/>
          <a:ln w="9525">
            <a:noFill/>
            <a:miter lim="800000"/>
            <a:headEnd/>
            <a:tailEnd/>
          </a:ln>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fld id="{D2FDD51B-8E6B-41C7-98B7-AC4EA059CE40}" type="slidenum">
              <a:rPr lang="en-US" altLang="zh-CN" sz="1400" b="1" i="1" smtClean="0">
                <a:solidFill>
                  <a:srgbClr val="801EFF"/>
                </a:solidFill>
                <a:latin typeface="Times" panose="02020603050405020304" pitchFamily="18" charset="0"/>
              </a:rPr>
              <a:pPr>
                <a:defRPr/>
              </a:pPr>
              <a:t>‹#›</a:t>
            </a:fld>
            <a:endParaRPr lang="en-US" altLang="zh-CN" sz="1400" b="1" i="1" smtClean="0">
              <a:solidFill>
                <a:srgbClr val="801EFF"/>
              </a:solidFill>
              <a:latin typeface="Times" panose="02020603050405020304" pitchFamily="18" charset="0"/>
            </a:endParaRPr>
          </a:p>
        </p:txBody>
      </p:sp>
      <p:pic>
        <p:nvPicPr>
          <p:cNvPr id="1029" name="Picture 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806113" y="76200"/>
            <a:ext cx="1263650"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宋体" charset="-122"/>
          <a:cs typeface="宋体" charset="-122"/>
        </a:defRPr>
      </a:lvl2pPr>
      <a:lvl3pPr algn="ctr" rtl="0" eaLnBrk="0" fontAlgn="base" hangingPunct="0">
        <a:spcBef>
          <a:spcPct val="0"/>
        </a:spcBef>
        <a:spcAft>
          <a:spcPct val="0"/>
        </a:spcAft>
        <a:defRPr sz="4400">
          <a:solidFill>
            <a:schemeClr val="tx2"/>
          </a:solidFill>
          <a:latin typeface="Arial" charset="0"/>
          <a:ea typeface="宋体" charset="-122"/>
          <a:cs typeface="宋体" charset="-122"/>
        </a:defRPr>
      </a:lvl3pPr>
      <a:lvl4pPr algn="ctr" rtl="0" eaLnBrk="0" fontAlgn="base" hangingPunct="0">
        <a:spcBef>
          <a:spcPct val="0"/>
        </a:spcBef>
        <a:spcAft>
          <a:spcPct val="0"/>
        </a:spcAft>
        <a:defRPr sz="4400">
          <a:solidFill>
            <a:schemeClr val="tx2"/>
          </a:solidFill>
          <a:latin typeface="Arial" charset="0"/>
          <a:ea typeface="宋体" charset="-122"/>
          <a:cs typeface="宋体" charset="-122"/>
        </a:defRPr>
      </a:lvl4pPr>
      <a:lvl5pPr algn="ctr" rtl="0" eaLnBrk="0" fontAlgn="base" hangingPunct="0">
        <a:spcBef>
          <a:spcPct val="0"/>
        </a:spcBef>
        <a:spcAft>
          <a:spcPct val="0"/>
        </a:spcAft>
        <a:defRPr sz="4400">
          <a:solidFill>
            <a:schemeClr val="tx2"/>
          </a:solidFill>
          <a:latin typeface="Arial" charset="0"/>
          <a:ea typeface="宋体" charset="-122"/>
          <a:cs typeface="宋体" charset="-122"/>
        </a:defRPr>
      </a:lvl5pPr>
      <a:lvl6pPr marL="457200" algn="ctr" rtl="0" eaLnBrk="0" fontAlgn="base" hangingPunct="0">
        <a:spcBef>
          <a:spcPct val="0"/>
        </a:spcBef>
        <a:spcAft>
          <a:spcPct val="0"/>
        </a:spcAft>
        <a:defRPr sz="4400">
          <a:solidFill>
            <a:schemeClr val="tx2"/>
          </a:solidFill>
          <a:latin typeface="Arial" charset="0"/>
          <a:ea typeface="宋体" charset="-122"/>
          <a:cs typeface="宋体" charset="-122"/>
        </a:defRPr>
      </a:lvl6pPr>
      <a:lvl7pPr marL="914400" algn="ctr" rtl="0" eaLnBrk="0" fontAlgn="base" hangingPunct="0">
        <a:spcBef>
          <a:spcPct val="0"/>
        </a:spcBef>
        <a:spcAft>
          <a:spcPct val="0"/>
        </a:spcAft>
        <a:defRPr sz="4400">
          <a:solidFill>
            <a:schemeClr val="tx2"/>
          </a:solidFill>
          <a:latin typeface="Arial" charset="0"/>
          <a:ea typeface="宋体" charset="-122"/>
          <a:cs typeface="宋体" charset="-122"/>
        </a:defRPr>
      </a:lvl7pPr>
      <a:lvl8pPr marL="1371600" algn="ctr" rtl="0" eaLnBrk="0" fontAlgn="base" hangingPunct="0">
        <a:spcBef>
          <a:spcPct val="0"/>
        </a:spcBef>
        <a:spcAft>
          <a:spcPct val="0"/>
        </a:spcAft>
        <a:defRPr sz="4400">
          <a:solidFill>
            <a:schemeClr val="tx2"/>
          </a:solidFill>
          <a:latin typeface="Arial" charset="0"/>
          <a:ea typeface="宋体" charset="-122"/>
          <a:cs typeface="宋体" charset="-122"/>
        </a:defRPr>
      </a:lvl8pPr>
      <a:lvl9pPr marL="1828800" algn="ctr" rtl="0" eaLnBrk="0" fontAlgn="base" hangingPunct="0">
        <a:spcBef>
          <a:spcPct val="0"/>
        </a:spcBef>
        <a:spcAft>
          <a:spcPct val="0"/>
        </a:spcAft>
        <a:defRPr sz="4400">
          <a:solidFill>
            <a:schemeClr val="tx2"/>
          </a:solidFill>
          <a:latin typeface="Arial" charset="0"/>
          <a:ea typeface="宋体" charset="-122"/>
          <a:cs typeface="宋体"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7.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4.xml"/><Relationship Id="rId4" Type="http://schemas.openxmlformats.org/officeDocument/2006/relationships/image" Target="../media/image4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标题 1"/>
          <p:cNvSpPr>
            <a:spLocks noGrp="1"/>
          </p:cNvSpPr>
          <p:nvPr>
            <p:ph type="ctrTitle"/>
          </p:nvPr>
        </p:nvSpPr>
        <p:spPr bwMode="auto">
          <a:xfrm>
            <a:off x="1638385" y="1754355"/>
            <a:ext cx="8915230" cy="1470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zh-CN" altLang="en-US" b="1" dirty="0" smtClean="0">
                <a:solidFill>
                  <a:srgbClr val="0000FF"/>
                </a:solidFill>
              </a:rPr>
              <a:t>基于</a:t>
            </a:r>
            <a:r>
              <a:rPr lang="en-US" altLang="zh-CN" b="1" dirty="0" smtClean="0">
                <a:solidFill>
                  <a:srgbClr val="0000FF"/>
                </a:solidFill>
              </a:rPr>
              <a:t>GEM</a:t>
            </a:r>
            <a:r>
              <a:rPr lang="zh-CN" altLang="en-US" b="1" dirty="0" smtClean="0">
                <a:solidFill>
                  <a:srgbClr val="0000FF"/>
                </a:solidFill>
              </a:rPr>
              <a:t>探测器的高精度位置分辨测试平台搭建</a:t>
            </a:r>
          </a:p>
        </p:txBody>
      </p:sp>
      <p:sp>
        <p:nvSpPr>
          <p:cNvPr id="4099" name="副标题 2"/>
          <p:cNvSpPr>
            <a:spLocks noGrp="1"/>
          </p:cNvSpPr>
          <p:nvPr>
            <p:ph type="subTitle" idx="1"/>
          </p:nvPr>
        </p:nvSpPr>
        <p:spPr bwMode="auto">
          <a:xfrm>
            <a:off x="2895600" y="3494088"/>
            <a:ext cx="6400800" cy="8953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zh-CN" altLang="en-US" sz="2800" b="1" dirty="0" smtClean="0">
                <a:solidFill>
                  <a:srgbClr val="0000FF"/>
                </a:solidFill>
              </a:rPr>
              <a:t>尤文豪</a:t>
            </a:r>
            <a:endParaRPr lang="en-US" altLang="zh-CN" sz="2800" b="1" dirty="0" smtClean="0">
              <a:solidFill>
                <a:srgbClr val="0000FF"/>
              </a:solidFill>
            </a:endParaRPr>
          </a:p>
        </p:txBody>
      </p:sp>
      <p:sp>
        <p:nvSpPr>
          <p:cNvPr id="4100" name="Text Box 5"/>
          <p:cNvSpPr txBox="1">
            <a:spLocks noChangeArrowheads="1"/>
          </p:cNvSpPr>
          <p:nvPr/>
        </p:nvSpPr>
        <p:spPr bwMode="auto">
          <a:xfrm>
            <a:off x="1390650" y="4389438"/>
            <a:ext cx="94107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2000" b="1" dirty="0" smtClean="0">
                <a:solidFill>
                  <a:srgbClr val="0000FF"/>
                </a:solidFill>
                <a:latin typeface="Times New Roman" panose="02020603050405020304" pitchFamily="18" charset="0"/>
                <a:cs typeface="Times New Roman" panose="02020603050405020304" pitchFamily="18" charset="0"/>
              </a:rPr>
              <a:t>核探测与核电子学国家重点实验室</a:t>
            </a:r>
            <a:endParaRPr lang="en-US" altLang="zh-CN" sz="2000" b="1" dirty="0" smtClean="0">
              <a:solidFill>
                <a:srgbClr val="0000FF"/>
              </a:solidFill>
              <a:latin typeface="Times New Roman" panose="02020603050405020304" pitchFamily="18" charset="0"/>
              <a:cs typeface="Times New Roman" panose="02020603050405020304" pitchFamily="18" charset="0"/>
            </a:endParaRPr>
          </a:p>
          <a:p>
            <a:pPr algn="ctr"/>
            <a:r>
              <a:rPr lang="zh-CN" altLang="en-US" sz="2000" b="1" dirty="0" smtClean="0">
                <a:solidFill>
                  <a:srgbClr val="0000FF"/>
                </a:solidFill>
                <a:latin typeface="Times New Roman" panose="02020603050405020304" pitchFamily="18" charset="0"/>
                <a:cs typeface="Times New Roman" panose="02020603050405020304" pitchFamily="18" charset="0"/>
              </a:rPr>
              <a:t>中国科学技术大学近代物理系</a:t>
            </a:r>
            <a:endParaRPr lang="en-US" altLang="zh-CN" sz="2000" b="1" dirty="0">
              <a:solidFill>
                <a:srgbClr val="0000FF"/>
              </a:solidFill>
              <a:latin typeface="Times New Roman" panose="02020603050405020304" pitchFamily="18" charset="0"/>
              <a:cs typeface="Times New Roman" panose="02020603050405020304" pitchFamily="18" charset="0"/>
            </a:endParaRPr>
          </a:p>
          <a:p>
            <a:pPr algn="ctr"/>
            <a:r>
              <a:rPr lang="en-US" altLang="zh-CN" sz="2000" b="1" dirty="0" smtClean="0">
                <a:solidFill>
                  <a:srgbClr val="0000FF"/>
                </a:solidFill>
                <a:latin typeface="Times New Roman" panose="02020603050405020304" pitchFamily="18" charset="0"/>
                <a:cs typeface="Times New Roman" panose="02020603050405020304" pitchFamily="18" charset="0"/>
              </a:rPr>
              <a:t>2017-11-12</a:t>
            </a:r>
            <a:endParaRPr lang="en-US" altLang="zh-CN" sz="2000" b="1" dirty="0">
              <a:solidFill>
                <a:srgbClr val="0000FF"/>
              </a:solidFill>
              <a:latin typeface="Times New Roman" panose="02020603050405020304" pitchFamily="18" charset="0"/>
              <a:cs typeface="Times New Roman" panose="02020603050405020304" pitchFamily="18" charset="0"/>
            </a:endParaRPr>
          </a:p>
        </p:txBody>
      </p:sp>
      <p:sp>
        <p:nvSpPr>
          <p:cNvPr id="4101" name="文本框 1"/>
          <p:cNvSpPr txBox="1">
            <a:spLocks noChangeArrowheads="1"/>
          </p:cNvSpPr>
          <p:nvPr/>
        </p:nvSpPr>
        <p:spPr bwMode="auto">
          <a:xfrm>
            <a:off x="3679313" y="5931119"/>
            <a:ext cx="48333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b="1" dirty="0" smtClean="0">
                <a:solidFill>
                  <a:srgbClr val="00B050"/>
                </a:solidFill>
              </a:rPr>
              <a:t>第七届全国先进气体探测器研讨会，广西大学</a:t>
            </a:r>
            <a:endParaRPr lang="zh-CN" altLang="en-US" b="1" dirty="0">
              <a:solidFill>
                <a:srgbClr val="00B05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内容占位符 2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328" y="2210037"/>
            <a:ext cx="3663964" cy="3548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3"/>
          <a:stretch>
            <a:fillRect/>
          </a:stretch>
        </p:blipFill>
        <p:spPr>
          <a:xfrm>
            <a:off x="6456234" y="2524938"/>
            <a:ext cx="4695825" cy="3467100"/>
          </a:xfrm>
          <a:prstGeom prst="rect">
            <a:avLst/>
          </a:prstGeom>
        </p:spPr>
      </p:pic>
      <p:sp>
        <p:nvSpPr>
          <p:cNvPr id="10" name="TextBox 9"/>
          <p:cNvSpPr txBox="1">
            <a:spLocks noChangeArrowheads="1"/>
          </p:cNvSpPr>
          <p:nvPr/>
        </p:nvSpPr>
        <p:spPr bwMode="auto">
          <a:xfrm>
            <a:off x="355600" y="460375"/>
            <a:ext cx="606287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3200" b="1" dirty="0" smtClean="0">
                <a:solidFill>
                  <a:srgbClr val="0000FF"/>
                </a:solidFill>
              </a:rPr>
              <a:t>基于</a:t>
            </a:r>
            <a:r>
              <a:rPr lang="en-US" altLang="zh-CN" sz="3200" b="1" dirty="0">
                <a:solidFill>
                  <a:srgbClr val="0000FF"/>
                </a:solidFill>
              </a:rPr>
              <a:t>GEM</a:t>
            </a:r>
            <a:r>
              <a:rPr lang="zh-CN" altLang="en-US" sz="3200" b="1" dirty="0">
                <a:solidFill>
                  <a:srgbClr val="0000FF"/>
                </a:solidFill>
              </a:rPr>
              <a:t>探测器</a:t>
            </a:r>
            <a:r>
              <a:rPr lang="zh-CN" altLang="en-US" sz="3200" b="1" dirty="0" smtClean="0">
                <a:solidFill>
                  <a:srgbClr val="0000FF"/>
                </a:solidFill>
              </a:rPr>
              <a:t>的光学读出成像</a:t>
            </a:r>
            <a:endParaRPr lang="en-US" altLang="zh-CN" sz="3200" b="1" dirty="0">
              <a:solidFill>
                <a:srgbClr val="0000FF"/>
              </a:solidFill>
            </a:endParaRPr>
          </a:p>
        </p:txBody>
      </p:sp>
      <mc:AlternateContent xmlns:mc="http://schemas.openxmlformats.org/markup-compatibility/2006" xmlns:a14="http://schemas.microsoft.com/office/drawing/2010/main">
        <mc:Choice Requires="a14">
          <p:sp>
            <p:nvSpPr>
              <p:cNvPr id="11" name="文本框 10"/>
              <p:cNvSpPr txBox="1"/>
              <p:nvPr/>
            </p:nvSpPr>
            <p:spPr>
              <a:xfrm>
                <a:off x="6450458" y="2358117"/>
                <a:ext cx="5152436" cy="369332"/>
              </a:xfrm>
              <a:prstGeom prst="rect">
                <a:avLst/>
              </a:prstGeom>
              <a:noFill/>
            </p:spPr>
            <p:txBody>
              <a:bodyPr wrap="none" rtlCol="0">
                <a:spAutoFit/>
              </a:bodyPr>
              <a:lstStyle/>
              <a:p>
                <a14:m>
                  <m:oMath xmlns:m="http://schemas.openxmlformats.org/officeDocument/2006/math">
                    <m:sSub>
                      <m:sSubPr>
                        <m:ctrlPr>
                          <a:rPr lang="en-US" altLang="zh-CN" i="1" smtClean="0">
                            <a:latin typeface="Cambria Math"/>
                          </a:rPr>
                        </m:ctrlPr>
                      </m:sSubPr>
                      <m:e>
                        <m:r>
                          <a:rPr lang="en-US" altLang="zh-CN" b="0" i="1" smtClean="0">
                            <a:latin typeface="Cambria Math" panose="02040503050406030204" pitchFamily="18" charset="0"/>
                          </a:rPr>
                          <m:t>𝐶𝐹</m:t>
                        </m:r>
                      </m:e>
                      <m:sub>
                        <m:r>
                          <a:rPr lang="en-US" altLang="zh-CN" b="0" i="1" smtClean="0">
                            <a:latin typeface="Cambria Math" panose="02040503050406030204" pitchFamily="18" charset="0"/>
                          </a:rPr>
                          <m:t>4</m:t>
                        </m:r>
                      </m:sub>
                    </m:sSub>
                  </m:oMath>
                </a14:m>
                <a:r>
                  <a:rPr lang="zh-CN" altLang="en-US" dirty="0" smtClean="0"/>
                  <a:t>在不同气压下的光谱（实验中主要发射橙光）</a:t>
                </a:r>
                <a:endParaRPr lang="zh-CN" altLang="en-US" dirty="0"/>
              </a:p>
            </p:txBody>
          </p:sp>
        </mc:Choice>
        <mc:Fallback xmlns="">
          <p:sp>
            <p:nvSpPr>
              <p:cNvPr id="11" name="文本框 10"/>
              <p:cNvSpPr txBox="1">
                <a:spLocks noRot="1" noChangeAspect="1" noMove="1" noResize="1" noEditPoints="1" noAdjustHandles="1" noChangeArrowheads="1" noChangeShapeType="1" noTextEdit="1"/>
              </p:cNvSpPr>
              <p:nvPr/>
            </p:nvSpPr>
            <p:spPr>
              <a:xfrm>
                <a:off x="6450458" y="2358117"/>
                <a:ext cx="5152436" cy="369332"/>
              </a:xfrm>
              <a:prstGeom prst="rect">
                <a:avLst/>
              </a:prstGeom>
              <a:blipFill rotWithShape="0">
                <a:blip r:embed="rId4"/>
                <a:stretch>
                  <a:fillRect t="-13333" r="-473" b="-23333"/>
                </a:stretch>
              </a:blipFill>
            </p:spPr>
            <p:txBody>
              <a:bodyPr/>
              <a:lstStyle/>
              <a:p>
                <a:r>
                  <a:rPr lang="zh-CN" altLang="en-US">
                    <a:noFill/>
                  </a:rPr>
                  <a:t> </a:t>
                </a:r>
              </a:p>
            </p:txBody>
          </p:sp>
        </mc:Fallback>
      </mc:AlternateContent>
      <p:sp>
        <p:nvSpPr>
          <p:cNvPr id="13" name="内容占位符 2"/>
          <p:cNvSpPr>
            <a:spLocks noGrp="1"/>
          </p:cNvSpPr>
          <p:nvPr>
            <p:ph sz="half" idx="1"/>
          </p:nvPr>
        </p:nvSpPr>
        <p:spPr>
          <a:xfrm>
            <a:off x="563605" y="1710212"/>
            <a:ext cx="5040775" cy="683801"/>
          </a:xfrm>
        </p:spPr>
        <p:txBody>
          <a:bodyPr/>
          <a:lstStyle/>
          <a:p>
            <a:pPr>
              <a:buFont typeface="Wingdings" panose="05000000000000000000" pitchFamily="2" charset="2"/>
              <a:buChar char="Ø"/>
              <a:defRPr/>
            </a:pPr>
            <a:r>
              <a:rPr lang="zh-CN" altLang="en-US" sz="1800" b="1" dirty="0" smtClean="0">
                <a:solidFill>
                  <a:srgbClr val="C00000"/>
                </a:solidFill>
                <a:latin typeface="Times New Roman" panose="02020603050405020304" pitchFamily="18" charset="0"/>
                <a:cs typeface="Times New Roman" panose="02020603050405020304" pitchFamily="18" charset="0"/>
              </a:rPr>
              <a:t>条状读出模式用于两维成像时，成像时间很长，并且无法</a:t>
            </a:r>
            <a:r>
              <a:rPr lang="zh-CN" altLang="en-US" sz="1800" b="1" dirty="0" smtClean="0">
                <a:solidFill>
                  <a:srgbClr val="C00000"/>
                </a:solidFill>
                <a:latin typeface="Times New Roman" panose="02020603050405020304" pitchFamily="18" charset="0"/>
                <a:cs typeface="Times New Roman" panose="02020603050405020304" pitchFamily="18" charset="0"/>
              </a:rPr>
              <a:t>用于高亮度束流监测</a:t>
            </a:r>
            <a:endParaRPr lang="en-US" altLang="zh-CN" sz="1800" b="1" dirty="0" smtClean="0">
              <a:solidFill>
                <a:srgbClr val="C00000"/>
              </a:solidFill>
              <a:latin typeface="Times New Roman" panose="02020603050405020304" pitchFamily="18" charset="0"/>
              <a:cs typeface="Times New Roman" panose="02020603050405020304" pitchFamily="18" charset="0"/>
            </a:endParaRPr>
          </a:p>
        </p:txBody>
      </p:sp>
      <p:sp>
        <p:nvSpPr>
          <p:cNvPr id="19" name="文本框 21"/>
          <p:cNvSpPr txBox="1">
            <a:spLocks noChangeArrowheads="1"/>
          </p:cNvSpPr>
          <p:nvPr/>
        </p:nvSpPr>
        <p:spPr bwMode="auto">
          <a:xfrm>
            <a:off x="3176700" y="2588950"/>
            <a:ext cx="1316386"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200" b="1" dirty="0">
                <a:latin typeface="Times New Roman" panose="02020603050405020304" pitchFamily="18" charset="0"/>
                <a:cs typeface="Times New Roman" panose="02020603050405020304" pitchFamily="18" charset="0"/>
              </a:rPr>
              <a:t>Entries 1.07E+07</a:t>
            </a:r>
            <a:endParaRPr lang="zh-CN" altLang="en-US" sz="1200" b="1" dirty="0">
              <a:latin typeface="Times New Roman" panose="02020603050405020304" pitchFamily="18" charset="0"/>
              <a:cs typeface="Times New Roman" panose="02020603050405020304" pitchFamily="18" charset="0"/>
            </a:endParaRPr>
          </a:p>
        </p:txBody>
      </p:sp>
      <p:sp>
        <p:nvSpPr>
          <p:cNvPr id="20" name="文本框 19"/>
          <p:cNvSpPr txBox="1"/>
          <p:nvPr/>
        </p:nvSpPr>
        <p:spPr>
          <a:xfrm>
            <a:off x="1828912" y="5807372"/>
            <a:ext cx="2005981" cy="369332"/>
          </a:xfrm>
          <a:prstGeom prst="rect">
            <a:avLst/>
          </a:prstGeom>
          <a:noFill/>
        </p:spPr>
        <p:txBody>
          <a:bodyPr wrap="square" rtlCol="0">
            <a:spAutoFit/>
          </a:bodyPr>
          <a:lstStyle/>
          <a:p>
            <a:r>
              <a:rPr lang="zh-CN" altLang="en-US" b="1" dirty="0" smtClean="0">
                <a:solidFill>
                  <a:srgbClr val="0000FF"/>
                </a:solidFill>
              </a:rPr>
              <a:t>成像时间</a:t>
            </a:r>
            <a:r>
              <a:rPr lang="en-US" altLang="zh-CN" b="1" dirty="0" smtClean="0">
                <a:solidFill>
                  <a:srgbClr val="0000FF"/>
                </a:solidFill>
              </a:rPr>
              <a:t> ~ 6</a:t>
            </a:r>
            <a:r>
              <a:rPr lang="zh-CN" altLang="en-US" b="1" dirty="0" smtClean="0">
                <a:solidFill>
                  <a:srgbClr val="0000FF"/>
                </a:solidFill>
              </a:rPr>
              <a:t>小时</a:t>
            </a:r>
            <a:endParaRPr lang="zh-CN" altLang="en-US" b="1" dirty="0">
              <a:solidFill>
                <a:srgbClr val="0000FF"/>
              </a:solidFill>
            </a:endParaRPr>
          </a:p>
        </p:txBody>
      </p:sp>
      <p:sp>
        <p:nvSpPr>
          <p:cNvPr id="21" name="内容占位符 2"/>
          <p:cNvSpPr txBox="1">
            <a:spLocks/>
          </p:cNvSpPr>
          <p:nvPr/>
        </p:nvSpPr>
        <p:spPr>
          <a:xfrm>
            <a:off x="6304561" y="1710212"/>
            <a:ext cx="5186952" cy="683801"/>
          </a:xfrm>
          <a:prstGeom prst="rect">
            <a:avLst/>
          </a:prstGeom>
        </p:spPr>
        <p:txBody>
          <a:bodyPr vert="horz"/>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Char char="»"/>
              <a:defRPr sz="2000">
                <a:solidFill>
                  <a:schemeClr val="tx1"/>
                </a:solidFill>
                <a:latin typeface="+mn-lt"/>
                <a:ea typeface="+mn-ea"/>
                <a:cs typeface="+mn-cs"/>
              </a:defRPr>
            </a:lvl9pPr>
          </a:lstStyle>
          <a:p>
            <a:pPr>
              <a:buFont typeface="Wingdings" panose="05000000000000000000" pitchFamily="2" charset="2"/>
              <a:buChar char="Ø"/>
              <a:defRPr/>
            </a:pPr>
            <a:r>
              <a:rPr lang="zh-CN" altLang="en-US" sz="1800" b="1" kern="0" dirty="0" smtClean="0">
                <a:solidFill>
                  <a:srgbClr val="C00000"/>
                </a:solidFill>
                <a:latin typeface="Times New Roman" panose="02020603050405020304" pitchFamily="18" charset="0"/>
                <a:cs typeface="Times New Roman" panose="02020603050405020304" pitchFamily="18" charset="0"/>
              </a:rPr>
              <a:t>光学读出成像：使用感光器件记录探测器雪崩过程中电子与工作气体相互作用发出的光</a:t>
            </a:r>
            <a:endParaRPr lang="en-US" altLang="zh-CN" sz="1800" b="1" kern="0" dirty="0" smtClean="0">
              <a:solidFill>
                <a:srgbClr val="C00000"/>
              </a:solidFill>
              <a:latin typeface="Times New Roman" panose="02020603050405020304" pitchFamily="18" charset="0"/>
              <a:cs typeface="Times New Roman" panose="02020603050405020304" pitchFamily="18" charset="0"/>
            </a:endParaRPr>
          </a:p>
        </p:txBody>
      </p:sp>
      <p:sp>
        <p:nvSpPr>
          <p:cNvPr id="22" name="文本框 21"/>
          <p:cNvSpPr txBox="1"/>
          <p:nvPr/>
        </p:nvSpPr>
        <p:spPr>
          <a:xfrm>
            <a:off x="6619894" y="6009883"/>
            <a:ext cx="4368504" cy="369332"/>
          </a:xfrm>
          <a:prstGeom prst="rect">
            <a:avLst/>
          </a:prstGeom>
          <a:noFill/>
        </p:spPr>
        <p:txBody>
          <a:bodyPr wrap="none" rtlCol="0">
            <a:spAutoFit/>
          </a:bodyPr>
          <a:lstStyle/>
          <a:p>
            <a:r>
              <a:rPr lang="zh-CN" altLang="en-US" b="1" dirty="0" smtClean="0">
                <a:solidFill>
                  <a:srgbClr val="0000FF"/>
                </a:solidFill>
              </a:rPr>
              <a:t>优点：成像时间短</a:t>
            </a:r>
            <a:r>
              <a:rPr lang="zh-CN" altLang="en-US" b="1" dirty="0" smtClean="0">
                <a:solidFill>
                  <a:srgbClr val="0000FF"/>
                </a:solidFill>
              </a:rPr>
              <a:t>、适用于</a:t>
            </a:r>
            <a:r>
              <a:rPr lang="zh-CN" altLang="en-US" b="1" dirty="0" smtClean="0">
                <a:solidFill>
                  <a:srgbClr val="0000FF"/>
                </a:solidFill>
              </a:rPr>
              <a:t>高计数率环境</a:t>
            </a:r>
            <a:endParaRPr lang="zh-CN" altLang="en-US" b="1" dirty="0">
              <a:solidFill>
                <a:srgbClr val="0000FF"/>
              </a:solidFill>
            </a:endParaRPr>
          </a:p>
        </p:txBody>
      </p:sp>
      <p:sp>
        <p:nvSpPr>
          <p:cNvPr id="24" name="Shape 717"/>
          <p:cNvSpPr/>
          <p:nvPr/>
        </p:nvSpPr>
        <p:spPr>
          <a:xfrm rot="5400000">
            <a:off x="9700368" y="4052973"/>
            <a:ext cx="2938305" cy="287258"/>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pPr>
            <a:r>
              <a:rPr sz="1200" dirty="0"/>
              <a:t>A. </a:t>
            </a:r>
            <a:r>
              <a:rPr sz="1200" dirty="0" err="1"/>
              <a:t>Morozov</a:t>
            </a:r>
            <a:r>
              <a:rPr sz="1200" dirty="0"/>
              <a:t> </a:t>
            </a:r>
            <a:r>
              <a:rPr sz="1200" i="1" dirty="0"/>
              <a:t>et al</a:t>
            </a:r>
            <a:r>
              <a:rPr sz="1200" dirty="0"/>
              <a:t>., NIM </a:t>
            </a:r>
            <a:r>
              <a:rPr lang="en-US" altLang="zh-CN" sz="1200" dirty="0"/>
              <a:t>B</a:t>
            </a:r>
            <a:r>
              <a:rPr lang="en-US" sz="1200" dirty="0" smtClean="0"/>
              <a:t> 268</a:t>
            </a:r>
            <a:r>
              <a:rPr sz="1200" dirty="0" smtClean="0"/>
              <a:t> </a:t>
            </a:r>
            <a:r>
              <a:rPr sz="1200" dirty="0"/>
              <a:t>(</a:t>
            </a:r>
            <a:r>
              <a:rPr sz="1200" dirty="0" smtClean="0"/>
              <a:t>201</a:t>
            </a:r>
            <a:r>
              <a:rPr lang="en-US" sz="1200" dirty="0" smtClean="0"/>
              <a:t>0</a:t>
            </a:r>
            <a:r>
              <a:rPr sz="1200" dirty="0" smtClean="0"/>
              <a:t>) </a:t>
            </a:r>
            <a:r>
              <a:rPr lang="en-US" sz="1200" dirty="0" smtClean="0"/>
              <a:t>1456</a:t>
            </a:r>
            <a:endParaRPr sz="1200" dirty="0"/>
          </a:p>
        </p:txBody>
      </p:sp>
    </p:spTree>
    <p:extLst>
      <p:ext uri="{BB962C8B-B14F-4D97-AF65-F5344CB8AC3E}">
        <p14:creationId xmlns:p14="http://schemas.microsoft.com/office/powerpoint/2010/main" val="14439782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内容占位符 7"/>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457348" y="1447852"/>
            <a:ext cx="6734200" cy="4800474"/>
          </a:xfrm>
        </p:spPr>
      </p:pic>
      <p:sp>
        <p:nvSpPr>
          <p:cNvPr id="7" name="TextBox 9"/>
          <p:cNvSpPr txBox="1">
            <a:spLocks noChangeArrowheads="1"/>
          </p:cNvSpPr>
          <p:nvPr/>
        </p:nvSpPr>
        <p:spPr bwMode="auto">
          <a:xfrm>
            <a:off x="355600" y="460375"/>
            <a:ext cx="34804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3200" b="1" dirty="0" smtClean="0">
                <a:solidFill>
                  <a:srgbClr val="0000FF"/>
                </a:solidFill>
              </a:rPr>
              <a:t>光学读出系统</a:t>
            </a:r>
            <a:r>
              <a:rPr lang="zh-CN" altLang="en-US" sz="3200" b="1" dirty="0">
                <a:solidFill>
                  <a:srgbClr val="0000FF"/>
                </a:solidFill>
              </a:rPr>
              <a:t>设置</a:t>
            </a:r>
            <a:endParaRPr lang="en-US" altLang="zh-CN" sz="3200" b="1" dirty="0">
              <a:solidFill>
                <a:srgbClr val="0000FF"/>
              </a:solidFill>
            </a:endParaRPr>
          </a:p>
        </p:txBody>
      </p:sp>
      <p:sp>
        <p:nvSpPr>
          <p:cNvPr id="9" name="文本框 8"/>
          <p:cNvSpPr txBox="1"/>
          <p:nvPr/>
        </p:nvSpPr>
        <p:spPr>
          <a:xfrm>
            <a:off x="1532521" y="2762447"/>
            <a:ext cx="1261884" cy="369332"/>
          </a:xfrm>
          <a:prstGeom prst="rect">
            <a:avLst/>
          </a:prstGeom>
          <a:solidFill>
            <a:schemeClr val="bg1"/>
          </a:solidFill>
        </p:spPr>
        <p:txBody>
          <a:bodyPr wrap="none" rtlCol="0">
            <a:spAutoFit/>
          </a:bodyPr>
          <a:lstStyle/>
          <a:p>
            <a:r>
              <a:rPr lang="zh-CN" altLang="en-US" dirty="0" smtClean="0"/>
              <a:t>银靶</a:t>
            </a:r>
            <a:r>
              <a:rPr lang="en-US" altLang="zh-CN" dirty="0" smtClean="0"/>
              <a:t>X</a:t>
            </a:r>
            <a:r>
              <a:rPr lang="zh-CN" altLang="en-US" dirty="0" smtClean="0"/>
              <a:t>射线</a:t>
            </a:r>
            <a:endParaRPr lang="zh-CN" altLang="en-US" dirty="0"/>
          </a:p>
        </p:txBody>
      </p:sp>
      <p:cxnSp>
        <p:nvCxnSpPr>
          <p:cNvPr id="11" name="直接箭头连接符 10"/>
          <p:cNvCxnSpPr/>
          <p:nvPr/>
        </p:nvCxnSpPr>
        <p:spPr>
          <a:xfrm>
            <a:off x="2065907" y="3143437"/>
            <a:ext cx="97556" cy="391044"/>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3" name="文本框 12"/>
          <p:cNvSpPr txBox="1"/>
          <p:nvPr/>
        </p:nvSpPr>
        <p:spPr>
          <a:xfrm>
            <a:off x="3824448" y="4952960"/>
            <a:ext cx="1402948" cy="369332"/>
          </a:xfrm>
          <a:prstGeom prst="rect">
            <a:avLst/>
          </a:prstGeom>
          <a:solidFill>
            <a:schemeClr val="bg1"/>
          </a:solidFill>
        </p:spPr>
        <p:txBody>
          <a:bodyPr wrap="none" rtlCol="0">
            <a:spAutoFit/>
          </a:bodyPr>
          <a:lstStyle/>
          <a:p>
            <a:r>
              <a:rPr lang="en-US" altLang="zh-CN" dirty="0" smtClean="0"/>
              <a:t>GEM</a:t>
            </a:r>
            <a:r>
              <a:rPr lang="zh-CN" altLang="en-US" dirty="0" smtClean="0"/>
              <a:t>探测器</a:t>
            </a:r>
            <a:endParaRPr lang="zh-CN" altLang="en-US" dirty="0"/>
          </a:p>
        </p:txBody>
      </p:sp>
      <p:cxnSp>
        <p:nvCxnSpPr>
          <p:cNvPr id="14" name="直接箭头连接符 13"/>
          <p:cNvCxnSpPr/>
          <p:nvPr/>
        </p:nvCxnSpPr>
        <p:spPr>
          <a:xfrm flipH="1" flipV="1">
            <a:off x="4114852" y="4114782"/>
            <a:ext cx="362292" cy="791345"/>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6" name="文本框 15"/>
          <p:cNvSpPr txBox="1"/>
          <p:nvPr/>
        </p:nvSpPr>
        <p:spPr>
          <a:xfrm>
            <a:off x="4800634" y="2526282"/>
            <a:ext cx="646331" cy="369332"/>
          </a:xfrm>
          <a:prstGeom prst="rect">
            <a:avLst/>
          </a:prstGeom>
          <a:solidFill>
            <a:schemeClr val="bg1"/>
          </a:solidFill>
        </p:spPr>
        <p:txBody>
          <a:bodyPr wrap="none" rtlCol="0">
            <a:spAutoFit/>
          </a:bodyPr>
          <a:lstStyle/>
          <a:p>
            <a:r>
              <a:rPr lang="zh-CN" altLang="en-US" dirty="0" smtClean="0"/>
              <a:t>相机</a:t>
            </a:r>
            <a:endParaRPr lang="zh-CN" altLang="en-US" dirty="0"/>
          </a:p>
        </p:txBody>
      </p:sp>
      <p:cxnSp>
        <p:nvCxnSpPr>
          <p:cNvPr id="17" name="直接箭头连接符 16"/>
          <p:cNvCxnSpPr/>
          <p:nvPr/>
        </p:nvCxnSpPr>
        <p:spPr>
          <a:xfrm>
            <a:off x="5227396" y="2921955"/>
            <a:ext cx="487614" cy="606660"/>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20" name="图片 19"/>
          <p:cNvPicPr>
            <a:picLocks noChangeAspect="1"/>
          </p:cNvPicPr>
          <p:nvPr/>
        </p:nvPicPr>
        <p:blipFill>
          <a:blip r:embed="rId3"/>
          <a:stretch>
            <a:fillRect/>
          </a:stretch>
        </p:blipFill>
        <p:spPr>
          <a:xfrm>
            <a:off x="7450042" y="1447852"/>
            <a:ext cx="2813610" cy="2515197"/>
          </a:xfrm>
          <a:prstGeom prst="rect">
            <a:avLst/>
          </a:prstGeom>
        </p:spPr>
      </p:pic>
      <p:pic>
        <p:nvPicPr>
          <p:cNvPr id="21" name="图片 20"/>
          <p:cNvPicPr>
            <a:picLocks noChangeAspect="1"/>
          </p:cNvPicPr>
          <p:nvPr/>
        </p:nvPicPr>
        <p:blipFill>
          <a:blip r:embed="rId4"/>
          <a:stretch>
            <a:fillRect/>
          </a:stretch>
        </p:blipFill>
        <p:spPr>
          <a:xfrm>
            <a:off x="7462889" y="4122304"/>
            <a:ext cx="2813610" cy="2126022"/>
          </a:xfrm>
          <a:prstGeom prst="rect">
            <a:avLst/>
          </a:prstGeom>
        </p:spPr>
      </p:pic>
      <p:sp>
        <p:nvSpPr>
          <p:cNvPr id="24" name="文本框 23"/>
          <p:cNvSpPr txBox="1"/>
          <p:nvPr/>
        </p:nvSpPr>
        <p:spPr>
          <a:xfrm>
            <a:off x="10345040" y="2377108"/>
            <a:ext cx="1774845" cy="369332"/>
          </a:xfrm>
          <a:prstGeom prst="rect">
            <a:avLst/>
          </a:prstGeom>
          <a:solidFill>
            <a:schemeClr val="bg1"/>
          </a:solidFill>
        </p:spPr>
        <p:txBody>
          <a:bodyPr wrap="none" rtlCol="0">
            <a:spAutoFit/>
          </a:bodyPr>
          <a:lstStyle/>
          <a:p>
            <a:r>
              <a:rPr lang="en-US" altLang="zh-CN" b="1" dirty="0" smtClean="0">
                <a:solidFill>
                  <a:srgbClr val="C00000"/>
                </a:solidFill>
              </a:rPr>
              <a:t>FR4</a:t>
            </a:r>
            <a:r>
              <a:rPr lang="zh-CN" altLang="en-US" b="1" dirty="0" smtClean="0">
                <a:solidFill>
                  <a:srgbClr val="C00000"/>
                </a:solidFill>
              </a:rPr>
              <a:t>条状读出板</a:t>
            </a:r>
            <a:endParaRPr lang="zh-CN" altLang="en-US" b="1" dirty="0">
              <a:solidFill>
                <a:srgbClr val="C00000"/>
              </a:solidFill>
            </a:endParaRPr>
          </a:p>
        </p:txBody>
      </p:sp>
      <p:cxnSp>
        <p:nvCxnSpPr>
          <p:cNvPr id="25" name="直接箭头连接符 24"/>
          <p:cNvCxnSpPr/>
          <p:nvPr/>
        </p:nvCxnSpPr>
        <p:spPr>
          <a:xfrm flipH="1">
            <a:off x="9067722" y="2592284"/>
            <a:ext cx="1309287" cy="487996"/>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7" name="文本框 26"/>
          <p:cNvSpPr txBox="1"/>
          <p:nvPr/>
        </p:nvSpPr>
        <p:spPr>
          <a:xfrm>
            <a:off x="10547840" y="5107481"/>
            <a:ext cx="1338828" cy="369332"/>
          </a:xfrm>
          <a:prstGeom prst="rect">
            <a:avLst/>
          </a:prstGeom>
          <a:solidFill>
            <a:schemeClr val="bg1"/>
          </a:solidFill>
        </p:spPr>
        <p:txBody>
          <a:bodyPr wrap="none" rtlCol="0">
            <a:spAutoFit/>
          </a:bodyPr>
          <a:lstStyle/>
          <a:p>
            <a:r>
              <a:rPr lang="zh-CN" altLang="en-US" b="1" dirty="0" smtClean="0">
                <a:solidFill>
                  <a:srgbClr val="C00000"/>
                </a:solidFill>
              </a:rPr>
              <a:t>镀银透明窗</a:t>
            </a:r>
            <a:endParaRPr lang="zh-CN" altLang="en-US" b="1" dirty="0">
              <a:solidFill>
                <a:srgbClr val="C00000"/>
              </a:solidFill>
            </a:endParaRPr>
          </a:p>
        </p:txBody>
      </p:sp>
      <p:cxnSp>
        <p:nvCxnSpPr>
          <p:cNvPr id="28" name="直接箭头连接符 27"/>
          <p:cNvCxnSpPr>
            <a:stCxn id="27" idx="1"/>
          </p:cNvCxnSpPr>
          <p:nvPr/>
        </p:nvCxnSpPr>
        <p:spPr>
          <a:xfrm flipH="1">
            <a:off x="8869694" y="5292147"/>
            <a:ext cx="1678146" cy="310731"/>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0" name="下箭头 29"/>
          <p:cNvSpPr/>
          <p:nvPr/>
        </p:nvSpPr>
        <p:spPr>
          <a:xfrm>
            <a:off x="10871516" y="2746440"/>
            <a:ext cx="663318" cy="2282718"/>
          </a:xfrm>
          <a:prstGeom prst="downArrow">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32" name="文本框 31"/>
              <p:cNvSpPr txBox="1"/>
              <p:nvPr/>
            </p:nvSpPr>
            <p:spPr>
              <a:xfrm>
                <a:off x="8305742" y="1064859"/>
                <a:ext cx="3434466" cy="369332"/>
              </a:xfrm>
              <a:prstGeom prst="rect">
                <a:avLst/>
              </a:prstGeom>
              <a:noFill/>
            </p:spPr>
            <p:txBody>
              <a:bodyPr wrap="none" rtlCol="0">
                <a:spAutoFit/>
              </a:bodyPr>
              <a:lstStyle/>
              <a:p>
                <a:r>
                  <a:rPr lang="zh-CN" altLang="en-US" dirty="0" smtClean="0"/>
                  <a:t>混合气体：</a:t>
                </a:r>
                <a14:m>
                  <m:oMath xmlns:m="http://schemas.openxmlformats.org/officeDocument/2006/math">
                    <m:sSub>
                      <m:sSubPr>
                        <m:ctrlPr>
                          <a:rPr lang="en-US" altLang="zh-CN" i="1" smtClean="0">
                            <a:latin typeface="Cambria Math"/>
                          </a:rPr>
                        </m:ctrlPr>
                      </m:sSubPr>
                      <m:e>
                        <m:r>
                          <a:rPr lang="en-US" altLang="zh-CN" b="0" i="1" smtClean="0">
                            <a:latin typeface="Cambria Math" panose="02040503050406030204" pitchFamily="18" charset="0"/>
                          </a:rPr>
                          <m:t>𝐴</m:t>
                        </m:r>
                      </m:e>
                      <m:sub>
                        <m:r>
                          <a:rPr lang="en-US" altLang="zh-CN" b="0" i="1" smtClean="0">
                            <a:latin typeface="Cambria Math" panose="02040503050406030204" pitchFamily="18" charset="0"/>
                          </a:rPr>
                          <m:t>𝑟</m:t>
                        </m:r>
                      </m:sub>
                    </m:sSub>
                  </m:oMath>
                </a14:m>
                <a:r>
                  <a:rPr lang="en-US" altLang="zh-CN" dirty="0" smtClean="0"/>
                  <a:t>(80%) + </a:t>
                </a:r>
                <a14:m>
                  <m:oMath xmlns:m="http://schemas.openxmlformats.org/officeDocument/2006/math">
                    <m:sSub>
                      <m:sSubPr>
                        <m:ctrlPr>
                          <a:rPr lang="en-US" altLang="zh-CN" i="1" smtClean="0">
                            <a:latin typeface="Cambria Math"/>
                          </a:rPr>
                        </m:ctrlPr>
                      </m:sSubPr>
                      <m:e>
                        <m:r>
                          <a:rPr lang="en-US" altLang="zh-CN" b="0" i="1" smtClean="0">
                            <a:latin typeface="Cambria Math" panose="02040503050406030204" pitchFamily="18" charset="0"/>
                          </a:rPr>
                          <m:t>𝐶𝐹</m:t>
                        </m:r>
                      </m:e>
                      <m:sub>
                        <m:r>
                          <a:rPr lang="en-US" altLang="zh-CN" b="0" i="1" smtClean="0">
                            <a:latin typeface="Cambria Math" panose="02040503050406030204" pitchFamily="18" charset="0"/>
                          </a:rPr>
                          <m:t>4</m:t>
                        </m:r>
                      </m:sub>
                    </m:sSub>
                  </m:oMath>
                </a14:m>
                <a:r>
                  <a:rPr lang="en-US" altLang="zh-CN" dirty="0" smtClean="0"/>
                  <a:t>(20%)</a:t>
                </a:r>
                <a:endParaRPr lang="zh-CN" altLang="en-US" dirty="0"/>
              </a:p>
            </p:txBody>
          </p:sp>
        </mc:Choice>
        <mc:Fallback xmlns="">
          <p:sp>
            <p:nvSpPr>
              <p:cNvPr id="32" name="文本框 31"/>
              <p:cNvSpPr txBox="1">
                <a:spLocks noRot="1" noChangeAspect="1" noMove="1" noResize="1" noEditPoints="1" noAdjustHandles="1" noChangeArrowheads="1" noChangeShapeType="1" noTextEdit="1"/>
              </p:cNvSpPr>
              <p:nvPr/>
            </p:nvSpPr>
            <p:spPr>
              <a:xfrm>
                <a:off x="8305742" y="1064859"/>
                <a:ext cx="3434466" cy="369332"/>
              </a:xfrm>
              <a:prstGeom prst="rect">
                <a:avLst/>
              </a:prstGeom>
              <a:blipFill rotWithShape="0">
                <a:blip r:embed="rId5"/>
                <a:stretch>
                  <a:fillRect l="-1418" t="-13333" r="-887" b="-28333"/>
                </a:stretch>
              </a:blipFill>
            </p:spPr>
            <p:txBody>
              <a:bodyPr/>
              <a:lstStyle/>
              <a:p>
                <a:r>
                  <a:rPr lang="zh-CN" altLang="en-US">
                    <a:noFill/>
                  </a:rPr>
                  <a:t> </a:t>
                </a:r>
              </a:p>
            </p:txBody>
          </p:sp>
        </mc:Fallback>
      </mc:AlternateContent>
      <p:pic>
        <p:nvPicPr>
          <p:cNvPr id="2" name="图片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V="1">
            <a:off x="10735587" y="5421866"/>
            <a:ext cx="1004621" cy="1055054"/>
          </a:xfrm>
          <a:prstGeom prst="rect">
            <a:avLst/>
          </a:prstGeom>
        </p:spPr>
      </p:pic>
      <p:sp>
        <p:nvSpPr>
          <p:cNvPr id="3" name="文本框 2"/>
          <p:cNvSpPr txBox="1"/>
          <p:nvPr/>
        </p:nvSpPr>
        <p:spPr>
          <a:xfrm>
            <a:off x="3276674" y="6342011"/>
            <a:ext cx="2762295" cy="369332"/>
          </a:xfrm>
          <a:prstGeom prst="rect">
            <a:avLst/>
          </a:prstGeom>
          <a:noFill/>
        </p:spPr>
        <p:txBody>
          <a:bodyPr wrap="none" rtlCol="0">
            <a:spAutoFit/>
          </a:bodyPr>
          <a:lstStyle/>
          <a:p>
            <a:r>
              <a:rPr lang="zh-CN" altLang="en-US" b="1" dirty="0" smtClean="0">
                <a:solidFill>
                  <a:srgbClr val="0000FF"/>
                </a:solidFill>
              </a:rPr>
              <a:t>光</a:t>
            </a:r>
            <a:r>
              <a:rPr lang="zh-CN" altLang="en-US" b="1" dirty="0">
                <a:solidFill>
                  <a:srgbClr val="0000FF"/>
                </a:solidFill>
              </a:rPr>
              <a:t>圈</a:t>
            </a:r>
            <a:r>
              <a:rPr lang="zh-CN" altLang="en-US" b="1" dirty="0" smtClean="0">
                <a:solidFill>
                  <a:srgbClr val="0000FF"/>
                </a:solidFill>
              </a:rPr>
              <a:t>：</a:t>
            </a:r>
            <a:r>
              <a:rPr lang="en-US" altLang="zh-CN" b="1" dirty="0" smtClean="0">
                <a:solidFill>
                  <a:srgbClr val="0000FF"/>
                </a:solidFill>
              </a:rPr>
              <a:t>f1.2</a:t>
            </a:r>
            <a:r>
              <a:rPr lang="zh-CN" altLang="en-US" b="1" dirty="0" smtClean="0">
                <a:solidFill>
                  <a:srgbClr val="0000FF"/>
                </a:solidFill>
              </a:rPr>
              <a:t>；</a:t>
            </a:r>
            <a:r>
              <a:rPr lang="en-US" altLang="zh-CN" b="1" dirty="0" smtClean="0">
                <a:solidFill>
                  <a:srgbClr val="0000FF"/>
                </a:solidFill>
              </a:rPr>
              <a:t>ISO</a:t>
            </a:r>
            <a:r>
              <a:rPr lang="zh-CN" altLang="en-US" b="1" dirty="0" smtClean="0">
                <a:solidFill>
                  <a:srgbClr val="0000FF"/>
                </a:solidFill>
              </a:rPr>
              <a:t>：</a:t>
            </a:r>
            <a:r>
              <a:rPr lang="en-US" altLang="zh-CN" b="1" dirty="0" smtClean="0">
                <a:solidFill>
                  <a:srgbClr val="0000FF"/>
                </a:solidFill>
              </a:rPr>
              <a:t>51200</a:t>
            </a:r>
            <a:endParaRPr lang="zh-CN" altLang="en-US" b="1" dirty="0">
              <a:solidFill>
                <a:srgbClr val="0000FF"/>
              </a:solidFill>
            </a:endParaRPr>
          </a:p>
        </p:txBody>
      </p:sp>
    </p:spTree>
    <p:extLst>
      <p:ext uri="{BB962C8B-B14F-4D97-AF65-F5344CB8AC3E}">
        <p14:creationId xmlns:p14="http://schemas.microsoft.com/office/powerpoint/2010/main" val="24369833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9"/>
          <p:cNvSpPr txBox="1">
            <a:spLocks noChangeArrowheads="1"/>
          </p:cNvSpPr>
          <p:nvPr/>
        </p:nvSpPr>
        <p:spPr bwMode="auto">
          <a:xfrm>
            <a:off x="355600" y="460375"/>
            <a:ext cx="34804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3200" b="1" dirty="0" smtClean="0">
                <a:solidFill>
                  <a:srgbClr val="0000FF"/>
                </a:solidFill>
              </a:rPr>
              <a:t>光学读出成像结果</a:t>
            </a:r>
            <a:endParaRPr lang="en-US" altLang="zh-CN" sz="3200" b="1" dirty="0">
              <a:solidFill>
                <a:srgbClr val="0000FF"/>
              </a:solidFill>
            </a:endParaRPr>
          </a:p>
        </p:txBody>
      </p:sp>
      <p:pic>
        <p:nvPicPr>
          <p:cNvPr id="8" name="图片 7"/>
          <p:cNvPicPr>
            <a:picLocks noChangeAspect="1"/>
          </p:cNvPicPr>
          <p:nvPr/>
        </p:nvPicPr>
        <p:blipFill>
          <a:blip r:embed="rId2"/>
          <a:stretch>
            <a:fillRect/>
          </a:stretch>
        </p:blipFill>
        <p:spPr>
          <a:xfrm>
            <a:off x="533546" y="1487937"/>
            <a:ext cx="5273019" cy="5164855"/>
          </a:xfrm>
          <a:prstGeom prst="rect">
            <a:avLst/>
          </a:prstGeom>
        </p:spPr>
      </p:pic>
      <p:pic>
        <p:nvPicPr>
          <p:cNvPr id="10" name="图片 9"/>
          <p:cNvPicPr>
            <a:picLocks noChangeAspect="1"/>
          </p:cNvPicPr>
          <p:nvPr/>
        </p:nvPicPr>
        <p:blipFill>
          <a:blip r:embed="rId3"/>
          <a:stretch>
            <a:fillRect/>
          </a:stretch>
        </p:blipFill>
        <p:spPr>
          <a:xfrm>
            <a:off x="5943604" y="1487937"/>
            <a:ext cx="5360495" cy="5164855"/>
          </a:xfrm>
          <a:prstGeom prst="rect">
            <a:avLst/>
          </a:prstGeom>
        </p:spPr>
      </p:pic>
      <p:pic>
        <p:nvPicPr>
          <p:cNvPr id="11" name="图片 10"/>
          <p:cNvPicPr>
            <a:picLocks noChangeAspect="1"/>
          </p:cNvPicPr>
          <p:nvPr/>
        </p:nvPicPr>
        <p:blipFill>
          <a:blip r:embed="rId4"/>
          <a:stretch>
            <a:fillRect/>
          </a:stretch>
        </p:blipFill>
        <p:spPr>
          <a:xfrm>
            <a:off x="5943604" y="1528267"/>
            <a:ext cx="1068342" cy="1127695"/>
          </a:xfrm>
          <a:prstGeom prst="rect">
            <a:avLst/>
          </a:prstGeom>
        </p:spPr>
      </p:pic>
      <p:pic>
        <p:nvPicPr>
          <p:cNvPr id="9" name="图片 8"/>
          <p:cNvPicPr>
            <a:picLocks noChangeAspect="1"/>
          </p:cNvPicPr>
          <p:nvPr/>
        </p:nvPicPr>
        <p:blipFill>
          <a:blip r:embed="rId5"/>
          <a:stretch>
            <a:fillRect/>
          </a:stretch>
        </p:blipFill>
        <p:spPr>
          <a:xfrm>
            <a:off x="553268" y="1528267"/>
            <a:ext cx="1136560" cy="1127695"/>
          </a:xfrm>
          <a:prstGeom prst="rect">
            <a:avLst/>
          </a:prstGeom>
        </p:spPr>
      </p:pic>
      <p:sp>
        <p:nvSpPr>
          <p:cNvPr id="2" name="文本框 1"/>
          <p:cNvSpPr txBox="1"/>
          <p:nvPr/>
        </p:nvSpPr>
        <p:spPr>
          <a:xfrm>
            <a:off x="9529254" y="1045150"/>
            <a:ext cx="1795684" cy="369332"/>
          </a:xfrm>
          <a:prstGeom prst="rect">
            <a:avLst/>
          </a:prstGeom>
          <a:noFill/>
        </p:spPr>
        <p:txBody>
          <a:bodyPr wrap="none" rtlCol="0">
            <a:spAutoFit/>
          </a:bodyPr>
          <a:lstStyle/>
          <a:p>
            <a:r>
              <a:rPr lang="zh-CN" altLang="en-US" b="1" dirty="0">
                <a:solidFill>
                  <a:srgbClr val="C00000"/>
                </a:solidFill>
              </a:rPr>
              <a:t>曝光</a:t>
            </a:r>
            <a:r>
              <a:rPr lang="zh-CN" altLang="en-US" b="1" dirty="0" smtClean="0">
                <a:solidFill>
                  <a:srgbClr val="C00000"/>
                </a:solidFill>
              </a:rPr>
              <a:t>时间：</a:t>
            </a:r>
            <a:r>
              <a:rPr lang="en-US" altLang="zh-CN" b="1" dirty="0" smtClean="0">
                <a:solidFill>
                  <a:srgbClr val="C00000"/>
                </a:solidFill>
              </a:rPr>
              <a:t>0.5s</a:t>
            </a:r>
            <a:endParaRPr lang="zh-CN" altLang="en-US" b="1" dirty="0">
              <a:solidFill>
                <a:srgbClr val="C00000"/>
              </a:solidFill>
            </a:endParaRPr>
          </a:p>
        </p:txBody>
      </p:sp>
    </p:spTree>
    <p:extLst>
      <p:ext uri="{BB962C8B-B14F-4D97-AF65-F5344CB8AC3E}">
        <p14:creationId xmlns:p14="http://schemas.microsoft.com/office/powerpoint/2010/main" val="27021133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内容占位符 1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94674" y="1613251"/>
            <a:ext cx="4319599" cy="4075751"/>
          </a:xfrm>
        </p:spPr>
      </p:pic>
      <p:pic>
        <p:nvPicPr>
          <p:cNvPr id="17" name="内容占位符 1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751925" y="1489520"/>
            <a:ext cx="2152822" cy="4343286"/>
          </a:xfrm>
        </p:spPr>
      </p:pic>
      <p:sp>
        <p:nvSpPr>
          <p:cNvPr id="15" name="TextBox 9"/>
          <p:cNvSpPr txBox="1">
            <a:spLocks noChangeArrowheads="1"/>
          </p:cNvSpPr>
          <p:nvPr/>
        </p:nvSpPr>
        <p:spPr bwMode="auto">
          <a:xfrm>
            <a:off x="355600" y="460375"/>
            <a:ext cx="512832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3200" b="1" dirty="0" smtClean="0">
                <a:solidFill>
                  <a:srgbClr val="0000FF"/>
                </a:solidFill>
              </a:rPr>
              <a:t>光学读出三维成像初步尝试</a:t>
            </a:r>
            <a:endParaRPr lang="en-US" altLang="zh-CN" sz="3200" b="1" dirty="0">
              <a:solidFill>
                <a:srgbClr val="0000FF"/>
              </a:solidFill>
            </a:endParaRPr>
          </a:p>
        </p:txBody>
      </p:sp>
      <p:sp>
        <p:nvSpPr>
          <p:cNvPr id="18" name="TextBox 17"/>
          <p:cNvSpPr txBox="1"/>
          <p:nvPr/>
        </p:nvSpPr>
        <p:spPr>
          <a:xfrm>
            <a:off x="1371724" y="1709779"/>
            <a:ext cx="2765501" cy="400110"/>
          </a:xfrm>
          <a:prstGeom prst="rect">
            <a:avLst/>
          </a:prstGeom>
          <a:solidFill>
            <a:schemeClr val="bg1"/>
          </a:solidFill>
        </p:spPr>
        <p:txBody>
          <a:bodyPr wrap="none" rtlCol="0">
            <a:spAutoFit/>
          </a:bodyPr>
          <a:lstStyle/>
          <a:p>
            <a:r>
              <a:rPr lang="zh-CN" altLang="en-US" sz="2000" b="1" dirty="0" smtClean="0">
                <a:solidFill>
                  <a:srgbClr val="C00000"/>
                </a:solidFill>
              </a:rPr>
              <a:t>结合转台使用扳手成像</a:t>
            </a:r>
            <a:endParaRPr lang="zh-CN" altLang="en-US" sz="2000" b="1" dirty="0">
              <a:solidFill>
                <a:srgbClr val="C00000"/>
              </a:solidFill>
            </a:endParaRPr>
          </a:p>
        </p:txBody>
      </p:sp>
      <p:sp>
        <p:nvSpPr>
          <p:cNvPr id="2" name="右箭头 1"/>
          <p:cNvSpPr/>
          <p:nvPr/>
        </p:nvSpPr>
        <p:spPr>
          <a:xfrm>
            <a:off x="5030927" y="3242074"/>
            <a:ext cx="2720998" cy="838178"/>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3" name="TextBox 2"/>
          <p:cNvSpPr txBox="1"/>
          <p:nvPr/>
        </p:nvSpPr>
        <p:spPr>
          <a:xfrm>
            <a:off x="5030927" y="2318744"/>
            <a:ext cx="2481483" cy="923330"/>
          </a:xfrm>
          <a:prstGeom prst="rect">
            <a:avLst/>
          </a:prstGeom>
          <a:noFill/>
        </p:spPr>
        <p:txBody>
          <a:bodyPr wrap="square" rtlCol="0">
            <a:spAutoFit/>
          </a:bodyPr>
          <a:lstStyle/>
          <a:p>
            <a:r>
              <a:rPr lang="zh-CN" altLang="en-US" b="1" dirty="0" smtClean="0">
                <a:solidFill>
                  <a:srgbClr val="C00000"/>
                </a:solidFill>
              </a:rPr>
              <a:t>旋转</a:t>
            </a:r>
            <a:r>
              <a:rPr lang="en-US" altLang="zh-CN" b="1" dirty="0" smtClean="0">
                <a:solidFill>
                  <a:srgbClr val="C00000"/>
                </a:solidFill>
              </a:rPr>
              <a:t>360</a:t>
            </a:r>
            <a:r>
              <a:rPr lang="zh-CN" altLang="en-US" b="1" dirty="0" smtClean="0">
                <a:solidFill>
                  <a:srgbClr val="C00000"/>
                </a:solidFill>
              </a:rPr>
              <a:t>度，每</a:t>
            </a:r>
            <a:r>
              <a:rPr lang="en-US" altLang="zh-CN" b="1" dirty="0" smtClean="0">
                <a:solidFill>
                  <a:srgbClr val="C00000"/>
                </a:solidFill>
              </a:rPr>
              <a:t>0.5</a:t>
            </a:r>
            <a:r>
              <a:rPr lang="zh-CN" altLang="en-US" b="1" dirty="0" smtClean="0">
                <a:solidFill>
                  <a:srgbClr val="C00000"/>
                </a:solidFill>
              </a:rPr>
              <a:t>度拍摄一张照片，共</a:t>
            </a:r>
            <a:r>
              <a:rPr lang="en-US" altLang="zh-CN" b="1" dirty="0" smtClean="0">
                <a:solidFill>
                  <a:srgbClr val="C00000"/>
                </a:solidFill>
              </a:rPr>
              <a:t>720</a:t>
            </a:r>
            <a:r>
              <a:rPr lang="zh-CN" altLang="en-US" b="1" dirty="0" smtClean="0">
                <a:solidFill>
                  <a:srgbClr val="C00000"/>
                </a:solidFill>
              </a:rPr>
              <a:t>张照片用于三维成像</a:t>
            </a:r>
            <a:endParaRPr lang="zh-CN" altLang="en-US" b="1" dirty="0">
              <a:solidFill>
                <a:srgbClr val="C00000"/>
              </a:solidFill>
            </a:endParaRPr>
          </a:p>
        </p:txBody>
      </p:sp>
      <p:sp>
        <p:nvSpPr>
          <p:cNvPr id="4" name="TextBox 3"/>
          <p:cNvSpPr txBox="1"/>
          <p:nvPr/>
        </p:nvSpPr>
        <p:spPr>
          <a:xfrm>
            <a:off x="5134850" y="3901379"/>
            <a:ext cx="2028119" cy="369332"/>
          </a:xfrm>
          <a:prstGeom prst="rect">
            <a:avLst/>
          </a:prstGeom>
          <a:noFill/>
        </p:spPr>
        <p:txBody>
          <a:bodyPr wrap="none" rtlCol="0">
            <a:spAutoFit/>
          </a:bodyPr>
          <a:lstStyle/>
          <a:p>
            <a:r>
              <a:rPr lang="zh-CN" altLang="en-US" b="1" dirty="0" smtClean="0">
                <a:solidFill>
                  <a:srgbClr val="C00000"/>
                </a:solidFill>
              </a:rPr>
              <a:t>每张照片曝光</a:t>
            </a:r>
            <a:r>
              <a:rPr lang="en-US" altLang="zh-CN" b="1" dirty="0" smtClean="0">
                <a:solidFill>
                  <a:srgbClr val="C00000"/>
                </a:solidFill>
              </a:rPr>
              <a:t>0.5s</a:t>
            </a:r>
            <a:endParaRPr lang="zh-CN" altLang="en-US" b="1" dirty="0">
              <a:solidFill>
                <a:srgbClr val="C00000"/>
              </a:solidFill>
            </a:endParaRPr>
          </a:p>
        </p:txBody>
      </p:sp>
      <p:sp>
        <p:nvSpPr>
          <p:cNvPr id="5" name="TextBox 4"/>
          <p:cNvSpPr txBox="1"/>
          <p:nvPr/>
        </p:nvSpPr>
        <p:spPr>
          <a:xfrm>
            <a:off x="416308" y="5867336"/>
            <a:ext cx="11242146" cy="830997"/>
          </a:xfrm>
          <a:prstGeom prst="rect">
            <a:avLst/>
          </a:prstGeom>
          <a:noFill/>
        </p:spPr>
        <p:txBody>
          <a:bodyPr wrap="square" rtlCol="0">
            <a:spAutoFit/>
          </a:bodyPr>
          <a:lstStyle/>
          <a:p>
            <a:pPr marL="285750" indent="-285750">
              <a:buFont typeface="Wingdings" pitchFamily="2" charset="2"/>
              <a:buChar char="Ø"/>
            </a:pPr>
            <a:r>
              <a:rPr lang="zh-CN" altLang="en-US" sz="2400" b="1" dirty="0" smtClean="0">
                <a:solidFill>
                  <a:srgbClr val="0000FF"/>
                </a:solidFill>
              </a:rPr>
              <a:t>感谢与浙江大学转化医学研究院牛田野教授与杨春林博士在算法上提供的帮助，目前正改进</a:t>
            </a:r>
            <a:r>
              <a:rPr lang="zh-CN" altLang="en-US" sz="2400" b="1" dirty="0" smtClean="0">
                <a:solidFill>
                  <a:srgbClr val="0000FF"/>
                </a:solidFill>
              </a:rPr>
              <a:t>算法，提高成像效果。</a:t>
            </a:r>
            <a:endParaRPr lang="zh-CN" altLang="en-US" sz="2400" b="1" dirty="0">
              <a:solidFill>
                <a:srgbClr val="0000FF"/>
              </a:solidFill>
            </a:endParaRPr>
          </a:p>
        </p:txBody>
      </p:sp>
      <p:pic>
        <p:nvPicPr>
          <p:cNvPr id="10" name="内容占位符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53367" y="2149529"/>
            <a:ext cx="2152822" cy="2952215"/>
          </a:xfrm>
          <a:prstGeom prst="rect">
            <a:avLst/>
          </a:prstGeom>
        </p:spPr>
      </p:pic>
    </p:spTree>
    <p:extLst>
      <p:ext uri="{BB962C8B-B14F-4D97-AF65-F5344CB8AC3E}">
        <p14:creationId xmlns:p14="http://schemas.microsoft.com/office/powerpoint/2010/main" val="41214767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a:spLocks noChangeArrowheads="1"/>
          </p:cNvSpPr>
          <p:nvPr/>
        </p:nvSpPr>
        <p:spPr bwMode="auto">
          <a:xfrm>
            <a:off x="355600" y="460375"/>
            <a:ext cx="10086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3200" b="1" dirty="0" smtClean="0">
                <a:solidFill>
                  <a:srgbClr val="0000FF"/>
                </a:solidFill>
              </a:rPr>
              <a:t>总结</a:t>
            </a:r>
            <a:endParaRPr lang="en-US" altLang="zh-CN" sz="3200" b="1" dirty="0">
              <a:solidFill>
                <a:srgbClr val="0000FF"/>
              </a:solidFill>
            </a:endParaRPr>
          </a:p>
        </p:txBody>
      </p:sp>
      <p:sp>
        <p:nvSpPr>
          <p:cNvPr id="11" name="内容占位符 10"/>
          <p:cNvSpPr>
            <a:spLocks noGrp="1"/>
          </p:cNvSpPr>
          <p:nvPr>
            <p:ph idx="1"/>
          </p:nvPr>
        </p:nvSpPr>
        <p:spPr>
          <a:xfrm>
            <a:off x="533546" y="1828842"/>
            <a:ext cx="11353646" cy="4190890"/>
          </a:xfrm>
        </p:spPr>
        <p:txBody>
          <a:bodyPr/>
          <a:lstStyle/>
          <a:p>
            <a:pPr>
              <a:buFont typeface="Wingdings" panose="05000000000000000000" pitchFamily="2" charset="2"/>
              <a:buChar char="Ø"/>
            </a:pPr>
            <a:r>
              <a:rPr lang="zh-CN" altLang="en-US" sz="2800" b="1" dirty="0" smtClean="0">
                <a:solidFill>
                  <a:srgbClr val="0000FF"/>
                </a:solidFill>
                <a:latin typeface="+mn-ea"/>
              </a:rPr>
              <a:t>对基于</a:t>
            </a:r>
            <a:r>
              <a:rPr lang="en-US" altLang="zh-CN" sz="2800" b="1" dirty="0" smtClean="0">
                <a:solidFill>
                  <a:srgbClr val="0000FF"/>
                </a:solidFill>
                <a:latin typeface="+mn-ea"/>
              </a:rPr>
              <a:t>GEM</a:t>
            </a:r>
            <a:r>
              <a:rPr lang="zh-CN" altLang="en-US" sz="2800" b="1" dirty="0" smtClean="0">
                <a:solidFill>
                  <a:srgbClr val="0000FF"/>
                </a:solidFill>
                <a:latin typeface="+mn-ea"/>
              </a:rPr>
              <a:t>探测器的高精度位置分辨测试平台的两种设计方案均进行了研究，并取得了一些成果；</a:t>
            </a:r>
            <a:endParaRPr lang="en-US" altLang="zh-CN" sz="2800" b="1" dirty="0" smtClean="0">
              <a:solidFill>
                <a:srgbClr val="0000FF"/>
              </a:solidFill>
              <a:latin typeface="+mn-ea"/>
            </a:endParaRPr>
          </a:p>
          <a:p>
            <a:pPr>
              <a:buFont typeface="Wingdings" panose="05000000000000000000" pitchFamily="2" charset="2"/>
              <a:buChar char="Ø"/>
            </a:pPr>
            <a:r>
              <a:rPr lang="zh-CN" altLang="en-US" sz="2800" b="1" dirty="0" smtClean="0">
                <a:solidFill>
                  <a:srgbClr val="0000FF"/>
                </a:solidFill>
                <a:latin typeface="+mn-ea"/>
              </a:rPr>
              <a:t>完成基于</a:t>
            </a:r>
            <a:r>
              <a:rPr lang="en-US" altLang="zh-CN" sz="2800" b="1" dirty="0">
                <a:solidFill>
                  <a:srgbClr val="0000FF"/>
                </a:solidFill>
                <a:latin typeface="Times New Roman" panose="02020603050405020304" pitchFamily="18" charset="0"/>
                <a:cs typeface="Times New Roman" panose="02020603050405020304" pitchFamily="18" charset="0"/>
              </a:rPr>
              <a:t>10cm×10cm </a:t>
            </a:r>
            <a:r>
              <a:rPr lang="en-US" altLang="zh-CN" sz="2800" b="1" dirty="0" smtClean="0">
                <a:solidFill>
                  <a:srgbClr val="0000FF"/>
                </a:solidFill>
                <a:latin typeface="Times New Roman" panose="02020603050405020304" pitchFamily="18" charset="0"/>
                <a:cs typeface="Times New Roman" panose="02020603050405020304" pitchFamily="18" charset="0"/>
              </a:rPr>
              <a:t>GEM</a:t>
            </a:r>
            <a:r>
              <a:rPr lang="zh-CN" altLang="en-US" sz="2800" b="1" dirty="0" smtClean="0">
                <a:solidFill>
                  <a:srgbClr val="0000FF"/>
                </a:solidFill>
                <a:latin typeface="Times New Roman" panose="02020603050405020304" pitchFamily="18" charset="0"/>
                <a:cs typeface="Times New Roman" panose="02020603050405020304" pitchFamily="18" charset="0"/>
              </a:rPr>
              <a:t>探测器的宇宙线测试系统搭建，成功建立了多通道高密度读出电子学系统，测得了</a:t>
            </a:r>
            <a:r>
              <a:rPr lang="en-US" altLang="zh-CN" sz="2800" b="1" dirty="0" smtClean="0">
                <a:solidFill>
                  <a:srgbClr val="0000FF"/>
                </a:solidFill>
                <a:latin typeface="Times New Roman" panose="02020603050405020304" pitchFamily="18" charset="0"/>
                <a:cs typeface="Times New Roman" panose="02020603050405020304" pitchFamily="18" charset="0"/>
              </a:rPr>
              <a:t>GEM</a:t>
            </a:r>
            <a:r>
              <a:rPr lang="zh-CN" altLang="en-US" sz="2800" b="1" dirty="0" smtClean="0">
                <a:solidFill>
                  <a:srgbClr val="0000FF"/>
                </a:solidFill>
                <a:latin typeface="Times New Roman" panose="02020603050405020304" pitchFamily="18" charset="0"/>
                <a:cs typeface="Times New Roman" panose="02020603050405020304" pitchFamily="18" charset="0"/>
              </a:rPr>
              <a:t>探测效率（</a:t>
            </a:r>
            <a:r>
              <a:rPr lang="en-US" altLang="zh-CN" sz="2800" b="1" dirty="0" smtClean="0">
                <a:solidFill>
                  <a:srgbClr val="0000FF"/>
                </a:solidFill>
                <a:latin typeface="Times New Roman" panose="02020603050405020304" pitchFamily="18" charset="0"/>
                <a:cs typeface="Times New Roman" panose="02020603050405020304" pitchFamily="18" charset="0"/>
              </a:rPr>
              <a:t>94.6%</a:t>
            </a:r>
            <a:r>
              <a:rPr lang="zh-CN" altLang="en-US" sz="2800" b="1" dirty="0" smtClean="0">
                <a:solidFill>
                  <a:srgbClr val="0000FF"/>
                </a:solidFill>
                <a:latin typeface="Times New Roman" panose="02020603050405020304" pitchFamily="18" charset="0"/>
                <a:cs typeface="Times New Roman" panose="02020603050405020304" pitchFamily="18" charset="0"/>
              </a:rPr>
              <a:t>）及位置分辨，下一步使用更多探测器及更大探测面积</a:t>
            </a:r>
            <a:r>
              <a:rPr lang="en-US" altLang="zh-CN" sz="2800" b="1" dirty="0" smtClean="0">
                <a:solidFill>
                  <a:srgbClr val="0000FF"/>
                </a:solidFill>
                <a:latin typeface="Times New Roman" panose="02020603050405020304" pitchFamily="18" charset="0"/>
                <a:cs typeface="Times New Roman" panose="02020603050405020304" pitchFamily="18" charset="0"/>
              </a:rPr>
              <a:t>GEM</a:t>
            </a:r>
            <a:r>
              <a:rPr lang="zh-CN" altLang="en-US" sz="2800" b="1" dirty="0" smtClean="0">
                <a:solidFill>
                  <a:srgbClr val="0000FF"/>
                </a:solidFill>
                <a:latin typeface="Times New Roman" panose="02020603050405020304" pitchFamily="18" charset="0"/>
                <a:cs typeface="Times New Roman" panose="02020603050405020304" pitchFamily="18" charset="0"/>
              </a:rPr>
              <a:t>进行宇宙线</a:t>
            </a:r>
            <a:r>
              <a:rPr lang="zh-CN" altLang="en-US" sz="2800" b="1" dirty="0">
                <a:solidFill>
                  <a:srgbClr val="0000FF"/>
                </a:solidFill>
                <a:latin typeface="Times New Roman" panose="02020603050405020304" pitchFamily="18" charset="0"/>
                <a:cs typeface="Times New Roman" panose="02020603050405020304" pitchFamily="18" charset="0"/>
              </a:rPr>
              <a:t>测试</a:t>
            </a:r>
            <a:r>
              <a:rPr lang="zh-CN" altLang="en-US" sz="2800" b="1" dirty="0" smtClean="0">
                <a:solidFill>
                  <a:srgbClr val="0000FF"/>
                </a:solidFill>
                <a:latin typeface="Times New Roman" panose="02020603050405020304" pitchFamily="18" charset="0"/>
                <a:cs typeface="Times New Roman" panose="02020603050405020304" pitchFamily="18" charset="0"/>
              </a:rPr>
              <a:t>系统搭建，并进行</a:t>
            </a:r>
            <a:r>
              <a:rPr lang="el-GR" altLang="zh-CN" sz="2800" b="1" dirty="0">
                <a:solidFill>
                  <a:srgbClr val="0000FF"/>
                </a:solidFill>
                <a:latin typeface="Times New Roman" panose="02020603050405020304" pitchFamily="18" charset="0"/>
                <a:cs typeface="Times New Roman" panose="02020603050405020304" pitchFamily="18" charset="0"/>
              </a:rPr>
              <a:t>μ </a:t>
            </a:r>
            <a:r>
              <a:rPr lang="zh-CN" altLang="en-US" sz="2800" b="1" dirty="0" smtClean="0">
                <a:solidFill>
                  <a:srgbClr val="0000FF"/>
                </a:solidFill>
                <a:latin typeface="Times New Roman" panose="02020603050405020304" pitchFamily="18" charset="0"/>
                <a:cs typeface="Times New Roman" panose="02020603050405020304" pitchFamily="18" charset="0"/>
              </a:rPr>
              <a:t>子成像研究；</a:t>
            </a:r>
            <a:endParaRPr lang="en-US" altLang="zh-CN" sz="2800" b="1" dirty="0" smtClean="0">
              <a:solidFill>
                <a:srgbClr val="0000FF"/>
              </a:solidFill>
              <a:latin typeface="+mn-ea"/>
            </a:endParaRPr>
          </a:p>
          <a:p>
            <a:pPr>
              <a:buFont typeface="Wingdings" panose="05000000000000000000" pitchFamily="2" charset="2"/>
              <a:buChar char="Ø"/>
            </a:pPr>
            <a:r>
              <a:rPr lang="zh-CN" altLang="en-US" sz="2800" b="1" dirty="0" smtClean="0">
                <a:solidFill>
                  <a:srgbClr val="0000FF"/>
                </a:solidFill>
                <a:latin typeface="+mn-ea"/>
              </a:rPr>
              <a:t>研究了基于</a:t>
            </a:r>
            <a:r>
              <a:rPr lang="en-US" altLang="zh-CN" sz="2800" b="1" dirty="0" smtClean="0">
                <a:solidFill>
                  <a:srgbClr val="0000FF"/>
                </a:solidFill>
                <a:latin typeface="+mn-ea"/>
              </a:rPr>
              <a:t>GEM</a:t>
            </a:r>
            <a:r>
              <a:rPr lang="zh-CN" altLang="en-US" sz="2800" b="1" dirty="0" smtClean="0">
                <a:solidFill>
                  <a:srgbClr val="0000FF"/>
                </a:solidFill>
                <a:latin typeface="+mn-ea"/>
              </a:rPr>
              <a:t>探测器的光学读出成像，二维成像效果很好，优势明显，正在进行三维成像研究，并进一步进行大面积</a:t>
            </a:r>
            <a:r>
              <a:rPr lang="en-US" altLang="zh-CN" sz="2800" b="1" dirty="0" smtClean="0">
                <a:solidFill>
                  <a:srgbClr val="0000FF"/>
                </a:solidFill>
                <a:latin typeface="+mn-ea"/>
              </a:rPr>
              <a:t>GEM</a:t>
            </a:r>
            <a:r>
              <a:rPr lang="zh-CN" altLang="en-US" sz="2800" b="1" dirty="0" smtClean="0">
                <a:solidFill>
                  <a:srgbClr val="0000FF"/>
                </a:solidFill>
                <a:latin typeface="+mn-ea"/>
              </a:rPr>
              <a:t>探测器（</a:t>
            </a:r>
            <a:r>
              <a:rPr lang="en-US" altLang="zh-CN" sz="2800" b="1" dirty="0">
                <a:solidFill>
                  <a:srgbClr val="0000FF"/>
                </a:solidFill>
                <a:latin typeface="Times New Roman" panose="02020603050405020304" pitchFamily="18" charset="0"/>
                <a:cs typeface="Times New Roman" panose="02020603050405020304" pitchFamily="18" charset="0"/>
              </a:rPr>
              <a:t> </a:t>
            </a:r>
            <a:r>
              <a:rPr lang="en-US" altLang="zh-CN" sz="2800" b="1" dirty="0" smtClean="0">
                <a:solidFill>
                  <a:srgbClr val="0000FF"/>
                </a:solidFill>
                <a:latin typeface="Times New Roman" panose="02020603050405020304" pitchFamily="18" charset="0"/>
                <a:cs typeface="Times New Roman" panose="02020603050405020304" pitchFamily="18" charset="0"/>
              </a:rPr>
              <a:t>100cm×50cm </a:t>
            </a:r>
            <a:r>
              <a:rPr lang="zh-CN" altLang="en-US" sz="2800" b="1" dirty="0" smtClean="0">
                <a:solidFill>
                  <a:srgbClr val="0000FF"/>
                </a:solidFill>
                <a:latin typeface="+mn-ea"/>
              </a:rPr>
              <a:t>）的光学读出成像研究。</a:t>
            </a:r>
            <a:endParaRPr lang="zh-CN" altLang="en-US" sz="2800" b="1" dirty="0">
              <a:solidFill>
                <a:srgbClr val="0000FF"/>
              </a:solidFill>
              <a:latin typeface="+mn-ea"/>
            </a:endParaRPr>
          </a:p>
        </p:txBody>
      </p:sp>
    </p:spTree>
    <p:extLst>
      <p:ext uri="{BB962C8B-B14F-4D97-AF65-F5344CB8AC3E}">
        <p14:creationId xmlns:p14="http://schemas.microsoft.com/office/powerpoint/2010/main" val="3749525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内容占位符 2"/>
          <p:cNvSpPr>
            <a:spLocks noGrp="1"/>
          </p:cNvSpPr>
          <p:nvPr>
            <p:ph idx="1"/>
          </p:nvPr>
        </p:nvSpPr>
        <p:spPr bwMode="auto">
          <a:xfrm>
            <a:off x="838200" y="1828800"/>
            <a:ext cx="105156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buFont typeface="Wingdings" panose="05000000000000000000" pitchFamily="2" charset="2"/>
              <a:buChar char="Ø"/>
            </a:pPr>
            <a:r>
              <a:rPr lang="zh-CN" altLang="en-US" b="1" dirty="0" smtClean="0">
                <a:solidFill>
                  <a:srgbClr val="0000FF"/>
                </a:solidFill>
              </a:rPr>
              <a:t>背景</a:t>
            </a:r>
            <a:endParaRPr lang="en-US" altLang="zh-CN" b="1" dirty="0" smtClean="0">
              <a:solidFill>
                <a:srgbClr val="0000FF"/>
              </a:solidFill>
            </a:endParaRPr>
          </a:p>
          <a:p>
            <a:pPr>
              <a:buFont typeface="Wingdings" panose="05000000000000000000" pitchFamily="2" charset="2"/>
              <a:buChar char="Ø"/>
            </a:pPr>
            <a:endParaRPr lang="en-US" altLang="zh-CN" b="1" dirty="0">
              <a:solidFill>
                <a:srgbClr val="0000FF"/>
              </a:solidFill>
            </a:endParaRPr>
          </a:p>
          <a:p>
            <a:pPr>
              <a:buFont typeface="Wingdings" panose="05000000000000000000" pitchFamily="2" charset="2"/>
              <a:buChar char="Ø"/>
            </a:pPr>
            <a:r>
              <a:rPr lang="zh-CN" altLang="en-US" b="1" dirty="0" smtClean="0">
                <a:solidFill>
                  <a:srgbClr val="0000FF"/>
                </a:solidFill>
              </a:rPr>
              <a:t>基于</a:t>
            </a:r>
            <a:r>
              <a:rPr lang="en-US" altLang="zh-CN" b="1" dirty="0" smtClean="0">
                <a:solidFill>
                  <a:srgbClr val="0000FF"/>
                </a:solidFill>
              </a:rPr>
              <a:t>GEM</a:t>
            </a:r>
            <a:r>
              <a:rPr lang="zh-CN" altLang="en-US" b="1" dirty="0">
                <a:solidFill>
                  <a:srgbClr val="0000FF"/>
                </a:solidFill>
              </a:rPr>
              <a:t>探测器</a:t>
            </a:r>
            <a:r>
              <a:rPr lang="zh-CN" altLang="en-US" b="1" dirty="0" smtClean="0">
                <a:solidFill>
                  <a:srgbClr val="0000FF"/>
                </a:solidFill>
              </a:rPr>
              <a:t>的高精度位置分辨测试平台搭建</a:t>
            </a:r>
            <a:endParaRPr lang="en-US" altLang="zh-CN" b="1" dirty="0" smtClean="0">
              <a:solidFill>
                <a:srgbClr val="0000FF"/>
              </a:solidFill>
            </a:endParaRPr>
          </a:p>
          <a:p>
            <a:pPr marL="0" indent="0">
              <a:buNone/>
            </a:pPr>
            <a:r>
              <a:rPr lang="en-US" altLang="zh-CN" sz="2800" b="1" dirty="0">
                <a:solidFill>
                  <a:srgbClr val="0000FF"/>
                </a:solidFill>
              </a:rPr>
              <a:t> </a:t>
            </a:r>
            <a:r>
              <a:rPr lang="en-US" altLang="zh-CN" sz="2800" b="1" dirty="0" smtClean="0">
                <a:solidFill>
                  <a:srgbClr val="0000FF"/>
                </a:solidFill>
              </a:rPr>
              <a:t>   ●</a:t>
            </a:r>
            <a:r>
              <a:rPr lang="zh-CN" altLang="en-US" sz="2800" b="1" dirty="0" smtClean="0">
                <a:solidFill>
                  <a:srgbClr val="0000FF"/>
                </a:solidFill>
              </a:rPr>
              <a:t>基于</a:t>
            </a:r>
            <a:r>
              <a:rPr lang="zh-CN" altLang="zh-CN" sz="2800" b="1" dirty="0">
                <a:solidFill>
                  <a:srgbClr val="0000FF"/>
                </a:solidFill>
              </a:rPr>
              <a:t>多通道</a:t>
            </a:r>
            <a:r>
              <a:rPr lang="zh-CN" altLang="zh-CN" sz="2800" b="1" dirty="0" smtClean="0">
                <a:solidFill>
                  <a:srgbClr val="0000FF"/>
                </a:solidFill>
              </a:rPr>
              <a:t>高密度</a:t>
            </a:r>
            <a:r>
              <a:rPr lang="zh-CN" altLang="en-US" sz="2800" b="1" dirty="0" smtClean="0">
                <a:solidFill>
                  <a:srgbClr val="0000FF"/>
                </a:solidFill>
              </a:rPr>
              <a:t>读出电子学的宇宙线平台</a:t>
            </a:r>
            <a:endParaRPr lang="en-US" altLang="zh-CN" sz="2800" b="1" dirty="0" smtClean="0">
              <a:solidFill>
                <a:srgbClr val="0000FF"/>
              </a:solidFill>
            </a:endParaRPr>
          </a:p>
          <a:p>
            <a:pPr marL="0" indent="0">
              <a:buNone/>
            </a:pPr>
            <a:r>
              <a:rPr lang="en-US" altLang="zh-CN" sz="2800" b="1" dirty="0">
                <a:solidFill>
                  <a:srgbClr val="0000FF"/>
                </a:solidFill>
              </a:rPr>
              <a:t> </a:t>
            </a:r>
            <a:r>
              <a:rPr lang="en-US" altLang="zh-CN" sz="2800" b="1" dirty="0" smtClean="0">
                <a:solidFill>
                  <a:srgbClr val="0000FF"/>
                </a:solidFill>
              </a:rPr>
              <a:t>   </a:t>
            </a:r>
            <a:r>
              <a:rPr lang="en-US" altLang="zh-CN" sz="2800" b="1" dirty="0">
                <a:solidFill>
                  <a:srgbClr val="0000FF"/>
                </a:solidFill>
              </a:rPr>
              <a:t>●</a:t>
            </a:r>
            <a:r>
              <a:rPr lang="zh-CN" altLang="en-US" sz="2800" b="1" dirty="0" smtClean="0">
                <a:solidFill>
                  <a:srgbClr val="0000FF"/>
                </a:solidFill>
              </a:rPr>
              <a:t>光学读出成像</a:t>
            </a:r>
            <a:r>
              <a:rPr lang="zh-CN" altLang="en-US" sz="2800" b="1" dirty="0" smtClean="0">
                <a:solidFill>
                  <a:srgbClr val="0000FF"/>
                </a:solidFill>
              </a:rPr>
              <a:t>平台</a:t>
            </a:r>
            <a:endParaRPr lang="en-US" altLang="zh-CN" sz="2800" b="1" dirty="0" smtClean="0">
              <a:solidFill>
                <a:srgbClr val="0000FF"/>
              </a:solidFill>
            </a:endParaRPr>
          </a:p>
          <a:p>
            <a:pPr>
              <a:buFont typeface="Wingdings" panose="05000000000000000000" pitchFamily="2" charset="2"/>
              <a:buChar char="Ø"/>
            </a:pPr>
            <a:endParaRPr lang="en-US" altLang="zh-CN" b="1" dirty="0" smtClean="0">
              <a:solidFill>
                <a:srgbClr val="0000FF"/>
              </a:solidFill>
            </a:endParaRPr>
          </a:p>
          <a:p>
            <a:pPr>
              <a:buFont typeface="Wingdings" panose="05000000000000000000" pitchFamily="2" charset="2"/>
              <a:buChar char="Ø"/>
            </a:pPr>
            <a:r>
              <a:rPr lang="zh-CN" altLang="en-US" b="1" dirty="0" smtClean="0">
                <a:solidFill>
                  <a:srgbClr val="0000FF"/>
                </a:solidFill>
              </a:rPr>
              <a:t>总结</a:t>
            </a:r>
            <a:endParaRPr lang="en-US" altLang="zh-CN" b="1" dirty="0">
              <a:solidFill>
                <a:srgbClr val="0000FF"/>
              </a:solidFill>
            </a:endParaRPr>
          </a:p>
          <a:p>
            <a:pPr>
              <a:buFont typeface="Wingdings" panose="05000000000000000000" pitchFamily="2" charset="2"/>
              <a:buChar char="Ø"/>
            </a:pPr>
            <a:endParaRPr lang="en-US" altLang="zh-CN" b="1" dirty="0" smtClean="0">
              <a:solidFill>
                <a:srgbClr val="C00000"/>
              </a:solidFill>
            </a:endParaRPr>
          </a:p>
        </p:txBody>
      </p:sp>
      <p:sp>
        <p:nvSpPr>
          <p:cNvPr id="6147" name="TextBox 9"/>
          <p:cNvSpPr txBox="1">
            <a:spLocks noChangeArrowheads="1"/>
          </p:cNvSpPr>
          <p:nvPr/>
        </p:nvSpPr>
        <p:spPr bwMode="auto">
          <a:xfrm>
            <a:off x="533400" y="457200"/>
            <a:ext cx="10086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3200" b="1" dirty="0" smtClean="0">
                <a:solidFill>
                  <a:srgbClr val="0000FF"/>
                </a:solidFill>
              </a:rPr>
              <a:t>概要</a:t>
            </a:r>
            <a:endParaRPr lang="zh-CN" altLang="en-US" sz="3200" b="1" dirty="0">
              <a:solidFill>
                <a:srgbClr val="0000FF"/>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45458" y="5714940"/>
            <a:ext cx="11384366" cy="685781"/>
          </a:xfrm>
        </p:spPr>
        <p:txBody>
          <a:bodyPr/>
          <a:lstStyle/>
          <a:p>
            <a:pPr>
              <a:buFont typeface="Wingdings" pitchFamily="2" charset="2"/>
              <a:buChar char="Ø"/>
            </a:pPr>
            <a:r>
              <a:rPr lang="zh-CN" altLang="en-US" sz="2000" b="1" dirty="0">
                <a:solidFill>
                  <a:srgbClr val="0000FF"/>
                </a:solidFill>
              </a:rPr>
              <a:t>使用</a:t>
            </a:r>
            <a:r>
              <a:rPr lang="zh-CN" altLang="en-US" sz="2000" b="1" dirty="0" smtClean="0">
                <a:solidFill>
                  <a:srgbClr val="0000FF"/>
                </a:solidFill>
              </a:rPr>
              <a:t>不同的读出方法（</a:t>
            </a:r>
            <a:r>
              <a:rPr lang="zh-CN" altLang="zh-CN" sz="2000" b="1" dirty="0">
                <a:solidFill>
                  <a:srgbClr val="0000FF"/>
                </a:solidFill>
              </a:rPr>
              <a:t>多通道</a:t>
            </a:r>
            <a:r>
              <a:rPr lang="zh-CN" altLang="zh-CN" sz="2000" b="1" dirty="0" smtClean="0">
                <a:solidFill>
                  <a:srgbClr val="0000FF"/>
                </a:solidFill>
              </a:rPr>
              <a:t>高密度</a:t>
            </a:r>
            <a:r>
              <a:rPr lang="zh-CN" altLang="en-US" sz="2000" b="1" dirty="0" smtClean="0">
                <a:solidFill>
                  <a:srgbClr val="0000FF"/>
                </a:solidFill>
              </a:rPr>
              <a:t>电子学</a:t>
            </a:r>
            <a:r>
              <a:rPr lang="zh-CN" altLang="en-US" sz="2000" b="1" dirty="0" smtClean="0">
                <a:solidFill>
                  <a:srgbClr val="0000FF"/>
                </a:solidFill>
                <a:latin typeface="+mn-ea"/>
              </a:rPr>
              <a:t>读出及光学读出</a:t>
            </a:r>
            <a:r>
              <a:rPr lang="zh-CN" altLang="en-US" sz="2000" b="1" dirty="0" smtClean="0">
                <a:solidFill>
                  <a:srgbClr val="0000FF"/>
                </a:solidFill>
              </a:rPr>
              <a:t>），搭建基于</a:t>
            </a:r>
            <a:r>
              <a:rPr lang="en-US" altLang="zh-CN" sz="2000" b="1" dirty="0" smtClean="0">
                <a:solidFill>
                  <a:srgbClr val="0000FF"/>
                </a:solidFill>
              </a:rPr>
              <a:t>GEM</a:t>
            </a:r>
            <a:r>
              <a:rPr lang="zh-CN" altLang="en-US" sz="2000" b="1" dirty="0">
                <a:solidFill>
                  <a:srgbClr val="0000FF"/>
                </a:solidFill>
              </a:rPr>
              <a:t>探测器的高精度位置分辨测试</a:t>
            </a:r>
            <a:r>
              <a:rPr lang="zh-CN" altLang="en-US" sz="2000" b="1" dirty="0" smtClean="0">
                <a:solidFill>
                  <a:srgbClr val="0000FF"/>
                </a:solidFill>
              </a:rPr>
              <a:t>平台，进行相应的应用研究。</a:t>
            </a:r>
            <a:endParaRPr lang="en-US" altLang="zh-CN" sz="2000" b="1" dirty="0">
              <a:solidFill>
                <a:srgbClr val="0000FF"/>
              </a:solidFill>
            </a:endParaRPr>
          </a:p>
        </p:txBody>
      </p:sp>
      <p:sp>
        <p:nvSpPr>
          <p:cNvPr id="4" name="TextBox 9"/>
          <p:cNvSpPr txBox="1">
            <a:spLocks noChangeArrowheads="1"/>
          </p:cNvSpPr>
          <p:nvPr/>
        </p:nvSpPr>
        <p:spPr bwMode="auto">
          <a:xfrm>
            <a:off x="381739" y="456625"/>
            <a:ext cx="10086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3200" b="1" dirty="0" smtClean="0">
                <a:solidFill>
                  <a:srgbClr val="0000FF"/>
                </a:solidFill>
              </a:rPr>
              <a:t>背景</a:t>
            </a:r>
            <a:endParaRPr lang="en-US" altLang="zh-CN" sz="3200" b="1" dirty="0">
              <a:solidFill>
                <a:srgbClr val="0000FF"/>
              </a:solidFill>
            </a:endParaRPr>
          </a:p>
        </p:txBody>
      </p:sp>
      <p:grpSp>
        <p:nvGrpSpPr>
          <p:cNvPr id="6" name="Group 1195"/>
          <p:cNvGrpSpPr/>
          <p:nvPr/>
        </p:nvGrpSpPr>
        <p:grpSpPr>
          <a:xfrm>
            <a:off x="4842505" y="4221393"/>
            <a:ext cx="6898811" cy="1428880"/>
            <a:chOff x="-233277" y="1594442"/>
            <a:chExt cx="8890000" cy="2737101"/>
          </a:xfrm>
        </p:grpSpPr>
        <p:pic>
          <p:nvPicPr>
            <p:cNvPr id="7" name="Screen Shot 2016-04-28 at 18.10.03.png"/>
            <p:cNvPicPr/>
            <p:nvPr/>
          </p:nvPicPr>
          <p:blipFill>
            <a:blip r:embed="rId2">
              <a:extLst/>
            </a:blip>
            <a:stretch>
              <a:fillRect/>
            </a:stretch>
          </p:blipFill>
          <p:spPr>
            <a:xfrm>
              <a:off x="-233277" y="1594442"/>
              <a:ext cx="8890000" cy="2592917"/>
            </a:xfrm>
            <a:prstGeom prst="rect">
              <a:avLst/>
            </a:prstGeom>
            <a:ln w="12700" cap="flat">
              <a:noFill/>
              <a:miter lim="400000"/>
            </a:ln>
            <a:effectLst/>
          </p:spPr>
        </p:pic>
        <p:sp>
          <p:nvSpPr>
            <p:cNvPr id="8" name="Shape 1194"/>
            <p:cNvSpPr/>
            <p:nvPr/>
          </p:nvSpPr>
          <p:spPr>
            <a:xfrm>
              <a:off x="-232792" y="3545458"/>
              <a:ext cx="6622539" cy="78608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p>
              <a:pPr lvl="0">
                <a:defRPr sz="1800"/>
              </a:pPr>
              <a:r>
                <a:rPr sz="2000" dirty="0"/>
                <a:t>Heidelberg Ion-Beam Therapy Center (HIT)</a:t>
              </a:r>
            </a:p>
          </p:txBody>
        </p:sp>
      </p:grpSp>
      <p:sp>
        <p:nvSpPr>
          <p:cNvPr id="2" name="TextBox 1"/>
          <p:cNvSpPr txBox="1"/>
          <p:nvPr/>
        </p:nvSpPr>
        <p:spPr>
          <a:xfrm>
            <a:off x="9549232" y="4243796"/>
            <a:ext cx="1107996" cy="369332"/>
          </a:xfrm>
          <a:prstGeom prst="rect">
            <a:avLst/>
          </a:prstGeom>
          <a:noFill/>
        </p:spPr>
        <p:txBody>
          <a:bodyPr wrap="none" rtlCol="0">
            <a:spAutoFit/>
          </a:bodyPr>
          <a:lstStyle/>
          <a:p>
            <a:r>
              <a:rPr lang="zh-CN" altLang="en-US" b="1" dirty="0" smtClean="0">
                <a:solidFill>
                  <a:srgbClr val="0070C0"/>
                </a:solidFill>
              </a:rPr>
              <a:t>束流监测</a:t>
            </a:r>
            <a:endParaRPr lang="zh-CN" altLang="en-US" b="1" dirty="0">
              <a:solidFill>
                <a:srgbClr val="0070C0"/>
              </a:solidFill>
            </a:endParaRPr>
          </a:p>
        </p:txBody>
      </p:sp>
      <p:sp>
        <p:nvSpPr>
          <p:cNvPr id="10" name="TextBox 9"/>
          <p:cNvSpPr txBox="1"/>
          <p:nvPr/>
        </p:nvSpPr>
        <p:spPr>
          <a:xfrm>
            <a:off x="438835" y="1490941"/>
            <a:ext cx="11131573" cy="461665"/>
          </a:xfrm>
          <a:prstGeom prst="rect">
            <a:avLst/>
          </a:prstGeom>
          <a:noFill/>
        </p:spPr>
        <p:txBody>
          <a:bodyPr wrap="none" rtlCol="0">
            <a:spAutoFit/>
          </a:bodyPr>
          <a:lstStyle/>
          <a:p>
            <a:pPr marL="342900" indent="-342900">
              <a:buFont typeface="Wingdings" pitchFamily="2" charset="2"/>
              <a:buChar char="Ø"/>
            </a:pPr>
            <a:r>
              <a:rPr lang="en-US" altLang="zh-CN" sz="2400" b="1" dirty="0" smtClean="0">
                <a:solidFill>
                  <a:srgbClr val="C00000"/>
                </a:solidFill>
              </a:rPr>
              <a:t>GEM</a:t>
            </a:r>
            <a:r>
              <a:rPr lang="zh-CN" altLang="en-US" sz="2400" b="1" dirty="0" smtClean="0">
                <a:solidFill>
                  <a:srgbClr val="C00000"/>
                </a:solidFill>
              </a:rPr>
              <a:t>探测器具有高位置分辨、高计数率、抗辐照等优点，具有很大的应用前景</a:t>
            </a:r>
            <a:endParaRPr lang="zh-CN" altLang="en-US" sz="2400" b="1" dirty="0">
              <a:solidFill>
                <a:srgbClr val="C00000"/>
              </a:solidFill>
            </a:endParaRPr>
          </a:p>
        </p:txBody>
      </p:sp>
      <p:pic>
        <p:nvPicPr>
          <p:cNvPr id="11" name="Picture 4" descr="GE SPEC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2579" y="2057436"/>
            <a:ext cx="2324086" cy="2031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descr="GE SPECT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4194" y="2057436"/>
            <a:ext cx="2029838" cy="2191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4890214" y="2057436"/>
            <a:ext cx="1114408" cy="369332"/>
          </a:xfrm>
          <a:prstGeom prst="rect">
            <a:avLst/>
          </a:prstGeom>
          <a:solidFill>
            <a:schemeClr val="bg1"/>
          </a:solidFill>
        </p:spPr>
        <p:txBody>
          <a:bodyPr wrap="none" rtlCol="0">
            <a:spAutoFit/>
          </a:bodyPr>
          <a:lstStyle/>
          <a:p>
            <a:r>
              <a:rPr lang="zh-CN" altLang="en-US" b="1" dirty="0" smtClean="0">
                <a:solidFill>
                  <a:srgbClr val="0070C0"/>
                </a:solidFill>
              </a:rPr>
              <a:t>医学成像</a:t>
            </a:r>
            <a:endParaRPr lang="zh-CN" altLang="en-US" b="1" dirty="0">
              <a:solidFill>
                <a:srgbClr val="0070C0"/>
              </a:solidFill>
            </a:endParaRPr>
          </a:p>
        </p:txBody>
      </p:sp>
      <p:pic>
        <p:nvPicPr>
          <p:cNvPr id="14" name="Picture 19" descr="核医学影象"/>
          <p:cNvPicPr>
            <a:picLocks noChangeAspect="1" noChangeArrowheads="1"/>
          </p:cNvPicPr>
          <p:nvPr/>
        </p:nvPicPr>
        <p:blipFill>
          <a:blip r:embed="rId5">
            <a:lum bright="-12000"/>
            <a:extLst>
              <a:ext uri="{28A0092B-C50C-407E-A947-70E740481C1C}">
                <a14:useLocalDpi xmlns:a14="http://schemas.microsoft.com/office/drawing/2010/main" val="0"/>
              </a:ext>
            </a:extLst>
          </a:blip>
          <a:srcRect/>
          <a:stretch>
            <a:fillRect/>
          </a:stretch>
        </p:blipFill>
        <p:spPr bwMode="auto">
          <a:xfrm>
            <a:off x="9384032" y="2139697"/>
            <a:ext cx="2357284" cy="188871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744" y="2426768"/>
            <a:ext cx="3976455" cy="3213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1600318" y="2139697"/>
            <a:ext cx="1720343" cy="369332"/>
          </a:xfrm>
          <a:prstGeom prst="rect">
            <a:avLst/>
          </a:prstGeom>
          <a:solidFill>
            <a:schemeClr val="bg1"/>
          </a:solidFill>
        </p:spPr>
        <p:txBody>
          <a:bodyPr wrap="none" rtlCol="0">
            <a:spAutoFit/>
          </a:bodyPr>
          <a:lstStyle/>
          <a:p>
            <a:r>
              <a:rPr lang="zh-CN" altLang="en-US" b="1" dirty="0" smtClean="0">
                <a:solidFill>
                  <a:srgbClr val="0070C0"/>
                </a:solidFill>
              </a:rPr>
              <a:t>宇宙线</a:t>
            </a:r>
            <a:r>
              <a:rPr lang="el-GR" altLang="zh-CN" b="1" dirty="0" smtClean="0">
                <a:solidFill>
                  <a:srgbClr val="0070C0"/>
                </a:solidFill>
              </a:rPr>
              <a:t>μ</a:t>
            </a:r>
            <a:r>
              <a:rPr lang="zh-CN" altLang="en-US" b="1" dirty="0" smtClean="0">
                <a:solidFill>
                  <a:srgbClr val="0070C0"/>
                </a:solidFill>
              </a:rPr>
              <a:t>子</a:t>
            </a:r>
            <a:r>
              <a:rPr lang="zh-CN" altLang="en-US" b="1" dirty="0">
                <a:solidFill>
                  <a:srgbClr val="0070C0"/>
                </a:solidFill>
              </a:rPr>
              <a:t>成像</a:t>
            </a:r>
          </a:p>
        </p:txBody>
      </p:sp>
    </p:spTree>
    <p:extLst>
      <p:ext uri="{BB962C8B-B14F-4D97-AF65-F5344CB8AC3E}">
        <p14:creationId xmlns:p14="http://schemas.microsoft.com/office/powerpoint/2010/main" val="7924881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TextBox 9"/>
          <p:cNvSpPr txBox="1">
            <a:spLocks noChangeArrowheads="1"/>
          </p:cNvSpPr>
          <p:nvPr/>
        </p:nvSpPr>
        <p:spPr bwMode="auto">
          <a:xfrm>
            <a:off x="381739" y="456625"/>
            <a:ext cx="729879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3200" b="1" dirty="0">
                <a:solidFill>
                  <a:srgbClr val="0000FF"/>
                </a:solidFill>
              </a:rPr>
              <a:t>基于</a:t>
            </a:r>
            <a:r>
              <a:rPr lang="en-US" altLang="zh-CN" sz="3200" b="1" dirty="0" smtClean="0">
                <a:solidFill>
                  <a:srgbClr val="0000FF"/>
                </a:solidFill>
              </a:rPr>
              <a:t>GEM</a:t>
            </a:r>
            <a:r>
              <a:rPr lang="zh-CN" altLang="en-US" sz="3200" b="1" dirty="0">
                <a:solidFill>
                  <a:srgbClr val="0000FF"/>
                </a:solidFill>
              </a:rPr>
              <a:t>探测器</a:t>
            </a:r>
            <a:r>
              <a:rPr lang="zh-CN" altLang="en-US" sz="3200" b="1" dirty="0" smtClean="0">
                <a:solidFill>
                  <a:srgbClr val="0000FF"/>
                </a:solidFill>
              </a:rPr>
              <a:t>的宇宙线测试平台设计</a:t>
            </a:r>
            <a:endParaRPr lang="en-US" altLang="zh-CN" sz="3200" b="1" dirty="0">
              <a:solidFill>
                <a:srgbClr val="0000FF"/>
              </a:solidFill>
            </a:endParaRP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6826" y="1447853"/>
            <a:ext cx="6189232" cy="4571880"/>
          </a:xfrm>
          <a:prstGeom prst="rect">
            <a:avLst/>
          </a:prstGeom>
        </p:spPr>
      </p:pic>
      <p:sp>
        <p:nvSpPr>
          <p:cNvPr id="3" name="内容占位符 2"/>
          <p:cNvSpPr>
            <a:spLocks noGrp="1"/>
          </p:cNvSpPr>
          <p:nvPr>
            <p:ph idx="1"/>
          </p:nvPr>
        </p:nvSpPr>
        <p:spPr>
          <a:xfrm>
            <a:off x="413181" y="2286030"/>
            <a:ext cx="5181464" cy="2819326"/>
          </a:xfrm>
        </p:spPr>
        <p:txBody>
          <a:bodyPr/>
          <a:lstStyle/>
          <a:p>
            <a:pPr marL="0" indent="0">
              <a:buNone/>
              <a:defRPr/>
            </a:pPr>
            <a:r>
              <a:rPr lang="zh-CN" altLang="en-US" b="1" dirty="0" smtClean="0">
                <a:solidFill>
                  <a:srgbClr val="C00000"/>
                </a:solidFill>
                <a:latin typeface="+mn-ea"/>
              </a:rPr>
              <a:t>系统组成：</a:t>
            </a:r>
            <a:endParaRPr lang="en-US" altLang="zh-CN" sz="1800" b="1" dirty="0" smtClean="0">
              <a:solidFill>
                <a:srgbClr val="C00000"/>
              </a:solidFill>
              <a:latin typeface="+mn-ea"/>
            </a:endParaRPr>
          </a:p>
          <a:p>
            <a:pPr>
              <a:buFont typeface="Wingdings" panose="05000000000000000000" pitchFamily="2" charset="2"/>
              <a:buChar char="Ø"/>
              <a:defRPr/>
            </a:pPr>
            <a:r>
              <a:rPr lang="zh-CN" altLang="en-US" sz="2000" b="1" dirty="0" smtClean="0">
                <a:solidFill>
                  <a:srgbClr val="C00000"/>
                </a:solidFill>
                <a:latin typeface="+mn-ea"/>
              </a:rPr>
              <a:t>系统</a:t>
            </a:r>
            <a:r>
              <a:rPr lang="zh-CN" altLang="en-US" sz="2000" b="1" dirty="0">
                <a:solidFill>
                  <a:srgbClr val="C00000"/>
                </a:solidFill>
                <a:latin typeface="+mn-ea"/>
              </a:rPr>
              <a:t>平台支架（已设计制作完成）；</a:t>
            </a:r>
            <a:endParaRPr lang="en-US" altLang="zh-CN" sz="2000" b="1" dirty="0">
              <a:solidFill>
                <a:srgbClr val="C00000"/>
              </a:solidFill>
              <a:latin typeface="+mn-ea"/>
            </a:endParaRPr>
          </a:p>
          <a:p>
            <a:pPr>
              <a:buFont typeface="Wingdings" panose="05000000000000000000" pitchFamily="2" charset="2"/>
              <a:buChar char="Ø"/>
              <a:defRPr/>
            </a:pPr>
            <a:r>
              <a:rPr lang="zh-CN" altLang="en-US" sz="2000" b="1" dirty="0" smtClean="0">
                <a:solidFill>
                  <a:srgbClr val="C00000"/>
                </a:solidFill>
                <a:latin typeface="+mn-ea"/>
              </a:rPr>
              <a:t>多个不同有效面积的</a:t>
            </a:r>
            <a:r>
              <a:rPr lang="en-US" altLang="zh-CN" sz="2000" b="1" dirty="0" smtClean="0">
                <a:solidFill>
                  <a:srgbClr val="C00000"/>
                </a:solidFill>
                <a:latin typeface="+mn-ea"/>
              </a:rPr>
              <a:t>GEM</a:t>
            </a:r>
            <a:r>
              <a:rPr lang="zh-CN" altLang="en-US" sz="2000" b="1" dirty="0" smtClean="0">
                <a:solidFill>
                  <a:srgbClr val="C00000"/>
                </a:solidFill>
                <a:latin typeface="+mn-ea"/>
              </a:rPr>
              <a:t>探测器；</a:t>
            </a:r>
            <a:endParaRPr lang="en-US" altLang="zh-CN" sz="2000" b="1" dirty="0" smtClean="0">
              <a:solidFill>
                <a:srgbClr val="C00000"/>
              </a:solidFill>
              <a:latin typeface="+mn-ea"/>
            </a:endParaRPr>
          </a:p>
          <a:p>
            <a:pPr>
              <a:buFont typeface="Wingdings" panose="05000000000000000000" pitchFamily="2" charset="2"/>
              <a:buChar char="Ø"/>
              <a:defRPr/>
            </a:pPr>
            <a:r>
              <a:rPr lang="en-US" altLang="zh-CN" sz="2000" b="1" dirty="0" smtClean="0">
                <a:solidFill>
                  <a:srgbClr val="C00000"/>
                </a:solidFill>
                <a:latin typeface="+mn-ea"/>
              </a:rPr>
              <a:t>2</a:t>
            </a:r>
            <a:r>
              <a:rPr lang="zh-CN" altLang="en-US" sz="2000" b="1" dirty="0">
                <a:solidFill>
                  <a:srgbClr val="C00000"/>
                </a:solidFill>
                <a:latin typeface="+mn-ea"/>
              </a:rPr>
              <a:t>套</a:t>
            </a:r>
            <a:r>
              <a:rPr lang="en-US" altLang="zh-CN" sz="2000" b="1" dirty="0">
                <a:solidFill>
                  <a:srgbClr val="C00000"/>
                </a:solidFill>
                <a:latin typeface="+mn-ea"/>
              </a:rPr>
              <a:t>15cm×15cm</a:t>
            </a:r>
            <a:r>
              <a:rPr lang="zh-CN" altLang="en-US" sz="2000" b="1" dirty="0">
                <a:solidFill>
                  <a:srgbClr val="C00000"/>
                </a:solidFill>
                <a:latin typeface="+mn-ea"/>
              </a:rPr>
              <a:t>闪烁体及</a:t>
            </a:r>
            <a:r>
              <a:rPr lang="en-US" altLang="zh-CN" sz="2000" b="1" dirty="0">
                <a:solidFill>
                  <a:srgbClr val="C00000"/>
                </a:solidFill>
                <a:latin typeface="+mn-ea"/>
              </a:rPr>
              <a:t>PMT</a:t>
            </a:r>
            <a:r>
              <a:rPr lang="zh-CN" altLang="en-US" sz="2000" b="1" dirty="0">
                <a:solidFill>
                  <a:srgbClr val="C00000"/>
                </a:solidFill>
                <a:latin typeface="+mn-ea"/>
              </a:rPr>
              <a:t>（已备好）；</a:t>
            </a:r>
            <a:endParaRPr lang="en-US" altLang="zh-CN" sz="2000" b="1" dirty="0">
              <a:solidFill>
                <a:srgbClr val="C00000"/>
              </a:solidFill>
              <a:latin typeface="+mn-ea"/>
            </a:endParaRPr>
          </a:p>
          <a:p>
            <a:pPr>
              <a:buFont typeface="Wingdings" panose="05000000000000000000" pitchFamily="2" charset="2"/>
              <a:buChar char="Ø"/>
              <a:defRPr/>
            </a:pPr>
            <a:r>
              <a:rPr lang="zh-CN" altLang="en-US" sz="2000" b="1" dirty="0">
                <a:solidFill>
                  <a:srgbClr val="C00000"/>
                </a:solidFill>
                <a:latin typeface="+mn-ea"/>
              </a:rPr>
              <a:t>基于</a:t>
            </a:r>
            <a:r>
              <a:rPr lang="en-US" altLang="zh-CN" sz="2000" b="1" dirty="0">
                <a:solidFill>
                  <a:srgbClr val="C00000"/>
                </a:solidFill>
                <a:latin typeface="+mn-ea"/>
              </a:rPr>
              <a:t>APV25</a:t>
            </a:r>
            <a:r>
              <a:rPr lang="zh-CN" altLang="en-US" sz="2000" b="1" dirty="0">
                <a:solidFill>
                  <a:srgbClr val="C00000"/>
                </a:solidFill>
                <a:latin typeface="+mn-ea"/>
              </a:rPr>
              <a:t>芯片</a:t>
            </a:r>
            <a:r>
              <a:rPr lang="zh-CN" altLang="en-US" sz="2000" b="1" dirty="0" smtClean="0">
                <a:solidFill>
                  <a:srgbClr val="C00000"/>
                </a:solidFill>
                <a:latin typeface="+mn-ea"/>
              </a:rPr>
              <a:t>的</a:t>
            </a:r>
            <a:r>
              <a:rPr lang="zh-CN" altLang="zh-CN" sz="2000" b="1" dirty="0">
                <a:solidFill>
                  <a:srgbClr val="C00000"/>
                </a:solidFill>
              </a:rPr>
              <a:t>多通道高密度</a:t>
            </a:r>
            <a:r>
              <a:rPr lang="zh-CN" altLang="en-US" sz="2000" b="1" dirty="0" smtClean="0">
                <a:solidFill>
                  <a:srgbClr val="C00000"/>
                </a:solidFill>
                <a:latin typeface="+mn-ea"/>
              </a:rPr>
              <a:t>读出</a:t>
            </a:r>
            <a:r>
              <a:rPr lang="zh-CN" altLang="en-US" sz="2000" b="1" dirty="0">
                <a:solidFill>
                  <a:srgbClr val="C00000"/>
                </a:solidFill>
                <a:latin typeface="+mn-ea"/>
              </a:rPr>
              <a:t>电子学系统</a:t>
            </a:r>
            <a:r>
              <a:rPr lang="zh-CN" altLang="en-US" sz="2000" b="1" dirty="0" smtClean="0">
                <a:solidFill>
                  <a:srgbClr val="C00000"/>
                </a:solidFill>
                <a:latin typeface="+mn-ea"/>
              </a:rPr>
              <a:t>（共需要约</a:t>
            </a:r>
            <a:r>
              <a:rPr lang="en-US" altLang="zh-CN" sz="2000" b="1" dirty="0" smtClean="0">
                <a:solidFill>
                  <a:srgbClr val="C00000"/>
                </a:solidFill>
                <a:latin typeface="+mn-ea"/>
              </a:rPr>
              <a:t>8192</a:t>
            </a:r>
            <a:r>
              <a:rPr lang="zh-CN" altLang="en-US" sz="2000" b="1" dirty="0" smtClean="0">
                <a:solidFill>
                  <a:srgbClr val="C00000"/>
                </a:solidFill>
                <a:latin typeface="+mn-ea"/>
              </a:rPr>
              <a:t>路电子学通道，已</a:t>
            </a:r>
            <a:r>
              <a:rPr lang="zh-CN" altLang="en-US" sz="2000" b="1" dirty="0">
                <a:solidFill>
                  <a:srgbClr val="C00000"/>
                </a:solidFill>
                <a:latin typeface="+mn-ea"/>
              </a:rPr>
              <a:t>搭建完成）。</a:t>
            </a:r>
            <a:endParaRPr lang="en-US" altLang="zh-CN" sz="2000" b="1" dirty="0">
              <a:solidFill>
                <a:srgbClr val="C00000"/>
              </a:solidFill>
              <a:latin typeface="+mn-ea"/>
            </a:endParaRPr>
          </a:p>
        </p:txBody>
      </p:sp>
      <p:sp>
        <p:nvSpPr>
          <p:cNvPr id="5" name="TextBox 4"/>
          <p:cNvSpPr txBox="1"/>
          <p:nvPr/>
        </p:nvSpPr>
        <p:spPr>
          <a:xfrm>
            <a:off x="1371724" y="6033976"/>
            <a:ext cx="8836073" cy="461665"/>
          </a:xfrm>
          <a:prstGeom prst="rect">
            <a:avLst/>
          </a:prstGeom>
          <a:noFill/>
        </p:spPr>
        <p:txBody>
          <a:bodyPr wrap="none" rtlCol="0">
            <a:spAutoFit/>
          </a:bodyPr>
          <a:lstStyle/>
          <a:p>
            <a:pPr marL="285750" indent="-285750">
              <a:buFont typeface="Wingdings" pitchFamily="2" charset="2"/>
              <a:buChar char="Ø"/>
            </a:pPr>
            <a:r>
              <a:rPr lang="zh-CN" altLang="en-US" sz="2400" b="1" dirty="0">
                <a:solidFill>
                  <a:srgbClr val="0000FF"/>
                </a:solidFill>
              </a:rPr>
              <a:t>第一步</a:t>
            </a:r>
            <a:r>
              <a:rPr lang="zh-CN" altLang="en-US" sz="2400" b="1" dirty="0" smtClean="0">
                <a:solidFill>
                  <a:srgbClr val="0000FF"/>
                </a:solidFill>
              </a:rPr>
              <a:t>使用</a:t>
            </a:r>
            <a:r>
              <a:rPr lang="en-US" altLang="zh-CN" sz="2400" b="1" dirty="0" smtClean="0">
                <a:solidFill>
                  <a:srgbClr val="0000FF"/>
                </a:solidFill>
                <a:latin typeface="+mn-ea"/>
              </a:rPr>
              <a:t>10cm×10cm GEM</a:t>
            </a:r>
            <a:r>
              <a:rPr lang="zh-CN" altLang="en-US" sz="2400" b="1" dirty="0" smtClean="0">
                <a:solidFill>
                  <a:srgbClr val="0000FF"/>
                </a:solidFill>
                <a:latin typeface="+mn-ea"/>
              </a:rPr>
              <a:t>探测器进行探测系统搭建及检测。</a:t>
            </a:r>
            <a:endParaRPr lang="zh-CN" altLang="en-US" sz="2400" b="1" dirty="0">
              <a:solidFill>
                <a:srgbClr val="0000FF"/>
              </a:solidFill>
            </a:endParaRPr>
          </a:p>
        </p:txBody>
      </p:sp>
    </p:spTree>
    <p:extLst>
      <p:ext uri="{BB962C8B-B14F-4D97-AF65-F5344CB8AC3E}">
        <p14:creationId xmlns:p14="http://schemas.microsoft.com/office/powerpoint/2010/main" val="31750989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546" y="1524050"/>
            <a:ext cx="3696065" cy="2471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7"/>
          <p:cNvSpPr txBox="1">
            <a:spLocks noChangeArrowheads="1"/>
          </p:cNvSpPr>
          <p:nvPr/>
        </p:nvSpPr>
        <p:spPr bwMode="auto">
          <a:xfrm>
            <a:off x="1443520" y="3508247"/>
            <a:ext cx="2133918"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dirty="0"/>
              <a:t>10cm×10cm </a:t>
            </a:r>
            <a:r>
              <a:rPr lang="en-US" altLang="zh-CN" dirty="0" smtClean="0"/>
              <a:t>GEM</a:t>
            </a:r>
            <a:endParaRPr lang="zh-CN" altLang="en-US" dirty="0"/>
          </a:p>
        </p:txBody>
      </p:sp>
      <p:sp>
        <p:nvSpPr>
          <p:cNvPr id="6" name="TextBox 9"/>
          <p:cNvSpPr txBox="1">
            <a:spLocks noChangeArrowheads="1"/>
          </p:cNvSpPr>
          <p:nvPr/>
        </p:nvSpPr>
        <p:spPr bwMode="auto">
          <a:xfrm>
            <a:off x="381739" y="456625"/>
            <a:ext cx="678583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3200" b="1" dirty="0">
                <a:solidFill>
                  <a:srgbClr val="0000FF"/>
                </a:solidFill>
                <a:latin typeface="+mn-ea"/>
              </a:rPr>
              <a:t>10cm×10cm GEM</a:t>
            </a:r>
            <a:r>
              <a:rPr lang="zh-CN" altLang="en-US" sz="3200" b="1" dirty="0" smtClean="0">
                <a:solidFill>
                  <a:srgbClr val="0000FF"/>
                </a:solidFill>
                <a:latin typeface="+mn-ea"/>
              </a:rPr>
              <a:t>探测器性能研究结果</a:t>
            </a:r>
            <a:endParaRPr lang="en-US" altLang="zh-CN" sz="3200" b="1" dirty="0">
              <a:solidFill>
                <a:srgbClr val="0000FF"/>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9611" y="1715332"/>
            <a:ext cx="4380923" cy="3402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574215" y="5284285"/>
            <a:ext cx="1923925" cy="646331"/>
          </a:xfrm>
          <a:prstGeom prst="rect">
            <a:avLst/>
          </a:prstGeom>
          <a:noFill/>
        </p:spPr>
        <p:txBody>
          <a:bodyPr wrap="none" rtlCol="0">
            <a:spAutoFit/>
          </a:bodyPr>
          <a:lstStyle/>
          <a:p>
            <a:r>
              <a:rPr lang="zh-CN" altLang="en-US" b="1" dirty="0" smtClean="0"/>
              <a:t>平均增益：</a:t>
            </a:r>
            <a:r>
              <a:rPr lang="en-US" altLang="zh-CN" b="1" dirty="0" smtClean="0"/>
              <a:t> </a:t>
            </a:r>
            <a:r>
              <a:rPr lang="en-US" altLang="zh-CN" b="1" dirty="0" smtClean="0"/>
              <a:t>3200</a:t>
            </a:r>
          </a:p>
          <a:p>
            <a:r>
              <a:rPr lang="zh-CN" altLang="en-US" b="1" dirty="0" smtClean="0"/>
              <a:t>均匀性 </a:t>
            </a:r>
            <a:r>
              <a:rPr lang="en-US" altLang="zh-CN" b="1" dirty="0" smtClean="0"/>
              <a:t>~ </a:t>
            </a:r>
            <a:r>
              <a:rPr lang="en-US" altLang="zh-CN" b="1" dirty="0" smtClean="0"/>
              <a:t>5.1%</a:t>
            </a:r>
            <a:endParaRPr lang="zh-CN" altLang="en-US" b="1" dirty="0"/>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475" y="4078206"/>
            <a:ext cx="3322008" cy="2412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92280" y="1524050"/>
            <a:ext cx="2752725" cy="232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97030" y="3886512"/>
            <a:ext cx="2847975" cy="240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20966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9"/>
          <p:cNvSpPr txBox="1">
            <a:spLocks noChangeArrowheads="1"/>
          </p:cNvSpPr>
          <p:nvPr/>
        </p:nvSpPr>
        <p:spPr bwMode="auto">
          <a:xfrm>
            <a:off x="381739" y="456625"/>
            <a:ext cx="30684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3200" b="1" dirty="0" smtClean="0">
                <a:solidFill>
                  <a:srgbClr val="0000FF"/>
                </a:solidFill>
              </a:rPr>
              <a:t>电子学系统简介</a:t>
            </a:r>
            <a:endParaRPr lang="en-US" altLang="zh-CN" sz="3200" b="1" dirty="0">
              <a:solidFill>
                <a:srgbClr val="0000FF"/>
              </a:solidFill>
            </a:endParaRPr>
          </a:p>
        </p:txBody>
      </p:sp>
      <p:sp>
        <p:nvSpPr>
          <p:cNvPr id="6" name="文本框 5"/>
          <p:cNvSpPr txBox="1"/>
          <p:nvPr/>
        </p:nvSpPr>
        <p:spPr>
          <a:xfrm>
            <a:off x="607122" y="1524050"/>
            <a:ext cx="5686172" cy="2031325"/>
          </a:xfrm>
          <a:prstGeom prst="rect">
            <a:avLst/>
          </a:prstGeom>
          <a:noFill/>
        </p:spPr>
        <p:txBody>
          <a:bodyPr wrap="none">
            <a:spAutoFit/>
          </a:bodyPr>
          <a:lstStyle/>
          <a:p>
            <a:pPr>
              <a:defRPr/>
            </a:pPr>
            <a:r>
              <a:rPr lang="zh-CN" altLang="en-US" dirty="0">
                <a:latin typeface="Times New Roman" panose="02020603050405020304" pitchFamily="18" charset="0"/>
                <a:cs typeface="Times New Roman" panose="02020603050405020304" pitchFamily="18" charset="0"/>
              </a:rPr>
              <a:t>系统组成：</a:t>
            </a:r>
            <a:endParaRPr lang="en-US" altLang="zh-CN"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defRPr/>
            </a:pPr>
            <a:r>
              <a:rPr lang="en-US" altLang="zh-CN" dirty="0">
                <a:latin typeface="Times New Roman" panose="02020603050405020304" pitchFamily="18" charset="0"/>
                <a:cs typeface="Times New Roman" panose="02020603050405020304" pitchFamily="18" charset="0"/>
              </a:rPr>
              <a:t>APV25</a:t>
            </a:r>
            <a:r>
              <a:rPr lang="zh-CN" altLang="en-US" dirty="0">
                <a:latin typeface="Times New Roman" panose="02020603050405020304" pitchFamily="18" charset="0"/>
                <a:cs typeface="Times New Roman" panose="02020603050405020304" pitchFamily="18" charset="0"/>
              </a:rPr>
              <a:t>前端</a:t>
            </a:r>
            <a:r>
              <a:rPr lang="zh-CN" altLang="en-US" dirty="0" smtClean="0">
                <a:latin typeface="Times New Roman" panose="02020603050405020304" pitchFamily="18" charset="0"/>
                <a:cs typeface="Times New Roman" panose="02020603050405020304" pitchFamily="18" charset="0"/>
              </a:rPr>
              <a:t>卡（</a:t>
            </a:r>
            <a:r>
              <a:rPr lang="en-US" altLang="zh-CN" dirty="0" smtClean="0">
                <a:latin typeface="Times New Roman" panose="02020603050405020304" pitchFamily="18" charset="0"/>
                <a:cs typeface="Times New Roman" panose="02020603050405020304" pitchFamily="18" charset="0"/>
              </a:rPr>
              <a:t>128</a:t>
            </a:r>
            <a:r>
              <a:rPr lang="zh-CN" altLang="en-US" dirty="0" smtClean="0">
                <a:latin typeface="Times New Roman" panose="02020603050405020304" pitchFamily="18" charset="0"/>
                <a:cs typeface="Times New Roman" panose="02020603050405020304" pitchFamily="18" charset="0"/>
              </a:rPr>
              <a:t>电子学通道）</a:t>
            </a:r>
            <a:endParaRPr lang="en-US" altLang="zh-CN"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defRPr/>
            </a:pPr>
            <a:r>
              <a:rPr lang="zh-CN" altLang="en-US" dirty="0">
                <a:latin typeface="Times New Roman" panose="02020603050405020304" pitchFamily="18" charset="0"/>
                <a:cs typeface="Times New Roman" panose="02020603050405020304" pitchFamily="18" charset="0"/>
              </a:rPr>
              <a:t>背板（</a:t>
            </a:r>
            <a:r>
              <a:rPr lang="en-US" altLang="zh-CN" dirty="0">
                <a:latin typeface="Times New Roman" panose="02020603050405020304" pitchFamily="18" charset="0"/>
                <a:cs typeface="Times New Roman" panose="02020603050405020304" pitchFamily="18" charset="0"/>
              </a:rPr>
              <a:t>backplane</a:t>
            </a:r>
            <a:r>
              <a:rPr lang="zh-CN" altLang="en-US" dirty="0">
                <a:latin typeface="Times New Roman" panose="02020603050405020304" pitchFamily="18" charset="0"/>
                <a:cs typeface="Times New Roman" panose="02020603050405020304" pitchFamily="18" charset="0"/>
              </a:rPr>
              <a:t>）</a:t>
            </a:r>
            <a:endParaRPr lang="en-US" altLang="zh-CN"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defRPr/>
            </a:pPr>
            <a:r>
              <a:rPr lang="zh-CN" altLang="en-US" dirty="0">
                <a:latin typeface="Times New Roman" panose="02020603050405020304" pitchFamily="18" charset="0"/>
                <a:cs typeface="Times New Roman" panose="02020603050405020304" pitchFamily="18" charset="0"/>
              </a:rPr>
              <a:t>多用途</a:t>
            </a:r>
            <a:r>
              <a:rPr lang="zh-CN" altLang="en-US" dirty="0" smtClean="0">
                <a:latin typeface="Times New Roman" panose="02020603050405020304" pitchFamily="18" charset="0"/>
                <a:cs typeface="Times New Roman" panose="02020603050405020304" pitchFamily="18" charset="0"/>
              </a:rPr>
              <a:t>数字化模块</a:t>
            </a:r>
            <a:r>
              <a:rPr lang="en-US" altLang="zh-CN" dirty="0" smtClean="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Multi Purpose Digitizer (MPD)</a:t>
            </a:r>
          </a:p>
          <a:p>
            <a:pPr marL="285750" indent="-285750">
              <a:buFont typeface="Wingdings" panose="05000000000000000000" pitchFamily="2" charset="2"/>
              <a:buChar char="Ø"/>
              <a:defRPr/>
            </a:pPr>
            <a:r>
              <a:rPr lang="en-US" altLang="zh-CN" dirty="0">
                <a:latin typeface="Times New Roman" panose="02020603050405020304" pitchFamily="18" charset="0"/>
                <a:cs typeface="Times New Roman" panose="02020603050405020304" pitchFamily="18" charset="0"/>
              </a:rPr>
              <a:t>VME</a:t>
            </a:r>
            <a:r>
              <a:rPr lang="zh-CN" altLang="en-US" dirty="0">
                <a:latin typeface="Times New Roman" panose="02020603050405020304" pitchFamily="18" charset="0"/>
                <a:cs typeface="Times New Roman" panose="02020603050405020304" pitchFamily="18" charset="0"/>
              </a:rPr>
              <a:t>机箱及</a:t>
            </a:r>
            <a:r>
              <a:rPr lang="en-US" altLang="zh-CN" dirty="0">
                <a:latin typeface="Times New Roman" panose="02020603050405020304" pitchFamily="18" charset="0"/>
                <a:cs typeface="Times New Roman" panose="02020603050405020304" pitchFamily="18" charset="0"/>
              </a:rPr>
              <a:t>VX1718</a:t>
            </a:r>
            <a:r>
              <a:rPr lang="zh-CN" altLang="en-US" dirty="0" smtClean="0">
                <a:latin typeface="Times New Roman" panose="02020603050405020304" pitchFamily="18" charset="0"/>
                <a:cs typeface="Times New Roman" panose="02020603050405020304" pitchFamily="18" charset="0"/>
              </a:rPr>
              <a:t>控制器</a:t>
            </a:r>
            <a:endParaRPr lang="en-US" altLang="zh-CN"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defRPr/>
            </a:pPr>
            <a:r>
              <a:rPr lang="zh-CN" altLang="en-US" dirty="0" smtClean="0">
                <a:latin typeface="Times New Roman" panose="02020603050405020304" pitchFamily="18" charset="0"/>
                <a:cs typeface="Times New Roman" panose="02020603050405020304" pitchFamily="18" charset="0"/>
              </a:rPr>
              <a:t>高压及触发系统</a:t>
            </a:r>
            <a:endParaRPr lang="en-US" altLang="zh-CN"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defRPr/>
            </a:pPr>
            <a:r>
              <a:rPr lang="zh-CN" altLang="en-US" dirty="0">
                <a:latin typeface="Times New Roman" panose="02020603050405020304" pitchFamily="18" charset="0"/>
                <a:cs typeface="Times New Roman" panose="02020603050405020304" pitchFamily="18" charset="0"/>
              </a:rPr>
              <a:t>基于</a:t>
            </a:r>
            <a:r>
              <a:rPr lang="en-US" altLang="zh-CN" dirty="0">
                <a:latin typeface="Times New Roman" panose="02020603050405020304" pitchFamily="18" charset="0"/>
                <a:cs typeface="Times New Roman" panose="02020603050405020304" pitchFamily="18" charset="0"/>
              </a:rPr>
              <a:t>Linux</a:t>
            </a:r>
            <a:r>
              <a:rPr lang="zh-CN" altLang="en-US" dirty="0">
                <a:latin typeface="Times New Roman" panose="02020603050405020304" pitchFamily="18" charset="0"/>
                <a:cs typeface="Times New Roman" panose="02020603050405020304" pitchFamily="18" charset="0"/>
              </a:rPr>
              <a:t>的采集软件</a:t>
            </a:r>
            <a:r>
              <a:rPr lang="en-US" altLang="zh-CN" dirty="0">
                <a:latin typeface="Times New Roman" panose="02020603050405020304" pitchFamily="18" charset="0"/>
                <a:cs typeface="Times New Roman" panose="02020603050405020304" pitchFamily="18" charset="0"/>
              </a:rPr>
              <a:t>DAQ</a:t>
            </a:r>
            <a:endParaRPr lang="zh-CN" altLang="en-US" dirty="0">
              <a:latin typeface="Times New Roman" panose="02020603050405020304" pitchFamily="18" charset="0"/>
              <a:cs typeface="Times New Roman" panose="02020603050405020304" pitchFamily="18" charset="0"/>
            </a:endParaRPr>
          </a:p>
        </p:txBody>
      </p:sp>
      <p:pic>
        <p:nvPicPr>
          <p:cNvPr id="7"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762140" y="3962386"/>
            <a:ext cx="3352712" cy="2440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5"/>
          <p:cNvSpPr txBox="1">
            <a:spLocks noChangeArrowheads="1"/>
          </p:cNvSpPr>
          <p:nvPr/>
        </p:nvSpPr>
        <p:spPr bwMode="auto">
          <a:xfrm>
            <a:off x="1371724" y="5909189"/>
            <a:ext cx="1873751"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b="1" dirty="0" smtClean="0">
                <a:solidFill>
                  <a:srgbClr val="FF0000"/>
                </a:solidFill>
                <a:latin typeface="Times New Roman" panose="02020603050405020304" pitchFamily="18" charset="0"/>
                <a:cs typeface="Times New Roman" panose="02020603050405020304" pitchFamily="18" charset="0"/>
              </a:rPr>
              <a:t>高压及触发系统</a:t>
            </a:r>
            <a:endParaRPr lang="zh-CN" altLang="en-US" b="1" dirty="0">
              <a:solidFill>
                <a:srgbClr val="FF0000"/>
              </a:solidFill>
              <a:latin typeface="Times New Roman" panose="02020603050405020304" pitchFamily="18" charset="0"/>
              <a:cs typeface="Times New Roman" panose="02020603050405020304" pitchFamily="18" charset="0"/>
            </a:endParaRPr>
          </a:p>
        </p:txBody>
      </p:sp>
      <p:pic>
        <p:nvPicPr>
          <p:cNvPr id="19"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758993" y="3947916"/>
            <a:ext cx="3318156" cy="246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本框 5"/>
          <p:cNvSpPr txBox="1">
            <a:spLocks noChangeArrowheads="1"/>
          </p:cNvSpPr>
          <p:nvPr/>
        </p:nvSpPr>
        <p:spPr bwMode="auto">
          <a:xfrm>
            <a:off x="5084154" y="6033683"/>
            <a:ext cx="241828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b="1" dirty="0" smtClean="0">
                <a:solidFill>
                  <a:srgbClr val="FF0000"/>
                </a:solidFill>
                <a:latin typeface="Times New Roman" panose="02020603050405020304" pitchFamily="18" charset="0"/>
                <a:cs typeface="Times New Roman" panose="02020603050405020304" pitchFamily="18" charset="0"/>
              </a:rPr>
              <a:t>MPD</a:t>
            </a:r>
            <a:r>
              <a:rPr lang="zh-CN" altLang="en-US" b="1" dirty="0" smtClean="0">
                <a:solidFill>
                  <a:srgbClr val="FF0000"/>
                </a:solidFill>
                <a:latin typeface="Times New Roman" panose="02020603050405020304" pitchFamily="18" charset="0"/>
                <a:cs typeface="Times New Roman" panose="02020603050405020304" pitchFamily="18" charset="0"/>
              </a:rPr>
              <a:t>、</a:t>
            </a:r>
            <a:r>
              <a:rPr lang="en-US" altLang="zh-CN" b="1" dirty="0" smtClean="0">
                <a:solidFill>
                  <a:srgbClr val="FF0000"/>
                </a:solidFill>
                <a:latin typeface="Times New Roman" panose="02020603050405020304" pitchFamily="18" charset="0"/>
                <a:cs typeface="Times New Roman" panose="02020603050405020304" pitchFamily="18" charset="0"/>
              </a:rPr>
              <a:t>VX1718</a:t>
            </a:r>
            <a:r>
              <a:rPr lang="zh-CN" altLang="en-US" b="1" dirty="0" smtClean="0">
                <a:solidFill>
                  <a:srgbClr val="FF0000"/>
                </a:solidFill>
                <a:latin typeface="Times New Roman" panose="02020603050405020304" pitchFamily="18" charset="0"/>
                <a:cs typeface="Times New Roman" panose="02020603050405020304" pitchFamily="18" charset="0"/>
              </a:rPr>
              <a:t>及机箱</a:t>
            </a:r>
            <a:endParaRPr lang="zh-CN" altLang="en-US" b="1" dirty="0">
              <a:solidFill>
                <a:srgbClr val="FF0000"/>
              </a:solidFill>
              <a:latin typeface="Times New Roman" panose="02020603050405020304" pitchFamily="18" charset="0"/>
              <a:cs typeface="Times New Roman" panose="02020603050405020304" pitchFamily="18" charset="0"/>
            </a:endParaRPr>
          </a:p>
        </p:txBody>
      </p:sp>
      <p:pic>
        <p:nvPicPr>
          <p:cNvPr id="20" name="图片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56426" y="3940357"/>
            <a:ext cx="3408147" cy="2455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文本框 1"/>
          <p:cNvSpPr txBox="1">
            <a:spLocks noChangeArrowheads="1"/>
          </p:cNvSpPr>
          <p:nvPr/>
        </p:nvSpPr>
        <p:spPr bwMode="auto">
          <a:xfrm>
            <a:off x="9609650" y="5562544"/>
            <a:ext cx="101181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600" b="1" dirty="0">
                <a:solidFill>
                  <a:srgbClr val="C00000"/>
                </a:solidFill>
              </a:rPr>
              <a:t>取样波形</a:t>
            </a:r>
          </a:p>
        </p:txBody>
      </p:sp>
      <p:pic>
        <p:nvPicPr>
          <p:cNvPr id="22" name="图片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29544" y="1546660"/>
            <a:ext cx="3276513" cy="2074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文本框 5"/>
          <p:cNvSpPr txBox="1">
            <a:spLocks noChangeArrowheads="1"/>
          </p:cNvSpPr>
          <p:nvPr/>
        </p:nvSpPr>
        <p:spPr bwMode="auto">
          <a:xfrm>
            <a:off x="9067721" y="1600248"/>
            <a:ext cx="1600158"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b="1" dirty="0" smtClean="0">
                <a:solidFill>
                  <a:srgbClr val="FF0000"/>
                </a:solidFill>
                <a:latin typeface="Times New Roman" panose="02020603050405020304" pitchFamily="18" charset="0"/>
                <a:cs typeface="Times New Roman" panose="02020603050405020304" pitchFamily="18" charset="0"/>
              </a:rPr>
              <a:t>APV25</a:t>
            </a:r>
            <a:r>
              <a:rPr lang="zh-CN" altLang="en-US" b="1" dirty="0" smtClean="0">
                <a:solidFill>
                  <a:srgbClr val="FF0000"/>
                </a:solidFill>
                <a:latin typeface="Times New Roman" panose="02020603050405020304" pitchFamily="18" charset="0"/>
                <a:cs typeface="Times New Roman" panose="02020603050405020304" pitchFamily="18" charset="0"/>
              </a:rPr>
              <a:t>前端卡</a:t>
            </a:r>
            <a:endParaRPr lang="zh-CN" altLang="en-US"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33944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51992" y="1431407"/>
            <a:ext cx="7396562" cy="646331"/>
          </a:xfrm>
          <a:prstGeom prst="rect">
            <a:avLst/>
          </a:prstGeom>
          <a:noFill/>
        </p:spPr>
        <p:txBody>
          <a:bodyPr wrap="square" rtlCol="0">
            <a:spAutoFit/>
          </a:bodyPr>
          <a:lstStyle/>
          <a:p>
            <a:pPr marL="285750" indent="-285750">
              <a:buFont typeface="Wingdings" panose="05000000000000000000" pitchFamily="2" charset="2"/>
              <a:buChar char="Ø"/>
            </a:pPr>
            <a:r>
              <a:rPr lang="zh-CN" altLang="en-US" b="1" dirty="0" smtClean="0">
                <a:solidFill>
                  <a:srgbClr val="C00000"/>
                </a:solidFill>
                <a:latin typeface="+mn-ea"/>
              </a:rPr>
              <a:t>大面积</a:t>
            </a:r>
            <a:r>
              <a:rPr lang="en-US" altLang="zh-CN" b="1" dirty="0" smtClean="0">
                <a:solidFill>
                  <a:srgbClr val="C00000"/>
                </a:solidFill>
                <a:latin typeface="+mn-ea"/>
              </a:rPr>
              <a:t>GEM</a:t>
            </a:r>
            <a:r>
              <a:rPr lang="zh-CN" altLang="en-US" b="1" dirty="0" smtClean="0">
                <a:solidFill>
                  <a:srgbClr val="C00000"/>
                </a:solidFill>
                <a:latin typeface="+mn-ea"/>
              </a:rPr>
              <a:t>探测器覆盖一维需要</a:t>
            </a:r>
            <a:r>
              <a:rPr lang="zh-CN" altLang="en-US" b="1" dirty="0">
                <a:solidFill>
                  <a:srgbClr val="C00000"/>
                </a:solidFill>
                <a:latin typeface="+mn-ea"/>
              </a:rPr>
              <a:t>多</a:t>
            </a:r>
            <a:r>
              <a:rPr lang="zh-CN" altLang="en-US" b="1" dirty="0" smtClean="0">
                <a:solidFill>
                  <a:srgbClr val="C00000"/>
                </a:solidFill>
                <a:latin typeface="+mn-ea"/>
              </a:rPr>
              <a:t>块</a:t>
            </a:r>
            <a:r>
              <a:rPr lang="en-US" altLang="zh-CN" b="1" dirty="0" smtClean="0">
                <a:solidFill>
                  <a:srgbClr val="C00000"/>
                </a:solidFill>
                <a:latin typeface="+mn-ea"/>
              </a:rPr>
              <a:t>APV</a:t>
            </a:r>
            <a:r>
              <a:rPr lang="zh-CN" altLang="en-US" b="1" dirty="0" smtClean="0">
                <a:solidFill>
                  <a:srgbClr val="C00000"/>
                </a:solidFill>
                <a:latin typeface="+mn-ea"/>
              </a:rPr>
              <a:t>前端卡，需改进现有的背板，设计可串接</a:t>
            </a:r>
            <a:r>
              <a:rPr lang="en-US" altLang="zh-CN" b="1" dirty="0" smtClean="0">
                <a:solidFill>
                  <a:srgbClr val="C00000"/>
                </a:solidFill>
                <a:latin typeface="+mn-ea"/>
              </a:rPr>
              <a:t>8</a:t>
            </a:r>
            <a:r>
              <a:rPr lang="zh-CN" altLang="en-US" b="1" dirty="0" smtClean="0">
                <a:solidFill>
                  <a:srgbClr val="C00000"/>
                </a:solidFill>
                <a:latin typeface="+mn-ea"/>
              </a:rPr>
              <a:t>块</a:t>
            </a:r>
            <a:r>
              <a:rPr lang="en-US" altLang="zh-CN" b="1" dirty="0" smtClean="0">
                <a:solidFill>
                  <a:srgbClr val="C00000"/>
                </a:solidFill>
                <a:latin typeface="+mn-ea"/>
              </a:rPr>
              <a:t>APV</a:t>
            </a:r>
            <a:r>
              <a:rPr lang="zh-CN" altLang="en-US" b="1" dirty="0" smtClean="0">
                <a:solidFill>
                  <a:srgbClr val="C00000"/>
                </a:solidFill>
                <a:latin typeface="+mn-ea"/>
              </a:rPr>
              <a:t>的新型背板（</a:t>
            </a:r>
            <a:r>
              <a:rPr lang="en-US" altLang="zh-CN" b="1" dirty="0" smtClean="0">
                <a:solidFill>
                  <a:srgbClr val="C00000"/>
                </a:solidFill>
                <a:latin typeface="+mn-ea"/>
              </a:rPr>
              <a:t>MPD</a:t>
            </a:r>
            <a:r>
              <a:rPr lang="zh-CN" altLang="en-US" b="1" dirty="0" smtClean="0">
                <a:solidFill>
                  <a:srgbClr val="C00000"/>
                </a:solidFill>
                <a:latin typeface="+mn-ea"/>
              </a:rPr>
              <a:t>一个接口对应</a:t>
            </a:r>
            <a:r>
              <a:rPr lang="en-US" altLang="zh-CN" b="1" dirty="0" smtClean="0">
                <a:solidFill>
                  <a:srgbClr val="C00000"/>
                </a:solidFill>
                <a:latin typeface="+mn-ea"/>
              </a:rPr>
              <a:t>8</a:t>
            </a:r>
            <a:r>
              <a:rPr lang="zh-CN" altLang="en-US" b="1" dirty="0" smtClean="0">
                <a:solidFill>
                  <a:srgbClr val="C00000"/>
                </a:solidFill>
                <a:latin typeface="+mn-ea"/>
              </a:rPr>
              <a:t>块</a:t>
            </a:r>
            <a:r>
              <a:rPr lang="en-US" altLang="zh-CN" b="1" dirty="0" smtClean="0">
                <a:solidFill>
                  <a:srgbClr val="C00000"/>
                </a:solidFill>
                <a:latin typeface="+mn-ea"/>
              </a:rPr>
              <a:t>ADC</a:t>
            </a:r>
            <a:r>
              <a:rPr lang="zh-CN" altLang="en-US" b="1" dirty="0" smtClean="0">
                <a:solidFill>
                  <a:srgbClr val="C00000"/>
                </a:solidFill>
                <a:latin typeface="+mn-ea"/>
              </a:rPr>
              <a:t>）</a:t>
            </a:r>
            <a:endParaRPr lang="zh-CN" altLang="en-US" dirty="0"/>
          </a:p>
        </p:txBody>
      </p:sp>
      <p:pic>
        <p:nvPicPr>
          <p:cNvPr id="5" name="图片 4"/>
          <p:cNvPicPr>
            <a:picLocks noChangeAspect="1"/>
          </p:cNvPicPr>
          <p:nvPr/>
        </p:nvPicPr>
        <p:blipFill>
          <a:blip r:embed="rId2"/>
          <a:stretch>
            <a:fillRect/>
          </a:stretch>
        </p:blipFill>
        <p:spPr>
          <a:xfrm>
            <a:off x="5089418" y="2181860"/>
            <a:ext cx="3581306" cy="2373433"/>
          </a:xfrm>
          <a:prstGeom prst="rect">
            <a:avLst/>
          </a:prstGeom>
        </p:spPr>
      </p:pic>
      <p:sp>
        <p:nvSpPr>
          <p:cNvPr id="6" name="文本框 5"/>
          <p:cNvSpPr txBox="1"/>
          <p:nvPr/>
        </p:nvSpPr>
        <p:spPr>
          <a:xfrm>
            <a:off x="5197554" y="5417659"/>
            <a:ext cx="6535764" cy="369332"/>
          </a:xfrm>
          <a:prstGeom prst="rect">
            <a:avLst/>
          </a:prstGeom>
          <a:noFill/>
        </p:spPr>
        <p:txBody>
          <a:bodyPr wrap="none" rtlCol="0">
            <a:spAutoFit/>
          </a:bodyPr>
          <a:lstStyle/>
          <a:p>
            <a:pPr marL="285750" indent="-285750">
              <a:buFont typeface="Wingdings" panose="05000000000000000000" pitchFamily="2" charset="2"/>
              <a:buChar char="Ø"/>
            </a:pPr>
            <a:r>
              <a:rPr lang="zh-CN" altLang="en-US" b="1" dirty="0" smtClean="0">
                <a:solidFill>
                  <a:srgbClr val="0000FF"/>
                </a:solidFill>
              </a:rPr>
              <a:t>串接</a:t>
            </a:r>
            <a:r>
              <a:rPr lang="en-US" altLang="zh-CN" b="1" dirty="0" smtClean="0">
                <a:solidFill>
                  <a:srgbClr val="0000FF"/>
                </a:solidFill>
              </a:rPr>
              <a:t>APV</a:t>
            </a:r>
            <a:r>
              <a:rPr lang="zh-CN" altLang="en-US" b="1" dirty="0" smtClean="0">
                <a:solidFill>
                  <a:srgbClr val="0000FF"/>
                </a:solidFill>
              </a:rPr>
              <a:t>过多时，对</a:t>
            </a:r>
            <a:r>
              <a:rPr lang="en-US" altLang="zh-CN" b="1" dirty="0" smtClean="0">
                <a:solidFill>
                  <a:srgbClr val="0000FF"/>
                </a:solidFill>
              </a:rPr>
              <a:t>APV</a:t>
            </a:r>
            <a:r>
              <a:rPr lang="zh-CN" altLang="en-US" b="1" dirty="0" smtClean="0">
                <a:solidFill>
                  <a:srgbClr val="0000FF"/>
                </a:solidFill>
              </a:rPr>
              <a:t>前端板供电不足，无法正常工作。</a:t>
            </a:r>
            <a:endParaRPr lang="en-US" altLang="zh-CN" b="1" dirty="0" smtClean="0">
              <a:solidFill>
                <a:srgbClr val="0000FF"/>
              </a:solidFill>
            </a:endParaRPr>
          </a:p>
        </p:txBody>
      </p:sp>
      <p:sp>
        <p:nvSpPr>
          <p:cNvPr id="7" name="文本框 6"/>
          <p:cNvSpPr txBox="1"/>
          <p:nvPr/>
        </p:nvSpPr>
        <p:spPr>
          <a:xfrm>
            <a:off x="1515676" y="5970876"/>
            <a:ext cx="8847412" cy="461665"/>
          </a:xfrm>
          <a:prstGeom prst="rect">
            <a:avLst/>
          </a:prstGeom>
          <a:noFill/>
        </p:spPr>
        <p:txBody>
          <a:bodyPr wrap="square" rtlCol="0">
            <a:spAutoFit/>
          </a:bodyPr>
          <a:lstStyle/>
          <a:p>
            <a:pPr marL="285750" indent="-285750">
              <a:buFont typeface="Wingdings" panose="05000000000000000000" pitchFamily="2" charset="2"/>
              <a:buChar char="Ø"/>
            </a:pPr>
            <a:r>
              <a:rPr lang="zh-CN" altLang="en-US" sz="2400" b="1" dirty="0">
                <a:solidFill>
                  <a:srgbClr val="00B050"/>
                </a:solidFill>
              </a:rPr>
              <a:t>与科大</a:t>
            </a:r>
            <a:r>
              <a:rPr lang="zh-CN" altLang="en-US" sz="2400" b="1" dirty="0" smtClean="0">
                <a:solidFill>
                  <a:srgbClr val="00B050"/>
                </a:solidFill>
              </a:rPr>
              <a:t>电子学组合</a:t>
            </a:r>
            <a:r>
              <a:rPr lang="zh-CN" altLang="en-US" sz="2400" b="1" dirty="0">
                <a:solidFill>
                  <a:srgbClr val="00B050"/>
                </a:solidFill>
              </a:rPr>
              <a:t>作</a:t>
            </a:r>
            <a:r>
              <a:rPr lang="zh-CN" altLang="en-US" sz="2400" b="1" dirty="0" smtClean="0">
                <a:solidFill>
                  <a:srgbClr val="00B050"/>
                </a:solidFill>
              </a:rPr>
              <a:t>，正在对分立式背板设计进行升级改造。</a:t>
            </a:r>
            <a:endParaRPr lang="zh-CN" altLang="en-US" sz="2400" b="1" dirty="0">
              <a:solidFill>
                <a:srgbClr val="00B050"/>
              </a:solidFill>
            </a:endParaRPr>
          </a:p>
        </p:txBody>
      </p:sp>
      <p:sp>
        <p:nvSpPr>
          <p:cNvPr id="8" name="下箭头 7"/>
          <p:cNvSpPr/>
          <p:nvPr/>
        </p:nvSpPr>
        <p:spPr>
          <a:xfrm rot="16200000">
            <a:off x="4449739" y="3066626"/>
            <a:ext cx="457188" cy="699807"/>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1" name="TextBox 9"/>
          <p:cNvSpPr txBox="1">
            <a:spLocks noChangeArrowheads="1"/>
          </p:cNvSpPr>
          <p:nvPr/>
        </p:nvSpPr>
        <p:spPr bwMode="auto">
          <a:xfrm>
            <a:off x="381739" y="456625"/>
            <a:ext cx="22445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3200" b="1" dirty="0" smtClean="0">
                <a:solidFill>
                  <a:srgbClr val="0000FF"/>
                </a:solidFill>
              </a:rPr>
              <a:t>背板的改进</a:t>
            </a:r>
            <a:endParaRPr lang="en-US" altLang="zh-CN" sz="3200" b="1" dirty="0">
              <a:solidFill>
                <a:srgbClr val="0000FF"/>
              </a:solidFill>
            </a:endParaRPr>
          </a:p>
        </p:txBody>
      </p:sp>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925" y="2211108"/>
            <a:ext cx="3596323" cy="2379701"/>
          </a:xfrm>
          <a:prstGeom prst="rect">
            <a:avLst/>
          </a:prstGeom>
        </p:spPr>
      </p:pic>
      <p:sp>
        <p:nvSpPr>
          <p:cNvPr id="13" name="文本框 12"/>
          <p:cNvSpPr txBox="1"/>
          <p:nvPr/>
        </p:nvSpPr>
        <p:spPr>
          <a:xfrm>
            <a:off x="609744" y="2181860"/>
            <a:ext cx="3657504" cy="369332"/>
          </a:xfrm>
          <a:prstGeom prst="rect">
            <a:avLst/>
          </a:prstGeom>
          <a:solidFill>
            <a:schemeClr val="accent1"/>
          </a:solidFill>
        </p:spPr>
        <p:txBody>
          <a:bodyPr wrap="square" rtlCol="0">
            <a:spAutoFit/>
          </a:bodyPr>
          <a:lstStyle/>
          <a:p>
            <a:r>
              <a:rPr lang="zh-CN" altLang="en-US" b="1" dirty="0" smtClean="0">
                <a:solidFill>
                  <a:srgbClr val="0000FF"/>
                </a:solidFill>
              </a:rPr>
              <a:t>背板、</a:t>
            </a:r>
            <a:r>
              <a:rPr lang="en-US" altLang="zh-CN" b="1" dirty="0" smtClean="0">
                <a:solidFill>
                  <a:srgbClr val="0000FF"/>
                </a:solidFill>
              </a:rPr>
              <a:t>APV</a:t>
            </a:r>
            <a:r>
              <a:rPr lang="zh-CN" altLang="en-US" b="1" dirty="0" smtClean="0">
                <a:solidFill>
                  <a:srgbClr val="0000FF"/>
                </a:solidFill>
              </a:rPr>
              <a:t>及读出板原始连接方式</a:t>
            </a:r>
            <a:endParaRPr lang="zh-CN" altLang="en-US" b="1" dirty="0">
              <a:solidFill>
                <a:srgbClr val="0000FF"/>
              </a:solidFill>
            </a:endParaRPr>
          </a:p>
        </p:txBody>
      </p:sp>
      <p:sp>
        <p:nvSpPr>
          <p:cNvPr id="14" name="文本框 13"/>
          <p:cNvSpPr txBox="1"/>
          <p:nvPr/>
        </p:nvSpPr>
        <p:spPr>
          <a:xfrm>
            <a:off x="451992" y="4590809"/>
            <a:ext cx="4177274" cy="1200329"/>
          </a:xfrm>
          <a:prstGeom prst="rect">
            <a:avLst/>
          </a:prstGeom>
          <a:noFill/>
        </p:spPr>
        <p:txBody>
          <a:bodyPr wrap="square" rtlCol="0">
            <a:spAutoFit/>
          </a:bodyPr>
          <a:lstStyle/>
          <a:p>
            <a:pPr marL="285750" indent="-285750">
              <a:buFont typeface="Wingdings" panose="05000000000000000000" pitchFamily="2" charset="2"/>
              <a:buChar char="Ø"/>
            </a:pPr>
            <a:r>
              <a:rPr lang="zh-CN" altLang="en-US" dirty="0" smtClean="0"/>
              <a:t>条间距为</a:t>
            </a:r>
            <a:r>
              <a:rPr lang="en-US" altLang="zh-CN" dirty="0" smtClean="0"/>
              <a:t>400um</a:t>
            </a:r>
            <a:r>
              <a:rPr lang="zh-CN" altLang="en-US" dirty="0" smtClean="0"/>
              <a:t>时，</a:t>
            </a:r>
            <a:r>
              <a:rPr lang="en-US" altLang="zh-CN" dirty="0" smtClean="0"/>
              <a:t>APV</a:t>
            </a:r>
            <a:r>
              <a:rPr lang="zh-CN" altLang="en-US" dirty="0" smtClean="0"/>
              <a:t>板必须保持</a:t>
            </a:r>
            <a:r>
              <a:rPr lang="en-US" altLang="zh-CN" dirty="0" smtClean="0"/>
              <a:t>51.2mm</a:t>
            </a:r>
            <a:r>
              <a:rPr lang="zh-CN" altLang="en-US" dirty="0" smtClean="0"/>
              <a:t>间距才能实现正常连接；</a:t>
            </a:r>
            <a:endParaRPr lang="en-US" altLang="zh-CN" dirty="0" smtClean="0"/>
          </a:p>
          <a:p>
            <a:pPr marL="285750" indent="-285750">
              <a:buFont typeface="Wingdings" panose="05000000000000000000" pitchFamily="2" charset="2"/>
              <a:buChar char="Ø"/>
            </a:pPr>
            <a:r>
              <a:rPr lang="zh-CN" altLang="en-US" dirty="0" smtClean="0"/>
              <a:t>改变条间距或连接器焊接有位置上偏差，均会造成几何连接的问题。</a:t>
            </a:r>
            <a:endParaRPr lang="zh-CN" altLang="en-US" dirty="0"/>
          </a:p>
        </p:txBody>
      </p:sp>
      <p:sp>
        <p:nvSpPr>
          <p:cNvPr id="15" name="文本框 14"/>
          <p:cNvSpPr txBox="1"/>
          <p:nvPr/>
        </p:nvSpPr>
        <p:spPr>
          <a:xfrm>
            <a:off x="5927596" y="2211108"/>
            <a:ext cx="1904950" cy="369332"/>
          </a:xfrm>
          <a:prstGeom prst="rect">
            <a:avLst/>
          </a:prstGeom>
          <a:solidFill>
            <a:schemeClr val="accent1"/>
          </a:solidFill>
        </p:spPr>
        <p:txBody>
          <a:bodyPr wrap="square" rtlCol="0">
            <a:spAutoFit/>
          </a:bodyPr>
          <a:lstStyle/>
          <a:p>
            <a:r>
              <a:rPr lang="zh-CN" altLang="en-US" b="1" dirty="0" smtClean="0">
                <a:solidFill>
                  <a:srgbClr val="0000FF"/>
                </a:solidFill>
              </a:rPr>
              <a:t>分立式连接背板</a:t>
            </a:r>
            <a:endParaRPr lang="zh-CN" altLang="en-US" b="1" dirty="0">
              <a:solidFill>
                <a:srgbClr val="0000FF"/>
              </a:solidFill>
            </a:endParaRPr>
          </a:p>
        </p:txBody>
      </p:sp>
      <p:pic>
        <p:nvPicPr>
          <p:cNvPr id="18" name="图片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9128" y="2205264"/>
            <a:ext cx="2831493" cy="1324944"/>
          </a:xfrm>
          <a:prstGeom prst="rect">
            <a:avLst/>
          </a:prstGeom>
        </p:spPr>
      </p:pic>
      <p:pic>
        <p:nvPicPr>
          <p:cNvPr id="19" name="图片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39128" y="3719133"/>
            <a:ext cx="2831493" cy="1306058"/>
          </a:xfrm>
          <a:prstGeom prst="rect">
            <a:avLst/>
          </a:prstGeom>
        </p:spPr>
      </p:pic>
      <p:sp>
        <p:nvSpPr>
          <p:cNvPr id="20" name="文本框 19"/>
          <p:cNvSpPr txBox="1"/>
          <p:nvPr/>
        </p:nvSpPr>
        <p:spPr>
          <a:xfrm>
            <a:off x="10254874" y="2205264"/>
            <a:ext cx="1380928" cy="369332"/>
          </a:xfrm>
          <a:prstGeom prst="rect">
            <a:avLst/>
          </a:prstGeom>
          <a:solidFill>
            <a:schemeClr val="accent1"/>
          </a:solidFill>
        </p:spPr>
        <p:txBody>
          <a:bodyPr wrap="square" rtlCol="0">
            <a:spAutoFit/>
          </a:bodyPr>
          <a:lstStyle/>
          <a:p>
            <a:r>
              <a:rPr lang="zh-CN" altLang="en-US" b="1" dirty="0" smtClean="0">
                <a:solidFill>
                  <a:srgbClr val="0000FF"/>
                </a:solidFill>
              </a:rPr>
              <a:t>连接</a:t>
            </a:r>
            <a:r>
              <a:rPr lang="en-US" altLang="zh-CN" b="1" dirty="0" smtClean="0">
                <a:solidFill>
                  <a:srgbClr val="0000FF"/>
                </a:solidFill>
              </a:rPr>
              <a:t>3APV</a:t>
            </a:r>
            <a:endParaRPr lang="zh-CN" altLang="en-US" b="1" dirty="0">
              <a:solidFill>
                <a:srgbClr val="0000FF"/>
              </a:solidFill>
            </a:endParaRPr>
          </a:p>
        </p:txBody>
      </p:sp>
      <p:sp>
        <p:nvSpPr>
          <p:cNvPr id="21" name="文本框 20"/>
          <p:cNvSpPr txBox="1"/>
          <p:nvPr/>
        </p:nvSpPr>
        <p:spPr>
          <a:xfrm>
            <a:off x="10254874" y="3728515"/>
            <a:ext cx="1380928" cy="369332"/>
          </a:xfrm>
          <a:prstGeom prst="rect">
            <a:avLst/>
          </a:prstGeom>
          <a:solidFill>
            <a:schemeClr val="accent1"/>
          </a:solidFill>
        </p:spPr>
        <p:txBody>
          <a:bodyPr wrap="square" rtlCol="0">
            <a:spAutoFit/>
          </a:bodyPr>
          <a:lstStyle/>
          <a:p>
            <a:r>
              <a:rPr lang="zh-CN" altLang="en-US" b="1" dirty="0" smtClean="0">
                <a:solidFill>
                  <a:srgbClr val="0000FF"/>
                </a:solidFill>
              </a:rPr>
              <a:t>连接</a:t>
            </a:r>
            <a:r>
              <a:rPr lang="en-US" altLang="zh-CN" b="1" dirty="0" smtClean="0">
                <a:solidFill>
                  <a:srgbClr val="0000FF"/>
                </a:solidFill>
              </a:rPr>
              <a:t>4APV</a:t>
            </a:r>
            <a:endParaRPr lang="zh-CN" altLang="en-US" b="1" dirty="0">
              <a:solidFill>
                <a:srgbClr val="0000FF"/>
              </a:solidFill>
            </a:endParaRPr>
          </a:p>
        </p:txBody>
      </p:sp>
      <p:sp>
        <p:nvSpPr>
          <p:cNvPr id="22" name="文本框 9"/>
          <p:cNvSpPr txBox="1">
            <a:spLocks noChangeArrowheads="1"/>
          </p:cNvSpPr>
          <p:nvPr/>
        </p:nvSpPr>
        <p:spPr bwMode="auto">
          <a:xfrm>
            <a:off x="8461268" y="1483468"/>
            <a:ext cx="33986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Font typeface="Wingdings" panose="05000000000000000000" pitchFamily="2" charset="2"/>
              <a:buChar char="Ø"/>
            </a:pPr>
            <a:r>
              <a:rPr lang="en-US" altLang="zh-CN" b="1" dirty="0" smtClean="0">
                <a:solidFill>
                  <a:srgbClr val="0000FF"/>
                </a:solidFill>
              </a:rPr>
              <a:t>APV</a:t>
            </a:r>
            <a:r>
              <a:rPr lang="zh-CN" altLang="en-US" b="1" dirty="0" smtClean="0">
                <a:solidFill>
                  <a:srgbClr val="0000FF"/>
                </a:solidFill>
              </a:rPr>
              <a:t>前端板接收触发检查：</a:t>
            </a:r>
            <a:endParaRPr lang="en-US" altLang="zh-CN" b="1" dirty="0" smtClean="0">
              <a:solidFill>
                <a:srgbClr val="0000FF"/>
              </a:solidFill>
            </a:endParaRPr>
          </a:p>
          <a:p>
            <a:pPr marL="0" indent="0"/>
            <a:r>
              <a:rPr lang="zh-CN" altLang="en-US" b="1" dirty="0" smtClean="0">
                <a:solidFill>
                  <a:srgbClr val="0000FF"/>
                </a:solidFill>
              </a:rPr>
              <a:t>   </a:t>
            </a:r>
            <a:r>
              <a:rPr lang="zh-CN" altLang="en-US" b="1" dirty="0" smtClean="0"/>
              <a:t>黄</a:t>
            </a:r>
            <a:r>
              <a:rPr lang="zh-CN" altLang="en-US" b="1" dirty="0"/>
              <a:t>：外部触发；蓝</a:t>
            </a:r>
            <a:r>
              <a:rPr lang="zh-CN" altLang="en-US" b="1" dirty="0" smtClean="0"/>
              <a:t>：内部触发</a:t>
            </a:r>
            <a:endParaRPr lang="zh-CN" altLang="en-US" b="1" dirty="0"/>
          </a:p>
        </p:txBody>
      </p:sp>
      <p:sp>
        <p:nvSpPr>
          <p:cNvPr id="23" name="文本框 22"/>
          <p:cNvSpPr txBox="1"/>
          <p:nvPr/>
        </p:nvSpPr>
        <p:spPr>
          <a:xfrm>
            <a:off x="4973230" y="4551169"/>
            <a:ext cx="3697494" cy="646331"/>
          </a:xfrm>
          <a:prstGeom prst="rect">
            <a:avLst/>
          </a:prstGeom>
          <a:noFill/>
        </p:spPr>
        <p:txBody>
          <a:bodyPr wrap="square" rtlCol="0">
            <a:spAutoFit/>
          </a:bodyPr>
          <a:lstStyle/>
          <a:p>
            <a:pPr marL="285750" indent="-285750">
              <a:buFont typeface="Wingdings" pitchFamily="2" charset="2"/>
              <a:buChar char="Ø"/>
            </a:pPr>
            <a:r>
              <a:rPr lang="zh-CN" altLang="en-US" dirty="0" smtClean="0"/>
              <a:t>安装方便灵活，并且不受读出条间距限制</a:t>
            </a:r>
            <a:endParaRPr lang="zh-CN" altLang="en-US" dirty="0"/>
          </a:p>
        </p:txBody>
      </p:sp>
    </p:spTree>
    <p:extLst>
      <p:ext uri="{BB962C8B-B14F-4D97-AF65-F5344CB8AC3E}">
        <p14:creationId xmlns:p14="http://schemas.microsoft.com/office/powerpoint/2010/main" val="15805940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410418" y="1451813"/>
            <a:ext cx="6218968" cy="910415"/>
          </a:xfrm>
        </p:spPr>
        <p:txBody>
          <a:bodyPr/>
          <a:lstStyle/>
          <a:p>
            <a:pPr>
              <a:buFont typeface="Wingdings" panose="05000000000000000000" pitchFamily="2" charset="2"/>
              <a:buChar char="Ø"/>
              <a:defRPr/>
            </a:pPr>
            <a:r>
              <a:rPr lang="zh-CN" altLang="en-US" sz="1800" b="1" dirty="0" smtClean="0">
                <a:solidFill>
                  <a:srgbClr val="C00000"/>
                </a:solidFill>
                <a:latin typeface="Times New Roman" panose="02020603050405020304" pitchFamily="18" charset="0"/>
                <a:cs typeface="Times New Roman" panose="02020603050405020304" pitchFamily="18" charset="0"/>
              </a:rPr>
              <a:t>目前有</a:t>
            </a:r>
            <a:r>
              <a:rPr lang="en-US" altLang="zh-CN" sz="1800" b="1" dirty="0" smtClean="0">
                <a:solidFill>
                  <a:srgbClr val="C00000"/>
                </a:solidFill>
                <a:latin typeface="Times New Roman" panose="02020603050405020304" pitchFamily="18" charset="0"/>
                <a:cs typeface="Times New Roman" panose="02020603050405020304" pitchFamily="18" charset="0"/>
              </a:rPr>
              <a:t>3</a:t>
            </a:r>
            <a:r>
              <a:rPr lang="zh-CN" altLang="en-US" sz="1800" b="1" dirty="0" smtClean="0">
                <a:solidFill>
                  <a:srgbClr val="C00000"/>
                </a:solidFill>
                <a:latin typeface="Times New Roman" panose="02020603050405020304" pitchFamily="18" charset="0"/>
                <a:cs typeface="Times New Roman" panose="02020603050405020304" pitchFamily="18" charset="0"/>
              </a:rPr>
              <a:t>个</a:t>
            </a:r>
            <a:r>
              <a:rPr lang="en-US" altLang="zh-CN" sz="1800" b="1" dirty="0" smtClean="0">
                <a:solidFill>
                  <a:srgbClr val="C00000"/>
                </a:solidFill>
                <a:latin typeface="Times New Roman" panose="02020603050405020304" pitchFamily="18" charset="0"/>
                <a:cs typeface="Times New Roman" panose="02020603050405020304" pitchFamily="18" charset="0"/>
              </a:rPr>
              <a:t>10cm×10cm </a:t>
            </a:r>
            <a:r>
              <a:rPr lang="en-US" altLang="zh-CN" sz="1800" b="1" dirty="0">
                <a:solidFill>
                  <a:srgbClr val="C00000"/>
                </a:solidFill>
                <a:latin typeface="Times New Roman" panose="02020603050405020304" pitchFamily="18" charset="0"/>
                <a:cs typeface="Times New Roman" panose="02020603050405020304" pitchFamily="18" charset="0"/>
              </a:rPr>
              <a:t>GEM </a:t>
            </a:r>
            <a:r>
              <a:rPr lang="zh-CN" altLang="en-US" sz="1800" b="1" dirty="0" smtClean="0">
                <a:solidFill>
                  <a:srgbClr val="C00000"/>
                </a:solidFill>
                <a:latin typeface="Times New Roman" panose="02020603050405020304" pitchFamily="18" charset="0"/>
                <a:cs typeface="Times New Roman" panose="02020603050405020304" pitchFamily="18" charset="0"/>
              </a:rPr>
              <a:t>探测器（</a:t>
            </a:r>
            <a:r>
              <a:rPr lang="en-US" altLang="zh-CN" sz="1800" b="1" dirty="0" smtClean="0">
                <a:solidFill>
                  <a:srgbClr val="C00000"/>
                </a:solidFill>
                <a:latin typeface="Times New Roman" panose="02020603050405020304" pitchFamily="18" charset="0"/>
                <a:cs typeface="Times New Roman" panose="02020603050405020304" pitchFamily="18" charset="0"/>
              </a:rPr>
              <a:t>GEM1</a:t>
            </a:r>
            <a:r>
              <a:rPr lang="zh-CN" altLang="en-US" sz="1800" b="1" dirty="0" smtClean="0">
                <a:solidFill>
                  <a:srgbClr val="C00000"/>
                </a:solidFill>
                <a:latin typeface="Times New Roman" panose="02020603050405020304" pitchFamily="18" charset="0"/>
                <a:cs typeface="Times New Roman" panose="02020603050405020304" pitchFamily="18" charset="0"/>
              </a:rPr>
              <a:t>，</a:t>
            </a:r>
            <a:r>
              <a:rPr lang="en-US" altLang="zh-CN" sz="1800" b="1" dirty="0" smtClean="0">
                <a:solidFill>
                  <a:srgbClr val="C00000"/>
                </a:solidFill>
                <a:latin typeface="Times New Roman" panose="02020603050405020304" pitchFamily="18" charset="0"/>
                <a:cs typeface="Times New Roman" panose="02020603050405020304" pitchFamily="18" charset="0"/>
              </a:rPr>
              <a:t>GEM2</a:t>
            </a:r>
            <a:r>
              <a:rPr lang="zh-CN" altLang="en-US" sz="1800" b="1" dirty="0" smtClean="0">
                <a:solidFill>
                  <a:srgbClr val="C00000"/>
                </a:solidFill>
                <a:latin typeface="Times New Roman" panose="02020603050405020304" pitchFamily="18" charset="0"/>
                <a:cs typeface="Times New Roman" panose="02020603050405020304" pitchFamily="18" charset="0"/>
              </a:rPr>
              <a:t>，</a:t>
            </a:r>
            <a:r>
              <a:rPr lang="en-US" altLang="zh-CN" sz="1800" b="1" dirty="0" smtClean="0">
                <a:solidFill>
                  <a:srgbClr val="C00000"/>
                </a:solidFill>
                <a:latin typeface="Times New Roman" panose="02020603050405020304" pitchFamily="18" charset="0"/>
                <a:cs typeface="Times New Roman" panose="02020603050405020304" pitchFamily="18" charset="0"/>
              </a:rPr>
              <a:t>GEM3</a:t>
            </a:r>
            <a:r>
              <a:rPr lang="zh-CN" altLang="en-US" sz="1800" b="1" dirty="0" smtClean="0">
                <a:solidFill>
                  <a:srgbClr val="C00000"/>
                </a:solidFill>
                <a:latin typeface="Times New Roman" panose="02020603050405020304" pitchFamily="18" charset="0"/>
                <a:cs typeface="Times New Roman" panose="02020603050405020304" pitchFamily="18" charset="0"/>
              </a:rPr>
              <a:t>）进行系统调试（共用</a:t>
            </a:r>
            <a:r>
              <a:rPr lang="en-US" altLang="zh-CN" sz="1800" b="1" dirty="0" smtClean="0">
                <a:solidFill>
                  <a:srgbClr val="C00000"/>
                </a:solidFill>
                <a:latin typeface="Times New Roman" panose="02020603050405020304" pitchFamily="18" charset="0"/>
                <a:cs typeface="Times New Roman" panose="02020603050405020304" pitchFamily="18" charset="0"/>
              </a:rPr>
              <a:t>1536</a:t>
            </a:r>
            <a:r>
              <a:rPr lang="zh-CN" altLang="en-US" sz="1800" b="1" dirty="0" smtClean="0">
                <a:solidFill>
                  <a:srgbClr val="C00000"/>
                </a:solidFill>
                <a:latin typeface="Times New Roman" panose="02020603050405020304" pitchFamily="18" charset="0"/>
                <a:cs typeface="Times New Roman" panose="02020603050405020304" pitchFamily="18" charset="0"/>
              </a:rPr>
              <a:t>路电子学），得到初步结果。</a:t>
            </a:r>
            <a:endParaRPr lang="en-US" altLang="zh-CN" sz="1800" b="1" dirty="0" smtClean="0">
              <a:solidFill>
                <a:srgbClr val="C00000"/>
              </a:solidFill>
              <a:latin typeface="Times New Roman" panose="02020603050405020304" pitchFamily="18" charset="0"/>
              <a:cs typeface="Times New Roman" panose="02020603050405020304" pitchFamily="18" charset="0"/>
            </a:endParaRPr>
          </a:p>
        </p:txBody>
      </p:sp>
      <p:sp>
        <p:nvSpPr>
          <p:cNvPr id="5" name="TextBox 9"/>
          <p:cNvSpPr txBox="1">
            <a:spLocks noChangeArrowheads="1"/>
          </p:cNvSpPr>
          <p:nvPr/>
        </p:nvSpPr>
        <p:spPr bwMode="auto">
          <a:xfrm>
            <a:off x="355600" y="460375"/>
            <a:ext cx="30684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3200" b="1" dirty="0" smtClean="0">
                <a:solidFill>
                  <a:srgbClr val="0000FF"/>
                </a:solidFill>
              </a:rPr>
              <a:t>宇宙线平台搭建</a:t>
            </a:r>
            <a:endParaRPr lang="zh-CN" altLang="en-US" sz="3200" b="1" dirty="0">
              <a:solidFill>
                <a:srgbClr val="0000FF"/>
              </a:solidFill>
            </a:endParaRPr>
          </a:p>
        </p:txBody>
      </p:sp>
      <p:pic>
        <p:nvPicPr>
          <p:cNvPr id="11"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7377680" y="1445625"/>
            <a:ext cx="4618675" cy="503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文本框 8"/>
          <p:cNvSpPr txBox="1">
            <a:spLocks noChangeArrowheads="1"/>
          </p:cNvSpPr>
          <p:nvPr/>
        </p:nvSpPr>
        <p:spPr bwMode="auto">
          <a:xfrm>
            <a:off x="9077043" y="5947149"/>
            <a:ext cx="1114408"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b="1" dirty="0" smtClean="0"/>
              <a:t>系统平台</a:t>
            </a:r>
            <a:endParaRPr lang="zh-CN" altLang="en-US" b="1" dirty="0"/>
          </a:p>
        </p:txBody>
      </p:sp>
      <p:pic>
        <p:nvPicPr>
          <p:cNvPr id="17" name="内容占位符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962594" y="4530659"/>
            <a:ext cx="2995640" cy="2136750"/>
          </a:xfrm>
        </p:spPr>
      </p:pic>
      <p:pic>
        <p:nvPicPr>
          <p:cNvPr id="18" name="内容占位符 4"/>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704281" y="4571970"/>
            <a:ext cx="2953383" cy="2031903"/>
          </a:xfrm>
        </p:spPr>
      </p:pic>
      <p:sp>
        <p:nvSpPr>
          <p:cNvPr id="16" name="文本框 15"/>
          <p:cNvSpPr txBox="1"/>
          <p:nvPr/>
        </p:nvSpPr>
        <p:spPr>
          <a:xfrm>
            <a:off x="4855312" y="4726402"/>
            <a:ext cx="1082348" cy="307777"/>
          </a:xfrm>
          <a:prstGeom prst="rect">
            <a:avLst/>
          </a:prstGeom>
          <a:solidFill>
            <a:schemeClr val="bg1"/>
          </a:solidFill>
        </p:spPr>
        <p:txBody>
          <a:bodyPr wrap="none" rtlCol="0">
            <a:spAutoFit/>
          </a:bodyPr>
          <a:lstStyle/>
          <a:p>
            <a:r>
              <a:rPr lang="zh-CN" altLang="en-US" sz="1400" b="1" dirty="0">
                <a:solidFill>
                  <a:srgbClr val="C00000"/>
                </a:solidFill>
              </a:rPr>
              <a:t>宇宙线能谱</a:t>
            </a:r>
          </a:p>
        </p:txBody>
      </p:sp>
      <p:sp>
        <p:nvSpPr>
          <p:cNvPr id="19" name="文本框 18"/>
          <p:cNvSpPr txBox="1"/>
          <p:nvPr/>
        </p:nvSpPr>
        <p:spPr>
          <a:xfrm>
            <a:off x="838338" y="4613824"/>
            <a:ext cx="1082348" cy="307777"/>
          </a:xfrm>
          <a:prstGeom prst="rect">
            <a:avLst/>
          </a:prstGeom>
          <a:solidFill>
            <a:schemeClr val="accent1"/>
          </a:solidFill>
        </p:spPr>
        <p:txBody>
          <a:bodyPr wrap="none" rtlCol="0">
            <a:spAutoFit/>
          </a:bodyPr>
          <a:lstStyle/>
          <a:p>
            <a:r>
              <a:rPr lang="zh-CN" altLang="en-US" sz="1400" b="1" dirty="0" smtClean="0">
                <a:solidFill>
                  <a:srgbClr val="C00000"/>
                </a:solidFill>
              </a:rPr>
              <a:t>宇宙线</a:t>
            </a:r>
            <a:r>
              <a:rPr lang="zh-CN" altLang="en-US" sz="1400" b="1" dirty="0">
                <a:solidFill>
                  <a:srgbClr val="C00000"/>
                </a:solidFill>
              </a:rPr>
              <a:t>信号</a:t>
            </a:r>
          </a:p>
        </p:txBody>
      </p:sp>
      <p:sp>
        <p:nvSpPr>
          <p:cNvPr id="20" name="文本框 19"/>
          <p:cNvSpPr txBox="1">
            <a:spLocks noChangeArrowheads="1"/>
          </p:cNvSpPr>
          <p:nvPr/>
        </p:nvSpPr>
        <p:spPr bwMode="auto">
          <a:xfrm>
            <a:off x="7508879" y="1889903"/>
            <a:ext cx="2291598"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dirty="0"/>
              <a:t>15cm×15cm </a:t>
            </a:r>
            <a:r>
              <a:rPr lang="zh-CN" altLang="en-US" dirty="0" smtClean="0"/>
              <a:t>闪烁体</a:t>
            </a:r>
            <a:endParaRPr lang="zh-CN" altLang="en-US" dirty="0"/>
          </a:p>
        </p:txBody>
      </p:sp>
      <p:cxnSp>
        <p:nvCxnSpPr>
          <p:cNvPr id="6" name="直接箭头连接符 5"/>
          <p:cNvCxnSpPr/>
          <p:nvPr/>
        </p:nvCxnSpPr>
        <p:spPr>
          <a:xfrm>
            <a:off x="8654678" y="2259235"/>
            <a:ext cx="856546" cy="487598"/>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1" name="直接箭头连接符 20"/>
          <p:cNvCxnSpPr/>
          <p:nvPr/>
        </p:nvCxnSpPr>
        <p:spPr>
          <a:xfrm>
            <a:off x="8642863" y="2259235"/>
            <a:ext cx="868361" cy="2394584"/>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2" name="文本框 8"/>
          <p:cNvSpPr txBox="1">
            <a:spLocks noChangeArrowheads="1"/>
          </p:cNvSpPr>
          <p:nvPr/>
        </p:nvSpPr>
        <p:spPr bwMode="auto">
          <a:xfrm>
            <a:off x="10808030" y="3446980"/>
            <a:ext cx="1206391" cy="523220"/>
          </a:xfrm>
          <a:prstGeom prst="rect">
            <a:avLst/>
          </a:prstGeom>
          <a:solidFill>
            <a:schemeClr val="bg1"/>
          </a:solidFill>
          <a:ln w="9525">
            <a:noFill/>
            <a:miter lim="800000"/>
            <a:headEnd/>
            <a:tailEnd/>
          </a:ln>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1400" b="1" dirty="0" smtClean="0">
                <a:latin typeface="Times" pitchFamily="18" charset="0"/>
                <a:cs typeface="Times" pitchFamily="18" charset="0"/>
              </a:rPr>
              <a:t>10cm×10cm GEM</a:t>
            </a:r>
            <a:endParaRPr lang="zh-CN" altLang="en-US" sz="1400" b="1" dirty="0">
              <a:latin typeface="Times" pitchFamily="18" charset="0"/>
              <a:cs typeface="Times" pitchFamily="18" charset="0"/>
            </a:endParaRPr>
          </a:p>
        </p:txBody>
      </p:sp>
      <p:cxnSp>
        <p:nvCxnSpPr>
          <p:cNvPr id="23" name="直接箭头连接符 22"/>
          <p:cNvCxnSpPr/>
          <p:nvPr/>
        </p:nvCxnSpPr>
        <p:spPr>
          <a:xfrm flipH="1" flipV="1">
            <a:off x="10132149" y="3442027"/>
            <a:ext cx="675881" cy="252844"/>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4" name="直接箭头连接符 23"/>
          <p:cNvCxnSpPr/>
          <p:nvPr/>
        </p:nvCxnSpPr>
        <p:spPr>
          <a:xfrm flipH="1">
            <a:off x="10132149" y="3732909"/>
            <a:ext cx="674441" cy="32283"/>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5" name="直接箭头连接符 24"/>
          <p:cNvCxnSpPr/>
          <p:nvPr/>
        </p:nvCxnSpPr>
        <p:spPr>
          <a:xfrm flipH="1">
            <a:off x="10132149" y="3789970"/>
            <a:ext cx="657815" cy="388483"/>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942" y="2345299"/>
            <a:ext cx="4038494" cy="2013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文本框 3"/>
          <p:cNvSpPr txBox="1"/>
          <p:nvPr/>
        </p:nvSpPr>
        <p:spPr>
          <a:xfrm>
            <a:off x="4537157" y="3011732"/>
            <a:ext cx="2971722" cy="1015663"/>
          </a:xfrm>
          <a:prstGeom prst="rect">
            <a:avLst/>
          </a:prstGeom>
          <a:noFill/>
        </p:spPr>
        <p:txBody>
          <a:bodyPr wrap="square" rtlCol="0">
            <a:spAutoFit/>
          </a:bodyPr>
          <a:lstStyle/>
          <a:p>
            <a:pPr marL="342900" indent="-342900">
              <a:buFont typeface="Wingdings" panose="05000000000000000000" pitchFamily="2" charset="2"/>
              <a:buChar char="Ø"/>
            </a:pPr>
            <a:r>
              <a:rPr lang="en-US" altLang="zh-CN" sz="2000" b="1" dirty="0" smtClean="0">
                <a:latin typeface="Times New Roman" panose="02020603050405020304" pitchFamily="18" charset="0"/>
                <a:cs typeface="Times New Roman" panose="02020603050405020304" pitchFamily="18" charset="0"/>
              </a:rPr>
              <a:t>2-D readout</a:t>
            </a:r>
            <a:r>
              <a:rPr lang="zh-CN" altLang="en-US" sz="2000" b="1" dirty="0" smtClean="0">
                <a:latin typeface="Times New Roman" panose="02020603050405020304" pitchFamily="18" charset="0"/>
                <a:cs typeface="Times New Roman" panose="02020603050405020304" pitchFamily="18" charset="0"/>
              </a:rPr>
              <a:t>：</a:t>
            </a:r>
            <a:endParaRPr lang="en-US" altLang="zh-CN" sz="2000" b="1" dirty="0" smtClean="0">
              <a:latin typeface="Times New Roman" panose="02020603050405020304" pitchFamily="18" charset="0"/>
              <a:cs typeface="Times New Roman" panose="02020603050405020304" pitchFamily="18" charset="0"/>
            </a:endParaRPr>
          </a:p>
          <a:p>
            <a:r>
              <a:rPr lang="en-US" altLang="zh-CN" sz="2000" b="1" dirty="0" smtClean="0">
                <a:latin typeface="Times New Roman" panose="02020603050405020304" pitchFamily="18" charset="0"/>
                <a:cs typeface="Times New Roman" panose="02020603050405020304" pitchFamily="18" charset="0"/>
              </a:rPr>
              <a:t>Pitch ~ 400 um;</a:t>
            </a:r>
          </a:p>
          <a:p>
            <a:r>
              <a:rPr lang="en-US" altLang="zh-CN" sz="2000" b="1" dirty="0" smtClean="0">
                <a:latin typeface="Times New Roman" panose="02020603050405020304" pitchFamily="18" charset="0"/>
                <a:cs typeface="Times New Roman" panose="02020603050405020304" pitchFamily="18" charset="0"/>
              </a:rPr>
              <a:t>Strip width ~ 350/80 um.</a:t>
            </a:r>
            <a:endParaRPr lang="zh-CN" alt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99404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745" y="1447853"/>
            <a:ext cx="5456458" cy="3962296"/>
          </a:xfrm>
          <a:prstGeom prst="rect">
            <a:avLst/>
          </a:pr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4904" y="1447852"/>
            <a:ext cx="5440654" cy="3962297"/>
          </a:xfrm>
          <a:prstGeom prst="rect">
            <a:avLst/>
          </a:prstGeom>
        </p:spPr>
      </p:pic>
      <p:sp>
        <p:nvSpPr>
          <p:cNvPr id="11" name="TextBox 9"/>
          <p:cNvSpPr txBox="1">
            <a:spLocks noChangeArrowheads="1"/>
          </p:cNvSpPr>
          <p:nvPr/>
        </p:nvSpPr>
        <p:spPr bwMode="auto">
          <a:xfrm>
            <a:off x="355600" y="460375"/>
            <a:ext cx="18325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3200" b="1" dirty="0" smtClean="0">
                <a:solidFill>
                  <a:srgbClr val="0000FF"/>
                </a:solidFill>
              </a:rPr>
              <a:t>初步结果</a:t>
            </a:r>
            <a:endParaRPr lang="zh-CN" altLang="en-US" sz="3200" b="1" dirty="0">
              <a:solidFill>
                <a:srgbClr val="0000FF"/>
              </a:solidFill>
            </a:endParaRPr>
          </a:p>
        </p:txBody>
      </p:sp>
      <p:sp>
        <p:nvSpPr>
          <p:cNvPr id="12" name="文本框 11"/>
          <p:cNvSpPr txBox="1"/>
          <p:nvPr/>
        </p:nvSpPr>
        <p:spPr>
          <a:xfrm>
            <a:off x="1062316" y="1524050"/>
            <a:ext cx="1261884" cy="369332"/>
          </a:xfrm>
          <a:prstGeom prst="rect">
            <a:avLst/>
          </a:prstGeom>
          <a:noFill/>
        </p:spPr>
        <p:txBody>
          <a:bodyPr wrap="none" rtlCol="0">
            <a:spAutoFit/>
          </a:bodyPr>
          <a:lstStyle/>
          <a:p>
            <a:r>
              <a:rPr lang="en-US" altLang="zh-CN" b="1" dirty="0" smtClean="0">
                <a:solidFill>
                  <a:srgbClr val="C00000"/>
                </a:solidFill>
              </a:rPr>
              <a:t>X</a:t>
            </a:r>
            <a:r>
              <a:rPr lang="zh-CN" altLang="en-US" b="1" dirty="0" smtClean="0">
                <a:solidFill>
                  <a:srgbClr val="C00000"/>
                </a:solidFill>
              </a:rPr>
              <a:t>方向径迹</a:t>
            </a:r>
            <a:endParaRPr lang="zh-CN" altLang="en-US" b="1" dirty="0">
              <a:solidFill>
                <a:srgbClr val="C00000"/>
              </a:solidFill>
            </a:endParaRPr>
          </a:p>
        </p:txBody>
      </p:sp>
      <p:sp>
        <p:nvSpPr>
          <p:cNvPr id="13" name="文本框 12"/>
          <p:cNvSpPr txBox="1"/>
          <p:nvPr/>
        </p:nvSpPr>
        <p:spPr>
          <a:xfrm>
            <a:off x="3810060" y="1524050"/>
            <a:ext cx="1268296" cy="369332"/>
          </a:xfrm>
          <a:prstGeom prst="rect">
            <a:avLst/>
          </a:prstGeom>
          <a:noFill/>
        </p:spPr>
        <p:txBody>
          <a:bodyPr wrap="none" rtlCol="0">
            <a:spAutoFit/>
          </a:bodyPr>
          <a:lstStyle/>
          <a:p>
            <a:r>
              <a:rPr lang="en-US" altLang="zh-CN" b="1" dirty="0" smtClean="0">
                <a:solidFill>
                  <a:srgbClr val="C00000"/>
                </a:solidFill>
              </a:rPr>
              <a:t>Y</a:t>
            </a:r>
            <a:r>
              <a:rPr lang="zh-CN" altLang="en-US" b="1" dirty="0" smtClean="0">
                <a:solidFill>
                  <a:srgbClr val="C00000"/>
                </a:solidFill>
              </a:rPr>
              <a:t>方向径迹</a:t>
            </a:r>
            <a:endParaRPr lang="zh-CN" altLang="en-US" b="1" dirty="0">
              <a:solidFill>
                <a:srgbClr val="C00000"/>
              </a:solidFill>
            </a:endParaRPr>
          </a:p>
        </p:txBody>
      </p:sp>
      <p:sp>
        <p:nvSpPr>
          <p:cNvPr id="15" name="文本框 14"/>
          <p:cNvSpPr txBox="1"/>
          <p:nvPr/>
        </p:nvSpPr>
        <p:spPr>
          <a:xfrm>
            <a:off x="7772356" y="3558064"/>
            <a:ext cx="1268296" cy="338554"/>
          </a:xfrm>
          <a:prstGeom prst="rect">
            <a:avLst/>
          </a:prstGeom>
          <a:noFill/>
        </p:spPr>
        <p:txBody>
          <a:bodyPr wrap="none" rtlCol="0">
            <a:spAutoFit/>
          </a:bodyPr>
          <a:lstStyle/>
          <a:p>
            <a:r>
              <a:rPr lang="el-GR" altLang="zh-CN" sz="1600" b="1" dirty="0"/>
              <a:t>σ</a:t>
            </a:r>
            <a:r>
              <a:rPr lang="en-US" altLang="zh-CN" sz="1600" b="1" dirty="0" smtClean="0"/>
              <a:t> = 278 um</a:t>
            </a:r>
            <a:endParaRPr lang="zh-CN" altLang="en-US" sz="1600" b="1" dirty="0"/>
          </a:p>
        </p:txBody>
      </p:sp>
      <p:sp>
        <p:nvSpPr>
          <p:cNvPr id="16" name="文本框 15"/>
          <p:cNvSpPr txBox="1"/>
          <p:nvPr/>
        </p:nvSpPr>
        <p:spPr>
          <a:xfrm>
            <a:off x="10560089" y="3557467"/>
            <a:ext cx="1268296" cy="338554"/>
          </a:xfrm>
          <a:prstGeom prst="rect">
            <a:avLst/>
          </a:prstGeom>
          <a:noFill/>
        </p:spPr>
        <p:txBody>
          <a:bodyPr wrap="none" rtlCol="0">
            <a:spAutoFit/>
          </a:bodyPr>
          <a:lstStyle/>
          <a:p>
            <a:r>
              <a:rPr lang="el-GR" altLang="zh-CN" sz="1600" b="1" dirty="0"/>
              <a:t>σ</a:t>
            </a:r>
            <a:r>
              <a:rPr lang="en-US" altLang="zh-CN" sz="1600" b="1" dirty="0" smtClean="0"/>
              <a:t> = 214 um</a:t>
            </a:r>
            <a:endParaRPr lang="zh-CN" altLang="en-US" sz="1600" b="1" dirty="0"/>
          </a:p>
        </p:txBody>
      </p:sp>
      <p:sp>
        <p:nvSpPr>
          <p:cNvPr id="18" name="文本框 17"/>
          <p:cNvSpPr txBox="1"/>
          <p:nvPr/>
        </p:nvSpPr>
        <p:spPr>
          <a:xfrm>
            <a:off x="1021859" y="5257752"/>
            <a:ext cx="10766089" cy="1200329"/>
          </a:xfrm>
          <a:prstGeom prst="rect">
            <a:avLst/>
          </a:prstGeom>
          <a:noFill/>
        </p:spPr>
        <p:txBody>
          <a:bodyPr wrap="none" rtlCol="0">
            <a:spAutoFit/>
          </a:bodyPr>
          <a:lstStyle/>
          <a:p>
            <a:pPr marL="285750" indent="-285750">
              <a:buFont typeface="Wingdings" panose="05000000000000000000" pitchFamily="2" charset="2"/>
              <a:buChar char="Ø"/>
            </a:pPr>
            <a:r>
              <a:rPr lang="en-US" altLang="zh-CN" b="1" dirty="0" smtClean="0"/>
              <a:t>GEM1</a:t>
            </a:r>
            <a:r>
              <a:rPr lang="zh-CN" altLang="en-US" b="1" dirty="0"/>
              <a:t>、</a:t>
            </a:r>
            <a:r>
              <a:rPr lang="en-US" altLang="zh-CN" b="1" dirty="0" smtClean="0"/>
              <a:t>GEM3</a:t>
            </a:r>
            <a:r>
              <a:rPr lang="zh-CN" altLang="en-US" b="1" dirty="0" smtClean="0"/>
              <a:t>同时有信号计数</a:t>
            </a:r>
            <a:r>
              <a:rPr lang="en-US" altLang="zh-CN" b="1" dirty="0" smtClean="0"/>
              <a:t>11185</a:t>
            </a:r>
            <a:r>
              <a:rPr lang="zh-CN" altLang="en-US" b="1" dirty="0"/>
              <a:t>，</a:t>
            </a:r>
            <a:r>
              <a:rPr lang="zh-CN" altLang="en-US" b="1" dirty="0" smtClean="0"/>
              <a:t>三个探测器同时有信号计数</a:t>
            </a:r>
            <a:r>
              <a:rPr lang="en-US" altLang="zh-CN" b="1" dirty="0" smtClean="0"/>
              <a:t>10579</a:t>
            </a:r>
            <a:r>
              <a:rPr lang="zh-CN" altLang="en-US" b="1" dirty="0" smtClean="0"/>
              <a:t>；</a:t>
            </a:r>
            <a:endParaRPr lang="en-US" altLang="zh-CN" b="1" dirty="0" smtClean="0"/>
          </a:p>
          <a:p>
            <a:pPr marL="285750" indent="-285750">
              <a:buFont typeface="Wingdings" panose="05000000000000000000" pitchFamily="2" charset="2"/>
              <a:buChar char="Ø"/>
            </a:pPr>
            <a:r>
              <a:rPr lang="en-US" altLang="zh-CN" b="1" dirty="0" smtClean="0"/>
              <a:t>GEM2</a:t>
            </a:r>
            <a:r>
              <a:rPr lang="zh-CN" altLang="en-US" b="1" dirty="0" smtClean="0"/>
              <a:t>探测效率 </a:t>
            </a:r>
            <a:r>
              <a:rPr lang="en-US" altLang="zh-CN" b="1" dirty="0" smtClean="0"/>
              <a:t>~ 94.6%</a:t>
            </a:r>
            <a:r>
              <a:rPr lang="zh-CN" altLang="en-US" b="1" dirty="0" smtClean="0"/>
              <a:t>；</a:t>
            </a:r>
            <a:endParaRPr lang="en-US" altLang="zh-CN" b="1" dirty="0" smtClean="0"/>
          </a:p>
          <a:p>
            <a:pPr marL="285750" indent="-285750">
              <a:buFont typeface="Wingdings" panose="05000000000000000000" pitchFamily="2" charset="2"/>
              <a:buChar char="Ø"/>
            </a:pPr>
            <a:r>
              <a:rPr lang="zh-CN" altLang="en-US" b="1" dirty="0" smtClean="0"/>
              <a:t>系统</a:t>
            </a:r>
            <a:r>
              <a:rPr lang="en-US" altLang="zh-CN" b="1" dirty="0" smtClean="0"/>
              <a:t>GEM</a:t>
            </a:r>
            <a:r>
              <a:rPr lang="zh-CN" altLang="en-US" b="1" dirty="0"/>
              <a:t>探测器位置分辨初步</a:t>
            </a:r>
            <a:r>
              <a:rPr lang="zh-CN" altLang="en-US" b="1" dirty="0" smtClean="0"/>
              <a:t>测试结果在</a:t>
            </a:r>
            <a:r>
              <a:rPr lang="en-US" altLang="zh-CN" b="1" dirty="0" smtClean="0"/>
              <a:t>200 </a:t>
            </a:r>
            <a:r>
              <a:rPr lang="el-GR" altLang="zh-CN" b="1" dirty="0" smtClean="0"/>
              <a:t>μ</a:t>
            </a:r>
            <a:r>
              <a:rPr lang="en-US" altLang="zh-CN" b="1" dirty="0" smtClean="0"/>
              <a:t>m</a:t>
            </a:r>
            <a:r>
              <a:rPr lang="zh-CN" altLang="en-US" b="1" dirty="0" smtClean="0"/>
              <a:t>左右，需进行进一步分析</a:t>
            </a:r>
            <a:r>
              <a:rPr lang="zh-CN" altLang="en-US" b="1" dirty="0" smtClean="0"/>
              <a:t>；</a:t>
            </a:r>
            <a:endParaRPr lang="en-US" altLang="zh-CN" b="1" dirty="0" smtClean="0"/>
          </a:p>
          <a:p>
            <a:pPr marL="285750" indent="-285750">
              <a:buFont typeface="Wingdings" panose="05000000000000000000" pitchFamily="2" charset="2"/>
              <a:buChar char="Ø"/>
            </a:pPr>
            <a:r>
              <a:rPr lang="zh-CN" altLang="en-US" b="1" dirty="0" smtClean="0"/>
              <a:t>已购买新的</a:t>
            </a:r>
            <a:r>
              <a:rPr lang="en-US" altLang="zh-CN" b="1" dirty="0" smtClean="0"/>
              <a:t>GEM</a:t>
            </a:r>
            <a:r>
              <a:rPr lang="zh-CN" altLang="en-US" b="1" dirty="0" smtClean="0"/>
              <a:t>薄膜，下一步提高探测器个数，改变探测器面积（</a:t>
            </a:r>
            <a:r>
              <a:rPr lang="en-US" altLang="zh-CN" b="1" dirty="0">
                <a:solidFill>
                  <a:srgbClr val="C00000"/>
                </a:solidFill>
                <a:latin typeface="Times New Roman" panose="02020603050405020304" pitchFamily="18" charset="0"/>
                <a:cs typeface="Times New Roman" panose="02020603050405020304" pitchFamily="18" charset="0"/>
              </a:rPr>
              <a:t> </a:t>
            </a:r>
            <a:r>
              <a:rPr lang="en-US" altLang="zh-CN" b="1" dirty="0" smtClean="0">
                <a:latin typeface="Times New Roman" panose="02020603050405020304" pitchFamily="18" charset="0"/>
                <a:cs typeface="Times New Roman" panose="02020603050405020304" pitchFamily="18" charset="0"/>
              </a:rPr>
              <a:t>40cm×40cm</a:t>
            </a:r>
            <a:r>
              <a:rPr lang="zh-CN" altLang="en-US" b="1" dirty="0" smtClean="0"/>
              <a:t>），进行系统测试。</a:t>
            </a:r>
            <a:endParaRPr lang="zh-CN" altLang="en-US" b="1" dirty="0"/>
          </a:p>
        </p:txBody>
      </p:sp>
      <p:sp>
        <p:nvSpPr>
          <p:cNvPr id="19" name="文本框 18"/>
          <p:cNvSpPr txBox="1"/>
          <p:nvPr/>
        </p:nvSpPr>
        <p:spPr>
          <a:xfrm>
            <a:off x="8686732" y="1045150"/>
            <a:ext cx="2954655" cy="369332"/>
          </a:xfrm>
          <a:prstGeom prst="rect">
            <a:avLst/>
          </a:prstGeom>
          <a:noFill/>
        </p:spPr>
        <p:txBody>
          <a:bodyPr wrap="none" rtlCol="0">
            <a:spAutoFit/>
          </a:bodyPr>
          <a:lstStyle/>
          <a:p>
            <a:r>
              <a:rPr lang="zh-CN" altLang="en-US" b="1" dirty="0" smtClean="0">
                <a:solidFill>
                  <a:srgbClr val="0000FF"/>
                </a:solidFill>
              </a:rPr>
              <a:t>对中间位置探测器进行测试</a:t>
            </a:r>
            <a:endParaRPr lang="zh-CN" altLang="en-US" b="1" dirty="0">
              <a:solidFill>
                <a:srgbClr val="0000FF"/>
              </a:solidFill>
            </a:endParaRPr>
          </a:p>
        </p:txBody>
      </p:sp>
      <p:sp>
        <p:nvSpPr>
          <p:cNvPr id="14" name="文本框 18"/>
          <p:cNvSpPr txBox="1"/>
          <p:nvPr/>
        </p:nvSpPr>
        <p:spPr>
          <a:xfrm>
            <a:off x="5499046" y="1056923"/>
            <a:ext cx="1811714" cy="369332"/>
          </a:xfrm>
          <a:prstGeom prst="rect">
            <a:avLst/>
          </a:prstGeom>
          <a:noFill/>
        </p:spPr>
        <p:txBody>
          <a:bodyPr wrap="none" rtlCol="0">
            <a:spAutoFit/>
          </a:bodyPr>
          <a:lstStyle/>
          <a:p>
            <a:r>
              <a:rPr lang="zh-CN" altLang="en-US" b="1" dirty="0" smtClean="0">
                <a:solidFill>
                  <a:srgbClr val="0000FF"/>
                </a:solidFill>
              </a:rPr>
              <a:t>重心法重建径迹</a:t>
            </a:r>
            <a:endParaRPr lang="zh-CN" altLang="en-US" b="1" dirty="0">
              <a:solidFill>
                <a:srgbClr val="0000FF"/>
              </a:solidFill>
            </a:endParaRPr>
          </a:p>
        </p:txBody>
      </p:sp>
    </p:spTree>
    <p:extLst>
      <p:ext uri="{BB962C8B-B14F-4D97-AF65-F5344CB8AC3E}">
        <p14:creationId xmlns:p14="http://schemas.microsoft.com/office/powerpoint/2010/main" val="3048650619"/>
      </p:ext>
    </p:extLst>
  </p:cSld>
  <p:clrMapOvr>
    <a:masterClrMapping/>
  </p:clrMapOvr>
  <p:timing>
    <p:tnLst>
      <p:par>
        <p:cTn id="1" dur="indefinite" restart="never" nodeType="tmRoot"/>
      </p:par>
    </p:tnLst>
  </p:timing>
</p:sld>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宋体"/>
      </a:majorFont>
      <a:minorFont>
        <a:latin typeface="Arial"/>
        <a:ea typeface="宋体"/>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42119</TotalTime>
  <Pages>0</Pages>
  <Words>923</Words>
  <Characters>0</Characters>
  <Application>Microsoft Office PowerPoint</Application>
  <DocSecurity>0</DocSecurity>
  <PresentationFormat>自定义</PresentationFormat>
  <Lines>0</Lines>
  <Paragraphs>106</Paragraphs>
  <Slides>14</Slides>
  <Notes>1</Notes>
  <HiddenSlides>0</HiddenSlides>
  <MMClips>0</MMClips>
  <ScaleCrop>false</ScaleCrop>
  <HeadingPairs>
    <vt:vector size="4" baseType="variant">
      <vt:variant>
        <vt:lpstr>主题</vt:lpstr>
      </vt:variant>
      <vt:variant>
        <vt:i4>1</vt:i4>
      </vt:variant>
      <vt:variant>
        <vt:lpstr>幻灯片标题</vt:lpstr>
      </vt:variant>
      <vt:variant>
        <vt:i4>14</vt:i4>
      </vt:variant>
    </vt:vector>
  </HeadingPairs>
  <TitlesOfParts>
    <vt:vector size="15" baseType="lpstr">
      <vt:lpstr>默认设计模板</vt:lpstr>
      <vt:lpstr>基于GEM探测器的高精度位置分辨测试平台搭建</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CharactersWithSpaces>0</CharactersWithSpaces>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ZhouYi</dc:creator>
  <cp:lastModifiedBy>Windows 用户</cp:lastModifiedBy>
  <cp:revision>792</cp:revision>
  <cp:lastPrinted>2017-02-22T05:50:43Z</cp:lastPrinted>
  <dcterms:created xsi:type="dcterms:W3CDTF">2010-11-15T02:54:45Z</dcterms:created>
  <dcterms:modified xsi:type="dcterms:W3CDTF">2017-11-11T13:50:24Z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r8>1</vt:r8>
  </property>
  <property fmtid="{D5CDD505-2E9C-101B-9397-08002B2CF9AE}" pid="3" name="KSOProductBuildVer">
    <vt:lpwstr>2052-6.6.0.2877</vt:lpwstr>
  </property>
</Properties>
</file>