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3" r:id="rId3"/>
    <p:sldId id="261" r:id="rId4"/>
    <p:sldId id="285" r:id="rId5"/>
    <p:sldId id="286" r:id="rId6"/>
    <p:sldId id="287" r:id="rId7"/>
    <p:sldId id="288" r:id="rId9"/>
    <p:sldId id="283" r:id="rId10"/>
    <p:sldId id="284" r:id="rId11"/>
    <p:sldId id="289" r:id="rId12"/>
    <p:sldId id="302" r:id="rId13"/>
    <p:sldId id="291" r:id="rId14"/>
    <p:sldId id="303" r:id="rId15"/>
    <p:sldId id="292" r:id="rId16"/>
    <p:sldId id="267" r:id="rId17"/>
    <p:sldId id="294" r:id="rId18"/>
    <p:sldId id="295" r:id="rId19"/>
    <p:sldId id="301" r:id="rId20"/>
    <p:sldId id="296" r:id="rId21"/>
    <p:sldId id="30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BE79F-1450-4D4D-B87C-19929D100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29B07-0CE3-4A53-A95C-D444EF6C91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29B07-0CE3-4A53-A95C-D444EF6C91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29B07-0CE3-4A53-A95C-D444EF6C91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324E-02DC-46D1-9A84-0211D0EEF1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6784-0D29-4696-BF14-51D20B9A1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hyperlink" Target="https://arxiv.org/abs/1707.00125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3552" y="2130426"/>
            <a:ext cx="8064896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Groove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阻性微结构探测器的性能测量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/>
          <p:nvPr/>
        </p:nvSpPr>
        <p:spPr bwMode="auto">
          <a:xfrm>
            <a:off x="2881313" y="5786439"/>
            <a:ext cx="6400800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tint val="75000"/>
                  </a:schemeClr>
                </a:solidFill>
              </a:rPr>
              <a:t>第七届全国先进气体探测器研讨会</a:t>
            </a:r>
            <a:endParaRPr lang="en-US" altLang="zh-CN" sz="16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chemeClr val="tx1">
                    <a:tint val="75000"/>
                  </a:schemeClr>
                </a:solidFill>
              </a:rPr>
              <a:t>2017</a:t>
            </a:r>
            <a:endParaRPr lang="zh-CN" altLang="en-US" sz="1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2809875" y="4429124"/>
            <a:ext cx="6400800" cy="978899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陈石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中国科学院大学</a:t>
            </a:r>
            <a:r>
              <a:rPr lang="en-US" altLang="zh-CN" dirty="0"/>
              <a:t>(UCAS)</a:t>
            </a:r>
            <a:endParaRPr lang="en-US" altLang="zh-CN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1026" name="Picture 2" descr="Weizmann Institute of Scienc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65" y="0"/>
            <a:ext cx="7184768" cy="9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屏幕快照 2016-10-25 18.08.02.png" descr="屏幕快照 2016-10-25 18.08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" y="-7367"/>
            <a:ext cx="4948498" cy="101320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36" y="6056358"/>
            <a:ext cx="2543530" cy="142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" y="8592"/>
            <a:ext cx="10515600" cy="1325563"/>
          </a:xfrm>
        </p:spPr>
        <p:txBody>
          <a:bodyPr/>
          <a:lstStyle/>
          <a:p>
            <a:r>
              <a:rPr lang="en-US" altLang="zh-CN" dirty="0"/>
              <a:t>Manufacture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Groove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A7-24F6-4545-A240-B557C72814CB}" type="slidenum">
              <a:rPr lang="en-US" smtClean="0"/>
            </a:fld>
            <a:endParaRPr lang="en-US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72" y="1475198"/>
            <a:ext cx="2776232" cy="209611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5" t="55296" r="1907" b="1606"/>
          <a:stretch>
            <a:fillRect/>
          </a:stretch>
        </p:blipFill>
        <p:spPr>
          <a:xfrm>
            <a:off x="8889172" y="4005198"/>
            <a:ext cx="2881744" cy="21940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29484" y="4190044"/>
            <a:ext cx="532518" cy="369332"/>
          </a:xfrm>
          <a:prstGeom prst="rect">
            <a:avLst/>
          </a:prstGeom>
          <a:solidFill>
            <a:srgbClr val="6DBE4F"/>
          </a:solidFill>
        </p:spPr>
        <p:txBody>
          <a:bodyPr wrap="none">
            <a:spAutoFit/>
          </a:bodyPr>
          <a:lstStyle/>
          <a:p>
            <a:r>
              <a:rPr lang="en-US" dirty="0"/>
              <a:t>FR4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77758" y="1803284"/>
            <a:ext cx="841577" cy="369332"/>
          </a:xfrm>
          <a:prstGeom prst="rect">
            <a:avLst/>
          </a:prstGeom>
          <a:solidFill>
            <a:srgbClr val="F9A960"/>
          </a:solidFill>
        </p:spPr>
        <p:txBody>
          <a:bodyPr wrap="none">
            <a:spAutoFit/>
          </a:bodyPr>
          <a:lstStyle/>
          <a:p>
            <a:r>
              <a:rPr lang="en-US" dirty="0"/>
              <a:t>copper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68745" y="1987950"/>
            <a:ext cx="511335" cy="3824412"/>
          </a:xfrm>
          <a:prstGeom prst="straightConnector1">
            <a:avLst/>
          </a:prstGeom>
          <a:ln>
            <a:solidFill>
              <a:srgbClr val="F9A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17354" y="2059857"/>
            <a:ext cx="590550" cy="495300"/>
          </a:xfrm>
          <a:prstGeom prst="straightConnector1">
            <a:avLst/>
          </a:prstGeom>
          <a:ln>
            <a:solidFill>
              <a:srgbClr val="F9A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24399" y="4374710"/>
            <a:ext cx="453360" cy="1437652"/>
          </a:xfrm>
          <a:prstGeom prst="straightConnector1">
            <a:avLst/>
          </a:prstGeom>
          <a:ln>
            <a:solidFill>
              <a:srgbClr val="6DB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01303" y="4374710"/>
            <a:ext cx="706601" cy="580416"/>
          </a:xfrm>
          <a:prstGeom prst="straightConnector1">
            <a:avLst/>
          </a:prstGeom>
          <a:ln>
            <a:solidFill>
              <a:srgbClr val="6DB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hape 104"/>
          <p:cNvPicPr preferRelativeResize="0">
            <a:picLocks noChangeAspect="1"/>
          </p:cNvPicPr>
          <p:nvPr/>
        </p:nvPicPr>
        <p:blipFill rotWithShape="1">
          <a:blip r:embed="rId4"/>
          <a:srcRect l="37446" t="31286" r="36354" b="26842"/>
          <a:stretch>
            <a:fillRect/>
          </a:stretch>
        </p:blipFill>
        <p:spPr>
          <a:xfrm rot="-5400000">
            <a:off x="1678364" y="2753536"/>
            <a:ext cx="21962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16200" r="16369"/>
          <a:stretch>
            <a:fillRect/>
          </a:stretch>
        </p:blipFill>
        <p:spPr>
          <a:xfrm rot="5400000">
            <a:off x="1294778" y="514057"/>
            <a:ext cx="2688557" cy="412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5146814"/>
            <a:ext cx="5536474" cy="1601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d = 0.2,</a:t>
            </a:r>
            <a:r>
              <a:rPr lang="zh-CN" altLang="en-US" dirty="0"/>
              <a:t> </a:t>
            </a:r>
            <a:r>
              <a:rPr lang="en-US" altLang="zh-CN" dirty="0"/>
              <a:t>0.3,</a:t>
            </a:r>
            <a:r>
              <a:rPr lang="zh-CN" altLang="en-US" dirty="0"/>
              <a:t> </a:t>
            </a:r>
            <a:r>
              <a:rPr lang="en-US" altLang="zh-CN" dirty="0"/>
              <a:t>0.5 mm </a:t>
            </a:r>
            <a:r>
              <a:rPr lang="en-US" altLang="zh-CN" sz="1400" dirty="0"/>
              <a:t>(groove width)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dirty="0"/>
              <a:t>a = 1 mm		    </a:t>
            </a:r>
            <a:r>
              <a:rPr lang="en-US" altLang="zh-CN" sz="1400" dirty="0"/>
              <a:t>(groove pitch)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dirty="0"/>
              <a:t>t = 0.8 mm		    </a:t>
            </a:r>
            <a:r>
              <a:rPr lang="en-US" altLang="zh-CN" sz="1400" dirty="0"/>
              <a:t>(thickness)</a:t>
            </a:r>
            <a:endParaRPr lang="en-US" altLang="zh-CN" sz="1400" dirty="0"/>
          </a:p>
          <a:p>
            <a:endParaRPr lang="en-US" altLang="zh-CN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5662302" y="5146814"/>
            <a:ext cx="5835189" cy="182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FR4 0.8mm +</a:t>
            </a:r>
            <a:r>
              <a:rPr lang="en-US" altLang="zh-CN" sz="2400" dirty="0" err="1"/>
              <a:t>Semitron</a:t>
            </a:r>
            <a:r>
              <a:rPr lang="en-US" altLang="zh-CN" sz="2400" dirty="0"/>
              <a:t> 0.4mm</a:t>
            </a:r>
            <a:endParaRPr lang="en-US" altLang="zh-CN" sz="2400" dirty="0"/>
          </a:p>
          <a:p>
            <a:pPr marL="0" indent="0">
              <a:buNone/>
            </a:pPr>
            <a:r>
              <a:rPr lang="es-ES" altLang="zh-CN" sz="2400" dirty="0" err="1"/>
              <a:t>Semitron</a:t>
            </a:r>
            <a:r>
              <a:rPr lang="es-ES" altLang="zh-CN" sz="2400" dirty="0"/>
              <a:t> ESD 225 2×10</a:t>
            </a:r>
            <a:r>
              <a:rPr lang="es-ES" altLang="zh-CN" sz="2400" baseline="30000" dirty="0"/>
              <a:t>9</a:t>
            </a:r>
            <a:r>
              <a:rPr lang="es-ES" altLang="zh-CN" sz="2400" dirty="0"/>
              <a:t>Ωcm</a:t>
            </a:r>
            <a:endParaRPr lang="es-ES" altLang="zh-CN" sz="2400" dirty="0"/>
          </a:p>
          <a:p>
            <a:pPr marL="0" indent="0">
              <a:buNone/>
            </a:pPr>
            <a:r>
              <a:rPr lang="en-US" altLang="zh-CN" sz="2400" dirty="0"/>
              <a:t>Couple the resistive plate to anode via silver painting</a:t>
            </a:r>
            <a:endParaRPr lang="en-US" altLang="zh-CN" sz="2400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47" y="2207463"/>
            <a:ext cx="3527677" cy="2627711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24" y="2170190"/>
            <a:ext cx="3545637" cy="262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4" y="2207463"/>
            <a:ext cx="3552132" cy="262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17" y="941078"/>
            <a:ext cx="5280000" cy="39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21477"/>
          <a:stretch>
            <a:fillRect/>
          </a:stretch>
        </p:blipFill>
        <p:spPr>
          <a:xfrm>
            <a:off x="4861560" y="941078"/>
            <a:ext cx="3407025" cy="396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3217" y="5215753"/>
            <a:ext cx="5138195" cy="1402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sz="2400" dirty="0"/>
              <a:t> Collimator: d=0.5mm,1mm</a:t>
            </a:r>
            <a:endParaRPr lang="en-US" altLang="zh-CN" sz="2400" dirty="0"/>
          </a:p>
          <a:p>
            <a:pPr marL="0" indent="0">
              <a:buNone/>
            </a:pPr>
            <a:r>
              <a:rPr lang="en-US" sz="2400" dirty="0"/>
              <a:t>  Window: Mylar</a:t>
            </a:r>
            <a:endParaRPr lang="en-US" sz="2400" dirty="0"/>
          </a:p>
          <a:p>
            <a:pPr marL="0" indent="0">
              <a:buNone/>
            </a:pPr>
            <a:r>
              <a:rPr lang="en-US" altLang="zh-CN" sz="2400" dirty="0"/>
              <a:t>  Drift Field: 0.5kV/cm</a:t>
            </a:r>
            <a:endParaRPr lang="en-US" altLang="zh-C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1" y="1025986"/>
            <a:ext cx="4266572" cy="3875091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>
          <a:xfrm>
            <a:off x="6307882" y="4763331"/>
            <a:ext cx="5138195" cy="2094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Pre amplifier</a:t>
            </a:r>
            <a:r>
              <a:rPr lang="zh-CN" altLang="en-US" sz="2400" dirty="0"/>
              <a:t>：</a:t>
            </a:r>
            <a:r>
              <a:rPr lang="en-US" altLang="zh-CN" sz="2400" dirty="0"/>
              <a:t>CAEN1422(ch4)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Linear amplifier: ORTEC 572A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MCA: AMPTEK 8000A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Result of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020" y="3187337"/>
            <a:ext cx="5227974" cy="3540034"/>
          </a:xfrm>
        </p:spPr>
        <p:txBody>
          <a:bodyPr>
            <a:noAutofit/>
          </a:bodyPr>
          <a:lstStyle/>
          <a:p>
            <a:r>
              <a:rPr lang="zh-CN" altLang="en-US" sz="1500" dirty="0"/>
              <a:t>不同气体中，</a:t>
            </a:r>
            <a:r>
              <a:rPr lang="en-US" altLang="zh-CN" sz="1500" dirty="0"/>
              <a:t>Groove</a:t>
            </a:r>
            <a:r>
              <a:rPr lang="zh-CN" altLang="en-US" sz="1500" dirty="0"/>
              <a:t>均能稳定工作在</a:t>
            </a:r>
            <a:r>
              <a:rPr lang="en-US" altLang="zh-CN" sz="1500" dirty="0"/>
              <a:t>10</a:t>
            </a:r>
            <a:r>
              <a:rPr lang="en-US" altLang="zh-CN" sz="1500" baseline="30000" dirty="0"/>
              <a:t>4</a:t>
            </a:r>
            <a:r>
              <a:rPr lang="zh-CN" altLang="en-US" sz="1500" dirty="0"/>
              <a:t>增益下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    </a:t>
            </a:r>
            <a:r>
              <a:rPr lang="zh-CN" altLang="en-US" sz="1500" dirty="0"/>
              <a:t>（</a:t>
            </a:r>
            <a:r>
              <a:rPr lang="en-US" altLang="zh-CN" sz="1500" dirty="0"/>
              <a:t>Rate :6kHz/mm2   Cu-tube: 8.04keV)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	2.7x10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 @ArCO</a:t>
            </a:r>
            <a:r>
              <a:rPr lang="en-US" altLang="zh-CN" sz="1500" baseline="-25000" dirty="0"/>
              <a:t>2</a:t>
            </a:r>
            <a:r>
              <a:rPr lang="en-US" altLang="zh-CN" sz="1500" dirty="0"/>
              <a:t>(93%+7%) (discharge-free: 1.5x10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)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	3.2x10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 @ArCH</a:t>
            </a:r>
            <a:r>
              <a:rPr lang="en-US" altLang="zh-CN" sz="1500" baseline="-25000" dirty="0"/>
              <a:t>4</a:t>
            </a:r>
            <a:r>
              <a:rPr lang="en-US" altLang="zh-CN" sz="1500" dirty="0"/>
              <a:t>(95%+5%)  (discharge-free:1.2x10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)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	5.3x10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 @NeCH</a:t>
            </a:r>
            <a:r>
              <a:rPr lang="en-US" altLang="zh-CN" sz="1500" baseline="-25000" dirty="0"/>
              <a:t>4</a:t>
            </a:r>
            <a:r>
              <a:rPr lang="en-US" altLang="zh-CN" sz="1500" dirty="0"/>
              <a:t>(95%+5%) (discharge-free:3.5x10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)</a:t>
            </a:r>
            <a:endParaRPr lang="en-US" altLang="zh-CN" sz="1500" dirty="0"/>
          </a:p>
          <a:p>
            <a:endParaRPr lang="en-US" altLang="zh-CN" sz="1500" dirty="0"/>
          </a:p>
          <a:p>
            <a:r>
              <a:rPr lang="en-US" altLang="zh-CN" sz="1500" baseline="30000" dirty="0"/>
              <a:t>55</a:t>
            </a:r>
            <a:r>
              <a:rPr lang="en-US" altLang="zh-CN" sz="1500" dirty="0"/>
              <a:t>Fe</a:t>
            </a:r>
            <a:r>
              <a:rPr lang="zh-CN" altLang="en-US" sz="1500" dirty="0"/>
              <a:t>下（</a:t>
            </a:r>
            <a:r>
              <a:rPr lang="en-US" altLang="zh-CN" sz="1500" dirty="0"/>
              <a:t>Rate</a:t>
            </a:r>
            <a:r>
              <a:rPr lang="zh-CN" altLang="en-US" sz="1500" dirty="0"/>
              <a:t>：</a:t>
            </a:r>
            <a:r>
              <a:rPr lang="en-US" altLang="zh-CN" sz="1500" dirty="0"/>
              <a:t>50Hz/mm2)</a:t>
            </a:r>
            <a:r>
              <a:rPr lang="zh-CN" altLang="en-US" sz="1500" dirty="0"/>
              <a:t>获得更高增益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	8.5x10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 @ArCH</a:t>
            </a:r>
            <a:r>
              <a:rPr lang="en-US" altLang="zh-CN" sz="1500" baseline="-25000" dirty="0"/>
              <a:t>4</a:t>
            </a:r>
            <a:r>
              <a:rPr lang="en-US" altLang="zh-CN" sz="1500" dirty="0"/>
              <a:t>(95%+5%)  (discharge-free:2.5x10</a:t>
            </a:r>
            <a:r>
              <a:rPr lang="en-US" altLang="zh-CN" sz="1500" baseline="30000" dirty="0"/>
              <a:t>4</a:t>
            </a:r>
            <a:r>
              <a:rPr lang="en-US" altLang="zh-CN" sz="1500" dirty="0"/>
              <a:t>)</a:t>
            </a:r>
            <a:endParaRPr lang="en-US" altLang="zh-CN" sz="1500" dirty="0"/>
          </a:p>
          <a:p>
            <a:pPr marL="0" indent="0">
              <a:buNone/>
            </a:pPr>
            <a:r>
              <a:rPr lang="en-US" altLang="zh-CN" sz="1500" dirty="0"/>
              <a:t>	</a:t>
            </a:r>
            <a:endParaRPr lang="en-US" altLang="zh-CN" sz="1500" dirty="0"/>
          </a:p>
          <a:p>
            <a:r>
              <a:rPr lang="zh-CN" altLang="en-US" sz="1500" dirty="0"/>
              <a:t>电压相同，</a:t>
            </a:r>
            <a:r>
              <a:rPr lang="en-US" altLang="zh-CN" sz="1500" dirty="0"/>
              <a:t>Groove</a:t>
            </a:r>
            <a:r>
              <a:rPr lang="zh-CN" altLang="en-US" sz="1500" dirty="0"/>
              <a:t>越窄，增益越高</a:t>
            </a:r>
            <a:endParaRPr lang="en-US" altLang="zh-CN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006" y="3709228"/>
            <a:ext cx="6441512" cy="267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1132118"/>
            <a:ext cx="6160793" cy="2577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05" y="938229"/>
            <a:ext cx="5077834" cy="21328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Result of Uniformity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957802"/>
            <a:ext cx="3356698" cy="24051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4898" y="1957802"/>
            <a:ext cx="2151422" cy="2405193"/>
          </a:xfrm>
        </p:spPr>
        <p:txBody>
          <a:bodyPr>
            <a:normAutofit/>
          </a:bodyPr>
          <a:lstStyle/>
          <a:p>
            <a:r>
              <a:rPr lang="en-US" sz="1200" u="sng" dirty="0"/>
              <a:t>X-Scan</a:t>
            </a:r>
            <a:r>
              <a:rPr lang="en-US" sz="1200" dirty="0"/>
              <a:t>: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move across grooves;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x=0mm</a:t>
            </a:r>
            <a:r>
              <a:rPr lang="en-US" sz="1200" dirty="0">
                <a:sym typeface="Wingdings" panose="05000000000000000000" pitchFamily="2" charset="2"/>
              </a:rPr>
              <a:t>2mm</a:t>
            </a:r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    step:0.2mm</a:t>
            </a:r>
            <a:endParaRPr lang="en-US" sz="1200" dirty="0"/>
          </a:p>
          <a:p>
            <a:r>
              <a:rPr lang="en-US" sz="1200" u="sng" dirty="0"/>
              <a:t>Y-Scan</a:t>
            </a:r>
            <a:r>
              <a:rPr lang="en-US" sz="1200" dirty="0"/>
              <a:t>:</a:t>
            </a:r>
            <a:endParaRPr lang="en-US" sz="1200" dirty="0"/>
          </a:p>
          <a:p>
            <a:pPr marL="0" indent="0">
              <a:buNone/>
            </a:pPr>
            <a:r>
              <a:rPr lang="en-US" altLang="zh-CN" sz="1200" dirty="0"/>
              <a:t>    move along the groove</a:t>
            </a: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/>
              <a:t>    y=0mm</a:t>
            </a:r>
            <a:r>
              <a:rPr lang="en-US" altLang="zh-CN" sz="1200" dirty="0">
                <a:sym typeface="Wingdings" panose="05000000000000000000" pitchFamily="2" charset="2"/>
              </a:rPr>
              <a:t>1mm</a:t>
            </a:r>
            <a:endParaRPr lang="en-US" altLang="zh-CN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sz="1200" dirty="0">
                <a:sym typeface="Wingdings" panose="05000000000000000000" pitchFamily="2" charset="2"/>
              </a:rPr>
              <a:t>    step: 0.2mm</a:t>
            </a:r>
            <a:endParaRPr lang="en-US" altLang="zh-CN" sz="12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20" y="3963426"/>
            <a:ext cx="4065258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93" y="614293"/>
            <a:ext cx="5246370" cy="274320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9315228" y="5665182"/>
            <a:ext cx="2323778" cy="75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The gain uniformity ~3%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(max-min)/(2*average)</a:t>
            </a:r>
            <a:r>
              <a:rPr lang="en-US" sz="1600" dirty="0"/>
              <a:t>    </a:t>
            </a:r>
            <a:endParaRPr lang="en-US" altLang="zh-CN" sz="1600" baseline="30000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9089911" y="3115503"/>
            <a:ext cx="2643333" cy="84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The gain uniformity ~4.5%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chemeClr val="bg2">
                    <a:lumMod val="90000"/>
                  </a:schemeClr>
                </a:solidFill>
              </a:rPr>
              <a:t>(max-min)/(2*average)</a:t>
            </a:r>
            <a:r>
              <a:rPr lang="en-US" dirty="0"/>
              <a:t>  </a:t>
            </a:r>
            <a:endParaRPr lang="en-US" altLang="zh-CN" baseline="30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Result of Energy Resolution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736" y="1339256"/>
            <a:ext cx="5027586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93" y="1333083"/>
            <a:ext cx="5281528" cy="3600000"/>
          </a:xfrm>
          <a:prstGeom prst="rect">
            <a:avLst/>
          </a:prstGeom>
        </p:spPr>
      </p:pic>
      <p:sp>
        <p:nvSpPr>
          <p:cNvPr id="6" name="Shape 190"/>
          <p:cNvSpPr/>
          <p:nvPr/>
        </p:nvSpPr>
        <p:spPr>
          <a:xfrm>
            <a:off x="8344988" y="4922348"/>
            <a:ext cx="3309258" cy="1141692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Groove 0.2mm</a:t>
            </a:r>
            <a:endParaRPr lang="en-US" sz="2400" b="1" dirty="0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altLang="zh-CN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ArCO2</a:t>
            </a:r>
            <a:endParaRPr lang="en-US" altLang="zh-CN" sz="2400" b="1" dirty="0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FHWM/Centroid=15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.6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%</a:t>
            </a:r>
            <a:endParaRPr lang="en-US" sz="2400" b="1" dirty="0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Shape 190"/>
          <p:cNvSpPr/>
          <p:nvPr/>
        </p:nvSpPr>
        <p:spPr>
          <a:xfrm>
            <a:off x="2197551" y="4934693"/>
            <a:ext cx="3309258" cy="1141692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Groove 0.2mm</a:t>
            </a:r>
            <a:endParaRPr lang="en-US" sz="2400" b="1" dirty="0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altLang="zh-CN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ArCH4</a:t>
            </a:r>
            <a:endParaRPr lang="en-US" altLang="zh-CN" sz="2400" b="1" dirty="0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FHWM/Centroid=18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.7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%</a:t>
            </a:r>
            <a:endParaRPr lang="en-US" sz="2400" b="1" dirty="0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235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DMD difficulties can be solved in Groove concept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Gain 8.5x10</a:t>
            </a:r>
            <a:r>
              <a:rPr lang="en-US" altLang="zh-CN" baseline="30000" dirty="0"/>
              <a:t>4</a:t>
            </a:r>
            <a:r>
              <a:rPr lang="en-US" altLang="zh-CN" dirty="0"/>
              <a:t> was achieved in Argon mixture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Gain uniformity ~4.5% across the groove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		~ 3% along the groove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Energy Resolution 15.6% was achieved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Friendly for large area </a:t>
            </a:r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manufacture&amp;check</a:t>
            </a:r>
            <a:r>
              <a:rPr lang="zh-CN" altLang="en-US" dirty="0">
                <a:ea typeface="宋体" panose="02010600030101010101" pitchFamily="2" charset="-122"/>
              </a:rPr>
              <a:t>）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331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sz="4000" dirty="0"/>
              <a:t>Thank you!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RPWELL </a:t>
            </a:r>
            <a:r>
              <a:rPr lang="zh-CN" altLang="en-US" dirty="0"/>
              <a:t>计数率</a:t>
            </a:r>
            <a:r>
              <a:rPr lang="en-US" altLang="zh-CN" dirty="0"/>
              <a:t>vs</a:t>
            </a:r>
            <a:r>
              <a:rPr lang="zh-CN" altLang="en-US" dirty="0"/>
              <a:t>增益</a:t>
            </a:r>
            <a:endParaRPr lang="en-US" altLang="zh-CN" dirty="0"/>
          </a:p>
          <a:p>
            <a:r>
              <a:rPr lang="en-US" altLang="zh-CN" dirty="0"/>
              <a:t>Multiplicity RWELL vs RPWELL</a:t>
            </a:r>
            <a:endParaRPr lang="en-US" altLang="zh-CN" dirty="0"/>
          </a:p>
          <a:p>
            <a:r>
              <a:rPr lang="zh-CN" altLang="en-US" dirty="0"/>
              <a:t>增益到电荷量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0" y="1045066"/>
            <a:ext cx="2286000" cy="2262351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5505691" y="1359053"/>
            <a:ext cx="6476760" cy="229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In THGEM/RPWELL, the primary charge is focused in the middle of the holes and  can be distributed among few holes, typically one or two. </a:t>
            </a: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holes</a:t>
            </a:r>
            <a:r>
              <a:rPr lang="en-US" sz="1800" dirty="0"/>
              <a:t> pattern causes residuals when the particle is not passing through the hole center or in the middle between two holes. </a:t>
            </a:r>
            <a:endParaRPr lang="en-US" altLang="zh-CN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CA7-24F6-4545-A240-B557C72814CB}" type="slidenum">
              <a:rPr lang="en-US" smtClean="0"/>
            </a:fld>
            <a:endParaRPr lang="en-US"/>
          </a:p>
        </p:txBody>
      </p:sp>
      <p:pic>
        <p:nvPicPr>
          <p:cNvPr id="15" name="run0312_beam_profile_res_local_ZSF1_W3_x6-19_y0-1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63" y="3544376"/>
            <a:ext cx="4141225" cy="29945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" name="beam_profile_res_local.pdf"/>
          <p:cNvPicPr>
            <a:picLocks noChangeAspect="1"/>
          </p:cNvPicPr>
          <p:nvPr/>
        </p:nvPicPr>
        <p:blipFill rotWithShape="1">
          <a:blip r:embed="rId3"/>
          <a:srcRect r="14998"/>
          <a:stretch>
            <a:fillRect/>
          </a:stretch>
        </p:blipFill>
        <p:spPr>
          <a:xfrm>
            <a:off x="8975153" y="3613150"/>
            <a:ext cx="3216847" cy="2743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39620" y="3842993"/>
                <a:ext cx="5379141" cy="2878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In beam measurement of RPWELL,  residual was observed.</a:t>
                </a:r>
              </a:p>
              <a:p>
                <a:r>
                  <a:rPr lang="en-US" sz="1800" dirty="0"/>
                  <a:t>Residual: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𝑐𝑙𝑢𝑠𝑡𝑒𝑟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𝑡𝑟𝑎𝑐𝑘</m:t>
                        </m:r>
                      </m:sub>
                    </m:sSub>
                  </m:oMath>
                </a14:m>
                <a:r>
                  <a:rPr lang="en-US" sz="1800" dirty="0"/>
                  <a:t>  (</a:t>
                </a:r>
                <a:r>
                  <a:rPr lang="en-US" sz="1800" dirty="0">
                    <a:solidFill>
                      <a:srgbClr val="FF0000"/>
                    </a:solidFill>
                  </a:rPr>
                  <a:t>Y-axis</a:t>
                </a:r>
                <a:r>
                  <a:rPr lang="en-US" sz="1800" dirty="0"/>
                  <a:t> in the plots)</a:t>
                </a:r>
              </a:p>
              <a:p>
                <a:r>
                  <a:rPr lang="en-US" sz="1800" dirty="0"/>
                  <a:t>The position resolution in data &amp; simulation result.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RMS: ~200um</a:t>
                </a:r>
              </a:p>
            </p:txBody>
          </p:sp>
        </mc:Choice>
        <mc:Fallback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20" y="3842993"/>
                <a:ext cx="5379141" cy="2878482"/>
              </a:xfrm>
              <a:prstGeom prst="rect">
                <a:avLst/>
              </a:prstGeom>
              <a:blipFill rotWithShape="0">
                <a:blip r:embed="rId4"/>
                <a:stretch>
                  <a:fillRect l="-794" t="-1903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0091197" y="3196243"/>
            <a:ext cx="98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simulate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13687" y="3209431"/>
            <a:ext cx="59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</a:t>
            </a:r>
            <a:endParaRPr lang="en-US" dirty="0"/>
          </a:p>
        </p:txBody>
      </p:sp>
      <p:sp>
        <p:nvSpPr>
          <p:cNvPr id="20" name="Title 1"/>
          <p:cNvSpPr txBox="1"/>
          <p:nvPr/>
        </p:nvSpPr>
        <p:spPr>
          <a:xfrm>
            <a:off x="0" y="33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Localization in RPWELL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00" y="1048849"/>
            <a:ext cx="2325693" cy="2258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DMD difficulties in MPGD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Groove concept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Measurement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Difficulty I:</a:t>
            </a:r>
            <a:r>
              <a:rPr lang="zh-CN" altLang="en-US" dirty="0"/>
              <a:t> </a:t>
            </a:r>
            <a:r>
              <a:rPr lang="en-US" altLang="zh-CN" dirty="0"/>
              <a:t>Discharge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High rate</a:t>
            </a:r>
            <a:r>
              <a:rPr lang="zh-CN" altLang="en-US" dirty="0"/>
              <a:t>，</a:t>
            </a:r>
            <a:r>
              <a:rPr lang="en-US" altLang="zh-CN" dirty="0"/>
              <a:t>Stability @HEP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MPGD, without charge saturation in wire vicinity —— high rate capability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Occasional discharge &amp; relatively low dynamic range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HIP events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(highly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Ionizing particles)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	MIP@RICH 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	Nuclear action product @MIP 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Damage the electrodes / electronics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解决方法：用阻性层做保护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9068" y="3126083"/>
            <a:ext cx="3314286" cy="2638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Difficulty II: Manufacture difficulty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62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50mmx50mm  11700 holes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ym typeface="Wingdings" panose="05000000000000000000" pitchFamily="2" charset="2"/>
              </a:rPr>
              <a:t>300mmx300mm ~10h</a:t>
            </a:r>
            <a:r>
              <a:rPr lang="en-US" altLang="zh-CN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1000mmx500mm</a:t>
            </a:r>
            <a:r>
              <a:rPr lang="zh-CN" altLang="en-US" dirty="0"/>
              <a:t> </a:t>
            </a:r>
            <a:r>
              <a:rPr lang="en-US" altLang="zh-CN" dirty="0"/>
              <a:t>2x10</a:t>
            </a:r>
            <a:r>
              <a:rPr lang="en-US" altLang="zh-CN" baseline="30000" dirty="0"/>
              <a:t>6 </a:t>
            </a:r>
            <a:r>
              <a:rPr lang="en-US" altLang="zh-CN" dirty="0"/>
              <a:t>holes</a:t>
            </a:r>
            <a:r>
              <a:rPr lang="zh-CN" altLang="en-US" dirty="0"/>
              <a:t>  </a:t>
            </a:r>
            <a:r>
              <a:rPr lang="en-US" altLang="zh-CN" dirty="0"/>
              <a:t>2days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Abrasion of drills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解决方法：激光打孔、化学腐蚀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7247" y="2892875"/>
            <a:ext cx="4821427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96" y="636155"/>
            <a:ext cx="3374999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Difficulty III:</a:t>
            </a:r>
            <a:r>
              <a:rPr lang="zh-CN" altLang="en-US" dirty="0"/>
              <a:t> </a:t>
            </a:r>
            <a:r>
              <a:rPr lang="en-US" altLang="zh-CN" dirty="0"/>
              <a:t>Distortion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533" y="5475213"/>
            <a:ext cx="3091444" cy="47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Distortion </a:t>
            </a:r>
            <a:r>
              <a:rPr lang="zh-CN" altLang="en-US" sz="1800" dirty="0"/>
              <a:t>与孔结构存在关联</a:t>
            </a:r>
            <a:endParaRPr lang="en-US" altLang="zh-C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84" y="1335627"/>
            <a:ext cx="5850782" cy="4474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9775" y="6476277"/>
            <a:ext cx="319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https://arxiv.org/abs/1707.00125</a:t>
            </a:r>
            <a:endParaRPr lang="zh-CN" altLang="en-US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937209" y="5658260"/>
            <a:ext cx="5265132" cy="134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在</a:t>
            </a:r>
            <a:r>
              <a:rPr lang="en-US" altLang="zh-CN" sz="1800" dirty="0"/>
              <a:t>CERN-SPS H2</a:t>
            </a:r>
            <a:r>
              <a:rPr lang="zh-CN" altLang="en-US" sz="1800" dirty="0"/>
              <a:t>上</a:t>
            </a:r>
            <a:r>
              <a:rPr lang="zh-CN" altLang="en-US" sz="1800" dirty="0">
                <a:latin typeface="+mn-ea"/>
              </a:rPr>
              <a:t>测量</a:t>
            </a:r>
            <a:r>
              <a:rPr lang="zh-CN" altLang="en-US" sz="1800" dirty="0"/>
              <a:t>结果，</a:t>
            </a:r>
            <a:endParaRPr lang="en-US" altLang="zh-CN" sz="1800" dirty="0"/>
          </a:p>
          <a:p>
            <a:r>
              <a:rPr lang="zh-CN" altLang="en-US" sz="1800" dirty="0"/>
              <a:t>上：束流</a:t>
            </a:r>
            <a:r>
              <a:rPr lang="en-US" altLang="zh-CN" sz="1800" dirty="0"/>
              <a:t>telescope</a:t>
            </a:r>
            <a:r>
              <a:rPr lang="zh-CN" altLang="en-US" sz="1800" dirty="0"/>
              <a:t>提供</a:t>
            </a:r>
            <a:r>
              <a:rPr lang="en-US" altLang="zh-CN" sz="1800" dirty="0"/>
              <a:t>tracker</a:t>
            </a:r>
            <a:r>
              <a:rPr lang="zh-CN" altLang="en-US" sz="1800" dirty="0"/>
              <a:t>事例位置</a:t>
            </a:r>
            <a:r>
              <a:rPr lang="en-US" altLang="zh-CN" sz="1800" dirty="0"/>
              <a:t>(50um RMS)</a:t>
            </a:r>
            <a:endParaRPr lang="en-US" altLang="zh-CN" sz="1800" dirty="0"/>
          </a:p>
          <a:p>
            <a:r>
              <a:rPr lang="zh-CN" altLang="en-US" sz="1800" dirty="0"/>
              <a:t>中：重建事例位置</a:t>
            </a:r>
            <a:endParaRPr lang="en-US" altLang="zh-CN" sz="1800" dirty="0"/>
          </a:p>
          <a:p>
            <a:r>
              <a:rPr lang="zh-CN" altLang="en-US" sz="1800" dirty="0"/>
              <a:t>下：重建位置的偏移</a:t>
            </a:r>
            <a:endParaRPr lang="en-US" sz="18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10928" y="2178171"/>
            <a:ext cx="3199711" cy="3199711"/>
            <a:chOff x="0" y="0"/>
            <a:chExt cx="4974056" cy="4974056"/>
          </a:xfrm>
        </p:grpSpPr>
        <p:pic>
          <p:nvPicPr>
            <p:cNvPr id="13" name="run0312_residuals_local_ZSF1_W3_x6-19_y0-17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74056" cy="497405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" name="THGEM_SRWELL_crop.pdf"/>
            <p:cNvPicPr>
              <a:picLocks noChangeAspect="1"/>
            </p:cNvPicPr>
            <p:nvPr/>
          </p:nvPicPr>
          <p:blipFill>
            <a:blip r:embed="rId4"/>
            <a:srcRect l="15045" t="44307" r="16391" b="50561"/>
            <a:stretch>
              <a:fillRect/>
            </a:stretch>
          </p:blipFill>
          <p:spPr>
            <a:xfrm>
              <a:off x="686207" y="3073367"/>
              <a:ext cx="3601613" cy="26721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DMD Difficulty in MPGD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06" y="1899692"/>
            <a:ext cx="3004457" cy="272024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altLang="zh-CN" dirty="0"/>
              <a:t>ischarge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err="1">
                <a:solidFill>
                  <a:srgbClr val="FF0000"/>
                </a:solidFill>
              </a:rPr>
              <a:t>M</a:t>
            </a:r>
            <a:r>
              <a:rPr lang="en-US" altLang="zh-CN" dirty="0" err="1"/>
              <a:t>amufacture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altLang="zh-CN" dirty="0"/>
              <a:t>istortion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Arrow: Right 3"/>
          <p:cNvSpPr/>
          <p:nvPr/>
        </p:nvSpPr>
        <p:spPr>
          <a:xfrm>
            <a:off x="4558937" y="3004457"/>
            <a:ext cx="535577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5810794" y="2785971"/>
            <a:ext cx="5699760" cy="1286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Groove concept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@Weizmann Institute of Science, Israel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resolving these DMD problems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Groove Concept I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Resistive layer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Resistive plate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Groove: Resistivity, Multiplicity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8933" y="3127291"/>
            <a:ext cx="5414867" cy="2511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35" y="1219466"/>
            <a:ext cx="4650431" cy="22095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Groove Concept II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03" y="5772832"/>
            <a:ext cx="3067594" cy="5387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holes -&gt; grooves</a:t>
            </a:r>
            <a:endParaRPr lang="en-US" altLang="zh-CN" dirty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81" y="1629000"/>
            <a:ext cx="3230893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3065" y="1429897"/>
            <a:ext cx="4355308" cy="43305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Groove Concept III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23" y="3432875"/>
            <a:ext cx="2746258" cy="306000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838200" y="5905046"/>
            <a:ext cx="5602337" cy="95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/>
              <a:t>模拟对照实验结果表明，孔型结构</a:t>
            </a:r>
            <a:r>
              <a:rPr lang="en-US" altLang="zh-CN" sz="1800" dirty="0"/>
              <a:t>MPGD</a:t>
            </a:r>
            <a:r>
              <a:rPr lang="zh-CN" altLang="en-US" sz="1800" dirty="0"/>
              <a:t>，漂移区电场使得原初电离电子向孔中心汇聚，导致</a:t>
            </a:r>
            <a:r>
              <a:rPr lang="en-US" altLang="zh-CN" sz="1800" dirty="0"/>
              <a:t>distortion</a:t>
            </a:r>
            <a:endParaRPr lang="en-US" altLang="zh-CN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58" y="1389890"/>
            <a:ext cx="3230893" cy="2499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71" y="3688184"/>
            <a:ext cx="5060947" cy="2230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5" y="1475941"/>
            <a:ext cx="3155928" cy="2230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7295" y="183618"/>
            <a:ext cx="3258515" cy="32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2666</Words>
  <Application>WPS 演示</Application>
  <PresentationFormat>Widescreen</PresentationFormat>
  <Paragraphs>200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Times New Roman</vt:lpstr>
      <vt:lpstr>Calibri</vt:lpstr>
      <vt:lpstr>等线</vt:lpstr>
      <vt:lpstr>Segoe Print</vt:lpstr>
      <vt:lpstr>Arial Unicode MS</vt:lpstr>
      <vt:lpstr>等线 Light</vt:lpstr>
      <vt:lpstr>Office Theme</vt:lpstr>
      <vt:lpstr>Groove阻性微结构探测器的性能测量</vt:lpstr>
      <vt:lpstr>Outline</vt:lpstr>
      <vt:lpstr>Difficulty I: Discharge </vt:lpstr>
      <vt:lpstr>Difficulty II: Manufacture difficulty</vt:lpstr>
      <vt:lpstr>Difficulty III: Distortion</vt:lpstr>
      <vt:lpstr>DMD Difficulty in MPGD</vt:lpstr>
      <vt:lpstr>Groove Concept I</vt:lpstr>
      <vt:lpstr>Groove Concept II</vt:lpstr>
      <vt:lpstr>Groove Concept III</vt:lpstr>
      <vt:lpstr>Manufacture a Groove</vt:lpstr>
      <vt:lpstr>Experiment Setup</vt:lpstr>
      <vt:lpstr>PowerPoint 演示文稿</vt:lpstr>
      <vt:lpstr>Result of Gain</vt:lpstr>
      <vt:lpstr>Result of Uniformity</vt:lpstr>
      <vt:lpstr>Result of Energy Resolution</vt:lpstr>
      <vt:lpstr>Conclusion</vt:lpstr>
      <vt:lpstr>PowerPoint 演示文稿</vt:lpstr>
      <vt:lpstr>Backup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气轨上弹簧振子的简谐振动实验</dc:title>
  <dc:creator>S Khan</dc:creator>
  <cp:lastModifiedBy>Administrator</cp:lastModifiedBy>
  <cp:revision>110</cp:revision>
  <dcterms:created xsi:type="dcterms:W3CDTF">2017-11-01T00:59:00Z</dcterms:created>
  <dcterms:modified xsi:type="dcterms:W3CDTF">2017-11-11T02:09:33Z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