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59" r:id="rId5"/>
    <p:sldId id="260" r:id="rId6"/>
    <p:sldId id="263" r:id="rId7"/>
    <p:sldId id="264" r:id="rId8"/>
    <p:sldId id="267" r:id="rId9"/>
    <p:sldId id="268" r:id="rId10"/>
    <p:sldId id="286" r:id="rId11"/>
    <p:sldId id="279" r:id="rId12"/>
    <p:sldId id="281" r:id="rId13"/>
    <p:sldId id="270" r:id="rId14"/>
    <p:sldId id="282" r:id="rId15"/>
    <p:sldId id="283" r:id="rId16"/>
    <p:sldId id="276" r:id="rId17"/>
    <p:sldId id="273" r:id="rId18"/>
    <p:sldId id="266" r:id="rId19"/>
    <p:sldId id="278" r:id="rId20"/>
    <p:sldId id="287" r:id="rId21"/>
    <p:sldId id="277" r:id="rId22"/>
    <p:sldId id="28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15ED6-9144-41E3-B097-5AA326D95E14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2446B-59B5-4A59-A813-EBDDB48D0A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446B-59B5-4A59-A813-EBDDB48D0A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3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446B-59B5-4A59-A813-EBDDB48D0A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6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2446B-59B5-4A59-A813-EBDDB48D0A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9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2017/11/12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0608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Micromegas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l-GR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子成像研究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4604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刘成明</a:t>
            </a:r>
            <a:r>
              <a:rPr lang="en-US" altLang="zh-CN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志永</a:t>
            </a:r>
            <a:r>
              <a:rPr lang="en-US" altLang="zh-CN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，文群刚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508518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核探测与核电子学国家重点实验室，中国科学技术大学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安徽大学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59"/>
            <a:ext cx="3600400" cy="44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6" y="1268759"/>
            <a:ext cx="3772639" cy="44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45179" y="39323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宇宙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线测试系统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10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1609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位置分辨及成像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11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13" y="947975"/>
            <a:ext cx="7357936" cy="5292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2926" y="1821099"/>
            <a:ext cx="204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Ω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2653" y="4481674"/>
            <a:ext cx="204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Ge~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Ω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8508" y="4481674"/>
            <a:ext cx="204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Ge~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&gt;300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Ω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3046" y="1821099"/>
            <a:ext cx="2042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l-GR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Ω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2717" y="6316173"/>
            <a:ext cx="343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Cluster size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的分布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0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1345"/>
            <a:ext cx="3508206" cy="35507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01907"/>
            <a:ext cx="3517515" cy="35601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12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3" descr="C:\Users\JCXS20~1\AppData\Local\Temp\vmware-jcxs2014-win\VMwareDnD\9608e46e\Screenshot from 2017-10-31 21-37-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9" y="947975"/>
            <a:ext cx="3667497" cy="53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5168" y="6316173"/>
            <a:ext cx="343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一个击中四层探测器的事例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609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重心法定位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8737" y="506766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9567" y="3772680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 rot="19670707">
            <a:off x="5402756" y="1966650"/>
            <a:ext cx="143563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9670707">
            <a:off x="5535014" y="5135002"/>
            <a:ext cx="1435639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37" y="1036776"/>
            <a:ext cx="6657863" cy="47889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1609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Δ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d(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位置分辨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13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334" y="1965088"/>
            <a:ext cx="2410594" cy="1738013"/>
            <a:chOff x="949244" y="3810531"/>
            <a:chExt cx="2995758" cy="2011680"/>
          </a:xfrm>
        </p:grpSpPr>
        <p:grpSp>
          <p:nvGrpSpPr>
            <p:cNvPr id="10" name="组合 9"/>
            <p:cNvGrpSpPr/>
            <p:nvPr/>
          </p:nvGrpSpPr>
          <p:grpSpPr>
            <a:xfrm>
              <a:off x="949244" y="3810531"/>
              <a:ext cx="2995758" cy="2011680"/>
              <a:chOff x="3913639" y="1506583"/>
              <a:chExt cx="3589658" cy="2499360"/>
            </a:xfrm>
          </p:grpSpPr>
          <p:sp>
            <p:nvSpPr>
              <p:cNvPr id="21" name="矩形 20"/>
              <p:cNvSpPr/>
              <p:nvPr/>
            </p:nvSpPr>
            <p:spPr bwMode="auto">
              <a:xfrm>
                <a:off x="4450080" y="1506583"/>
                <a:ext cx="139337" cy="24993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5255623" y="1506583"/>
                <a:ext cx="139337" cy="24993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6061166" y="1506583"/>
                <a:ext cx="139337" cy="24993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6866709" y="1506583"/>
                <a:ext cx="139337" cy="24993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1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>
                <a:off x="3913639" y="2159991"/>
                <a:ext cx="3589658" cy="787860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" name="十字星 10"/>
            <p:cNvSpPr/>
            <p:nvPr/>
          </p:nvSpPr>
          <p:spPr bwMode="auto">
            <a:xfrm>
              <a:off x="1388212" y="4157175"/>
              <a:ext cx="156754" cy="182880"/>
            </a:xfrm>
            <a:prstGeom prst="star4">
              <a:avLst/>
            </a:prstGeom>
            <a:solidFill>
              <a:srgbClr val="FFC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" name="十字星 11"/>
            <p:cNvSpPr/>
            <p:nvPr/>
          </p:nvSpPr>
          <p:spPr bwMode="auto">
            <a:xfrm>
              <a:off x="2045318" y="4614694"/>
              <a:ext cx="156754" cy="182880"/>
            </a:xfrm>
            <a:prstGeom prst="star4">
              <a:avLst/>
            </a:prstGeom>
            <a:solidFill>
              <a:srgbClr val="FFC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3" name="十字星 12"/>
            <p:cNvSpPr/>
            <p:nvPr/>
          </p:nvSpPr>
          <p:spPr bwMode="auto">
            <a:xfrm>
              <a:off x="2721218" y="4525588"/>
              <a:ext cx="156754" cy="182880"/>
            </a:xfrm>
            <a:prstGeom prst="star4">
              <a:avLst/>
            </a:prstGeom>
            <a:solidFill>
              <a:srgbClr val="FFC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4" name="十字星 13"/>
            <p:cNvSpPr/>
            <p:nvPr/>
          </p:nvSpPr>
          <p:spPr bwMode="auto">
            <a:xfrm>
              <a:off x="3397118" y="4949124"/>
              <a:ext cx="156754" cy="182880"/>
            </a:xfrm>
            <a:prstGeom prst="star4">
              <a:avLst/>
            </a:prstGeom>
            <a:solidFill>
              <a:srgbClr val="FFC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 bwMode="auto">
            <a:xfrm>
              <a:off x="1400747" y="4352109"/>
              <a:ext cx="104503" cy="137319"/>
            </a:xfrm>
            <a:prstGeom prst="triangl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 bwMode="auto">
            <a:xfrm>
              <a:off x="2078149" y="4504985"/>
              <a:ext cx="104503" cy="137319"/>
            </a:xfrm>
            <a:prstGeom prst="triangl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 bwMode="auto">
            <a:xfrm>
              <a:off x="2751783" y="4670928"/>
              <a:ext cx="104503" cy="137319"/>
            </a:xfrm>
            <a:prstGeom prst="triangl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 bwMode="auto">
            <a:xfrm>
              <a:off x="3428725" y="4788865"/>
              <a:ext cx="104503" cy="137319"/>
            </a:xfrm>
            <a:prstGeom prst="triangl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>
              <a:off x="1619794" y="4198036"/>
              <a:ext cx="0" cy="30814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0" name="文本框 67"/>
            <p:cNvSpPr txBox="1"/>
            <p:nvPr/>
          </p:nvSpPr>
          <p:spPr>
            <a:xfrm>
              <a:off x="1585179" y="4167071"/>
              <a:ext cx="5027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altLang="zh-CN" sz="1350" b="1" dirty="0"/>
                <a:t>Δ</a:t>
              </a:r>
              <a:r>
                <a:rPr lang="en-US" altLang="zh-CN" sz="1350" b="1" dirty="0"/>
                <a:t>d</a:t>
              </a:r>
              <a:endParaRPr lang="zh-CN" altLang="en-US" sz="135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34" y="4077072"/>
            <a:ext cx="250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利用宇宙线进行位置分辨的研究，以其他的三个探测器重建的径迹，求第四个探测器的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位置与径迹的偏差。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493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 smtClean="0"/>
              <a:t>σ</a:t>
            </a:r>
            <a:r>
              <a:rPr lang="en-US" altLang="zh-CN" b="1" dirty="0" smtClean="0"/>
              <a:t>=0.24mm</a:t>
            </a:r>
            <a:endParaRPr lang="zh-CN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24328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 smtClean="0"/>
              <a:t>σ</a:t>
            </a:r>
            <a:r>
              <a:rPr lang="en-US" altLang="zh-CN" b="1" dirty="0" smtClean="0"/>
              <a:t>=0.15mm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67493" y="37031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/>
              <a:t>σ</a:t>
            </a:r>
            <a:r>
              <a:rPr lang="en-US" altLang="zh-CN" b="1" dirty="0" smtClean="0"/>
              <a:t>=0.12mm</a:t>
            </a:r>
            <a:endParaRPr lang="zh-CN" alt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24328" y="370310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b="1" dirty="0"/>
              <a:t>σ</a:t>
            </a:r>
            <a:r>
              <a:rPr lang="en-US" altLang="zh-CN" b="1" dirty="0" smtClean="0"/>
              <a:t>=0.17mm</a:t>
            </a:r>
            <a:endParaRPr lang="zh-CN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35728" y="5848826"/>
            <a:ext cx="515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某个角度各个探测器位置偏差的分布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98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1856" y="5157192"/>
            <a:ext cx="247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随入射粒子角度的变化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6767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0750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入射角度影响位置分辨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69" y="1575070"/>
            <a:ext cx="343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性阳极读出示意图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19" y="944278"/>
            <a:ext cx="4359360" cy="591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17090" cy="49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0750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位置分辨的模拟结果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15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884894"/>
            <a:ext cx="343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分辨随角度的变化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0944" y="1884894"/>
            <a:ext cx="343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分辨对角分辨的影响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2" y="1986008"/>
            <a:ext cx="1456560" cy="329867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16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DiaModule\p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9567"/>
            <a:ext cx="3280292" cy="50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662856" y="2002529"/>
            <a:ext cx="3702992" cy="3880856"/>
            <a:chOff x="3127281" y="328680"/>
            <a:chExt cx="3702992" cy="3880856"/>
          </a:xfrm>
        </p:grpSpPr>
        <p:sp>
          <p:nvSpPr>
            <p:cNvPr id="15" name="TextBox 14"/>
            <p:cNvSpPr txBox="1"/>
            <p:nvPr/>
          </p:nvSpPr>
          <p:spPr>
            <a:xfrm>
              <a:off x="3298427" y="384020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μ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子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散射示意图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云形 16"/>
            <p:cNvSpPr/>
            <p:nvPr/>
          </p:nvSpPr>
          <p:spPr>
            <a:xfrm>
              <a:off x="3127281" y="715524"/>
              <a:ext cx="2430524" cy="79677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2405" y="328680"/>
              <a:ext cx="1097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</a:t>
              </a:r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  <a:r>
                <a:rPr lang="zh-CN" altLang="en-US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箭头连接符 18"/>
            <p:cNvCxnSpPr>
              <a:stCxn id="18" idx="1"/>
            </p:cNvCxnSpPr>
            <p:nvPr/>
          </p:nvCxnSpPr>
          <p:spPr>
            <a:xfrm flipH="1">
              <a:off x="4958065" y="513346"/>
              <a:ext cx="774340" cy="45720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10246" y="2011272"/>
              <a:ext cx="1097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</a:t>
              </a:r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  <a:r>
                <a:rPr lang="zh-CN" altLang="en-US" dirty="0" smtClean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箭头连接符 20"/>
            <p:cNvCxnSpPr>
              <a:stCxn id="20" idx="1"/>
            </p:cNvCxnSpPr>
            <p:nvPr/>
          </p:nvCxnSpPr>
          <p:spPr>
            <a:xfrm flipH="1">
              <a:off x="4598025" y="2195938"/>
              <a:ext cx="1012221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10750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成像原理及初步结果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179" y="39323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物体放在探测器上方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516" y="122423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Cut:angle</a:t>
            </a:r>
            <a:r>
              <a:rPr lang="en-US" altLang="zh-CN" b="1" dirty="0" smtClean="0"/>
              <a:t>&lt;0.05</a:t>
            </a:r>
            <a:endParaRPr lang="zh-CN" altLang="en-US" b="1" dirty="0"/>
          </a:p>
        </p:txBody>
      </p:sp>
      <p:grpSp>
        <p:nvGrpSpPr>
          <p:cNvPr id="15" name="组合 14"/>
          <p:cNvGrpSpPr/>
          <p:nvPr/>
        </p:nvGrpSpPr>
        <p:grpSpPr>
          <a:xfrm>
            <a:off x="522192" y="1844824"/>
            <a:ext cx="3694773" cy="2160240"/>
            <a:chOff x="-1228" y="3697254"/>
            <a:chExt cx="7519974" cy="313372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8" y="3697256"/>
              <a:ext cx="1666875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669" y="3697254"/>
              <a:ext cx="5679077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77107" y="4644199"/>
            <a:ext cx="4344456" cy="1885950"/>
            <a:chOff x="196228" y="4679691"/>
            <a:chExt cx="4344456" cy="1885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28" y="4679691"/>
              <a:ext cx="2893019" cy="184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984" y="4679691"/>
              <a:ext cx="1409700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36481" cy="68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45179" y="39323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物体放在探测器中间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18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6" y="1053901"/>
            <a:ext cx="36099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08412"/>
            <a:ext cx="3500292" cy="5386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1353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偏转角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71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32" y="0"/>
            <a:ext cx="7050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19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51726" y="2511705"/>
            <a:ext cx="734380" cy="73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939" y="3072348"/>
            <a:ext cx="2093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由左到右分别是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测得的结果和处理后的图形以及相同采数条件下的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本底数据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由于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对子的散射能力比较弱，所以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Cut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条件为：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angle&gt;0.01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" y="393235"/>
            <a:ext cx="2093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Cu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柱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成像结果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26499" y="6479625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26499" y="4460184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0993" y="2348880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0993" y="188640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6" y="1892572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786550" y="2458509"/>
            <a:ext cx="911516" cy="838161"/>
          </a:xfrm>
          <a:prstGeom prst="rect">
            <a:avLst/>
          </a:prstGeom>
          <a:blipFill dpi="0" rotWithShape="1">
            <a:blip r:embed="rId4">
              <a:alphaModFix am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03107" y="6478278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03107" y="4458837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7601" y="2347533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87601" y="187293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07786" y="6456765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07786" y="4437324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92280" y="2326020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92280" y="165780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31022"/>
            <a:ext cx="18471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Background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0475" y="393235"/>
            <a:ext cx="18471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C00000"/>
                </a:solidFill>
              </a:rPr>
              <a:t>CuBar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11" grpId="0" animBg="1"/>
      <p:bldP spid="5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591119"/>
            <a:ext cx="52565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摘要：</a:t>
            </a:r>
            <a:endParaRPr lang="en-US" altLang="zh-CN" sz="28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景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Micromegas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探测器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宇宙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线测试平台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位置分辨及成像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小结与展望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</a:rPr>
              <a:t>2</a:t>
            </a:fld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15" y="0"/>
            <a:ext cx="4680520" cy="692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20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869160"/>
            <a:ext cx="209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条件为：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angle&gt;0.03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0" y="397283"/>
            <a:ext cx="2093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en-US" altLang="zh-CN" sz="36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Pb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块成像结果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1185" y="6452483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67643" y="4717173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88355" y="1822784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95679" y="161498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41921" y="6447555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41921" y="4689371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19091" y="1817856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6415" y="156570"/>
            <a:ext cx="186263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8385" y="2006875"/>
            <a:ext cx="779599" cy="2137062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5" y="1976156"/>
            <a:ext cx="864096" cy="20789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14622" y="397283"/>
            <a:ext cx="18471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Lead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6415" y="397282"/>
            <a:ext cx="18471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C00000"/>
                </a:solidFill>
              </a:rPr>
              <a:t>Background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1560" y="51516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小结与展望</a:t>
            </a:r>
            <a:endParaRPr lang="en-US" altLang="zh-CN" sz="2400" i="1" dirty="0">
              <a:latin typeface="Agency FB" panose="020B0503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511" y="184482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以中科大自主研发的热粘接工艺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Micromegas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探测器为基础搭建宇宙线测试平台，四个探测器的位置分辨能够达到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el-GR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采取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两种方式利用宇宙线</a:t>
            </a:r>
            <a:r>
              <a:rPr lang="el-GR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子进行成像测试，对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放置在系统中不同位置时，初步得到一维和二维的成像结果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34290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其中一维成像在图像上可以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显著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迹象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34290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二维成像能够较为清晰的重现铅块的形状。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/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下一步朝着更清晰成像的目标前进：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34290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宇宙线测试平台上下分别再加一层探测器，降低径迹        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重建时的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偏差，减小本底事件的影响。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21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31"/>
            <a:ext cx="9144000" cy="694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22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26494" y="2967335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谢谢！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544" y="388127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背景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成像原理</a:t>
            </a:r>
            <a:endParaRPr lang="en-US" altLang="zh-CN" sz="24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3298" y="2060848"/>
            <a:ext cx="3301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成像原理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于相对论效应延长了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子的寿命，同时因为</a:t>
            </a:r>
            <a:r>
              <a:rPr lang="el-G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子穿透能力强，使得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子能够在产生之后到达地面。在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过低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时，径迹基本上不会发生改变；在经过高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的物质时，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原子核散射的概率变大，从而改变径迹或者被高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物质吸收。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7544" y="1628800"/>
            <a:ext cx="4248472" cy="4392488"/>
            <a:chOff x="-756592" y="1340768"/>
            <a:chExt cx="3370706" cy="342084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6592" y="1340768"/>
              <a:ext cx="3370706" cy="305151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15355" y="4392278"/>
              <a:ext cx="2415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广延大气簇射示意图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第七届全国先进气体探测器研讨会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3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1500"/>
            <a:ext cx="3240360" cy="27644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51516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背景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建筑物探测</a:t>
            </a:r>
            <a:endParaRPr lang="en-US" altLang="zh-CN" sz="2400" i="1" dirty="0">
              <a:latin typeface="Agency FB" panose="020B0503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1" y="3918631"/>
            <a:ext cx="4256026" cy="23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6204" y="1656474"/>
            <a:ext cx="3557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日本名古屋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(Nagoya)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大学和日本高能加速器研究所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(KEK)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以及法国原子能委员会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(CEA)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的物理学家，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l-G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探测技术发现埃及胡夫金字塔内部存在新的中空结构。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子在穿过金字塔的岩石的时候会有很大一部分被吸收，如果岩石中间有大型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结构， 从而会有多于预期数量的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子穿透岩石，被放置在金字塔内部的探测器探测到。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的探测技术：核乳胶技术、闪烁描迹仪、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Micromegas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4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" y="1680788"/>
            <a:ext cx="4168004" cy="275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4084" y="4869160"/>
            <a:ext cx="459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子穿过有无核废料核区域径迹偏转角度的不同，判断是否有核废料泄漏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l-G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子成像技术进行核废料的监测，可以降低核废料处理的成本。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84" y="1192152"/>
            <a:ext cx="4599916" cy="34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95536" y="486916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传统的监测方法是通过用一种特殊材料给装有核废料的容器封口，观察封口是否损坏来判断核废料有没有泄漏。</a:t>
            </a:r>
            <a:endParaRPr lang="zh-CN" altLang="en-US" i="1" dirty="0"/>
          </a:p>
        </p:txBody>
      </p:sp>
      <p:sp>
        <p:nvSpPr>
          <p:cNvPr id="8" name="矩形 7"/>
          <p:cNvSpPr/>
          <p:nvPr/>
        </p:nvSpPr>
        <p:spPr>
          <a:xfrm>
            <a:off x="611560" y="515169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景</a:t>
            </a:r>
            <a:r>
              <a:rPr lang="en-US" altLang="zh-CN" sz="2400" i="1" dirty="0" smtClean="0">
                <a:latin typeface="Agency FB" panose="020B0503020202020204" pitchFamily="34" charset="0"/>
                <a:ea typeface="楷体" panose="02010609060101010101" pitchFamily="49" charset="-122"/>
              </a:rPr>
              <a:t>——</a:t>
            </a:r>
            <a:r>
              <a:rPr lang="zh-CN" altLang="en-US" sz="2400" i="1" dirty="0" smtClean="0">
                <a:latin typeface="Agency FB" panose="020B0503020202020204" pitchFamily="34" charset="0"/>
                <a:ea typeface="楷体" panose="02010609060101010101" pitchFamily="49" charset="-122"/>
              </a:rPr>
              <a:t>核废料监测</a:t>
            </a:r>
            <a:endParaRPr lang="en-US" altLang="zh-CN" sz="2400" i="1" dirty="0">
              <a:latin typeface="Agency FB" panose="020B0503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5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609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Micromegas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探测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器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34458"/>
            <a:ext cx="7704856" cy="1944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6" y="3068960"/>
            <a:ext cx="7927658" cy="323643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6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7"/>
            <a:ext cx="4361620" cy="3253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9452" y="5445224"/>
            <a:ext cx="18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增益测量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47815"/>
            <a:ext cx="4824536" cy="319727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48461" y="388126"/>
            <a:ext cx="4244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相关性能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6806" y="5479741"/>
            <a:ext cx="182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Fe-55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能谱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7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8" y="1514128"/>
            <a:ext cx="2327583" cy="1728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14128"/>
            <a:ext cx="2137793" cy="1744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77" y="1514128"/>
            <a:ext cx="1970454" cy="1744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316" y="345029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将探测器固定在定制的铝板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8mm)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811" y="3450290"/>
            <a:ext cx="301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每一组探测器用铜柱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10cm)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固定在一起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2306" y="3588790"/>
            <a:ext cx="307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搭建完成的宇宙线测试平台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60233" y="62896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数据获取芯片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APV25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3660" y="63357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塑料闪烁体触发探测器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28" y="4096621"/>
            <a:ext cx="1711512" cy="20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" y="4197214"/>
            <a:ext cx="5939724" cy="189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1609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宇宙线测试平台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8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5855" y="584812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数据采集原理图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10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16094" y="30164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数据获取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2000" smtClean="0">
                <a:solidFill>
                  <a:schemeClr val="tx1"/>
                </a:solidFill>
              </a:rPr>
              <a:t>9</a:t>
            </a:fld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L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9" y="973871"/>
            <a:ext cx="8480264" cy="48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820</Words>
  <Application>Microsoft Office PowerPoint</Application>
  <PresentationFormat>全屏显示(4:3)</PresentationFormat>
  <Paragraphs>123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jcxs2014-win</dc:creator>
  <cp:lastModifiedBy>Windows 用户</cp:lastModifiedBy>
  <cp:revision>119</cp:revision>
  <dcterms:created xsi:type="dcterms:W3CDTF">2017-11-04T00:39:49Z</dcterms:created>
  <dcterms:modified xsi:type="dcterms:W3CDTF">2017-11-12T01:30:08Z</dcterms:modified>
</cp:coreProperties>
</file>