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8"/>
  </p:notesMasterIdLst>
  <p:sldIdLst>
    <p:sldId id="256" r:id="rId2"/>
    <p:sldId id="257" r:id="rId3"/>
    <p:sldId id="258" r:id="rId4"/>
    <p:sldId id="282" r:id="rId5"/>
    <p:sldId id="259" r:id="rId6"/>
    <p:sldId id="261" r:id="rId7"/>
    <p:sldId id="262" r:id="rId8"/>
    <p:sldId id="279" r:id="rId9"/>
    <p:sldId id="280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81" r:id="rId18"/>
    <p:sldId id="271" r:id="rId19"/>
    <p:sldId id="272" r:id="rId20"/>
    <p:sldId id="273" r:id="rId21"/>
    <p:sldId id="28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5EA0C-4606-47C6-9F39-9B99A3CBBC8E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2AF10-D19D-4E10-9CA9-3CBE876926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304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857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104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565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7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913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795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501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3007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8767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1673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111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1400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8551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0800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8769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445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912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948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839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512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573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282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885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318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2AF10-D19D-4E10-9CA9-3CBE876926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861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162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50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06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37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703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41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920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040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894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27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F70A-9652-42A2-B338-3A5B93F150FA}" type="datetimeFigureOut">
              <a:rPr lang="zh-CN" altLang="en-US" smtClean="0"/>
              <a:pPr/>
              <a:t>2017/11/12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58F7-20CC-4C43-BA44-AF0858F891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3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0" y="-594"/>
            <a:ext cx="9132600" cy="68585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10988" y="4294560"/>
            <a:ext cx="352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吴会</a:t>
            </a:r>
            <a:r>
              <a:rPr lang="zh-CN" altLang="en-US" sz="2400" dirty="0" smtClean="0">
                <a:solidFill>
                  <a:srgbClr val="FF0000"/>
                </a:solidFill>
              </a:rPr>
              <a:t>寅</a:t>
            </a:r>
            <a:r>
              <a:rPr lang="zh-CN" altLang="en-US" sz="2400" dirty="0" smtClean="0"/>
              <a:t>，张毅，胡碧涛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3936086" y="54377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兰州大学</a:t>
            </a:r>
            <a:endParaRPr lang="en-US" altLang="zh-CN" sz="2000" dirty="0" smtClean="0"/>
          </a:p>
        </p:txBody>
      </p:sp>
      <p:pic>
        <p:nvPicPr>
          <p:cNvPr id="10" name="Picture 1" descr="C:\Users\Administrator\AppData\Roaming\Tencent\Users\510241198\QQ\WinTemp\RichOle\6JZ)[_76Y@6Q~@0LZL2MP}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0" y="178303"/>
            <a:ext cx="4008177" cy="1285860"/>
          </a:xfrm>
          <a:prstGeom prst="rect">
            <a:avLst/>
          </a:prstGeom>
          <a:noFill/>
        </p:spPr>
      </p:pic>
      <p:cxnSp>
        <p:nvCxnSpPr>
          <p:cNvPr id="11" name="直接连接符 10"/>
          <p:cNvCxnSpPr/>
          <p:nvPr/>
        </p:nvCxnSpPr>
        <p:spPr>
          <a:xfrm>
            <a:off x="0" y="1427124"/>
            <a:ext cx="4429124" cy="1588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2571744"/>
            <a:ext cx="9144000" cy="12144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基于时间信息的在线径迹重建</a:t>
            </a:r>
          </a:p>
        </p:txBody>
      </p:sp>
    </p:spTree>
    <p:extLst>
      <p:ext uri="{BB962C8B-B14F-4D97-AF65-F5344CB8AC3E}">
        <p14:creationId xmlns:p14="http://schemas.microsoft.com/office/powerpoint/2010/main" xmlns="" val="2356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Alpha</a:t>
            </a:r>
            <a:r>
              <a:rPr lang="zh-CN" altLang="en-US" sz="3200" dirty="0"/>
              <a:t>粒子径迹修正</a:t>
            </a:r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10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>
            <a:cxnSpLocks noChangeAspect="1"/>
          </p:cNvCxnSpPr>
          <p:nvPr/>
        </p:nvCxnSpPr>
        <p:spPr>
          <a:xfrm>
            <a:off x="5605880" y="2372348"/>
            <a:ext cx="23296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 noChangeAspect="1"/>
          </p:cNvCxnSpPr>
          <p:nvPr/>
        </p:nvCxnSpPr>
        <p:spPr>
          <a:xfrm>
            <a:off x="5687406" y="4711614"/>
            <a:ext cx="23296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cxnSpLocks noChangeAspect="1"/>
          </p:cNvCxnSpPr>
          <p:nvPr/>
        </p:nvCxnSpPr>
        <p:spPr>
          <a:xfrm flipH="1">
            <a:off x="6337228" y="2367687"/>
            <a:ext cx="1373163" cy="2355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 noChangeAspect="1"/>
          </p:cNvCxnSpPr>
          <p:nvPr/>
        </p:nvCxnSpPr>
        <p:spPr>
          <a:xfrm>
            <a:off x="5290928" y="3271752"/>
            <a:ext cx="2699544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 noChangeAspect="1"/>
          </p:cNvCxnSpPr>
          <p:nvPr/>
        </p:nvCxnSpPr>
        <p:spPr>
          <a:xfrm>
            <a:off x="5290928" y="3545207"/>
            <a:ext cx="2699544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cxnSpLocks noChangeAspect="1"/>
          </p:cNvCxnSpPr>
          <p:nvPr/>
        </p:nvCxnSpPr>
        <p:spPr>
          <a:xfrm>
            <a:off x="5290928" y="3834775"/>
            <a:ext cx="2699544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cxnSpLocks noChangeAspect="1"/>
          </p:cNvCxnSpPr>
          <p:nvPr/>
        </p:nvCxnSpPr>
        <p:spPr>
          <a:xfrm>
            <a:off x="5290928" y="4088141"/>
            <a:ext cx="2699544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cxnSpLocks noChangeAspect="1"/>
          </p:cNvCxnSpPr>
          <p:nvPr/>
        </p:nvCxnSpPr>
        <p:spPr>
          <a:xfrm>
            <a:off x="5290928" y="4410019"/>
            <a:ext cx="2699544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62"/>
          <p:cNvSpPr txBox="1">
            <a:spLocks noChangeAspect="1" noChangeArrowheads="1"/>
          </p:cNvSpPr>
          <p:nvPr/>
        </p:nvSpPr>
        <p:spPr bwMode="auto">
          <a:xfrm>
            <a:off x="7785894" y="679450"/>
            <a:ext cx="31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α</a:t>
            </a:r>
            <a:endParaRPr lang="zh-CN" altLang="en-US" sz="18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文本框 63"/>
          <p:cNvSpPr txBox="1">
            <a:spLocks noChangeAspect="1" noChangeArrowheads="1"/>
          </p:cNvSpPr>
          <p:nvPr/>
        </p:nvSpPr>
        <p:spPr bwMode="auto">
          <a:xfrm>
            <a:off x="4256228" y="4266145"/>
            <a:ext cx="974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1st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24" name="文本框 64"/>
          <p:cNvSpPr txBox="1">
            <a:spLocks noChangeAspect="1" noChangeArrowheads="1"/>
          </p:cNvSpPr>
          <p:nvPr/>
        </p:nvSpPr>
        <p:spPr bwMode="auto">
          <a:xfrm>
            <a:off x="4204661" y="3912233"/>
            <a:ext cx="108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2nd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25" name="文本框 65"/>
          <p:cNvSpPr txBox="1">
            <a:spLocks noChangeAspect="1" noChangeArrowheads="1"/>
          </p:cNvSpPr>
          <p:nvPr/>
        </p:nvSpPr>
        <p:spPr bwMode="auto">
          <a:xfrm>
            <a:off x="4236479" y="3610234"/>
            <a:ext cx="1285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3rd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26" name="文本框 20"/>
          <p:cNvSpPr txBox="1">
            <a:spLocks noChangeAspect="1" noChangeArrowheads="1"/>
          </p:cNvSpPr>
          <p:nvPr/>
        </p:nvSpPr>
        <p:spPr bwMode="auto">
          <a:xfrm>
            <a:off x="4248155" y="3334079"/>
            <a:ext cx="1202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800" b="0" dirty="0">
                <a:solidFill>
                  <a:schemeClr val="tx2"/>
                </a:solidFill>
                <a:ea typeface="宋体" panose="02010600030101010101" pitchFamily="2" charset="-122"/>
              </a:rPr>
              <a:t>4th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27" name="文本框 20"/>
          <p:cNvSpPr txBox="1">
            <a:spLocks noChangeAspect="1" noChangeArrowheads="1"/>
          </p:cNvSpPr>
          <p:nvPr/>
        </p:nvSpPr>
        <p:spPr bwMode="auto">
          <a:xfrm>
            <a:off x="4265632" y="3080498"/>
            <a:ext cx="1037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ea typeface="宋体" panose="02010600030101010101" pitchFamily="2" charset="-122"/>
              </a:rPr>
              <a:t>5th</a:t>
            </a:r>
            <a:r>
              <a:rPr lang="zh-CN" altLang="en-US" sz="18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cxnSp>
        <p:nvCxnSpPr>
          <p:cNvPr id="28" name="直接箭头连接符 27"/>
          <p:cNvCxnSpPr>
            <a:cxnSpLocks noChangeAspect="1"/>
          </p:cNvCxnSpPr>
          <p:nvPr/>
        </p:nvCxnSpPr>
        <p:spPr>
          <a:xfrm flipH="1">
            <a:off x="7111420" y="2367035"/>
            <a:ext cx="595586" cy="232380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70"/>
          <p:cNvSpPr txBox="1">
            <a:spLocks noChangeAspect="1" noChangeArrowheads="1"/>
          </p:cNvSpPr>
          <p:nvPr/>
        </p:nvSpPr>
        <p:spPr bwMode="auto">
          <a:xfrm>
            <a:off x="6494762" y="4043277"/>
            <a:ext cx="159544" cy="18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文本框 71"/>
          <p:cNvSpPr txBox="1">
            <a:spLocks noChangeAspect="1" noChangeArrowheads="1"/>
          </p:cNvSpPr>
          <p:nvPr/>
        </p:nvSpPr>
        <p:spPr bwMode="auto">
          <a:xfrm>
            <a:off x="6654306" y="3772583"/>
            <a:ext cx="160338" cy="18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文本框 72"/>
          <p:cNvSpPr txBox="1">
            <a:spLocks noChangeAspect="1" noChangeArrowheads="1"/>
          </p:cNvSpPr>
          <p:nvPr/>
        </p:nvSpPr>
        <p:spPr bwMode="auto">
          <a:xfrm>
            <a:off x="6334424" y="4274842"/>
            <a:ext cx="160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文本框 27"/>
          <p:cNvSpPr txBox="1">
            <a:spLocks noChangeAspect="1" noChangeArrowheads="1"/>
          </p:cNvSpPr>
          <p:nvPr/>
        </p:nvSpPr>
        <p:spPr bwMode="auto">
          <a:xfrm>
            <a:off x="7073034" y="4037820"/>
            <a:ext cx="192882" cy="18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tx2"/>
                </a:solidFill>
                <a:ea typeface="宋体" panose="02010600030101010101" pitchFamily="2" charset="-122"/>
              </a:rPr>
              <a:t>+</a:t>
            </a:r>
            <a:endParaRPr lang="zh-CN" altLang="en-US" sz="18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3" name="文本框 27"/>
          <p:cNvSpPr txBox="1">
            <a:spLocks noChangeAspect="1" noChangeArrowheads="1"/>
          </p:cNvSpPr>
          <p:nvPr/>
        </p:nvSpPr>
        <p:spPr bwMode="auto">
          <a:xfrm>
            <a:off x="7145802" y="3741056"/>
            <a:ext cx="1920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chemeClr val="tx2"/>
                </a:solidFill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4" name="文本框 27"/>
          <p:cNvSpPr txBox="1">
            <a:spLocks noChangeAspect="1" noChangeArrowheads="1"/>
          </p:cNvSpPr>
          <p:nvPr/>
        </p:nvSpPr>
        <p:spPr bwMode="auto">
          <a:xfrm>
            <a:off x="6976595" y="4341104"/>
            <a:ext cx="192088" cy="18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chemeClr val="tx2"/>
                </a:solidFill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cxnSp>
        <p:nvCxnSpPr>
          <p:cNvPr id="35" name="直接连接符 34"/>
          <p:cNvCxnSpPr>
            <a:cxnSpLocks noChangeAspect="1"/>
          </p:cNvCxnSpPr>
          <p:nvPr/>
        </p:nvCxnSpPr>
        <p:spPr>
          <a:xfrm>
            <a:off x="6494762" y="4518595"/>
            <a:ext cx="0" cy="17224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cxnSpLocks noChangeAspect="1"/>
          </p:cNvCxnSpPr>
          <p:nvPr/>
        </p:nvCxnSpPr>
        <p:spPr>
          <a:xfrm>
            <a:off x="6674637" y="4282092"/>
            <a:ext cx="794" cy="42703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cxnSpLocks noChangeAspect="1"/>
          </p:cNvCxnSpPr>
          <p:nvPr/>
        </p:nvCxnSpPr>
        <p:spPr>
          <a:xfrm>
            <a:off x="7737049" y="2421646"/>
            <a:ext cx="0" cy="223361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cxnSpLocks noChangeAspect="1"/>
          </p:cNvCxnSpPr>
          <p:nvPr/>
        </p:nvCxnSpPr>
        <p:spPr>
          <a:xfrm>
            <a:off x="7168683" y="4571914"/>
            <a:ext cx="0" cy="15081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 noChangeAspect="1"/>
          </p:cNvCxnSpPr>
          <p:nvPr/>
        </p:nvCxnSpPr>
        <p:spPr>
          <a:xfrm>
            <a:off x="7241846" y="4306801"/>
            <a:ext cx="0" cy="40481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左大括号 39"/>
          <p:cNvSpPr>
            <a:spLocks noChangeAspect="1"/>
          </p:cNvSpPr>
          <p:nvPr/>
        </p:nvSpPr>
        <p:spPr>
          <a:xfrm rot="16200000">
            <a:off x="6559343" y="4800415"/>
            <a:ext cx="89988" cy="219147"/>
          </a:xfrm>
          <a:prstGeom prst="leftBrace">
            <a:avLst/>
          </a:prstGeom>
          <a:ln w="28575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文本框 82"/>
          <p:cNvSpPr txBox="1">
            <a:spLocks noChangeAspect="1" noChangeArrowheads="1"/>
          </p:cNvSpPr>
          <p:nvPr/>
        </p:nvSpPr>
        <p:spPr bwMode="auto">
          <a:xfrm>
            <a:off x="6337840" y="5001214"/>
            <a:ext cx="514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1800" b="0" baseline="-25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1800" b="0" baseline="-25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左大括号 41"/>
          <p:cNvSpPr>
            <a:spLocks noChangeAspect="1"/>
          </p:cNvSpPr>
          <p:nvPr/>
        </p:nvSpPr>
        <p:spPr>
          <a:xfrm rot="16200000">
            <a:off x="7005517" y="4670302"/>
            <a:ext cx="102131" cy="1360935"/>
          </a:xfrm>
          <a:prstGeom prst="leftBrace">
            <a:avLst/>
          </a:prstGeom>
          <a:ln w="28575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文本框 84"/>
          <p:cNvSpPr txBox="1">
            <a:spLocks noChangeAspect="1" noChangeArrowheads="1"/>
          </p:cNvSpPr>
          <p:nvPr/>
        </p:nvSpPr>
        <p:spPr bwMode="auto">
          <a:xfrm>
            <a:off x="6909807" y="5465022"/>
            <a:ext cx="201613" cy="18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1800" b="0" baseline="-25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1800" b="0" baseline="-25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左大括号 43"/>
          <p:cNvSpPr>
            <a:spLocks noChangeAspect="1"/>
          </p:cNvSpPr>
          <p:nvPr/>
        </p:nvSpPr>
        <p:spPr>
          <a:xfrm rot="16200000">
            <a:off x="7133248" y="4776350"/>
            <a:ext cx="134144" cy="17780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文本框 86"/>
          <p:cNvSpPr txBox="1">
            <a:spLocks noChangeAspect="1" noChangeArrowheads="1"/>
          </p:cNvSpPr>
          <p:nvPr/>
        </p:nvSpPr>
        <p:spPr bwMode="auto">
          <a:xfrm>
            <a:off x="7062717" y="4952638"/>
            <a:ext cx="211932" cy="18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1800" b="0" baseline="-25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1800" b="0" baseline="-25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左大括号 45"/>
          <p:cNvSpPr>
            <a:spLocks noChangeAspect="1"/>
          </p:cNvSpPr>
          <p:nvPr/>
        </p:nvSpPr>
        <p:spPr>
          <a:xfrm rot="16200000">
            <a:off x="7523831" y="5439114"/>
            <a:ext cx="80443" cy="561204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文本框 88"/>
          <p:cNvSpPr txBox="1">
            <a:spLocks noChangeAspect="1" noChangeArrowheads="1"/>
          </p:cNvSpPr>
          <p:nvPr/>
        </p:nvSpPr>
        <p:spPr bwMode="auto">
          <a:xfrm>
            <a:off x="7330149" y="5792697"/>
            <a:ext cx="137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1800" b="0" baseline="-25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1800" b="0" baseline="-25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文本框 89"/>
          <p:cNvSpPr txBox="1">
            <a:spLocks noChangeAspect="1" noChangeArrowheads="1"/>
          </p:cNvSpPr>
          <p:nvPr/>
        </p:nvSpPr>
        <p:spPr bwMode="auto">
          <a:xfrm>
            <a:off x="6376113" y="6144729"/>
            <a:ext cx="1680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1800" b="0" baseline="-25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/L</a:t>
            </a:r>
            <a:r>
              <a:rPr lang="en-US" altLang="zh-CN" sz="1800" b="0" baseline="-25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=S</a:t>
            </a:r>
            <a:r>
              <a:rPr lang="en-US" altLang="zh-CN" sz="1800" b="0" baseline="-25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/S</a:t>
            </a:r>
            <a:r>
              <a:rPr lang="en-US" altLang="zh-CN" sz="1800" b="0" baseline="-25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=A</a:t>
            </a:r>
            <a:endParaRPr lang="zh-CN" altLang="en-US" sz="1800" b="0" baseline="-25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文本框 90"/>
          <p:cNvSpPr txBox="1">
            <a:spLocks noChangeAspect="1" noChangeArrowheads="1"/>
          </p:cNvSpPr>
          <p:nvPr/>
        </p:nvSpPr>
        <p:spPr bwMode="auto">
          <a:xfrm>
            <a:off x="4203540" y="2254433"/>
            <a:ext cx="1184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外推法</a:t>
            </a:r>
            <a:r>
              <a:rPr lang="zh-CN" altLang="en-US" sz="20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62" name="文本框 62"/>
          <p:cNvSpPr txBox="1">
            <a:spLocks noChangeArrowheads="1"/>
          </p:cNvSpPr>
          <p:nvPr/>
        </p:nvSpPr>
        <p:spPr bwMode="auto">
          <a:xfrm>
            <a:off x="7534672" y="1893538"/>
            <a:ext cx="317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α</a:t>
            </a:r>
            <a:endParaRPr lang="zh-CN" altLang="en-US" sz="1800" b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74" y="2077688"/>
            <a:ext cx="3572159" cy="248229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34" y="4865249"/>
            <a:ext cx="1949396" cy="569245"/>
          </a:xfrm>
          <a:prstGeom prst="rect">
            <a:avLst/>
          </a:prstGeom>
        </p:spPr>
      </p:pic>
      <p:sp>
        <p:nvSpPr>
          <p:cNvPr id="78" name="文本框 6"/>
          <p:cNvSpPr txBox="1">
            <a:spLocks noChangeArrowheads="1"/>
          </p:cNvSpPr>
          <p:nvPr/>
        </p:nvSpPr>
        <p:spPr bwMode="auto">
          <a:xfrm>
            <a:off x="332509" y="5619581"/>
            <a:ext cx="4214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chemeClr val="tx2"/>
                </a:solidFill>
                <a:latin typeface="+mj-ea"/>
                <a:ea typeface="+mj-ea"/>
              </a:rPr>
              <a:t>对于每一个</a:t>
            </a:r>
            <a:r>
              <a:rPr lang="en-US" altLang="zh-CN" sz="1800" b="0" dirty="0">
                <a:solidFill>
                  <a:schemeClr val="tx2"/>
                </a:solidFill>
                <a:latin typeface="+mj-lt"/>
                <a:ea typeface="+mj-ea"/>
              </a:rPr>
              <a:t>Event</a:t>
            </a:r>
            <a:r>
              <a:rPr lang="zh-CN" altLang="en-US" sz="1800" b="0" dirty="0">
                <a:solidFill>
                  <a:schemeClr val="tx2"/>
                </a:solidFill>
                <a:latin typeface="+mj-ea"/>
                <a:ea typeface="+mj-ea"/>
              </a:rPr>
              <a:t>来说</a:t>
            </a:r>
            <a:r>
              <a:rPr lang="zh-CN" altLang="en-US" sz="1800" b="0" dirty="0" smtClean="0">
                <a:solidFill>
                  <a:schemeClr val="tx2"/>
                </a:solidFill>
                <a:latin typeface="+mj-ea"/>
                <a:ea typeface="+mj-ea"/>
              </a:rPr>
              <a:t>，径迹直线都经过入射点</a:t>
            </a:r>
            <a:r>
              <a:rPr lang="en-US" altLang="zh-CN" sz="1800" b="0" dirty="0" smtClean="0">
                <a:solidFill>
                  <a:schemeClr val="tx2"/>
                </a:solidFill>
                <a:latin typeface="+mj-lt"/>
                <a:ea typeface="+mj-ea"/>
              </a:rPr>
              <a:t>(</a:t>
            </a:r>
            <a:r>
              <a:rPr lang="en-US" altLang="zh-CN" sz="1800" b="0" dirty="0" err="1" smtClean="0">
                <a:solidFill>
                  <a:schemeClr val="tx2"/>
                </a:solidFill>
                <a:latin typeface="+mj-lt"/>
                <a:ea typeface="+mj-ea"/>
              </a:rPr>
              <a:t>x,y</a:t>
            </a:r>
            <a:r>
              <a:rPr lang="en-US" altLang="zh-CN" sz="1800" b="0" dirty="0" smtClean="0">
                <a:solidFill>
                  <a:schemeClr val="tx2"/>
                </a:solidFill>
                <a:latin typeface="+mj-lt"/>
                <a:ea typeface="+mj-ea"/>
              </a:rPr>
              <a:t>)</a:t>
            </a:r>
            <a:endParaRPr lang="zh-CN" altLang="en-US" sz="1800" b="0" dirty="0">
              <a:solidFill>
                <a:schemeClr val="tx2"/>
              </a:solidFill>
              <a:latin typeface="+mj-lt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66255" y="81014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实验数据分析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151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Alpha</a:t>
            </a:r>
            <a:r>
              <a:rPr lang="zh-CN" altLang="en-US" sz="3200" dirty="0"/>
              <a:t>粒子径迹修正</a:t>
            </a:r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11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432" y="839377"/>
            <a:ext cx="5844311" cy="45830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41265" y="5775096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线性拟合前三个采样重心，得到参数</a:t>
            </a:r>
            <a:r>
              <a:rPr lang="en-US" altLang="zh-CN" dirty="0" err="1" smtClean="0"/>
              <a:t>Para_a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Para_b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66255" y="81014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</a:t>
            </a:r>
            <a:r>
              <a:rPr lang="zh-CN" altLang="en-US" sz="2400" dirty="0"/>
              <a:t>数据分析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6270171" y="2037806"/>
            <a:ext cx="212516" cy="3737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98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Alpha</a:t>
            </a:r>
            <a:r>
              <a:rPr lang="zh-CN" altLang="en-US" sz="3200" dirty="0"/>
              <a:t>粒子径迹修正</a:t>
            </a:r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12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995" y="1327119"/>
            <a:ext cx="4374602" cy="36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33" y="1327119"/>
            <a:ext cx="4374602" cy="360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72811" y="541194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2.06 mm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267822" y="541220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0.65 mm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794639" y="597863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137.28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389650" y="595918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137.40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152589" y="529441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FWHM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89525" y="6085555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MAIN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实验结果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765786" y="48445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重心法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222938" y="48505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时间外推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735207" y="5596607"/>
            <a:ext cx="367358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735207" y="6143854"/>
            <a:ext cx="367358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8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快中子成像</a:t>
            </a:r>
            <a:r>
              <a:rPr lang="zh-CN" altLang="en-US" sz="3200" dirty="0"/>
              <a:t>实验</a:t>
            </a:r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13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87" y="2748745"/>
            <a:ext cx="3449780" cy="8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48887" y="2460568"/>
            <a:ext cx="34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48887" y="3701935"/>
            <a:ext cx="3449781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4873" y="4283825"/>
            <a:ext cx="3473795" cy="554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14496" y="22224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漂移极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127269" y="260564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</a:t>
            </a:r>
            <a:r>
              <a:rPr lang="zh-CN" altLang="en-US" dirty="0" smtClean="0"/>
              <a:t>转化层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227192" y="345977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THGEM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227192" y="40991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读出板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2502131" y="1922601"/>
            <a:ext cx="399011" cy="85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49781" y="18084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1384067" y="2795168"/>
            <a:ext cx="1113906" cy="892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546167" y="29484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934390" y="314101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4mm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2965993" y="391449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2mm</a:t>
            </a:r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" t="11382" r="-341" b="15590"/>
          <a:stretch/>
        </p:blipFill>
        <p:spPr>
          <a:xfrm>
            <a:off x="5627886" y="2046623"/>
            <a:ext cx="3042458" cy="3000894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906837" y="58030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转化层</a:t>
            </a: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3873329" y="3834648"/>
            <a:ext cx="2205327" cy="202918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3898667" y="4683132"/>
            <a:ext cx="2726745" cy="118070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82389" y="5946738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200um</a:t>
            </a:r>
            <a:r>
              <a:rPr lang="zh-CN" altLang="en-US" dirty="0" smtClean="0"/>
              <a:t>铜：完全阻挡</a:t>
            </a:r>
            <a:r>
              <a:rPr lang="en-US" altLang="zh-CN" dirty="0" smtClean="0"/>
              <a:t>Am-Be</a:t>
            </a:r>
            <a:r>
              <a:rPr lang="zh-CN" altLang="en-US" dirty="0" smtClean="0"/>
              <a:t>中子源打出的反冲质子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实验原理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747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快中子成像实验</a:t>
            </a:r>
            <a:endParaRPr lang="zh-CN" altLang="en-US" sz="32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14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50" y="1613507"/>
            <a:ext cx="4663440" cy="3497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426" y="2899952"/>
            <a:ext cx="3916778" cy="220318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59189" y="2651835"/>
            <a:ext cx="1769686" cy="100584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517240" y="3657675"/>
            <a:ext cx="526178" cy="12634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66255" y="56005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探测器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2345843" y="2363599"/>
            <a:ext cx="1088968" cy="906630"/>
          </a:xfrm>
          <a:prstGeom prst="round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307320" y="3657675"/>
            <a:ext cx="1173357" cy="906630"/>
          </a:xfrm>
          <a:prstGeom prst="round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endCxn id="16" idx="2"/>
          </p:cNvCxnSpPr>
          <p:nvPr/>
        </p:nvCxnSpPr>
        <p:spPr>
          <a:xfrm flipH="1" flipV="1">
            <a:off x="2890327" y="3270229"/>
            <a:ext cx="110080" cy="243273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032576" y="4693262"/>
            <a:ext cx="834752" cy="93773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455870" y="55966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数据获取系统</a:t>
            </a:r>
            <a:endParaRPr lang="zh-CN" altLang="en-US" dirty="0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6191091" y="3270229"/>
            <a:ext cx="822960" cy="2391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907372" y="55941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中子源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实验设置</a:t>
            </a:r>
            <a:endParaRPr lang="zh-CN" altLang="en-US" sz="2400" dirty="0"/>
          </a:p>
        </p:txBody>
      </p:sp>
      <p:sp>
        <p:nvSpPr>
          <p:cNvPr id="9" name="圆角矩形 8"/>
          <p:cNvSpPr/>
          <p:nvPr/>
        </p:nvSpPr>
        <p:spPr>
          <a:xfrm>
            <a:off x="8188036" y="4564305"/>
            <a:ext cx="776201" cy="765341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8188036" y="5372789"/>
            <a:ext cx="147056" cy="4910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758545" y="58604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低压电源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6784535" y="2671861"/>
            <a:ext cx="822050" cy="591343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75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85560"/>
            <a:ext cx="4512251" cy="32400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快中子成像实验</a:t>
            </a:r>
            <a:endParaRPr lang="zh-CN" altLang="en-US" sz="32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15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55" y="1609929"/>
            <a:ext cx="4512251" cy="324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62051" y="5220393"/>
            <a:ext cx="85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</a:t>
            </a:r>
            <a:r>
              <a:rPr lang="zh-CN" altLang="en-US" dirty="0" smtClean="0"/>
              <a:t>方向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708371" y="52203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方向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1870561" y="2363497"/>
            <a:ext cx="1446414" cy="1479665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009063" y="2294313"/>
            <a:ext cx="897774" cy="1446414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中子数据</a:t>
            </a:r>
            <a:endParaRPr lang="zh-CN" altLang="en-US" sz="2400" dirty="0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24874" y="2560320"/>
            <a:ext cx="0" cy="18636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0" y="2618678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/>
              <a:t>采样周期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3083" y="351653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25</a:t>
            </a:r>
          </a:p>
          <a:p>
            <a:r>
              <a:rPr lang="en-US" altLang="zh-CN" dirty="0" smtClean="0"/>
              <a:t>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27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快中子成像实验</a:t>
            </a:r>
            <a:endParaRPr lang="zh-CN" altLang="en-US" sz="32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16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824" y="1486613"/>
            <a:ext cx="4199176" cy="306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58379" y="10200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质子数据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451942" y="101042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X-ray</a:t>
            </a:r>
            <a:r>
              <a:rPr lang="zh-CN" altLang="en-US" dirty="0" smtClean="0"/>
              <a:t>数据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332509" y="5304548"/>
            <a:ext cx="5410723" cy="11185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1962" y="5455914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位置</a:t>
            </a:r>
            <a:r>
              <a:rPr lang="zh-CN" altLang="en-US" dirty="0" smtClean="0"/>
              <a:t>谱宽度</a:t>
            </a:r>
            <a:r>
              <a:rPr lang="en-US" altLang="zh-CN" dirty="0" smtClean="0"/>
              <a:t>:</a:t>
            </a:r>
            <a:r>
              <a:rPr lang="zh-CN" altLang="en-US" dirty="0" smtClean="0"/>
              <a:t>对于大角度出射的质子很容易甄别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上升时间：需要获取更多的采样数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幅度：区分难度较大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66255" y="810147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n/</a:t>
            </a:r>
            <a:r>
              <a:rPr lang="el-GR" altLang="zh-CN" sz="2400" dirty="0" smtClean="0"/>
              <a:t>γ </a:t>
            </a:r>
            <a:r>
              <a:rPr lang="zh-CN" altLang="en-US" sz="2400" dirty="0" smtClean="0"/>
              <a:t>甄别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40" y="1508521"/>
            <a:ext cx="4390275" cy="306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64971" y="219027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方向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-74013" y="35754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</a:t>
            </a:r>
            <a:r>
              <a:rPr lang="zh-CN" altLang="en-US" dirty="0" smtClean="0"/>
              <a:t>方向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52342" y="16583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1st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375870" y="166574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2nd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2075761" y="165200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3rd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836631" y="166448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4th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584676" y="1666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5th</a:t>
            </a:r>
            <a:endParaRPr lang="zh-CN" altLang="en-US" dirty="0"/>
          </a:p>
        </p:txBody>
      </p:sp>
      <p:sp>
        <p:nvSpPr>
          <p:cNvPr id="24" name="文本框 21"/>
          <p:cNvSpPr txBox="1"/>
          <p:nvPr/>
        </p:nvSpPr>
        <p:spPr>
          <a:xfrm>
            <a:off x="4322302" y="165200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6th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028413" y="16540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1st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5743232" y="16613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2nd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460541" y="164764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3rd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7177866" y="166012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4th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7873657" y="16619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5th</a:t>
            </a:r>
            <a:endParaRPr lang="zh-CN" altLang="en-US" dirty="0"/>
          </a:p>
        </p:txBody>
      </p:sp>
      <p:sp>
        <p:nvSpPr>
          <p:cNvPr id="30" name="文本框 21"/>
          <p:cNvSpPr txBox="1"/>
          <p:nvPr/>
        </p:nvSpPr>
        <p:spPr>
          <a:xfrm>
            <a:off x="8602574" y="164764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6th</a:t>
            </a:r>
            <a:endParaRPr lang="zh-CN" altLang="en-US" dirty="0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4907515" y="810147"/>
            <a:ext cx="0" cy="368877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3266375" y="1204693"/>
            <a:ext cx="1398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5062541" y="1195094"/>
            <a:ext cx="1398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右大括号 36"/>
          <p:cNvSpPr/>
          <p:nvPr/>
        </p:nvSpPr>
        <p:spPr>
          <a:xfrm rot="5400000">
            <a:off x="731562" y="4327951"/>
            <a:ext cx="226985" cy="52251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95750" y="485777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位置</a:t>
            </a:r>
            <a:r>
              <a:rPr lang="en-US" altLang="zh-CN" dirty="0" smtClean="0"/>
              <a:t>30-68Channel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934664" y="5552367"/>
            <a:ext cx="282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</a:rPr>
              <a:t>数据统计量不足，无法分析位置分辨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5862685" y="5304548"/>
            <a:ext cx="3101552" cy="11337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51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83" y="3613021"/>
            <a:ext cx="3280116" cy="2951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76967"/>
            <a:ext cx="3157900" cy="2836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9" y="758493"/>
            <a:ext cx="3637719" cy="269264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4698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在线数据压缩及径迹修正</a:t>
            </a:r>
            <a:endParaRPr lang="zh-CN" altLang="en-US" sz="3200" dirty="0"/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17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895411" y="4150853"/>
            <a:ext cx="1142100" cy="983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929514" y="43336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大型谱仪</a:t>
            </a:r>
            <a:endParaRPr lang="en-US" altLang="zh-CN" dirty="0" smtClean="0"/>
          </a:p>
          <a:p>
            <a:r>
              <a:rPr lang="zh-CN" altLang="en-US" dirty="0" smtClean="0"/>
              <a:t>数据量大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5037510" y="4494527"/>
            <a:ext cx="681644" cy="206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991047" y="413513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FPGA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738965" y="4274586"/>
            <a:ext cx="112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在线压缩数据量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6982688" y="4495781"/>
            <a:ext cx="931026" cy="206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910921" y="41351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功能实现</a:t>
            </a:r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5726983" y="4128683"/>
            <a:ext cx="1142100" cy="983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3" name="圆角矩形 22"/>
          <p:cNvSpPr/>
          <p:nvPr/>
        </p:nvSpPr>
        <p:spPr>
          <a:xfrm>
            <a:off x="7949101" y="4105836"/>
            <a:ext cx="1142100" cy="983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7885645" y="44130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没有源代码</a:t>
            </a:r>
            <a:endParaRPr lang="zh-CN" altLang="en-US" dirty="0"/>
          </a:p>
        </p:txBody>
      </p:sp>
      <p:sp>
        <p:nvSpPr>
          <p:cNvPr id="27" name="下箭头 26"/>
          <p:cNvSpPr/>
          <p:nvPr/>
        </p:nvSpPr>
        <p:spPr>
          <a:xfrm>
            <a:off x="6172285" y="5134683"/>
            <a:ext cx="240309" cy="340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5729749" y="5478116"/>
            <a:ext cx="1142100" cy="983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5270545" y="50905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扩展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765618" y="57238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在线径迹</a:t>
            </a:r>
            <a:endParaRPr lang="en-US" altLang="zh-CN" dirty="0" smtClean="0"/>
          </a:p>
          <a:p>
            <a:r>
              <a:rPr lang="zh-CN" altLang="en-US" dirty="0" smtClean="0"/>
              <a:t>修正</a:t>
            </a:r>
            <a:endParaRPr lang="zh-CN" altLang="en-US" dirty="0"/>
          </a:p>
        </p:txBody>
      </p:sp>
      <p:sp>
        <p:nvSpPr>
          <p:cNvPr id="31" name="右箭头 30"/>
          <p:cNvSpPr/>
          <p:nvPr/>
        </p:nvSpPr>
        <p:spPr>
          <a:xfrm>
            <a:off x="6940364" y="5867585"/>
            <a:ext cx="931026" cy="206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>
            <a:off x="8434904" y="5155845"/>
            <a:ext cx="240309" cy="340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7949101" y="5532446"/>
            <a:ext cx="1142100" cy="983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7961052" y="5555869"/>
            <a:ext cx="1213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自主</a:t>
            </a:r>
            <a:r>
              <a:rPr lang="zh-CN" altLang="en-US" dirty="0" smtClean="0">
                <a:solidFill>
                  <a:srgbClr val="C00000"/>
                </a:solidFill>
              </a:rPr>
              <a:t>开发新的数据获取系统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18383" y="331994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Jlab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SoLID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5865323" y="34727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重建原理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36464" y="59365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周期消耗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267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 animBg="1"/>
      <p:bldP spid="20" grpId="0"/>
      <p:bldP spid="22" grpId="0" animBg="1"/>
      <p:bldP spid="23" grpId="0" animBg="1"/>
      <p:bldP spid="24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数据获取系统</a:t>
            </a:r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18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 descr="C:\Users\CSJ\AppData\Roaming\Tencent\Users\271543688\QQ\WinTemp\RichOle\_DF(~)5C8G}`V0W`1Q3%U4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723" y="1131883"/>
            <a:ext cx="357187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C:\Users\CSJ\AppData\Roaming\Tencent\Users\271543688\QQ\WinTemp\RichOle\~9~J]S4SULB`MF1011%]30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27703" y="2864934"/>
            <a:ext cx="4852182" cy="128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336099" y="60031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背板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06274" y="602185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新的数据获取系统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939592" y="1116189"/>
            <a:ext cx="504056" cy="486368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389690" y="2296003"/>
            <a:ext cx="1314593" cy="541254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21164" y="23688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光纤口</a:t>
            </a:r>
            <a:endParaRPr lang="zh-CN" altLang="en-US" dirty="0"/>
          </a:p>
        </p:txBody>
      </p:sp>
      <p:sp>
        <p:nvSpPr>
          <p:cNvPr id="19" name="左箭头 18"/>
          <p:cNvSpPr/>
          <p:nvPr/>
        </p:nvSpPr>
        <p:spPr>
          <a:xfrm>
            <a:off x="5723823" y="2433376"/>
            <a:ext cx="736391" cy="256674"/>
          </a:xfrm>
          <a:prstGeom prst="lef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65910" y="3064389"/>
            <a:ext cx="1159359" cy="908726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561367" y="3262853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Xilinx V5 FPGA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左箭头 21"/>
          <p:cNvSpPr/>
          <p:nvPr/>
        </p:nvSpPr>
        <p:spPr>
          <a:xfrm>
            <a:off x="5723823" y="3319182"/>
            <a:ext cx="736391" cy="256674"/>
          </a:xfrm>
          <a:prstGeom prst="lef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111144" y="1787039"/>
            <a:ext cx="414125" cy="38401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21163" y="175881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直流稳压电源供电</a:t>
            </a:r>
            <a:endParaRPr lang="zh-CN" altLang="en-US" dirty="0"/>
          </a:p>
        </p:txBody>
      </p:sp>
      <p:sp>
        <p:nvSpPr>
          <p:cNvPr id="25" name="圆角矩形 24"/>
          <p:cNvSpPr/>
          <p:nvPr/>
        </p:nvSpPr>
        <p:spPr>
          <a:xfrm>
            <a:off x="5723823" y="3672172"/>
            <a:ext cx="3131321" cy="27706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868755" y="3827398"/>
            <a:ext cx="313132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脱离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机箱限制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数据传输速度快：光纤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口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开发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固件：可实现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在线数据压缩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APV25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实用性能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个采样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-&gt;30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个采样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23775" y="607347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1024</a:t>
            </a:r>
            <a:r>
              <a:rPr lang="zh-CN" altLang="en-US" dirty="0" smtClean="0">
                <a:solidFill>
                  <a:srgbClr val="FF0000"/>
                </a:solidFill>
              </a:rPr>
              <a:t>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21163" y="10803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通用型</a:t>
            </a:r>
            <a:endParaRPr lang="zh-CN" altLang="en-US" dirty="0"/>
          </a:p>
        </p:txBody>
      </p:sp>
      <p:sp>
        <p:nvSpPr>
          <p:cNvPr id="29" name="左箭头 28"/>
          <p:cNvSpPr/>
          <p:nvPr/>
        </p:nvSpPr>
        <p:spPr>
          <a:xfrm>
            <a:off x="5547598" y="1804052"/>
            <a:ext cx="973565" cy="325092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00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2646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数据获取</a:t>
            </a:r>
            <a:r>
              <a:rPr lang="zh-CN" altLang="en-US" sz="3200" dirty="0"/>
              <a:t>系统</a:t>
            </a:r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19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7" t="9830" r="10319" b="4875"/>
          <a:stretch/>
        </p:blipFill>
        <p:spPr>
          <a:xfrm rot="-5400000">
            <a:off x="1646060" y="1830649"/>
            <a:ext cx="4687324" cy="36004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0" t="27923" r="3078" b="30268"/>
          <a:stretch/>
        </p:blipFill>
        <p:spPr>
          <a:xfrm rot="5400000">
            <a:off x="-1206056" y="2826725"/>
            <a:ext cx="4752528" cy="158417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76256" y="4232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版权标识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89622" y="2380683"/>
            <a:ext cx="294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初步完成硬件测试</a:t>
            </a:r>
            <a:endParaRPr lang="en-US" altLang="zh-CN" dirty="0" smtClean="0"/>
          </a:p>
          <a:p>
            <a:r>
              <a:rPr lang="en-US" altLang="zh-CN" dirty="0" smtClean="0"/>
              <a:t>FPGA</a:t>
            </a:r>
            <a:r>
              <a:rPr lang="zh-CN" altLang="en-US" dirty="0" smtClean="0"/>
              <a:t>固件编写中●●●●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923" y="4931395"/>
            <a:ext cx="3221269" cy="14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33418" y="1054052"/>
            <a:ext cx="214314" cy="49292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8"/>
          <p:cNvSpPr>
            <a:spLocks noEditPoints="1" noChangeArrowheads="1"/>
          </p:cNvSpPr>
          <p:nvPr/>
        </p:nvSpPr>
        <p:spPr bwMode="auto">
          <a:xfrm>
            <a:off x="1385575" y="1355678"/>
            <a:ext cx="1368425" cy="642938"/>
          </a:xfrm>
          <a:custGeom>
            <a:avLst/>
            <a:gdLst>
              <a:gd name="T0" fmla="*/ 2147483647 w 2109"/>
              <a:gd name="T1" fmla="*/ 0 h 986"/>
              <a:gd name="T2" fmla="*/ 2147483647 w 2109"/>
              <a:gd name="T3" fmla="*/ 2147483647 h 986"/>
              <a:gd name="T4" fmla="*/ 2147483647 w 2109"/>
              <a:gd name="T5" fmla="*/ 2147483647 h 986"/>
              <a:gd name="T6" fmla="*/ 0 w 2109"/>
              <a:gd name="T7" fmla="*/ 2147483647 h 986"/>
              <a:gd name="T8" fmla="*/ 2147483647 w 2109"/>
              <a:gd name="T9" fmla="*/ 2147483647 h 986"/>
              <a:gd name="T10" fmla="*/ 2147483647 w 2109"/>
              <a:gd name="T11" fmla="*/ 2147483647 h 986"/>
              <a:gd name="T12" fmla="*/ 2147483647 w 2109"/>
              <a:gd name="T13" fmla="*/ 2147483647 h 986"/>
              <a:gd name="T14" fmla="*/ 2147483647 w 2109"/>
              <a:gd name="T15" fmla="*/ 2147483647 h 986"/>
              <a:gd name="T16" fmla="*/ 2147483647 w 2109"/>
              <a:gd name="T17" fmla="*/ 2147483647 h 986"/>
              <a:gd name="T18" fmla="*/ 2147483647 w 2109"/>
              <a:gd name="T19" fmla="*/ 2147483647 h 986"/>
              <a:gd name="T20" fmla="*/ 2147483647 w 2109"/>
              <a:gd name="T21" fmla="*/ 2147483647 h 986"/>
              <a:gd name="T22" fmla="*/ 2147483647 w 2109"/>
              <a:gd name="T23" fmla="*/ 2147483647 h 986"/>
              <a:gd name="T24" fmla="*/ 2147483647 w 2109"/>
              <a:gd name="T25" fmla="*/ 2147483647 h 986"/>
              <a:gd name="T26" fmla="*/ 2147483647 w 2109"/>
              <a:gd name="T27" fmla="*/ 2147483647 h 986"/>
              <a:gd name="T28" fmla="*/ 2147483647 w 2109"/>
              <a:gd name="T29" fmla="*/ 2147483647 h 986"/>
              <a:gd name="T30" fmla="*/ 2147483647 w 2109"/>
              <a:gd name="T31" fmla="*/ 2147483647 h 986"/>
              <a:gd name="T32" fmla="*/ 2147483647 w 2109"/>
              <a:gd name="T33" fmla="*/ 2147483647 h 986"/>
              <a:gd name="T34" fmla="*/ 2147483647 w 2109"/>
              <a:gd name="T35" fmla="*/ 2147483647 h 986"/>
              <a:gd name="T36" fmla="*/ 2147483647 w 2109"/>
              <a:gd name="T37" fmla="*/ 2147483647 h 986"/>
              <a:gd name="T38" fmla="*/ 2147483647 w 2109"/>
              <a:gd name="T39" fmla="*/ 2147483647 h 986"/>
              <a:gd name="T40" fmla="*/ 2147483647 w 2109"/>
              <a:gd name="T41" fmla="*/ 2147483647 h 986"/>
              <a:gd name="T42" fmla="*/ 2147483647 w 2109"/>
              <a:gd name="T43" fmla="*/ 2147483647 h 986"/>
              <a:gd name="T44" fmla="*/ 2147483647 w 2109"/>
              <a:gd name="T45" fmla="*/ 2147483647 h 986"/>
              <a:gd name="T46" fmla="*/ 2147483647 w 2109"/>
              <a:gd name="T47" fmla="*/ 2147483647 h 986"/>
              <a:gd name="T48" fmla="*/ 2147483647 w 2109"/>
              <a:gd name="T49" fmla="*/ 2147483647 h 986"/>
              <a:gd name="T50" fmla="*/ 2147483647 w 2109"/>
              <a:gd name="T51" fmla="*/ 2147483647 h 986"/>
              <a:gd name="T52" fmla="*/ 2147483647 w 2109"/>
              <a:gd name="T53" fmla="*/ 2147483647 h 986"/>
              <a:gd name="T54" fmla="*/ 2147483647 w 2109"/>
              <a:gd name="T55" fmla="*/ 2147483647 h 986"/>
              <a:gd name="T56" fmla="*/ 2147483647 w 2109"/>
              <a:gd name="T57" fmla="*/ 2147483647 h 986"/>
              <a:gd name="T58" fmla="*/ 2147483647 w 2109"/>
              <a:gd name="T59" fmla="*/ 2147483647 h 986"/>
              <a:gd name="T60" fmla="*/ 2147483647 w 2109"/>
              <a:gd name="T61" fmla="*/ 2147483647 h 986"/>
              <a:gd name="T62" fmla="*/ 2147483647 w 2109"/>
              <a:gd name="T63" fmla="*/ 2147483647 h 986"/>
              <a:gd name="T64" fmla="*/ 2147483647 w 2109"/>
              <a:gd name="T65" fmla="*/ 2147483647 h 986"/>
              <a:gd name="T66" fmla="*/ 2147483647 w 2109"/>
              <a:gd name="T67" fmla="*/ 214748364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09"/>
              <a:gd name="T103" fmla="*/ 0 h 986"/>
              <a:gd name="T104" fmla="*/ 2109 w 2109"/>
              <a:gd name="T105" fmla="*/ 986 h 9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7" name="Picture 2" descr="E:\我的文档\Nipic_6852949_201104011010004781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00" y="3430541"/>
            <a:ext cx="20431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37854" y="33781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37854" y="48527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三</a:t>
            </a:r>
            <a:endParaRPr lang="zh-CN" altLang="en-US" dirty="0"/>
          </a:p>
        </p:txBody>
      </p:sp>
      <p:sp>
        <p:nvSpPr>
          <p:cNvPr id="38" name="Freeform 7"/>
          <p:cNvSpPr>
            <a:spLocks noEditPoints="1" noChangeArrowheads="1"/>
          </p:cNvSpPr>
          <p:nvPr/>
        </p:nvSpPr>
        <p:spPr bwMode="auto">
          <a:xfrm>
            <a:off x="1357793" y="2149785"/>
            <a:ext cx="1423987" cy="290513"/>
          </a:xfrm>
          <a:custGeom>
            <a:avLst/>
            <a:gdLst>
              <a:gd name="T0" fmla="*/ 2147483647 w 2195"/>
              <a:gd name="T1" fmla="*/ 2147483647 h 445"/>
              <a:gd name="T2" fmla="*/ 2147483647 w 2195"/>
              <a:gd name="T3" fmla="*/ 2147483647 h 445"/>
              <a:gd name="T4" fmla="*/ 2147483647 w 2195"/>
              <a:gd name="T5" fmla="*/ 2147483647 h 445"/>
              <a:gd name="T6" fmla="*/ 2147483647 w 2195"/>
              <a:gd name="T7" fmla="*/ 2147483647 h 445"/>
              <a:gd name="T8" fmla="*/ 2147483647 w 2195"/>
              <a:gd name="T9" fmla="*/ 2147483647 h 445"/>
              <a:gd name="T10" fmla="*/ 2147483647 w 2195"/>
              <a:gd name="T11" fmla="*/ 2147483647 h 445"/>
              <a:gd name="T12" fmla="*/ 2147483647 w 2195"/>
              <a:gd name="T13" fmla="*/ 2147483647 h 445"/>
              <a:gd name="T14" fmla="*/ 2147483647 w 2195"/>
              <a:gd name="T15" fmla="*/ 2147483647 h 445"/>
              <a:gd name="T16" fmla="*/ 2147483647 w 2195"/>
              <a:gd name="T17" fmla="*/ 2147483647 h 445"/>
              <a:gd name="T18" fmla="*/ 2147483647 w 2195"/>
              <a:gd name="T19" fmla="*/ 2147483647 h 445"/>
              <a:gd name="T20" fmla="*/ 2147483647 w 2195"/>
              <a:gd name="T21" fmla="*/ 2147483647 h 445"/>
              <a:gd name="T22" fmla="*/ 2147483647 w 2195"/>
              <a:gd name="T23" fmla="*/ 2147483647 h 445"/>
              <a:gd name="T24" fmla="*/ 2147483647 w 2195"/>
              <a:gd name="T25" fmla="*/ 2147483647 h 445"/>
              <a:gd name="T26" fmla="*/ 2147483647 w 2195"/>
              <a:gd name="T27" fmla="*/ 2147483647 h 445"/>
              <a:gd name="T28" fmla="*/ 2147483647 w 2195"/>
              <a:gd name="T29" fmla="*/ 2147483647 h 445"/>
              <a:gd name="T30" fmla="*/ 2147483647 w 2195"/>
              <a:gd name="T31" fmla="*/ 2147483647 h 445"/>
              <a:gd name="T32" fmla="*/ 2147483647 w 2195"/>
              <a:gd name="T33" fmla="*/ 2147483647 h 445"/>
              <a:gd name="T34" fmla="*/ 2147483647 w 2195"/>
              <a:gd name="T35" fmla="*/ 2147483647 h 445"/>
              <a:gd name="T36" fmla="*/ 2147483647 w 2195"/>
              <a:gd name="T37" fmla="*/ 2147483647 h 445"/>
              <a:gd name="T38" fmla="*/ 2147483647 w 2195"/>
              <a:gd name="T39" fmla="*/ 2147483647 h 445"/>
              <a:gd name="T40" fmla="*/ 2147483647 w 2195"/>
              <a:gd name="T41" fmla="*/ 2147483647 h 445"/>
              <a:gd name="T42" fmla="*/ 2147483647 w 2195"/>
              <a:gd name="T43" fmla="*/ 2147483647 h 445"/>
              <a:gd name="T44" fmla="*/ 2147483647 w 2195"/>
              <a:gd name="T45" fmla="*/ 2147483647 h 445"/>
              <a:gd name="T46" fmla="*/ 2147483647 w 2195"/>
              <a:gd name="T47" fmla="*/ 2147483647 h 445"/>
              <a:gd name="T48" fmla="*/ 2147483647 w 2195"/>
              <a:gd name="T49" fmla="*/ 2147483647 h 445"/>
              <a:gd name="T50" fmla="*/ 2147483647 w 2195"/>
              <a:gd name="T51" fmla="*/ 2147483647 h 445"/>
              <a:gd name="T52" fmla="*/ 2147483647 w 2195"/>
              <a:gd name="T53" fmla="*/ 2147483647 h 445"/>
              <a:gd name="T54" fmla="*/ 2147483647 w 2195"/>
              <a:gd name="T55" fmla="*/ 2147483647 h 445"/>
              <a:gd name="T56" fmla="*/ 2147483647 w 2195"/>
              <a:gd name="T57" fmla="*/ 2147483647 h 445"/>
              <a:gd name="T58" fmla="*/ 2147483647 w 2195"/>
              <a:gd name="T59" fmla="*/ 2147483647 h 445"/>
              <a:gd name="T60" fmla="*/ 2147483647 w 2195"/>
              <a:gd name="T61" fmla="*/ 2147483647 h 445"/>
              <a:gd name="T62" fmla="*/ 2147483647 w 2195"/>
              <a:gd name="T63" fmla="*/ 2147483647 h 445"/>
              <a:gd name="T64" fmla="*/ 2147483647 w 2195"/>
              <a:gd name="T65" fmla="*/ 2147483647 h 445"/>
              <a:gd name="T66" fmla="*/ 2147483647 w 2195"/>
              <a:gd name="T67" fmla="*/ 2147483647 h 445"/>
              <a:gd name="T68" fmla="*/ 2147483647 w 2195"/>
              <a:gd name="T69" fmla="*/ 2147483647 h 445"/>
              <a:gd name="T70" fmla="*/ 2147483647 w 2195"/>
              <a:gd name="T71" fmla="*/ 2147483647 h 445"/>
              <a:gd name="T72" fmla="*/ 2147483647 w 2195"/>
              <a:gd name="T73" fmla="*/ 2147483647 h 445"/>
              <a:gd name="T74" fmla="*/ 2147483647 w 2195"/>
              <a:gd name="T75" fmla="*/ 2147483647 h 445"/>
              <a:gd name="T76" fmla="*/ 2147483647 w 2195"/>
              <a:gd name="T77" fmla="*/ 2147483647 h 445"/>
              <a:gd name="T78" fmla="*/ 2147483647 w 2195"/>
              <a:gd name="T79" fmla="*/ 2147483647 h 445"/>
              <a:gd name="T80" fmla="*/ 2147483647 w 2195"/>
              <a:gd name="T81" fmla="*/ 2147483647 h 445"/>
              <a:gd name="T82" fmla="*/ 2147483647 w 2195"/>
              <a:gd name="T83" fmla="*/ 2147483647 h 445"/>
              <a:gd name="T84" fmla="*/ 2147483647 w 2195"/>
              <a:gd name="T85" fmla="*/ 2147483647 h 445"/>
              <a:gd name="T86" fmla="*/ 2147483647 w 2195"/>
              <a:gd name="T87" fmla="*/ 2147483647 h 445"/>
              <a:gd name="T88" fmla="*/ 2147483647 w 2195"/>
              <a:gd name="T89" fmla="*/ 2147483647 h 445"/>
              <a:gd name="T90" fmla="*/ 2147483647 w 2195"/>
              <a:gd name="T91" fmla="*/ 2147483647 h 445"/>
              <a:gd name="T92" fmla="*/ 2147483647 w 2195"/>
              <a:gd name="T93" fmla="*/ 2147483647 h 445"/>
              <a:gd name="T94" fmla="*/ 2147483647 w 2195"/>
              <a:gd name="T95" fmla="*/ 2147483647 h 445"/>
              <a:gd name="T96" fmla="*/ 2147483647 w 2195"/>
              <a:gd name="T97" fmla="*/ 2147483647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95"/>
              <a:gd name="T148" fmla="*/ 0 h 445"/>
              <a:gd name="T149" fmla="*/ 2195 w 2195"/>
              <a:gd name="T150" fmla="*/ 445 h 4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68801" y="1283194"/>
            <a:ext cx="996950" cy="1196975"/>
          </a:xfrm>
          <a:prstGeom prst="rect">
            <a:avLst/>
          </a:prstGeom>
          <a:solidFill>
            <a:srgbClr val="0D4D9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6"/>
          <p:cNvSpPr>
            <a:spLocks noChangeArrowheads="1"/>
          </p:cNvSpPr>
          <p:nvPr/>
        </p:nvSpPr>
        <p:spPr bwMode="auto">
          <a:xfrm>
            <a:off x="385165" y="1413753"/>
            <a:ext cx="762000" cy="958850"/>
          </a:xfrm>
          <a:custGeom>
            <a:avLst/>
            <a:gdLst>
              <a:gd name="T0" fmla="*/ 2147483647 w 1173"/>
              <a:gd name="T1" fmla="*/ 2147483647 h 1472"/>
              <a:gd name="T2" fmla="*/ 2147483647 w 1173"/>
              <a:gd name="T3" fmla="*/ 2147483647 h 1472"/>
              <a:gd name="T4" fmla="*/ 2147483647 w 1173"/>
              <a:gd name="T5" fmla="*/ 2147483647 h 1472"/>
              <a:gd name="T6" fmla="*/ 2147483647 w 1173"/>
              <a:gd name="T7" fmla="*/ 2147483647 h 1472"/>
              <a:gd name="T8" fmla="*/ 2147483647 w 1173"/>
              <a:gd name="T9" fmla="*/ 2147483647 h 1472"/>
              <a:gd name="T10" fmla="*/ 2147483647 w 1173"/>
              <a:gd name="T11" fmla="*/ 2147483647 h 1472"/>
              <a:gd name="T12" fmla="*/ 0 w 1173"/>
              <a:gd name="T13" fmla="*/ 2147483647 h 1472"/>
              <a:gd name="T14" fmla="*/ 2147483647 w 1173"/>
              <a:gd name="T15" fmla="*/ 2147483647 h 1472"/>
              <a:gd name="T16" fmla="*/ 2147483647 w 1173"/>
              <a:gd name="T17" fmla="*/ 2147483647 h 1472"/>
              <a:gd name="T18" fmla="*/ 2147483647 w 1173"/>
              <a:gd name="T19" fmla="*/ 2147483647 h 1472"/>
              <a:gd name="T20" fmla="*/ 2147483647 w 1173"/>
              <a:gd name="T21" fmla="*/ 2147483647 h 1472"/>
              <a:gd name="T22" fmla="*/ 2147483647 w 1173"/>
              <a:gd name="T23" fmla="*/ 2147483647 h 1472"/>
              <a:gd name="T24" fmla="*/ 2147483647 w 1173"/>
              <a:gd name="T25" fmla="*/ 2147483647 h 1472"/>
              <a:gd name="T26" fmla="*/ 2147483647 w 1173"/>
              <a:gd name="T27" fmla="*/ 2147483647 h 1472"/>
              <a:gd name="T28" fmla="*/ 2147483647 w 1173"/>
              <a:gd name="T29" fmla="*/ 2147483647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73"/>
              <a:gd name="T46" fmla="*/ 0 h 1472"/>
              <a:gd name="T47" fmla="*/ 1173 w 1173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4362747" y="1700801"/>
            <a:ext cx="4020626" cy="527410"/>
            <a:chOff x="757134" y="103175"/>
            <a:chExt cx="4653402" cy="527410"/>
          </a:xfrm>
          <a:solidFill>
            <a:schemeClr val="tx2"/>
          </a:solidFill>
        </p:grpSpPr>
        <p:sp>
          <p:nvSpPr>
            <p:cNvPr id="68" name="五边形 67"/>
            <p:cNvSpPr/>
            <p:nvPr/>
          </p:nvSpPr>
          <p:spPr>
            <a:xfrm rot="10800000">
              <a:off x="757134" y="103175"/>
              <a:ext cx="4653402" cy="527410"/>
            </a:xfrm>
            <a:prstGeom prst="homePlat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五边形 4"/>
            <p:cNvSpPr/>
            <p:nvPr/>
          </p:nvSpPr>
          <p:spPr>
            <a:xfrm rot="21600000">
              <a:off x="888989" y="103175"/>
              <a:ext cx="4521547" cy="52741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65473" tIns="87630" rIns="163576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背景介绍</a:t>
              </a:r>
              <a:endParaRPr lang="en-US" altLang="zh-CN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0" name="椭圆 69"/>
          <p:cNvSpPr/>
          <p:nvPr/>
        </p:nvSpPr>
        <p:spPr>
          <a:xfrm>
            <a:off x="4291075" y="1597894"/>
            <a:ext cx="742906" cy="733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 dirty="0"/>
          </a:p>
        </p:txBody>
      </p:sp>
      <p:grpSp>
        <p:nvGrpSpPr>
          <p:cNvPr id="71" name="组合 70"/>
          <p:cNvGrpSpPr/>
          <p:nvPr/>
        </p:nvGrpSpPr>
        <p:grpSpPr>
          <a:xfrm>
            <a:off x="4372913" y="2490352"/>
            <a:ext cx="4010460" cy="527410"/>
            <a:chOff x="757134" y="103175"/>
            <a:chExt cx="4653403" cy="527410"/>
          </a:xfrm>
          <a:solidFill>
            <a:schemeClr val="tx2"/>
          </a:solidFill>
        </p:grpSpPr>
        <p:sp>
          <p:nvSpPr>
            <p:cNvPr id="72" name="五边形 71"/>
            <p:cNvSpPr/>
            <p:nvPr/>
          </p:nvSpPr>
          <p:spPr>
            <a:xfrm rot="10800000">
              <a:off x="757134" y="103175"/>
              <a:ext cx="4653402" cy="527410"/>
            </a:xfrm>
            <a:prstGeom prst="homePlat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五边形 4"/>
            <p:cNvSpPr/>
            <p:nvPr/>
          </p:nvSpPr>
          <p:spPr>
            <a:xfrm>
              <a:off x="888989" y="103175"/>
              <a:ext cx="4521548" cy="52741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65473" tIns="87630" rIns="163576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相关模拟</a:t>
              </a:r>
              <a:endParaRPr lang="en-US" altLang="zh-CN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4" name="椭圆 73"/>
          <p:cNvSpPr/>
          <p:nvPr/>
        </p:nvSpPr>
        <p:spPr>
          <a:xfrm>
            <a:off x="4301241" y="2387445"/>
            <a:ext cx="742906" cy="733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grpSp>
        <p:nvGrpSpPr>
          <p:cNvPr id="75" name="组合 74"/>
          <p:cNvGrpSpPr/>
          <p:nvPr/>
        </p:nvGrpSpPr>
        <p:grpSpPr>
          <a:xfrm>
            <a:off x="4357920" y="3298748"/>
            <a:ext cx="4025453" cy="527410"/>
            <a:chOff x="757134" y="103175"/>
            <a:chExt cx="4653402" cy="527410"/>
          </a:xfrm>
          <a:solidFill>
            <a:schemeClr val="tx2"/>
          </a:solidFill>
        </p:grpSpPr>
        <p:sp>
          <p:nvSpPr>
            <p:cNvPr id="76" name="五边形 75"/>
            <p:cNvSpPr/>
            <p:nvPr/>
          </p:nvSpPr>
          <p:spPr>
            <a:xfrm rot="10800000">
              <a:off x="757134" y="103175"/>
              <a:ext cx="4653402" cy="527410"/>
            </a:xfrm>
            <a:prstGeom prst="homePlat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五边形 4"/>
            <p:cNvSpPr/>
            <p:nvPr/>
          </p:nvSpPr>
          <p:spPr>
            <a:xfrm rot="21600000">
              <a:off x="888989" y="103175"/>
              <a:ext cx="4521547" cy="52741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65473" tIns="87630" rIns="163576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α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粒子径迹修正</a:t>
              </a:r>
              <a:endParaRPr lang="en-US" altLang="zh-CN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4286248" y="3195841"/>
            <a:ext cx="742906" cy="733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79" name="组合 78"/>
          <p:cNvGrpSpPr/>
          <p:nvPr/>
        </p:nvGrpSpPr>
        <p:grpSpPr>
          <a:xfrm>
            <a:off x="4357920" y="4092003"/>
            <a:ext cx="4025453" cy="527410"/>
            <a:chOff x="757134" y="103175"/>
            <a:chExt cx="4653402" cy="527410"/>
          </a:xfrm>
          <a:solidFill>
            <a:schemeClr val="tx2"/>
          </a:solidFill>
        </p:grpSpPr>
        <p:sp>
          <p:nvSpPr>
            <p:cNvPr id="80" name="五边形 79"/>
            <p:cNvSpPr/>
            <p:nvPr/>
          </p:nvSpPr>
          <p:spPr>
            <a:xfrm rot="10800000">
              <a:off x="757134" y="103175"/>
              <a:ext cx="4653402" cy="527410"/>
            </a:xfrm>
            <a:prstGeom prst="homePlat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五边形 4"/>
            <p:cNvSpPr/>
            <p:nvPr/>
          </p:nvSpPr>
          <p:spPr>
            <a:xfrm rot="21600000">
              <a:off x="888989" y="103175"/>
              <a:ext cx="4521547" cy="52741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65473" tIns="87630" rIns="163576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中子探测实验</a:t>
              </a:r>
              <a:endParaRPr lang="en-US" altLang="zh-CN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2" name="椭圆 81"/>
          <p:cNvSpPr/>
          <p:nvPr/>
        </p:nvSpPr>
        <p:spPr>
          <a:xfrm>
            <a:off x="4286248" y="3989096"/>
            <a:ext cx="742906" cy="733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83" name="组合 82"/>
          <p:cNvGrpSpPr/>
          <p:nvPr/>
        </p:nvGrpSpPr>
        <p:grpSpPr>
          <a:xfrm>
            <a:off x="4372913" y="4885377"/>
            <a:ext cx="4010460" cy="527410"/>
            <a:chOff x="757134" y="103175"/>
            <a:chExt cx="4653402" cy="527410"/>
          </a:xfrm>
          <a:solidFill>
            <a:schemeClr val="tx2"/>
          </a:solidFill>
        </p:grpSpPr>
        <p:sp>
          <p:nvSpPr>
            <p:cNvPr id="84" name="五边形 83"/>
            <p:cNvSpPr/>
            <p:nvPr/>
          </p:nvSpPr>
          <p:spPr>
            <a:xfrm rot="10800000">
              <a:off x="757134" y="103175"/>
              <a:ext cx="4653402" cy="527410"/>
            </a:xfrm>
            <a:prstGeom prst="homePlat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五边形 4"/>
            <p:cNvSpPr/>
            <p:nvPr/>
          </p:nvSpPr>
          <p:spPr>
            <a:xfrm rot="21600000">
              <a:off x="888989" y="103175"/>
              <a:ext cx="4521547" cy="52741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65473" tIns="87630" rIns="163576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相关电子学</a:t>
              </a:r>
              <a:endParaRPr lang="en-US" altLang="zh-CN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6" name="椭圆 85"/>
          <p:cNvSpPr/>
          <p:nvPr/>
        </p:nvSpPr>
        <p:spPr>
          <a:xfrm>
            <a:off x="4301241" y="4782470"/>
            <a:ext cx="742906" cy="733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87" name="TextBox 27"/>
          <p:cNvSpPr txBox="1"/>
          <p:nvPr/>
        </p:nvSpPr>
        <p:spPr>
          <a:xfrm>
            <a:off x="4482217" y="16613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</a:rPr>
              <a:t>1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88" name="TextBox 29"/>
          <p:cNvSpPr txBox="1"/>
          <p:nvPr/>
        </p:nvSpPr>
        <p:spPr>
          <a:xfrm>
            <a:off x="4482217" y="24739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</a:rPr>
              <a:t>2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89" name="TextBox 30"/>
          <p:cNvSpPr txBox="1"/>
          <p:nvPr/>
        </p:nvSpPr>
        <p:spPr>
          <a:xfrm>
            <a:off x="4482217" y="32794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</a:rPr>
              <a:t>3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90" name="TextBox 31"/>
          <p:cNvSpPr txBox="1"/>
          <p:nvPr/>
        </p:nvSpPr>
        <p:spPr>
          <a:xfrm>
            <a:off x="4472339" y="405481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</a:rPr>
              <a:t>4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91" name="TextBox 32"/>
          <p:cNvSpPr txBox="1"/>
          <p:nvPr/>
        </p:nvSpPr>
        <p:spPr>
          <a:xfrm>
            <a:off x="4507617" y="48533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</a:rPr>
              <a:t>5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361537" y="5747462"/>
            <a:ext cx="4010460" cy="527410"/>
            <a:chOff x="757134" y="103175"/>
            <a:chExt cx="4653402" cy="527410"/>
          </a:xfrm>
          <a:solidFill>
            <a:schemeClr val="tx2"/>
          </a:solidFill>
        </p:grpSpPr>
        <p:sp>
          <p:nvSpPr>
            <p:cNvPr id="43" name="五边形 42"/>
            <p:cNvSpPr/>
            <p:nvPr/>
          </p:nvSpPr>
          <p:spPr>
            <a:xfrm rot="10800000">
              <a:off x="757134" y="103175"/>
              <a:ext cx="4653402" cy="527410"/>
            </a:xfrm>
            <a:prstGeom prst="homePlat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五边形 4"/>
            <p:cNvSpPr/>
            <p:nvPr/>
          </p:nvSpPr>
          <p:spPr>
            <a:xfrm rot="21600000">
              <a:off x="888989" y="103175"/>
              <a:ext cx="4521547" cy="52741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65473" tIns="87630" rIns="163576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总结</a:t>
              </a:r>
              <a:endParaRPr lang="en-US" altLang="zh-CN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4289865" y="5644555"/>
            <a:ext cx="742906" cy="733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46" name="TextBox 32"/>
          <p:cNvSpPr txBox="1"/>
          <p:nvPr/>
        </p:nvSpPr>
        <p:spPr>
          <a:xfrm>
            <a:off x="4496241" y="57154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6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4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总结</a:t>
            </a:r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20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4978" y="1726631"/>
            <a:ext cx="84540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利用</a:t>
            </a:r>
            <a:r>
              <a:rPr lang="en-US" altLang="zh-CN" dirty="0" smtClean="0"/>
              <a:t>α </a:t>
            </a:r>
            <a:r>
              <a:rPr lang="zh-CN" altLang="en-US" dirty="0" smtClean="0"/>
              <a:t>粒子源（模拟热中子</a:t>
            </a:r>
            <a:r>
              <a:rPr lang="en-US" altLang="zh-CN" dirty="0" smtClean="0"/>
              <a:t>-</a:t>
            </a:r>
            <a:r>
              <a:rPr lang="zh-CN" altLang="en-US" dirty="0" smtClean="0"/>
              <a:t>硼）验证了基于时间信息的径迹修正，位置分辨由</a:t>
            </a:r>
            <a:r>
              <a:rPr lang="en-US" altLang="zh-CN" dirty="0" smtClean="0"/>
              <a:t>2.06mm</a:t>
            </a:r>
            <a:r>
              <a:rPr lang="zh-CN" altLang="en-US" dirty="0" smtClean="0"/>
              <a:t>提升至</a:t>
            </a:r>
            <a:r>
              <a:rPr lang="en-US" altLang="zh-CN" dirty="0" smtClean="0"/>
              <a:t>0.65mm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开展快中子成像实验，典型的数据显示</a:t>
            </a:r>
            <a:r>
              <a:rPr lang="en-US" altLang="zh-CN" dirty="0" smtClean="0"/>
              <a:t>APV25</a:t>
            </a:r>
            <a:r>
              <a:rPr lang="zh-CN" altLang="en-US" dirty="0" smtClean="0"/>
              <a:t>可以记录反冲质子的径迹。尝试对</a:t>
            </a:r>
            <a:r>
              <a:rPr lang="en-US" altLang="zh-CN" dirty="0" smtClean="0"/>
              <a:t>n/γ </a:t>
            </a:r>
            <a:r>
              <a:rPr lang="zh-CN" altLang="en-US" dirty="0" smtClean="0"/>
              <a:t>进行甄别。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开发新的数据获取系统（</a:t>
            </a:r>
            <a:r>
              <a:rPr lang="en-US" altLang="zh-CN" dirty="0" smtClean="0"/>
              <a:t>6samples </a:t>
            </a:r>
            <a:r>
              <a:rPr lang="zh-CN" altLang="en-US" dirty="0" smtClean="0"/>
              <a:t>升至 </a:t>
            </a:r>
            <a:r>
              <a:rPr lang="en-US" altLang="zh-CN" dirty="0" smtClean="0"/>
              <a:t>30 samples</a:t>
            </a:r>
            <a:r>
              <a:rPr lang="zh-CN" altLang="en-US" dirty="0" smtClean="0"/>
              <a:t>），获取更多的数据进一步提升位置分辨。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自主开发数据获取系统固件，将在线径迹修正功能融合进新的固件内。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37227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21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255" y="61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致谢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263685" y="1971969"/>
            <a:ext cx="8177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感谢中国科学院近代物理研究所段利敏研究员，杨贺润副研究员，鲁辰桂，张俊伟，马朋及魏向伦提供的实验条件及有益的讨论和指导。</a:t>
            </a:r>
            <a:endParaRPr lang="en-US" altLang="zh-CN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感谢中国科学院高能物理研究所散裂中子源周健荣副研究员提供的</a:t>
            </a:r>
            <a:r>
              <a:rPr lang="en-US" altLang="zh-CN" sz="2000" dirty="0" smtClean="0"/>
              <a:t>THGEM</a:t>
            </a:r>
            <a:r>
              <a:rPr lang="zh-CN" altLang="en-US" sz="2000" dirty="0" smtClean="0"/>
              <a:t>膜及有益的讨论和指导。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614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22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3970" y="2876203"/>
            <a:ext cx="199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/>
              <a:t>Thanks</a:t>
            </a:r>
            <a:endParaRPr lang="zh-CN" altLang="en-US" sz="4800" i="1" dirty="0"/>
          </a:p>
        </p:txBody>
      </p:sp>
    </p:spTree>
    <p:extLst>
      <p:ext uri="{BB962C8B-B14F-4D97-AF65-F5344CB8AC3E}">
        <p14:creationId xmlns:p14="http://schemas.microsoft.com/office/powerpoint/2010/main" xmlns="" val="17898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23</a:t>
            </a:fld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9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24</a:t>
            </a:fld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8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25</a:t>
            </a:fld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2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26</a:t>
            </a:fld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0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3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255" y="6105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</a:rPr>
              <a:t>背景介绍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346" y="1038106"/>
            <a:ext cx="2654074" cy="290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xiaodongwang\Application Data\Tencent\Users\343063048\QQ\WinTemp\RichOle\90[M`2V1AR4MG5XE7UQW)(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47" y="888148"/>
            <a:ext cx="3108960" cy="28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8" y="4037509"/>
            <a:ext cx="3184649" cy="228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C:\Users\zhou\AppData\Local\Microsoft\Windows\Temporary Internet Files\Content.Word\IMG_02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530" y="1296561"/>
            <a:ext cx="1751698" cy="134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30"/>
          <p:cNvGrpSpPr>
            <a:grpSpLocks/>
          </p:cNvGrpSpPr>
          <p:nvPr/>
        </p:nvGrpSpPr>
        <p:grpSpPr bwMode="auto">
          <a:xfrm>
            <a:off x="6096031" y="2770057"/>
            <a:ext cx="2868206" cy="1588708"/>
            <a:chOff x="1837681" y="1748117"/>
            <a:chExt cx="6622756" cy="4170847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837681" y="4279790"/>
              <a:ext cx="2024257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GEM_800V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683272" y="5039093"/>
              <a:ext cx="3289881" cy="573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kumimoji="1" lang="zh-CN" altLang="en-US" sz="1600">
                <a:solidFill>
                  <a:srgbClr val="FF33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682328" y="2921705"/>
              <a:ext cx="329166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5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328161" y="2234615"/>
              <a:ext cx="2573195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 err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Ar</a:t>
              </a: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/CO</a:t>
              </a:r>
              <a:r>
                <a:rPr kumimoji="1" lang="en-US" altLang="ja-JP" sz="1050" b="1" baseline="-25000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2</a:t>
              </a: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 (70/30)</a:t>
              </a:r>
            </a:p>
          </p:txBody>
        </p:sp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3699151" y="4566347"/>
              <a:ext cx="3289881" cy="123404"/>
              <a:chOff x="2925" y="1861"/>
              <a:chExt cx="2314" cy="99"/>
            </a:xfrm>
          </p:grpSpPr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2925" y="1888"/>
                <a:ext cx="2314" cy="4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A5002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kumimoji="1" lang="zh-CN" altLang="en-US" sz="1600">
                  <a:solidFill>
                    <a:srgbClr val="FF33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2926" y="1960"/>
                <a:ext cx="2313" cy="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050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37" name="Line 18"/>
              <p:cNvSpPr>
                <a:spLocks noChangeShapeType="1"/>
              </p:cNvSpPr>
              <p:nvPr/>
            </p:nvSpPr>
            <p:spPr bwMode="auto">
              <a:xfrm>
                <a:off x="2926" y="1861"/>
                <a:ext cx="2313" cy="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050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6964619" y="4456838"/>
              <a:ext cx="1351742" cy="72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en-US" altLang="ja-JP" sz="1200" b="1" dirty="0">
                  <a:solidFill>
                    <a:srgbClr val="000000"/>
                  </a:solidFill>
                  <a:ea typeface="MS PGothic" pitchFamily="34" charset="-128"/>
                </a:rPr>
                <a:t>2 mm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6961984" y="3381673"/>
              <a:ext cx="1351742" cy="72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en-US" altLang="ja-JP" sz="1200" b="1" dirty="0">
                  <a:solidFill>
                    <a:srgbClr val="000000"/>
                  </a:solidFill>
                  <a:ea typeface="MS PGothic" pitchFamily="34" charset="-128"/>
                </a:rPr>
                <a:t>6 mm</a:t>
              </a: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4814589" y="1748117"/>
              <a:ext cx="18020" cy="11669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05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4251456" y="2000036"/>
              <a:ext cx="722507" cy="8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ja-JP" altLang="en-US" sz="1600" b="1" dirty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ｎ</a:t>
              </a:r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4883667" y="2941540"/>
              <a:ext cx="222248" cy="3735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05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5196015" y="2991129"/>
              <a:ext cx="1855541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050" b="1" dirty="0" smtClean="0">
                  <a:solidFill>
                    <a:srgbClr val="000000"/>
                  </a:solidFill>
                  <a:latin typeface="+mn-lt"/>
                </a:rPr>
                <a:t>a </a:t>
              </a:r>
              <a:r>
                <a:rPr lang="en-US" altLang="zh-CN" sz="1050" b="1" dirty="0" smtClean="0">
                  <a:solidFill>
                    <a:srgbClr val="000000"/>
                  </a:solidFill>
                  <a:latin typeface="+mn-lt"/>
                </a:rPr>
                <a:t>or</a:t>
              </a:r>
              <a:r>
                <a:rPr lang="zh-CN" altLang="en-US" sz="1050" b="1" dirty="0" smtClean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altLang="zh-CN" sz="1050" b="1" baseline="30000" dirty="0" smtClean="0">
                  <a:solidFill>
                    <a:srgbClr val="000000"/>
                  </a:solidFill>
                  <a:latin typeface="+mn-lt"/>
                </a:rPr>
                <a:t>7</a:t>
              </a:r>
              <a:r>
                <a:rPr lang="en-US" altLang="zh-CN" sz="1050" b="1" dirty="0" smtClean="0">
                  <a:solidFill>
                    <a:srgbClr val="000000"/>
                  </a:solidFill>
                  <a:latin typeface="+mn-lt"/>
                </a:rPr>
                <a:t>Li</a:t>
              </a:r>
              <a:endParaRPr lang="en-US" altLang="ja-JP" sz="105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5343179" y="4534978"/>
              <a:ext cx="1518303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3kV/cm</a:t>
              </a: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837681" y="3411360"/>
              <a:ext cx="1951363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0.92kV/cm</a:t>
              </a: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3673317" y="2958071"/>
              <a:ext cx="3288666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rgbClr val="FF3300"/>
                </a:solidFill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2035618" y="2498553"/>
              <a:ext cx="2301405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zh-CN" altLang="en-US" sz="1050" b="1" dirty="0" smtClean="0">
                  <a:solidFill>
                    <a:srgbClr val="000000"/>
                  </a:solidFill>
                  <a:ea typeface="MS PGothic" pitchFamily="34" charset="-128"/>
                </a:rPr>
                <a:t>阴极</a:t>
              </a:r>
              <a:r>
                <a:rPr kumimoji="1" lang="en-US" altLang="ja-JP" sz="1050" b="1" baseline="30000" dirty="0" smtClean="0">
                  <a:solidFill>
                    <a:srgbClr val="000000"/>
                  </a:solidFill>
                  <a:ea typeface="MS PGothic" pitchFamily="34" charset="-128"/>
                </a:rPr>
                <a:t>10</a:t>
              </a:r>
              <a:r>
                <a:rPr kumimoji="1" lang="en-US" altLang="ja-JP" sz="1050" b="1" dirty="0" smtClean="0">
                  <a:solidFill>
                    <a:srgbClr val="000000"/>
                  </a:solidFill>
                  <a:ea typeface="MS PGothic" pitchFamily="34" charset="-128"/>
                </a:rPr>
                <a:t>B</a:t>
              </a:r>
              <a:endParaRPr kumimoji="1" lang="en-US" altLang="ja-JP" sz="105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cxnSp>
          <p:nvCxnSpPr>
            <p:cNvPr id="33" name="肘形连接符 48"/>
            <p:cNvCxnSpPr>
              <a:cxnSpLocks noChangeShapeType="1"/>
            </p:cNvCxnSpPr>
            <p:nvPr/>
          </p:nvCxnSpPr>
          <p:spPr bwMode="auto">
            <a:xfrm>
              <a:off x="5029200" y="5096435"/>
              <a:ext cx="1035423" cy="403412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235173" y="5252356"/>
              <a:ext cx="2225264" cy="66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050" b="1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Preamplifier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710345" y="4529570"/>
            <a:ext cx="512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3</a:t>
            </a:r>
            <a:r>
              <a:rPr lang="en-US" altLang="zh-CN" dirty="0" smtClean="0"/>
              <a:t>He</a:t>
            </a:r>
            <a:r>
              <a:rPr lang="zh-CN" altLang="en-US" dirty="0" smtClean="0"/>
              <a:t>气体价格居高不下，急需发展新的中子成像探测技术。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3496240" y="4384785"/>
            <a:ext cx="5464579" cy="1860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10346" y="5172374"/>
            <a:ext cx="5190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GEM: </a:t>
            </a:r>
            <a:r>
              <a:rPr lang="zh-CN" altLang="en-US" dirty="0"/>
              <a:t>成本低廉</a:t>
            </a:r>
            <a:r>
              <a:rPr lang="zh-CN" altLang="en-US" dirty="0" smtClean="0"/>
              <a:t>；位置分辨高；可塑性强。可用于探测快中子（聚乙烯转化层）和热中子（涂硼漂移极）。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680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4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255" y="6105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</a:rPr>
              <a:t>背景介绍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pic>
        <p:nvPicPr>
          <p:cNvPr id="39" name="图片 38" descr="d1um_angle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5772" y="1703825"/>
            <a:ext cx="4266718" cy="29438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8999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中子成像</a:t>
            </a:r>
            <a:endParaRPr lang="zh-CN" altLang="en-US" sz="2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5842522" y="4834995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0.1um </a:t>
            </a:r>
            <a:r>
              <a:rPr lang="en-US" altLang="zh-CN" baseline="30000" dirty="0" smtClean="0"/>
              <a:t>10</a:t>
            </a:r>
            <a:r>
              <a:rPr lang="en-US" altLang="zh-CN" dirty="0" smtClean="0"/>
              <a:t>B </a:t>
            </a:r>
            <a:r>
              <a:rPr lang="zh-CN" altLang="en-US" dirty="0" smtClean="0"/>
              <a:t>模拟角分布</a:t>
            </a:r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43" y="1252864"/>
            <a:ext cx="4721629" cy="3487670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424874" y="5494095"/>
            <a:ext cx="8016700" cy="88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75318" y="5752003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典型的</a:t>
            </a:r>
            <a:r>
              <a:rPr lang="en-US" altLang="zh-CN" dirty="0" smtClean="0"/>
              <a:t>GEM</a:t>
            </a:r>
            <a:r>
              <a:rPr lang="zh-CN" altLang="en-US" dirty="0" smtClean="0"/>
              <a:t>探测器漂移区为</a:t>
            </a:r>
            <a:r>
              <a:rPr lang="en-US" altLang="zh-CN" dirty="0" smtClean="0"/>
              <a:t>3mm</a:t>
            </a:r>
            <a:r>
              <a:rPr lang="zh-CN" altLang="en-US" dirty="0" smtClean="0"/>
              <a:t>，大角度出射的粒子带来的偏差不能被忽略</a:t>
            </a:r>
            <a:endParaRPr lang="zh-CN" altLang="en-US" dirty="0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2504957" y="2795924"/>
            <a:ext cx="1" cy="19372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027629" y="483926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传统重心法重建的入射位置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78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88" y="1044315"/>
            <a:ext cx="5695256" cy="451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8661" y="1465901"/>
            <a:ext cx="3299568" cy="26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</a:rPr>
              <a:t>相关模拟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5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5578038"/>
            <a:ext cx="526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Geant4</a:t>
            </a:r>
            <a:r>
              <a:rPr lang="zh-CN" altLang="en-US" dirty="0" smtClean="0"/>
              <a:t>与</a:t>
            </a:r>
            <a:r>
              <a:rPr lang="en-US" altLang="zh-CN" dirty="0" smtClean="0"/>
              <a:t>Garfield++</a:t>
            </a:r>
            <a:r>
              <a:rPr lang="zh-CN" altLang="en-US" dirty="0" smtClean="0"/>
              <a:t>代码模拟的快中子在</a:t>
            </a:r>
            <a:r>
              <a:rPr lang="en-US" altLang="zh-CN" dirty="0" smtClean="0"/>
              <a:t>GEM</a:t>
            </a:r>
            <a:r>
              <a:rPr lang="zh-CN" altLang="en-US" dirty="0" smtClean="0"/>
              <a:t>探测器中的行为。（反冲质子和</a:t>
            </a:r>
            <a:r>
              <a:rPr lang="en-US" altLang="zh-CN" dirty="0" smtClean="0"/>
              <a:t>α </a:t>
            </a:r>
            <a:r>
              <a:rPr lang="zh-CN" altLang="en-US" dirty="0" smtClean="0"/>
              <a:t>粒子能量沉积行为一样）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948584" y="576343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红色方块：中子入射点</a:t>
            </a:r>
            <a:endParaRPr lang="en-US" altLang="zh-CN" dirty="0" smtClean="0"/>
          </a:p>
        </p:txBody>
      </p:sp>
      <p:sp>
        <p:nvSpPr>
          <p:cNvPr id="3" name="圆角矩形 2"/>
          <p:cNvSpPr/>
          <p:nvPr/>
        </p:nvSpPr>
        <p:spPr>
          <a:xfrm>
            <a:off x="5203767" y="4270952"/>
            <a:ext cx="3882044" cy="447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33955" y="4310631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黄色三角：</a:t>
            </a:r>
            <a:r>
              <a:rPr lang="en-US" altLang="zh-CN" dirty="0"/>
              <a:t>25ns </a:t>
            </a:r>
            <a:r>
              <a:rPr lang="zh-CN" altLang="en-US" dirty="0"/>
              <a:t>时间切片信号的重心</a:t>
            </a:r>
            <a:endParaRPr lang="en-US" altLang="zh-CN" dirty="0"/>
          </a:p>
        </p:txBody>
      </p:sp>
      <p:sp>
        <p:nvSpPr>
          <p:cNvPr id="16" name="下箭头 15"/>
          <p:cNvSpPr/>
          <p:nvPr/>
        </p:nvSpPr>
        <p:spPr>
          <a:xfrm>
            <a:off x="7058051" y="4764647"/>
            <a:ext cx="261851" cy="910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319902" y="49712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线性拟合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5261956" y="5701128"/>
            <a:ext cx="3882044" cy="447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57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6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255" y="61051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2"/>
                </a:solidFill>
              </a:rPr>
              <a:t>Alpha</a:t>
            </a:r>
            <a:r>
              <a:rPr lang="zh-CN" altLang="en-US" sz="3200" dirty="0" smtClean="0">
                <a:solidFill>
                  <a:schemeClr val="tx2"/>
                </a:solidFill>
              </a:rPr>
              <a:t>粒子径迹修正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37" y="1178135"/>
            <a:ext cx="5456096" cy="414805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51605" y="2299084"/>
            <a:ext cx="3299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α </a:t>
            </a:r>
            <a:r>
              <a:rPr lang="zh-CN" altLang="en-US" dirty="0" smtClean="0"/>
              <a:t>粒子的速度大约为</a:t>
            </a:r>
            <a:r>
              <a:rPr lang="en-US" altLang="zh-CN" dirty="0" smtClean="0"/>
              <a:t>15.9 mm/ns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电子漂移速度大约为</a:t>
            </a:r>
            <a:r>
              <a:rPr lang="en-US" altLang="zh-CN" dirty="0" smtClean="0"/>
              <a:t>0.05mm/ns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5343362" y="2111621"/>
            <a:ext cx="3715789" cy="1213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4638502" y="3815543"/>
            <a:ext cx="1325570" cy="42214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6124970" y="3435429"/>
            <a:ext cx="2152570" cy="12900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18028" y="379613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高能</a:t>
            </a:r>
            <a:r>
              <a:rPr lang="zh-CN" altLang="en-US" dirty="0" smtClean="0"/>
              <a:t>所散裂中子源</a:t>
            </a:r>
            <a:endParaRPr lang="en-US" altLang="zh-CN" dirty="0" smtClean="0"/>
          </a:p>
          <a:p>
            <a:pPr algn="ctr"/>
            <a:r>
              <a:rPr lang="en-US" altLang="zh-CN" dirty="0"/>
              <a:t>THGEM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115050" y="1404851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最大角度</a:t>
            </a:r>
            <a:r>
              <a:rPr lang="en-US" altLang="zh-CN" dirty="0" smtClean="0"/>
              <a:t>45°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5760970" y="1228909"/>
            <a:ext cx="2141566" cy="7855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实验设置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66255" y="5731644"/>
            <a:ext cx="494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/>
              <a:t>241</a:t>
            </a:r>
            <a:r>
              <a:rPr lang="en-US" altLang="zh-CN" dirty="0" smtClean="0"/>
              <a:t>Am α </a:t>
            </a:r>
            <a:r>
              <a:rPr lang="zh-CN" altLang="en-US" dirty="0" smtClean="0"/>
              <a:t>源模拟热中子与硼</a:t>
            </a:r>
            <a:r>
              <a:rPr lang="en-US" altLang="zh-CN" dirty="0" smtClean="0"/>
              <a:t>-10</a:t>
            </a:r>
            <a:r>
              <a:rPr lang="zh-CN" altLang="en-US" dirty="0" smtClean="0"/>
              <a:t>反应发射的</a:t>
            </a:r>
            <a:r>
              <a:rPr lang="en-US" altLang="zh-CN" dirty="0" smtClean="0"/>
              <a:t>α </a:t>
            </a:r>
            <a:r>
              <a:rPr lang="zh-CN" altLang="en-US" dirty="0"/>
              <a:t>粒子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760970" y="4734291"/>
            <a:ext cx="2837120" cy="164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278482" y="4780233"/>
            <a:ext cx="18020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Vd</a:t>
            </a:r>
            <a:r>
              <a:rPr lang="en-US" altLang="zh-CN" dirty="0" smtClean="0"/>
              <a:t>=          2450V</a:t>
            </a:r>
          </a:p>
          <a:p>
            <a:r>
              <a:rPr lang="en-US" altLang="zh-CN" dirty="0" err="1" smtClean="0"/>
              <a:t>VGup</a:t>
            </a:r>
            <a:r>
              <a:rPr lang="en-US" altLang="zh-CN" dirty="0" smtClean="0"/>
              <a:t>=     2230V</a:t>
            </a:r>
          </a:p>
          <a:p>
            <a:r>
              <a:rPr lang="en-US" altLang="zh-CN" dirty="0" err="1" smtClean="0"/>
              <a:t>VGdown</a:t>
            </a:r>
            <a:r>
              <a:rPr lang="en-US" altLang="zh-CN" dirty="0" smtClean="0"/>
              <a:t>=1480V</a:t>
            </a:r>
          </a:p>
          <a:p>
            <a:r>
              <a:rPr lang="en-US" altLang="zh-CN" dirty="0" err="1" smtClean="0"/>
              <a:t>Ar</a:t>
            </a:r>
            <a:r>
              <a:rPr lang="en-US" altLang="zh-CN" dirty="0" smtClean="0"/>
              <a:t>/CO</a:t>
            </a:r>
            <a:r>
              <a:rPr lang="en-US" altLang="zh-CN" baseline="-25000" dirty="0" smtClean="0"/>
              <a:t>2 </a:t>
            </a:r>
            <a:r>
              <a:rPr lang="en-US" altLang="zh-CN" dirty="0" smtClean="0"/>
              <a:t>:   90/10</a:t>
            </a:r>
          </a:p>
          <a:p>
            <a:r>
              <a:rPr lang="zh-CN" altLang="en-US" dirty="0" smtClean="0"/>
              <a:t>条读出：</a:t>
            </a:r>
            <a:r>
              <a:rPr lang="en-US" altLang="zh-CN" dirty="0" smtClean="0"/>
              <a:t>600um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80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Alpha</a:t>
            </a:r>
            <a:r>
              <a:rPr lang="zh-CN" altLang="en-US" sz="3200" dirty="0"/>
              <a:t>粒子径迹修正</a:t>
            </a:r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7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1437395"/>
            <a:ext cx="2700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940" y="1437395"/>
            <a:ext cx="2700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08310" y="5483006"/>
            <a:ext cx="281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FR4 100um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膜上激光加工了</a:t>
            </a:r>
            <a:r>
              <a:rPr lang="en-US" altLang="zh-CN" sz="1800" dirty="0"/>
              <a:t>100um,200um,300um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的狭缝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2973965" y="5333970"/>
            <a:ext cx="2867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由于漂移极采用的是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2um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的镀铝</a:t>
            </a:r>
            <a:r>
              <a:rPr lang="en-US" altLang="zh-CN" sz="1800" dirty="0">
                <a:latin typeface="+mj-lt"/>
                <a:ea typeface="微软雅黑" panose="020B0503020204020204" pitchFamily="34" charset="-122"/>
              </a:rPr>
              <a:t>Mylar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膜，因此需要对</a:t>
            </a:r>
            <a:r>
              <a:rPr lang="en-US" altLang="zh-CN" sz="1800" dirty="0">
                <a:latin typeface="+mj-lt"/>
                <a:ea typeface="微软雅黑" panose="020B0503020204020204" pitchFamily="34" charset="-122"/>
              </a:rPr>
              <a:t>FR4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一面进行打磨，防止</a:t>
            </a:r>
            <a:r>
              <a:rPr lang="en-US" altLang="zh-CN" sz="1800" dirty="0">
                <a:latin typeface="+mj-lt"/>
                <a:ea typeface="微软雅黑" panose="020B0503020204020204" pitchFamily="34" charset="-122"/>
              </a:rPr>
              <a:t>Mylar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膜被戳破。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848" y="1437845"/>
            <a:ext cx="270038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9"/>
          <p:cNvSpPr txBox="1">
            <a:spLocks noChangeArrowheads="1"/>
          </p:cNvSpPr>
          <p:nvPr/>
        </p:nvSpPr>
        <p:spPr bwMode="auto">
          <a:xfrm>
            <a:off x="6761914" y="5530081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探测器装配图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实验设置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459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736" y="1520706"/>
            <a:ext cx="4945772" cy="33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Alpha</a:t>
            </a:r>
            <a:r>
              <a:rPr lang="zh-CN" altLang="en-US" sz="3200" dirty="0"/>
              <a:t>粒子径迹修正</a:t>
            </a:r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8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/>
          <p:nvPr/>
        </p:nvPicPr>
        <p:blipFill>
          <a:blip r:embed="rId5" cstate="print"/>
          <a:srcRect l="15529" r="23590"/>
          <a:stretch>
            <a:fillRect/>
          </a:stretch>
        </p:blipFill>
        <p:spPr>
          <a:xfrm>
            <a:off x="2617932" y="1632263"/>
            <a:ext cx="1450021" cy="2973900"/>
          </a:xfrm>
          <a:prstGeom prst="rect">
            <a:avLst/>
          </a:prstGeom>
          <a:ln w="9360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0" t="7602" r="18302" b="8779"/>
          <a:stretch/>
        </p:blipFill>
        <p:spPr>
          <a:xfrm>
            <a:off x="135470" y="1584935"/>
            <a:ext cx="2003898" cy="29390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2509" y="49775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APV25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00540" y="49888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MPD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134862" y="5911202"/>
            <a:ext cx="20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只能存储</a:t>
            </a:r>
            <a:r>
              <a:rPr lang="en-US" altLang="zh-CN" dirty="0" smtClean="0">
                <a:solidFill>
                  <a:srgbClr val="C00000"/>
                </a:solidFill>
              </a:rPr>
              <a:t>6</a:t>
            </a:r>
            <a:r>
              <a:rPr lang="en-US" altLang="zh-CN" dirty="0" smtClean="0"/>
              <a:t> Samples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4650287" y="4160131"/>
            <a:ext cx="291783" cy="3175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26583" y="2232174"/>
            <a:ext cx="291783" cy="3175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215798" y="1939519"/>
            <a:ext cx="291783" cy="31617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42070" y="5162969"/>
            <a:ext cx="414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实验中选取前几个周期的数据，第一和第二个周期没有信号，以保证获取的是最开始的信号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实验设置</a:t>
            </a:r>
            <a:endParaRPr lang="zh-CN" altLang="en-US" sz="2400" dirty="0"/>
          </a:p>
        </p:txBody>
      </p:sp>
      <p:cxnSp>
        <p:nvCxnSpPr>
          <p:cNvPr id="14" name="直接箭头连接符 13"/>
          <p:cNvCxnSpPr>
            <a:stCxn id="3" idx="3"/>
          </p:cNvCxnSpPr>
          <p:nvPr/>
        </p:nvCxnSpPr>
        <p:spPr>
          <a:xfrm>
            <a:off x="1209672" y="5162251"/>
            <a:ext cx="169028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141283" y="463804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从意大利</a:t>
            </a:r>
            <a:r>
              <a:rPr lang="en-US" altLang="zh-CN" dirty="0" smtClean="0"/>
              <a:t>INFN</a:t>
            </a:r>
            <a:r>
              <a:rPr lang="zh-CN" altLang="en-US" dirty="0" smtClean="0"/>
              <a:t>购入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771089" y="5308323"/>
            <a:ext cx="1" cy="6474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4552" y="5889476"/>
            <a:ext cx="197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可输出</a:t>
            </a:r>
            <a:r>
              <a:rPr lang="en-US" altLang="zh-CN" dirty="0" smtClean="0">
                <a:solidFill>
                  <a:srgbClr val="C00000"/>
                </a:solidFill>
              </a:rPr>
              <a:t>30</a:t>
            </a:r>
            <a:r>
              <a:rPr lang="en-US" altLang="zh-CN" dirty="0" smtClean="0"/>
              <a:t> Samples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3342941" y="5325329"/>
            <a:ext cx="1" cy="6474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3896" y="548639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25ns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89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169" y="861753"/>
            <a:ext cx="6162405" cy="530459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06876"/>
            <a:ext cx="8188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49" y="0"/>
            <a:ext cx="1404851" cy="14048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255" y="61051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Alpha</a:t>
            </a:r>
            <a:r>
              <a:rPr lang="zh-CN" altLang="en-US" sz="3200" dirty="0"/>
              <a:t>粒子径迹修正</a:t>
            </a:r>
          </a:p>
          <a:p>
            <a:endParaRPr lang="zh-CN" altLang="en-US" sz="2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6180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2509" y="6716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028950" y="6534120"/>
            <a:ext cx="30861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2017 </a:t>
            </a:r>
            <a:r>
              <a:rPr lang="zh-CN" altLang="en-US" dirty="0" smtClean="0">
                <a:solidFill>
                  <a:schemeClr val="tx1"/>
                </a:solidFill>
              </a:rPr>
              <a:t>广西大学 </a:t>
            </a:r>
            <a:r>
              <a:rPr lang="en-US" altLang="zh-CN" dirty="0" smtClean="0">
                <a:solidFill>
                  <a:schemeClr val="tx1"/>
                </a:solidFill>
              </a:rPr>
              <a:t>wuhy2014@lzu.edu.cn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06837" y="6534121"/>
            <a:ext cx="2057400" cy="365125"/>
          </a:xfrm>
        </p:spPr>
        <p:txBody>
          <a:bodyPr/>
          <a:lstStyle/>
          <a:p>
            <a:fld id="{AA5B58F7-20CC-4C43-BA44-AF0858F891E4}" type="slidenum">
              <a:rPr lang="zh-CN" altLang="en-US" smtClean="0">
                <a:solidFill>
                  <a:schemeClr val="tx1"/>
                </a:solidFill>
              </a:rPr>
              <a:pPr/>
              <a:t>9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73935" y="6037599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典型的</a:t>
            </a:r>
            <a:r>
              <a:rPr lang="en-US" altLang="zh-CN" dirty="0" smtClean="0"/>
              <a:t>α </a:t>
            </a:r>
            <a:r>
              <a:rPr lang="zh-CN" altLang="en-US" dirty="0" smtClean="0"/>
              <a:t>粒子数据（</a:t>
            </a:r>
            <a:r>
              <a:rPr lang="en-US" altLang="zh-CN" dirty="0" smtClean="0"/>
              <a:t>6 Samples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66255" y="81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实验数据</a:t>
            </a:r>
            <a:endParaRPr lang="zh-CN" altLang="en-US" sz="2400" dirty="0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4342597" y="1884751"/>
            <a:ext cx="2035547" cy="2629988"/>
          </a:xfrm>
          <a:prstGeom prst="straightConnector1">
            <a:avLst/>
          </a:prstGeom>
          <a:ln w="571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211861" y="1691209"/>
            <a:ext cx="332565" cy="355574"/>
          </a:xfrm>
          <a:prstGeom prst="ellipse">
            <a:avLst/>
          </a:pr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532695" y="16774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入射点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595092" y="2394857"/>
            <a:ext cx="1158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595092" y="2677885"/>
            <a:ext cx="1158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1595092" y="2932612"/>
            <a:ext cx="1158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595092" y="3233057"/>
            <a:ext cx="1158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595092" y="3516086"/>
            <a:ext cx="1158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595092" y="3794760"/>
            <a:ext cx="1158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3662" y="22270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第</a:t>
            </a:r>
            <a:r>
              <a:rPr lang="zh-CN" altLang="en-US" sz="1600" dirty="0">
                <a:solidFill>
                  <a:srgbClr val="C00000"/>
                </a:solidFill>
              </a:rPr>
              <a:t>六</a:t>
            </a:r>
            <a:r>
              <a:rPr lang="zh-CN" altLang="en-US" sz="1600" dirty="0" smtClean="0"/>
              <a:t>个采样周期</a:t>
            </a:r>
            <a:endParaRPr lang="zh-CN" altLang="en-US" sz="1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63661" y="25166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第</a:t>
            </a:r>
            <a:r>
              <a:rPr lang="zh-CN" altLang="en-US" sz="1600" dirty="0" smtClean="0">
                <a:solidFill>
                  <a:srgbClr val="C00000"/>
                </a:solidFill>
              </a:rPr>
              <a:t>五</a:t>
            </a:r>
            <a:r>
              <a:rPr lang="zh-CN" altLang="en-US" sz="1600" dirty="0" smtClean="0"/>
              <a:t>个采样周期</a:t>
            </a:r>
            <a:endParaRPr lang="zh-CN" altLang="en-US" sz="1600" dirty="0"/>
          </a:p>
        </p:txBody>
      </p:sp>
      <p:sp>
        <p:nvSpPr>
          <p:cNvPr id="30" name="文本框 27"/>
          <p:cNvSpPr txBox="1"/>
          <p:nvPr/>
        </p:nvSpPr>
        <p:spPr>
          <a:xfrm>
            <a:off x="63661" y="27745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第</a:t>
            </a:r>
            <a:r>
              <a:rPr lang="zh-CN" altLang="en-US" sz="1600" dirty="0" smtClean="0">
                <a:solidFill>
                  <a:srgbClr val="C00000"/>
                </a:solidFill>
              </a:rPr>
              <a:t>四</a:t>
            </a:r>
            <a:r>
              <a:rPr lang="zh-CN" altLang="en-US" sz="1600" dirty="0" smtClean="0"/>
              <a:t>个采样周期</a:t>
            </a:r>
            <a:endParaRPr lang="zh-CN" altLang="en-US" sz="1600" dirty="0"/>
          </a:p>
        </p:txBody>
      </p:sp>
      <p:sp>
        <p:nvSpPr>
          <p:cNvPr id="31" name="文本框 27"/>
          <p:cNvSpPr txBox="1"/>
          <p:nvPr/>
        </p:nvSpPr>
        <p:spPr>
          <a:xfrm>
            <a:off x="63661" y="30463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第</a:t>
            </a:r>
            <a:r>
              <a:rPr lang="zh-CN" altLang="en-US" sz="1600" dirty="0" smtClean="0">
                <a:solidFill>
                  <a:srgbClr val="C00000"/>
                </a:solidFill>
              </a:rPr>
              <a:t>三</a:t>
            </a:r>
            <a:r>
              <a:rPr lang="zh-CN" altLang="en-US" sz="1600" dirty="0" smtClean="0"/>
              <a:t>个采样周期</a:t>
            </a:r>
            <a:endParaRPr lang="zh-CN" altLang="en-US" sz="1600" dirty="0"/>
          </a:p>
        </p:txBody>
      </p:sp>
      <p:sp>
        <p:nvSpPr>
          <p:cNvPr id="32" name="文本框 27"/>
          <p:cNvSpPr txBox="1"/>
          <p:nvPr/>
        </p:nvSpPr>
        <p:spPr>
          <a:xfrm>
            <a:off x="47814" y="336422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第</a:t>
            </a:r>
            <a:r>
              <a:rPr lang="zh-CN" altLang="en-US" sz="1600" dirty="0" smtClean="0">
                <a:solidFill>
                  <a:srgbClr val="C00000"/>
                </a:solidFill>
              </a:rPr>
              <a:t>二</a:t>
            </a:r>
            <a:r>
              <a:rPr lang="zh-CN" altLang="en-US" sz="1600" dirty="0" smtClean="0"/>
              <a:t>个采样周期</a:t>
            </a:r>
            <a:endParaRPr lang="zh-CN" altLang="en-US" sz="1600" dirty="0"/>
          </a:p>
        </p:txBody>
      </p:sp>
      <p:sp>
        <p:nvSpPr>
          <p:cNvPr id="33" name="文本框 27"/>
          <p:cNvSpPr txBox="1"/>
          <p:nvPr/>
        </p:nvSpPr>
        <p:spPr>
          <a:xfrm>
            <a:off x="47814" y="36739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第</a:t>
            </a:r>
            <a:r>
              <a:rPr lang="zh-CN" altLang="en-US" sz="1600" dirty="0" smtClean="0">
                <a:solidFill>
                  <a:srgbClr val="C00000"/>
                </a:solidFill>
              </a:rPr>
              <a:t>一</a:t>
            </a:r>
            <a:r>
              <a:rPr lang="zh-CN" altLang="en-US" sz="1600" dirty="0" smtClean="0"/>
              <a:t>个采样周期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832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4310</TotalTime>
  <Words>948</Words>
  <Application>Microsoft Office PowerPoint</Application>
  <PresentationFormat>全屏显示(4:3)</PresentationFormat>
  <Paragraphs>276</Paragraphs>
  <Slides>26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</dc:creator>
  <cp:lastModifiedBy>SXY</cp:lastModifiedBy>
  <cp:revision>155</cp:revision>
  <dcterms:created xsi:type="dcterms:W3CDTF">2017-11-05T13:14:53Z</dcterms:created>
  <dcterms:modified xsi:type="dcterms:W3CDTF">2017-11-12T05:11:59Z</dcterms:modified>
</cp:coreProperties>
</file>