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59" r:id="rId4"/>
    <p:sldId id="315" r:id="rId5"/>
    <p:sldId id="314" r:id="rId6"/>
    <p:sldId id="262" r:id="rId7"/>
    <p:sldId id="286" r:id="rId8"/>
    <p:sldId id="318" r:id="rId9"/>
    <p:sldId id="320" r:id="rId10"/>
    <p:sldId id="301" r:id="rId11"/>
    <p:sldId id="316" r:id="rId12"/>
    <p:sldId id="300" r:id="rId13"/>
    <p:sldId id="309" r:id="rId14"/>
    <p:sldId id="311" r:id="rId15"/>
    <p:sldId id="313" r:id="rId16"/>
    <p:sldId id="321" r:id="rId17"/>
    <p:sldId id="310" r:id="rId18"/>
    <p:sldId id="312" r:id="rId19"/>
    <p:sldId id="307" r:id="rId20"/>
    <p:sldId id="288" r:id="rId21"/>
    <p:sldId id="319" r:id="rId22"/>
    <p:sldId id="283" r:id="rId23"/>
  </p:sldIdLst>
  <p:sldSz cx="12192000" cy="6858000"/>
  <p:notesSz cx="6858000" cy="9144000"/>
  <p:defaultTextStyle>
    <a:defPPr>
      <a:defRPr lang="zh-CN"/>
    </a:defPPr>
    <a:lvl1pPr marL="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32D8412-4A58-4D30-A968-B4667397FAF7}">
          <p14:sldIdLst>
            <p14:sldId id="256"/>
            <p14:sldId id="258"/>
            <p14:sldId id="259"/>
            <p14:sldId id="315"/>
            <p14:sldId id="314"/>
            <p14:sldId id="262"/>
            <p14:sldId id="286"/>
            <p14:sldId id="318"/>
            <p14:sldId id="320"/>
            <p14:sldId id="301"/>
            <p14:sldId id="316"/>
            <p14:sldId id="300"/>
            <p14:sldId id="309"/>
            <p14:sldId id="311"/>
            <p14:sldId id="313"/>
            <p14:sldId id="321"/>
            <p14:sldId id="310"/>
            <p14:sldId id="312"/>
            <p14:sldId id="307"/>
            <p14:sldId id="288"/>
            <p14:sldId id="319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40">
          <p15:clr>
            <a:srgbClr val="A4A3A4"/>
          </p15:clr>
        </p15:guide>
        <p15:guide id="2" pos="3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353"/>
    <a:srgbClr val="67001F"/>
    <a:srgbClr val="7F0722"/>
    <a:srgbClr val="E38570"/>
    <a:srgbClr val="CF5858"/>
    <a:srgbClr val="A1B1D2"/>
    <a:srgbClr val="0C0C0C"/>
    <a:srgbClr val="313131"/>
    <a:srgbClr val="203864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95" autoAdjust="0"/>
    <p:restoredTop sz="93076" autoAdjust="0"/>
  </p:normalViewPr>
  <p:slideViewPr>
    <p:cSldViewPr snapToGrid="0">
      <p:cViewPr varScale="1">
        <p:scale>
          <a:sx n="63" d="100"/>
          <a:sy n="63" d="100"/>
        </p:scale>
        <p:origin x="924" y="48"/>
      </p:cViewPr>
      <p:guideLst>
        <p:guide orient="horz" pos="2140"/>
        <p:guide pos="3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4EE08C-546F-42DD-A10D-F1676C62D54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4295D3D7-92FB-4D9A-897C-49252811C53A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/>
            <a:t>①</a:t>
          </a:r>
          <a:r>
            <a:rPr lang="zh-CN" sz="1600" b="1" dirty="0"/>
            <a:t>物体的特征函数</a:t>
          </a:r>
          <a:endParaRPr lang="en-US" altLang="zh-CN" sz="1600" b="1" dirty="0"/>
        </a:p>
        <a:p>
          <a:pPr>
            <a:lnSpc>
              <a:spcPts val="1500"/>
            </a:lnSpc>
          </a:pPr>
          <a:r>
            <a:rPr lang="en-US" sz="1600" b="1" i="1" dirty="0"/>
            <a:t>f</a:t>
          </a:r>
          <a:r>
            <a:rPr lang="en-US" sz="1600" b="1" dirty="0"/>
            <a:t>(</a:t>
          </a:r>
          <a:r>
            <a:rPr lang="en-US" sz="1600" b="1" i="1" dirty="0" err="1"/>
            <a:t>x,y</a:t>
          </a:r>
          <a:r>
            <a:rPr lang="en-US" sz="1600" b="1" dirty="0"/>
            <a:t>)</a:t>
          </a:r>
          <a:endParaRPr lang="zh-CN" sz="1600" dirty="0"/>
        </a:p>
      </dgm:t>
    </dgm:pt>
    <dgm:pt modelId="{6BB08FB5-6220-4C91-9C97-07EDAE2B0D1D}" type="parTrans" cxnId="{F8C4482B-77F7-47D4-B2FB-11FC3A6CB3EE}">
      <dgm:prSet/>
      <dgm:spPr/>
      <dgm:t>
        <a:bodyPr/>
        <a:lstStyle/>
        <a:p>
          <a:endParaRPr lang="zh-CN" altLang="en-US"/>
        </a:p>
      </dgm:t>
    </dgm:pt>
    <dgm:pt modelId="{ED4D0811-7F8C-4A44-8EA2-9AFEA311FFC9}" type="sibTrans" cxnId="{F8C4482B-77F7-47D4-B2FB-11FC3A6CB3EE}">
      <dgm:prSet/>
      <dgm:spPr/>
      <dgm:t>
        <a:bodyPr/>
        <a:lstStyle/>
        <a:p>
          <a:endParaRPr lang="zh-CN" altLang="en-US"/>
        </a:p>
      </dgm:t>
    </dgm:pt>
    <dgm:pt modelId="{6DF1E448-E86E-4B2E-B7DC-6FC69339F50C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/>
            <a:t>②探测</a:t>
          </a:r>
          <a:r>
            <a:rPr lang="en-US" sz="1600" b="1" dirty="0"/>
            <a:t>f(</a:t>
          </a:r>
          <a:r>
            <a:rPr lang="en-US" sz="1600" b="1" dirty="0" err="1"/>
            <a:t>x,y</a:t>
          </a:r>
          <a:r>
            <a:rPr lang="en-US" sz="1600" b="1" dirty="0"/>
            <a:t>)</a:t>
          </a:r>
          <a:r>
            <a:rPr lang="zh-CN" altLang="en-US" sz="1600" b="1" dirty="0"/>
            <a:t>的</a:t>
          </a:r>
          <a:endParaRPr lang="en-US" altLang="zh-CN" sz="1600" b="1" dirty="0"/>
        </a:p>
        <a:p>
          <a:pPr>
            <a:lnSpc>
              <a:spcPts val="1500"/>
            </a:lnSpc>
          </a:pPr>
          <a:r>
            <a:rPr lang="en-US" altLang="zh-CN" sz="1600" b="1" dirty="0"/>
            <a:t>    </a:t>
          </a:r>
          <a:r>
            <a:rPr lang="zh-CN" sz="1600" b="1" dirty="0"/>
            <a:t>投影</a:t>
          </a:r>
          <a:r>
            <a:rPr lang="zh-CN" altLang="en-US" sz="1600" b="1" dirty="0"/>
            <a:t>数据</a:t>
          </a:r>
          <a:endParaRPr lang="zh-CN" sz="1600" dirty="0"/>
        </a:p>
      </dgm:t>
    </dgm:pt>
    <dgm:pt modelId="{D905386A-684E-4EFD-B300-EC1F8CC715F8}" type="parTrans" cxnId="{7106F248-D96A-4653-9AE1-E77C9C9035E6}">
      <dgm:prSet/>
      <dgm:spPr/>
      <dgm:t>
        <a:bodyPr/>
        <a:lstStyle/>
        <a:p>
          <a:endParaRPr lang="zh-CN" altLang="en-US"/>
        </a:p>
      </dgm:t>
    </dgm:pt>
    <dgm:pt modelId="{FAC9C1E1-693D-488D-8172-4D7CB4866402}" type="sibTrans" cxnId="{7106F248-D96A-4653-9AE1-E77C9C9035E6}">
      <dgm:prSet/>
      <dgm:spPr/>
      <dgm:t>
        <a:bodyPr/>
        <a:lstStyle/>
        <a:p>
          <a:endParaRPr lang="zh-CN" altLang="en-US"/>
        </a:p>
      </dgm:t>
    </dgm:pt>
    <dgm:pt modelId="{9F7C8D05-5CC5-44F7-B8A1-2BF05D5A7044}">
      <dgm:prSet custT="1"/>
      <dgm:spPr/>
      <dgm:t>
        <a:bodyPr/>
        <a:lstStyle/>
        <a:p>
          <a:pPr algn="l">
            <a:lnSpc>
              <a:spcPts val="1500"/>
            </a:lnSpc>
          </a:pPr>
          <a:r>
            <a:rPr lang="zh-CN" altLang="en-US" sz="1600" b="1" dirty="0"/>
            <a:t>③</a:t>
          </a:r>
          <a:r>
            <a:rPr lang="zh-CN" sz="1600" b="1" dirty="0"/>
            <a:t>投影</a:t>
          </a:r>
          <a:r>
            <a:rPr lang="zh-CN" altLang="en-US" sz="1600" b="1" dirty="0"/>
            <a:t>数据</a:t>
          </a:r>
          <a:r>
            <a:rPr lang="zh-CN" sz="1600" b="1" dirty="0"/>
            <a:t>的一维</a:t>
          </a:r>
          <a:endParaRPr lang="en-US" altLang="zh-CN" sz="1600" b="1" dirty="0"/>
        </a:p>
        <a:p>
          <a:pPr algn="l">
            <a:lnSpc>
              <a:spcPts val="1500"/>
            </a:lnSpc>
          </a:pPr>
          <a:r>
            <a:rPr lang="en-US" altLang="zh-CN" sz="1600" b="1" dirty="0"/>
            <a:t>    </a:t>
          </a:r>
          <a:r>
            <a:rPr lang="zh-CN" sz="1600" b="1" dirty="0"/>
            <a:t>傅里叶变换</a:t>
          </a:r>
          <a:endParaRPr lang="zh-CN" sz="1600" dirty="0"/>
        </a:p>
      </dgm:t>
    </dgm:pt>
    <dgm:pt modelId="{649365A6-52C6-4008-8161-40426BF15B72}" type="parTrans" cxnId="{CFEA51AE-4F0F-4017-8155-D7AD6674050E}">
      <dgm:prSet/>
      <dgm:spPr/>
      <dgm:t>
        <a:bodyPr/>
        <a:lstStyle/>
        <a:p>
          <a:endParaRPr lang="zh-CN" altLang="en-US"/>
        </a:p>
      </dgm:t>
    </dgm:pt>
    <dgm:pt modelId="{1C2707C3-9EC0-4FD9-8844-50D63E224AAF}" type="sibTrans" cxnId="{CFEA51AE-4F0F-4017-8155-D7AD6674050E}">
      <dgm:prSet/>
      <dgm:spPr/>
      <dgm:t>
        <a:bodyPr/>
        <a:lstStyle/>
        <a:p>
          <a:endParaRPr lang="zh-CN" altLang="en-US"/>
        </a:p>
      </dgm:t>
    </dgm:pt>
    <dgm:pt modelId="{171BB7CF-11C3-46FF-9A19-FA5D2E683D19}">
      <dgm:prSet custT="1"/>
      <dgm:spPr/>
      <dgm:t>
        <a:bodyPr/>
        <a:lstStyle/>
        <a:p>
          <a:pPr>
            <a:lnSpc>
              <a:spcPts val="1500"/>
            </a:lnSpc>
          </a:pPr>
          <a:r>
            <a:rPr lang="zh-CN" altLang="en-US" sz="1600" b="1" dirty="0"/>
            <a:t>④</a:t>
          </a:r>
          <a:r>
            <a:rPr lang="zh-CN" sz="1600" b="1" dirty="0"/>
            <a:t>频域空间的</a:t>
          </a:r>
          <a:endParaRPr lang="en-US" altLang="zh-CN" sz="1600" b="1" dirty="0"/>
        </a:p>
        <a:p>
          <a:pPr>
            <a:lnSpc>
              <a:spcPts val="1500"/>
            </a:lnSpc>
          </a:pPr>
          <a:r>
            <a:rPr lang="en-US" altLang="zh-CN" sz="1600" b="1" dirty="0"/>
            <a:t>    </a:t>
          </a:r>
          <a:r>
            <a:rPr lang="zh-CN" sz="1600" b="1" dirty="0"/>
            <a:t>滤波处理</a:t>
          </a:r>
          <a:endParaRPr lang="zh-CN" sz="1600" dirty="0"/>
        </a:p>
      </dgm:t>
    </dgm:pt>
    <dgm:pt modelId="{4112E6A9-8A71-4848-A6A8-9293E9802E8E}" type="parTrans" cxnId="{60E62582-E959-47AF-94ED-B950AAC2F456}">
      <dgm:prSet/>
      <dgm:spPr/>
      <dgm:t>
        <a:bodyPr/>
        <a:lstStyle/>
        <a:p>
          <a:endParaRPr lang="zh-CN" altLang="en-US"/>
        </a:p>
      </dgm:t>
    </dgm:pt>
    <dgm:pt modelId="{7131845E-1F52-4BA5-8CD2-3131164BB1BF}" type="sibTrans" cxnId="{60E62582-E959-47AF-94ED-B950AAC2F456}">
      <dgm:prSet/>
      <dgm:spPr/>
      <dgm:t>
        <a:bodyPr/>
        <a:lstStyle/>
        <a:p>
          <a:endParaRPr lang="zh-CN" altLang="en-US"/>
        </a:p>
      </dgm:t>
    </dgm:pt>
    <dgm:pt modelId="{C363D4BD-B1F2-410F-931A-FCFC97F4CBB2}">
      <dgm:prSet custT="1"/>
      <dgm:spPr/>
      <dgm:t>
        <a:bodyPr/>
        <a:lstStyle/>
        <a:p>
          <a:pPr algn="l">
            <a:lnSpc>
              <a:spcPts val="1500"/>
            </a:lnSpc>
          </a:pPr>
          <a:r>
            <a:rPr lang="zh-CN" altLang="en-US" sz="1600" b="1" dirty="0"/>
            <a:t>⑤</a:t>
          </a:r>
          <a:r>
            <a:rPr lang="en-US" altLang="zh-CN" sz="1600" b="1" dirty="0"/>
            <a:t>F(</a:t>
          </a:r>
          <a:r>
            <a:rPr lang="en-US" altLang="zh-CN" sz="1600" b="1" dirty="0" err="1"/>
            <a:t>u,v</a:t>
          </a:r>
          <a:r>
            <a:rPr lang="en-US" altLang="zh-CN" sz="1600" b="1" dirty="0"/>
            <a:t>)</a:t>
          </a:r>
          <a:r>
            <a:rPr lang="zh-CN" sz="1600" b="1" dirty="0"/>
            <a:t>进行傅里叶</a:t>
          </a:r>
          <a:r>
            <a:rPr lang="zh-CN" altLang="en-US" sz="1600" b="1" dirty="0"/>
            <a:t>逆</a:t>
          </a:r>
          <a:r>
            <a:rPr lang="zh-CN" sz="1600" b="1" dirty="0"/>
            <a:t>变换</a:t>
          </a:r>
          <a:endParaRPr lang="zh-CN" sz="1600" dirty="0"/>
        </a:p>
      </dgm:t>
    </dgm:pt>
    <dgm:pt modelId="{B98AF2A8-7FBD-4F72-92B2-6CCA0509DE62}" type="parTrans" cxnId="{6577F9B6-4015-4C37-AB97-845E2DE4E216}">
      <dgm:prSet/>
      <dgm:spPr/>
      <dgm:t>
        <a:bodyPr/>
        <a:lstStyle/>
        <a:p>
          <a:endParaRPr lang="zh-CN" altLang="en-US"/>
        </a:p>
      </dgm:t>
    </dgm:pt>
    <dgm:pt modelId="{3DC7C949-1828-48E0-830E-DC0C722084B5}" type="sibTrans" cxnId="{6577F9B6-4015-4C37-AB97-845E2DE4E216}">
      <dgm:prSet/>
      <dgm:spPr/>
      <dgm:t>
        <a:bodyPr/>
        <a:lstStyle/>
        <a:p>
          <a:endParaRPr lang="zh-CN" altLang="en-US"/>
        </a:p>
      </dgm:t>
    </dgm:pt>
    <dgm:pt modelId="{A4088182-F1DE-48CF-B2BC-BF8CB5900AC3}">
      <dgm:prSet custT="1"/>
      <dgm:spPr/>
      <dgm:t>
        <a:bodyPr/>
        <a:lstStyle/>
        <a:p>
          <a:pPr>
            <a:lnSpc>
              <a:spcPts val="1560"/>
            </a:lnSpc>
          </a:pPr>
          <a:r>
            <a:rPr lang="zh-CN" altLang="en-US" sz="1600" b="1" dirty="0"/>
            <a:t>⑥得到特征函数图像</a:t>
          </a:r>
          <a:endParaRPr lang="zh-CN" altLang="en-US" sz="1600" dirty="0"/>
        </a:p>
      </dgm:t>
    </dgm:pt>
    <dgm:pt modelId="{7F5E1846-106A-4381-8E7F-143575662551}" type="parTrans" cxnId="{E3DA2822-1DCF-429C-8870-1728420C9787}">
      <dgm:prSet/>
      <dgm:spPr/>
      <dgm:t>
        <a:bodyPr/>
        <a:lstStyle/>
        <a:p>
          <a:endParaRPr lang="zh-CN" altLang="en-US"/>
        </a:p>
      </dgm:t>
    </dgm:pt>
    <dgm:pt modelId="{5A017473-F3C9-480C-B55C-FEC0D86F21F1}" type="sibTrans" cxnId="{E3DA2822-1DCF-429C-8870-1728420C9787}">
      <dgm:prSet/>
      <dgm:spPr/>
      <dgm:t>
        <a:bodyPr/>
        <a:lstStyle/>
        <a:p>
          <a:endParaRPr lang="zh-CN" altLang="en-US"/>
        </a:p>
      </dgm:t>
    </dgm:pt>
    <dgm:pt modelId="{A339B740-929C-4042-AFAE-1CF83C96736F}" type="pres">
      <dgm:prSet presAssocID="{E34EE08C-546F-42DD-A10D-F1676C62D540}" presName="Name0" presStyleCnt="0">
        <dgm:presLayoutVars>
          <dgm:chMax val="7"/>
          <dgm:chPref val="5"/>
        </dgm:presLayoutVars>
      </dgm:prSet>
      <dgm:spPr/>
    </dgm:pt>
    <dgm:pt modelId="{5C0FBDAF-373F-497A-B910-28AE9A81C3FF}" type="pres">
      <dgm:prSet presAssocID="{E34EE08C-546F-42DD-A10D-F1676C62D540}" presName="arrowNode" presStyleLbl="node1" presStyleIdx="0" presStyleCnt="1" custAng="5227097"/>
      <dgm:spPr/>
    </dgm:pt>
    <dgm:pt modelId="{D9B565CE-DE0B-4EEB-A4C9-067544617BFE}" type="pres">
      <dgm:prSet presAssocID="{4295D3D7-92FB-4D9A-897C-49252811C53A}" presName="txNode1" presStyleLbl="revTx" presStyleIdx="0" presStyleCnt="6" custLinFactX="66149" custLinFactNeighborX="100000" custLinFactNeighborY="-17521">
        <dgm:presLayoutVars>
          <dgm:bulletEnabled val="1"/>
        </dgm:presLayoutVars>
      </dgm:prSet>
      <dgm:spPr/>
    </dgm:pt>
    <dgm:pt modelId="{5665CAB0-DEE4-4F3F-8B44-4B1220EA69A5}" type="pres">
      <dgm:prSet presAssocID="{6DF1E448-E86E-4B2E-B7DC-6FC69339F50C}" presName="txNode2" presStyleLbl="revTx" presStyleIdx="1" presStyleCnt="6" custScaleX="49898" custLinFactNeighborX="22278" custLinFactNeighborY="33978">
        <dgm:presLayoutVars>
          <dgm:bulletEnabled val="1"/>
        </dgm:presLayoutVars>
      </dgm:prSet>
      <dgm:spPr/>
    </dgm:pt>
    <dgm:pt modelId="{C59493C8-5643-4E07-BEA4-11764B280324}" type="pres">
      <dgm:prSet presAssocID="{FAC9C1E1-693D-488D-8172-4D7CB4866402}" presName="dotNode2" presStyleCnt="0"/>
      <dgm:spPr/>
    </dgm:pt>
    <dgm:pt modelId="{88FE8CB7-9524-4C5C-A2E4-7AD9850F5DEE}" type="pres">
      <dgm:prSet presAssocID="{FAC9C1E1-693D-488D-8172-4D7CB4866402}" presName="dotRepeatNode" presStyleLbl="fgShp" presStyleIdx="0" presStyleCnt="4" custLinFactX="800000" custLinFactY="100000" custLinFactNeighborX="887022" custLinFactNeighborY="149378"/>
      <dgm:spPr/>
    </dgm:pt>
    <dgm:pt modelId="{A6D24712-199E-422D-9888-8AE3AB1F651B}" type="pres">
      <dgm:prSet presAssocID="{9F7C8D05-5CC5-44F7-B8A1-2BF05D5A7044}" presName="txNode3" presStyleLbl="revTx" presStyleIdx="2" presStyleCnt="6" custScaleX="90250" custScaleY="65234" custLinFactX="68191" custLinFactNeighborX="100000" custLinFactNeighborY="78212">
        <dgm:presLayoutVars>
          <dgm:bulletEnabled val="1"/>
        </dgm:presLayoutVars>
      </dgm:prSet>
      <dgm:spPr/>
    </dgm:pt>
    <dgm:pt modelId="{40CB5517-F683-4D72-942A-F69F9DA2343D}" type="pres">
      <dgm:prSet presAssocID="{1C2707C3-9EC0-4FD9-8844-50D63E224AAF}" presName="dotNode3" presStyleCnt="0"/>
      <dgm:spPr/>
    </dgm:pt>
    <dgm:pt modelId="{5DCD7F5F-38C3-4B0D-96D6-BAF89925BA4F}" type="pres">
      <dgm:prSet presAssocID="{1C2707C3-9EC0-4FD9-8844-50D63E224AAF}" presName="dotRepeatNode" presStyleLbl="fgShp" presStyleIdx="1" presStyleCnt="4" custLinFactX="335930" custLinFactY="200000" custLinFactNeighborX="400000" custLinFactNeighborY="274791"/>
      <dgm:spPr/>
    </dgm:pt>
    <dgm:pt modelId="{4E5B9B1B-6A21-4EC7-9F02-CCA2626D74C5}" type="pres">
      <dgm:prSet presAssocID="{171BB7CF-11C3-46FF-9A19-FA5D2E683D19}" presName="txNode4" presStyleLbl="revTx" presStyleIdx="3" presStyleCnt="6" custScaleX="66442" custLinFactY="5151" custLinFactNeighborX="-46660" custLinFactNeighborY="100000">
        <dgm:presLayoutVars>
          <dgm:bulletEnabled val="1"/>
        </dgm:presLayoutVars>
      </dgm:prSet>
      <dgm:spPr/>
    </dgm:pt>
    <dgm:pt modelId="{AEBA943A-1198-4065-BCFA-EE52E417C395}" type="pres">
      <dgm:prSet presAssocID="{7131845E-1F52-4BA5-8CD2-3131164BB1BF}" presName="dotNode4" presStyleCnt="0"/>
      <dgm:spPr/>
    </dgm:pt>
    <dgm:pt modelId="{7079A2DA-F8F6-4976-A5EA-4607E634E273}" type="pres">
      <dgm:prSet presAssocID="{7131845E-1F52-4BA5-8CD2-3131164BB1BF}" presName="dotRepeatNode" presStyleLbl="fgShp" presStyleIdx="2" presStyleCnt="4" custLinFactX="-100000" custLinFactY="213304" custLinFactNeighborX="-177803" custLinFactNeighborY="300000"/>
      <dgm:spPr/>
    </dgm:pt>
    <dgm:pt modelId="{6C5BBD18-955A-4029-8539-4CEA9CF1362D}" type="pres">
      <dgm:prSet presAssocID="{C363D4BD-B1F2-410F-931A-FCFC97F4CBB2}" presName="txNode5" presStyleLbl="revTx" presStyleIdx="4" presStyleCnt="6" custScaleX="85790" custLinFactNeighborX="61250" custLinFactNeighborY="99999">
        <dgm:presLayoutVars>
          <dgm:bulletEnabled val="1"/>
        </dgm:presLayoutVars>
      </dgm:prSet>
      <dgm:spPr/>
    </dgm:pt>
    <dgm:pt modelId="{F2712B13-D048-4069-8E9E-D2CB46C1142C}" type="pres">
      <dgm:prSet presAssocID="{3DC7C949-1828-48E0-830E-DC0C722084B5}" presName="dotNode5" presStyleCnt="0"/>
      <dgm:spPr/>
    </dgm:pt>
    <dgm:pt modelId="{994DB9A9-F1D6-453E-B5EE-EC308346C99C}" type="pres">
      <dgm:prSet presAssocID="{3DC7C949-1828-48E0-830E-DC0C722084B5}" presName="dotRepeatNode" presStyleLbl="fgShp" presStyleIdx="3" presStyleCnt="4" custLinFactX="-600000" custLinFactY="197146" custLinFactNeighborX="-615101" custLinFactNeighborY="200000"/>
      <dgm:spPr/>
    </dgm:pt>
    <dgm:pt modelId="{F0FE2923-303B-4688-A5FA-7AB7CB078D8C}" type="pres">
      <dgm:prSet presAssocID="{A4088182-F1DE-48CF-B2BC-BF8CB5900AC3}" presName="txNode6" presStyleLbl="revTx" presStyleIdx="5" presStyleCnt="6" custScaleX="69829" custLinFactX="-23391" custLinFactNeighborX="-100000" custLinFactNeighborY="22598">
        <dgm:presLayoutVars>
          <dgm:bulletEnabled val="1"/>
        </dgm:presLayoutVars>
      </dgm:prSet>
      <dgm:spPr/>
    </dgm:pt>
  </dgm:ptLst>
  <dgm:cxnLst>
    <dgm:cxn modelId="{E3DA2822-1DCF-429C-8870-1728420C9787}" srcId="{E34EE08C-546F-42DD-A10D-F1676C62D540}" destId="{A4088182-F1DE-48CF-B2BC-BF8CB5900AC3}" srcOrd="5" destOrd="0" parTransId="{7F5E1846-106A-4381-8E7F-143575662551}" sibTransId="{5A017473-F3C9-480C-B55C-FEC0D86F21F1}"/>
    <dgm:cxn modelId="{F8C4482B-77F7-47D4-B2FB-11FC3A6CB3EE}" srcId="{E34EE08C-546F-42DD-A10D-F1676C62D540}" destId="{4295D3D7-92FB-4D9A-897C-49252811C53A}" srcOrd="0" destOrd="0" parTransId="{6BB08FB5-6220-4C91-9C97-07EDAE2B0D1D}" sibTransId="{ED4D0811-7F8C-4A44-8EA2-9AFEA311FFC9}"/>
    <dgm:cxn modelId="{A2724032-14C2-4301-8A4D-8684729C95E9}" type="presOf" srcId="{7131845E-1F52-4BA5-8CD2-3131164BB1BF}" destId="{7079A2DA-F8F6-4976-A5EA-4607E634E273}" srcOrd="0" destOrd="0" presId="urn:microsoft.com/office/officeart/2009/3/layout/DescendingProcess"/>
    <dgm:cxn modelId="{5553B040-2B36-4811-A123-707E8FFB95CE}" type="presOf" srcId="{4295D3D7-92FB-4D9A-897C-49252811C53A}" destId="{D9B565CE-DE0B-4EEB-A4C9-067544617BFE}" srcOrd="0" destOrd="0" presId="urn:microsoft.com/office/officeart/2009/3/layout/DescendingProcess"/>
    <dgm:cxn modelId="{8664625D-0573-4F6B-BB7E-CB33B56322B7}" type="presOf" srcId="{171BB7CF-11C3-46FF-9A19-FA5D2E683D19}" destId="{4E5B9B1B-6A21-4EC7-9F02-CCA2626D74C5}" srcOrd="0" destOrd="0" presId="urn:microsoft.com/office/officeart/2009/3/layout/DescendingProcess"/>
    <dgm:cxn modelId="{7106F248-D96A-4653-9AE1-E77C9C9035E6}" srcId="{E34EE08C-546F-42DD-A10D-F1676C62D540}" destId="{6DF1E448-E86E-4B2E-B7DC-6FC69339F50C}" srcOrd="1" destOrd="0" parTransId="{D905386A-684E-4EFD-B300-EC1F8CC715F8}" sibTransId="{FAC9C1E1-693D-488D-8172-4D7CB4866402}"/>
    <dgm:cxn modelId="{12873153-0176-4CC0-9978-74818925EB83}" type="presOf" srcId="{9F7C8D05-5CC5-44F7-B8A1-2BF05D5A7044}" destId="{A6D24712-199E-422D-9888-8AE3AB1F651B}" srcOrd="0" destOrd="0" presId="urn:microsoft.com/office/officeart/2009/3/layout/DescendingProcess"/>
    <dgm:cxn modelId="{67458879-29DE-479F-A6F2-37DD18F52727}" type="presOf" srcId="{C363D4BD-B1F2-410F-931A-FCFC97F4CBB2}" destId="{6C5BBD18-955A-4029-8539-4CEA9CF1362D}" srcOrd="0" destOrd="0" presId="urn:microsoft.com/office/officeart/2009/3/layout/DescendingProcess"/>
    <dgm:cxn modelId="{7CE38859-B20F-4EE3-8ABE-238A722E7DC3}" type="presOf" srcId="{3DC7C949-1828-48E0-830E-DC0C722084B5}" destId="{994DB9A9-F1D6-453E-B5EE-EC308346C99C}" srcOrd="0" destOrd="0" presId="urn:microsoft.com/office/officeart/2009/3/layout/DescendingProcess"/>
    <dgm:cxn modelId="{F936735A-2D72-4DA8-9874-6FB62233D5DB}" type="presOf" srcId="{E34EE08C-546F-42DD-A10D-F1676C62D540}" destId="{A339B740-929C-4042-AFAE-1CF83C96736F}" srcOrd="0" destOrd="0" presId="urn:microsoft.com/office/officeart/2009/3/layout/DescendingProcess"/>
    <dgm:cxn modelId="{618DAA7A-8B2B-43CB-A054-FB4AB5BF922C}" type="presOf" srcId="{FAC9C1E1-693D-488D-8172-4D7CB4866402}" destId="{88FE8CB7-9524-4C5C-A2E4-7AD9850F5DEE}" srcOrd="0" destOrd="0" presId="urn:microsoft.com/office/officeart/2009/3/layout/DescendingProcess"/>
    <dgm:cxn modelId="{60E62582-E959-47AF-94ED-B950AAC2F456}" srcId="{E34EE08C-546F-42DD-A10D-F1676C62D540}" destId="{171BB7CF-11C3-46FF-9A19-FA5D2E683D19}" srcOrd="3" destOrd="0" parTransId="{4112E6A9-8A71-4848-A6A8-9293E9802E8E}" sibTransId="{7131845E-1F52-4BA5-8CD2-3131164BB1BF}"/>
    <dgm:cxn modelId="{CFEA51AE-4F0F-4017-8155-D7AD6674050E}" srcId="{E34EE08C-546F-42DD-A10D-F1676C62D540}" destId="{9F7C8D05-5CC5-44F7-B8A1-2BF05D5A7044}" srcOrd="2" destOrd="0" parTransId="{649365A6-52C6-4008-8161-40426BF15B72}" sibTransId="{1C2707C3-9EC0-4FD9-8844-50D63E224AAF}"/>
    <dgm:cxn modelId="{FC3582AE-6D64-4749-AD99-3583853B803D}" type="presOf" srcId="{6DF1E448-E86E-4B2E-B7DC-6FC69339F50C}" destId="{5665CAB0-DEE4-4F3F-8B44-4B1220EA69A5}" srcOrd="0" destOrd="0" presId="urn:microsoft.com/office/officeart/2009/3/layout/DescendingProcess"/>
    <dgm:cxn modelId="{6577F9B6-4015-4C37-AB97-845E2DE4E216}" srcId="{E34EE08C-546F-42DD-A10D-F1676C62D540}" destId="{C363D4BD-B1F2-410F-931A-FCFC97F4CBB2}" srcOrd="4" destOrd="0" parTransId="{B98AF2A8-7FBD-4F72-92B2-6CCA0509DE62}" sibTransId="{3DC7C949-1828-48E0-830E-DC0C722084B5}"/>
    <dgm:cxn modelId="{4FA558E0-9AA1-4718-9D5D-EBCD638C6A29}" type="presOf" srcId="{1C2707C3-9EC0-4FD9-8844-50D63E224AAF}" destId="{5DCD7F5F-38C3-4B0D-96D6-BAF89925BA4F}" srcOrd="0" destOrd="0" presId="urn:microsoft.com/office/officeart/2009/3/layout/DescendingProcess"/>
    <dgm:cxn modelId="{7AE0BAE9-F771-4B39-AA1D-DC6EC08F895F}" type="presOf" srcId="{A4088182-F1DE-48CF-B2BC-BF8CB5900AC3}" destId="{F0FE2923-303B-4688-A5FA-7AB7CB078D8C}" srcOrd="0" destOrd="0" presId="urn:microsoft.com/office/officeart/2009/3/layout/DescendingProcess"/>
    <dgm:cxn modelId="{CBDCFCEC-27E9-4D0B-9411-DF5F1E5CE086}" type="presParOf" srcId="{A339B740-929C-4042-AFAE-1CF83C96736F}" destId="{5C0FBDAF-373F-497A-B910-28AE9A81C3FF}" srcOrd="0" destOrd="0" presId="urn:microsoft.com/office/officeart/2009/3/layout/DescendingProcess"/>
    <dgm:cxn modelId="{0C1F9C8F-5403-414B-8742-C42E76A2A57E}" type="presParOf" srcId="{A339B740-929C-4042-AFAE-1CF83C96736F}" destId="{D9B565CE-DE0B-4EEB-A4C9-067544617BFE}" srcOrd="1" destOrd="0" presId="urn:microsoft.com/office/officeart/2009/3/layout/DescendingProcess"/>
    <dgm:cxn modelId="{1CBEEAE2-4160-4D59-B781-AEE69563F334}" type="presParOf" srcId="{A339B740-929C-4042-AFAE-1CF83C96736F}" destId="{5665CAB0-DEE4-4F3F-8B44-4B1220EA69A5}" srcOrd="2" destOrd="0" presId="urn:microsoft.com/office/officeart/2009/3/layout/DescendingProcess"/>
    <dgm:cxn modelId="{2E0D9144-F2FE-4939-9312-A9D149472E7B}" type="presParOf" srcId="{A339B740-929C-4042-AFAE-1CF83C96736F}" destId="{C59493C8-5643-4E07-BEA4-11764B280324}" srcOrd="3" destOrd="0" presId="urn:microsoft.com/office/officeart/2009/3/layout/DescendingProcess"/>
    <dgm:cxn modelId="{28BBF006-7F20-4A8D-956A-589BEE605FD7}" type="presParOf" srcId="{C59493C8-5643-4E07-BEA4-11764B280324}" destId="{88FE8CB7-9524-4C5C-A2E4-7AD9850F5DEE}" srcOrd="0" destOrd="0" presId="urn:microsoft.com/office/officeart/2009/3/layout/DescendingProcess"/>
    <dgm:cxn modelId="{5F1E00A3-4F1D-45DF-825E-D1B83F84AAB7}" type="presParOf" srcId="{A339B740-929C-4042-AFAE-1CF83C96736F}" destId="{A6D24712-199E-422D-9888-8AE3AB1F651B}" srcOrd="4" destOrd="0" presId="urn:microsoft.com/office/officeart/2009/3/layout/DescendingProcess"/>
    <dgm:cxn modelId="{566C5044-36A9-4676-A844-B1CE2B2BC645}" type="presParOf" srcId="{A339B740-929C-4042-AFAE-1CF83C96736F}" destId="{40CB5517-F683-4D72-942A-F69F9DA2343D}" srcOrd="5" destOrd="0" presId="urn:microsoft.com/office/officeart/2009/3/layout/DescendingProcess"/>
    <dgm:cxn modelId="{090CEF3F-971D-4E62-937C-6203946F8E8C}" type="presParOf" srcId="{40CB5517-F683-4D72-942A-F69F9DA2343D}" destId="{5DCD7F5F-38C3-4B0D-96D6-BAF89925BA4F}" srcOrd="0" destOrd="0" presId="urn:microsoft.com/office/officeart/2009/3/layout/DescendingProcess"/>
    <dgm:cxn modelId="{4E03AAA1-0085-49B8-9D2A-5B8881CE38F4}" type="presParOf" srcId="{A339B740-929C-4042-AFAE-1CF83C96736F}" destId="{4E5B9B1B-6A21-4EC7-9F02-CCA2626D74C5}" srcOrd="6" destOrd="0" presId="urn:microsoft.com/office/officeart/2009/3/layout/DescendingProcess"/>
    <dgm:cxn modelId="{5F5A1256-2E95-40F1-8F52-2A4679B1F7AA}" type="presParOf" srcId="{A339B740-929C-4042-AFAE-1CF83C96736F}" destId="{AEBA943A-1198-4065-BCFA-EE52E417C395}" srcOrd="7" destOrd="0" presId="urn:microsoft.com/office/officeart/2009/3/layout/DescendingProcess"/>
    <dgm:cxn modelId="{2AFC4372-87AD-4936-8F64-AF6918078C9C}" type="presParOf" srcId="{AEBA943A-1198-4065-BCFA-EE52E417C395}" destId="{7079A2DA-F8F6-4976-A5EA-4607E634E273}" srcOrd="0" destOrd="0" presId="urn:microsoft.com/office/officeart/2009/3/layout/DescendingProcess"/>
    <dgm:cxn modelId="{34AA82FB-F8EE-4508-B840-3B1B2DBA60AF}" type="presParOf" srcId="{A339B740-929C-4042-AFAE-1CF83C96736F}" destId="{6C5BBD18-955A-4029-8539-4CEA9CF1362D}" srcOrd="8" destOrd="0" presId="urn:microsoft.com/office/officeart/2009/3/layout/DescendingProcess"/>
    <dgm:cxn modelId="{BFA285BD-B755-4A5C-8B77-869D2C730B1F}" type="presParOf" srcId="{A339B740-929C-4042-AFAE-1CF83C96736F}" destId="{F2712B13-D048-4069-8E9E-D2CB46C1142C}" srcOrd="9" destOrd="0" presId="urn:microsoft.com/office/officeart/2009/3/layout/DescendingProcess"/>
    <dgm:cxn modelId="{554E2D15-6D52-493F-8F1F-373FD53511CD}" type="presParOf" srcId="{F2712B13-D048-4069-8E9E-D2CB46C1142C}" destId="{994DB9A9-F1D6-453E-B5EE-EC308346C99C}" srcOrd="0" destOrd="0" presId="urn:microsoft.com/office/officeart/2009/3/layout/DescendingProcess"/>
    <dgm:cxn modelId="{01F7227B-BEA8-4E01-A43D-E52830133417}" type="presParOf" srcId="{A339B740-929C-4042-AFAE-1CF83C96736F}" destId="{F0FE2923-303B-4688-A5FA-7AB7CB078D8C}" srcOrd="10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0FBDAF-373F-497A-B910-28AE9A81C3FF}">
      <dsp:nvSpPr>
        <dsp:cNvPr id="0" name=""/>
        <dsp:cNvSpPr/>
      </dsp:nvSpPr>
      <dsp:spPr>
        <a:xfrm rot="9623471">
          <a:off x="492986" y="1363096"/>
          <a:ext cx="4625033" cy="3225384"/>
        </a:xfrm>
        <a:prstGeom prst="swooshArrow">
          <a:avLst>
            <a:gd name="adj1" fmla="val 16310"/>
            <a:gd name="adj2" fmla="val 313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E8CB7-9524-4C5C-A2E4-7AD9850F5DEE}">
      <dsp:nvSpPr>
        <dsp:cNvPr id="0" name=""/>
        <dsp:cNvSpPr/>
      </dsp:nvSpPr>
      <dsp:spPr>
        <a:xfrm>
          <a:off x="4039747" y="1972647"/>
          <a:ext cx="116796" cy="1167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CD7F5F-38C3-4B0D-96D6-BAF89925BA4F}">
      <dsp:nvSpPr>
        <dsp:cNvPr id="0" name=""/>
        <dsp:cNvSpPr/>
      </dsp:nvSpPr>
      <dsp:spPr>
        <a:xfrm>
          <a:off x="3588376" y="2742219"/>
          <a:ext cx="116796" cy="1167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79A2DA-F8F6-4976-A5EA-4607E634E273}">
      <dsp:nvSpPr>
        <dsp:cNvPr id="0" name=""/>
        <dsp:cNvSpPr/>
      </dsp:nvSpPr>
      <dsp:spPr>
        <a:xfrm>
          <a:off x="2997247" y="3379756"/>
          <a:ext cx="116796" cy="1167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B565CE-DE0B-4EEB-A4C9-067544617BFE}">
      <dsp:nvSpPr>
        <dsp:cNvPr id="0" name=""/>
        <dsp:cNvSpPr/>
      </dsp:nvSpPr>
      <dsp:spPr>
        <a:xfrm>
          <a:off x="3712845" y="146774"/>
          <a:ext cx="2180559" cy="85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b" anchorCtr="0">
          <a:noAutofit/>
        </a:bodyPr>
        <a:lstStyle/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①</a:t>
          </a:r>
          <a:r>
            <a:rPr lang="zh-CN" sz="1600" b="1" kern="1200" dirty="0"/>
            <a:t>物体的特征函数</a:t>
          </a:r>
          <a:endParaRPr lang="en-US" altLang="zh-CN" sz="1600" b="1" kern="1200" dirty="0"/>
        </a:p>
        <a:p>
          <a:pPr marL="0" lvl="0" indent="0" algn="ctr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i="1" kern="1200" dirty="0"/>
            <a:t>f</a:t>
          </a:r>
          <a:r>
            <a:rPr lang="en-US" sz="1600" b="1" kern="1200" dirty="0"/>
            <a:t>(</a:t>
          </a:r>
          <a:r>
            <a:rPr lang="en-US" sz="1600" b="1" i="1" kern="1200" dirty="0" err="1"/>
            <a:t>x,y</a:t>
          </a:r>
          <a:r>
            <a:rPr lang="en-US" sz="1600" b="1" kern="1200" dirty="0"/>
            <a:t>)</a:t>
          </a:r>
          <a:endParaRPr lang="zh-CN" sz="1600" kern="1200" dirty="0"/>
        </a:p>
      </dsp:txBody>
      <dsp:txXfrm>
        <a:off x="3712845" y="146774"/>
        <a:ext cx="2180559" cy="857222"/>
      </dsp:txXfrm>
    </dsp:sp>
    <dsp:sp modelId="{5665CAB0-DEE4-4F3F-8B44-4B1220EA69A5}">
      <dsp:nvSpPr>
        <dsp:cNvPr id="0" name=""/>
        <dsp:cNvSpPr/>
      </dsp:nvSpPr>
      <dsp:spPr>
        <a:xfrm>
          <a:off x="4276024" y="1602436"/>
          <a:ext cx="1617380" cy="85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②探测</a:t>
          </a:r>
          <a:r>
            <a:rPr lang="en-US" sz="1600" b="1" kern="1200" dirty="0"/>
            <a:t>f(</a:t>
          </a:r>
          <a:r>
            <a:rPr lang="en-US" sz="1600" b="1" kern="1200" dirty="0" err="1"/>
            <a:t>x,y</a:t>
          </a:r>
          <a:r>
            <a:rPr lang="en-US" sz="1600" b="1" kern="1200" dirty="0"/>
            <a:t>)</a:t>
          </a:r>
          <a:r>
            <a:rPr lang="zh-CN" altLang="en-US" sz="1600" b="1" kern="1200" dirty="0"/>
            <a:t>的</a:t>
          </a:r>
          <a:endParaRPr lang="en-US" altLang="zh-CN" sz="1600" b="1" kern="1200" dirty="0"/>
        </a:p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    </a:t>
          </a:r>
          <a:r>
            <a:rPr lang="zh-CN" sz="1600" b="1" kern="1200" dirty="0"/>
            <a:t>投影</a:t>
          </a:r>
          <a:r>
            <a:rPr lang="zh-CN" altLang="en-US" sz="1600" b="1" kern="1200" dirty="0"/>
            <a:t>数据</a:t>
          </a:r>
          <a:endParaRPr lang="zh-CN" sz="1600" kern="1200" dirty="0"/>
        </a:p>
      </dsp:txBody>
      <dsp:txXfrm>
        <a:off x="4276024" y="1602436"/>
        <a:ext cx="1617380" cy="857222"/>
      </dsp:txXfrm>
    </dsp:sp>
    <dsp:sp modelId="{A6D24712-199E-422D-9888-8AE3AB1F651B}">
      <dsp:nvSpPr>
        <dsp:cNvPr id="0" name=""/>
        <dsp:cNvSpPr/>
      </dsp:nvSpPr>
      <dsp:spPr>
        <a:xfrm>
          <a:off x="3925449" y="2636928"/>
          <a:ext cx="1967955" cy="559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③</a:t>
          </a:r>
          <a:r>
            <a:rPr lang="zh-CN" sz="1600" b="1" kern="1200" dirty="0"/>
            <a:t>投影</a:t>
          </a:r>
          <a:r>
            <a:rPr lang="zh-CN" altLang="en-US" sz="1600" b="1" kern="1200" dirty="0"/>
            <a:t>数据</a:t>
          </a:r>
          <a:r>
            <a:rPr lang="zh-CN" sz="1600" b="1" kern="1200" dirty="0"/>
            <a:t>的一维</a:t>
          </a:r>
          <a:endParaRPr lang="en-US" altLang="zh-CN" sz="1600" b="1" kern="1200" dirty="0"/>
        </a:p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    </a:t>
          </a:r>
          <a:r>
            <a:rPr lang="zh-CN" sz="1600" b="1" kern="1200" dirty="0"/>
            <a:t>傅里叶变换</a:t>
          </a:r>
          <a:endParaRPr lang="zh-CN" sz="1600" kern="1200" dirty="0"/>
        </a:p>
      </dsp:txBody>
      <dsp:txXfrm>
        <a:off x="3925449" y="2636928"/>
        <a:ext cx="1967955" cy="559200"/>
      </dsp:txXfrm>
    </dsp:sp>
    <dsp:sp modelId="{994DB9A9-F1D6-453E-B5EE-EC308346C99C}">
      <dsp:nvSpPr>
        <dsp:cNvPr id="0" name=""/>
        <dsp:cNvSpPr/>
      </dsp:nvSpPr>
      <dsp:spPr>
        <a:xfrm>
          <a:off x="2331555" y="3896112"/>
          <a:ext cx="116796" cy="116796"/>
        </a:xfrm>
        <a:prstGeom prst="ellips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5B9B1B-6A21-4EC7-9F02-CCA2626D74C5}">
      <dsp:nvSpPr>
        <dsp:cNvPr id="0" name=""/>
        <dsp:cNvSpPr/>
      </dsp:nvSpPr>
      <dsp:spPr>
        <a:xfrm>
          <a:off x="3244210" y="3311399"/>
          <a:ext cx="1448807" cy="85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④</a:t>
          </a:r>
          <a:r>
            <a:rPr lang="zh-CN" sz="1600" b="1" kern="1200" dirty="0"/>
            <a:t>频域空间的</a:t>
          </a:r>
          <a:endParaRPr lang="en-US" altLang="zh-CN" sz="1600" b="1" kern="1200" dirty="0"/>
        </a:p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600" b="1" kern="1200" dirty="0"/>
            <a:t>    </a:t>
          </a:r>
          <a:r>
            <a:rPr lang="zh-CN" sz="1600" b="1" kern="1200" dirty="0"/>
            <a:t>滤波处理</a:t>
          </a:r>
          <a:endParaRPr lang="zh-CN" sz="1600" kern="1200" dirty="0"/>
        </a:p>
      </dsp:txBody>
      <dsp:txXfrm>
        <a:off x="3244210" y="3311399"/>
        <a:ext cx="1448807" cy="857222"/>
      </dsp:txXfrm>
    </dsp:sp>
    <dsp:sp modelId="{6C5BBD18-955A-4029-8539-4CEA9CF1362D}">
      <dsp:nvSpPr>
        <dsp:cNvPr id="0" name=""/>
        <dsp:cNvSpPr/>
      </dsp:nvSpPr>
      <dsp:spPr>
        <a:xfrm>
          <a:off x="2398578" y="3919260"/>
          <a:ext cx="2780773" cy="85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l" defTabSz="711200">
            <a:lnSpc>
              <a:spcPts val="15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⑤</a:t>
          </a:r>
          <a:r>
            <a:rPr lang="en-US" altLang="zh-CN" sz="1600" b="1" kern="1200" dirty="0"/>
            <a:t>F(</a:t>
          </a:r>
          <a:r>
            <a:rPr lang="en-US" altLang="zh-CN" sz="1600" b="1" kern="1200" dirty="0" err="1"/>
            <a:t>u,v</a:t>
          </a:r>
          <a:r>
            <a:rPr lang="en-US" altLang="zh-CN" sz="1600" b="1" kern="1200" dirty="0"/>
            <a:t>)</a:t>
          </a:r>
          <a:r>
            <a:rPr lang="zh-CN" sz="1600" b="1" kern="1200" dirty="0"/>
            <a:t>进行傅里叶</a:t>
          </a:r>
          <a:r>
            <a:rPr lang="zh-CN" altLang="en-US" sz="1600" b="1" kern="1200" dirty="0"/>
            <a:t>逆</a:t>
          </a:r>
          <a:r>
            <a:rPr lang="zh-CN" sz="1600" b="1" kern="1200" dirty="0"/>
            <a:t>变换</a:t>
          </a:r>
          <a:endParaRPr lang="zh-CN" sz="1600" kern="1200" dirty="0"/>
        </a:p>
      </dsp:txBody>
      <dsp:txXfrm>
        <a:off x="2398578" y="3919260"/>
        <a:ext cx="2780773" cy="857222"/>
      </dsp:txXfrm>
    </dsp:sp>
    <dsp:sp modelId="{F0FE2923-303B-4688-A5FA-7AB7CB078D8C}">
      <dsp:nvSpPr>
        <dsp:cNvPr id="0" name=""/>
        <dsp:cNvSpPr/>
      </dsp:nvSpPr>
      <dsp:spPr>
        <a:xfrm>
          <a:off x="0" y="4991101"/>
          <a:ext cx="2057652" cy="85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0" lvl="0" indent="0" algn="ctr" defTabSz="711200">
            <a:lnSpc>
              <a:spcPts val="156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b="1" kern="1200" dirty="0"/>
            <a:t>⑥得到特征函数图像</a:t>
          </a:r>
          <a:endParaRPr lang="zh-CN" altLang="en-US" sz="1600" kern="1200" dirty="0"/>
        </a:p>
      </dsp:txBody>
      <dsp:txXfrm>
        <a:off x="0" y="4991101"/>
        <a:ext cx="2057652" cy="857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image" Target="../media/image25.emf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83AA3F-A82B-43BF-B18C-5608A05C57EB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530F0D-1A5A-4EA2-B28F-0EC912CB6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13346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78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530F0D-1A5A-4EA2-B28F-0EC912CB6BA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555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9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9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30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500"/>
            </a:lvl2pPr>
            <a:lvl3pPr marL="914400" indent="0">
              <a:buNone/>
              <a:defRPr sz="1200"/>
            </a:lvl3pPr>
            <a:lvl4pPr marL="1371600" indent="0">
              <a:buNone/>
              <a:defRPr sz="1100"/>
            </a:lvl4pPr>
            <a:lvl5pPr marL="1828800" indent="0">
              <a:buNone/>
              <a:defRPr sz="1100"/>
            </a:lvl5pPr>
            <a:lvl6pPr marL="2286000" indent="0">
              <a:buNone/>
              <a:defRPr sz="1100"/>
            </a:lvl6pPr>
            <a:lvl7pPr marL="2743200" indent="0">
              <a:buNone/>
              <a:defRPr sz="1100"/>
            </a:lvl7pPr>
            <a:lvl8pPr marL="3200400" indent="0">
              <a:buNone/>
              <a:defRPr sz="1100"/>
            </a:lvl8pPr>
            <a:lvl9pPr marL="3657600" indent="0">
              <a:buNone/>
              <a:defRPr sz="11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B7A37-B852-49AB-B2E2-96296AB21F67}" type="datetimeFigureOut">
              <a:rPr lang="zh-CN" altLang="en-US" smtClean="0"/>
              <a:t>2017/11/12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8F8D02-9041-4C59-BC62-13DE0E5C67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wmf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29.emf"/><Relationship Id="rId18" Type="http://schemas.openxmlformats.org/officeDocument/2006/relationships/oleObject" Target="../embeddings/oleObject8.bin"/><Relationship Id="rId3" Type="http://schemas.openxmlformats.org/officeDocument/2006/relationships/image" Target="../media/image2.jpeg"/><Relationship Id="rId7" Type="http://schemas.openxmlformats.org/officeDocument/2006/relationships/image" Target="../media/image26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28.emf"/><Relationship Id="rId5" Type="http://schemas.openxmlformats.org/officeDocument/2006/relationships/image" Target="../media/image25.emf"/><Relationship Id="rId15" Type="http://schemas.openxmlformats.org/officeDocument/2006/relationships/image" Target="../media/image30.e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2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7.emf"/><Relationship Id="rId1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.jpe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tiff"/><Relationship Id="rId4" Type="http://schemas.openxmlformats.org/officeDocument/2006/relationships/image" Target="../media/image50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wmf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7.jpeg"/><Relationship Id="rId7" Type="http://schemas.openxmlformats.org/officeDocument/2006/relationships/image" Target="../media/image2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19.wmf"/><Relationship Id="rId10" Type="http://schemas.openxmlformats.org/officeDocument/2006/relationships/image" Target="../media/image32.png"/><Relationship Id="rId4" Type="http://schemas.openxmlformats.org/officeDocument/2006/relationships/image" Target="../media/image18.wmf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框 47"/>
          <p:cNvSpPr txBox="1"/>
          <p:nvPr/>
        </p:nvSpPr>
        <p:spPr>
          <a:xfrm>
            <a:off x="1308491" y="1176025"/>
            <a:ext cx="9575010" cy="175432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zh-CN" altLang="en-US" sz="5400" dirty="0">
                <a:solidFill>
                  <a:schemeClr val="accent5">
                    <a:lumMod val="50000"/>
                  </a:schemeClr>
                </a:solidFill>
                <a:latin typeface="+mj-ea"/>
                <a:sym typeface="华文新魏" panose="02010800040101010101" pitchFamily="2" charset="-122"/>
              </a:rPr>
              <a:t>基于微结构气体探测器对干式贮存桶的成像算法优化</a:t>
            </a:r>
            <a:endParaRPr lang="zh-CN" altLang="en-US" sz="5400" dirty="0">
              <a:ln w="0"/>
              <a:solidFill>
                <a:schemeClr val="accent5">
                  <a:lumMod val="50000"/>
                </a:schemeClr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8713BCF-2477-4A12-BD5A-20D8329D0D07}"/>
              </a:ext>
            </a:extLst>
          </p:cNvPr>
          <p:cNvSpPr txBox="1"/>
          <p:nvPr/>
        </p:nvSpPr>
        <p:spPr>
          <a:xfrm>
            <a:off x="1234010" y="2893995"/>
            <a:ext cx="9723974" cy="120032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3600" b="1" dirty="0">
                <a:latin typeface="Modern No. 20" panose="02070704070505020303" pitchFamily="18" charset="0"/>
                <a:ea typeface="华文新魏" panose="02010800040101010101" pitchFamily="2" charset="-122"/>
                <a:cs typeface="Proxy 1" panose="00000400000000000000" pitchFamily="2" charset="0"/>
              </a:rPr>
              <a:t>Imaging Algorithm Optimization of Dry Storage Casks Based on Micro-Pattern Gas Detector</a:t>
            </a:r>
            <a:endParaRPr lang="zh-CN" altLang="en-US" sz="3600" b="1" spc="600" dirty="0">
              <a:solidFill>
                <a:schemeClr val="accent1">
                  <a:lumMod val="50000"/>
                  <a:alpha val="78000"/>
                </a:schemeClr>
              </a:solidFill>
              <a:latin typeface="Modern No. 20" panose="02070704070505020303" pitchFamily="18" charset="0"/>
              <a:cs typeface="Proxy 1" panose="00000400000000000000" pitchFamily="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12136BF-1C1F-4A9B-8F2F-671D74E6CE9B}"/>
              </a:ext>
            </a:extLst>
          </p:cNvPr>
          <p:cNvSpPr txBox="1"/>
          <p:nvPr/>
        </p:nvSpPr>
        <p:spPr>
          <a:xfrm>
            <a:off x="1956881" y="4104480"/>
            <a:ext cx="827822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报告人：</a:t>
            </a:r>
            <a:r>
              <a:rPr lang="zh-CN" altLang="en-US" sz="2400" b="1" dirty="0">
                <a:latin typeface="微软雅黑" panose="020B0503020204020204" pitchFamily="34" charset="-122"/>
              </a:rPr>
              <a:t>王晓冬、</a:t>
            </a:r>
            <a:r>
              <a:rPr lang="zh-CN" altLang="en-US" sz="2400" b="1" u="sng" dirty="0">
                <a:latin typeface="微软雅黑" panose="020B0503020204020204" pitchFamily="34" charset="-122"/>
              </a:rPr>
              <a:t>李昱磊</a:t>
            </a:r>
            <a:r>
              <a:rPr lang="zh-CN" altLang="en-US" sz="2400" dirty="0">
                <a:latin typeface="微软雅黑" panose="020B0503020204020204" pitchFamily="34" charset="-122"/>
              </a:rPr>
              <a:t>、</a:t>
            </a:r>
            <a:r>
              <a:rPr lang="zh-CN" altLang="en-US" sz="2400" b="1" dirty="0">
                <a:latin typeface="微软雅黑" panose="020B0503020204020204" pitchFamily="34" charset="-122"/>
              </a:rPr>
              <a:t>赵修良</a:t>
            </a:r>
            <a:r>
              <a:rPr lang="en-US" altLang="zh-CN" sz="2400" b="1" dirty="0">
                <a:latin typeface="微软雅黑" panose="020B0503020204020204" pitchFamily="34" charset="-122"/>
              </a:rPr>
              <a:t> </a:t>
            </a:r>
            <a:r>
              <a:rPr lang="zh-CN" altLang="en-US" sz="2400" b="1" dirty="0">
                <a:latin typeface="微软雅黑" panose="020B0503020204020204" pitchFamily="34" charset="-122"/>
              </a:rPr>
              <a:t>、黄楠顺、陈国祥、魏鑫</a:t>
            </a:r>
          </a:p>
          <a:p>
            <a:pPr algn="ctr">
              <a:lnSpc>
                <a:spcPct val="150000"/>
              </a:lnSpc>
            </a:pP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12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endParaRPr lang="en-US" altLang="zh-CN" sz="2400" b="1" dirty="0">
              <a:latin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zh-CN" sz="2400" b="1" dirty="0"/>
              <a:t>Email: liyulei@yahoo.com</a:t>
            </a:r>
            <a:endParaRPr lang="en-US" altLang="zh-CN" sz="2400" b="1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8600">
        <p:fade/>
      </p:transition>
    </mc:Choice>
    <mc:Fallback xmlns="">
      <p:transition spd="med" advTm="386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 3"/>
          <p:cNvGrpSpPr/>
          <p:nvPr/>
        </p:nvGrpSpPr>
        <p:grpSpPr>
          <a:xfrm>
            <a:off x="-21102" y="2726989"/>
            <a:ext cx="12213104" cy="1484725"/>
            <a:chOff x="-21103" y="2756016"/>
            <a:chExt cx="12213103" cy="1484725"/>
          </a:xfrm>
        </p:grpSpPr>
        <p:sp>
          <p:nvSpPr>
            <p:cNvPr id="60" name="矩形 59"/>
            <p:cNvSpPr/>
            <p:nvPr/>
          </p:nvSpPr>
          <p:spPr>
            <a:xfrm flipH="1">
              <a:off x="0" y="2872348"/>
              <a:ext cx="12192000" cy="125206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 rot="10800000" flipV="1">
              <a:off x="402055" y="2756016"/>
              <a:ext cx="1493557" cy="1484725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en-US" altLang="zh-CN" sz="6000" dirty="0"/>
                <a:t>3</a:t>
              </a:r>
              <a:endParaRPr lang="zh-CN" altLang="en-US" sz="60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5086452" y="2995655"/>
              <a:ext cx="7007382" cy="769439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zh-CN" altLang="en-US" sz="4400" spc="3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重建算法及结果</a:t>
              </a:r>
            </a:p>
          </p:txBody>
        </p:sp>
        <p:grpSp>
          <p:nvGrpSpPr>
            <p:cNvPr id="63" name="组 2"/>
            <p:cNvGrpSpPr/>
            <p:nvPr/>
          </p:nvGrpSpPr>
          <p:grpSpPr>
            <a:xfrm>
              <a:off x="-21103" y="2805711"/>
              <a:ext cx="309333" cy="1387762"/>
              <a:chOff x="-21103" y="2805711"/>
              <a:chExt cx="309333" cy="1387762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-31300" y="360851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圆角矩形 65"/>
              <p:cNvSpPr/>
              <p:nvPr/>
            </p:nvSpPr>
            <p:spPr>
              <a:xfrm rot="16200000" flipV="1">
                <a:off x="-31300" y="387394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16200000" flipV="1">
                <a:off x="-31300" y="308735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-31300" y="335278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-31299" y="2815907"/>
                <a:ext cx="329726" cy="309333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6F778599-D476-4FFE-9010-10B56BDD3514}"/>
              </a:ext>
            </a:extLst>
          </p:cNvPr>
          <p:cNvSpPr/>
          <p:nvPr/>
        </p:nvSpPr>
        <p:spPr>
          <a:xfrm>
            <a:off x="6119590" y="3650928"/>
            <a:ext cx="6000750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</a:rPr>
              <a:t>RECONSTRUCTION ALGORITHM AND RESULT</a:t>
            </a:r>
          </a:p>
        </p:txBody>
      </p:sp>
    </p:spTree>
    <p:extLst>
      <p:ext uri="{BB962C8B-B14F-4D97-AF65-F5344CB8AC3E}">
        <p14:creationId xmlns:p14="http://schemas.microsoft.com/office/powerpoint/2010/main" val="11404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531">
        <p:fade/>
      </p:transition>
    </mc:Choice>
    <mc:Fallback xmlns="">
      <p:transition spd="med" advTm="7531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7C7749D4-1FDF-4ED9-8757-C08E24A4F7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826" y="3753794"/>
            <a:ext cx="5234075" cy="2720502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10016920" y="1490785"/>
            <a:ext cx="1910761" cy="1738364"/>
            <a:chOff x="4925753" y="1803623"/>
            <a:chExt cx="1910761" cy="1738364"/>
          </a:xfrm>
        </p:grpSpPr>
        <p:sp>
          <p:nvSpPr>
            <p:cNvPr id="20" name="圆角矩形 19"/>
            <p:cNvSpPr/>
            <p:nvPr/>
          </p:nvSpPr>
          <p:spPr>
            <a:xfrm>
              <a:off x="4925753" y="1803623"/>
              <a:ext cx="1755699" cy="1738364"/>
            </a:xfrm>
            <a:prstGeom prst="roundRect">
              <a:avLst/>
            </a:prstGeom>
            <a:solidFill>
              <a:srgbClr val="4472C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5080815" y="1803623"/>
              <a:ext cx="1755699" cy="1738364"/>
            </a:xfrm>
            <a:prstGeom prst="roundRect">
              <a:avLst/>
            </a:prstGeom>
            <a:solidFill>
              <a:srgbClr val="4472C4">
                <a:alpha val="53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PoCA </a:t>
              </a:r>
            </a:p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算法</a:t>
              </a:r>
            </a:p>
          </p:txBody>
        </p:sp>
      </p:grpSp>
      <p:pic>
        <p:nvPicPr>
          <p:cNvPr id="46" name="图片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23"/>
          <a:stretch>
            <a:fillRect/>
          </a:stretch>
        </p:blipFill>
        <p:spPr bwMode="auto">
          <a:xfrm>
            <a:off x="676647" y="1490785"/>
            <a:ext cx="4608512" cy="398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图片 6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04" y="855585"/>
            <a:ext cx="3700463" cy="25052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097" y="5579904"/>
            <a:ext cx="2499271" cy="974847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84963" y="115645"/>
            <a:ext cx="12062700" cy="666947"/>
            <a:chOff x="284963" y="115645"/>
            <a:chExt cx="12062700" cy="666947"/>
          </a:xfrm>
        </p:grpSpPr>
        <p:sp>
          <p:nvSpPr>
            <p:cNvPr id="31" name="矩形 30"/>
            <p:cNvSpPr/>
            <p:nvPr/>
          </p:nvSpPr>
          <p:spPr>
            <a:xfrm>
              <a:off x="284963" y="135523"/>
              <a:ext cx="9037905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2" name="圆角矩形 31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9300522" y="228224"/>
              <a:ext cx="23972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重建算法及结果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3575222" y="286318"/>
              <a:ext cx="5684902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marL="0" marR="0" lvl="0" indent="0" algn="dist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RECONSTRUCTION ALGORITHM AND RESULTS   </a:t>
              </a:r>
            </a:p>
          </p:txBody>
        </p:sp>
      </p:grpSp>
      <p:sp>
        <p:nvSpPr>
          <p:cNvPr id="35" name="矩形 34"/>
          <p:cNvSpPr/>
          <p:nvPr/>
        </p:nvSpPr>
        <p:spPr>
          <a:xfrm>
            <a:off x="5623703" y="3221160"/>
            <a:ext cx="3700464" cy="41395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PoCA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算法原理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5612826" y="6347772"/>
            <a:ext cx="5234075" cy="413959"/>
          </a:xfrm>
          <a:prstGeom prst="rect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marR="0" lvl="0" indent="-457200" algn="just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19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PoCA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算法对高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Z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物质敏感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12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1464">
        <p:fade/>
      </p:transition>
    </mc:Choice>
    <mc:Fallback xmlns="">
      <p:transition spd="med" advTm="41464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34" name="矩形 33"/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圆角矩形 34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F012479C-7348-40B1-833E-64F7924E5A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00" y="1789710"/>
            <a:ext cx="4885385" cy="2502016"/>
          </a:xfrm>
          <a:prstGeom prst="rect">
            <a:avLst/>
          </a:prstGeom>
          <a:ln w="12700">
            <a:noFill/>
          </a:ln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DE99C18-5808-4AEE-830B-BED380EB89D5}"/>
              </a:ext>
            </a:extLst>
          </p:cNvPr>
          <p:cNvSpPr txBox="1"/>
          <p:nvPr/>
        </p:nvSpPr>
        <p:spPr>
          <a:xfrm>
            <a:off x="3014767" y="4749684"/>
            <a:ext cx="2830589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Times New Roman" panose="02020603050405020304" pitchFamily="18" charset="0"/>
              </a:rPr>
              <a:t>投影</a:t>
            </a:r>
            <a:r>
              <a:rPr lang="en-US" altLang="zh-CN" sz="1800" dirty="0">
                <a:latin typeface="Times New Roman" panose="02020603050405020304" pitchFamily="18" charset="0"/>
              </a:rPr>
              <a:t>:  Muon</a:t>
            </a:r>
            <a:r>
              <a:rPr lang="zh-CN" altLang="en-US" sz="1800" dirty="0">
                <a:latin typeface="Times New Roman" panose="02020603050405020304" pitchFamily="18" charset="0"/>
              </a:rPr>
              <a:t>在某条路径上穿过乏燃料桶抵达探测器后采集到的衰减值</a:t>
            </a:r>
            <a:r>
              <a:rPr lang="en-US" altLang="zh-CN" sz="1800" dirty="0">
                <a:latin typeface="Times New Roman" panose="02020603050405020304" pitchFamily="18" charset="0"/>
              </a:rPr>
              <a:t>.</a:t>
            </a:r>
          </a:p>
          <a:p>
            <a:endParaRPr lang="zh-CN" altLang="en-US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029096D-5F77-4CAF-9986-C492749B95F7}"/>
              </a:ext>
            </a:extLst>
          </p:cNvPr>
          <p:cNvSpPr txBox="1"/>
          <p:nvPr/>
        </p:nvSpPr>
        <p:spPr>
          <a:xfrm>
            <a:off x="264686" y="4755230"/>
            <a:ext cx="2408156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b="1" dirty="0">
                <a:latin typeface="Times New Roman" panose="02020603050405020304" pitchFamily="18" charset="0"/>
              </a:rPr>
              <a:t>正弦图</a:t>
            </a:r>
            <a:r>
              <a:rPr lang="en-US" altLang="zh-CN" sz="1800" dirty="0">
                <a:latin typeface="Times New Roman" panose="02020603050405020304" pitchFamily="18" charset="0"/>
              </a:rPr>
              <a:t>:  </a:t>
            </a:r>
            <a:r>
              <a:rPr lang="zh-CN" altLang="en-US" sz="1800" dirty="0">
                <a:latin typeface="Times New Roman" panose="02020603050405020304" pitchFamily="18" charset="0"/>
              </a:rPr>
              <a:t>所有 </a:t>
            </a:r>
            <a:r>
              <a:rPr lang="en-US" altLang="zh-CN" sz="1800" dirty="0">
                <a:latin typeface="Symbol" panose="05050102010706020507" pitchFamily="18" charset="2"/>
              </a:rPr>
              <a:t>q</a:t>
            </a:r>
            <a:r>
              <a:rPr lang="en-US" altLang="zh-CN" sz="1800" dirty="0">
                <a:latin typeface="Times New Roman" panose="02020603050405020304" pitchFamily="18" charset="0"/>
              </a:rPr>
              <a:t> </a:t>
            </a:r>
            <a:r>
              <a:rPr lang="zh-CN" altLang="en-US" sz="1800" dirty="0">
                <a:latin typeface="Times New Roman" panose="02020603050405020304" pitchFamily="18" charset="0"/>
              </a:rPr>
              <a:t>角度上的投影数据组成的</a:t>
            </a:r>
            <a:r>
              <a:rPr lang="en-US" altLang="zh-CN" sz="1800" dirty="0">
                <a:latin typeface="Times New Roman" panose="02020603050405020304" pitchFamily="18" charset="0"/>
              </a:rPr>
              <a:t>2D</a:t>
            </a:r>
            <a:r>
              <a:rPr lang="zh-CN" altLang="en-US" sz="1800" dirty="0">
                <a:latin typeface="Times New Roman" panose="02020603050405020304" pitchFamily="18" charset="0"/>
              </a:rPr>
              <a:t>图像</a:t>
            </a:r>
            <a:r>
              <a:rPr lang="en-US" altLang="zh-CN" sz="1800" dirty="0">
                <a:latin typeface="Times New Roman" panose="02020603050405020304" pitchFamily="18" charset="0"/>
              </a:rPr>
              <a:t>.</a:t>
            </a:r>
          </a:p>
          <a:p>
            <a:endParaRPr lang="zh-CN" altLang="en-US" dirty="0"/>
          </a:p>
        </p:txBody>
      </p:sp>
      <p:graphicFrame>
        <p:nvGraphicFramePr>
          <p:cNvPr id="25" name="图示 24">
            <a:extLst>
              <a:ext uri="{FF2B5EF4-FFF2-40B4-BE49-F238E27FC236}">
                <a16:creationId xmlns:a16="http://schemas.microsoft.com/office/drawing/2014/main" id="{BF98AEFD-8A6B-4CF4-9619-E87A59801B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7026623"/>
              </p:ext>
            </p:extLst>
          </p:nvPr>
        </p:nvGraphicFramePr>
        <p:xfrm>
          <a:off x="5964530" y="1009673"/>
          <a:ext cx="5893405" cy="59515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8" name="组合 17">
            <a:extLst>
              <a:ext uri="{FF2B5EF4-FFF2-40B4-BE49-F238E27FC236}">
                <a16:creationId xmlns:a16="http://schemas.microsoft.com/office/drawing/2014/main" id="{9C19FBEF-03CD-4211-826A-4E7DA81983CC}"/>
              </a:ext>
            </a:extLst>
          </p:cNvPr>
          <p:cNvGrpSpPr/>
          <p:nvPr/>
        </p:nvGrpSpPr>
        <p:grpSpPr>
          <a:xfrm>
            <a:off x="6252492" y="1393086"/>
            <a:ext cx="2076108" cy="1881056"/>
            <a:chOff x="69627" y="1585167"/>
            <a:chExt cx="2317543" cy="3423966"/>
          </a:xfrm>
        </p:grpSpPr>
        <p:grpSp>
          <p:nvGrpSpPr>
            <p:cNvPr id="19" name="组合 18">
              <a:extLst>
                <a:ext uri="{FF2B5EF4-FFF2-40B4-BE49-F238E27FC236}">
                  <a16:creationId xmlns:a16="http://schemas.microsoft.com/office/drawing/2014/main" id="{8C8DE489-4592-4EA1-9D34-1A3501F4F469}"/>
                </a:ext>
              </a:extLst>
            </p:cNvPr>
            <p:cNvGrpSpPr/>
            <p:nvPr/>
          </p:nvGrpSpPr>
          <p:grpSpPr>
            <a:xfrm>
              <a:off x="162885" y="1585167"/>
              <a:ext cx="2186018" cy="3423966"/>
              <a:chOff x="189724" y="1082113"/>
              <a:chExt cx="2110863" cy="1964584"/>
            </a:xfrm>
          </p:grpSpPr>
          <p:grpSp>
            <p:nvGrpSpPr>
              <p:cNvPr id="21" name="组合 20">
                <a:extLst>
                  <a:ext uri="{FF2B5EF4-FFF2-40B4-BE49-F238E27FC236}">
                    <a16:creationId xmlns:a16="http://schemas.microsoft.com/office/drawing/2014/main" id="{D9C35CDC-32DE-43F9-A986-A5D074835CD4}"/>
                  </a:ext>
                </a:extLst>
              </p:cNvPr>
              <p:cNvGrpSpPr/>
              <p:nvPr/>
            </p:nvGrpSpPr>
            <p:grpSpPr>
              <a:xfrm>
                <a:off x="189724" y="1082113"/>
                <a:ext cx="2057765" cy="1964584"/>
                <a:chOff x="4683348" y="1577403"/>
                <a:chExt cx="2259085" cy="1964584"/>
              </a:xfrm>
            </p:grpSpPr>
            <p:sp>
              <p:nvSpPr>
                <p:cNvPr id="23" name="圆角矩形 19">
                  <a:extLst>
                    <a:ext uri="{FF2B5EF4-FFF2-40B4-BE49-F238E27FC236}">
                      <a16:creationId xmlns:a16="http://schemas.microsoft.com/office/drawing/2014/main" id="{B1B45257-FFD2-4BB2-B493-362ED5F9BA97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4" name="圆角矩形 18">
                  <a:extLst>
                    <a:ext uri="{FF2B5EF4-FFF2-40B4-BE49-F238E27FC236}">
                      <a16:creationId xmlns:a16="http://schemas.microsoft.com/office/drawing/2014/main" id="{2039F256-55A4-4772-926D-6781DE7376BC}"/>
                    </a:ext>
                  </a:extLst>
                </p:cNvPr>
                <p:cNvSpPr/>
                <p:nvPr/>
              </p:nvSpPr>
              <p:spPr>
                <a:xfrm>
                  <a:off x="4683348" y="157740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22" name="矩形 21">
                <a:extLst>
                  <a:ext uri="{FF2B5EF4-FFF2-40B4-BE49-F238E27FC236}">
                    <a16:creationId xmlns:a16="http://schemas.microsoft.com/office/drawing/2014/main" id="{0CC8F157-6495-4700-B581-EE66BF36CCBA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E96512B-ADDE-4706-A4F3-837AE2A6232B}"/>
                </a:ext>
              </a:extLst>
            </p:cNvPr>
            <p:cNvSpPr/>
            <p:nvPr/>
          </p:nvSpPr>
          <p:spPr>
            <a:xfrm>
              <a:off x="69627" y="2307091"/>
              <a:ext cx="2317543" cy="15047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FBP</a:t>
              </a: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算法</a:t>
              </a:r>
              <a:r>
                <a:rPr lang="en-US" altLang="zh-CN" sz="24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&amp;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重建处理流程</a:t>
              </a:r>
              <a:endPara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3287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855">
        <p:fade/>
      </p:transition>
    </mc:Choice>
    <mc:Fallback xmlns="">
      <p:transition spd="med" advTm="60855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B74604-8D17-4546-9BAF-E64E1FB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6EA9802B-BE66-4878-A460-7F6568CA4F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2750266"/>
              </p:ext>
            </p:extLst>
          </p:nvPr>
        </p:nvGraphicFramePr>
        <p:xfrm>
          <a:off x="2620624" y="599599"/>
          <a:ext cx="2681833" cy="392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" r:id="rId4" imgW="6904464" imgH="10118213" progId="Visio.Drawing.15">
                  <p:embed/>
                </p:oleObj>
              </mc:Choice>
              <mc:Fallback>
                <p:oleObj r:id="rId4" imgW="6904464" imgH="10118213" progId="Visio.Drawing.15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624" y="599599"/>
                        <a:ext cx="2681833" cy="392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32CC30-E11A-441F-91C5-B934864E06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19375" y="2377307"/>
            <a:ext cx="8439652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0E74E8C-7698-49CC-8EFA-EC9BC0957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399579"/>
              </p:ext>
            </p:extLst>
          </p:nvPr>
        </p:nvGraphicFramePr>
        <p:xfrm>
          <a:off x="2833148" y="4588919"/>
          <a:ext cx="2267866" cy="142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6" r:id="rId6" imgW="5830995" imgH="3675688" progId="Visio.Drawing.15">
                  <p:embed/>
                </p:oleObj>
              </mc:Choice>
              <mc:Fallback>
                <p:oleObj r:id="rId6" imgW="5830995" imgH="3675688" progId="Visio.Drawing.1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48" y="4588919"/>
                        <a:ext cx="2267866" cy="1429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7647FE-B3E7-4536-BCC8-AD9277E762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51708" y="-3514383"/>
            <a:ext cx="3364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9132F-57D8-4E99-BC1C-9E2D76CED3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34746" y="1926061"/>
            <a:ext cx="5305108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9E78EDC-B617-4252-88E4-26EBE33D67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6942656"/>
              </p:ext>
            </p:extLst>
          </p:nvPr>
        </p:nvGraphicFramePr>
        <p:xfrm>
          <a:off x="5558985" y="4544852"/>
          <a:ext cx="1722986" cy="145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7" r:id="rId8" imgW="4537937" imgH="3836152" progId="Visio.Drawing.15">
                  <p:embed/>
                </p:oleObj>
              </mc:Choice>
              <mc:Fallback>
                <p:oleObj r:id="rId8" imgW="4537937" imgH="3836152" progId="Visio.Drawing.15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985" y="4544852"/>
                        <a:ext cx="1722986" cy="1455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3817610-A9E4-4D61-936A-97FB83E0FA3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12234" y="-2042140"/>
            <a:ext cx="3265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01B3A5E-D073-4361-A181-7378A955A4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1094373"/>
              </p:ext>
            </p:extLst>
          </p:nvPr>
        </p:nvGraphicFramePr>
        <p:xfrm>
          <a:off x="9918207" y="1497144"/>
          <a:ext cx="1754764" cy="217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8" r:id="rId10" imgW="4537937" imgH="5627555" progId="Visio.Drawing.15">
                  <p:embed/>
                </p:oleObj>
              </mc:Choice>
              <mc:Fallback>
                <p:oleObj r:id="rId10" imgW="4537937" imgH="5627555" progId="Visio.Drawing.1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207" y="1497144"/>
                        <a:ext cx="1754764" cy="2174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2">
            <a:extLst>
              <a:ext uri="{FF2B5EF4-FFF2-40B4-BE49-F238E27FC236}">
                <a16:creationId xmlns:a16="http://schemas.microsoft.com/office/drawing/2014/main" id="{91D545C4-2FE1-4397-9E3E-752BBF95C8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4554" y="1934648"/>
            <a:ext cx="8033245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3693C6DD-8BC0-4E6D-9EA9-284857C69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300381"/>
              </p:ext>
            </p:extLst>
          </p:nvPr>
        </p:nvGraphicFramePr>
        <p:xfrm>
          <a:off x="9918207" y="4395221"/>
          <a:ext cx="1754764" cy="175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9" r:id="rId12" imgW="4718172" imgH="4718038" progId="Visio.Drawing.15">
                  <p:embed/>
                </p:oleObj>
              </mc:Choice>
              <mc:Fallback>
                <p:oleObj r:id="rId12" imgW="4718172" imgH="4718038" progId="Visio.Drawing.15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207" y="4395221"/>
                        <a:ext cx="1754764" cy="1754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>
            <a:extLst>
              <a:ext uri="{FF2B5EF4-FFF2-40B4-BE49-F238E27FC236}">
                <a16:creationId xmlns:a16="http://schemas.microsoft.com/office/drawing/2014/main" id="{8F309AE1-F87A-40CA-B8EE-DDCCAA529A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81707" y="-1941726"/>
            <a:ext cx="3868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525E33B4-592E-4318-AF60-1E077D9517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4609465"/>
              </p:ext>
            </p:extLst>
          </p:nvPr>
        </p:nvGraphicFramePr>
        <p:xfrm>
          <a:off x="7773774" y="1497144"/>
          <a:ext cx="1786953" cy="217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0" r:id="rId14" imgW="4622929" imgH="5627555" progId="Visio.Drawing.15">
                  <p:embed/>
                </p:oleObj>
              </mc:Choice>
              <mc:Fallback>
                <p:oleObj r:id="rId14" imgW="4622929" imgH="5627555" progId="Visio.Drawing.15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774" y="1497144"/>
                        <a:ext cx="1786953" cy="2177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6">
            <a:extLst>
              <a:ext uri="{FF2B5EF4-FFF2-40B4-BE49-F238E27FC236}">
                <a16:creationId xmlns:a16="http://schemas.microsoft.com/office/drawing/2014/main" id="{15CB7058-A115-45D7-B789-D64637D3E3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81705" y="1064707"/>
            <a:ext cx="1859967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D9AE7CA2-CE41-434E-8761-8DA62EB9ED2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3084862"/>
              </p:ext>
            </p:extLst>
          </p:nvPr>
        </p:nvGraphicFramePr>
        <p:xfrm>
          <a:off x="7773774" y="4291580"/>
          <a:ext cx="1836794" cy="172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" r:id="rId16" imgW="4789935" imgH="4497317" progId="Visio.Drawing.15">
                  <p:embed/>
                </p:oleObj>
              </mc:Choice>
              <mc:Fallback>
                <p:oleObj r:id="rId16" imgW="4789935" imgH="4497317" progId="Visio.Drawing.15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774" y="4291580"/>
                        <a:ext cx="1836794" cy="1727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a16="http://schemas.microsoft.com/office/drawing/2014/main" id="{A07EE638-7774-4693-93B7-8EF070D423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23702" y="-3680309"/>
            <a:ext cx="3495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EE2A0964-05EB-45B2-9D4B-C700AA6BEED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6398773"/>
              </p:ext>
            </p:extLst>
          </p:nvPr>
        </p:nvGraphicFramePr>
        <p:xfrm>
          <a:off x="5437119" y="1105401"/>
          <a:ext cx="1885667" cy="291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" r:id="rId18" imgW="4825982" imgH="7434605" progId="Visio.Drawing.15">
                  <p:embed/>
                </p:oleObj>
              </mc:Choice>
              <mc:Fallback>
                <p:oleObj r:id="rId18" imgW="4825982" imgH="7434605" progId="Visio.Drawing.15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19" y="1105401"/>
                        <a:ext cx="1885667" cy="2912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组合 33">
            <a:extLst>
              <a:ext uri="{FF2B5EF4-FFF2-40B4-BE49-F238E27FC236}">
                <a16:creationId xmlns:a16="http://schemas.microsoft.com/office/drawing/2014/main" id="{D499CB70-47F3-40EC-B929-4EF804B45F93}"/>
              </a:ext>
            </a:extLst>
          </p:cNvPr>
          <p:cNvGrpSpPr/>
          <p:nvPr/>
        </p:nvGrpSpPr>
        <p:grpSpPr>
          <a:xfrm>
            <a:off x="247651" y="2332275"/>
            <a:ext cx="2130918" cy="2338878"/>
            <a:chOff x="69627" y="1585167"/>
            <a:chExt cx="2317543" cy="342396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5A9E64A-258D-486A-B2DD-81E295294415}"/>
                </a:ext>
              </a:extLst>
            </p:cNvPr>
            <p:cNvGrpSpPr/>
            <p:nvPr/>
          </p:nvGrpSpPr>
          <p:grpSpPr>
            <a:xfrm>
              <a:off x="162885" y="1585167"/>
              <a:ext cx="2186018" cy="3423966"/>
              <a:chOff x="189724" y="1082113"/>
              <a:chExt cx="2110863" cy="196458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FEA42379-B74F-4FBA-BFE8-4F242EF574BC}"/>
                  </a:ext>
                </a:extLst>
              </p:cNvPr>
              <p:cNvGrpSpPr/>
              <p:nvPr/>
            </p:nvGrpSpPr>
            <p:grpSpPr>
              <a:xfrm>
                <a:off x="189724" y="1082113"/>
                <a:ext cx="2057765" cy="1964584"/>
                <a:chOff x="4683348" y="1577403"/>
                <a:chExt cx="2259085" cy="1964584"/>
              </a:xfrm>
            </p:grpSpPr>
            <p:sp>
              <p:nvSpPr>
                <p:cNvPr id="39" name="圆角矩形 19">
                  <a:extLst>
                    <a:ext uri="{FF2B5EF4-FFF2-40B4-BE49-F238E27FC236}">
                      <a16:creationId xmlns:a16="http://schemas.microsoft.com/office/drawing/2014/main" id="{AA0664B1-021A-4450-9D97-8B269B3A4F81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40" name="圆角矩形 18">
                  <a:extLst>
                    <a:ext uri="{FF2B5EF4-FFF2-40B4-BE49-F238E27FC236}">
                      <a16:creationId xmlns:a16="http://schemas.microsoft.com/office/drawing/2014/main" id="{9B2FD7C4-A06A-44F2-8BAE-2176919A6880}"/>
                    </a:ext>
                  </a:extLst>
                </p:cNvPr>
                <p:cNvSpPr/>
                <p:nvPr/>
              </p:nvSpPr>
              <p:spPr>
                <a:xfrm>
                  <a:off x="4683348" y="157740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37D7B61-6EB7-4B5A-BDD8-7ED47F032034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85FB575-E8C3-4768-98FC-35212DEED580}"/>
                </a:ext>
              </a:extLst>
            </p:cNvPr>
            <p:cNvSpPr/>
            <p:nvPr/>
          </p:nvSpPr>
          <p:spPr>
            <a:xfrm>
              <a:off x="69627" y="2093410"/>
              <a:ext cx="2317543" cy="2243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贮存桶外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探测器的四种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+mn-ea"/>
                </a:rPr>
                <a:t>搭建方案</a:t>
              </a:r>
              <a:endParaRPr lang="en-US" altLang="zh-CN" sz="2400" b="1" dirty="0">
                <a:solidFill>
                  <a:schemeClr val="bg1"/>
                </a:solidFill>
                <a:latin typeface="+mn-ea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899E537F-528A-40D7-AD20-AED013193940}"/>
              </a:ext>
            </a:extLst>
          </p:cNvPr>
          <p:cNvSpPr txBox="1"/>
          <p:nvPr/>
        </p:nvSpPr>
        <p:spPr>
          <a:xfrm>
            <a:off x="3503722" y="4017112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方案①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9A2F9E8-BECA-4006-993F-F7C54804891A}"/>
              </a:ext>
            </a:extLst>
          </p:cNvPr>
          <p:cNvSpPr txBox="1"/>
          <p:nvPr/>
        </p:nvSpPr>
        <p:spPr>
          <a:xfrm>
            <a:off x="5965046" y="4059669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方案②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B8DB6FE-25E7-4595-92B4-BDF9927CD0D9}"/>
              </a:ext>
            </a:extLst>
          </p:cNvPr>
          <p:cNvSpPr txBox="1"/>
          <p:nvPr/>
        </p:nvSpPr>
        <p:spPr>
          <a:xfrm>
            <a:off x="8193338" y="3912992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方案③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A2A215-1CB0-4778-9854-68FE2BD9E520}"/>
              </a:ext>
            </a:extLst>
          </p:cNvPr>
          <p:cNvSpPr txBox="1"/>
          <p:nvPr/>
        </p:nvSpPr>
        <p:spPr>
          <a:xfrm>
            <a:off x="10378786" y="3906859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方案④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BB83F69-DA9B-4AB2-9D2B-B5FF7D763EAE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A886596-7694-4620-B89E-D49CA8AF5409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" name="圆角矩形 34">
              <a:extLst>
                <a:ext uri="{FF2B5EF4-FFF2-40B4-BE49-F238E27FC236}">
                  <a16:creationId xmlns:a16="http://schemas.microsoft.com/office/drawing/2014/main" id="{C348D610-CC98-4967-A2D2-08A184D4CA30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02633B1-E280-4FB8-A922-984DF73CC1C0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51CCC45-1AAE-4582-B9B3-3828B098D2A2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7370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166">
        <p:fade/>
      </p:transition>
    </mc:Choice>
    <mc:Fallback xmlns="">
      <p:transition spd="med" advTm="47166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6F438B2A-5EF9-4075-8DF0-AABAB6850A3D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874116ED-E154-4B17-82E2-4D61C9BE1B33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34">
              <a:extLst>
                <a:ext uri="{FF2B5EF4-FFF2-40B4-BE49-F238E27FC236}">
                  <a16:creationId xmlns:a16="http://schemas.microsoft.com/office/drawing/2014/main" id="{3E5B2C33-18AB-4620-94F7-17719C9207E5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46D5130-3520-4CFF-A990-CFCB9D68CF46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791D256-A19E-4282-AA07-80B49894209F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5592F17F-7FD2-41DE-A7E7-88F6D993E0E0}"/>
              </a:ext>
            </a:extLst>
          </p:cNvPr>
          <p:cNvGrpSpPr/>
          <p:nvPr/>
        </p:nvGrpSpPr>
        <p:grpSpPr>
          <a:xfrm>
            <a:off x="581824" y="1203112"/>
            <a:ext cx="11028351" cy="2297715"/>
            <a:chOff x="581824" y="1236979"/>
            <a:chExt cx="11028351" cy="2297715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C4A10A5D-8869-446D-B76A-CF8169EDC1A3}"/>
                </a:ext>
              </a:extLst>
            </p:cNvPr>
            <p:cNvGrpSpPr/>
            <p:nvPr/>
          </p:nvGrpSpPr>
          <p:grpSpPr>
            <a:xfrm>
              <a:off x="581824" y="1236979"/>
              <a:ext cx="11028351" cy="1934539"/>
              <a:chOff x="-747366" y="1246811"/>
              <a:chExt cx="11028351" cy="1934539"/>
            </a:xfrm>
          </p:grpSpPr>
          <p:pic>
            <p:nvPicPr>
              <p:cNvPr id="5" name="图片 4">
                <a:extLst>
                  <a:ext uri="{FF2B5EF4-FFF2-40B4-BE49-F238E27FC236}">
                    <a16:creationId xmlns:a16="http://schemas.microsoft.com/office/drawing/2014/main" id="{3F0A342F-14C6-4164-98A3-759865E6FC9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012" t="19592" r="6210" b="44546"/>
              <a:stretch/>
            </p:blipFill>
            <p:spPr>
              <a:xfrm>
                <a:off x="4270538" y="1246811"/>
                <a:ext cx="6010447" cy="1934539"/>
              </a:xfrm>
              <a:prstGeom prst="rect">
                <a:avLst/>
              </a:prstGeom>
            </p:spPr>
          </p:pic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CE53E1ED-5EBA-49D1-9066-4ACE54D9AF5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6448" t="9346" r="24088" b="34949"/>
              <a:stretch/>
            </p:blipFill>
            <p:spPr>
              <a:xfrm>
                <a:off x="2451435" y="1246811"/>
                <a:ext cx="1819103" cy="1934539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44FBC9D1-60E3-421E-AD3A-EA370A9F6C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8" t="9224" r="12353" b="33898"/>
              <a:stretch/>
            </p:blipFill>
            <p:spPr>
              <a:xfrm>
                <a:off x="-747366" y="1247775"/>
                <a:ext cx="3198801" cy="1933575"/>
              </a:xfrm>
              <a:prstGeom prst="rect">
                <a:avLst/>
              </a:prstGeom>
            </p:spPr>
          </p:pic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0A294BB-EF84-4952-A2E8-3D6F15777378}"/>
                </a:ext>
              </a:extLst>
            </p:cNvPr>
            <p:cNvSpPr/>
            <p:nvPr/>
          </p:nvSpPr>
          <p:spPr>
            <a:xfrm>
              <a:off x="581824" y="3171518"/>
              <a:ext cx="11028351" cy="363176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方案①：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Geant4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对干式贮存桶左右侧搭建探测器方案建模图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047FE459-3685-4C52-B01F-13874A93D8CC}"/>
              </a:ext>
            </a:extLst>
          </p:cNvPr>
          <p:cNvGrpSpPr/>
          <p:nvPr/>
        </p:nvGrpSpPr>
        <p:grpSpPr>
          <a:xfrm>
            <a:off x="3060350" y="3662086"/>
            <a:ext cx="8549825" cy="2296376"/>
            <a:chOff x="1146210" y="3698746"/>
            <a:chExt cx="8549825" cy="2296376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827B80DE-FB96-462A-A7E1-68F13F098F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791" t="14980" r="17812" b="41501"/>
            <a:stretch/>
          </p:blipFill>
          <p:spPr>
            <a:xfrm>
              <a:off x="6347898" y="3698746"/>
              <a:ext cx="3348137" cy="19332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F00B1392-59BF-40FF-95C5-B098ACFCD7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50" t="13533" r="21022" b="38874"/>
            <a:stretch/>
          </p:blipFill>
          <p:spPr>
            <a:xfrm>
              <a:off x="3724539" y="3698746"/>
              <a:ext cx="2623359" cy="1933200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75045F61-8E75-4DF4-B3BB-5274700179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57" t="9314" r="18710" b="36258"/>
            <a:stretch/>
          </p:blipFill>
          <p:spPr>
            <a:xfrm>
              <a:off x="1146210" y="3698746"/>
              <a:ext cx="2578329" cy="1933200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BD51FEA6-E11D-418F-A509-586B7F36CF18}"/>
                </a:ext>
              </a:extLst>
            </p:cNvPr>
            <p:cNvSpPr/>
            <p:nvPr/>
          </p:nvSpPr>
          <p:spPr>
            <a:xfrm>
              <a:off x="1146210" y="5631946"/>
              <a:ext cx="8549825" cy="363176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方案②： 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Geant4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对干式贮存桶上下侧搭建探测器方案建模图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7234244-8FCA-4E52-9C66-759BC73DB3FA}"/>
              </a:ext>
            </a:extLst>
          </p:cNvPr>
          <p:cNvGrpSpPr/>
          <p:nvPr/>
        </p:nvGrpSpPr>
        <p:grpSpPr>
          <a:xfrm>
            <a:off x="521167" y="4083696"/>
            <a:ext cx="2454466" cy="1511590"/>
            <a:chOff x="311051" y="2342740"/>
            <a:chExt cx="2394079" cy="2247867"/>
          </a:xfrm>
        </p:grpSpPr>
        <p:grpSp>
          <p:nvGrpSpPr>
            <p:cNvPr id="20" name="组合 19">
              <a:extLst>
                <a:ext uri="{FF2B5EF4-FFF2-40B4-BE49-F238E27FC236}">
                  <a16:creationId xmlns:a16="http://schemas.microsoft.com/office/drawing/2014/main" id="{5E03610E-E097-44B8-BA40-872E8CBF7DE2}"/>
                </a:ext>
              </a:extLst>
            </p:cNvPr>
            <p:cNvGrpSpPr/>
            <p:nvPr/>
          </p:nvGrpSpPr>
          <p:grpSpPr>
            <a:xfrm>
              <a:off x="418118" y="2342740"/>
              <a:ext cx="2186017" cy="2247867"/>
              <a:chOff x="189725" y="1146924"/>
              <a:chExt cx="2110862" cy="1899773"/>
            </a:xfrm>
          </p:grpSpPr>
          <p:grpSp>
            <p:nvGrpSpPr>
              <p:cNvPr id="22" name="组合 21">
                <a:extLst>
                  <a:ext uri="{FF2B5EF4-FFF2-40B4-BE49-F238E27FC236}">
                    <a16:creationId xmlns:a16="http://schemas.microsoft.com/office/drawing/2014/main" id="{6CB37AA6-D0FC-4B92-99C2-E45BA12972CF}"/>
                  </a:ext>
                </a:extLst>
              </p:cNvPr>
              <p:cNvGrpSpPr/>
              <p:nvPr/>
            </p:nvGrpSpPr>
            <p:grpSpPr>
              <a:xfrm>
                <a:off x="189725" y="1146924"/>
                <a:ext cx="2057764" cy="1899773"/>
                <a:chOff x="4683349" y="1642214"/>
                <a:chExt cx="2259084" cy="1899773"/>
              </a:xfrm>
            </p:grpSpPr>
            <p:sp>
              <p:nvSpPr>
                <p:cNvPr id="24" name="圆角矩形 19">
                  <a:extLst>
                    <a:ext uri="{FF2B5EF4-FFF2-40B4-BE49-F238E27FC236}">
                      <a16:creationId xmlns:a16="http://schemas.microsoft.com/office/drawing/2014/main" id="{13EF7578-AABA-4804-A924-033152CA3669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5" name="圆角矩形 18">
                  <a:extLst>
                    <a:ext uri="{FF2B5EF4-FFF2-40B4-BE49-F238E27FC236}">
                      <a16:creationId xmlns:a16="http://schemas.microsoft.com/office/drawing/2014/main" id="{96A98312-3AC0-4930-B983-AD59C30EECE4}"/>
                    </a:ext>
                  </a:extLst>
                </p:cNvPr>
                <p:cNvSpPr/>
                <p:nvPr/>
              </p:nvSpPr>
              <p:spPr>
                <a:xfrm>
                  <a:off x="4683349" y="1642214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E1D04B9D-1510-4804-87F8-944A1B40BF03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8E754B88-9C7E-4679-AD19-79A1B3CD29B1}"/>
                </a:ext>
              </a:extLst>
            </p:cNvPr>
            <p:cNvSpPr/>
            <p:nvPr/>
          </p:nvSpPr>
          <p:spPr>
            <a:xfrm>
              <a:off x="311051" y="2736516"/>
              <a:ext cx="2394079" cy="1269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方案①②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Geant4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建模图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8420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397">
        <p:fade/>
      </p:transition>
    </mc:Choice>
    <mc:Fallback xmlns="">
      <p:transition spd="med" advTm="9397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175DD7C5-BBC9-4580-A45A-F670C0E41273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4C7D644C-A00D-4287-975F-2D9F76C0CC85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圆角矩形 34">
              <a:extLst>
                <a:ext uri="{FF2B5EF4-FFF2-40B4-BE49-F238E27FC236}">
                  <a16:creationId xmlns:a16="http://schemas.microsoft.com/office/drawing/2014/main" id="{36F328C9-738A-446F-97AB-8BD8A176553C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F573F3A8-CC28-4029-BFAA-D54A80DBC02A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75B5C1B2-6BDA-4AF9-9FEE-88958B73A01A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EF9059AA-1617-4280-9EC2-8AEDE6F1414B}"/>
              </a:ext>
            </a:extLst>
          </p:cNvPr>
          <p:cNvGrpSpPr/>
          <p:nvPr/>
        </p:nvGrpSpPr>
        <p:grpSpPr>
          <a:xfrm>
            <a:off x="7338242" y="1169970"/>
            <a:ext cx="2749221" cy="2542675"/>
            <a:chOff x="7577169" y="1293937"/>
            <a:chExt cx="2637461" cy="2475729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EDA0A143-9D8E-4A6B-9D84-86AE33076AE0}"/>
                </a:ext>
              </a:extLst>
            </p:cNvPr>
            <p:cNvGrpSpPr/>
            <p:nvPr/>
          </p:nvGrpSpPr>
          <p:grpSpPr>
            <a:xfrm>
              <a:off x="7588266" y="1293937"/>
              <a:ext cx="2626364" cy="2160000"/>
              <a:chOff x="2538199" y="3525972"/>
              <a:chExt cx="3054688" cy="2364745"/>
            </a:xfrm>
          </p:grpSpPr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58BBBCB4-C848-4AB5-89AA-64E7885DBA8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38199" y="3525972"/>
                <a:ext cx="3054688" cy="2364745"/>
              </a:xfrm>
              <a:prstGeom prst="rect">
                <a:avLst/>
              </a:prstGeom>
              <a:ln w="12700">
                <a:solidFill>
                  <a:schemeClr val="tx1"/>
                </a:solidFill>
              </a:ln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D9607AC1-8F8A-4B61-BC45-B36FBE70F63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>
                <a:fillRect/>
              </a:stretch>
            </p:blipFill>
            <p:spPr>
              <a:xfrm>
                <a:off x="2590800" y="4282068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id="{9D0577E6-A125-4AA8-88BA-5504540ABDB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>
                <a:fillRect/>
              </a:stretch>
            </p:blipFill>
            <p:spPr>
              <a:xfrm rot="16200000">
                <a:off x="3959984" y="5488569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5ADB46DF-C0F1-4736-9688-CD43A501609C}"/>
                </a:ext>
              </a:extLst>
            </p:cNvPr>
            <p:cNvSpPr/>
            <p:nvPr/>
          </p:nvSpPr>
          <p:spPr>
            <a:xfrm>
              <a:off x="7577169" y="3449016"/>
              <a:ext cx="2637461" cy="32065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en-US" altLang="zh-CN" sz="1400" b="1" dirty="0"/>
                <a:t>PoCA</a:t>
              </a:r>
              <a:r>
                <a:rPr lang="zh-CN" altLang="en-US" sz="1400" b="1" dirty="0"/>
                <a:t>算法缺失组件成像</a:t>
              </a:r>
              <a:endParaRPr lang="en-US" altLang="zh-CN" sz="1400" b="1" dirty="0"/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8573DE4-BA4B-462C-B3DF-27897F838147}"/>
              </a:ext>
            </a:extLst>
          </p:cNvPr>
          <p:cNvGrpSpPr/>
          <p:nvPr/>
        </p:nvGrpSpPr>
        <p:grpSpPr>
          <a:xfrm>
            <a:off x="4393163" y="1154135"/>
            <a:ext cx="2820444" cy="2558510"/>
            <a:chOff x="4663923" y="1293937"/>
            <a:chExt cx="2659410" cy="2476616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C39D351D-DC37-4589-80AD-81B56F6C8B6B}"/>
                </a:ext>
              </a:extLst>
            </p:cNvPr>
            <p:cNvGrpSpPr/>
            <p:nvPr/>
          </p:nvGrpSpPr>
          <p:grpSpPr>
            <a:xfrm>
              <a:off x="4675019" y="1293937"/>
              <a:ext cx="2648314" cy="2160000"/>
              <a:chOff x="2538200" y="1037216"/>
              <a:chExt cx="3054687" cy="2364745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141237D5-E857-44D5-99FE-416406AB18C3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8200" y="1037216"/>
                <a:ext cx="3054687" cy="2364745"/>
                <a:chOff x="4440184" y="959466"/>
                <a:chExt cx="3599999" cy="2700000"/>
              </a:xfrm>
            </p:grpSpPr>
            <p:pic>
              <p:nvPicPr>
                <p:cNvPr id="21" name="图片 20">
                  <a:extLst>
                    <a:ext uri="{FF2B5EF4-FFF2-40B4-BE49-F238E27FC236}">
                      <a16:creationId xmlns:a16="http://schemas.microsoft.com/office/drawing/2014/main" id="{AA50D931-A563-4281-A6BE-FCB0439E79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0184" y="959466"/>
                  <a:ext cx="3599999" cy="270000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22" name="图片 21">
                  <a:extLst>
                    <a:ext uri="{FF2B5EF4-FFF2-40B4-BE49-F238E27FC236}">
                      <a16:creationId xmlns:a16="http://schemas.microsoft.com/office/drawing/2014/main" id="{FFD50D23-9DDE-4F81-AD3E-32FA16EAA8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5" t="45585" r="44811" b="49211"/>
                <a:stretch>
                  <a:fillRect/>
                </a:stretch>
              </p:blipFill>
              <p:spPr>
                <a:xfrm>
                  <a:off x="6546055" y="2189654"/>
                  <a:ext cx="152401" cy="14049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E59CF4C4-1B6C-4781-B78D-D648491A73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>
                <a:fillRect/>
              </a:stretch>
            </p:blipFill>
            <p:spPr>
              <a:xfrm rot="16200000">
                <a:off x="3890103" y="3038536"/>
                <a:ext cx="118598" cy="5862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id="{6089A058-CD69-4D02-BB9E-B4E9A2FFF5B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>
                <a:fillRect/>
              </a:stretch>
            </p:blipFill>
            <p:spPr>
              <a:xfrm>
                <a:off x="2550584" y="1861149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E60441D3-E1AB-4B11-B436-C9E6D71992F3}"/>
                </a:ext>
              </a:extLst>
            </p:cNvPr>
            <p:cNvSpPr/>
            <p:nvPr/>
          </p:nvSpPr>
          <p:spPr>
            <a:xfrm>
              <a:off x="4663923" y="3451773"/>
              <a:ext cx="2659410" cy="31878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en-US" altLang="zh-CN" sz="1400" b="1" dirty="0"/>
                <a:t>PoCA</a:t>
              </a:r>
              <a:r>
                <a:rPr lang="zh-CN" altLang="en-US" sz="1400" b="1" dirty="0"/>
                <a:t>算法完整组件成像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C6206DF-C8F3-4939-84A3-9E41977BCC10}"/>
              </a:ext>
            </a:extLst>
          </p:cNvPr>
          <p:cNvGrpSpPr/>
          <p:nvPr/>
        </p:nvGrpSpPr>
        <p:grpSpPr>
          <a:xfrm>
            <a:off x="6060056" y="3862025"/>
            <a:ext cx="2820444" cy="2560947"/>
            <a:chOff x="4668669" y="3908955"/>
            <a:chExt cx="2659410" cy="2336533"/>
          </a:xfrm>
        </p:grpSpPr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93119A1C-4D49-4122-B17E-77F792C0804E}"/>
                </a:ext>
              </a:extLst>
            </p:cNvPr>
            <p:cNvGrpSpPr/>
            <p:nvPr/>
          </p:nvGrpSpPr>
          <p:grpSpPr>
            <a:xfrm>
              <a:off x="4675020" y="3908955"/>
              <a:ext cx="2648314" cy="2012728"/>
              <a:chOff x="6131422" y="1037216"/>
              <a:chExt cx="3144215" cy="2364745"/>
            </a:xfrm>
          </p:grpSpPr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6D489492-B796-49D6-B21B-BF254E49B8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422" y="1037216"/>
                <a:ext cx="3144215" cy="236474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6" name="图片 45">
                <a:extLst>
                  <a:ext uri="{FF2B5EF4-FFF2-40B4-BE49-F238E27FC236}">
                    <a16:creationId xmlns:a16="http://schemas.microsoft.com/office/drawing/2014/main" id="{FAB97E82-699A-441A-A478-04C8C072023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/>
            </p:blipFill>
            <p:spPr>
              <a:xfrm rot="16200000">
                <a:off x="7433437" y="3007776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7" name="图片 46">
                <a:extLst>
                  <a:ext uri="{FF2B5EF4-FFF2-40B4-BE49-F238E27FC236}">
                    <a16:creationId xmlns:a16="http://schemas.microsoft.com/office/drawing/2014/main" id="{B50DC718-FA67-47A5-98C7-490ECF1C6D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/>
            </p:blipFill>
            <p:spPr>
              <a:xfrm>
                <a:off x="6195443" y="1821520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D75BDCA6-DE13-422B-B98E-3957432968A1}"/>
                </a:ext>
              </a:extLst>
            </p:cNvPr>
            <p:cNvSpPr/>
            <p:nvPr/>
          </p:nvSpPr>
          <p:spPr>
            <a:xfrm>
              <a:off x="4668669" y="5933415"/>
              <a:ext cx="2659410" cy="3120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400" b="1" dirty="0"/>
                <a:t>加入</a:t>
              </a:r>
              <a:r>
                <a:rPr lang="en-US" altLang="zh-CN" sz="1400" b="1" dirty="0"/>
                <a:t>200</a:t>
              </a:r>
              <a:r>
                <a:rPr lang="zh-CN" altLang="en-US" sz="1400" b="1" dirty="0"/>
                <a:t>微米位置分辨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FCBDA114-F0C7-4CAE-903B-58CD129CE93D}"/>
              </a:ext>
            </a:extLst>
          </p:cNvPr>
          <p:cNvGrpSpPr/>
          <p:nvPr/>
        </p:nvGrpSpPr>
        <p:grpSpPr>
          <a:xfrm>
            <a:off x="9065559" y="3862024"/>
            <a:ext cx="2771170" cy="2560947"/>
            <a:chOff x="7564469" y="3908955"/>
            <a:chExt cx="2659410" cy="2340786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5B4BD5AF-242D-45D9-838A-F0FC022B1F37}"/>
                </a:ext>
              </a:extLst>
            </p:cNvPr>
            <p:cNvGrpSpPr/>
            <p:nvPr/>
          </p:nvGrpSpPr>
          <p:grpSpPr>
            <a:xfrm>
              <a:off x="7577169" y="3908955"/>
              <a:ext cx="2637461" cy="2024462"/>
              <a:chOff x="6131422" y="3525972"/>
              <a:chExt cx="3144216" cy="2364745"/>
            </a:xfrm>
          </p:grpSpPr>
          <p:pic>
            <p:nvPicPr>
              <p:cNvPr id="41" name="图片 40">
                <a:extLst>
                  <a:ext uri="{FF2B5EF4-FFF2-40B4-BE49-F238E27FC236}">
                    <a16:creationId xmlns:a16="http://schemas.microsoft.com/office/drawing/2014/main" id="{616C9852-7C22-4C20-A95A-4AE59C4180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31422" y="3525972"/>
                <a:ext cx="3144216" cy="2364745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pic>
            <p:nvPicPr>
              <p:cNvPr id="42" name="图片 41">
                <a:extLst>
                  <a:ext uri="{FF2B5EF4-FFF2-40B4-BE49-F238E27FC236}">
                    <a16:creationId xmlns:a16="http://schemas.microsoft.com/office/drawing/2014/main" id="{6F944C92-5D42-4189-B707-EB682C02313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/>
            </p:blipFill>
            <p:spPr>
              <a:xfrm rot="16200000">
                <a:off x="7433435" y="5509754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3" name="图片 42">
                <a:extLst>
                  <a:ext uri="{FF2B5EF4-FFF2-40B4-BE49-F238E27FC236}">
                    <a16:creationId xmlns:a16="http://schemas.microsoft.com/office/drawing/2014/main" id="{1301C130-20C6-44BD-B36D-8CC49E463B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/>
            </p:blipFill>
            <p:spPr>
              <a:xfrm>
                <a:off x="6195443" y="4415211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DC68D700-0E76-4891-8798-894D7ED733BD}"/>
                </a:ext>
              </a:extLst>
            </p:cNvPr>
            <p:cNvSpPr/>
            <p:nvPr/>
          </p:nvSpPr>
          <p:spPr>
            <a:xfrm>
              <a:off x="7564469" y="5937668"/>
              <a:ext cx="2659410" cy="312073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400" b="1" dirty="0"/>
                <a:t>加入</a:t>
              </a:r>
              <a:r>
                <a:rPr lang="en-US" altLang="zh-CN" sz="1400" b="1" dirty="0"/>
                <a:t>300</a:t>
              </a:r>
              <a:r>
                <a:rPr lang="zh-CN" altLang="en-US" sz="1400" b="1" dirty="0"/>
                <a:t>微米位置分辨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" name="组合 47">
            <a:extLst>
              <a:ext uri="{FF2B5EF4-FFF2-40B4-BE49-F238E27FC236}">
                <a16:creationId xmlns:a16="http://schemas.microsoft.com/office/drawing/2014/main" id="{9ACEFA38-56F1-4593-85D9-121FEA2C603F}"/>
              </a:ext>
            </a:extLst>
          </p:cNvPr>
          <p:cNvGrpSpPr/>
          <p:nvPr/>
        </p:nvGrpSpPr>
        <p:grpSpPr>
          <a:xfrm>
            <a:off x="1256577" y="1400447"/>
            <a:ext cx="2083189" cy="1973442"/>
            <a:chOff x="286592" y="2342740"/>
            <a:chExt cx="2394079" cy="2247867"/>
          </a:xfrm>
        </p:grpSpPr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4EC40650-F6A1-4277-AA46-B1EFE6A92832}"/>
                </a:ext>
              </a:extLst>
            </p:cNvPr>
            <p:cNvGrpSpPr/>
            <p:nvPr/>
          </p:nvGrpSpPr>
          <p:grpSpPr>
            <a:xfrm>
              <a:off x="418118" y="2342740"/>
              <a:ext cx="2186017" cy="2247867"/>
              <a:chOff x="189725" y="1146924"/>
              <a:chExt cx="2110862" cy="1899773"/>
            </a:xfrm>
          </p:grpSpPr>
          <p:grpSp>
            <p:nvGrpSpPr>
              <p:cNvPr id="51" name="组合 50">
                <a:extLst>
                  <a:ext uri="{FF2B5EF4-FFF2-40B4-BE49-F238E27FC236}">
                    <a16:creationId xmlns:a16="http://schemas.microsoft.com/office/drawing/2014/main" id="{F79878D6-C6D4-4126-AF49-1875876A9C11}"/>
                  </a:ext>
                </a:extLst>
              </p:cNvPr>
              <p:cNvGrpSpPr/>
              <p:nvPr/>
            </p:nvGrpSpPr>
            <p:grpSpPr>
              <a:xfrm>
                <a:off x="189725" y="1146924"/>
                <a:ext cx="2057765" cy="1899773"/>
                <a:chOff x="4683348" y="1642214"/>
                <a:chExt cx="2259085" cy="1899773"/>
              </a:xfrm>
            </p:grpSpPr>
            <p:sp>
              <p:nvSpPr>
                <p:cNvPr id="53" name="圆角矩形 19">
                  <a:extLst>
                    <a:ext uri="{FF2B5EF4-FFF2-40B4-BE49-F238E27FC236}">
                      <a16:creationId xmlns:a16="http://schemas.microsoft.com/office/drawing/2014/main" id="{97F0C921-031C-4271-BF1F-1ECE066EABAD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56" name="圆角矩形 18">
                  <a:extLst>
                    <a:ext uri="{FF2B5EF4-FFF2-40B4-BE49-F238E27FC236}">
                      <a16:creationId xmlns:a16="http://schemas.microsoft.com/office/drawing/2014/main" id="{7F801F1E-5FBE-466D-A2E1-8F2E51C31256}"/>
                    </a:ext>
                  </a:extLst>
                </p:cNvPr>
                <p:cNvSpPr/>
                <p:nvPr/>
              </p:nvSpPr>
              <p:spPr>
                <a:xfrm>
                  <a:off x="4683348" y="1642214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52" name="矩形 51">
                <a:extLst>
                  <a:ext uri="{FF2B5EF4-FFF2-40B4-BE49-F238E27FC236}">
                    <a16:creationId xmlns:a16="http://schemas.microsoft.com/office/drawing/2014/main" id="{26B5D7C1-E4C9-4A5E-A675-93E76074FD73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50" name="矩形 49">
              <a:extLst>
                <a:ext uri="{FF2B5EF4-FFF2-40B4-BE49-F238E27FC236}">
                  <a16:creationId xmlns:a16="http://schemas.microsoft.com/office/drawing/2014/main" id="{C1126CB7-2E1E-4F8B-A9F2-1A5DEF6B86A7}"/>
                </a:ext>
              </a:extLst>
            </p:cNvPr>
            <p:cNvSpPr/>
            <p:nvPr/>
          </p:nvSpPr>
          <p:spPr>
            <a:xfrm>
              <a:off x="286592" y="2707777"/>
              <a:ext cx="2394079" cy="14280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利用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PoCA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算法对干式贮存桶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模拟成像结果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A4709BB7-D7A6-42A5-8B91-5E4D781BA8FE}"/>
              </a:ext>
            </a:extLst>
          </p:cNvPr>
          <p:cNvGrpSpPr/>
          <p:nvPr/>
        </p:nvGrpSpPr>
        <p:grpSpPr>
          <a:xfrm>
            <a:off x="431878" y="4039025"/>
            <a:ext cx="2394079" cy="2111069"/>
            <a:chOff x="26360" y="1534470"/>
            <a:chExt cx="2394079" cy="3653676"/>
          </a:xfrm>
        </p:grpSpPr>
        <p:grpSp>
          <p:nvGrpSpPr>
            <p:cNvPr id="58" name="组合 57">
              <a:extLst>
                <a:ext uri="{FF2B5EF4-FFF2-40B4-BE49-F238E27FC236}">
                  <a16:creationId xmlns:a16="http://schemas.microsoft.com/office/drawing/2014/main" id="{7C53EB7A-4D54-4DA3-A51E-6550C6A32940}"/>
                </a:ext>
              </a:extLst>
            </p:cNvPr>
            <p:cNvGrpSpPr/>
            <p:nvPr/>
          </p:nvGrpSpPr>
          <p:grpSpPr>
            <a:xfrm>
              <a:off x="162886" y="1534470"/>
              <a:ext cx="2186017" cy="3653676"/>
              <a:chOff x="189725" y="1053021"/>
              <a:chExt cx="2110862" cy="2096384"/>
            </a:xfrm>
          </p:grpSpPr>
          <p:grpSp>
            <p:nvGrpSpPr>
              <p:cNvPr id="60" name="组合 59">
                <a:extLst>
                  <a:ext uri="{FF2B5EF4-FFF2-40B4-BE49-F238E27FC236}">
                    <a16:creationId xmlns:a16="http://schemas.microsoft.com/office/drawing/2014/main" id="{1BDAF893-DEF0-4FC6-A459-0A6775802688}"/>
                  </a:ext>
                </a:extLst>
              </p:cNvPr>
              <p:cNvGrpSpPr/>
              <p:nvPr/>
            </p:nvGrpSpPr>
            <p:grpSpPr>
              <a:xfrm>
                <a:off x="189725" y="1053021"/>
                <a:ext cx="2057764" cy="2096384"/>
                <a:chOff x="4683349" y="1548311"/>
                <a:chExt cx="2259084" cy="2096384"/>
              </a:xfrm>
            </p:grpSpPr>
            <p:sp>
              <p:nvSpPr>
                <p:cNvPr id="62" name="圆角矩形 19">
                  <a:extLst>
                    <a:ext uri="{FF2B5EF4-FFF2-40B4-BE49-F238E27FC236}">
                      <a16:creationId xmlns:a16="http://schemas.microsoft.com/office/drawing/2014/main" id="{1346F4D9-D3E8-451B-A3A5-C797D72F2C09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841072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63" name="圆角矩形 18">
                  <a:extLst>
                    <a:ext uri="{FF2B5EF4-FFF2-40B4-BE49-F238E27FC236}">
                      <a16:creationId xmlns:a16="http://schemas.microsoft.com/office/drawing/2014/main" id="{7ECCC596-876C-4CB1-BFD3-C7989D456E2E}"/>
                    </a:ext>
                  </a:extLst>
                </p:cNvPr>
                <p:cNvSpPr/>
                <p:nvPr/>
              </p:nvSpPr>
              <p:spPr>
                <a:xfrm>
                  <a:off x="4683349" y="1548311"/>
                  <a:ext cx="2259084" cy="1825226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61" name="矩形 60">
                <a:extLst>
                  <a:ext uri="{FF2B5EF4-FFF2-40B4-BE49-F238E27FC236}">
                    <a16:creationId xmlns:a16="http://schemas.microsoft.com/office/drawing/2014/main" id="{E6B562C2-65D4-46BF-B335-48225CE2F65E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8E006531-75A3-41C8-B57E-8EE37A32E2A6}"/>
                </a:ext>
              </a:extLst>
            </p:cNvPr>
            <p:cNvSpPr/>
            <p:nvPr/>
          </p:nvSpPr>
          <p:spPr>
            <a:xfrm>
              <a:off x="26360" y="2182984"/>
              <a:ext cx="2394079" cy="223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加入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200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300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微米位置分辨后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的重建图像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  <p:grpSp>
        <p:nvGrpSpPr>
          <p:cNvPr id="64" name="组合 63">
            <a:extLst>
              <a:ext uri="{FF2B5EF4-FFF2-40B4-BE49-F238E27FC236}">
                <a16:creationId xmlns:a16="http://schemas.microsoft.com/office/drawing/2014/main" id="{91AD5E53-2EEE-4E06-90CB-692BF895B83A}"/>
              </a:ext>
            </a:extLst>
          </p:cNvPr>
          <p:cNvGrpSpPr/>
          <p:nvPr/>
        </p:nvGrpSpPr>
        <p:grpSpPr>
          <a:xfrm>
            <a:off x="3043023" y="3861358"/>
            <a:ext cx="2820444" cy="2541262"/>
            <a:chOff x="4663923" y="1293937"/>
            <a:chExt cx="2659410" cy="2459920"/>
          </a:xfrm>
        </p:grpSpPr>
        <p:grpSp>
          <p:nvGrpSpPr>
            <p:cNvPr id="65" name="组合 64">
              <a:extLst>
                <a:ext uri="{FF2B5EF4-FFF2-40B4-BE49-F238E27FC236}">
                  <a16:creationId xmlns:a16="http://schemas.microsoft.com/office/drawing/2014/main" id="{505BF6F7-B44F-4E4E-BAB6-3A43DAB8EACC}"/>
                </a:ext>
              </a:extLst>
            </p:cNvPr>
            <p:cNvGrpSpPr/>
            <p:nvPr/>
          </p:nvGrpSpPr>
          <p:grpSpPr>
            <a:xfrm>
              <a:off x="4675019" y="1293937"/>
              <a:ext cx="2648314" cy="2160000"/>
              <a:chOff x="2538200" y="1037216"/>
              <a:chExt cx="3054687" cy="2364745"/>
            </a:xfrm>
          </p:grpSpPr>
          <p:grpSp>
            <p:nvGrpSpPr>
              <p:cNvPr id="67" name="组合 66">
                <a:extLst>
                  <a:ext uri="{FF2B5EF4-FFF2-40B4-BE49-F238E27FC236}">
                    <a16:creationId xmlns:a16="http://schemas.microsoft.com/office/drawing/2014/main" id="{7A81527D-D44A-4A72-8FB8-7A498C8E61E8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538200" y="1037216"/>
                <a:ext cx="3054687" cy="2364745"/>
                <a:chOff x="4440184" y="959466"/>
                <a:chExt cx="3599999" cy="2700000"/>
              </a:xfrm>
            </p:grpSpPr>
            <p:pic>
              <p:nvPicPr>
                <p:cNvPr id="70" name="图片 69">
                  <a:extLst>
                    <a:ext uri="{FF2B5EF4-FFF2-40B4-BE49-F238E27FC236}">
                      <a16:creationId xmlns:a16="http://schemas.microsoft.com/office/drawing/2014/main" id="{94107B50-E344-4A60-BA28-798B27998D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0184" y="959466"/>
                  <a:ext cx="3599999" cy="2700000"/>
                </a:xfrm>
                <a:prstGeom prst="rect">
                  <a:avLst/>
                </a:prstGeom>
                <a:ln w="12700">
                  <a:solidFill>
                    <a:schemeClr val="tx1"/>
                  </a:solidFill>
                </a:ln>
              </p:spPr>
            </p:pic>
            <p:pic>
              <p:nvPicPr>
                <p:cNvPr id="71" name="图片 70">
                  <a:extLst>
                    <a:ext uri="{FF2B5EF4-FFF2-40B4-BE49-F238E27FC236}">
                      <a16:creationId xmlns:a16="http://schemas.microsoft.com/office/drawing/2014/main" id="{687820C2-2AC1-4AC9-9BF0-319615852A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0955" t="45585" r="44811" b="49211"/>
                <a:stretch>
                  <a:fillRect/>
                </a:stretch>
              </p:blipFill>
              <p:spPr>
                <a:xfrm>
                  <a:off x="6546055" y="2189654"/>
                  <a:ext cx="152401" cy="140495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</p:pic>
          </p:grpSp>
          <p:pic>
            <p:nvPicPr>
              <p:cNvPr id="68" name="图片 67">
                <a:extLst>
                  <a:ext uri="{FF2B5EF4-FFF2-40B4-BE49-F238E27FC236}">
                    <a16:creationId xmlns:a16="http://schemas.microsoft.com/office/drawing/2014/main" id="{2A5E5D1A-7097-44FB-8C12-8A0AE890FF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>
                <a:fillRect/>
              </a:stretch>
            </p:blipFill>
            <p:spPr>
              <a:xfrm rot="16200000">
                <a:off x="3890103" y="3038536"/>
                <a:ext cx="118598" cy="58626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69" name="图片 68">
                <a:extLst>
                  <a:ext uri="{FF2B5EF4-FFF2-40B4-BE49-F238E27FC236}">
                    <a16:creationId xmlns:a16="http://schemas.microsoft.com/office/drawing/2014/main" id="{04DE9974-C7A7-4FCE-BA31-479BD00EDA2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22" t="60525" r="92597" b="9578"/>
              <a:stretch>
                <a:fillRect/>
              </a:stretch>
            </p:blipFill>
            <p:spPr>
              <a:xfrm>
                <a:off x="2550584" y="1861149"/>
                <a:ext cx="143934" cy="586265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F761EC69-3E73-4C12-9220-5AF8EF185D2F}"/>
                </a:ext>
              </a:extLst>
            </p:cNvPr>
            <p:cNvSpPr/>
            <p:nvPr/>
          </p:nvSpPr>
          <p:spPr>
            <a:xfrm>
              <a:off x="4663923" y="3451773"/>
              <a:ext cx="2659410" cy="30208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400" b="1" dirty="0"/>
                <a:t>初始成像结果</a:t>
              </a:r>
              <a:endParaRPr lang="en-US" altLang="zh-CN" sz="14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4368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3003">
        <p:fade/>
      </p:transition>
    </mc:Choice>
    <mc:Fallback xmlns="">
      <p:transition spd="med" advTm="43003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FB74604-8D17-4546-9BAF-E64E1FB319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4" name="对象 3">
            <a:extLst>
              <a:ext uri="{FF2B5EF4-FFF2-40B4-BE49-F238E27FC236}">
                <a16:creationId xmlns:a16="http://schemas.microsoft.com/office/drawing/2014/main" id="{6EA9802B-BE66-4878-A460-7F6568CA4F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620624" y="599599"/>
          <a:ext cx="2681833" cy="3924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r:id="rId4" imgW="6904464" imgH="10118213" progId="Visio.Drawing.15">
                  <p:embed/>
                </p:oleObj>
              </mc:Choice>
              <mc:Fallback>
                <p:oleObj r:id="rId4" imgW="6904464" imgH="10118213" progId="Visio.Drawing.15">
                  <p:embed/>
                  <p:pic>
                    <p:nvPicPr>
                      <p:cNvPr id="4" name="对象 3">
                        <a:extLst>
                          <a:ext uri="{FF2B5EF4-FFF2-40B4-BE49-F238E27FC236}">
                            <a16:creationId xmlns:a16="http://schemas.microsoft.com/office/drawing/2014/main" id="{6EA9802B-BE66-4878-A460-7F6568CA4F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624" y="599599"/>
                        <a:ext cx="2681833" cy="3924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732CC30-E11A-441F-91C5-B934864E061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919375" y="2377307"/>
            <a:ext cx="8439652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6" name="对象 5">
            <a:extLst>
              <a:ext uri="{FF2B5EF4-FFF2-40B4-BE49-F238E27FC236}">
                <a16:creationId xmlns:a16="http://schemas.microsoft.com/office/drawing/2014/main" id="{80E74E8C-7698-49CC-8EFA-EC9BC09575D3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833148" y="4588919"/>
          <a:ext cx="2267866" cy="14290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6" imgW="5830995" imgH="3675688" progId="Visio.Drawing.15">
                  <p:embed/>
                </p:oleObj>
              </mc:Choice>
              <mc:Fallback>
                <p:oleObj r:id="rId6" imgW="5830995" imgH="3675688" progId="Visio.Drawing.15">
                  <p:embed/>
                  <p:pic>
                    <p:nvPicPr>
                      <p:cNvPr id="6" name="对象 5">
                        <a:extLst>
                          <a:ext uri="{FF2B5EF4-FFF2-40B4-BE49-F238E27FC236}">
                            <a16:creationId xmlns:a16="http://schemas.microsoft.com/office/drawing/2014/main" id="{80E74E8C-7698-49CC-8EFA-EC9BC09575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48" y="4588919"/>
                        <a:ext cx="2267866" cy="14290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3F7647FE-B3E7-4536-BCC8-AD9277E7621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351708" y="-3514383"/>
            <a:ext cx="3364675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AD9132F-57D8-4E99-BC1C-9E2D76CED3D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334746" y="1926061"/>
            <a:ext cx="5305108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19E78EDC-B617-4252-88E4-26EBE33D67B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558985" y="4544852"/>
          <a:ext cx="1722986" cy="14555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r:id="rId8" imgW="4537937" imgH="3836152" progId="Visio.Drawing.15">
                  <p:embed/>
                </p:oleObj>
              </mc:Choice>
              <mc:Fallback>
                <p:oleObj r:id="rId8" imgW="4537937" imgH="3836152" progId="Visio.Drawing.15">
                  <p:embed/>
                  <p:pic>
                    <p:nvPicPr>
                      <p:cNvPr id="10" name="对象 9">
                        <a:extLst>
                          <a:ext uri="{FF2B5EF4-FFF2-40B4-BE49-F238E27FC236}">
                            <a16:creationId xmlns:a16="http://schemas.microsoft.com/office/drawing/2014/main" id="{19E78EDC-B617-4252-88E4-26EBE33D67B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8985" y="4544852"/>
                        <a:ext cx="1722986" cy="145550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33817610-A9E4-4D61-936A-97FB83E0FA3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712234" y="-2042140"/>
            <a:ext cx="326523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12" name="对象 11">
            <a:extLst>
              <a:ext uri="{FF2B5EF4-FFF2-40B4-BE49-F238E27FC236}">
                <a16:creationId xmlns:a16="http://schemas.microsoft.com/office/drawing/2014/main" id="{C01B3A5E-D073-4361-A181-7378A955A4B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18207" y="1497144"/>
          <a:ext cx="1754764" cy="2174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r:id="rId10" imgW="4537937" imgH="5627555" progId="Visio.Drawing.15">
                  <p:embed/>
                </p:oleObj>
              </mc:Choice>
              <mc:Fallback>
                <p:oleObj r:id="rId10" imgW="4537937" imgH="5627555" progId="Visio.Drawing.15">
                  <p:embed/>
                  <p:pic>
                    <p:nvPicPr>
                      <p:cNvPr id="12" name="对象 11">
                        <a:extLst>
                          <a:ext uri="{FF2B5EF4-FFF2-40B4-BE49-F238E27FC236}">
                            <a16:creationId xmlns:a16="http://schemas.microsoft.com/office/drawing/2014/main" id="{C01B3A5E-D073-4361-A181-7378A955A4B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207" y="1497144"/>
                        <a:ext cx="1754764" cy="217443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12">
            <a:extLst>
              <a:ext uri="{FF2B5EF4-FFF2-40B4-BE49-F238E27FC236}">
                <a16:creationId xmlns:a16="http://schemas.microsoft.com/office/drawing/2014/main" id="{91D545C4-2FE1-4397-9E3E-752BBF95C82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2974554" y="1934648"/>
            <a:ext cx="8033245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7" name="对象 26">
            <a:extLst>
              <a:ext uri="{FF2B5EF4-FFF2-40B4-BE49-F238E27FC236}">
                <a16:creationId xmlns:a16="http://schemas.microsoft.com/office/drawing/2014/main" id="{3693C6DD-8BC0-4E6D-9EA9-284857C6908A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9918207" y="4395221"/>
          <a:ext cx="1754764" cy="1754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r:id="rId12" imgW="4718172" imgH="4718038" progId="Visio.Drawing.15">
                  <p:embed/>
                </p:oleObj>
              </mc:Choice>
              <mc:Fallback>
                <p:oleObj r:id="rId12" imgW="4718172" imgH="4718038" progId="Visio.Drawing.15">
                  <p:embed/>
                  <p:pic>
                    <p:nvPicPr>
                      <p:cNvPr id="27" name="对象 26">
                        <a:extLst>
                          <a:ext uri="{FF2B5EF4-FFF2-40B4-BE49-F238E27FC236}">
                            <a16:creationId xmlns:a16="http://schemas.microsoft.com/office/drawing/2014/main" id="{3693C6DD-8BC0-4E6D-9EA9-284857C6908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18207" y="4395221"/>
                        <a:ext cx="1754764" cy="17547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14">
            <a:extLst>
              <a:ext uri="{FF2B5EF4-FFF2-40B4-BE49-F238E27FC236}">
                <a16:creationId xmlns:a16="http://schemas.microsoft.com/office/drawing/2014/main" id="{8F309AE1-F87A-40CA-B8EE-DDCCAA529A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381707" y="-1941726"/>
            <a:ext cx="3868623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9" name="对象 28">
            <a:extLst>
              <a:ext uri="{FF2B5EF4-FFF2-40B4-BE49-F238E27FC236}">
                <a16:creationId xmlns:a16="http://schemas.microsoft.com/office/drawing/2014/main" id="{525E33B4-592E-4318-AF60-1E077D951774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73774" y="1497144"/>
          <a:ext cx="1786953" cy="2177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14" imgW="4622929" imgH="5627555" progId="Visio.Drawing.15">
                  <p:embed/>
                </p:oleObj>
              </mc:Choice>
              <mc:Fallback>
                <p:oleObj r:id="rId14" imgW="4622929" imgH="5627555" progId="Visio.Drawing.15">
                  <p:embed/>
                  <p:pic>
                    <p:nvPicPr>
                      <p:cNvPr id="29" name="对象 28">
                        <a:extLst>
                          <a:ext uri="{FF2B5EF4-FFF2-40B4-BE49-F238E27FC236}">
                            <a16:creationId xmlns:a16="http://schemas.microsoft.com/office/drawing/2014/main" id="{525E33B4-592E-4318-AF60-1E077D95177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774" y="1497144"/>
                        <a:ext cx="1786953" cy="21777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6">
            <a:extLst>
              <a:ext uri="{FF2B5EF4-FFF2-40B4-BE49-F238E27FC236}">
                <a16:creationId xmlns:a16="http://schemas.microsoft.com/office/drawing/2014/main" id="{15CB7058-A115-45D7-B789-D64637D3E33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9481705" y="1064707"/>
            <a:ext cx="1859967" cy="4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1" name="对象 30">
            <a:extLst>
              <a:ext uri="{FF2B5EF4-FFF2-40B4-BE49-F238E27FC236}">
                <a16:creationId xmlns:a16="http://schemas.microsoft.com/office/drawing/2014/main" id="{D9AE7CA2-CE41-434E-8761-8DA62EB9ED20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73774" y="4291580"/>
          <a:ext cx="1836794" cy="172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16" imgW="4789935" imgH="4497317" progId="Visio.Drawing.15">
                  <p:embed/>
                </p:oleObj>
              </mc:Choice>
              <mc:Fallback>
                <p:oleObj r:id="rId16" imgW="4789935" imgH="4497317" progId="Visio.Drawing.15">
                  <p:embed/>
                  <p:pic>
                    <p:nvPicPr>
                      <p:cNvPr id="31" name="对象 30">
                        <a:extLst>
                          <a:ext uri="{FF2B5EF4-FFF2-40B4-BE49-F238E27FC236}">
                            <a16:creationId xmlns:a16="http://schemas.microsoft.com/office/drawing/2014/main" id="{D9AE7CA2-CE41-434E-8761-8DA62EB9ED2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3774" y="4291580"/>
                        <a:ext cx="1836794" cy="17271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:a16="http://schemas.microsoft.com/office/drawing/2014/main" id="{A07EE638-7774-4693-93B7-8EF070D423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623702" y="-3680309"/>
            <a:ext cx="34953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33" name="对象 32">
            <a:extLst>
              <a:ext uri="{FF2B5EF4-FFF2-40B4-BE49-F238E27FC236}">
                <a16:creationId xmlns:a16="http://schemas.microsoft.com/office/drawing/2014/main" id="{EE2A0964-05EB-45B2-9D4B-C700AA6BEED9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5437119" y="1105401"/>
          <a:ext cx="1885667" cy="2912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r:id="rId18" imgW="4825982" imgH="7434605" progId="Visio.Drawing.15">
                  <p:embed/>
                </p:oleObj>
              </mc:Choice>
              <mc:Fallback>
                <p:oleObj r:id="rId18" imgW="4825982" imgH="7434605" progId="Visio.Drawing.15">
                  <p:embed/>
                  <p:pic>
                    <p:nvPicPr>
                      <p:cNvPr id="33" name="对象 32">
                        <a:extLst>
                          <a:ext uri="{FF2B5EF4-FFF2-40B4-BE49-F238E27FC236}">
                            <a16:creationId xmlns:a16="http://schemas.microsoft.com/office/drawing/2014/main" id="{EE2A0964-05EB-45B2-9D4B-C700AA6BEED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7119" y="1105401"/>
                        <a:ext cx="1885667" cy="2912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" name="组合 33">
            <a:extLst>
              <a:ext uri="{FF2B5EF4-FFF2-40B4-BE49-F238E27FC236}">
                <a16:creationId xmlns:a16="http://schemas.microsoft.com/office/drawing/2014/main" id="{D499CB70-47F3-40EC-B929-4EF804B45F93}"/>
              </a:ext>
            </a:extLst>
          </p:cNvPr>
          <p:cNvGrpSpPr/>
          <p:nvPr/>
        </p:nvGrpSpPr>
        <p:grpSpPr>
          <a:xfrm>
            <a:off x="247651" y="2332275"/>
            <a:ext cx="2130918" cy="2338878"/>
            <a:chOff x="69627" y="1585167"/>
            <a:chExt cx="2317543" cy="3423966"/>
          </a:xfrm>
        </p:grpSpPr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25A9E64A-258D-486A-B2DD-81E295294415}"/>
                </a:ext>
              </a:extLst>
            </p:cNvPr>
            <p:cNvGrpSpPr/>
            <p:nvPr/>
          </p:nvGrpSpPr>
          <p:grpSpPr>
            <a:xfrm>
              <a:off x="162885" y="1585167"/>
              <a:ext cx="2186018" cy="3423966"/>
              <a:chOff x="189724" y="1082113"/>
              <a:chExt cx="2110863" cy="1964584"/>
            </a:xfrm>
          </p:grpSpPr>
          <p:grpSp>
            <p:nvGrpSpPr>
              <p:cNvPr id="37" name="组合 36">
                <a:extLst>
                  <a:ext uri="{FF2B5EF4-FFF2-40B4-BE49-F238E27FC236}">
                    <a16:creationId xmlns:a16="http://schemas.microsoft.com/office/drawing/2014/main" id="{FEA42379-B74F-4FBA-BFE8-4F242EF574BC}"/>
                  </a:ext>
                </a:extLst>
              </p:cNvPr>
              <p:cNvGrpSpPr/>
              <p:nvPr/>
            </p:nvGrpSpPr>
            <p:grpSpPr>
              <a:xfrm>
                <a:off x="189724" y="1082113"/>
                <a:ext cx="2057765" cy="1964584"/>
                <a:chOff x="4683348" y="1577403"/>
                <a:chExt cx="2259085" cy="1964584"/>
              </a:xfrm>
            </p:grpSpPr>
            <p:sp>
              <p:nvSpPr>
                <p:cNvPr id="39" name="圆角矩形 19">
                  <a:extLst>
                    <a:ext uri="{FF2B5EF4-FFF2-40B4-BE49-F238E27FC236}">
                      <a16:creationId xmlns:a16="http://schemas.microsoft.com/office/drawing/2014/main" id="{AA0664B1-021A-4450-9D97-8B269B3A4F81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  <p:sp>
              <p:nvSpPr>
                <p:cNvPr id="40" name="圆角矩形 18">
                  <a:extLst>
                    <a:ext uri="{FF2B5EF4-FFF2-40B4-BE49-F238E27FC236}">
                      <a16:creationId xmlns:a16="http://schemas.microsoft.com/office/drawing/2014/main" id="{9B2FD7C4-A06A-44F2-8BAE-2176919A6880}"/>
                    </a:ext>
                  </a:extLst>
                </p:cNvPr>
                <p:cNvSpPr/>
                <p:nvPr/>
              </p:nvSpPr>
              <p:spPr>
                <a:xfrm>
                  <a:off x="4683348" y="157740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3765" rtl="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endParaRPr>
                </a:p>
              </p:txBody>
            </p:sp>
          </p:grp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637D7B61-6EB7-4B5A-BDD8-7ED47F032034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ctr" defTabSz="913765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085FB575-E8C3-4768-98FC-35212DEED580}"/>
                </a:ext>
              </a:extLst>
            </p:cNvPr>
            <p:cNvSpPr/>
            <p:nvPr/>
          </p:nvSpPr>
          <p:spPr>
            <a:xfrm>
              <a:off x="69627" y="2093410"/>
              <a:ext cx="2317543" cy="22438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376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贮存桶外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探测器的四种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ctr" defTabSz="913765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搭建方案</a:t>
              </a:r>
              <a:endPara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1" name="文本框 40">
            <a:extLst>
              <a:ext uri="{FF2B5EF4-FFF2-40B4-BE49-F238E27FC236}">
                <a16:creationId xmlns:a16="http://schemas.microsoft.com/office/drawing/2014/main" id="{899E537F-528A-40D7-AD20-AED013193940}"/>
              </a:ext>
            </a:extLst>
          </p:cNvPr>
          <p:cNvSpPr txBox="1"/>
          <p:nvPr/>
        </p:nvSpPr>
        <p:spPr>
          <a:xfrm>
            <a:off x="3503722" y="4017112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方案①</a:t>
            </a:r>
          </a:p>
        </p:txBody>
      </p:sp>
      <p:sp>
        <p:nvSpPr>
          <p:cNvPr id="42" name="文本框 41">
            <a:extLst>
              <a:ext uri="{FF2B5EF4-FFF2-40B4-BE49-F238E27FC236}">
                <a16:creationId xmlns:a16="http://schemas.microsoft.com/office/drawing/2014/main" id="{19A2F9E8-BECA-4006-993F-F7C54804891A}"/>
              </a:ext>
            </a:extLst>
          </p:cNvPr>
          <p:cNvSpPr txBox="1"/>
          <p:nvPr/>
        </p:nvSpPr>
        <p:spPr>
          <a:xfrm>
            <a:off x="5965046" y="4059669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方案②</a:t>
            </a:r>
          </a:p>
        </p:txBody>
      </p:sp>
      <p:sp>
        <p:nvSpPr>
          <p:cNvPr id="43" name="文本框 42">
            <a:extLst>
              <a:ext uri="{FF2B5EF4-FFF2-40B4-BE49-F238E27FC236}">
                <a16:creationId xmlns:a16="http://schemas.microsoft.com/office/drawing/2014/main" id="{1B8DB6FE-25E7-4595-92B4-BDF9927CD0D9}"/>
              </a:ext>
            </a:extLst>
          </p:cNvPr>
          <p:cNvSpPr txBox="1"/>
          <p:nvPr/>
        </p:nvSpPr>
        <p:spPr>
          <a:xfrm>
            <a:off x="8193338" y="3912992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方案③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DA2A215-1CB0-4778-9854-68FE2BD9E520}"/>
              </a:ext>
            </a:extLst>
          </p:cNvPr>
          <p:cNvSpPr txBox="1"/>
          <p:nvPr/>
        </p:nvSpPr>
        <p:spPr>
          <a:xfrm>
            <a:off x="10378786" y="3906859"/>
            <a:ext cx="91563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方案④</a:t>
            </a:r>
          </a:p>
        </p:txBody>
      </p:sp>
      <p:grpSp>
        <p:nvGrpSpPr>
          <p:cNvPr id="55" name="组合 54">
            <a:extLst>
              <a:ext uri="{FF2B5EF4-FFF2-40B4-BE49-F238E27FC236}">
                <a16:creationId xmlns:a16="http://schemas.microsoft.com/office/drawing/2014/main" id="{CBB83F69-DA9B-4AB2-9D2B-B5FF7D763EAE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FA886596-7694-4620-B89E-D49CA8AF5409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7" name="圆角矩形 34">
              <a:extLst>
                <a:ext uri="{FF2B5EF4-FFF2-40B4-BE49-F238E27FC236}">
                  <a16:creationId xmlns:a16="http://schemas.microsoft.com/office/drawing/2014/main" id="{C348D610-CC98-4967-A2D2-08A184D4CA30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l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 3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702633B1-E280-4FB8-A922-984DF73CC1C0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di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50000"/>
                    </a:srgbClr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重建算法及结果</a:t>
              </a:r>
            </a:p>
          </p:txBody>
        </p:sp>
        <p:sp>
          <p:nvSpPr>
            <p:cNvPr id="59" name="矩形 58">
              <a:extLst>
                <a:ext uri="{FF2B5EF4-FFF2-40B4-BE49-F238E27FC236}">
                  <a16:creationId xmlns:a16="http://schemas.microsoft.com/office/drawing/2014/main" id="{251CCC45-1AAE-4582-B9B3-3828B098D2A2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marL="0" marR="0" lvl="0" indent="0" algn="dist" defTabSz="9137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icrosoft YaHei" panose="020B0503020204020204" pitchFamily="34" charset="-122"/>
                  <a:ea typeface="微软雅黑" panose="020B0503020204020204" pitchFamily="34" charset="-122"/>
                  <a:cs typeface="+mn-cs"/>
                </a:rPr>
                <a:t>RECONSTRUCTION ALGORITHM AND 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449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7166">
        <p:fade/>
      </p:transition>
    </mc:Choice>
    <mc:Fallback xmlns="">
      <p:transition spd="med" advTm="47166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76B9ACFB-19DE-4ADD-AE9E-166986D699A4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20" name="矩形 19">
              <a:extLst>
                <a:ext uri="{FF2B5EF4-FFF2-40B4-BE49-F238E27FC236}">
                  <a16:creationId xmlns:a16="http://schemas.microsoft.com/office/drawing/2014/main" id="{CBC9C082-E8E5-494E-AFE0-A2C9F6D26693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34">
              <a:extLst>
                <a:ext uri="{FF2B5EF4-FFF2-40B4-BE49-F238E27FC236}">
                  <a16:creationId xmlns:a16="http://schemas.microsoft.com/office/drawing/2014/main" id="{E9774D04-02D3-424C-BB1D-EC2151CBF607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1B210B1-71D6-477F-8F4C-E944EA9E36CA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CD4DD705-15B0-4E7D-9A5C-044CE207363E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866D4AE0-0649-4762-8011-E99EDCFD6029}"/>
              </a:ext>
            </a:extLst>
          </p:cNvPr>
          <p:cNvGrpSpPr/>
          <p:nvPr/>
        </p:nvGrpSpPr>
        <p:grpSpPr>
          <a:xfrm>
            <a:off x="3663672" y="3606473"/>
            <a:ext cx="7195625" cy="2296376"/>
            <a:chOff x="1707607" y="1165219"/>
            <a:chExt cx="7195625" cy="2296376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77788EF4-7668-450C-A64C-BCCCF0CBA62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07607" y="1165219"/>
              <a:ext cx="7195624" cy="1933200"/>
              <a:chOff x="662491" y="1283752"/>
              <a:chExt cx="8776785" cy="2358000"/>
            </a:xfrm>
          </p:grpSpPr>
          <p:pic>
            <p:nvPicPr>
              <p:cNvPr id="8" name="图片 7">
                <a:extLst>
                  <a:ext uri="{FF2B5EF4-FFF2-40B4-BE49-F238E27FC236}">
                    <a16:creationId xmlns:a16="http://schemas.microsoft.com/office/drawing/2014/main" id="{8CD591B1-7440-425A-A03D-AEA9AA4A82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825" t="11122" r="23854" b="36111"/>
              <a:stretch/>
            </p:blipFill>
            <p:spPr>
              <a:xfrm>
                <a:off x="3765572" y="1283752"/>
                <a:ext cx="2408827" cy="2358000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D0114EEF-7040-424E-97E8-1308428A9D9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748" t="11311" r="18418" b="36261"/>
              <a:stretch/>
            </p:blipFill>
            <p:spPr>
              <a:xfrm>
                <a:off x="6174399" y="1283752"/>
                <a:ext cx="3264877" cy="2358000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id="{FE8CCDD0-4904-42F2-A725-4AB784B8A6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415" t="7538" r="16627" b="33079"/>
              <a:stretch/>
            </p:blipFill>
            <p:spPr>
              <a:xfrm>
                <a:off x="662491" y="1283752"/>
                <a:ext cx="3103081" cy="2358000"/>
              </a:xfrm>
              <a:prstGeom prst="rect">
                <a:avLst/>
              </a:prstGeom>
            </p:spPr>
          </p:pic>
        </p:grp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13DE210C-EE78-4AA7-B854-178B44B25AC6}"/>
                </a:ext>
              </a:extLst>
            </p:cNvPr>
            <p:cNvSpPr/>
            <p:nvPr/>
          </p:nvSpPr>
          <p:spPr>
            <a:xfrm>
              <a:off x="1707608" y="3098419"/>
              <a:ext cx="7195624" cy="363176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方案④：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Geant4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对干式贮存桶环形探测器搭建探测器方案建模图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BB048F1E-B398-48CD-AA5F-73D12D83C0A3}"/>
              </a:ext>
            </a:extLst>
          </p:cNvPr>
          <p:cNvGrpSpPr/>
          <p:nvPr/>
        </p:nvGrpSpPr>
        <p:grpSpPr>
          <a:xfrm>
            <a:off x="3663672" y="1100504"/>
            <a:ext cx="7195624" cy="2367237"/>
            <a:chOff x="1707607" y="3688028"/>
            <a:chExt cx="6729900" cy="2221677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C9B187A-B841-43AC-80DB-404F97FA3DD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707607" y="3688028"/>
              <a:ext cx="6729900" cy="1933200"/>
              <a:chOff x="391099" y="1261014"/>
              <a:chExt cx="8208724" cy="2358000"/>
            </a:xfrm>
          </p:grpSpPr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id="{219EEA14-ACC3-490E-A1B8-026BADA91C0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268" t="13033" r="21107" b="38263"/>
              <a:stretch/>
            </p:blipFill>
            <p:spPr>
              <a:xfrm>
                <a:off x="391099" y="1261014"/>
                <a:ext cx="3066297" cy="2358000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id="{BDCB3B13-23CC-40A6-B99C-52302E96968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3542" t="14899" r="22083" b="39814"/>
              <a:stretch/>
            </p:blipFill>
            <p:spPr>
              <a:xfrm>
                <a:off x="5417896" y="1261014"/>
                <a:ext cx="3181927" cy="2358000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33B1D758-8EC4-45F9-B4EC-7ED9DC6974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7520" t="9799" r="25396" b="34224"/>
              <a:stretch/>
            </p:blipFill>
            <p:spPr>
              <a:xfrm>
                <a:off x="3457396" y="1261014"/>
                <a:ext cx="2028234" cy="2358000"/>
              </a:xfrm>
              <a:prstGeom prst="rect">
                <a:avLst/>
              </a:prstGeom>
            </p:spPr>
          </p:pic>
        </p:grp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2028905C-2B2A-42BB-BD67-0F2EF91A6D8F}"/>
                </a:ext>
              </a:extLst>
            </p:cNvPr>
            <p:cNvSpPr/>
            <p:nvPr/>
          </p:nvSpPr>
          <p:spPr>
            <a:xfrm>
              <a:off x="1707608" y="5568861"/>
              <a:ext cx="6729899" cy="340844"/>
            </a:xfrm>
            <a:prstGeom prst="rect">
              <a:avLst/>
            </a:prstGeom>
            <a:solidFill>
              <a:schemeClr val="tx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方案③：</a:t>
              </a:r>
              <a:r>
                <a:rPr lang="en-US" altLang="zh-CN" sz="1600" b="1" dirty="0">
                  <a:solidFill>
                    <a:schemeClr val="bg1"/>
                  </a:solidFill>
                </a:rPr>
                <a:t>Geant4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对干式贮存桶旋转微型探测器搭建探测器方案建模图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D9EC82BB-0108-4250-9CDA-638D10908F3B}"/>
              </a:ext>
            </a:extLst>
          </p:cNvPr>
          <p:cNvGrpSpPr/>
          <p:nvPr/>
        </p:nvGrpSpPr>
        <p:grpSpPr>
          <a:xfrm>
            <a:off x="804524" y="2837298"/>
            <a:ext cx="2454466" cy="1511590"/>
            <a:chOff x="311051" y="2342740"/>
            <a:chExt cx="2394079" cy="2247867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BE560EAC-2779-4662-87B2-9A417AAE2242}"/>
                </a:ext>
              </a:extLst>
            </p:cNvPr>
            <p:cNvGrpSpPr/>
            <p:nvPr/>
          </p:nvGrpSpPr>
          <p:grpSpPr>
            <a:xfrm>
              <a:off x="418118" y="2342740"/>
              <a:ext cx="2186017" cy="2247867"/>
              <a:chOff x="189725" y="1146924"/>
              <a:chExt cx="2110862" cy="1899773"/>
            </a:xfrm>
          </p:grpSpPr>
          <p:grpSp>
            <p:nvGrpSpPr>
              <p:cNvPr id="36" name="组合 35">
                <a:extLst>
                  <a:ext uri="{FF2B5EF4-FFF2-40B4-BE49-F238E27FC236}">
                    <a16:creationId xmlns:a16="http://schemas.microsoft.com/office/drawing/2014/main" id="{90B1D2A9-67DE-4B7B-BF83-B595A63DAA73}"/>
                  </a:ext>
                </a:extLst>
              </p:cNvPr>
              <p:cNvGrpSpPr/>
              <p:nvPr/>
            </p:nvGrpSpPr>
            <p:grpSpPr>
              <a:xfrm>
                <a:off x="189725" y="1146924"/>
                <a:ext cx="2057764" cy="1899773"/>
                <a:chOff x="4683349" y="1642214"/>
                <a:chExt cx="2259084" cy="1899773"/>
              </a:xfrm>
            </p:grpSpPr>
            <p:sp>
              <p:nvSpPr>
                <p:cNvPr id="38" name="圆角矩形 19">
                  <a:extLst>
                    <a:ext uri="{FF2B5EF4-FFF2-40B4-BE49-F238E27FC236}">
                      <a16:creationId xmlns:a16="http://schemas.microsoft.com/office/drawing/2014/main" id="{D9836F12-5772-40C8-BFA8-38656F5DC79F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39" name="圆角矩形 18">
                  <a:extLst>
                    <a:ext uri="{FF2B5EF4-FFF2-40B4-BE49-F238E27FC236}">
                      <a16:creationId xmlns:a16="http://schemas.microsoft.com/office/drawing/2014/main" id="{79C5F5A7-5D72-47AA-9821-70B60FFF72B7}"/>
                    </a:ext>
                  </a:extLst>
                </p:cNvPr>
                <p:cNvSpPr/>
                <p:nvPr/>
              </p:nvSpPr>
              <p:spPr>
                <a:xfrm>
                  <a:off x="4683349" y="1642214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37" name="矩形 36">
                <a:extLst>
                  <a:ext uri="{FF2B5EF4-FFF2-40B4-BE49-F238E27FC236}">
                    <a16:creationId xmlns:a16="http://schemas.microsoft.com/office/drawing/2014/main" id="{263771E1-E9EF-4424-925E-1F73640DCDF3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6902ADCD-E86E-47FD-96C6-EB3ED8E756A1}"/>
                </a:ext>
              </a:extLst>
            </p:cNvPr>
            <p:cNvSpPr/>
            <p:nvPr/>
          </p:nvSpPr>
          <p:spPr>
            <a:xfrm>
              <a:off x="311051" y="2736516"/>
              <a:ext cx="2394079" cy="13273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方案③④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Geant4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建模图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159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9648">
        <p:fade/>
      </p:transition>
    </mc:Choice>
    <mc:Fallback xmlns="">
      <p:transition spd="med" advTm="9648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>
            <a:extLst>
              <a:ext uri="{FF2B5EF4-FFF2-40B4-BE49-F238E27FC236}">
                <a16:creationId xmlns:a16="http://schemas.microsoft.com/office/drawing/2014/main" id="{D89B4B5D-5C32-41FD-AF54-84B69EA3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37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9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437A69FE-0F05-4298-B9A0-3BC058C90F34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02125A46-8E46-4E54-9275-EADBC484979C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圆角矩形 34">
              <a:extLst>
                <a:ext uri="{FF2B5EF4-FFF2-40B4-BE49-F238E27FC236}">
                  <a16:creationId xmlns:a16="http://schemas.microsoft.com/office/drawing/2014/main" id="{15DBF176-F6F4-41A0-9F8E-E1F9D5D8D72E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27A4C22B-CF70-4C8B-A628-5A2A8223F1DE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D53719DE-5E99-4E36-ACC1-A162B7B225B3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DC769AB-B2D5-424B-BD0E-CB1EC1BCC45D}"/>
              </a:ext>
            </a:extLst>
          </p:cNvPr>
          <p:cNvGrpSpPr/>
          <p:nvPr/>
        </p:nvGrpSpPr>
        <p:grpSpPr>
          <a:xfrm>
            <a:off x="943180" y="1224604"/>
            <a:ext cx="2083189" cy="1973442"/>
            <a:chOff x="286592" y="2342740"/>
            <a:chExt cx="2394079" cy="2247867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2FBE2C1B-DC4D-4FA2-B3E7-5A8BF0564000}"/>
                </a:ext>
              </a:extLst>
            </p:cNvPr>
            <p:cNvGrpSpPr/>
            <p:nvPr/>
          </p:nvGrpSpPr>
          <p:grpSpPr>
            <a:xfrm>
              <a:off x="418118" y="2342740"/>
              <a:ext cx="2186017" cy="2247867"/>
              <a:chOff x="189725" y="1146924"/>
              <a:chExt cx="2110862" cy="1899773"/>
            </a:xfrm>
          </p:grpSpPr>
          <p:grpSp>
            <p:nvGrpSpPr>
              <p:cNvPr id="13" name="组合 12">
                <a:extLst>
                  <a:ext uri="{FF2B5EF4-FFF2-40B4-BE49-F238E27FC236}">
                    <a16:creationId xmlns:a16="http://schemas.microsoft.com/office/drawing/2014/main" id="{C26EFC0D-F4C0-4D22-93BC-633138F643E1}"/>
                  </a:ext>
                </a:extLst>
              </p:cNvPr>
              <p:cNvGrpSpPr/>
              <p:nvPr/>
            </p:nvGrpSpPr>
            <p:grpSpPr>
              <a:xfrm>
                <a:off x="189725" y="1146924"/>
                <a:ext cx="2057765" cy="1899773"/>
                <a:chOff x="4683348" y="1642214"/>
                <a:chExt cx="2259085" cy="1899773"/>
              </a:xfrm>
            </p:grpSpPr>
            <p:sp>
              <p:nvSpPr>
                <p:cNvPr id="16" name="圆角矩形 19">
                  <a:extLst>
                    <a:ext uri="{FF2B5EF4-FFF2-40B4-BE49-F238E27FC236}">
                      <a16:creationId xmlns:a16="http://schemas.microsoft.com/office/drawing/2014/main" id="{7BC26D7E-1AA4-4243-889A-AB384BA289EA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1" name="圆角矩形 18">
                  <a:extLst>
                    <a:ext uri="{FF2B5EF4-FFF2-40B4-BE49-F238E27FC236}">
                      <a16:creationId xmlns:a16="http://schemas.microsoft.com/office/drawing/2014/main" id="{DCB30A67-7E69-485A-A7DA-326964448F93}"/>
                    </a:ext>
                  </a:extLst>
                </p:cNvPr>
                <p:cNvSpPr/>
                <p:nvPr/>
              </p:nvSpPr>
              <p:spPr>
                <a:xfrm>
                  <a:off x="4683348" y="1642214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A62934DB-55CB-4DB5-BDDD-3712F60D4FD8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22A63E13-5DA1-48DD-872B-EB83A036A057}"/>
                </a:ext>
              </a:extLst>
            </p:cNvPr>
            <p:cNvSpPr/>
            <p:nvPr/>
          </p:nvSpPr>
          <p:spPr>
            <a:xfrm>
              <a:off x="286592" y="2707777"/>
              <a:ext cx="2394079" cy="14697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利用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FBP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算法对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干式贮存桶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模拟成像结果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05100EA3-4389-490D-9F88-8DFBF5356BD9}"/>
              </a:ext>
            </a:extLst>
          </p:cNvPr>
          <p:cNvGrpSpPr/>
          <p:nvPr/>
        </p:nvGrpSpPr>
        <p:grpSpPr>
          <a:xfrm>
            <a:off x="206077" y="3813571"/>
            <a:ext cx="2394079" cy="2111069"/>
            <a:chOff x="26360" y="1534470"/>
            <a:chExt cx="2394079" cy="3653676"/>
          </a:xfrm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B15F6070-3D46-4E81-8CC3-644BE964CA5F}"/>
                </a:ext>
              </a:extLst>
            </p:cNvPr>
            <p:cNvGrpSpPr/>
            <p:nvPr/>
          </p:nvGrpSpPr>
          <p:grpSpPr>
            <a:xfrm>
              <a:off x="162886" y="1534470"/>
              <a:ext cx="2186017" cy="3653676"/>
              <a:chOff x="189725" y="1053021"/>
              <a:chExt cx="2110862" cy="2096384"/>
            </a:xfrm>
          </p:grpSpPr>
          <p:grpSp>
            <p:nvGrpSpPr>
              <p:cNvPr id="25" name="组合 24">
                <a:extLst>
                  <a:ext uri="{FF2B5EF4-FFF2-40B4-BE49-F238E27FC236}">
                    <a16:creationId xmlns:a16="http://schemas.microsoft.com/office/drawing/2014/main" id="{BEDF720F-AA10-47C0-B4FD-27B7A4E7804B}"/>
                  </a:ext>
                </a:extLst>
              </p:cNvPr>
              <p:cNvGrpSpPr/>
              <p:nvPr/>
            </p:nvGrpSpPr>
            <p:grpSpPr>
              <a:xfrm>
                <a:off x="189725" y="1053021"/>
                <a:ext cx="2057764" cy="2096384"/>
                <a:chOff x="4683349" y="1548311"/>
                <a:chExt cx="2259084" cy="2096384"/>
              </a:xfrm>
            </p:grpSpPr>
            <p:sp>
              <p:nvSpPr>
                <p:cNvPr id="28" name="圆角矩形 19">
                  <a:extLst>
                    <a:ext uri="{FF2B5EF4-FFF2-40B4-BE49-F238E27FC236}">
                      <a16:creationId xmlns:a16="http://schemas.microsoft.com/office/drawing/2014/main" id="{563B5B7F-58C5-4E34-961C-497F8A0298ED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841072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9" name="圆角矩形 18">
                  <a:extLst>
                    <a:ext uri="{FF2B5EF4-FFF2-40B4-BE49-F238E27FC236}">
                      <a16:creationId xmlns:a16="http://schemas.microsoft.com/office/drawing/2014/main" id="{7737DC24-A893-4AAB-851E-FEBE8F5F6655}"/>
                    </a:ext>
                  </a:extLst>
                </p:cNvPr>
                <p:cNvSpPr/>
                <p:nvPr/>
              </p:nvSpPr>
              <p:spPr>
                <a:xfrm>
                  <a:off x="4683349" y="1548311"/>
                  <a:ext cx="2259084" cy="1825226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27" name="矩形 26">
                <a:extLst>
                  <a:ext uri="{FF2B5EF4-FFF2-40B4-BE49-F238E27FC236}">
                    <a16:creationId xmlns:a16="http://schemas.microsoft.com/office/drawing/2014/main" id="{F0B8B5EA-3622-47C7-9402-16B55F7315C8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4A704903-7DE8-4A59-ABC4-C42DA8FE63B3}"/>
                </a:ext>
              </a:extLst>
            </p:cNvPr>
            <p:cNvSpPr/>
            <p:nvPr/>
          </p:nvSpPr>
          <p:spPr>
            <a:xfrm>
              <a:off x="26360" y="2182984"/>
              <a:ext cx="2394079" cy="2237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加入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100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200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、</a:t>
              </a:r>
              <a:r>
                <a:rPr lang="en-US" altLang="zh-CN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300</a:t>
              </a:r>
              <a:r>
                <a:rPr lang="zh-CN" altLang="en-US" sz="20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微米位置分辨后的重建图像</a:t>
              </a:r>
              <a:endParaRPr lang="en-US" altLang="zh-CN" sz="20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8E98464-C260-42AC-BEB1-C93F19326997}"/>
              </a:ext>
            </a:extLst>
          </p:cNvPr>
          <p:cNvGrpSpPr/>
          <p:nvPr/>
        </p:nvGrpSpPr>
        <p:grpSpPr>
          <a:xfrm>
            <a:off x="3350956" y="3666360"/>
            <a:ext cx="7776000" cy="2412000"/>
            <a:chOff x="2915680" y="2032416"/>
            <a:chExt cx="8972073" cy="2830160"/>
          </a:xfrm>
        </p:grpSpPr>
        <p:pic>
          <p:nvPicPr>
            <p:cNvPr id="31" name="图片 30">
              <a:extLst>
                <a:ext uri="{FF2B5EF4-FFF2-40B4-BE49-F238E27FC236}">
                  <a16:creationId xmlns:a16="http://schemas.microsoft.com/office/drawing/2014/main" id="{2063139C-844B-42C6-8E2A-FFAC8A0673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36" t="19314" r="16922" b="8088"/>
            <a:stretch/>
          </p:blipFill>
          <p:spPr>
            <a:xfrm>
              <a:off x="2915680" y="2032416"/>
              <a:ext cx="2834246" cy="2830158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EA4EF81C-A1F2-4CF9-AEAF-4146BE8DB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68" t="8432" r="31341" b="11726"/>
            <a:stretch/>
          </p:blipFill>
          <p:spPr>
            <a:xfrm>
              <a:off x="5967270" y="2032418"/>
              <a:ext cx="2841100" cy="2830158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62EF88E3-04DF-43B2-9611-1F5293C36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5635" y="2032417"/>
              <a:ext cx="2832118" cy="2830158"/>
            </a:xfrm>
            <a:prstGeom prst="rect">
              <a:avLst/>
            </a:prstGeom>
          </p:spPr>
        </p:pic>
      </p:grpSp>
      <p:sp>
        <p:nvSpPr>
          <p:cNvPr id="2" name="文本框 1">
            <a:extLst>
              <a:ext uri="{FF2B5EF4-FFF2-40B4-BE49-F238E27FC236}">
                <a16:creationId xmlns:a16="http://schemas.microsoft.com/office/drawing/2014/main" id="{11558E16-1324-4FA8-A0D2-DBF4A377D880}"/>
              </a:ext>
            </a:extLst>
          </p:cNvPr>
          <p:cNvSpPr txBox="1"/>
          <p:nvPr/>
        </p:nvSpPr>
        <p:spPr>
          <a:xfrm>
            <a:off x="7126421" y="1952686"/>
            <a:ext cx="18473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zh-CN" altLang="en-US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E40D4BA8-6982-4F3E-AFA6-A00161D33830}"/>
              </a:ext>
            </a:extLst>
          </p:cNvPr>
          <p:cNvGrpSpPr/>
          <p:nvPr/>
        </p:nvGrpSpPr>
        <p:grpSpPr>
          <a:xfrm>
            <a:off x="4345203" y="1085481"/>
            <a:ext cx="2802266" cy="2345218"/>
            <a:chOff x="4345203" y="1085481"/>
            <a:chExt cx="2802266" cy="2345218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9E18877A-7E67-4B43-92FB-C0F2F08DC2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68" t="10741" r="21915" b="10831"/>
            <a:stretch/>
          </p:blipFill>
          <p:spPr>
            <a:xfrm>
              <a:off x="4345203" y="1085481"/>
              <a:ext cx="2345218" cy="2345218"/>
            </a:xfrm>
            <a:prstGeom prst="rect">
              <a:avLst/>
            </a:prstGeom>
            <a:ln>
              <a:noFill/>
            </a:ln>
          </p:spPr>
        </p:pic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EB1E0D22-794D-4FBA-89CF-E850167C400F}"/>
                </a:ext>
              </a:extLst>
            </p:cNvPr>
            <p:cNvSpPr/>
            <p:nvPr/>
          </p:nvSpPr>
          <p:spPr>
            <a:xfrm>
              <a:off x="6691960" y="1085481"/>
              <a:ext cx="455509" cy="2345218"/>
            </a:xfrm>
            <a:prstGeom prst="rect">
              <a:avLst/>
            </a:prstGeom>
            <a:solidFill>
              <a:srgbClr val="67001F"/>
            </a:solidFill>
            <a:ln w="19050">
              <a:noFill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FBP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算法成像正弦图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7C7C2447-23B8-41BB-9177-7D034179D38B}"/>
              </a:ext>
            </a:extLst>
          </p:cNvPr>
          <p:cNvGrpSpPr/>
          <p:nvPr/>
        </p:nvGrpSpPr>
        <p:grpSpPr>
          <a:xfrm>
            <a:off x="7537310" y="1085481"/>
            <a:ext cx="2806736" cy="2340000"/>
            <a:chOff x="8009255" y="1117727"/>
            <a:chExt cx="2806736" cy="2340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44AA0D95-8C51-4315-8FDF-56026756E7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754" t="11166" r="19252" b="10551"/>
            <a:stretch/>
          </p:blipFill>
          <p:spPr>
            <a:xfrm>
              <a:off x="8009255" y="1117727"/>
              <a:ext cx="2351221" cy="2340000"/>
            </a:xfrm>
            <a:prstGeom prst="rect">
              <a:avLst/>
            </a:prstGeom>
            <a:ln w="12700" cap="sq">
              <a:noFill/>
              <a:prstDash val="solid"/>
              <a:miter lim="800000"/>
              <a:headEnd/>
              <a:tailEnd/>
            </a:ln>
            <a:effectLst/>
          </p:spPr>
        </p:pic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08B2D4A4-0ABF-4522-9A22-C8AB3F0F0D2A}"/>
                </a:ext>
              </a:extLst>
            </p:cNvPr>
            <p:cNvSpPr/>
            <p:nvPr/>
          </p:nvSpPr>
          <p:spPr>
            <a:xfrm>
              <a:off x="10360482" y="1117727"/>
              <a:ext cx="455509" cy="2340000"/>
            </a:xfrm>
            <a:prstGeom prst="rect">
              <a:avLst/>
            </a:prstGeom>
            <a:solidFill>
              <a:srgbClr val="535353"/>
            </a:solidFill>
            <a:ln w="19050">
              <a:noFill/>
            </a:ln>
          </p:spPr>
          <p:txBody>
            <a:bodyPr vert="eaVert" wrap="square">
              <a:spAutoFit/>
            </a:bodyPr>
            <a:lstStyle/>
            <a:p>
              <a:pPr algn="ctr">
                <a:lnSpc>
                  <a:spcPct val="110000"/>
                </a:lnSpc>
                <a:buClrTx/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成像结果缺口位置明显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006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9">
        <p:fade/>
      </p:transition>
    </mc:Choice>
    <mc:Fallback xmlns="">
      <p:transition spd="med" advTm="15919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>
            <a:extLst>
              <a:ext uri="{FF2B5EF4-FFF2-40B4-BE49-F238E27FC236}">
                <a16:creationId xmlns:a16="http://schemas.microsoft.com/office/drawing/2014/main" id="{5C3EE822-3247-4FEF-BEE6-0325B4668B53}"/>
              </a:ext>
            </a:extLst>
          </p:cNvPr>
          <p:cNvGrpSpPr/>
          <p:nvPr/>
        </p:nvGrpSpPr>
        <p:grpSpPr>
          <a:xfrm>
            <a:off x="115155" y="2472570"/>
            <a:ext cx="2247858" cy="1906925"/>
            <a:chOff x="286593" y="2342740"/>
            <a:chExt cx="2394079" cy="2247867"/>
          </a:xfrm>
        </p:grpSpPr>
        <p:grpSp>
          <p:nvGrpSpPr>
            <p:cNvPr id="27" name="组合 26">
              <a:extLst>
                <a:ext uri="{FF2B5EF4-FFF2-40B4-BE49-F238E27FC236}">
                  <a16:creationId xmlns:a16="http://schemas.microsoft.com/office/drawing/2014/main" id="{B70DB469-BEB0-4334-A2B9-7DC71F16E924}"/>
                </a:ext>
              </a:extLst>
            </p:cNvPr>
            <p:cNvGrpSpPr/>
            <p:nvPr/>
          </p:nvGrpSpPr>
          <p:grpSpPr>
            <a:xfrm>
              <a:off x="418118" y="2342740"/>
              <a:ext cx="2186017" cy="2247867"/>
              <a:chOff x="189725" y="1146924"/>
              <a:chExt cx="2110862" cy="1899773"/>
            </a:xfrm>
          </p:grpSpPr>
          <p:grpSp>
            <p:nvGrpSpPr>
              <p:cNvPr id="29" name="组合 28">
                <a:extLst>
                  <a:ext uri="{FF2B5EF4-FFF2-40B4-BE49-F238E27FC236}">
                    <a16:creationId xmlns:a16="http://schemas.microsoft.com/office/drawing/2014/main" id="{51C67F56-E8A4-4C43-98C9-EC4C566D93D3}"/>
                  </a:ext>
                </a:extLst>
              </p:cNvPr>
              <p:cNvGrpSpPr/>
              <p:nvPr/>
            </p:nvGrpSpPr>
            <p:grpSpPr>
              <a:xfrm>
                <a:off x="189725" y="1146924"/>
                <a:ext cx="2057764" cy="1899773"/>
                <a:chOff x="4683349" y="1642214"/>
                <a:chExt cx="2259084" cy="1899773"/>
              </a:xfrm>
            </p:grpSpPr>
            <p:sp>
              <p:nvSpPr>
                <p:cNvPr id="31" name="圆角矩形 19">
                  <a:extLst>
                    <a:ext uri="{FF2B5EF4-FFF2-40B4-BE49-F238E27FC236}">
                      <a16:creationId xmlns:a16="http://schemas.microsoft.com/office/drawing/2014/main" id="{D6278D94-5E9F-4BCF-A000-077002FE748E}"/>
                    </a:ext>
                  </a:extLst>
                </p:cNvPr>
                <p:cNvSpPr/>
                <p:nvPr/>
              </p:nvSpPr>
              <p:spPr>
                <a:xfrm>
                  <a:off x="4683349" y="1803623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32" name="圆角矩形 18">
                  <a:extLst>
                    <a:ext uri="{FF2B5EF4-FFF2-40B4-BE49-F238E27FC236}">
                      <a16:creationId xmlns:a16="http://schemas.microsoft.com/office/drawing/2014/main" id="{B20DC92F-93D1-454D-85EC-09C970C07ED2}"/>
                    </a:ext>
                  </a:extLst>
                </p:cNvPr>
                <p:cNvSpPr/>
                <p:nvPr/>
              </p:nvSpPr>
              <p:spPr>
                <a:xfrm>
                  <a:off x="4683349" y="1642214"/>
                  <a:ext cx="2259084" cy="1738364"/>
                </a:xfrm>
                <a:prstGeom prst="roundRect">
                  <a:avLst>
                    <a:gd name="adj" fmla="val 4378"/>
                  </a:avLst>
                </a:prstGeom>
                <a:solidFill>
                  <a:srgbClr val="4472C4">
                    <a:alpha val="5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32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  <p:sp>
            <p:nvSpPr>
              <p:cNvPr id="30" name="矩形 29">
                <a:extLst>
                  <a:ext uri="{FF2B5EF4-FFF2-40B4-BE49-F238E27FC236}">
                    <a16:creationId xmlns:a16="http://schemas.microsoft.com/office/drawing/2014/main" id="{B1ED20AA-DE48-4C58-B14F-A8AF041AD6B1}"/>
                  </a:ext>
                </a:extLst>
              </p:cNvPr>
              <p:cNvSpPr/>
              <p:nvPr/>
            </p:nvSpPr>
            <p:spPr>
              <a:xfrm>
                <a:off x="215817" y="1210414"/>
                <a:ext cx="2084770" cy="3689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sz="2800" dirty="0">
                  <a:solidFill>
                    <a:schemeClr val="bg1"/>
                  </a:solidFill>
                  <a:latin typeface="Microsoft YaHei" panose="020B0503020204020204" pitchFamily="34" charset="-122"/>
                </a:endParaRPr>
              </a:p>
            </p:txBody>
          </p:sp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91AAE4B1-6805-4FEF-A315-4F3C372F0EC9}"/>
                </a:ext>
              </a:extLst>
            </p:cNvPr>
            <p:cNvSpPr/>
            <p:nvPr/>
          </p:nvSpPr>
          <p:spPr>
            <a:xfrm>
              <a:off x="286593" y="2778374"/>
              <a:ext cx="2394079" cy="11856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重建图像的</a:t>
              </a:r>
              <a:endParaRPr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量化处理</a:t>
              </a: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616C0BA9-2B50-48DF-B249-BFB335D79D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492" y="1710368"/>
            <a:ext cx="8921954" cy="3724249"/>
          </a:xfrm>
          <a:prstGeom prst="rect">
            <a:avLst/>
          </a:prstGeom>
          <a:ln>
            <a:noFill/>
          </a:ln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AE52D840-2D7A-4C08-BE81-2E1BA73AFD0D}"/>
              </a:ext>
            </a:extLst>
          </p:cNvPr>
          <p:cNvGrpSpPr/>
          <p:nvPr/>
        </p:nvGrpSpPr>
        <p:grpSpPr>
          <a:xfrm>
            <a:off x="259562" y="114815"/>
            <a:ext cx="12088101" cy="647899"/>
            <a:chOff x="259562" y="114815"/>
            <a:chExt cx="12088101" cy="64789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D13303CE-2B12-4071-84CD-CDAC2AAD3DB0}"/>
                </a:ext>
              </a:extLst>
            </p:cNvPr>
            <p:cNvSpPr/>
            <p:nvPr/>
          </p:nvSpPr>
          <p:spPr>
            <a:xfrm>
              <a:off x="259562" y="114815"/>
              <a:ext cx="9260358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34">
              <a:extLst>
                <a:ext uri="{FF2B5EF4-FFF2-40B4-BE49-F238E27FC236}">
                  <a16:creationId xmlns:a16="http://schemas.microsoft.com/office/drawing/2014/main" id="{CE4BDA8B-0402-41A9-8A97-ED1564EF9585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3</a:t>
              </a:r>
              <a:endParaRPr lang="zh-CN" altLang="en-US" sz="28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4183A69-6E28-4E94-9203-2AAC21860F3E}"/>
                </a:ext>
              </a:extLst>
            </p:cNvPr>
            <p:cNvSpPr txBox="1"/>
            <p:nvPr/>
          </p:nvSpPr>
          <p:spPr>
            <a:xfrm>
              <a:off x="9482667" y="247790"/>
              <a:ext cx="2244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重建算法及结果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737117B4-D71A-4D03-99F6-22C3C6B4AC82}"/>
                </a:ext>
              </a:extLst>
            </p:cNvPr>
            <p:cNvSpPr/>
            <p:nvPr/>
          </p:nvSpPr>
          <p:spPr>
            <a:xfrm>
              <a:off x="3745652" y="256208"/>
              <a:ext cx="5698068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RECONSTRUCTION ALGORITHM AND RESULT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5656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2362">
        <p:fade/>
      </p:transition>
    </mc:Choice>
    <mc:Fallback xmlns="">
      <p:transition spd="med" advTm="52362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3" name="直接连接符 82"/>
          <p:cNvCxnSpPr/>
          <p:nvPr/>
        </p:nvCxnSpPr>
        <p:spPr>
          <a:xfrm flipH="1">
            <a:off x="9729113" y="1142494"/>
            <a:ext cx="5446" cy="57912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直接连接符 79"/>
          <p:cNvCxnSpPr/>
          <p:nvPr/>
        </p:nvCxnSpPr>
        <p:spPr>
          <a:xfrm>
            <a:off x="3662950" y="1"/>
            <a:ext cx="28171" cy="5651499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  <a:alpha val="33000"/>
              </a:schemeClr>
            </a:solidFill>
            <a:headEnd type="diamond"/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 14"/>
          <p:cNvGrpSpPr/>
          <p:nvPr/>
        </p:nvGrpSpPr>
        <p:grpSpPr>
          <a:xfrm>
            <a:off x="134330" y="1834433"/>
            <a:ext cx="1271471" cy="203211"/>
            <a:chOff x="-22302" y="6654791"/>
            <a:chExt cx="1271471" cy="203210"/>
          </a:xfrm>
        </p:grpSpPr>
        <p:sp>
          <p:nvSpPr>
            <p:cNvPr id="9" name="圆角矩形 8"/>
            <p:cNvSpPr/>
            <p:nvPr/>
          </p:nvSpPr>
          <p:spPr>
            <a:xfrm flipV="1">
              <a:off x="240276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圆角矩形 9"/>
            <p:cNvSpPr/>
            <p:nvPr/>
          </p:nvSpPr>
          <p:spPr>
            <a:xfrm flipV="1">
              <a:off x="-2230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圆角矩形 10"/>
            <p:cNvSpPr/>
            <p:nvPr/>
          </p:nvSpPr>
          <p:spPr>
            <a:xfrm flipV="1">
              <a:off x="755838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 flipV="1">
              <a:off x="493260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圆角矩形 7"/>
            <p:cNvSpPr/>
            <p:nvPr/>
          </p:nvSpPr>
          <p:spPr>
            <a:xfrm flipV="1">
              <a:off x="1024362" y="6654791"/>
              <a:ext cx="224807" cy="203210"/>
            </a:xfrm>
            <a:prstGeom prst="roundRect">
              <a:avLst>
                <a:gd name="adj" fmla="val 5039"/>
              </a:avLst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3" name="圆角矩形 72"/>
          <p:cNvSpPr/>
          <p:nvPr/>
        </p:nvSpPr>
        <p:spPr>
          <a:xfrm rot="10800000" flipV="1">
            <a:off x="3434891" y="1666485"/>
            <a:ext cx="484287" cy="491115"/>
          </a:xfrm>
          <a:prstGeom prst="roundRect">
            <a:avLst>
              <a:gd name="adj" fmla="val 5039"/>
            </a:avLst>
          </a:prstGeom>
          <a:solidFill>
            <a:srgbClr val="2F55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1</a:t>
            </a:r>
            <a:endParaRPr lang="zh-CN" altLang="en-US" sz="3600" dirty="0"/>
          </a:p>
        </p:txBody>
      </p:sp>
      <p:sp>
        <p:nvSpPr>
          <p:cNvPr id="75" name="圆角矩形 74"/>
          <p:cNvSpPr/>
          <p:nvPr/>
        </p:nvSpPr>
        <p:spPr>
          <a:xfrm rot="10800000" flipV="1">
            <a:off x="3434891" y="267139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2</a:t>
            </a:r>
            <a:endParaRPr lang="zh-CN" altLang="en-US" sz="3600" dirty="0"/>
          </a:p>
        </p:txBody>
      </p:sp>
      <p:sp>
        <p:nvSpPr>
          <p:cNvPr id="87" name="文本框 86"/>
          <p:cNvSpPr txBox="1"/>
          <p:nvPr/>
        </p:nvSpPr>
        <p:spPr>
          <a:xfrm>
            <a:off x="4405231" y="1504795"/>
            <a:ext cx="3416312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研究背景及意义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4373081" y="2509704"/>
            <a:ext cx="4501545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en-US" altLang="zh-CN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MUON</a:t>
            </a:r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成像基本原理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4405231" y="4660876"/>
            <a:ext cx="2492982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总结与展望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134330" y="1080939"/>
            <a:ext cx="25924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Ruach LET" pitchFamily="2" charset="0"/>
              </a:rPr>
              <a:t>CONTENTS</a:t>
            </a:r>
            <a:endParaRPr lang="zh-CN" altLang="en-US" sz="4000" b="1" dirty="0">
              <a:latin typeface="Ruach LET" pitchFamily="2" charset="0"/>
            </a:endParaRPr>
          </a:p>
        </p:txBody>
      </p:sp>
      <p:sp>
        <p:nvSpPr>
          <p:cNvPr id="23" name="圆角矩形 22"/>
          <p:cNvSpPr/>
          <p:nvPr/>
        </p:nvSpPr>
        <p:spPr>
          <a:xfrm rot="10800000" flipV="1">
            <a:off x="3448977" y="3746980"/>
            <a:ext cx="484287" cy="491115"/>
          </a:xfrm>
          <a:prstGeom prst="roundRect">
            <a:avLst>
              <a:gd name="adj" fmla="val 5039"/>
            </a:avLst>
          </a:prstGeom>
          <a:solidFill>
            <a:srgbClr val="2F559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3</a:t>
            </a:r>
            <a:endParaRPr lang="zh-CN" altLang="en-US" sz="3600" dirty="0"/>
          </a:p>
        </p:txBody>
      </p:sp>
      <p:sp>
        <p:nvSpPr>
          <p:cNvPr id="25" name="文本框 24"/>
          <p:cNvSpPr txBox="1"/>
          <p:nvPr/>
        </p:nvSpPr>
        <p:spPr>
          <a:xfrm>
            <a:off x="4373081" y="3585290"/>
            <a:ext cx="3416312" cy="64632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r>
              <a:rPr lang="zh-CN" altLang="en-US" sz="3600" dirty="0">
                <a:latin typeface="Microsoft YaHei" panose="020B0503020204020204" pitchFamily="34" charset="-122"/>
              </a:rPr>
              <a:t>重建算法及结果</a:t>
            </a:r>
          </a:p>
        </p:txBody>
      </p:sp>
      <p:sp>
        <p:nvSpPr>
          <p:cNvPr id="27" name="圆角矩形 26"/>
          <p:cNvSpPr/>
          <p:nvPr/>
        </p:nvSpPr>
        <p:spPr>
          <a:xfrm rot="10800000" flipV="1">
            <a:off x="3448778" y="4822565"/>
            <a:ext cx="484287" cy="491115"/>
          </a:xfrm>
          <a:prstGeom prst="roundRect">
            <a:avLst>
              <a:gd name="adj" fmla="val 5039"/>
            </a:avLst>
          </a:prstGeom>
          <a:solidFill>
            <a:srgbClr val="4472C4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4</a:t>
            </a:r>
            <a:endParaRPr lang="zh-CN" altLang="en-US" sz="3600" dirty="0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10A26B1E-5BF7-4629-A1C0-BC8A745AD29D}"/>
              </a:ext>
            </a:extLst>
          </p:cNvPr>
          <p:cNvSpPr/>
          <p:nvPr/>
        </p:nvSpPr>
        <p:spPr>
          <a:xfrm>
            <a:off x="4378939" y="2070046"/>
            <a:ext cx="4890305" cy="3385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sz="160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RESEARCH </a:t>
            </a:r>
            <a:r>
              <a:rPr lang="en-US" altLang="zh-CN" sz="1600" dirty="0">
                <a:solidFill>
                  <a:srgbClr val="44546A"/>
                </a:solidFill>
                <a:latin typeface="微软雅黑" panose="020B0503020204020204" pitchFamily="34" charset="-122"/>
              </a:rPr>
              <a:t>BACKGROUNDS AND SIGNIFICANCE</a:t>
            </a:r>
            <a:endParaRPr lang="en-US" altLang="zh-CN" sz="16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D505392-9FA2-4A03-915A-A29380151E71}"/>
              </a:ext>
            </a:extLst>
          </p:cNvPr>
          <p:cNvSpPr/>
          <p:nvPr/>
        </p:nvSpPr>
        <p:spPr>
          <a:xfrm>
            <a:off x="4392934" y="4107696"/>
            <a:ext cx="4687685" cy="3385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sz="1600" dirty="0">
                <a:solidFill>
                  <a:srgbClr val="44546A"/>
                </a:solidFill>
                <a:latin typeface="微软雅黑" panose="020B0503020204020204" pitchFamily="34" charset="-122"/>
              </a:rPr>
              <a:t>RECONSTRUCTION ALGORITHM AND RESULT</a:t>
            </a:r>
            <a:endParaRPr lang="en-US" altLang="zh-CN" sz="16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EC5D8C4-FBA9-4344-890A-66449216E83E}"/>
              </a:ext>
            </a:extLst>
          </p:cNvPr>
          <p:cNvSpPr/>
          <p:nvPr/>
        </p:nvSpPr>
        <p:spPr>
          <a:xfrm>
            <a:off x="4392934" y="3024820"/>
            <a:ext cx="3604825" cy="3385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sz="1600" dirty="0">
                <a:solidFill>
                  <a:srgbClr val="44546A"/>
                </a:solidFill>
                <a:latin typeface="微软雅黑" panose="020B0503020204020204" pitchFamily="34" charset="-122"/>
              </a:rPr>
              <a:t>MUON IMAGING FUNDAMENTALS</a:t>
            </a:r>
            <a:endParaRPr lang="en-US" altLang="zh-CN" sz="16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DA25F0DD-DE8C-4B73-B04C-061A0871FF28}"/>
              </a:ext>
            </a:extLst>
          </p:cNvPr>
          <p:cNvSpPr/>
          <p:nvPr/>
        </p:nvSpPr>
        <p:spPr>
          <a:xfrm>
            <a:off x="4399876" y="5228636"/>
            <a:ext cx="3327121" cy="3385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sz="1600" dirty="0">
                <a:solidFill>
                  <a:srgbClr val="44546A"/>
                </a:solidFill>
                <a:latin typeface="微软雅黑" panose="020B0503020204020204" pitchFamily="34" charset="-122"/>
              </a:rPr>
              <a:t>SUMMARY AND FUTURE WORK</a:t>
            </a:r>
            <a:endParaRPr lang="en-US" altLang="zh-CN" sz="1600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0634">
        <p:fade/>
      </p:transition>
    </mc:Choice>
    <mc:Fallback xmlns="">
      <p:transition spd="med" advTm="10634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 3"/>
          <p:cNvGrpSpPr/>
          <p:nvPr/>
        </p:nvGrpSpPr>
        <p:grpSpPr>
          <a:xfrm>
            <a:off x="-21102" y="2726989"/>
            <a:ext cx="12213104" cy="1484725"/>
            <a:chOff x="-21103" y="2756016"/>
            <a:chExt cx="12213103" cy="1484725"/>
          </a:xfrm>
        </p:grpSpPr>
        <p:sp>
          <p:nvSpPr>
            <p:cNvPr id="40" name="矩形 39"/>
            <p:cNvSpPr/>
            <p:nvPr/>
          </p:nvSpPr>
          <p:spPr>
            <a:xfrm flipH="1">
              <a:off x="0" y="2872348"/>
              <a:ext cx="12192000" cy="125206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圆角矩形 41"/>
            <p:cNvSpPr/>
            <p:nvPr/>
          </p:nvSpPr>
          <p:spPr>
            <a:xfrm rot="10800000" flipV="1">
              <a:off x="402055" y="2756016"/>
              <a:ext cx="1493557" cy="1484725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en-US" altLang="zh-CN" sz="6000" dirty="0"/>
                <a:t>4</a:t>
              </a:r>
              <a:endParaRPr lang="zh-CN" altLang="en-US" sz="6000" dirty="0"/>
            </a:p>
          </p:txBody>
        </p:sp>
        <p:sp>
          <p:nvSpPr>
            <p:cNvPr id="45" name="文本框 44"/>
            <p:cNvSpPr txBox="1"/>
            <p:nvPr/>
          </p:nvSpPr>
          <p:spPr>
            <a:xfrm>
              <a:off x="8725132" y="2923694"/>
              <a:ext cx="3390668" cy="769439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pPr algn="r"/>
              <a:r>
                <a:rPr lang="zh-CN" altLang="en-US" sz="4400" spc="6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总结与展望</a:t>
              </a:r>
              <a:endParaRPr lang="zh-CN" altLang="en-US" sz="4400" spc="6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grpSp>
          <p:nvGrpSpPr>
            <p:cNvPr id="46" name="组 2"/>
            <p:cNvGrpSpPr/>
            <p:nvPr/>
          </p:nvGrpSpPr>
          <p:grpSpPr>
            <a:xfrm>
              <a:off x="-21103" y="2805711"/>
              <a:ext cx="309333" cy="1387762"/>
              <a:chOff x="-21103" y="2805711"/>
              <a:chExt cx="309333" cy="1387762"/>
            </a:xfrm>
          </p:grpSpPr>
          <p:sp>
            <p:nvSpPr>
              <p:cNvPr id="48" name="圆角矩形 47"/>
              <p:cNvSpPr/>
              <p:nvPr/>
            </p:nvSpPr>
            <p:spPr>
              <a:xfrm rot="16200000" flipV="1">
                <a:off x="-31300" y="360851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 rot="16200000" flipV="1">
                <a:off x="-31300" y="387394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圆角矩形 50"/>
              <p:cNvSpPr/>
              <p:nvPr/>
            </p:nvSpPr>
            <p:spPr>
              <a:xfrm rot="16200000" flipV="1">
                <a:off x="-31300" y="308735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3" name="圆角矩形 52"/>
              <p:cNvSpPr/>
              <p:nvPr/>
            </p:nvSpPr>
            <p:spPr>
              <a:xfrm rot="16200000" flipV="1">
                <a:off x="-31300" y="335278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8" name="圆角矩形 57"/>
              <p:cNvSpPr/>
              <p:nvPr/>
            </p:nvSpPr>
            <p:spPr>
              <a:xfrm rot="16200000" flipV="1">
                <a:off x="-31299" y="2815907"/>
                <a:ext cx="329726" cy="309333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7" name="矩形 46"/>
            <p:cNvSpPr/>
            <p:nvPr/>
          </p:nvSpPr>
          <p:spPr>
            <a:xfrm>
              <a:off x="7199868" y="3673991"/>
              <a:ext cx="4915932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SUMMARY AND FUTURE WORK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894">
        <p:fade/>
      </p:transition>
    </mc:Choice>
    <mc:Fallback xmlns="">
      <p:transition spd="med" advTm="1894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219196" y="1053598"/>
            <a:ext cx="2729252" cy="830995"/>
            <a:chOff x="7814482" y="913554"/>
            <a:chExt cx="2729252" cy="830995"/>
          </a:xfrm>
        </p:grpSpPr>
        <p:sp>
          <p:nvSpPr>
            <p:cNvPr id="18" name="圆角矩形 17"/>
            <p:cNvSpPr/>
            <p:nvPr/>
          </p:nvSpPr>
          <p:spPr>
            <a:xfrm rot="10800000" flipV="1">
              <a:off x="7814482" y="1022811"/>
              <a:ext cx="333704" cy="338791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148186" y="913554"/>
              <a:ext cx="2395548" cy="830995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总结</a:t>
              </a:r>
              <a:endPara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44546A"/>
                  </a:solidFill>
                  <a:effectLst/>
                  <a:uLnTx/>
                  <a:uFillTx/>
                  <a:latin typeface="Segoe UI Semilight" panose="020B0402040204020203" pitchFamily="34" charset="0"/>
                  <a:ea typeface="微软雅黑" panose="020B0503020204020204" pitchFamily="34" charset="-122"/>
                  <a:cs typeface="Segoe UI Semilight" panose="020B0402040204020203" pitchFamily="34" charset="0"/>
                </a:rPr>
                <a:t>SUMMARY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Segoe UI Semilight" panose="020B0402040204020203" pitchFamily="34" charset="0"/>
                <a:ea typeface="微软雅黑" panose="020B0503020204020204" pitchFamily="34" charset="-122"/>
                <a:cs typeface="Segoe UI Semilight" panose="020B0402040204020203" pitchFamily="34" charset="0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 flipV="1">
              <a:off x="8148186" y="1405387"/>
              <a:ext cx="1314000" cy="215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  <a:alpha val="33000"/>
                </a:schemeClr>
              </a:solidFill>
              <a:headEnd type="diamond"/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矩形 26"/>
          <p:cNvSpPr/>
          <p:nvPr/>
        </p:nvSpPr>
        <p:spPr>
          <a:xfrm>
            <a:off x="219196" y="1928378"/>
            <a:ext cx="11679035" cy="4478147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indent="576000" defTabSz="914354">
              <a:lnSpc>
                <a:spcPts val="3800"/>
              </a:lnSpc>
              <a:spcBef>
                <a:spcPct val="0"/>
              </a:spcBef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通过蒙卡模拟对目前公布的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Muon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成像算法进行了调试和实现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，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结合算法对乏燃料干式贮存桶模拟搭建了四种探测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方案，定量分析干式贮存桶内部重核物质的物理分布等信息，通过有针对性的数据模拟和图像重建，结果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表明：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lvl="0" indent="576000" defTabSz="914354">
              <a:lnSpc>
                <a:spcPts val="3800"/>
              </a:lnSpc>
              <a:spcBef>
                <a:spcPct val="0"/>
              </a:spcBef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基于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PoCA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算法的两种方案能够对缺失的燃料组件实现成像，但迭代时间过长，且考虑到气体探测器面积过大，成本，以及位置条件过于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苛刻等实际问题，实际操作难以实现；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lvl="0" indent="576000" defTabSz="914354">
              <a:lnSpc>
                <a:spcPts val="3800"/>
              </a:lnSpc>
              <a:spcBef>
                <a:spcPct val="0"/>
              </a:spcBef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②基于</a:t>
            </a:r>
            <a:r>
              <a:rPr lang="en-US" altLang="zh-CN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FBP</a:t>
            </a: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</a:rPr>
              <a:t>算法的两种新型优化方案，对桶内部物质的能够实现快速成像，成像结果直观，可分辨性更强。且所需探测器面积较小，位置条件简单，可实现性强。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</a:endParaRPr>
          </a:p>
          <a:p>
            <a:pPr lvl="0" indent="576000" defTabSz="914354">
              <a:lnSpc>
                <a:spcPts val="3800"/>
              </a:lnSpc>
              <a:spcBef>
                <a:spcPct val="0"/>
              </a:spcBef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03BBE6B-E473-4003-96B7-3F27A9BFBEF0}"/>
              </a:ext>
            </a:extLst>
          </p:cNvPr>
          <p:cNvGrpSpPr/>
          <p:nvPr/>
        </p:nvGrpSpPr>
        <p:grpSpPr>
          <a:xfrm>
            <a:off x="219195" y="115645"/>
            <a:ext cx="12128468" cy="666947"/>
            <a:chOff x="219195" y="115645"/>
            <a:chExt cx="12128468" cy="666947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1586F6E-A372-4873-ABBA-9E65CE542896}"/>
                </a:ext>
              </a:extLst>
            </p:cNvPr>
            <p:cNvSpPr/>
            <p:nvPr/>
          </p:nvSpPr>
          <p:spPr>
            <a:xfrm>
              <a:off x="219195" y="135523"/>
              <a:ext cx="9754363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圆角矩形 13">
              <a:extLst>
                <a:ext uri="{FF2B5EF4-FFF2-40B4-BE49-F238E27FC236}">
                  <a16:creationId xmlns:a16="http://schemas.microsoft.com/office/drawing/2014/main" id="{17F27A54-1E4A-48B6-9CFE-2A872C7AB3CE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4</a:t>
              </a:r>
              <a:endParaRPr lang="zh-CN" altLang="en-US" sz="2800" dirty="0"/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3B905C3-0C60-47DD-920A-21A623E87F0B}"/>
                </a:ext>
              </a:extLst>
            </p:cNvPr>
            <p:cNvSpPr txBox="1"/>
            <p:nvPr/>
          </p:nvSpPr>
          <p:spPr>
            <a:xfrm>
              <a:off x="9933350" y="223736"/>
              <a:ext cx="17919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总结与展望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97DE152C-38CA-4BAB-A996-18D69532ACE6}"/>
                </a:ext>
              </a:extLst>
            </p:cNvPr>
            <p:cNvSpPr/>
            <p:nvPr/>
          </p:nvSpPr>
          <p:spPr>
            <a:xfrm>
              <a:off x="4188969" y="270643"/>
              <a:ext cx="5744381" cy="400108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dist"/>
              <a:r>
                <a:rPr lang="en-US" altLang="zh-CN" sz="20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SUMMARY AND FUTURE WORK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3622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738">
        <p:fade/>
      </p:transition>
    </mc:Choice>
    <mc:Fallback xmlns="">
      <p:transition spd="med" advTm="57738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7042A0B9-7325-4AAF-ABFD-598E13C94839}"/>
              </a:ext>
            </a:extLst>
          </p:cNvPr>
          <p:cNvSpPr txBox="1"/>
          <p:nvPr/>
        </p:nvSpPr>
        <p:spPr>
          <a:xfrm>
            <a:off x="537103" y="2005238"/>
            <a:ext cx="1110068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dirty="0">
                <a:latin typeface="隶书" panose="02010509060101010101" pitchFamily="49" charset="-122"/>
                <a:ea typeface="隶书" panose="02010509060101010101" pitchFamily="49" charset="-122"/>
              </a:rPr>
              <a:t>致谢</a:t>
            </a:r>
            <a:endParaRPr lang="en-US" altLang="zh-CN" sz="72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rPr>
              <a:t>国家自然科学基金委员会</a:t>
            </a:r>
            <a:endParaRPr lang="en-US" altLang="zh-CN" sz="4400" dirty="0">
              <a:latin typeface="隶书" panose="02010509060101010101" pitchFamily="49" charset="-122"/>
              <a:ea typeface="隶书" panose="02010509060101010101" pitchFamily="49" charset="-122"/>
            </a:endParaRPr>
          </a:p>
          <a:p>
            <a:pPr algn="ctr"/>
            <a:r>
              <a:rPr lang="zh-CN" altLang="en-US" sz="4400" dirty="0">
                <a:latin typeface="隶书" panose="02010509060101010101" pitchFamily="49" charset="-122"/>
                <a:ea typeface="隶书" panose="02010509060101010101" pitchFamily="49" charset="-122"/>
              </a:rPr>
              <a:t>核探测与核电子学国家重点实验室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0321DB6C-5B5D-43C3-B910-4E56AF2361D0}"/>
              </a:ext>
            </a:extLst>
          </p:cNvPr>
          <p:cNvSpPr txBox="1"/>
          <p:nvPr/>
        </p:nvSpPr>
        <p:spPr>
          <a:xfrm>
            <a:off x="1655481" y="4713282"/>
            <a:ext cx="8863929" cy="584771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altLang="zh-CN" sz="3200" b="1" spc="600" dirty="0">
                <a:gradFill flip="none" rotWithShape="1">
                  <a:gsLst>
                    <a:gs pos="55000">
                      <a:srgbClr val="FF0000"/>
                    </a:gs>
                    <a:gs pos="2000">
                      <a:srgbClr val="FF0000"/>
                    </a:gs>
                    <a:gs pos="44029">
                      <a:srgbClr val="FF9800"/>
                    </a:gs>
                    <a:gs pos="89000">
                      <a:srgbClr val="F67726"/>
                    </a:gs>
                    <a:gs pos="100000">
                      <a:srgbClr val="FF0000"/>
                    </a:gs>
                  </a:gsLst>
                  <a:lin ang="16200000" scaled="1"/>
                  <a:tileRect/>
                </a:gradFill>
                <a:latin typeface="Broadway" panose="04040905080B02020502" pitchFamily="82" charset="0"/>
                <a:cs typeface="Segoe UI Semilight" panose="020B0402040204020203" pitchFamily="34" charset="0"/>
              </a:rPr>
              <a:t>Thanks For Your Attention</a:t>
            </a:r>
            <a:endParaRPr lang="zh-CN" altLang="en-US" sz="3200" b="1" spc="600" dirty="0">
              <a:gradFill flip="none" rotWithShape="1">
                <a:gsLst>
                  <a:gs pos="55000">
                    <a:srgbClr val="FF0000"/>
                  </a:gs>
                  <a:gs pos="2000">
                    <a:srgbClr val="FF0000"/>
                  </a:gs>
                  <a:gs pos="44029">
                    <a:srgbClr val="FF9800"/>
                  </a:gs>
                  <a:gs pos="89000">
                    <a:srgbClr val="F67726"/>
                  </a:gs>
                  <a:gs pos="100000">
                    <a:srgbClr val="FF0000"/>
                  </a:gs>
                </a:gsLst>
                <a:lin ang="16200000" scaled="1"/>
                <a:tileRect/>
              </a:gradFill>
              <a:latin typeface="Broadway" panose="04040905080B02020502" pitchFamily="82" charset="0"/>
              <a:cs typeface="Segoe UI Semilight" panose="020B0402040204020203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476">
        <p:fade/>
      </p:transition>
    </mc:Choice>
    <mc:Fallback xmlns="">
      <p:transition spd="med" advTm="3476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 3"/>
          <p:cNvGrpSpPr/>
          <p:nvPr/>
        </p:nvGrpSpPr>
        <p:grpSpPr>
          <a:xfrm>
            <a:off x="-21102" y="2726989"/>
            <a:ext cx="12287215" cy="1484725"/>
            <a:chOff x="-21103" y="2756016"/>
            <a:chExt cx="12287214" cy="1484725"/>
          </a:xfrm>
        </p:grpSpPr>
        <p:sp>
          <p:nvSpPr>
            <p:cNvPr id="51" name="矩形 50"/>
            <p:cNvSpPr/>
            <p:nvPr/>
          </p:nvSpPr>
          <p:spPr>
            <a:xfrm flipH="1">
              <a:off x="0" y="2872348"/>
              <a:ext cx="12192000" cy="125206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圆角矩形 39"/>
            <p:cNvSpPr/>
            <p:nvPr/>
          </p:nvSpPr>
          <p:spPr>
            <a:xfrm rot="10800000" flipV="1">
              <a:off x="402055" y="2756016"/>
              <a:ext cx="1493557" cy="1484725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en-US" altLang="zh-CN" sz="6000" dirty="0"/>
                <a:t>1</a:t>
              </a:r>
              <a:endParaRPr lang="zh-CN" altLang="en-US" sz="6000" dirty="0"/>
            </a:p>
          </p:txBody>
        </p:sp>
        <p:sp>
          <p:nvSpPr>
            <p:cNvPr id="42" name="文本框 41"/>
            <p:cNvSpPr txBox="1"/>
            <p:nvPr/>
          </p:nvSpPr>
          <p:spPr>
            <a:xfrm>
              <a:off x="7593041" y="2963702"/>
              <a:ext cx="4673070" cy="769439"/>
            </a:xfrm>
            <a:prstGeom prst="rect">
              <a:avLst/>
            </a:prstGeom>
            <a:noFill/>
          </p:spPr>
          <p:txBody>
            <a:bodyPr wrap="none" lIns="91438" tIns="45719" rIns="91438" bIns="45719" rtlCol="0">
              <a:spAutoFit/>
            </a:bodyPr>
            <a:lstStyle/>
            <a:p>
              <a:r>
                <a:rPr lang="zh-CN" altLang="en-US" sz="4400" spc="6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研究背景及意义</a:t>
              </a:r>
            </a:p>
          </p:txBody>
        </p:sp>
        <p:grpSp>
          <p:nvGrpSpPr>
            <p:cNvPr id="3" name="组 2"/>
            <p:cNvGrpSpPr/>
            <p:nvPr/>
          </p:nvGrpSpPr>
          <p:grpSpPr>
            <a:xfrm>
              <a:off x="-21103" y="2805711"/>
              <a:ext cx="309333" cy="1387762"/>
              <a:chOff x="-21103" y="2805711"/>
              <a:chExt cx="309333" cy="1387762"/>
            </a:xfrm>
          </p:grpSpPr>
          <p:sp>
            <p:nvSpPr>
              <p:cNvPr id="46" name="圆角矩形 45"/>
              <p:cNvSpPr/>
              <p:nvPr/>
            </p:nvSpPr>
            <p:spPr>
              <a:xfrm rot="16200000" flipV="1">
                <a:off x="-31300" y="360851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圆角矩形 46"/>
              <p:cNvSpPr/>
              <p:nvPr/>
            </p:nvSpPr>
            <p:spPr>
              <a:xfrm rot="16200000" flipV="1">
                <a:off x="-31300" y="387394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圆角矩形 47"/>
              <p:cNvSpPr/>
              <p:nvPr/>
            </p:nvSpPr>
            <p:spPr>
              <a:xfrm rot="16200000" flipV="1">
                <a:off x="-31300" y="308735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圆角矩形 48"/>
              <p:cNvSpPr/>
              <p:nvPr/>
            </p:nvSpPr>
            <p:spPr>
              <a:xfrm rot="16200000" flipV="1">
                <a:off x="-31300" y="335278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圆角矩形 44"/>
              <p:cNvSpPr/>
              <p:nvPr/>
            </p:nvSpPr>
            <p:spPr>
              <a:xfrm rot="16200000" flipV="1">
                <a:off x="-31299" y="2815907"/>
                <a:ext cx="329726" cy="309333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5" name="矩形 24"/>
          <p:cNvSpPr/>
          <p:nvPr/>
        </p:nvSpPr>
        <p:spPr>
          <a:xfrm>
            <a:off x="713880" y="339730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www.1ppt.com/moban/     </a:t>
            </a:r>
            <a:r>
              <a:rPr lang="zh-CN" altLang="en-US" sz="100" dirty="0">
                <a:solidFill>
                  <a:schemeClr val="bg1"/>
                </a:solidFill>
              </a:rPr>
              <a:t>行业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www.1ppt.com/hangye/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节日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模板：</a:t>
            </a:r>
            <a:r>
              <a:rPr lang="en-US" altLang="zh-CN" sz="100" dirty="0">
                <a:solidFill>
                  <a:schemeClr val="bg1"/>
                </a:solidFill>
              </a:rPr>
              <a:t>www.1ppt.com/jieri/           PPT</a:t>
            </a:r>
            <a:r>
              <a:rPr lang="zh-CN" altLang="en-US" sz="100" dirty="0">
                <a:solidFill>
                  <a:schemeClr val="bg1"/>
                </a:solidFill>
              </a:rPr>
              <a:t>素材下载：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www.1ppt.com/sucai/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背景图片：</a:t>
            </a:r>
            <a:r>
              <a:rPr lang="en-US" altLang="zh-CN" sz="100" dirty="0">
                <a:solidFill>
                  <a:schemeClr val="bg1"/>
                </a:solidFill>
              </a:rPr>
              <a:t>www.1ppt.com/beijing/      PPT</a:t>
            </a:r>
            <a:r>
              <a:rPr lang="zh-CN" altLang="en-US" sz="100" dirty="0">
                <a:solidFill>
                  <a:schemeClr val="bg1"/>
                </a:solidFill>
              </a:rPr>
              <a:t>图表下载：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www.1ppt.com/tubiao/    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优秀</a:t>
            </a:r>
            <a:r>
              <a:rPr lang="en-US" altLang="zh-CN" sz="100" dirty="0">
                <a:solidFill>
                  <a:schemeClr val="bg1"/>
                </a:solidFill>
              </a:rPr>
              <a:t>PPT</a:t>
            </a:r>
            <a:r>
              <a:rPr lang="zh-CN" altLang="en-US" sz="100" dirty="0">
                <a:solidFill>
                  <a:schemeClr val="bg1"/>
                </a:solidFill>
              </a:rPr>
              <a:t>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www.1ppt.com/xiazai/        PPT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www.1ppt.com/powerpoint/      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Word</a:t>
            </a:r>
            <a:r>
              <a:rPr lang="zh-CN" altLang="en-US" sz="100" dirty="0">
                <a:solidFill>
                  <a:schemeClr val="bg1"/>
                </a:solidFill>
              </a:rPr>
              <a:t>教程： </a:t>
            </a:r>
            <a:r>
              <a:rPr lang="en-US" altLang="zh-CN" sz="100" dirty="0">
                <a:solidFill>
                  <a:schemeClr val="bg1"/>
                </a:solidFill>
              </a:rPr>
              <a:t>www.1ppt.com/word/              Excel</a:t>
            </a:r>
            <a:r>
              <a:rPr lang="zh-CN" altLang="en-US" sz="100" dirty="0">
                <a:solidFill>
                  <a:schemeClr val="bg1"/>
                </a:solidFill>
              </a:rPr>
              <a:t>教程：</a:t>
            </a:r>
            <a:r>
              <a:rPr lang="en-US" altLang="zh-CN" sz="100" dirty="0">
                <a:solidFill>
                  <a:schemeClr val="bg1"/>
                </a:solidFill>
              </a:rPr>
              <a:t>www.1ppt.com/excel/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资料下载：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www.1ppt.com/ziliao/                PPT</a:t>
            </a:r>
            <a:r>
              <a:rPr lang="zh-CN" altLang="en-US" sz="100" dirty="0">
                <a:solidFill>
                  <a:schemeClr val="bg1"/>
                </a:solidFill>
              </a:rPr>
              <a:t>课件下载：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www.1ppt.com/kejian/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范文下载：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www.1ppt.com/fanwen/             </a:t>
            </a:r>
            <a:r>
              <a:rPr lang="zh-CN" altLang="en-US" sz="100" dirty="0">
                <a:solidFill>
                  <a:schemeClr val="bg1"/>
                </a:solidFill>
              </a:rPr>
              <a:t>试卷下载：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www.1ppt.com/shiti/  </a:t>
            </a:r>
          </a:p>
          <a:p>
            <a:pPr lvl="0"/>
            <a:r>
              <a:rPr lang="zh-CN" altLang="en-US" sz="100" dirty="0">
                <a:solidFill>
                  <a:schemeClr val="bg1"/>
                </a:solidFill>
              </a:rPr>
              <a:t>教案下载：</a:t>
            </a:r>
            <a:r>
              <a:rPr lang="en-US" altLang="zh-CN" sz="100" dirty="0">
                <a:solidFill>
                  <a:schemeClr val="bg1"/>
                </a:solidFill>
              </a:rPr>
              <a:t>www.1ppt.com/jiaoan/        PPT</a:t>
            </a:r>
            <a:r>
              <a:rPr lang="zh-CN" altLang="en-US" sz="100" dirty="0">
                <a:solidFill>
                  <a:schemeClr val="bg1"/>
                </a:solidFill>
              </a:rPr>
              <a:t>论坛：</a:t>
            </a:r>
            <a:r>
              <a:rPr lang="en-US" altLang="zh-CN" sz="100" dirty="0">
                <a:solidFill>
                  <a:schemeClr val="bg1"/>
                </a:solidFill>
              </a:rPr>
              <a:t>www.1ppt.cn</a:t>
            </a:r>
          </a:p>
          <a:p>
            <a:pPr lvl="0"/>
            <a:r>
              <a:rPr lang="en-US" altLang="zh-CN" sz="100" dirty="0">
                <a:solidFill>
                  <a:schemeClr val="bg1"/>
                </a:solidFill>
              </a:rPr>
              <a:t> </a:t>
            </a:r>
            <a:endParaRPr lang="zh-CN" altLang="en-US" sz="100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3F9292BF-90B6-4DA7-9ED3-651A567FB885}"/>
              </a:ext>
            </a:extLst>
          </p:cNvPr>
          <p:cNvSpPr/>
          <p:nvPr/>
        </p:nvSpPr>
        <p:spPr>
          <a:xfrm>
            <a:off x="6713751" y="3626058"/>
            <a:ext cx="5426644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RESEARCH </a:t>
            </a:r>
            <a:r>
              <a: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</a:rPr>
              <a:t>BACKGROUNDS AND SIGNIFICANCE</a:t>
            </a:r>
            <a:endParaRPr lang="en-US" altLang="zh-CN" sz="1800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2208">
        <p:fade/>
      </p:transition>
    </mc:Choice>
    <mc:Fallback xmlns="">
      <p:transition spd="med" advTm="2208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883964" y="1268814"/>
            <a:ext cx="6132412" cy="89255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2003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年，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《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自然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》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杂志提出利用天然本底的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Muon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对封装体内物质进行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散射成像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的概念。</a:t>
            </a:r>
          </a:p>
        </p:txBody>
      </p:sp>
      <p:pic>
        <p:nvPicPr>
          <p:cNvPr id="35" name="Picture 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b="1433"/>
          <a:stretch/>
        </p:blipFill>
        <p:spPr bwMode="auto">
          <a:xfrm>
            <a:off x="165637" y="1238852"/>
            <a:ext cx="5534941" cy="2259722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165637" y="3721539"/>
                <a:ext cx="3009971" cy="2159309"/>
              </a:xfrm>
              <a:prstGeom prst="rect">
                <a:avLst/>
              </a:prstGeom>
              <a:ln w="3810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marL="342900" marR="0" lvl="0" indent="-34290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无需人工辐射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通量大约为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1/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华文宋体" panose="02010600040101010101" pitchFamily="2" charset="-122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altLang="zh-CN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华文宋体" panose="02010600040101010101" pitchFamily="2" charset="-122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华文宋体" panose="02010600040101010101" pitchFamily="2" charset="-122"/>
                                <a:cs typeface="+mn-cs"/>
                              </a:rPr>
                              <m:t>𝒄𝒎</m:t>
                            </m:r>
                          </m:e>
                          <m:sup>
                            <m:r>
                              <a:rPr kumimoji="0" lang="en-US" altLang="zh-CN" sz="1800" b="1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华文宋体" panose="02010600040101010101" pitchFamily="2" charset="-122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∙</m:t>
                        </m:r>
                        <m:r>
                          <a:rPr kumimoji="0" lang="en-US" altLang="zh-CN" sz="1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𝒎𝒊𝒏</m:t>
                        </m:r>
                      </m:e>
                    </m:d>
                  </m:oMath>
                </a14:m>
                <a:endPara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cs typeface="+mn-cs"/>
                </a:endParaRPr>
              </a:p>
              <a:p>
                <a:pPr marL="342900" marR="0" lvl="0" indent="-34290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无辐射伤害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只有电磁作用，无核作用</a:t>
                </a:r>
                <a:endParaRPr kumimoji="0" lang="en-US" altLang="zh-CN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cs typeface="+mn-cs"/>
                </a:endParaRPr>
              </a:p>
              <a:p>
                <a:pPr marL="342900" marR="0" lvl="0" indent="-342900" algn="l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ü"/>
                  <a:tabLst/>
                  <a:defRPr/>
                </a:pPr>
                <a:r>
                  <a:rPr kumimoji="0" lang="zh-CN" altLang="en-US" sz="2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</a:rPr>
                  <a:t>具有强穿透性</a:t>
                </a:r>
                <a:endPara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  <a:p>
                <a:pPr marL="0" marR="0" lvl="0" indent="0" algn="dist" defTabSz="914354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能量分布在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0.1-1000GeV</a:t>
                </a:r>
                <a:r>
                  <a: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都有分布，平均能量在</a:t>
                </a: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华文宋体" panose="02010600040101010101" pitchFamily="2" charset="-122"/>
                    <a:ea typeface="华文宋体" panose="02010600040101010101" pitchFamily="2" charset="-122"/>
                    <a:cs typeface="+mn-cs"/>
                  </a:rPr>
                  <a:t>3-4GeV</a:t>
                </a:r>
                <a:endParaRPr kumimoji="0" lang="zh-CN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华文宋体" panose="02010600040101010101" pitchFamily="2" charset="-122"/>
                  <a:ea typeface="华文宋体" panose="02010600040101010101" pitchFamily="2" charset="-122"/>
                  <a:cs typeface="+mn-cs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637" y="3721539"/>
                <a:ext cx="3009971" cy="2159309"/>
              </a:xfrm>
              <a:prstGeom prst="rect">
                <a:avLst/>
              </a:prstGeom>
              <a:blipFill rotWithShape="0">
                <a:blip r:embed="rId4"/>
                <a:stretch>
                  <a:fillRect l="-1200" t="-554" r="-1200" b="-2493"/>
                </a:stretch>
              </a:blipFill>
              <a:ln w="38100"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图片 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7441" y="2378873"/>
            <a:ext cx="3458936" cy="28011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矩形 37"/>
          <p:cNvSpPr/>
          <p:nvPr/>
        </p:nvSpPr>
        <p:spPr>
          <a:xfrm>
            <a:off x="8557443" y="5268924"/>
            <a:ext cx="3587995" cy="64632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美国洛桑阿拉莫斯国家实验室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首台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Muon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成像原理样机</a:t>
            </a:r>
          </a:p>
        </p:txBody>
      </p:sp>
      <p:pic>
        <p:nvPicPr>
          <p:cNvPr id="39" name="图片 1"/>
          <p:cNvPicPr>
            <a:picLocks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13"/>
          <a:stretch/>
        </p:blipFill>
        <p:spPr bwMode="auto">
          <a:xfrm>
            <a:off x="3401236" y="3721540"/>
            <a:ext cx="2299341" cy="21236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2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73" y="4120616"/>
            <a:ext cx="2318789" cy="17086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5"/>
          <p:cNvPicPr>
            <a:picLocks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9" b="10994"/>
          <a:stretch/>
        </p:blipFill>
        <p:spPr>
          <a:xfrm>
            <a:off x="6032472" y="2368713"/>
            <a:ext cx="2318789" cy="170866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/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FCC4618-B71F-4909-9F35-BA96558FD185}"/>
              </a:ext>
            </a:extLst>
          </p:cNvPr>
          <p:cNvGrpSpPr/>
          <p:nvPr/>
        </p:nvGrpSpPr>
        <p:grpSpPr>
          <a:xfrm>
            <a:off x="-175949" y="115645"/>
            <a:ext cx="12523612" cy="647069"/>
            <a:chOff x="-175949" y="115645"/>
            <a:chExt cx="12523612" cy="64706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39299D5A-1403-4160-AC0E-2C1B1A2AEC21}"/>
                </a:ext>
              </a:extLst>
            </p:cNvPr>
            <p:cNvSpPr/>
            <p:nvPr/>
          </p:nvSpPr>
          <p:spPr>
            <a:xfrm>
              <a:off x="-175949" y="115645"/>
              <a:ext cx="9758675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42">
              <a:extLst>
                <a:ext uri="{FF2B5EF4-FFF2-40B4-BE49-F238E27FC236}">
                  <a16:creationId xmlns:a16="http://schemas.microsoft.com/office/drawing/2014/main" id="{0BDE3039-BF1D-41B5-A867-204BE703947A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1</a:t>
              </a:r>
              <a:endParaRPr lang="zh-CN" altLang="en-US" sz="28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6D29B0A-DEB9-4E70-8A25-0D87F4467732}"/>
                </a:ext>
              </a:extLst>
            </p:cNvPr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研究背景及意义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948EB4F6-5060-470E-9385-22C910F63DEB}"/>
                </a:ext>
              </a:extLst>
            </p:cNvPr>
            <p:cNvSpPr/>
            <p:nvPr/>
          </p:nvSpPr>
          <p:spPr>
            <a:xfrm>
              <a:off x="4156082" y="286318"/>
              <a:ext cx="5426644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RESEARCH </a:t>
              </a:r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BACKGROUNDS AND SIGNIFICANCE</a:t>
              </a:r>
              <a:endPara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15059485-8540-49D9-9D5F-79400947BC51}"/>
              </a:ext>
            </a:extLst>
          </p:cNvPr>
          <p:cNvSpPr/>
          <p:nvPr/>
        </p:nvSpPr>
        <p:spPr>
          <a:xfrm>
            <a:off x="9156557" y="2039198"/>
            <a:ext cx="484466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</a:rPr>
              <a:t>Nature, 2003, 422(6929): 277-277</a:t>
            </a:r>
            <a:endParaRPr lang="zh-CN" altLang="en-US" sz="18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34C5C3F3-07C5-497A-B1E9-3E6CE9D2A3C6}"/>
              </a:ext>
            </a:extLst>
          </p:cNvPr>
          <p:cNvSpPr txBox="1"/>
          <p:nvPr/>
        </p:nvSpPr>
        <p:spPr>
          <a:xfrm>
            <a:off x="9582726" y="3101100"/>
            <a:ext cx="117987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F5858"/>
                </a:solidFill>
              </a:rPr>
              <a:t>漂移管</a:t>
            </a:r>
          </a:p>
        </p:txBody>
      </p:sp>
    </p:spTree>
    <p:extLst>
      <p:ext uri="{BB962C8B-B14F-4D97-AF65-F5344CB8AC3E}">
        <p14:creationId xmlns:p14="http://schemas.microsoft.com/office/powerpoint/2010/main" val="14123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4326">
        <p:fade/>
      </p:transition>
    </mc:Choice>
    <mc:Fallback xmlns="">
      <p:transition spd="med" advTm="44326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文本框 379"/>
          <p:cNvSpPr txBox="1"/>
          <p:nvPr/>
        </p:nvSpPr>
        <p:spPr>
          <a:xfrm>
            <a:off x="150904" y="905990"/>
            <a:ext cx="4690700" cy="670116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国外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Muon</a:t>
            </a: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成像研究现状</a:t>
            </a:r>
          </a:p>
        </p:txBody>
      </p:sp>
      <p:sp>
        <p:nvSpPr>
          <p:cNvPr id="383" name="矩形 382"/>
          <p:cNvSpPr/>
          <p:nvPr/>
        </p:nvSpPr>
        <p:spPr>
          <a:xfrm>
            <a:off x="150904" y="1628041"/>
            <a:ext cx="4821065" cy="525653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76717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5485698"/>
              </p:ext>
            </p:extLst>
          </p:nvPr>
        </p:nvGraphicFramePr>
        <p:xfrm>
          <a:off x="202131" y="1722922"/>
          <a:ext cx="5438273" cy="461514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82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89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6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310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Country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Group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1" dirty="0">
                          <a:solidFill>
                            <a:schemeClr val="tx1"/>
                          </a:solidFill>
                        </a:rPr>
                        <a:t>Purpose</a:t>
                      </a:r>
                      <a:endParaRPr lang="zh-CN" altLang="en-US" sz="18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日本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Nagoya University</a:t>
                      </a:r>
                    </a:p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KEK</a:t>
                      </a: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，</a:t>
                      </a: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NEP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胡夫金字塔成像</a:t>
                      </a:r>
                      <a:endParaRPr lang="en-US" altLang="zh-CN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rgbClr val="FF0000"/>
                          </a:solidFill>
                        </a:rPr>
                        <a:t>(2017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</a:rPr>
                        <a:t>Nature)</a:t>
                      </a:r>
                      <a:endParaRPr lang="zh-CN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886924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加拿大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Chalk River Lab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反应堆成像以及</a:t>
                      </a:r>
                      <a:endParaRPr lang="en-US" altLang="zh-CN" sz="1800" b="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干式贮存桶监测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9972674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法国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CEA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萨克来水塔成像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806068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美国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Purdue University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干式贮存桶监测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/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Los Alamos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福岛核事故模拟</a:t>
                      </a:r>
                      <a:endParaRPr lang="en-US" altLang="zh-CN" sz="1800" b="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rgbClr val="FF0000"/>
                          </a:solidFill>
                        </a:rPr>
                        <a:t>(2012</a:t>
                      </a:r>
                      <a:r>
                        <a:rPr lang="zh-CN" altLang="en-US" sz="1800" b="0" dirty="0">
                          <a:solidFill>
                            <a:srgbClr val="FF0000"/>
                          </a:solidFill>
                        </a:rPr>
                        <a:t>年</a:t>
                      </a:r>
                      <a:r>
                        <a:rPr lang="en-US" altLang="zh-CN" sz="1800" b="0" dirty="0">
                          <a:solidFill>
                            <a:srgbClr val="FF0000"/>
                          </a:solidFill>
                        </a:rPr>
                        <a:t>PRL)</a:t>
                      </a:r>
                      <a:endParaRPr lang="zh-CN" altLang="en-US" sz="1800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9584643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marL="0" marR="0" lvl="0" indent="0" algn="ctr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瑞典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Uppsala University 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核燃料桶成像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日本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KEK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反应堆成像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l"/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Tsukuba University 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反应堆成像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8191">
                <a:tc>
                  <a:txBody>
                    <a:bodyPr/>
                    <a:lstStyle/>
                    <a:p>
                      <a:pPr algn="l"/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b="0" dirty="0">
                          <a:solidFill>
                            <a:schemeClr val="tx1"/>
                          </a:solidFill>
                        </a:rPr>
                        <a:t>Riken</a:t>
                      </a:r>
                      <a:endParaRPr lang="zh-CN" altLang="en-US" sz="18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b="0" dirty="0">
                          <a:solidFill>
                            <a:schemeClr val="tx1"/>
                          </a:solidFill>
                        </a:rPr>
                        <a:t>火山和反应堆成像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5928795" y="6404319"/>
            <a:ext cx="5273351" cy="309958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9pPr>
          </a:lstStyle>
          <a:p>
            <a:pPr lvl="0" defTabSz="914354">
              <a:defRPr/>
            </a:pPr>
            <a:r>
              <a:rPr lang="en-US" altLang="zh-CN" dirty="0">
                <a:solidFill>
                  <a:srgbClr val="FF0000"/>
                </a:solidFill>
              </a:rPr>
              <a:t>10.1038 , Nature 24647 (2017)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956571" y="6338068"/>
            <a:ext cx="28135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数据统计截止到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2017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rPr>
              <a:t>年</a:t>
            </a:r>
          </a:p>
        </p:txBody>
      </p: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8452EE13-E42F-41D0-9969-98977A66FB8B}"/>
              </a:ext>
            </a:extLst>
          </p:cNvPr>
          <p:cNvGrpSpPr/>
          <p:nvPr/>
        </p:nvGrpSpPr>
        <p:grpSpPr>
          <a:xfrm>
            <a:off x="-175949" y="115645"/>
            <a:ext cx="12523612" cy="647069"/>
            <a:chOff x="-175949" y="115645"/>
            <a:chExt cx="12523612" cy="647069"/>
          </a:xfrm>
        </p:grpSpPr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2FE836CA-F848-4E8D-977B-96C7FCE574A1}"/>
                </a:ext>
              </a:extLst>
            </p:cNvPr>
            <p:cNvSpPr/>
            <p:nvPr/>
          </p:nvSpPr>
          <p:spPr>
            <a:xfrm>
              <a:off x="-175949" y="115645"/>
              <a:ext cx="9758675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圆角矩形 42">
              <a:extLst>
                <a:ext uri="{FF2B5EF4-FFF2-40B4-BE49-F238E27FC236}">
                  <a16:creationId xmlns:a16="http://schemas.microsoft.com/office/drawing/2014/main" id="{DDCFF6A3-2557-4E01-8708-1BAF1D470B17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1</a:t>
              </a:r>
              <a:endParaRPr lang="zh-CN" altLang="en-US" sz="2800" dirty="0"/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1A0C0B6E-46A2-48C7-9246-BE10A244B5EE}"/>
                </a:ext>
              </a:extLst>
            </p:cNvPr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研究背景及意义</a:t>
              </a:r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6D6D5EB5-CF22-416C-B3F2-0FCD0C3E6425}"/>
                </a:ext>
              </a:extLst>
            </p:cNvPr>
            <p:cNvSpPr/>
            <p:nvPr/>
          </p:nvSpPr>
          <p:spPr>
            <a:xfrm>
              <a:off x="4156082" y="286318"/>
              <a:ext cx="5426644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RESEARCH </a:t>
              </a:r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BACKGROUNDS AND SIGNIFICANCE</a:t>
              </a:r>
              <a:endPara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3F53189F-5DC5-43A4-BFAA-86A02DC1205B}"/>
              </a:ext>
            </a:extLst>
          </p:cNvPr>
          <p:cNvGrpSpPr/>
          <p:nvPr/>
        </p:nvGrpSpPr>
        <p:grpSpPr>
          <a:xfrm>
            <a:off x="5957670" y="3276105"/>
            <a:ext cx="5795396" cy="3147464"/>
            <a:chOff x="6893444" y="1732901"/>
            <a:chExt cx="6131959" cy="3742115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689ED39-67A1-4B29-A56F-A966218C9D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t="-823" r="73" b="80"/>
            <a:stretch/>
          </p:blipFill>
          <p:spPr>
            <a:xfrm>
              <a:off x="6893444" y="1732901"/>
              <a:ext cx="6131959" cy="3357653"/>
            </a:xfrm>
            <a:prstGeom prst="rect">
              <a:avLst/>
            </a:prstGeom>
          </p:spPr>
        </p:pic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71A63432-BC8A-4395-8A42-33D5FA2F1E5C}"/>
                </a:ext>
              </a:extLst>
            </p:cNvPr>
            <p:cNvSpPr/>
            <p:nvPr/>
          </p:nvSpPr>
          <p:spPr>
            <a:xfrm>
              <a:off x="6893444" y="5072499"/>
              <a:ext cx="6131959" cy="402517"/>
            </a:xfrm>
            <a:prstGeom prst="rect">
              <a:avLst/>
            </a:prstGeom>
            <a:solidFill>
              <a:srgbClr val="313131"/>
            </a:solidFill>
            <a:ln w="19050">
              <a:noFill/>
            </a:ln>
          </p:spPr>
          <p:txBody>
            <a:bodyPr wrap="square">
              <a:spAutoFit/>
            </a:bodyPr>
            <a:lstStyle/>
            <a:p>
              <a:pPr algn="ctr">
                <a:buClrTx/>
                <a:defRPr/>
              </a:pPr>
              <a:r>
                <a:rPr lang="zh-CN" altLang="en-US" sz="1600" b="1" dirty="0">
                  <a:solidFill>
                    <a:schemeClr val="bg1"/>
                  </a:solidFill>
                </a:rPr>
                <a:t>胡夫金字塔外部探测器搭建的模拟和结果</a:t>
              </a:r>
              <a:endParaRPr lang="en-US" altLang="zh-CN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9A29466C-DF8D-44BE-934B-5DA68C1D3B10}"/>
              </a:ext>
            </a:extLst>
          </p:cNvPr>
          <p:cNvGrpSpPr/>
          <p:nvPr/>
        </p:nvGrpSpPr>
        <p:grpSpPr>
          <a:xfrm>
            <a:off x="5957670" y="1239502"/>
            <a:ext cx="6004880" cy="1896824"/>
            <a:chOff x="5957670" y="1239502"/>
            <a:chExt cx="6004880" cy="1896824"/>
          </a:xfrm>
        </p:grpSpPr>
        <p:grpSp>
          <p:nvGrpSpPr>
            <p:cNvPr id="24" name="组合 23">
              <a:extLst>
                <a:ext uri="{FF2B5EF4-FFF2-40B4-BE49-F238E27FC236}">
                  <a16:creationId xmlns:a16="http://schemas.microsoft.com/office/drawing/2014/main" id="{CAD24B2A-4894-4701-A474-5460839DE67C}"/>
                </a:ext>
              </a:extLst>
            </p:cNvPr>
            <p:cNvGrpSpPr/>
            <p:nvPr/>
          </p:nvGrpSpPr>
          <p:grpSpPr>
            <a:xfrm>
              <a:off x="5957670" y="1239502"/>
              <a:ext cx="6004880" cy="1556725"/>
              <a:chOff x="6840151" y="1192245"/>
              <a:chExt cx="6004880" cy="1556725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31308648-E5A4-4570-98F4-B1D58814847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9405" b="59298"/>
              <a:stretch/>
            </p:blipFill>
            <p:spPr>
              <a:xfrm>
                <a:off x="6840151" y="1193790"/>
                <a:ext cx="2006896" cy="1555179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id="{C4FFDE40-6DAE-48BA-A89A-7C1DA1CF90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2890" t="1687" b="49052"/>
              <a:stretch/>
            </p:blipFill>
            <p:spPr>
              <a:xfrm>
                <a:off x="10831706" y="1192245"/>
                <a:ext cx="2013325" cy="1556724"/>
              </a:xfrm>
              <a:prstGeom prst="rect">
                <a:avLst/>
              </a:prstGeom>
            </p:spPr>
          </p:pic>
          <p:pic>
            <p:nvPicPr>
              <p:cNvPr id="23" name="图片 22">
                <a:extLst>
                  <a:ext uri="{FF2B5EF4-FFF2-40B4-BE49-F238E27FC236}">
                    <a16:creationId xmlns:a16="http://schemas.microsoft.com/office/drawing/2014/main" id="{5647C0F9-0F28-44D3-8028-410A5C1C7B4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75" t="41557" r="54459" b="1"/>
              <a:stretch/>
            </p:blipFill>
            <p:spPr>
              <a:xfrm>
                <a:off x="8839588" y="1192245"/>
                <a:ext cx="2006006" cy="1556725"/>
              </a:xfrm>
              <a:prstGeom prst="rect">
                <a:avLst/>
              </a:prstGeom>
            </p:spPr>
          </p:pic>
        </p:grp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F3CA12DD-ED81-4214-BDCD-29901039E7E9}"/>
                </a:ext>
              </a:extLst>
            </p:cNvPr>
            <p:cNvSpPr/>
            <p:nvPr/>
          </p:nvSpPr>
          <p:spPr>
            <a:xfrm>
              <a:off x="5957670" y="2797772"/>
              <a:ext cx="6004880" cy="33855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C0C0C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buClrTx/>
                <a:defRPr/>
              </a:pPr>
              <a:r>
                <a:rPr lang="zh-CN" altLang="en-US" sz="1600" b="1" dirty="0"/>
                <a:t>胡夫金字塔大空隙成像中使用</a:t>
              </a:r>
              <a:r>
                <a:rPr lang="en-US" altLang="zh-CN" sz="1600" b="1" dirty="0"/>
                <a:t>Micromegas</a:t>
              </a:r>
              <a:r>
                <a:rPr lang="zh-CN" altLang="en-US" sz="1600" b="1" dirty="0"/>
                <a:t>气体探测器</a:t>
              </a:r>
              <a:endParaRPr lang="en-US" altLang="zh-CN" sz="1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2561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1810">
        <p:fade/>
      </p:transition>
    </mc:Choice>
    <mc:Fallback xmlns="">
      <p:transition spd="med" advTm="6181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:a16="http://schemas.microsoft.com/office/drawing/2014/main" id="{8806D994-48F9-4CEC-938A-FEB3D5D19C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6" r="3360"/>
          <a:stretch/>
        </p:blipFill>
        <p:spPr>
          <a:xfrm>
            <a:off x="8235127" y="1067203"/>
            <a:ext cx="3505509" cy="4231512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975701" y="3099925"/>
            <a:ext cx="6426932" cy="2332944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</a:rPr>
              <a:t>●无损检测乏燃料干式贮存桶</a:t>
            </a:r>
            <a:endParaRPr lang="en-US" altLang="zh-CN" sz="2800" dirty="0">
              <a:solidFill>
                <a:srgbClr val="FF0000"/>
              </a:solidFill>
              <a:latin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</a:rPr>
              <a:t>●反应堆核岛内部燃料组件成像</a:t>
            </a:r>
            <a:endParaRPr lang="en-US" altLang="zh-CN" sz="2800" dirty="0">
              <a:solidFill>
                <a:srgbClr val="FF0000"/>
              </a:solidFill>
              <a:latin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</a:rPr>
              <a:t>●毁伤的反应堆成像</a:t>
            </a:r>
            <a:endParaRPr lang="en-US" altLang="zh-CN" sz="2800" dirty="0">
              <a:solidFill>
                <a:srgbClr val="FF0000"/>
              </a:solidFill>
              <a:latin typeface="Microsoft YaHei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dirty="0">
                <a:solidFill>
                  <a:srgbClr val="FF0000"/>
                </a:solidFill>
                <a:latin typeface="Microsoft YaHei" panose="020B0503020204020204" pitchFamily="34" charset="-122"/>
              </a:rPr>
              <a:t>●远程测控堆芯和毁伤评估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7015678" y="668629"/>
            <a:ext cx="1888649" cy="1931533"/>
            <a:chOff x="5860150" y="1106639"/>
            <a:chExt cx="1888649" cy="1931533"/>
          </a:xfrm>
        </p:grpSpPr>
        <p:grpSp>
          <p:nvGrpSpPr>
            <p:cNvPr id="6" name="组合 5"/>
            <p:cNvGrpSpPr/>
            <p:nvPr/>
          </p:nvGrpSpPr>
          <p:grpSpPr>
            <a:xfrm>
              <a:off x="5860150" y="1106639"/>
              <a:ext cx="1888649" cy="1931533"/>
              <a:chOff x="4983850" y="2430614"/>
              <a:chExt cx="2563417" cy="2526280"/>
            </a:xfrm>
          </p:grpSpPr>
          <p:sp>
            <p:nvSpPr>
              <p:cNvPr id="22" name="圆角矩形 19"/>
              <p:cNvSpPr/>
              <p:nvPr/>
            </p:nvSpPr>
            <p:spPr>
              <a:xfrm>
                <a:off x="4983850" y="2720179"/>
                <a:ext cx="2259019" cy="2236715"/>
              </a:xfrm>
              <a:prstGeom prst="ellipse">
                <a:avLst/>
              </a:prstGeom>
              <a:solidFill>
                <a:srgbClr val="4472C4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38" tIns="45719" rIns="91438" bIns="45719" rtlCol="0" anchor="ctr"/>
              <a:lstStyle/>
              <a:p>
                <a:pPr algn="ctr">
                  <a:lnSpc>
                    <a:spcPct val="130000"/>
                  </a:lnSpc>
                </a:pPr>
                <a:endParaRPr lang="zh-CN" altLang="en-US" sz="4000" dirty="0">
                  <a:latin typeface="Microsoft YaHei" panose="020B0503020204020204" pitchFamily="34" charset="-122"/>
                  <a:ea typeface="Microsoft YaHei" panose="020B0503020204020204" pitchFamily="34" charset="-122"/>
                </a:endParaRPr>
              </a:p>
            </p:txBody>
          </p:sp>
          <p:grpSp>
            <p:nvGrpSpPr>
              <p:cNvPr id="19" name="组合 18"/>
              <p:cNvGrpSpPr/>
              <p:nvPr/>
            </p:nvGrpSpPr>
            <p:grpSpPr>
              <a:xfrm>
                <a:off x="5128784" y="2430614"/>
                <a:ext cx="2418483" cy="2515367"/>
                <a:chOff x="4721608" y="1835707"/>
                <a:chExt cx="1879634" cy="1954931"/>
              </a:xfrm>
              <a:solidFill>
                <a:srgbClr val="4472C4">
                  <a:alpha val="39000"/>
                </a:srgbClr>
              </a:solidFill>
            </p:grpSpPr>
            <p:sp>
              <p:nvSpPr>
                <p:cNvPr id="20" name="圆角矩形 19"/>
                <p:cNvSpPr/>
                <p:nvPr/>
              </p:nvSpPr>
              <p:spPr>
                <a:xfrm>
                  <a:off x="4721608" y="1835707"/>
                  <a:ext cx="1755699" cy="1738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  <p:sp>
              <p:nvSpPr>
                <p:cNvPr id="21" name="圆角矩形 20"/>
                <p:cNvSpPr/>
                <p:nvPr/>
              </p:nvSpPr>
              <p:spPr>
                <a:xfrm>
                  <a:off x="4845543" y="2052274"/>
                  <a:ext cx="1755699" cy="1738364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130000"/>
                    </a:lnSpc>
                  </a:pPr>
                  <a:endParaRPr lang="zh-CN" altLang="en-US" sz="4000" dirty="0">
                    <a:latin typeface="Microsoft YaHei" panose="020B0503020204020204" pitchFamily="34" charset="-122"/>
                    <a:ea typeface="Microsoft YaHei" panose="020B0503020204020204" pitchFamily="34" charset="-122"/>
                  </a:endParaRPr>
                </a:p>
              </p:txBody>
            </p:sp>
          </p:grpSp>
        </p:grpSp>
        <p:sp>
          <p:nvSpPr>
            <p:cNvPr id="2" name="矩形 1"/>
            <p:cNvSpPr/>
            <p:nvPr/>
          </p:nvSpPr>
          <p:spPr>
            <a:xfrm>
              <a:off x="6044928" y="1459663"/>
              <a:ext cx="1527435" cy="1323437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研究</a:t>
              </a:r>
              <a:endParaRPr lang="en-US" altLang="zh-CN" sz="40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  <a:p>
              <a:pPr algn="ctr"/>
              <a:r>
                <a:rPr lang="zh-CN" altLang="en-US" sz="40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意义</a:t>
              </a:r>
            </a:p>
          </p:txBody>
        </p:sp>
      </p:grp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8175878" y="5699890"/>
            <a:ext cx="3626102" cy="463846"/>
          </a:xfrm>
          <a:prstGeom prst="rect">
            <a:avLst/>
          </a:prstGeom>
          <a:noFill/>
          <a:ln w="9360">
            <a:noFill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 defTabSz="-635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</a:defRPr>
            </a:lvl1pPr>
            <a:lvl2pPr defTabSz="-635"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</a:defRPr>
            </a:lvl2pPr>
            <a:lvl3pPr defTabSz="-635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</a:defRPr>
            </a:lvl3pPr>
            <a:lvl4pPr defTabSz="-63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4pPr>
            <a:lvl5pPr defTabSz="-635"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5pPr>
            <a:lvl6pPr marL="2514600" indent="-228600" defTabSz="44894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6pPr>
            <a:lvl7pPr marL="2971800" indent="-228600" defTabSz="44894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7pPr>
            <a:lvl8pPr marL="3429000" indent="-228600" defTabSz="44894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8pPr>
            <a:lvl9pPr marL="3886200" indent="-228600" defTabSz="448945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9pPr>
          </a:lstStyle>
          <a:p>
            <a:r>
              <a:rPr lang="en-US" altLang="zh-CN" sz="1200" dirty="0">
                <a:solidFill>
                  <a:srgbClr val="FF0000"/>
                </a:solidFill>
              </a:rPr>
              <a:t>Proceedings of the INMM 54th Annual Meeting, Palm Desert, CA, USA, 2013 July 14-18</a:t>
            </a:r>
          </a:p>
        </p:txBody>
      </p:sp>
      <p:sp>
        <p:nvSpPr>
          <p:cNvPr id="36" name="矩形 35"/>
          <p:cNvSpPr/>
          <p:nvPr/>
        </p:nvSpPr>
        <p:spPr>
          <a:xfrm>
            <a:off x="8238852" y="5298715"/>
            <a:ext cx="3500155" cy="4095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  <a:buClrTx/>
              <a:defRPr/>
            </a:pPr>
            <a:r>
              <a:rPr lang="en-US" altLang="zh-CN" b="1" dirty="0"/>
              <a:t>ZED-2</a:t>
            </a:r>
            <a:r>
              <a:rPr lang="zh-CN" altLang="en-US" b="1" dirty="0"/>
              <a:t>型反应堆双侧成像结构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439" y="1692617"/>
            <a:ext cx="7403286" cy="1310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30000"/>
              </a:lnSpc>
              <a:buFont typeface="+mj-ea"/>
              <a:buAutoNum type="ea1JpnChsDbPeriod"/>
            </a:pPr>
            <a:r>
              <a:rPr lang="zh-CN" altLang="en-US" sz="3200" dirty="0">
                <a:latin typeface="Microsoft YaHei" panose="020B0503020204020204" pitchFamily="34" charset="-122"/>
              </a:rPr>
              <a:t>检测事故工况下堆芯是否融化</a:t>
            </a:r>
            <a:endParaRPr lang="en-US" altLang="zh-CN" sz="3200" dirty="0">
              <a:latin typeface="Microsoft YaHei" panose="020B0503020204020204" pitchFamily="34" charset="-122"/>
            </a:endParaRPr>
          </a:p>
          <a:p>
            <a:pPr marL="571500" indent="-571500">
              <a:lnSpc>
                <a:spcPct val="130000"/>
              </a:lnSpc>
              <a:buFont typeface="+mj-ea"/>
              <a:buAutoNum type="ea1JpnChsDbPeriod"/>
            </a:pPr>
            <a:r>
              <a:rPr lang="zh-CN" altLang="en-US" sz="3200" dirty="0">
                <a:latin typeface="Microsoft YaHei" panose="020B0503020204020204" pitchFamily="34" charset="-122"/>
              </a:rPr>
              <a:t>对封装体内重核物质实现二维成像</a:t>
            </a: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85284" y="3112925"/>
            <a:ext cx="137309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sz="3000" b="1" dirty="0">
                <a:solidFill>
                  <a:srgbClr val="FF0000"/>
                </a:solidFill>
              </a:rPr>
              <a:t>应用：</a:t>
            </a: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DBBE32AB-97C3-461C-B5D8-25845AFAD22E}"/>
              </a:ext>
            </a:extLst>
          </p:cNvPr>
          <p:cNvGrpSpPr/>
          <p:nvPr/>
        </p:nvGrpSpPr>
        <p:grpSpPr>
          <a:xfrm>
            <a:off x="-166791" y="115645"/>
            <a:ext cx="12514454" cy="666947"/>
            <a:chOff x="-166791" y="115645"/>
            <a:chExt cx="12514454" cy="666947"/>
          </a:xfrm>
        </p:grpSpPr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3AA7DEEE-61C6-472E-AE78-BA4B081B70B3}"/>
                </a:ext>
              </a:extLst>
            </p:cNvPr>
            <p:cNvSpPr/>
            <p:nvPr/>
          </p:nvSpPr>
          <p:spPr>
            <a:xfrm>
              <a:off x="-166791" y="135523"/>
              <a:ext cx="9758675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圆角矩形 42">
              <a:extLst>
                <a:ext uri="{FF2B5EF4-FFF2-40B4-BE49-F238E27FC236}">
                  <a16:creationId xmlns:a16="http://schemas.microsoft.com/office/drawing/2014/main" id="{CF227833-39DF-4BBB-9A56-E362AA097FC8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r>
                <a:rPr lang="en-US" altLang="zh-CN" sz="2800" dirty="0"/>
                <a:t> 1</a:t>
              </a:r>
              <a:endParaRPr lang="zh-CN" altLang="en-US" sz="2800" dirty="0"/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3FDF4D8-4E37-43FA-99DE-1966FBCE8420}"/>
                </a:ext>
              </a:extLst>
            </p:cNvPr>
            <p:cNvSpPr txBox="1"/>
            <p:nvPr/>
          </p:nvSpPr>
          <p:spPr>
            <a:xfrm>
              <a:off x="9484601" y="223216"/>
              <a:ext cx="232228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200" dirty="0">
                  <a:solidFill>
                    <a:schemeClr val="accent5">
                      <a:lumMod val="50000"/>
                    </a:schemeClr>
                  </a:solidFill>
                </a:rPr>
                <a:t>研究背景及意义</a:t>
              </a: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3EC35AAA-69D9-4F77-8D81-B222BCB5AB1D}"/>
                </a:ext>
              </a:extLst>
            </p:cNvPr>
            <p:cNvSpPr/>
            <p:nvPr/>
          </p:nvSpPr>
          <p:spPr>
            <a:xfrm>
              <a:off x="4156082" y="286318"/>
              <a:ext cx="5426644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algn="ctr"/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RESEARCH </a:t>
              </a:r>
              <a:r>
                <a:rPr lang="en-US" altLang="zh-CN" sz="18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BACKGROUNDS AND SIGNIFICANCE</a:t>
              </a:r>
              <a:endPara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85096">
        <p:fade/>
      </p:transition>
    </mc:Choice>
    <mc:Fallback xmlns="">
      <p:transition spd="med" advTm="85096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组 3"/>
          <p:cNvGrpSpPr/>
          <p:nvPr/>
        </p:nvGrpSpPr>
        <p:grpSpPr>
          <a:xfrm>
            <a:off x="-21102" y="2726989"/>
            <a:ext cx="12213104" cy="1484725"/>
            <a:chOff x="-21103" y="2756016"/>
            <a:chExt cx="12213103" cy="1484725"/>
          </a:xfrm>
        </p:grpSpPr>
        <p:sp>
          <p:nvSpPr>
            <p:cNvPr id="60" name="矩形 59"/>
            <p:cNvSpPr/>
            <p:nvPr/>
          </p:nvSpPr>
          <p:spPr>
            <a:xfrm flipH="1">
              <a:off x="0" y="2872348"/>
              <a:ext cx="12192000" cy="1252063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78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圆角矩形 60"/>
            <p:cNvSpPr/>
            <p:nvPr/>
          </p:nvSpPr>
          <p:spPr>
            <a:xfrm rot="10800000" flipV="1">
              <a:off x="402055" y="2756016"/>
              <a:ext cx="1493557" cy="1484725"/>
            </a:xfrm>
            <a:prstGeom prst="roundRect">
              <a:avLst>
                <a:gd name="adj" fmla="val 5039"/>
              </a:avLst>
            </a:prstGeom>
            <a:solidFill>
              <a:srgbClr val="4472C4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8" tIns="45719" rIns="91438" bIns="45719" rtlCol="0" anchor="ctr"/>
            <a:lstStyle/>
            <a:p>
              <a:pPr algn="ctr"/>
              <a:r>
                <a:rPr lang="en-US" altLang="zh-CN" sz="6000" dirty="0"/>
                <a:t>2</a:t>
              </a:r>
              <a:endParaRPr lang="zh-CN" altLang="en-US" sz="6000" dirty="0"/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6294781" y="2928130"/>
              <a:ext cx="5852016" cy="769439"/>
            </a:xfrm>
            <a:prstGeom prst="rect">
              <a:avLst/>
            </a:prstGeom>
            <a:noFill/>
          </p:spPr>
          <p:txBody>
            <a:bodyPr wrap="square" lIns="91438" tIns="45719" rIns="91438" bIns="45719" rtlCol="0">
              <a:spAutoFit/>
            </a:bodyPr>
            <a:lstStyle/>
            <a:p>
              <a:pPr algn="r"/>
              <a:r>
                <a:rPr lang="en-US" altLang="zh-CN" sz="4400" spc="3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MUON</a:t>
              </a:r>
              <a:r>
                <a:rPr lang="zh-CN" altLang="en-US" sz="4400" spc="300" dirty="0">
                  <a:solidFill>
                    <a:schemeClr val="bg1"/>
                  </a:solidFill>
                  <a:latin typeface="Microsoft YaHei" panose="020B0503020204020204" pitchFamily="34" charset="-122"/>
                </a:rPr>
                <a:t>成像基本原理</a:t>
              </a:r>
            </a:p>
          </p:txBody>
        </p:sp>
        <p:grpSp>
          <p:nvGrpSpPr>
            <p:cNvPr id="63" name="组 2"/>
            <p:cNvGrpSpPr/>
            <p:nvPr/>
          </p:nvGrpSpPr>
          <p:grpSpPr>
            <a:xfrm>
              <a:off x="-21103" y="2805711"/>
              <a:ext cx="309333" cy="1387762"/>
              <a:chOff x="-21103" y="2805711"/>
              <a:chExt cx="309333" cy="1387762"/>
            </a:xfrm>
          </p:grpSpPr>
          <p:sp>
            <p:nvSpPr>
              <p:cNvPr id="65" name="圆角矩形 64"/>
              <p:cNvSpPr/>
              <p:nvPr/>
            </p:nvSpPr>
            <p:spPr>
              <a:xfrm rot="16200000" flipV="1">
                <a:off x="-31300" y="360851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圆角矩形 65"/>
              <p:cNvSpPr/>
              <p:nvPr/>
            </p:nvSpPr>
            <p:spPr>
              <a:xfrm rot="16200000" flipV="1">
                <a:off x="-31300" y="3873944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7" name="圆角矩形 66"/>
              <p:cNvSpPr/>
              <p:nvPr/>
            </p:nvSpPr>
            <p:spPr>
              <a:xfrm rot="16200000" flipV="1">
                <a:off x="-31300" y="308735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rgbClr val="4472C4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8" name="圆角矩形 67"/>
              <p:cNvSpPr/>
              <p:nvPr/>
            </p:nvSpPr>
            <p:spPr>
              <a:xfrm rot="16200000" flipV="1">
                <a:off x="-31300" y="3352780"/>
                <a:ext cx="329726" cy="309332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圆角矩形 68"/>
              <p:cNvSpPr/>
              <p:nvPr/>
            </p:nvSpPr>
            <p:spPr>
              <a:xfrm rot="16200000" flipV="1">
                <a:off x="-31299" y="2815907"/>
                <a:ext cx="329726" cy="309333"/>
              </a:xfrm>
              <a:prstGeom prst="roundRect">
                <a:avLst>
                  <a:gd name="adj" fmla="val 5039"/>
                </a:avLst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  <a:softEdge rad="635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13" name="矩形 12">
            <a:extLst>
              <a:ext uri="{FF2B5EF4-FFF2-40B4-BE49-F238E27FC236}">
                <a16:creationId xmlns:a16="http://schemas.microsoft.com/office/drawing/2014/main" id="{0EBE7015-15F0-4ECE-9141-7DF0660EA1E3}"/>
              </a:ext>
            </a:extLst>
          </p:cNvPr>
          <p:cNvSpPr/>
          <p:nvPr/>
        </p:nvSpPr>
        <p:spPr>
          <a:xfrm>
            <a:off x="6003235" y="3617001"/>
            <a:ext cx="6077305" cy="369330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dist"/>
            <a:r>
              <a:rPr lang="en-US" altLang="zh-CN" sz="1800" dirty="0">
                <a:solidFill>
                  <a:schemeClr val="bg1"/>
                </a:solidFill>
                <a:latin typeface="Microsoft YaHei" panose="020B0503020204020204" pitchFamily="34" charset="-122"/>
              </a:rPr>
              <a:t>MUON IMAGING FUNDAMENTALS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606">
        <p:fade/>
      </p:transition>
    </mc:Choice>
    <mc:Fallback xmlns="">
      <p:transition spd="med" advTm="3606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368" y="1038657"/>
            <a:ext cx="5673244" cy="2952000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图片 2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368" y="3240613"/>
            <a:ext cx="5673244" cy="756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2409368" y="4105396"/>
            <a:ext cx="5673244" cy="2618200"/>
            <a:chOff x="2409368" y="4131309"/>
            <a:chExt cx="5673244" cy="2618200"/>
          </a:xfrm>
        </p:grpSpPr>
        <p:pic>
          <p:nvPicPr>
            <p:cNvPr id="39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9368" y="4131309"/>
              <a:ext cx="5673244" cy="230910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" name="矩形 70"/>
            <p:cNvSpPr/>
            <p:nvPr/>
          </p:nvSpPr>
          <p:spPr>
            <a:xfrm>
              <a:off x="2409368" y="6335550"/>
              <a:ext cx="5673244" cy="41395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marR="0" lvl="0" indent="-457200" algn="just" defTabSz="91435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高、中、低</a:t>
              </a: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Z</a:t>
              </a:r>
              <a:r>
                <a:rPr kumimoji="0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物质的散射角分布存在明显分界</a:t>
              </a:r>
              <a:endPara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202480" y="1038657"/>
            <a:ext cx="3876507" cy="3037327"/>
            <a:chOff x="8202480" y="1038657"/>
            <a:chExt cx="3876507" cy="3037327"/>
          </a:xfrm>
        </p:grpSpPr>
        <p:grpSp>
          <p:nvGrpSpPr>
            <p:cNvPr id="40" name="组合 14"/>
            <p:cNvGrpSpPr>
              <a:grpSpLocks/>
            </p:cNvGrpSpPr>
            <p:nvPr/>
          </p:nvGrpSpPr>
          <p:grpSpPr bwMode="auto">
            <a:xfrm>
              <a:off x="8202480" y="1038657"/>
              <a:ext cx="3876507" cy="2610000"/>
              <a:chOff x="80964" y="-100533"/>
              <a:chExt cx="3887581" cy="3024175"/>
            </a:xfrm>
          </p:grpSpPr>
          <p:pic>
            <p:nvPicPr>
              <p:cNvPr id="41" name="Picture 1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964" y="-100533"/>
                <a:ext cx="3843033" cy="3024175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2" name="Text Box 11"/>
              <p:cNvSpPr txBox="1">
                <a:spLocks noChangeArrowheads="1"/>
              </p:cNvSpPr>
              <p:nvPr/>
            </p:nvSpPr>
            <p:spPr bwMode="auto">
              <a:xfrm>
                <a:off x="2976358" y="1944024"/>
                <a:ext cx="992187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25mrad</a:t>
                </a:r>
              </a:p>
            </p:txBody>
          </p:sp>
          <p:sp>
            <p:nvSpPr>
              <p:cNvPr id="43" name="Text Box 12"/>
              <p:cNvSpPr txBox="1">
                <a:spLocks noChangeArrowheads="1"/>
              </p:cNvSpPr>
              <p:nvPr/>
            </p:nvSpPr>
            <p:spPr bwMode="auto">
              <a:xfrm>
                <a:off x="1143519" y="1933575"/>
                <a:ext cx="992188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19mrad</a:t>
                </a:r>
              </a:p>
            </p:txBody>
          </p:sp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1124812" y="296863"/>
                <a:ext cx="865188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4mrad</a:t>
                </a:r>
              </a:p>
            </p:txBody>
          </p:sp>
          <p:sp>
            <p:nvSpPr>
              <p:cNvPr id="45" name="Text Box 14"/>
              <p:cNvSpPr txBox="1">
                <a:spLocks noChangeArrowheads="1"/>
              </p:cNvSpPr>
              <p:nvPr/>
            </p:nvSpPr>
            <p:spPr bwMode="auto">
              <a:xfrm>
                <a:off x="2931810" y="375713"/>
                <a:ext cx="992187" cy="3683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10mrad</a:t>
                </a:r>
              </a:p>
            </p:txBody>
          </p:sp>
          <p:sp>
            <p:nvSpPr>
              <p:cNvPr id="46" name="Text Box 15"/>
              <p:cNvSpPr txBox="1">
                <a:spLocks noChangeArrowheads="1"/>
              </p:cNvSpPr>
              <p:nvPr/>
            </p:nvSpPr>
            <p:spPr bwMode="auto">
              <a:xfrm>
                <a:off x="2242831" y="665163"/>
                <a:ext cx="534987" cy="460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Fe</a:t>
                </a:r>
              </a:p>
            </p:txBody>
          </p:sp>
          <p:sp>
            <p:nvSpPr>
              <p:cNvPr id="47" name="Text Box 16"/>
              <p:cNvSpPr txBox="1">
                <a:spLocks noChangeArrowheads="1"/>
              </p:cNvSpPr>
              <p:nvPr/>
            </p:nvSpPr>
            <p:spPr bwMode="auto">
              <a:xfrm>
                <a:off x="585788" y="665163"/>
                <a:ext cx="485775" cy="460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24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Al</a:t>
                </a:r>
              </a:p>
            </p:txBody>
          </p:sp>
          <p:sp>
            <p:nvSpPr>
              <p:cNvPr id="48" name="Text Box 17"/>
              <p:cNvSpPr txBox="1">
                <a:spLocks noChangeArrowheads="1"/>
              </p:cNvSpPr>
              <p:nvPr/>
            </p:nvSpPr>
            <p:spPr bwMode="auto">
              <a:xfrm>
                <a:off x="2377769" y="2142126"/>
                <a:ext cx="400050" cy="460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U</a:t>
                </a:r>
              </a:p>
            </p:txBody>
          </p:sp>
          <p:sp>
            <p:nvSpPr>
              <p:cNvPr id="49" name="Text Box 18"/>
              <p:cNvSpPr txBox="1">
                <a:spLocks noChangeArrowheads="1"/>
              </p:cNvSpPr>
              <p:nvPr/>
            </p:nvSpPr>
            <p:spPr bwMode="auto">
              <a:xfrm>
                <a:off x="453396" y="2117725"/>
                <a:ext cx="569912" cy="46037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>
                  <a:spcBef>
                    <a:spcPts val="8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32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spcBef>
                    <a:spcPts val="7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8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spcBef>
                    <a:spcPts val="6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4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spcBef>
                    <a:spcPts val="500"/>
                  </a:spcBef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449263" eaLnBrk="0" fontAlgn="base" hangingPunct="0">
                  <a:spcBef>
                    <a:spcPts val="50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 sz="2000">
                    <a:solidFill>
                      <a:srgbClr val="000000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l" defTabSz="914354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Pct val="100000"/>
                  <a:buFontTx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kumimoji="0" lang="en-US" altLang="zh-CN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宋体" panose="02010600030101010101" pitchFamily="2" charset="-122"/>
                    <a:cs typeface="+mn-cs"/>
                  </a:rPr>
                  <a:t>Pb</a:t>
                </a:r>
              </a:p>
            </p:txBody>
          </p:sp>
        </p:grpSp>
        <p:sp>
          <p:nvSpPr>
            <p:cNvPr id="72" name="矩形 71"/>
            <p:cNvSpPr/>
            <p:nvPr/>
          </p:nvSpPr>
          <p:spPr>
            <a:xfrm>
              <a:off x="8202480" y="3662025"/>
              <a:ext cx="3832086" cy="41395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chemeClr val="tx1"/>
              </a:solidFill>
            </a:ln>
          </p:spPr>
          <p:txBody>
            <a:bodyPr wrap="square">
              <a:spAutoFit/>
            </a:bodyPr>
            <a:lstStyle/>
            <a:p>
              <a:pPr marL="457200" marR="0" lvl="0" indent="-457200" algn="just" defTabSz="91435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Muon</a:t>
              </a:r>
              <a:r>
                <a:rPr kumimoji="0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的散射角近似高斯分布</a:t>
              </a:r>
              <a:endPara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75" name="Text Box 16"/>
          <p:cNvSpPr txBox="1">
            <a:spLocks noChangeArrowheads="1"/>
          </p:cNvSpPr>
          <p:nvPr/>
        </p:nvSpPr>
        <p:spPr bwMode="auto">
          <a:xfrm>
            <a:off x="4982258" y="4440482"/>
            <a:ext cx="1138238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High Z</a:t>
            </a: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3798565" y="5039946"/>
            <a:ext cx="151447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Median Z</a:t>
            </a:r>
          </a:p>
        </p:txBody>
      </p:sp>
      <p:sp>
        <p:nvSpPr>
          <p:cNvPr id="85" name="Text Box 16"/>
          <p:cNvSpPr txBox="1">
            <a:spLocks noChangeArrowheads="1"/>
          </p:cNvSpPr>
          <p:nvPr/>
        </p:nvSpPr>
        <p:spPr bwMode="auto">
          <a:xfrm>
            <a:off x="3206301" y="5741060"/>
            <a:ext cx="1068387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Low Z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202944" y="4113596"/>
            <a:ext cx="3831622" cy="2610000"/>
            <a:chOff x="8207275" y="3830415"/>
            <a:chExt cx="3831622" cy="2610000"/>
          </a:xfrm>
        </p:grpSpPr>
        <p:pic>
          <p:nvPicPr>
            <p:cNvPr id="50" name="图片 2"/>
            <p:cNvPicPr>
              <a:picLocks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07275" y="3830415"/>
              <a:ext cx="3831622" cy="26100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 Box 18"/>
            <p:cNvSpPr txBox="1">
              <a:spLocks noChangeArrowheads="1"/>
            </p:cNvSpPr>
            <p:nvPr/>
          </p:nvSpPr>
          <p:spPr bwMode="auto">
            <a:xfrm>
              <a:off x="10177514" y="5212686"/>
              <a:ext cx="1284624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zh-CN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Pb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(Z=82)</a:t>
              </a:r>
            </a:p>
          </p:txBody>
        </p:sp>
        <p:sp>
          <p:nvSpPr>
            <p:cNvPr id="74" name="Text Box 17"/>
            <p:cNvSpPr txBox="1">
              <a:spLocks noChangeArrowheads="1"/>
            </p:cNvSpPr>
            <p:nvPr/>
          </p:nvSpPr>
          <p:spPr bwMode="auto">
            <a:xfrm>
              <a:off x="10255397" y="5552801"/>
              <a:ext cx="1250961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U 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(Z=92)</a:t>
              </a:r>
            </a:p>
          </p:txBody>
        </p:sp>
        <p:sp>
          <p:nvSpPr>
            <p:cNvPr id="86" name="Text Box 16"/>
            <p:cNvSpPr txBox="1">
              <a:spLocks noChangeArrowheads="1"/>
            </p:cNvSpPr>
            <p:nvPr/>
          </p:nvSpPr>
          <p:spPr bwMode="auto">
            <a:xfrm>
              <a:off x="10122426" y="4459387"/>
              <a:ext cx="1250961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Al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(Z=13)</a:t>
              </a:r>
            </a:p>
          </p:txBody>
        </p:sp>
        <p:sp>
          <p:nvSpPr>
            <p:cNvPr id="87" name="Text Box 15"/>
            <p:cNvSpPr txBox="1">
              <a:spLocks noChangeArrowheads="1"/>
            </p:cNvSpPr>
            <p:nvPr/>
          </p:nvSpPr>
          <p:spPr bwMode="auto">
            <a:xfrm>
              <a:off x="10167603" y="4837146"/>
              <a:ext cx="1249358" cy="4638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>
              <a:spAutoFit/>
            </a:bodyPr>
            <a:lstStyle>
              <a:lvl1pPr>
                <a:spcBef>
                  <a:spcPts val="8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32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spcBef>
                  <a:spcPts val="7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8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spcBef>
                  <a:spcPts val="6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4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spcBef>
                  <a:spcPts val="500"/>
                </a:spcBef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449263" eaLnBrk="0" fontAlgn="base" hangingPunct="0">
                <a:spcBef>
                  <a:spcPts val="50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 sz="2000">
                  <a:solidFill>
                    <a:srgbClr val="000000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Pct val="100000"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Fe</a:t>
              </a:r>
              <a:r>
                <a:rPr kumimoji="0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(Z=26)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62886" y="1698122"/>
            <a:ext cx="2186017" cy="3311010"/>
            <a:chOff x="189725" y="1146924"/>
            <a:chExt cx="2110862" cy="1899773"/>
          </a:xfrm>
        </p:grpSpPr>
        <p:grpSp>
          <p:nvGrpSpPr>
            <p:cNvPr id="2" name="组合 1"/>
            <p:cNvGrpSpPr/>
            <p:nvPr/>
          </p:nvGrpSpPr>
          <p:grpSpPr>
            <a:xfrm>
              <a:off x="189725" y="1146924"/>
              <a:ext cx="2057764" cy="1899773"/>
              <a:chOff x="4683349" y="1642214"/>
              <a:chExt cx="2259084" cy="1899773"/>
            </a:xfrm>
          </p:grpSpPr>
          <p:sp>
            <p:nvSpPr>
              <p:cNvPr id="20" name="圆角矩形 19"/>
              <p:cNvSpPr/>
              <p:nvPr/>
            </p:nvSpPr>
            <p:spPr>
              <a:xfrm>
                <a:off x="4683349" y="1803623"/>
                <a:ext cx="2259084" cy="1738364"/>
              </a:xfrm>
              <a:prstGeom prst="roundRect">
                <a:avLst>
                  <a:gd name="adj" fmla="val 4378"/>
                </a:avLst>
              </a:prstGeom>
              <a:solidFill>
                <a:srgbClr val="4472C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19" name="圆角矩形 18"/>
              <p:cNvSpPr/>
              <p:nvPr/>
            </p:nvSpPr>
            <p:spPr>
              <a:xfrm>
                <a:off x="4683349" y="1642214"/>
                <a:ext cx="2259084" cy="1738364"/>
              </a:xfrm>
              <a:prstGeom prst="roundRect">
                <a:avLst>
                  <a:gd name="adj" fmla="val 4378"/>
                </a:avLst>
              </a:prstGeom>
              <a:solidFill>
                <a:srgbClr val="4472C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8" name="矩形 7"/>
            <p:cNvSpPr/>
            <p:nvPr/>
          </p:nvSpPr>
          <p:spPr>
            <a:xfrm>
              <a:off x="215817" y="1210414"/>
              <a:ext cx="2084770" cy="368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284963" y="115645"/>
            <a:ext cx="12062700" cy="666947"/>
            <a:chOff x="284963" y="115645"/>
            <a:chExt cx="12062700" cy="666947"/>
          </a:xfrm>
        </p:grpSpPr>
        <p:sp>
          <p:nvSpPr>
            <p:cNvPr id="51" name="矩形 50"/>
            <p:cNvSpPr/>
            <p:nvPr/>
          </p:nvSpPr>
          <p:spPr>
            <a:xfrm>
              <a:off x="284963" y="135523"/>
              <a:ext cx="8533197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2" name="圆角矩形 51"/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8753992" y="228224"/>
              <a:ext cx="2991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54"/>
              <a:r>
                <a:rPr lang="en-US" altLang="zh-CN" sz="2400" dirty="0">
                  <a:solidFill>
                    <a:srgbClr val="4472C4">
                      <a:lumMod val="50000"/>
                    </a:srgbClr>
                  </a:solidFill>
                </a:rPr>
                <a:t>MUON</a:t>
              </a:r>
              <a:r>
                <a:rPr lang="zh-CN" altLang="en-US" sz="2400" dirty="0">
                  <a:solidFill>
                    <a:srgbClr val="4472C4">
                      <a:lumMod val="50000"/>
                    </a:srgbClr>
                  </a:solidFill>
                </a:rPr>
                <a:t>成像基本原理</a:t>
              </a:r>
            </a:p>
          </p:txBody>
        </p:sp>
        <p:sp>
          <p:nvSpPr>
            <p:cNvPr id="54" name="矩形 53"/>
            <p:cNvSpPr/>
            <p:nvPr/>
          </p:nvSpPr>
          <p:spPr>
            <a:xfrm>
              <a:off x="2977413" y="274632"/>
              <a:ext cx="5786203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lvl="0" algn="dist" defTabSz="914354"/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MUON IMAGING FUNDAMENTALS</a:t>
              </a:r>
            </a:p>
          </p:txBody>
        </p:sp>
      </p:grpSp>
      <p:sp>
        <p:nvSpPr>
          <p:cNvPr id="9" name="矩形 8"/>
          <p:cNvSpPr/>
          <p:nvPr/>
        </p:nvSpPr>
        <p:spPr>
          <a:xfrm>
            <a:off x="31360" y="1884109"/>
            <a:ext cx="2394079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Muon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库伦散射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(Muon-</a:t>
            </a: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Coulomb- Scattering)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1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74966">
        <p:fade/>
      </p:transition>
    </mc:Choice>
    <mc:Fallback xmlns="">
      <p:transition spd="med" advTm="74966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>
            <a:extLst>
              <a:ext uri="{FF2B5EF4-FFF2-40B4-BE49-F238E27FC236}">
                <a16:creationId xmlns:a16="http://schemas.microsoft.com/office/drawing/2014/main" id="{BADF0DA4-7CAA-42D8-BF41-A04908934EE6}"/>
              </a:ext>
            </a:extLst>
          </p:cNvPr>
          <p:cNvGrpSpPr/>
          <p:nvPr/>
        </p:nvGrpSpPr>
        <p:grpSpPr>
          <a:xfrm>
            <a:off x="284963" y="115645"/>
            <a:ext cx="12062700" cy="666947"/>
            <a:chOff x="284963" y="115645"/>
            <a:chExt cx="12062700" cy="666947"/>
          </a:xfrm>
        </p:grpSpPr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336218C-6E0B-45E3-98DF-612EF3C094A2}"/>
                </a:ext>
              </a:extLst>
            </p:cNvPr>
            <p:cNvSpPr/>
            <p:nvPr/>
          </p:nvSpPr>
          <p:spPr>
            <a:xfrm>
              <a:off x="284963" y="135523"/>
              <a:ext cx="8533197" cy="647069"/>
            </a:xfrm>
            <a:prstGeom prst="rect">
              <a:avLst/>
            </a:prstGeom>
            <a:gradFill>
              <a:gsLst>
                <a:gs pos="63000">
                  <a:schemeClr val="accent1">
                    <a:lumMod val="5000"/>
                    <a:lumOff val="95000"/>
                    <a:alpha val="0"/>
                  </a:schemeClr>
                </a:gs>
                <a:gs pos="31000">
                  <a:schemeClr val="accent5"/>
                </a:gs>
              </a:gsLst>
              <a:lin ang="10800000" scaled="0"/>
            </a:gradFill>
            <a:ln>
              <a:noFill/>
            </a:ln>
            <a:effectLst>
              <a:outerShdw blurRad="393700" dist="76200" dir="5820000" sx="99000" sy="99000" algn="t" rotWithShape="0">
                <a:prstClr val="black">
                  <a:alpha val="5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9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2" name="圆角矩形 51">
              <a:extLst>
                <a:ext uri="{FF2B5EF4-FFF2-40B4-BE49-F238E27FC236}">
                  <a16:creationId xmlns:a16="http://schemas.microsoft.com/office/drawing/2014/main" id="{C1340401-5BEF-4CDE-B20D-7EDABD9271CB}"/>
                </a:ext>
              </a:extLst>
            </p:cNvPr>
            <p:cNvSpPr/>
            <p:nvPr/>
          </p:nvSpPr>
          <p:spPr>
            <a:xfrm rot="10800000" flipV="1">
              <a:off x="11685090" y="115645"/>
              <a:ext cx="662573" cy="647069"/>
            </a:xfrm>
            <a:prstGeom prst="roundRect">
              <a:avLst>
                <a:gd name="adj" fmla="val 5039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6" tIns="45718" rIns="91436" bIns="45718" rtlCol="0" anchor="ctr"/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 2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7" name="文本框 46">
              <a:extLst>
                <a:ext uri="{FF2B5EF4-FFF2-40B4-BE49-F238E27FC236}">
                  <a16:creationId xmlns:a16="http://schemas.microsoft.com/office/drawing/2014/main" id="{3F5B2D39-6925-4814-AC16-F23BCC5F6B30}"/>
                </a:ext>
              </a:extLst>
            </p:cNvPr>
            <p:cNvSpPr txBox="1"/>
            <p:nvPr/>
          </p:nvSpPr>
          <p:spPr>
            <a:xfrm>
              <a:off x="8753992" y="228224"/>
              <a:ext cx="299186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 defTabSz="914354"/>
              <a:r>
                <a:rPr lang="en-US" altLang="zh-CN" sz="2400" dirty="0">
                  <a:solidFill>
                    <a:srgbClr val="4472C4">
                      <a:lumMod val="50000"/>
                    </a:srgbClr>
                  </a:solidFill>
                </a:rPr>
                <a:t>MUON</a:t>
              </a:r>
              <a:r>
                <a:rPr lang="zh-CN" altLang="en-US" sz="2400" dirty="0">
                  <a:solidFill>
                    <a:srgbClr val="4472C4">
                      <a:lumMod val="50000"/>
                    </a:srgbClr>
                  </a:solidFill>
                </a:rPr>
                <a:t>成像基本原理</a:t>
              </a:r>
            </a:p>
          </p:txBody>
        </p:sp>
        <p:sp>
          <p:nvSpPr>
            <p:cNvPr id="48" name="矩形 47">
              <a:extLst>
                <a:ext uri="{FF2B5EF4-FFF2-40B4-BE49-F238E27FC236}">
                  <a16:creationId xmlns:a16="http://schemas.microsoft.com/office/drawing/2014/main" id="{6F1CBBF2-1423-468D-B277-09AFEF308237}"/>
                </a:ext>
              </a:extLst>
            </p:cNvPr>
            <p:cNvSpPr/>
            <p:nvPr/>
          </p:nvSpPr>
          <p:spPr>
            <a:xfrm>
              <a:off x="2977413" y="274632"/>
              <a:ext cx="5786203" cy="369330"/>
            </a:xfrm>
            <a:prstGeom prst="rect">
              <a:avLst/>
            </a:prstGeom>
          </p:spPr>
          <p:txBody>
            <a:bodyPr wrap="square" lIns="91438" tIns="45719" rIns="91438" bIns="45719">
              <a:spAutoFit/>
            </a:bodyPr>
            <a:lstStyle/>
            <a:p>
              <a:pPr lvl="0" algn="dist" defTabSz="914354"/>
              <a:r>
                <a:rPr lang="en-US" altLang="zh-CN" sz="1800" dirty="0">
                  <a:solidFill>
                    <a:prstClr val="white"/>
                  </a:solidFill>
                  <a:latin typeface="微软雅黑" panose="020B0503020204020204" pitchFamily="34" charset="-122"/>
                </a:rPr>
                <a:t>MUON IMAGING FUNDAMENTALS</a:t>
              </a:r>
            </a:p>
          </p:txBody>
        </p:sp>
      </p:grpSp>
      <p:pic>
        <p:nvPicPr>
          <p:cNvPr id="12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687" y="728298"/>
            <a:ext cx="3886200" cy="29972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4" name="图片 1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89811" y="655648"/>
            <a:ext cx="3700463" cy="2952000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图片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811" y="3738729"/>
            <a:ext cx="3700463" cy="295116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2585358" y="5779871"/>
            <a:ext cx="5007565" cy="1003538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354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散射密度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：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标准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μ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子穿过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每单位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厚度的物质时，它的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散射角方差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大小</a:t>
            </a:r>
          </a:p>
        </p:txBody>
      </p:sp>
      <p:grpSp>
        <p:nvGrpSpPr>
          <p:cNvPr id="17" name="组合 16"/>
          <p:cNvGrpSpPr/>
          <p:nvPr/>
        </p:nvGrpSpPr>
        <p:grpSpPr>
          <a:xfrm>
            <a:off x="5847892" y="730538"/>
            <a:ext cx="2172559" cy="1253545"/>
            <a:chOff x="2796008" y="1019710"/>
            <a:chExt cx="2207792" cy="1253545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文本框 17"/>
                <p:cNvSpPr txBox="1"/>
                <p:nvPr/>
              </p:nvSpPr>
              <p:spPr>
                <a:xfrm>
                  <a:off x="2796008" y="1019710"/>
                  <a:ext cx="2207792" cy="875416"/>
                </a:xfrm>
                <a:prstGeom prst="round2SameRect">
                  <a:avLst/>
                </a:prstGeom>
                <a:ln w="28575"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zh-CN" sz="1900" b="0" i="1" u="none" strike="noStrike" kern="1200" cap="none" spc="0" normalizeH="0" baseline="0" noProof="0" smtClean="0">
                            <a:ln w="0">
                              <a:solidFill>
                                <a:prstClr val="black"/>
                              </a:solidFill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prstClr val="black"/>
                                  </a:solidFill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prstClr val="black"/>
                                      </a:solidFill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0" lang="zh-CN" altLang="en-US" sz="1900" b="0" i="0" u="none" strike="noStrike" kern="1200" cap="none" spc="0" normalizeH="0" baseline="0" noProof="0" dirty="0">
                    <a:ln w="0">
                      <a:solidFill>
                        <a:prstClr val="black"/>
                      </a:solidFill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18" name="文本框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008" y="1019710"/>
                  <a:ext cx="2207792" cy="875416"/>
                </a:xfrm>
                <a:prstGeom prst="round2SameRect">
                  <a:avLst/>
                </a:prstGeom>
                <a:blipFill rotWithShape="0">
                  <a:blip r:embed="rId6" cstate="print"/>
                  <a:stretch>
                    <a:fillRect/>
                  </a:stretch>
                </a:blipFill>
                <a:ln w="28575"/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矩形 18"/>
            <p:cNvSpPr/>
            <p:nvPr/>
          </p:nvSpPr>
          <p:spPr>
            <a:xfrm>
              <a:off x="2796008" y="1876223"/>
              <a:ext cx="2207792" cy="397032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457200" marR="0" lvl="0" indent="-457200" algn="just" defTabSz="91435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微软雅黑" panose="020B0503020204020204" pitchFamily="34" charset="-122"/>
                  <a:cs typeface="+mn-cs"/>
                </a:rPr>
                <a:t>传统断层扫描</a:t>
              </a:r>
              <a:endPara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0" name="下箭头 19"/>
          <p:cNvSpPr/>
          <p:nvPr/>
        </p:nvSpPr>
        <p:spPr bwMode="auto">
          <a:xfrm>
            <a:off x="6682143" y="2014472"/>
            <a:ext cx="504056" cy="1119169"/>
          </a:xfrm>
          <a:prstGeom prst="downArrow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57000">
                <a:srgbClr val="F67726"/>
              </a:gs>
              <a:gs pos="100000">
                <a:srgbClr val="FF0000"/>
              </a:gs>
            </a:gsLst>
            <a:lin ang="5400000" scaled="1"/>
          </a:gra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935817" y="3970010"/>
            <a:ext cx="2486446" cy="1687770"/>
            <a:chOff x="0" y="3737568"/>
            <a:chExt cx="2790954" cy="16893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文本框 22"/>
                <p:cNvSpPr txBox="1"/>
                <p:nvPr/>
              </p:nvSpPr>
              <p:spPr>
                <a:xfrm>
                  <a:off x="0" y="4654730"/>
                  <a:ext cx="2790954" cy="772229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CN" altLang="en-US" sz="1900" b="0" i="1" u="none" strike="noStrike" kern="1200" cap="none" spc="0" normalizeH="0" baseline="0" noProof="0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𝜆</m:t>
                        </m:r>
                        <m:d>
                          <m:dPr>
                            <m:begChr m:val="（"/>
                            <m:endChr m:val="）"/>
                            <m:ctrlPr>
                              <a:rPr kumimoji="0" lang="zh-CN" altLang="en-US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kumimoji="0" lang="en-US" altLang="zh-CN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rad</m:t>
                                </m:r>
                              </m:sub>
                            </m:sSub>
                          </m:e>
                        </m:d>
                        <m:r>
                          <a:rPr kumimoji="0" lang="en-US" altLang="zh-CN" sz="1900" b="0" i="1" u="none" strike="noStrike" kern="1200" cap="none" spc="0" normalizeH="0" baseline="0" noProof="0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900" b="0" i="1" u="none" strike="noStrike" kern="1200" cap="none" spc="0" normalizeH="0" baseline="0" noProof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f>
                              <m:fPr>
                                <m:ctrlPr>
                                  <a:rPr kumimoji="0" lang="en-US" altLang="zh-CN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15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1900" b="0" i="1" u="none" strike="noStrike" kern="1200" cap="none" spc="0" normalizeH="0" baseline="0" noProof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900" b="0" i="1" u="none" strike="noStrike" kern="1200" cap="none" spc="0" normalizeH="0" baseline="0" noProof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altLang="zh-CN" sz="1900" b="0" i="1" u="none" strike="noStrike" kern="1200" cap="none" spc="0" normalizeH="0" baseline="0" noProof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0" lang="en-US" altLang="zh-CN" sz="1900" b="0" i="1" u="none" strike="noStrike" kern="1200" cap="none" spc="0" normalizeH="0" baseline="0" noProof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1</m:t>
                            </m:r>
                          </m:num>
                          <m:den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𝑟𝑎𝑑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0" lang="zh-CN" altLang="en-US" sz="1900" b="0" i="0" u="none" strike="noStrike" kern="1200" cap="none" spc="0" normalizeH="0" baseline="0" noProof="0" dirty="0">
                    <a:ln w="0"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3" name="文本框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4654730"/>
                  <a:ext cx="2790954" cy="772229"/>
                </a:xfrm>
                <a:prstGeom prst="roundRect">
                  <a:avLst/>
                </a:prstGeom>
                <a:blipFill rotWithShape="0">
                  <a:blip r:embed="rId7" cstate="print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文本框 21"/>
                <p:cNvSpPr txBox="1"/>
                <p:nvPr/>
              </p:nvSpPr>
              <p:spPr>
                <a:xfrm>
                  <a:off x="0" y="3737568"/>
                  <a:ext cx="2790954" cy="1003426"/>
                </a:xfrm>
                <a:prstGeom prst="round2Same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0" lang="zh-CN" altLang="en-US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𝜎</m:t>
                            </m:r>
                          </m:e>
                          <m:sub>
                            <m:r>
                              <a:rPr kumimoji="0" lang="zh-CN" altLang="en-US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𝜃</m:t>
                            </m:r>
                          </m:sub>
                        </m:sSub>
                        <m:r>
                          <a:rPr kumimoji="0" lang="en-US" altLang="zh-CN" sz="1900" b="0" i="1" u="none" strike="noStrike" kern="1200" cap="none" spc="0" normalizeH="0" baseline="0" noProof="0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≅</m:t>
                        </m:r>
                        <m:f>
                          <m:f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15</m:t>
                            </m:r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𝑀𝑒𝑉</m:t>
                            </m:r>
                          </m:num>
                          <m:den>
                            <m:r>
                              <a:rPr kumimoji="0" lang="zh-CN" altLang="en-US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𝛽</m:t>
                            </m:r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𝑐𝑝</m:t>
                            </m:r>
                          </m:den>
                        </m:f>
                        <m:rad>
                          <m:radPr>
                            <m:degHide m:val="on"/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𝐿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1900" b="0" i="1" u="none" strike="noStrike" kern="1200" cap="none" spc="0" normalizeH="0" baseline="0" noProof="0" smtClean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900" b="0" i="1" u="none" strike="noStrike" kern="1200" cap="none" spc="0" normalizeH="0" baseline="0" noProof="0" smtClean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𝐿</m:t>
                                    </m:r>
                                  </m:e>
                                  <m:sub>
                                    <m:r>
                                      <a:rPr kumimoji="0" lang="en-US" altLang="zh-CN" sz="1900" b="0" i="1" u="none" strike="noStrike" kern="1200" cap="none" spc="0" normalizeH="0" baseline="0" noProof="0" smtClean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𝑟𝑎𝑑</m:t>
                                    </m:r>
                                  </m:sub>
                                </m:sSub>
                              </m:den>
                            </m:f>
                          </m:e>
                        </m:rad>
                      </m:oMath>
                    </m:oMathPara>
                  </a14:m>
                  <a:endParaRPr kumimoji="0" lang="zh-CN" altLang="en-US" sz="1900" b="0" i="0" u="none" strike="noStrike" kern="1200" cap="none" spc="0" normalizeH="0" baseline="0" noProof="0" dirty="0">
                    <a:ln w="0"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2" name="文本框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737568"/>
                  <a:ext cx="2790954" cy="1003426"/>
                </a:xfrm>
                <a:prstGeom prst="round2SameRect">
                  <a:avLst/>
                </a:prstGeom>
                <a:blipFill rotWithShape="0">
                  <a:blip r:embed="rId8" cstate="print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组合 23"/>
          <p:cNvGrpSpPr/>
          <p:nvPr/>
        </p:nvGrpSpPr>
        <p:grpSpPr>
          <a:xfrm>
            <a:off x="5830276" y="3172532"/>
            <a:ext cx="2207792" cy="2216899"/>
            <a:chOff x="2796008" y="2924010"/>
            <a:chExt cx="2207792" cy="213393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文本框 24"/>
                <p:cNvSpPr txBox="1"/>
                <p:nvPr/>
              </p:nvSpPr>
              <p:spPr>
                <a:xfrm>
                  <a:off x="2796008" y="2924010"/>
                  <a:ext cx="2207792" cy="842655"/>
                </a:xfrm>
                <a:prstGeom prst="round2Same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kumimoji="0" lang="el-GR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Σ</m:t>
                            </m:r>
                          </m:e>
                          <m:sub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kumimoji="0" lang="en-US" altLang="zh-CN" sz="1900" b="0" i="1" u="none" strike="noStrike" kern="1200" cap="none" spc="0" normalizeH="0" baseline="0" noProof="0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,</m:t>
                            </m:r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bSup>
                        <m:nary>
                          <m:naryPr>
                            <m:chr m:val="∑"/>
                            <m:supHide m:val="on"/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𝑖𝑗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kumimoji="0" lang="zh-CN" altLang="en-US" sz="1900" b="0" i="0" u="none" strike="noStrike" kern="1200" cap="none" spc="0" normalizeH="0" baseline="0" noProof="0" dirty="0">
                    <a:ln w="0"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5" name="文本框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008" y="2924010"/>
                  <a:ext cx="2207792" cy="842655"/>
                </a:xfrm>
                <a:prstGeom prst="round2SameRect">
                  <a:avLst/>
                </a:prstGeom>
                <a:blipFill rotWithShape="0">
                  <a:blip r:embed="rId9" cstate="print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文本框 26"/>
                <p:cNvSpPr txBox="1"/>
                <p:nvPr/>
              </p:nvSpPr>
              <p:spPr>
                <a:xfrm>
                  <a:off x="2796008" y="4373371"/>
                  <a:ext cx="2207792" cy="68457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rgbClr val="C00000"/>
                  </a:solidFill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marL="0" marR="0" lvl="0" indent="0" algn="l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zh-CN" altLang="en-US" sz="1900" b="0" i="1" u="none" strike="noStrike" kern="1200" cap="none" spc="0" normalizeH="0" baseline="0" noProof="0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𝜆</m:t>
                        </m:r>
                        <m:r>
                          <a:rPr kumimoji="0" lang="en-US" altLang="zh-CN" sz="1900" b="0" i="1" u="none" strike="noStrike" kern="1200" cap="none" spc="0" normalizeH="0" baseline="0" noProof="0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sSup>
                          <m:sSup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altLang="zh-CN" sz="1900" b="0" i="1" u="none" strike="noStrike" kern="1200" cap="none" spc="0" normalizeH="0" baseline="0" noProof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(</m:t>
                            </m:r>
                            <m:f>
                              <m:fPr>
                                <m:ctrlPr>
                                  <a:rPr kumimoji="0" lang="en-US" altLang="zh-CN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fPr>
                              <m:num>
                                <m:r>
                                  <a:rPr kumimoji="0" lang="en-US" altLang="zh-CN" sz="1900" b="0" i="1" u="none" strike="noStrike" kern="1200" cap="none" spc="0" normalizeH="0" baseline="0" noProof="0" smtClean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𝑝</m:t>
                                </m:r>
                              </m:num>
                              <m:den>
                                <m:sSub>
                                  <m:sSubPr>
                                    <m:ctrlPr>
                                      <a:rPr kumimoji="0" lang="en-US" altLang="zh-CN" sz="1900" b="0" i="1" u="none" strike="noStrike" kern="1200" cap="none" spc="0" normalizeH="0" baseline="0" noProof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altLang="zh-CN" sz="1900" b="0" i="1" u="none" strike="noStrike" kern="1200" cap="none" spc="0" normalizeH="0" baseline="0" noProof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kumimoji="0" lang="en-US" altLang="zh-CN" sz="1900" b="0" i="1" u="none" strike="noStrike" kern="1200" cap="none" spc="0" normalizeH="0" baseline="0" noProof="0">
                                        <a:ln w="0">
                                          <a:solidFill>
                                            <a:srgbClr val="FF0000"/>
                                          </a:solidFill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kumimoji="0" lang="en-US" altLang="zh-CN" sz="1900" b="0" i="1" u="none" strike="noStrike" kern="1200" cap="none" spc="0" normalizeH="0" baseline="0" noProof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)</m:t>
                            </m:r>
                          </m:e>
                          <m:sup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0" lang="en-US" altLang="zh-CN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r>
                                  <a:rPr kumimoji="0" lang="zh-CN" altLang="en-US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kumimoji="0" lang="zh-CN" altLang="en-US" sz="1900" b="0" i="1" u="none" strike="noStrike" kern="1200" cap="none" spc="0" normalizeH="0" baseline="0" noProof="0">
                                    <a:ln w="0">
                                      <a:solidFill>
                                        <a:srgbClr val="FF0000"/>
                                      </a:solidFill>
                                    </a:ln>
                                    <a:solidFill>
                                      <a:srgbClr val="FF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𝜃</m:t>
                                </m:r>
                              </m:sub>
                            </m:sSub>
                          </m:num>
                          <m:den>
                            <m:r>
                              <a:rPr kumimoji="0" lang="en-US" altLang="zh-CN" sz="1900" b="0" i="1" u="none" strike="noStrike" kern="1200" cap="none" spc="0" normalizeH="0" baseline="0" noProof="0" smtClean="0">
                                <a:ln w="0">
                                  <a:solidFill>
                                    <a:srgbClr val="FF0000"/>
                                  </a:solidFill>
                                </a:ln>
                                <a:solidFill>
                                  <a:srgbClr val="FF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𝐿</m:t>
                            </m:r>
                          </m:den>
                        </m:f>
                      </m:oMath>
                    </m:oMathPara>
                  </a14:m>
                  <a:endParaRPr kumimoji="0" lang="zh-CN" altLang="en-US" sz="1900" b="0" i="0" u="none" strike="noStrike" kern="1200" cap="none" spc="0" normalizeH="0" baseline="0" noProof="0" dirty="0">
                    <a:ln w="0"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uLnTx/>
                    <a:uFillTx/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27" name="文本框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6008" y="4373371"/>
                  <a:ext cx="2207792" cy="684574"/>
                </a:xfrm>
                <a:prstGeom prst="roundRect">
                  <a:avLst/>
                </a:prstGeom>
                <a:blipFill rotWithShape="0">
                  <a:blip r:embed="rId10" cstate="print"/>
                  <a:stretch>
                    <a:fillRect/>
                  </a:stretch>
                </a:blipFill>
                <a:ln w="28575">
                  <a:solidFill>
                    <a:srgbClr val="C00000"/>
                  </a:solidFill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6" name="矩形 25"/>
            <p:cNvSpPr/>
            <p:nvPr/>
          </p:nvSpPr>
          <p:spPr>
            <a:xfrm>
              <a:off x="2796008" y="3743238"/>
              <a:ext cx="2207792" cy="70173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square">
              <a:spAutoFit/>
            </a:bodyPr>
            <a:lstStyle/>
            <a:p>
              <a:pPr marL="457200" marR="0" lvl="0" indent="-457200" algn="just" defTabSz="914354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Ø"/>
                <a:tabLst/>
                <a:defRPr/>
              </a:pPr>
              <a:r>
                <a: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MCS</a:t>
              </a:r>
              <a:r>
                <a:rPr kumimoji="0" lang="zh-CN" altLang="en-US" sz="19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rPr>
                <a:t>下的断层扫描成像方程</a:t>
              </a:r>
              <a:endPara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28" name="下箭头 27"/>
          <p:cNvSpPr/>
          <p:nvPr/>
        </p:nvSpPr>
        <p:spPr bwMode="auto">
          <a:xfrm rot="16200000">
            <a:off x="5459435" y="4560499"/>
            <a:ext cx="333668" cy="335140"/>
          </a:xfrm>
          <a:prstGeom prst="downArrow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FF0000"/>
              </a:gs>
            </a:gsLst>
          </a:gra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矩形 28"/>
              <p:cNvSpPr/>
              <p:nvPr/>
            </p:nvSpPr>
            <p:spPr>
              <a:xfrm>
                <a:off x="8189811" y="3543570"/>
                <a:ext cx="3700463" cy="370935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marL="457200" marR="0" lvl="0" indent="-457200" algn="just" defTabSz="914354" rtl="0" eaLnBrk="1" fontAlgn="auto" latinLnBrk="0" hangingPunct="1">
                  <a:lnSpc>
                    <a:spcPct val="11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Wingdings" panose="05000000000000000000" pitchFamily="2" charset="2"/>
                  <a:buChar char="Ø"/>
                  <a:tabLst/>
                  <a:defRPr/>
                </a:pPr>
                <a:r>
                  <a:rPr kumimoji="0" lang="zh-CN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mbria Math" panose="02040503050406030204" pitchFamily="18" charset="0"/>
                    <a:ea typeface="微软雅黑" panose="020B0503020204020204" pitchFamily="34" charset="-122"/>
                    <a:cs typeface="+mn-cs"/>
                  </a:rPr>
                  <a:t>散射密度</a:t>
                </a:r>
                <a14:m>
                  <m:oMath xmlns:m="http://schemas.openxmlformats.org/officeDocument/2006/math">
                    <m:r>
                      <a:rPr kumimoji="0" lang="zh-CN" altLang="en-US" sz="1900" b="0" i="1" u="none" strike="noStrike" kern="1200" cap="none" spc="0" normalizeH="0" baseline="0" noProof="0" smtClean="0">
                        <a:ln w="0">
                          <a:solidFill>
                            <a:prstClr val="black"/>
                          </a:solidFill>
                        </a:ln>
                        <a:solidFill>
                          <a:prstClr val="black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𝜆</m:t>
                    </m:r>
                  </m:oMath>
                </a14:m>
                <a:r>
                  <a:rPr kumimoji="0" lang="zh-CN" altLang="en-US" sz="19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entury Gothic"/>
                    <a:ea typeface="微软雅黑" panose="020B0503020204020204" pitchFamily="34" charset="-122"/>
                    <a:cs typeface="+mn-cs"/>
                  </a:rPr>
                  <a:t>作为物质特征函数</a:t>
                </a:r>
                <a:endParaRPr kumimoji="0" lang="en-US" altLang="zh-CN" sz="19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/>
                  <a:ea typeface="微软雅黑" panose="020B0503020204020204" pitchFamily="34" charset="-122"/>
                  <a:cs typeface="+mn-cs"/>
                </a:endParaRPr>
              </a:p>
            </p:txBody>
          </p:sp>
        </mc:Choice>
        <mc:Fallback xmlns="">
          <p:sp>
            <p:nvSpPr>
              <p:cNvPr id="29" name="矩形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811" y="3543570"/>
                <a:ext cx="3700463" cy="370935"/>
              </a:xfrm>
              <a:prstGeom prst="rect">
                <a:avLst/>
              </a:prstGeom>
              <a:blipFill rotWithShape="0">
                <a:blip r:embed="rId11" cstate="print"/>
                <a:stretch>
                  <a:fillRect l="-816" t="-4545" r="-489" b="-24242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下箭头 30"/>
          <p:cNvSpPr/>
          <p:nvPr/>
        </p:nvSpPr>
        <p:spPr bwMode="auto">
          <a:xfrm>
            <a:off x="6767337" y="5417081"/>
            <a:ext cx="333668" cy="335140"/>
          </a:xfrm>
          <a:prstGeom prst="downArrow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FF0000"/>
              </a:gs>
            </a:gsLst>
          </a:gra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412110" y="3678006"/>
            <a:ext cx="3563868" cy="342932"/>
          </a:xfrm>
          <a:prstGeom prst="roundRect">
            <a:avLst/>
          </a:prstGeom>
          <a:noFill/>
          <a:ln>
            <a:noFill/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000" tIns="46800" rIns="90000" bIns="46800">
            <a:spAutoFit/>
          </a:bodyPr>
          <a:lstStyle>
            <a:defPPr>
              <a:defRPr lang="en-GB"/>
            </a:defPPr>
            <a:lvl1pPr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US" altLang="zh-CN" sz="1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Rossi. High Energy Particles,1952.</a:t>
            </a:r>
          </a:p>
        </p:txBody>
      </p:sp>
      <p:sp>
        <p:nvSpPr>
          <p:cNvPr id="33" name="TextBox 8"/>
          <p:cNvSpPr txBox="1">
            <a:spLocks noChangeArrowheads="1"/>
          </p:cNvSpPr>
          <p:nvPr/>
        </p:nvSpPr>
        <p:spPr bwMode="auto">
          <a:xfrm>
            <a:off x="9979816" y="4618776"/>
            <a:ext cx="1008112" cy="830997"/>
          </a:xfrm>
          <a:prstGeom prst="rect">
            <a:avLst/>
          </a:prstGeom>
          <a:solidFill>
            <a:srgbClr val="FFFF00"/>
          </a:solidFill>
          <a:ln w="28575">
            <a:noFill/>
            <a:miter lim="800000"/>
            <a:headEnd/>
            <a:tailEnd/>
          </a:ln>
          <a:extLst/>
        </p:spPr>
        <p:txBody>
          <a:bodyPr wrap="square">
            <a:spAutoFit/>
          </a:bodyPr>
          <a:lstStyle/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绿色：铝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黄色：铁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  <a:p>
            <a:pPr marL="0" marR="0" lvl="0" indent="0" algn="l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红色：铀</a:t>
            </a:r>
            <a:endParaRPr kumimoji="0" lang="zh-CN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34" name="下箭头 33"/>
          <p:cNvSpPr/>
          <p:nvPr/>
        </p:nvSpPr>
        <p:spPr bwMode="auto">
          <a:xfrm rot="16200000">
            <a:off x="7724533" y="5982699"/>
            <a:ext cx="333668" cy="504056"/>
          </a:xfrm>
          <a:prstGeom prst="downArrow">
            <a:avLst/>
          </a:prstGeom>
          <a:gradFill>
            <a:gsLst>
              <a:gs pos="0">
                <a:schemeClr val="bg1"/>
              </a:gs>
              <a:gs pos="50000">
                <a:schemeClr val="accent2">
                  <a:satMod val="110000"/>
                  <a:lumMod val="100000"/>
                  <a:shade val="100000"/>
                </a:schemeClr>
              </a:gs>
              <a:gs pos="100000">
                <a:srgbClr val="FF0000"/>
              </a:gs>
            </a:gsLst>
          </a:gradFill>
          <a:ln>
            <a:solidFill>
              <a:srgbClr val="FF0000"/>
            </a:solidFill>
            <a:headEnd type="none" w="med" len="med"/>
            <a:tailEnd type="none" w="med" len="med"/>
          </a:ln>
          <a:ex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 w="0">
                <a:solidFill>
                  <a:srgbClr val="92D050"/>
                </a:solidFill>
              </a:ln>
              <a:solidFill>
                <a:srgbClr val="FFC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99011" y="1752621"/>
            <a:ext cx="2057764" cy="2711017"/>
            <a:chOff x="150340" y="3174764"/>
            <a:chExt cx="2057764" cy="1899773"/>
          </a:xfrm>
        </p:grpSpPr>
        <p:grpSp>
          <p:nvGrpSpPr>
            <p:cNvPr id="43" name="组合 42"/>
            <p:cNvGrpSpPr/>
            <p:nvPr/>
          </p:nvGrpSpPr>
          <p:grpSpPr>
            <a:xfrm>
              <a:off x="150340" y="3174764"/>
              <a:ext cx="2057764" cy="1899773"/>
              <a:chOff x="4683349" y="1642214"/>
              <a:chExt cx="2259084" cy="1899773"/>
            </a:xfrm>
          </p:grpSpPr>
          <p:sp>
            <p:nvSpPr>
              <p:cNvPr id="44" name="圆角矩形 43"/>
              <p:cNvSpPr/>
              <p:nvPr/>
            </p:nvSpPr>
            <p:spPr>
              <a:xfrm>
                <a:off x="4683349" y="1803623"/>
                <a:ext cx="2259084" cy="1738364"/>
              </a:xfrm>
              <a:prstGeom prst="roundRect">
                <a:avLst>
                  <a:gd name="adj" fmla="val 4378"/>
                </a:avLst>
              </a:prstGeom>
              <a:solidFill>
                <a:srgbClr val="4472C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45" name="圆角矩形 44"/>
              <p:cNvSpPr/>
              <p:nvPr/>
            </p:nvSpPr>
            <p:spPr>
              <a:xfrm>
                <a:off x="4683349" y="1642214"/>
                <a:ext cx="2259084" cy="1738364"/>
              </a:xfrm>
              <a:prstGeom prst="roundRect">
                <a:avLst>
                  <a:gd name="adj" fmla="val 4378"/>
                </a:avLst>
              </a:prstGeom>
              <a:solidFill>
                <a:srgbClr val="4472C4">
                  <a:alpha val="53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54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46" name="矩形 45"/>
            <p:cNvSpPr/>
            <p:nvPr/>
          </p:nvSpPr>
          <p:spPr>
            <a:xfrm>
              <a:off x="176432" y="3238254"/>
              <a:ext cx="2005580" cy="418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354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84962" y="2221734"/>
            <a:ext cx="2101055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Muon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多次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库伦散射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  <a:p>
            <a:pPr marL="0" marR="0" lvl="0" indent="0" algn="ctr" defTabSz="914354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(MCS)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9490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3667">
        <p:fade/>
      </p:transition>
    </mc:Choice>
    <mc:Fallback xmlns="">
      <p:transition spd="med" advTm="33667"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奥斯汀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21480</TotalTime>
  <Words>1315</Words>
  <Application>Microsoft Office PowerPoint</Application>
  <PresentationFormat>宽屏</PresentationFormat>
  <Paragraphs>249</Paragraphs>
  <Slides>22</Slides>
  <Notes>3</Notes>
  <HiddenSlides>0</HiddenSlides>
  <MMClips>0</MMClips>
  <ScaleCrop>false</ScaleCrop>
  <HeadingPairs>
    <vt:vector size="8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42" baseType="lpstr">
      <vt:lpstr>Proxy 1</vt:lpstr>
      <vt:lpstr>Ruach LET</vt:lpstr>
      <vt:lpstr>华文宋体</vt:lpstr>
      <vt:lpstr>华文新魏</vt:lpstr>
      <vt:lpstr>隶书</vt:lpstr>
      <vt:lpstr>宋体</vt:lpstr>
      <vt:lpstr>微软雅黑</vt:lpstr>
      <vt:lpstr>微软雅黑</vt:lpstr>
      <vt:lpstr>Arial</vt:lpstr>
      <vt:lpstr>Broadway</vt:lpstr>
      <vt:lpstr>Calibri</vt:lpstr>
      <vt:lpstr>Cambria Math</vt:lpstr>
      <vt:lpstr>Century Gothic</vt:lpstr>
      <vt:lpstr>Modern No. 20</vt:lpstr>
      <vt:lpstr>Segoe UI Semilight</vt:lpstr>
      <vt:lpstr>Symbol</vt:lpstr>
      <vt:lpstr>Times New Roman</vt:lpstr>
      <vt:lpstr>Wingdings</vt:lpstr>
      <vt:lpstr>Office 主题</vt:lpstr>
      <vt:lpstr>Microsoft Visio Drawing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/>
  <dc:creator>第一PPT模板网-WWW.1PPT.COM</dc:creator>
  <dc:description/>
  <cp:lastModifiedBy>Chou Inkosi</cp:lastModifiedBy>
  <cp:revision>605</cp:revision>
  <dcterms:created xsi:type="dcterms:W3CDTF">2015-04-07T16:28:00Z</dcterms:created>
  <dcterms:modified xsi:type="dcterms:W3CDTF">2017-11-12T02:46:12Z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2052-10.1.0.6207</vt:lpwstr>
  </property>
</Properties>
</file>