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355" r:id="rId4"/>
    <p:sldId id="341" r:id="rId5"/>
    <p:sldId id="331" r:id="rId6"/>
    <p:sldId id="332" r:id="rId7"/>
    <p:sldId id="345" r:id="rId8"/>
    <p:sldId id="357" r:id="rId9"/>
    <p:sldId id="329" r:id="rId10"/>
    <p:sldId id="337" r:id="rId11"/>
    <p:sldId id="339" r:id="rId12"/>
    <p:sldId id="358" r:id="rId13"/>
    <p:sldId id="356" r:id="rId14"/>
    <p:sldId id="344" r:id="rId15"/>
    <p:sldId id="338" r:id="rId16"/>
    <p:sldId id="343" r:id="rId17"/>
    <p:sldId id="348" r:id="rId18"/>
    <p:sldId id="349" r:id="rId19"/>
    <p:sldId id="352" r:id="rId20"/>
    <p:sldId id="350" r:id="rId21"/>
    <p:sldId id="360" r:id="rId22"/>
    <p:sldId id="323" r:id="rId23"/>
    <p:sldId id="354" r:id="rId24"/>
  </p:sldIdLst>
  <p:sldSz cx="9144000" cy="6858000" type="screen4x3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中度样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中度样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212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BB7AE-ADF6-4D5B-A8EC-EDEE4ED67FBB}" type="datetimeFigureOut">
              <a:rPr lang="zh-CN" altLang="en-US" smtClean="0"/>
              <a:pPr/>
              <a:t>2017/11/11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8E0C8-8520-44A8-84AF-E7E4BED8F6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0853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BB7AE-ADF6-4D5B-A8EC-EDEE4ED67FBB}" type="datetimeFigureOut">
              <a:rPr lang="zh-CN" altLang="en-US" smtClean="0"/>
              <a:pPr/>
              <a:t>2017/11/11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8E0C8-8520-44A8-84AF-E7E4BED8F6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284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BB7AE-ADF6-4D5B-A8EC-EDEE4ED67FBB}" type="datetimeFigureOut">
              <a:rPr lang="zh-CN" altLang="en-US" smtClean="0"/>
              <a:pPr/>
              <a:t>2017/11/11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8E0C8-8520-44A8-84AF-E7E4BED8F6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754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BB7AE-ADF6-4D5B-A8EC-EDEE4ED67FBB}" type="datetimeFigureOut">
              <a:rPr lang="zh-CN" altLang="en-US" smtClean="0"/>
              <a:pPr/>
              <a:t>2017/11/11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8E0C8-8520-44A8-84AF-E7E4BED8F6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8966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BB7AE-ADF6-4D5B-A8EC-EDEE4ED67FBB}" type="datetimeFigureOut">
              <a:rPr lang="zh-CN" altLang="en-US" smtClean="0"/>
              <a:pPr/>
              <a:t>2017/11/11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8E0C8-8520-44A8-84AF-E7E4BED8F6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8230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BB7AE-ADF6-4D5B-A8EC-EDEE4ED67FBB}" type="datetimeFigureOut">
              <a:rPr lang="zh-CN" altLang="en-US" smtClean="0"/>
              <a:pPr/>
              <a:t>2017/11/11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8E0C8-8520-44A8-84AF-E7E4BED8F6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8775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BB7AE-ADF6-4D5B-A8EC-EDEE4ED67FBB}" type="datetimeFigureOut">
              <a:rPr lang="zh-CN" altLang="en-US" smtClean="0"/>
              <a:pPr/>
              <a:t>2017/11/11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8E0C8-8520-44A8-84AF-E7E4BED8F6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7204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BB7AE-ADF6-4D5B-A8EC-EDEE4ED67FBB}" type="datetimeFigureOut">
              <a:rPr lang="zh-CN" altLang="en-US" smtClean="0"/>
              <a:pPr/>
              <a:t>2017/11/11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8E0C8-8520-44A8-84AF-E7E4BED8F6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3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BB7AE-ADF6-4D5B-A8EC-EDEE4ED67FBB}" type="datetimeFigureOut">
              <a:rPr lang="zh-CN" altLang="en-US" smtClean="0"/>
              <a:pPr/>
              <a:t>2017/11/11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8E0C8-8520-44A8-84AF-E7E4BED8F6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3463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BB7AE-ADF6-4D5B-A8EC-EDEE4ED67FBB}" type="datetimeFigureOut">
              <a:rPr lang="zh-CN" altLang="en-US" smtClean="0"/>
              <a:pPr/>
              <a:t>2017/11/11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8E0C8-8520-44A8-84AF-E7E4BED8F6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3447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BB7AE-ADF6-4D5B-A8EC-EDEE4ED67FBB}" type="datetimeFigureOut">
              <a:rPr lang="zh-CN" altLang="en-US" smtClean="0"/>
              <a:pPr/>
              <a:t>2017/11/11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8E0C8-8520-44A8-84AF-E7E4BED8F6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109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9BB7AE-ADF6-4D5B-A8EC-EDEE4ED67FBB}" type="datetimeFigureOut">
              <a:rPr lang="zh-CN" altLang="en-US" smtClean="0"/>
              <a:pPr/>
              <a:t>2017/11/11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8E0C8-8520-44A8-84AF-E7E4BED8F6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1380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357969" y="943703"/>
            <a:ext cx="83969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用于中国散裂中子源多功能反射谱仪的高气压</a:t>
            </a:r>
            <a:r>
              <a:rPr lang="en-US" altLang="zh-CN" sz="40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MWPC</a:t>
            </a:r>
            <a:r>
              <a:rPr lang="zh-CN" altLang="en-US" sz="40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探测器研制进展</a:t>
            </a:r>
            <a:endParaRPr lang="zh-CN" altLang="en-US" sz="4000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002018" y="3485312"/>
            <a:ext cx="7046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温志文，祁辉荣，张建，王艳凤，孙志嘉，欧阳群，陈元柏</a:t>
            </a:r>
            <a:endParaRPr lang="en-US" altLang="zh-CN" sz="2000" b="1" dirty="0" smtClean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280249" y="554397"/>
            <a:ext cx="8552381" cy="2883"/>
          </a:xfrm>
          <a:prstGeom prst="line">
            <a:avLst/>
          </a:prstGeom>
          <a:ln w="28575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矩形 2"/>
          <p:cNvSpPr/>
          <p:nvPr/>
        </p:nvSpPr>
        <p:spPr>
          <a:xfrm>
            <a:off x="2837057" y="4216737"/>
            <a:ext cx="343876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核探测与核电子国家重点实验室</a:t>
            </a:r>
            <a:endParaRPr lang="en-US" altLang="zh-CN" b="1" dirty="0" smtClean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ctr"/>
            <a:r>
              <a:rPr lang="zh-CN" altLang="en-US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中国科学院高能物理研究所</a:t>
            </a:r>
            <a:endParaRPr lang="en-US" altLang="zh-CN" b="1" dirty="0" smtClean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ctr"/>
            <a:r>
              <a:rPr lang="zh-CN" altLang="en-US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兰州大学</a:t>
            </a:r>
            <a:endParaRPr lang="en-US" altLang="zh-CN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146647" y="6358237"/>
            <a:ext cx="6934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Nov.12,2017,</a:t>
            </a:r>
            <a:r>
              <a:rPr lang="zh-CN" altLang="en-US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第七届全国先进气体探测器研讨会，广西大学，南宁</a:t>
            </a:r>
            <a:endParaRPr lang="en-US" altLang="zh-CN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 flipV="1">
            <a:off x="1259840" y="4013200"/>
            <a:ext cx="6583680" cy="40640"/>
          </a:xfrm>
          <a:prstGeom prst="line">
            <a:avLst/>
          </a:prstGeom>
          <a:ln w="28575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9828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24"/>
    </mc:Choice>
    <mc:Fallback>
      <p:transition spd="slow" advTm="15124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280249" y="554397"/>
            <a:ext cx="8552381" cy="2883"/>
          </a:xfrm>
          <a:prstGeom prst="line">
            <a:avLst/>
          </a:prstGeom>
          <a:ln w="28575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80248" y="95615"/>
            <a:ext cx="7693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核心结构的优化设计</a:t>
            </a:r>
            <a:endParaRPr lang="en-US" altLang="zh-CN" sz="2400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575713" y="6540612"/>
            <a:ext cx="614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10/22</a:t>
            </a:r>
            <a:endParaRPr lang="zh-CN" altLang="en-US" sz="1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1725" y="171056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探测效率的计算：</a:t>
            </a:r>
            <a:endParaRPr lang="zh-CN" altLang="en-US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899073" y="830311"/>
            <a:ext cx="10118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漏气率：</a:t>
            </a:r>
            <a:endParaRPr lang="zh-CN" alt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/>
              <p:cNvSpPr/>
              <p:nvPr/>
            </p:nvSpPr>
            <p:spPr>
              <a:xfrm>
                <a:off x="3102675" y="749039"/>
                <a:ext cx="2907527" cy="5318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1400" b="1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zh-CN" altLang="en-US" sz="1400" b="1" i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sz="1400" b="1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en-US" sz="1400" b="1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400" b="1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  <m:sub>
                              <m:r>
                                <a:rPr lang="zh-CN" altLang="en-US" sz="1400" b="1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zh-CN" altLang="en-US" sz="1400" b="1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400" b="1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  <m:sub>
                              <m:r>
                                <a:rPr lang="zh-CN" altLang="en-US" sz="1400" b="1" i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den>
                      </m:f>
                      <m:r>
                        <a:rPr lang="zh-CN" altLang="en-US" sz="1400" b="1" i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zh-CN" altLang="en-US" sz="1400" b="1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1400" b="1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d>
                            <m:dPr>
                              <m:ctrlPr>
                                <a:rPr lang="zh-CN" altLang="en-US" sz="1400" b="1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sz="1400" b="1" i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zh-CN" altLang="en-US" sz="1400" b="1" i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zh-CN" altLang="en-US" sz="1400" b="1" i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zh-CN" altLang="en-US" sz="1400" b="1" i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𝟒𝟗𝟐</m:t>
                              </m:r>
                              <m:r>
                                <a:rPr lang="zh-CN" altLang="en-US" sz="1400" b="1" i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zh-CN" altLang="en-US" sz="1400" b="1" i="1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400" b="1" i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zh-CN" altLang="en-US" sz="1400" b="1" i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sz="1400" b="1" i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𝟔</m:t>
                                  </m:r>
                                </m:sup>
                              </m:sSup>
                              <m:r>
                                <a:rPr lang="zh-CN" altLang="en-US" sz="1400" b="1" i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zh-CN" altLang="en-US" sz="1400" b="1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  <m:r>
                                <a:rPr lang="zh-CN" altLang="en-US" sz="1400" b="1" i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zh-CN" altLang="en-US" sz="1400" b="1" i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zh-CN" altLang="en-US" sz="1400" b="1" i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zh-CN" altLang="en-US" sz="1400" b="1" i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𝟎𝟎𝟏𝟐𝟐𝟏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zh-CN" altLang="en-US" sz="1400" b="1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2675" y="749039"/>
                <a:ext cx="2907527" cy="53187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矩形 18"/>
          <p:cNvSpPr/>
          <p:nvPr/>
        </p:nvSpPr>
        <p:spPr>
          <a:xfrm>
            <a:off x="964353" y="1270437"/>
            <a:ext cx="58801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计算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10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年泄露的气体量：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1.667bar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，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好于双橡胶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O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圈的密封效果</a:t>
            </a:r>
            <a:endParaRPr lang="zh-CN" altLang="en-US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181735" y="4638386"/>
                <a:ext cx="7792445" cy="21490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 </a:t>
                </a:r>
                <a:r>
                  <a:rPr lang="zh-CN" altLang="en-US" sz="1600" b="1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根据</a:t>
                </a:r>
                <a:r>
                  <a:rPr lang="zh-CN" altLang="en-US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：</a:t>
                </a:r>
                <a:r>
                  <a:rPr lang="en-US" altLang="zh-CN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1</a:t>
                </a:r>
                <a:r>
                  <a:rPr lang="zh-CN" altLang="en-US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、探测器铝合金入射窗设计厚度</a:t>
                </a:r>
                <a:r>
                  <a:rPr lang="en-US" altLang="zh-CN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9mm</a:t>
                </a:r>
                <a:r>
                  <a:rPr lang="zh-CN" altLang="en-US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，对</a:t>
                </a:r>
                <a:r>
                  <a:rPr lang="zh-CN" altLang="en-US" sz="1600" b="1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中子的吸收小于</a:t>
                </a:r>
                <a:r>
                  <a:rPr lang="en-US" altLang="zh-CN" sz="1600" b="1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10%</a:t>
                </a:r>
                <a:r>
                  <a:rPr lang="zh-CN" altLang="en-US" sz="1600" b="1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；</a:t>
                </a:r>
                <a:endParaRPr lang="zh-CN" altLang="en-US" sz="1600" dirty="0"/>
              </a:p>
              <a:p>
                <a:r>
                  <a:rPr lang="zh-CN" altLang="en-US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       </a:t>
                </a:r>
                <a:r>
                  <a:rPr lang="en-US" altLang="zh-CN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2</a:t>
                </a:r>
                <a:r>
                  <a:rPr lang="zh-CN" altLang="en-US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、最初</a:t>
                </a:r>
                <a:r>
                  <a:rPr lang="zh-CN" altLang="en-US" sz="1600" b="1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的</a:t>
                </a:r>
                <a:r>
                  <a:rPr lang="en-US" altLang="zh-CN" sz="1600" b="1" baseline="30000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3</a:t>
                </a:r>
                <a:r>
                  <a:rPr lang="en-US" altLang="zh-CN" sz="1600" b="1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He</a:t>
                </a:r>
                <a:r>
                  <a:rPr lang="zh-CN" altLang="en-US" sz="1600" b="1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气压为</a:t>
                </a:r>
                <a:r>
                  <a:rPr lang="en-US" altLang="zh-CN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6bar</a:t>
                </a:r>
                <a:r>
                  <a:rPr lang="zh-CN" altLang="en-US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。</a:t>
                </a:r>
                <a:endParaRPr lang="en-US" altLang="zh-CN" sz="1600" b="1" dirty="0" smtClean="0">
                  <a:solidFill>
                    <a:schemeClr val="accent5">
                      <a:lumMod val="50000"/>
                    </a:schemeClr>
                  </a:solidFill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  <a:p>
                <a:r>
                  <a:rPr lang="en-US" altLang="zh-CN" sz="1600" b="1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 </a:t>
                </a:r>
                <a:r>
                  <a:rPr lang="zh-CN" altLang="en-US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得出：</a:t>
                </a:r>
                <a:r>
                  <a:rPr lang="en-US" altLang="zh-CN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1</a:t>
                </a:r>
                <a:r>
                  <a:rPr lang="zh-CN" altLang="en-US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、初始</a:t>
                </a:r>
                <a:r>
                  <a:rPr lang="zh-CN" altLang="en-US" sz="1600" b="1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的探测效率（</a:t>
                </a:r>
                <a:r>
                  <a:rPr lang="en-US" altLang="zh-CN" sz="1600" b="1" kern="100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zh-CN" altLang="zh-CN" sz="1600" b="1" i="1" kern="10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1600" b="1" i="1" kern="10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acc>
                  </m:oMath>
                </a14:m>
                <a:r>
                  <a:rPr lang="zh-CN" altLang="en-US" sz="1600" b="1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）</a:t>
                </a:r>
                <a:r>
                  <a:rPr lang="zh-CN" altLang="en-US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：</a:t>
                </a:r>
                <a:r>
                  <a:rPr lang="en-US" altLang="zh-CN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6bar </a:t>
                </a:r>
                <a:r>
                  <a:rPr lang="en-US" altLang="zh-CN" sz="1600" b="1" baseline="30000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3</a:t>
                </a:r>
                <a:r>
                  <a:rPr lang="en-US" altLang="zh-CN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He</a:t>
                </a:r>
              </a:p>
              <a:p>
                <a:r>
                  <a:rPr lang="en-US" altLang="zh-CN" sz="1600" b="1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 </a:t>
                </a:r>
                <a:r>
                  <a:rPr lang="en-US" altLang="zh-CN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        </a:t>
                </a:r>
                <a:r>
                  <a:rPr lang="zh-CN" altLang="en-US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 </a:t>
                </a:r>
                <a:r>
                  <a:rPr lang="en-US" altLang="zh-CN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75</a:t>
                </a:r>
                <a:r>
                  <a:rPr lang="en-US" altLang="zh-CN" sz="1600" b="1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%</a:t>
                </a:r>
                <a:r>
                  <a:rPr lang="zh-CN" altLang="en-US" sz="1600" b="1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*</a:t>
                </a:r>
                <a:r>
                  <a:rPr lang="en-US" altLang="zh-CN" sz="1600" b="1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90%=67.5%</a:t>
                </a:r>
                <a:r>
                  <a:rPr lang="zh-CN" altLang="en-US" sz="1600" b="1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；</a:t>
                </a:r>
                <a:endParaRPr lang="en-US" altLang="zh-CN" sz="1600" b="1" dirty="0">
                  <a:solidFill>
                    <a:schemeClr val="accent5">
                      <a:lumMod val="50000"/>
                    </a:schemeClr>
                  </a:solidFill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  <a:p>
                <a:r>
                  <a:rPr lang="en-US" altLang="zh-CN" sz="1600" b="1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   </a:t>
                </a:r>
                <a:r>
                  <a:rPr lang="en-US" altLang="zh-CN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    2</a:t>
                </a:r>
                <a:r>
                  <a:rPr lang="zh-CN" altLang="en-US" sz="1600" b="1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、</a:t>
                </a:r>
                <a:r>
                  <a:rPr lang="en-US" altLang="zh-CN" sz="1600" b="1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10</a:t>
                </a:r>
                <a:r>
                  <a:rPr lang="zh-CN" altLang="en-US" sz="1600" b="1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年后的探测效率（</a:t>
                </a:r>
                <a:r>
                  <a:rPr lang="en-US" altLang="zh-CN" sz="1600" b="1" kern="100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zh-CN" altLang="zh-CN" sz="1600" b="1" i="1" kern="10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1600" b="1" i="1" kern="10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acc>
                  </m:oMath>
                </a14:m>
                <a:r>
                  <a:rPr lang="zh-CN" altLang="en-US" sz="1600" b="1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）</a:t>
                </a:r>
                <a:r>
                  <a:rPr lang="zh-CN" altLang="en-US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：</a:t>
                </a:r>
                <a:r>
                  <a:rPr lang="en-US" altLang="zh-CN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4.33bar </a:t>
                </a:r>
                <a:r>
                  <a:rPr lang="en-US" altLang="zh-CN" sz="1600" b="1" baseline="30000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3</a:t>
                </a:r>
                <a:r>
                  <a:rPr lang="en-US" altLang="zh-CN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He</a:t>
                </a:r>
              </a:p>
              <a:p>
                <a:r>
                  <a:rPr lang="en-US" altLang="zh-CN" sz="1600" b="1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 </a:t>
                </a:r>
                <a:r>
                  <a:rPr lang="en-US" altLang="zh-CN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         60</a:t>
                </a:r>
                <a:r>
                  <a:rPr lang="en-US" altLang="zh-CN" sz="1600" b="1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%</a:t>
                </a:r>
                <a:r>
                  <a:rPr lang="zh-CN" altLang="en-US" sz="1600" b="1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*</a:t>
                </a:r>
                <a:r>
                  <a:rPr lang="en-US" altLang="zh-CN" sz="1600" b="1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90%=54</a:t>
                </a:r>
                <a:r>
                  <a:rPr lang="en-US" altLang="zh-CN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%</a:t>
                </a:r>
                <a:r>
                  <a:rPr lang="zh-CN" altLang="en-US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。</a:t>
                </a:r>
                <a:endParaRPr lang="en-US" altLang="zh-CN" sz="1600" b="1" dirty="0" smtClean="0">
                  <a:solidFill>
                    <a:schemeClr val="accent5">
                      <a:lumMod val="50000"/>
                    </a:schemeClr>
                  </a:solidFill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  <a:p>
                <a:r>
                  <a:rPr lang="zh-CN" altLang="en-US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 探测器</a:t>
                </a:r>
                <a:r>
                  <a:rPr lang="en-US" altLang="zh-CN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10</a:t>
                </a:r>
                <a:r>
                  <a:rPr lang="zh-CN" altLang="en-US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年内对</a:t>
                </a:r>
                <a:r>
                  <a:rPr lang="en-US" altLang="zh-CN" sz="1600" b="1" kern="100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zh-CN" altLang="zh-CN" sz="1600" b="1" i="1" kern="10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1600" b="1" i="1" kern="10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acc>
                  </m:oMath>
                </a14:m>
                <a:r>
                  <a:rPr lang="zh-CN" altLang="en-US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中子的探测效率</a:t>
                </a:r>
                <a:r>
                  <a:rPr lang="en-US" altLang="zh-CN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54%</a:t>
                </a:r>
                <a:r>
                  <a:rPr lang="en-US" altLang="zh-CN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仿宋" panose="02010609060101010101" pitchFamily="49" charset="-122"/>
                    <a:cs typeface="Times New Roman" panose="02020603050405020304" pitchFamily="18" charset="0"/>
                  </a:rPr>
                  <a:t>~</a:t>
                </a:r>
                <a:r>
                  <a:rPr lang="en-US" altLang="zh-CN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67.5%</a:t>
                </a:r>
                <a:r>
                  <a:rPr lang="zh-CN" altLang="en-US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，满足谱仪对探测器的要求。</a:t>
                </a:r>
                <a:endParaRPr lang="en-US" altLang="zh-CN" sz="1600" b="1" dirty="0">
                  <a:solidFill>
                    <a:schemeClr val="accent5">
                      <a:lumMod val="50000"/>
                    </a:schemeClr>
                  </a:solidFill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  <a:p>
                <a:endParaRPr lang="en-US" altLang="zh-CN" b="1" dirty="0">
                  <a:solidFill>
                    <a:schemeClr val="accent5">
                      <a:lumMod val="50000"/>
                    </a:schemeClr>
                  </a:solidFill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735" y="4638386"/>
                <a:ext cx="7792445" cy="214905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图片 20"/>
          <p:cNvPicPr/>
          <p:nvPr/>
        </p:nvPicPr>
        <p:blipFill>
          <a:blip r:embed="rId4"/>
          <a:stretch>
            <a:fillRect/>
          </a:stretch>
        </p:blipFill>
        <p:spPr>
          <a:xfrm>
            <a:off x="2377441" y="2137237"/>
            <a:ext cx="3554730" cy="229552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2456276" y="1822613"/>
            <a:ext cx="4696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不同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气压</a:t>
            </a:r>
            <a:r>
              <a:rPr lang="en-US" altLang="zh-CN" sz="1600" b="1" baseline="30000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3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He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气体对中子的探测效率（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15mm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）</a:t>
            </a:r>
            <a:endParaRPr lang="en-US" altLang="zh-CN" sz="1600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01398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061"/>
    </mc:Choice>
    <mc:Fallback>
      <p:transition spd="slow" advTm="8706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280249" y="554397"/>
            <a:ext cx="8552381" cy="2883"/>
          </a:xfrm>
          <a:prstGeom prst="line">
            <a:avLst/>
          </a:prstGeom>
          <a:ln w="28575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80249" y="87142"/>
            <a:ext cx="7693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核心结构的优化设计</a:t>
            </a:r>
            <a:endParaRPr lang="en-US" altLang="zh-CN" sz="2400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529034" y="6504223"/>
            <a:ext cx="614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11/22</a:t>
            </a:r>
            <a:endParaRPr lang="zh-CN" altLang="en-US" sz="1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50870" y="730943"/>
            <a:ext cx="86817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三、气体净化系统的研制：过滤器和电磁泵</a:t>
            </a:r>
            <a:endParaRPr lang="zh-CN" altLang="en-US" sz="2000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50870" y="1090456"/>
            <a:ext cx="88305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研制原因：</a:t>
            </a:r>
            <a:endParaRPr lang="en-US" altLang="zh-CN" b="1" dirty="0" smtClean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、探测器因在密闭条件下工作，内部结构如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PCB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板，</a:t>
            </a:r>
            <a:endParaRPr lang="en-US" altLang="zh-CN" sz="1600" b="1" dirty="0" smtClean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会产生氧气，水蒸气，降低探测器的气体增益；</a:t>
            </a:r>
            <a:endParaRPr lang="en-US" altLang="zh-CN" sz="1600" b="1" dirty="0" smtClean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14" name="图片 13"/>
          <p:cNvPicPr/>
          <p:nvPr/>
        </p:nvPicPr>
        <p:blipFill>
          <a:blip r:embed="rId2"/>
          <a:stretch>
            <a:fillRect/>
          </a:stretch>
        </p:blipFill>
        <p:spPr>
          <a:xfrm>
            <a:off x="1230980" y="2446700"/>
            <a:ext cx="2622550" cy="1900555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50870" y="2048942"/>
            <a:ext cx="55787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Garfield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模拟得到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300ppm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氧气降低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30%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的气体增益（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3600V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）</a:t>
            </a:r>
            <a:endParaRPr lang="zh-CN" altLang="en-US" sz="1600" dirty="0"/>
          </a:p>
        </p:txBody>
      </p:sp>
      <p:sp>
        <p:nvSpPr>
          <p:cNvPr id="2" name="矩形 1"/>
          <p:cNvSpPr/>
          <p:nvPr/>
        </p:nvSpPr>
        <p:spPr>
          <a:xfrm>
            <a:off x="51363" y="4423337"/>
            <a:ext cx="84776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、探测器雪崩倍增过程中，引起有机气体的分解和聚合，当有机气体聚合足够大时，将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冷凝</a:t>
            </a:r>
            <a:endParaRPr lang="en-US" altLang="zh-CN" sz="1600" b="1" dirty="0" smtClean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en-US" altLang="zh-CN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附着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在探测器电极表面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，引起气体增益不稳定，漏电流增加。</a:t>
            </a:r>
            <a:endParaRPr lang="en-US" altLang="zh-CN" sz="1600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64413" y="5525396"/>
                <a:ext cx="7661072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zh-CN" altLang="en-US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过滤器：由两种吸收材料“</a:t>
                </a:r>
                <a:r>
                  <a:rPr lang="en-US" altLang="zh-CN" b="1" dirty="0" err="1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Ridox</a:t>
                </a:r>
                <a:r>
                  <a:rPr lang="zh-CN" altLang="en-US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”和分子筛组成，可</a:t>
                </a:r>
                <a:r>
                  <a:rPr lang="zh-CN" altLang="en-US" b="1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在</a:t>
                </a:r>
                <a:r>
                  <a:rPr lang="en-US" altLang="zh-CN" b="1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200</a:t>
                </a:r>
                <a14:m>
                  <m:oMath xmlns:m="http://schemas.openxmlformats.org/officeDocument/2006/math">
                    <m:r>
                      <a:rPr lang="en-US" altLang="zh-CN" b="1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zh-CN" altLang="en-US" b="1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条件下</a:t>
                </a:r>
                <a:r>
                  <a:rPr lang="zh-CN" altLang="en-US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，</a:t>
                </a:r>
                <a:endParaRPr lang="en-US" altLang="zh-CN" b="1" dirty="0" smtClean="0">
                  <a:solidFill>
                    <a:schemeClr val="accent5">
                      <a:lumMod val="50000"/>
                    </a:schemeClr>
                  </a:solidFill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  <a:p>
                <a:r>
                  <a:rPr lang="en-US" altLang="zh-CN" b="1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 </a:t>
                </a:r>
                <a:r>
                  <a:rPr lang="en-US" altLang="zh-CN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          </a:t>
                </a:r>
                <a:r>
                  <a:rPr lang="zh-CN" altLang="en-US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冲</a:t>
                </a:r>
                <a:r>
                  <a:rPr lang="zh-CN" altLang="en-US" b="1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入</a:t>
                </a:r>
                <a:r>
                  <a:rPr lang="en-US" altLang="zh-CN" b="1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95%Ar+5%H</a:t>
                </a:r>
                <a:r>
                  <a:rPr lang="en-US" altLang="zh-CN" b="1" baseline="-25000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2</a:t>
                </a:r>
                <a:r>
                  <a:rPr lang="zh-CN" altLang="en-US" b="1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进行吸收材料的更新。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13" y="5525396"/>
                <a:ext cx="7661072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557" t="-6604" b="-113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640" y="691074"/>
            <a:ext cx="2299970" cy="355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38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498"/>
    </mc:Choice>
    <mc:Fallback>
      <p:transition spd="slow" advTm="152498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280249" y="554397"/>
            <a:ext cx="8552381" cy="2883"/>
          </a:xfrm>
          <a:prstGeom prst="line">
            <a:avLst/>
          </a:prstGeom>
          <a:ln w="28575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80249" y="87142"/>
            <a:ext cx="7693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核心结构的优化设计</a:t>
            </a:r>
            <a:endParaRPr lang="en-US" altLang="zh-CN" sz="2400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529034" y="6504223"/>
            <a:ext cx="614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12/22</a:t>
            </a:r>
            <a:endParaRPr lang="zh-CN" altLang="en-US" sz="1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0" y="620694"/>
            <a:ext cx="5598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电磁泵</a:t>
            </a:r>
            <a:endParaRPr lang="en-US" altLang="zh-CN" b="1" dirty="0" smtClean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7654" y="698463"/>
            <a:ext cx="3356346" cy="3186146"/>
          </a:xfrm>
          <a:prstGeom prst="rect">
            <a:avLst/>
          </a:prstGeom>
        </p:spPr>
      </p:pic>
      <p:pic>
        <p:nvPicPr>
          <p:cNvPr id="17" name="VID_20170107_14054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50507" y="4100217"/>
            <a:ext cx="4222250" cy="2375016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222422" y="2017259"/>
            <a:ext cx="53238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电磁泵研制关键点：</a:t>
            </a:r>
            <a:endParaRPr lang="en-US" altLang="zh-CN" sz="1600" b="1" dirty="0" smtClean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22422" y="3326358"/>
            <a:ext cx="31614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计算波纹管振动产生的压差：</a:t>
            </a:r>
            <a:endParaRPr lang="zh-CN" alt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/>
              <p:cNvSpPr/>
              <p:nvPr/>
            </p:nvSpPr>
            <p:spPr>
              <a:xfrm>
                <a:off x="808710" y="3722892"/>
                <a:ext cx="207563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zh-CN" altLang="en-US" sz="140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zh-CN" altLang="en-US" sz="1400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40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m:rPr>
                                  <m:sty m:val="p"/>
                                </m:rPr>
                                <a:rPr lang="zh-CN" altLang="en-US" sz="1400" i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zh-CN" altLang="en-US" sz="1400" i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sub>
                          </m:sSub>
                          <m:r>
                            <a:rPr lang="zh-CN" altLang="en-US" sz="1400" i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zh-CN" altLang="en-US" sz="1400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zh-CN" altLang="en-US" sz="1400" i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e>
                            <m:sub>
                              <m:r>
                                <a:rPr lang="zh-CN" altLang="en-US" sz="1400" i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f>
                            <m:fPr>
                              <m:type m:val="lin"/>
                              <m:ctrlPr>
                                <a:rPr lang="zh-CN" altLang="en-US" sz="1400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zh-CN" altLang="en-US" sz="1400" i="1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zh-CN" altLang="en-US" sz="1400" i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</m:e>
                                <m:sub>
                                  <m:r>
                                    <a:rPr lang="zh-CN" altLang="en-US" sz="1400" i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zh-CN" altLang="en-US" sz="1400" i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</m:den>
                          </m:f>
                          <m:sSub>
                            <m:sSubPr>
                              <m:ctrlPr>
                                <a:rPr lang="zh-CN" altLang="en-US" sz="1400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zh-CN" altLang="en-US" sz="1400" i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e>
                            <m:sub>
                              <m:r>
                                <a:rPr lang="zh-CN" altLang="en-US" sz="1400" i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zh-CN" altLang="en-US" sz="1400" i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zh-CN" altLang="en-US" sz="1400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zh-CN" altLang="en-US" sz="1400" i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e>
                            <m:sub>
                              <m:r>
                                <a:rPr lang="zh-CN" altLang="en-US" sz="1400" i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710" y="3722892"/>
                <a:ext cx="2075632" cy="307777"/>
              </a:xfrm>
              <a:prstGeom prst="rect">
                <a:avLst/>
              </a:prstGeom>
              <a:blipFill rotWithShape="0">
                <a:blip r:embed="rId6"/>
                <a:stretch>
                  <a:fillRect t="-104000" r="-17647" b="-162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/>
              <p:cNvSpPr/>
              <p:nvPr/>
            </p:nvSpPr>
            <p:spPr>
              <a:xfrm>
                <a:off x="581878" y="4082884"/>
                <a:ext cx="3157531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zh-CN" altLang="en-US" sz="14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400" b="1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zh-CN" altLang="en-US" sz="1400" b="1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zh-CN" altLang="en-US" sz="1400" b="1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：</m:t>
                    </m:r>
                  </m:oMath>
                </a14:m>
                <a:r>
                  <a:rPr lang="zh-CN" altLang="en-US" sz="14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波纹管初始体积；</a:t>
                </a:r>
                <a:endParaRPr lang="en-US" altLang="zh-CN" sz="1400" b="1" dirty="0" smtClean="0">
                  <a:solidFill>
                    <a:schemeClr val="accent5">
                      <a:lumMod val="50000"/>
                    </a:schemeClr>
                  </a:solidFill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  <a:p>
                <a:r>
                  <a:rPr lang="en-US" altLang="zh-CN" sz="14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P</a:t>
                </a:r>
                <a:r>
                  <a:rPr lang="en-US" altLang="zh-CN" sz="1400" b="1" baseline="-25000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0</a:t>
                </a:r>
                <a:r>
                  <a:rPr lang="zh-CN" altLang="en-US" sz="14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：波纹管内初始气压；</a:t>
                </a:r>
                <a:endParaRPr lang="en-US" altLang="zh-CN" sz="1400" b="1" dirty="0" smtClean="0">
                  <a:solidFill>
                    <a:schemeClr val="accent5">
                      <a:lumMod val="50000"/>
                    </a:schemeClr>
                  </a:solidFill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  <a:p>
                <a:r>
                  <a:rPr lang="en-US" altLang="zh-CN" sz="14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V</a:t>
                </a:r>
                <a:r>
                  <a:rPr lang="en-US" altLang="zh-CN" sz="1400" b="1" baseline="-25000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1</a:t>
                </a:r>
                <a:r>
                  <a:rPr lang="zh-CN" altLang="en-US" sz="14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：波纹管振动改变的体积；</a:t>
                </a:r>
                <a:endParaRPr lang="en-US" altLang="zh-CN" sz="1400" b="1" dirty="0">
                  <a:solidFill>
                    <a:schemeClr val="accent5">
                      <a:lumMod val="50000"/>
                    </a:schemeClr>
                  </a:solidFill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zh-CN" altLang="en-US" sz="14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40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∆</m:t>
                        </m:r>
                        <m:r>
                          <m:rPr>
                            <m:sty m:val="p"/>
                          </m:rPr>
                          <a:rPr lang="zh-CN" altLang="en-US" sz="140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zh-CN" altLang="en-US" sz="140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</m:oMath>
                </a14:m>
                <a:r>
                  <a:rPr lang="zh-CN" altLang="en-US" sz="14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：波纹管振动产生的最大压差。</a:t>
                </a:r>
                <a:endParaRPr lang="zh-CN" altLang="en-US" sz="1400" b="1" dirty="0">
                  <a:solidFill>
                    <a:schemeClr val="accent5">
                      <a:lumMod val="50000"/>
                    </a:schemeClr>
                  </a:solidFill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22" name="矩形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878" y="4082884"/>
                <a:ext cx="3157531" cy="954107"/>
              </a:xfrm>
              <a:prstGeom prst="rect">
                <a:avLst/>
              </a:prstGeom>
              <a:blipFill rotWithShape="0">
                <a:blip r:embed="rId7"/>
                <a:stretch>
                  <a:fillRect l="-579" t="-1923" b="-51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矩形 22"/>
          <p:cNvSpPr/>
          <p:nvPr/>
        </p:nvSpPr>
        <p:spPr>
          <a:xfrm>
            <a:off x="222422" y="5398015"/>
            <a:ext cx="45155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常压实验下，电磁泵驱动气体流动，流速约为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2L/min;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波纹管振动产生的压差与其工作气压成正比，因此电磁泵在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8.5atm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条件在，更能驱动气体流动。</a:t>
            </a:r>
            <a:endParaRPr lang="en-US" altLang="zh-CN" sz="1600" b="1" dirty="0" smtClean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81878" y="2384803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4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</a:t>
            </a:r>
            <a:r>
              <a:rPr lang="zh-CN" altLang="en-US" sz="14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、纯铁块至法兰底部距离参数的设定；</a:t>
            </a:r>
            <a:endParaRPr lang="en-US" altLang="zh-CN" sz="1400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en-US" altLang="zh-CN" sz="14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</a:t>
            </a:r>
            <a:r>
              <a:rPr lang="zh-CN" altLang="en-US" sz="14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、测量纯铁块与波纹管的共振频率；</a:t>
            </a:r>
            <a:endParaRPr lang="en-US" altLang="zh-CN" sz="1400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en-US" altLang="zh-CN" sz="14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3</a:t>
            </a:r>
            <a:r>
              <a:rPr lang="zh-CN" altLang="en-US" sz="14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、确定波纹管振动产生的压差能否打开单向阀。 </a:t>
            </a:r>
            <a:endParaRPr lang="en-US" altLang="zh-CN" sz="1400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22422" y="931848"/>
            <a:ext cx="52909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功能：在</a:t>
            </a:r>
            <a:r>
              <a:rPr lang="en-US" altLang="zh-CN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8.5bar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高气压条件下驱动气体循环。</a:t>
            </a:r>
            <a:endParaRPr lang="en-US" altLang="zh-CN" sz="1600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原理：电磁铁吸盘驱动法兰内部纯铁块运动，带动相连的波纹管上下振动，改变波纹管内气压，打开和关闭与之连接的单向阀，从而驱动气体循环流动。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440858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989"/>
    </mc:Choice>
    <mc:Fallback>
      <p:transition spd="slow" advTm="16798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280249" y="554397"/>
            <a:ext cx="8552381" cy="2883"/>
          </a:xfrm>
          <a:prstGeom prst="line">
            <a:avLst/>
          </a:prstGeom>
          <a:ln w="28575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80248" y="95615"/>
            <a:ext cx="7693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探测器的性能测试</a:t>
            </a:r>
            <a:endParaRPr lang="en-US" altLang="zh-CN" sz="2400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645620" y="6431117"/>
            <a:ext cx="614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13/22</a:t>
            </a:r>
            <a:endParaRPr lang="zh-CN" altLang="en-US" sz="1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01626" y="1135514"/>
            <a:ext cx="35153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测试</a:t>
            </a:r>
            <a:r>
              <a:rPr lang="zh-CN" altLang="en-US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内容：</a:t>
            </a:r>
            <a:endParaRPr lang="en-US" altLang="zh-CN" b="1" dirty="0" smtClean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26" y="2981512"/>
            <a:ext cx="2142342" cy="15358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781" y="2981512"/>
            <a:ext cx="2172658" cy="153584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897" y="2981512"/>
            <a:ext cx="2213495" cy="157458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2424" y="3020252"/>
            <a:ext cx="2151576" cy="1535844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2532627"/>
            <a:ext cx="91853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计数率一致性测试：每隔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2mm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测量一次数据，边缘直径更大的阳极丝计数率明显更低。</a:t>
            </a:r>
            <a:endParaRPr lang="zh-CN" altLang="en-US" sz="1600" dirty="0"/>
          </a:p>
        </p:txBody>
      </p:sp>
      <p:graphicFrame>
        <p:nvGraphicFramePr>
          <p:cNvPr id="17" name="表格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9959203"/>
              </p:ext>
            </p:extLst>
          </p:nvPr>
        </p:nvGraphicFramePr>
        <p:xfrm>
          <a:off x="26426" y="4886688"/>
          <a:ext cx="9060025" cy="18542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812005"/>
                <a:gridCol w="1812005"/>
                <a:gridCol w="1812005"/>
                <a:gridCol w="1812005"/>
                <a:gridCol w="1812005"/>
              </a:tblGrid>
              <a:tr h="370840">
                <a:tc>
                  <a:txBody>
                    <a:bodyPr/>
                    <a:lstStyle/>
                    <a:p>
                      <a:endParaRPr lang="zh-CN" altLang="en-US" sz="15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第一套</a:t>
                      </a:r>
                      <a:endParaRPr lang="zh-CN" altLang="en-US"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第二套</a:t>
                      </a:r>
                      <a:endParaRPr lang="zh-CN" altLang="en-US"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第三套</a:t>
                      </a:r>
                      <a:endParaRPr lang="zh-CN" altLang="en-US"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第四套</a:t>
                      </a:r>
                      <a:endParaRPr lang="zh-CN" altLang="en-US"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1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阳极最高耐电压</a:t>
                      </a:r>
                      <a:r>
                        <a:rPr lang="en-US" altLang="zh-CN" sz="1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/V</a:t>
                      </a:r>
                      <a:endParaRPr lang="zh-CN" altLang="en-US"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2150</a:t>
                      </a:r>
                      <a:endParaRPr lang="zh-CN" altLang="en-US"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2150</a:t>
                      </a:r>
                      <a:endParaRPr lang="zh-CN" altLang="en-US"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2150</a:t>
                      </a:r>
                      <a:endParaRPr lang="zh-CN" altLang="en-US"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2150</a:t>
                      </a:r>
                      <a:endParaRPr lang="zh-CN" altLang="en-US"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1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计数坪区</a:t>
                      </a:r>
                      <a:r>
                        <a:rPr lang="en-US" altLang="zh-CN" sz="1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/V</a:t>
                      </a:r>
                      <a:endParaRPr lang="zh-CN" altLang="en-US"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1740~2100</a:t>
                      </a:r>
                      <a:endParaRPr lang="zh-CN" altLang="en-US"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1700~2030</a:t>
                      </a:r>
                      <a:endParaRPr lang="zh-CN" altLang="en-US"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1650~1990</a:t>
                      </a:r>
                      <a:endParaRPr lang="zh-CN" altLang="en-US"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1650~1910</a:t>
                      </a:r>
                      <a:endParaRPr lang="zh-CN" altLang="en-US"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1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坪长</a:t>
                      </a:r>
                      <a:r>
                        <a:rPr lang="en-US" altLang="zh-CN" sz="1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/V</a:t>
                      </a:r>
                      <a:endParaRPr lang="zh-CN" altLang="en-US"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360</a:t>
                      </a:r>
                      <a:endParaRPr lang="zh-CN" altLang="en-US"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330</a:t>
                      </a:r>
                      <a:endParaRPr lang="zh-CN" altLang="en-US"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340</a:t>
                      </a:r>
                      <a:endParaRPr lang="zh-CN" altLang="en-US"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260</a:t>
                      </a:r>
                      <a:endParaRPr lang="zh-CN" altLang="en-US"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1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计数率一致性</a:t>
                      </a:r>
                      <a:endParaRPr lang="zh-CN" altLang="en-US"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16.5%</a:t>
                      </a:r>
                      <a:endParaRPr lang="zh-CN" altLang="en-US"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13.5%</a:t>
                      </a:r>
                      <a:endParaRPr lang="zh-CN" altLang="en-US"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7.76%</a:t>
                      </a:r>
                      <a:endParaRPr lang="zh-CN" altLang="en-US"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7.51%</a:t>
                      </a:r>
                      <a:endParaRPr lang="zh-CN" altLang="en-US"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矩形 17"/>
          <p:cNvSpPr/>
          <p:nvPr/>
        </p:nvSpPr>
        <p:spPr>
          <a:xfrm>
            <a:off x="57167" y="4517356"/>
            <a:ext cx="37818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坪区和计数率一致性测试结果汇总：</a:t>
            </a:r>
            <a:endParaRPr lang="zh-CN" altLang="en-US" sz="1600" dirty="0"/>
          </a:p>
        </p:txBody>
      </p:sp>
      <p:sp>
        <p:nvSpPr>
          <p:cNvPr id="3" name="矩形 2"/>
          <p:cNvSpPr/>
          <p:nvPr/>
        </p:nvSpPr>
        <p:spPr>
          <a:xfrm>
            <a:off x="262767" y="737159"/>
            <a:ext cx="8587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根据探测器内部</a:t>
            </a:r>
            <a:r>
              <a:rPr lang="zh-CN" altLang="en-US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结构优化设计结论，</a:t>
            </a:r>
            <a:r>
              <a:rPr lang="zh-CN" altLang="en-US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制作的</a:t>
            </a:r>
            <a:r>
              <a:rPr lang="en-US" altLang="zh-CN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4</a:t>
            </a:r>
            <a:r>
              <a:rPr lang="zh-CN" altLang="en-US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套相同结构的探测器室体，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3992640" y="1202949"/>
            <a:ext cx="4572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测试条件：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工作气体 </a:t>
            </a:r>
            <a:r>
              <a:rPr lang="en-US" altLang="zh-CN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90%Ar+10%CO2</a:t>
            </a:r>
          </a:p>
          <a:p>
            <a:r>
              <a:rPr lang="en-US" altLang="zh-CN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       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放射源  </a:t>
            </a:r>
            <a:r>
              <a:rPr lang="en-US" altLang="zh-CN" sz="1600" b="1" baseline="30000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55</a:t>
            </a:r>
            <a:r>
              <a:rPr lang="en-US" altLang="zh-CN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Fe X-ray</a:t>
            </a:r>
          </a:p>
        </p:txBody>
      </p:sp>
      <p:sp>
        <p:nvSpPr>
          <p:cNvPr id="7" name="矩形 6"/>
          <p:cNvSpPr/>
          <p:nvPr/>
        </p:nvSpPr>
        <p:spPr>
          <a:xfrm>
            <a:off x="424248" y="148407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、计数坪区和计数率一致性；</a:t>
            </a:r>
            <a:endParaRPr lang="en-US" altLang="zh-CN" sz="1600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en-US" altLang="zh-CN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、位置分辨和成像；</a:t>
            </a:r>
            <a:endParaRPr lang="en-US" altLang="zh-CN" sz="1600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en-US" altLang="zh-CN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3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、阳极丝调制测试和修正。</a:t>
            </a:r>
            <a:endParaRPr lang="en-US" altLang="zh-CN" sz="1600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45249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077"/>
    </mc:Choice>
    <mc:Fallback>
      <p:transition spd="slow" advTm="99077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280249" y="554397"/>
            <a:ext cx="8552381" cy="2883"/>
          </a:xfrm>
          <a:prstGeom prst="line">
            <a:avLst/>
          </a:prstGeom>
          <a:ln w="28575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80248" y="95615"/>
            <a:ext cx="7693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探测器的性能测试</a:t>
            </a:r>
            <a:endParaRPr lang="en-US" altLang="zh-CN" sz="2400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600188" y="6550223"/>
            <a:ext cx="614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14/22</a:t>
            </a:r>
            <a:endParaRPr lang="zh-CN" altLang="en-US" sz="1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/>
          <p:nvPr/>
        </p:nvPicPr>
        <p:blipFill>
          <a:blip r:embed="rId2"/>
          <a:stretch>
            <a:fillRect/>
          </a:stretch>
        </p:blipFill>
        <p:spPr>
          <a:xfrm>
            <a:off x="201315" y="2465938"/>
            <a:ext cx="2885739" cy="166544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99983" y="2092265"/>
            <a:ext cx="20890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14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探测器位置分辨测试</a:t>
            </a:r>
            <a:endParaRPr lang="zh-CN" altLang="en-US" sz="1400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499" y="2540615"/>
            <a:ext cx="4272500" cy="3099021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3328332" y="2067060"/>
            <a:ext cx="21275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三条狭缝成像测试</a:t>
            </a:r>
            <a:endParaRPr lang="zh-CN" alt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99762" y="4131386"/>
                <a:ext cx="226536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约</a:t>
                </a:r>
                <a:r>
                  <a:rPr lang="en-US" altLang="zh-CN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100</a:t>
                </a:r>
                <a14:m>
                  <m:oMath xmlns:m="http://schemas.openxmlformats.org/officeDocument/2006/math">
                    <m:r>
                      <a:rPr lang="zh-CN" altLang="en-US" sz="1600" b="1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仿宋" panose="02010609060101010101" pitchFamily="49" charset="-122"/>
                      </a:rPr>
                      <m:t>𝝁</m:t>
                    </m:r>
                    <m:r>
                      <a:rPr lang="en-US" altLang="zh-CN" sz="1600" b="1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仿宋" panose="02010609060101010101" pitchFamily="49" charset="-122"/>
                      </a:rPr>
                      <m:t>𝒎</m:t>
                    </m:r>
                  </m:oMath>
                </a14:m>
                <a:r>
                  <a:rPr lang="zh-CN" altLang="en-US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的位置分辨率</a:t>
                </a:r>
                <a:endParaRPr lang="zh-CN" altLang="en-US" sz="1600" b="1" dirty="0">
                  <a:solidFill>
                    <a:schemeClr val="accent5">
                      <a:lumMod val="50000"/>
                    </a:schemeClr>
                  </a:solidFill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62" y="4131386"/>
                <a:ext cx="2265364" cy="338554"/>
              </a:xfrm>
              <a:prstGeom prst="rect">
                <a:avLst/>
              </a:prstGeom>
              <a:blipFill rotWithShape="0">
                <a:blip r:embed="rId4"/>
                <a:stretch>
                  <a:fillRect l="-1344" t="-7273" r="-538" b="-218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328332" y="3248771"/>
            <a:ext cx="1380608" cy="1051892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447056" y="2611133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狭缝间距：</a:t>
            </a:r>
            <a:endParaRPr lang="en-US" altLang="zh-CN" sz="1400" b="1" dirty="0" smtClean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en-US" altLang="zh-CN" sz="14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1.2mm</a:t>
            </a:r>
            <a:r>
              <a:rPr lang="zh-CN" altLang="en-US" sz="14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，</a:t>
            </a:r>
            <a:r>
              <a:rPr lang="en-US" altLang="zh-CN" sz="14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0.8mm</a:t>
            </a:r>
            <a:endParaRPr lang="zh-CN" altLang="en-US" sz="1400" dirty="0"/>
          </a:p>
        </p:txBody>
      </p:sp>
      <p:sp>
        <p:nvSpPr>
          <p:cNvPr id="17" name="矩形 16"/>
          <p:cNvSpPr/>
          <p:nvPr/>
        </p:nvSpPr>
        <p:spPr>
          <a:xfrm>
            <a:off x="5086444" y="5659196"/>
            <a:ext cx="32864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测试结果：三条狭缝成像明显分开</a:t>
            </a:r>
            <a:endParaRPr lang="zh-CN" altLang="en-US" sz="1600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01315" y="762799"/>
            <a:ext cx="82729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测试结论：阳极丝间距，阳极到阴极平面间距制作过程中，存在不同大小误差，导致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4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套室体的计数坪区和计数率一致性测量结果不一样。最终选择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计数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坪区较长，电压更低，计数率一致性较好的第三套作为高气压多丝室探测器的室体。第四套作为备用。</a:t>
            </a:r>
            <a:endParaRPr lang="zh-CN" altLang="en-US" sz="1600" dirty="0"/>
          </a:p>
        </p:txBody>
      </p:sp>
      <p:sp>
        <p:nvSpPr>
          <p:cNvPr id="16" name="矩形 15"/>
          <p:cNvSpPr/>
          <p:nvPr/>
        </p:nvSpPr>
        <p:spPr>
          <a:xfrm>
            <a:off x="201315" y="5639636"/>
            <a:ext cx="40351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探测器对中子位置分辨的计算：除了由探测器的本征位置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分辨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决定，主要由阻止气体决定。</a:t>
            </a:r>
            <a:endParaRPr lang="zh-CN" altLang="en-US" sz="1600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2840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971"/>
    </mc:Choice>
    <mc:Fallback>
      <p:transition spd="slow" advTm="4997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280249" y="554397"/>
            <a:ext cx="8552381" cy="2883"/>
          </a:xfrm>
          <a:prstGeom prst="line">
            <a:avLst/>
          </a:prstGeom>
          <a:ln w="28575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80248" y="95615"/>
            <a:ext cx="7693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探测器的性能测试</a:t>
            </a:r>
            <a:endParaRPr lang="en-US" altLang="zh-CN" sz="2400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623866" y="6478341"/>
            <a:ext cx="614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15/22</a:t>
            </a:r>
            <a:endParaRPr lang="zh-CN" altLang="en-US" sz="1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3" name="表格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539108"/>
              </p:ext>
            </p:extLst>
          </p:nvPr>
        </p:nvGraphicFramePr>
        <p:xfrm>
          <a:off x="150870" y="1674131"/>
          <a:ext cx="8832630" cy="2556117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2207640"/>
                <a:gridCol w="2207640"/>
                <a:gridCol w="2208675"/>
                <a:gridCol w="2208675"/>
              </a:tblGrid>
              <a:tr h="704733">
                <a:tc gridSpan="4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Stopping          </a:t>
                      </a:r>
                      <a:r>
                        <a:rPr lang="en-US" sz="1400" b="1" kern="1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  Proton </a:t>
                      </a:r>
                      <a:r>
                        <a:rPr lang="en-US" sz="1400" b="1" kern="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range   </a:t>
                      </a:r>
                      <a:r>
                        <a:rPr lang="en-US" sz="1400" b="1" kern="1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         Triton </a:t>
                      </a:r>
                      <a:r>
                        <a:rPr lang="en-US" sz="1400" b="1" kern="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range   </a:t>
                      </a:r>
                      <a:r>
                        <a:rPr lang="en-US" sz="1400" b="1" kern="1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       </a:t>
                      </a:r>
                      <a:r>
                        <a:rPr lang="en-US" sz="1400" b="1" kern="1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            </a:t>
                      </a:r>
                      <a:r>
                        <a:rPr lang="en-US" sz="1400" b="1" kern="1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COG </a:t>
                      </a:r>
                      <a:r>
                        <a:rPr lang="en-US" sz="1400" b="1" kern="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of</a:t>
                      </a:r>
                      <a:endParaRPr lang="zh-CN" sz="1400" b="1" kern="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kern="1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Gas                    (mm)                    </a:t>
                      </a:r>
                      <a:r>
                        <a:rPr lang="zh-CN" altLang="en-US" sz="1400" b="1" kern="1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（</a:t>
                      </a:r>
                      <a:r>
                        <a:rPr lang="en-US" altLang="zh-CN" sz="1400" b="1" kern="1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mm</a:t>
                      </a:r>
                      <a:r>
                        <a:rPr lang="zh-CN" altLang="en-US" sz="1400" b="1" kern="1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）  </a:t>
                      </a:r>
                      <a:r>
                        <a:rPr lang="en-US" sz="1400" b="1" kern="1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              Proton-Triton pair</a:t>
                      </a:r>
                      <a:r>
                        <a:rPr lang="zh-CN" sz="1400" b="1" kern="1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（</a:t>
                      </a:r>
                      <a:r>
                        <a:rPr lang="en-US" sz="1400" b="1" kern="1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mm</a:t>
                      </a:r>
                      <a:r>
                        <a:rPr lang="zh-CN" sz="1400" b="1" kern="1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）</a:t>
                      </a:r>
                      <a:endParaRPr lang="zh-CN" sz="1400" b="1" kern="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3142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C</a:t>
                      </a:r>
                      <a:r>
                        <a:rPr lang="en-US" sz="1400" b="1" kern="100" baseline="-250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3</a:t>
                      </a:r>
                      <a:r>
                        <a:rPr lang="en-US" sz="1400" b="1" kern="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H</a:t>
                      </a:r>
                      <a:r>
                        <a:rPr lang="en-US" sz="1400" b="1" kern="100" baseline="-250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8</a:t>
                      </a:r>
                      <a:endParaRPr lang="zh-CN" sz="1400" b="1" kern="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4.23</a:t>
                      </a:r>
                      <a:endParaRPr lang="zh-CN" sz="1400" b="1" kern="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1</a:t>
                      </a:r>
                      <a:endParaRPr lang="zh-CN" sz="1400" b="1" kern="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459105" algn="l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1.773</a:t>
                      </a:r>
                      <a:endParaRPr lang="zh-CN" sz="1400" b="1" kern="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3142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CF</a:t>
                      </a:r>
                      <a:r>
                        <a:rPr lang="en-US" sz="1400" b="1" kern="100" baseline="-250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4</a:t>
                      </a:r>
                      <a:endParaRPr lang="zh-CN" sz="1400" b="1" kern="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4.12</a:t>
                      </a:r>
                      <a:endParaRPr lang="zh-CN" sz="1400" b="1" kern="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1.620</a:t>
                      </a:r>
                      <a:endParaRPr lang="zh-CN" sz="1400" b="1" kern="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9105" algn="l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1.533</a:t>
                      </a:r>
                      <a:endParaRPr lang="zh-CN" sz="1400" b="1" kern="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142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C</a:t>
                      </a:r>
                      <a:r>
                        <a:rPr lang="en-US" sz="1400" b="1" kern="100" baseline="-250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4</a:t>
                      </a:r>
                      <a:r>
                        <a:rPr lang="en-US" sz="1400" b="1" kern="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H</a:t>
                      </a:r>
                      <a:r>
                        <a:rPr lang="en-US" sz="1400" b="1" kern="100" baseline="-250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10</a:t>
                      </a:r>
                      <a:endParaRPr lang="zh-CN" sz="1400" b="1" kern="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3.23</a:t>
                      </a:r>
                      <a:endParaRPr lang="zh-CN" sz="1400" b="1" kern="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0.774</a:t>
                      </a:r>
                      <a:endParaRPr lang="zh-CN" sz="1400" b="1" kern="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459105" algn="l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1.356</a:t>
                      </a:r>
                      <a:endParaRPr lang="zh-CN" sz="1400" b="1" kern="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3142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C</a:t>
                      </a:r>
                      <a:r>
                        <a:rPr lang="en-US" sz="1400" b="1" kern="100" baseline="-250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3</a:t>
                      </a:r>
                      <a:r>
                        <a:rPr lang="en-US" sz="1400" b="1" kern="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F</a:t>
                      </a:r>
                      <a:r>
                        <a:rPr lang="en-US" sz="1400" b="1" kern="100" baseline="-250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8</a:t>
                      </a:r>
                      <a:endParaRPr lang="zh-CN" sz="1400" b="1" kern="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1.85</a:t>
                      </a:r>
                      <a:endParaRPr lang="zh-CN" sz="1400" b="1" kern="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0.709</a:t>
                      </a:r>
                      <a:endParaRPr lang="zh-CN" sz="1400" b="1" kern="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9105" algn="l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0.695</a:t>
                      </a:r>
                      <a:endParaRPr lang="zh-CN" sz="1400" b="1" kern="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142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C</a:t>
                      </a:r>
                      <a:r>
                        <a:rPr lang="en-US" sz="1400" b="1" kern="100" baseline="-250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2</a:t>
                      </a:r>
                      <a:r>
                        <a:rPr lang="en-US" sz="1400" b="1" kern="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H</a:t>
                      </a:r>
                      <a:r>
                        <a:rPr lang="en-US" sz="1400" b="1" kern="100" baseline="-250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4</a:t>
                      </a:r>
                      <a:r>
                        <a:rPr lang="en-US" sz="1400" b="1" kern="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F</a:t>
                      </a:r>
                      <a:r>
                        <a:rPr lang="en-US" sz="1400" b="1" kern="100" baseline="-250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2</a:t>
                      </a:r>
                      <a:endParaRPr lang="zh-CN" sz="1400" b="1" kern="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4.14</a:t>
                      </a:r>
                      <a:endParaRPr lang="zh-CN" sz="1400" b="1" kern="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1.23</a:t>
                      </a:r>
                      <a:endParaRPr lang="zh-CN" sz="1400" b="1" kern="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459105" algn="l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1.652</a:t>
                      </a:r>
                      <a:endParaRPr lang="zh-CN" sz="1400" b="1" kern="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3142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CO</a:t>
                      </a:r>
                      <a:r>
                        <a:rPr lang="en-US" sz="1400" b="1" kern="100" baseline="-250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2</a:t>
                      </a:r>
                      <a:endParaRPr lang="zh-CN" sz="1400" b="1" kern="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6.98</a:t>
                      </a:r>
                      <a:endParaRPr lang="zh-CN" sz="1400" b="1" kern="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2.190</a:t>
                      </a:r>
                      <a:endParaRPr lang="zh-CN" sz="1400" b="1" kern="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9105" algn="l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2.762</a:t>
                      </a:r>
                      <a:endParaRPr lang="zh-CN" sz="1400" b="1" kern="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142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Ar</a:t>
                      </a:r>
                      <a:endParaRPr lang="zh-CN" sz="1400" b="1" kern="10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11.6</a:t>
                      </a:r>
                      <a:endParaRPr lang="zh-CN" sz="1400" b="1" kern="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2.990</a:t>
                      </a:r>
                      <a:endParaRPr lang="zh-CN" sz="1400" b="1" kern="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459105" algn="l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4.807</a:t>
                      </a:r>
                      <a:endParaRPr lang="zh-CN" sz="1400" b="1" kern="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3142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 kern="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Xe</a:t>
                      </a:r>
                      <a:endParaRPr lang="zh-CN" sz="1400" b="1" kern="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6.24</a:t>
                      </a:r>
                      <a:endParaRPr lang="zh-CN" sz="1400" b="1" kern="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1.610</a:t>
                      </a:r>
                      <a:endParaRPr lang="zh-CN" sz="1400" b="1" kern="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9105" algn="l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2.552</a:t>
                      </a:r>
                      <a:endParaRPr lang="zh-CN" sz="1400" b="1" kern="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4" name="矩形 23"/>
          <p:cNvSpPr/>
          <p:nvPr/>
        </p:nvSpPr>
        <p:spPr>
          <a:xfrm>
            <a:off x="150870" y="777945"/>
            <a:ext cx="87804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SRIM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模拟计算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8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种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阻止气体对中子核反应产生的质子和氚核的阻止能力：</a:t>
            </a:r>
          </a:p>
          <a:p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   C</a:t>
            </a:r>
            <a:r>
              <a:rPr lang="en-US" altLang="zh-CN" sz="1600" b="1" baseline="-25000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F</a:t>
            </a:r>
            <a:r>
              <a:rPr lang="en-US" altLang="zh-CN" sz="1600" b="1" baseline="-25000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8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&gt;C</a:t>
            </a:r>
            <a:r>
              <a:rPr lang="en-US" altLang="zh-CN" sz="1600" b="1" baseline="-25000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en-US" altLang="zh-CN" sz="1600" b="1" baseline="-25000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10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&gt;CF</a:t>
            </a:r>
            <a:r>
              <a:rPr lang="en-US" altLang="zh-CN" sz="1600" b="1" baseline="-25000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&gt;C</a:t>
            </a:r>
            <a:r>
              <a:rPr lang="en-US" altLang="zh-CN" sz="1600" b="1" baseline="-25000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en-US" altLang="zh-CN" sz="1600" b="1" baseline="-25000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F</a:t>
            </a:r>
            <a:r>
              <a:rPr lang="en-US" altLang="zh-CN" sz="1600" b="1" baseline="-25000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&gt;C</a:t>
            </a:r>
            <a:r>
              <a:rPr lang="en-US" altLang="zh-CN" sz="1600" b="1" baseline="-25000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en-US" altLang="zh-CN" sz="1600" b="1" baseline="-25000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8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&gt;</a:t>
            </a:r>
            <a:r>
              <a:rPr lang="en-US" altLang="zh-CN" sz="1600" b="1" dirty="0" err="1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Xe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&gt;CO</a:t>
            </a:r>
            <a:r>
              <a:rPr lang="en-US" altLang="zh-CN" sz="1600" b="1" baseline="-25000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&gt;</a:t>
            </a:r>
            <a:r>
              <a:rPr lang="en-US" altLang="zh-CN" sz="1600" b="1" dirty="0" err="1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Ar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，因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en-US" altLang="zh-CN" sz="1600" b="1" baseline="-25000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F</a:t>
            </a:r>
            <a:r>
              <a:rPr lang="en-US" altLang="zh-CN" sz="1600" b="1" baseline="-25000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8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CF</a:t>
            </a:r>
            <a:r>
              <a:rPr lang="en-US" altLang="zh-CN" sz="1600" b="1" baseline="-25000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en-US" altLang="zh-CN" sz="1600" b="1" baseline="-25000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en-US" altLang="zh-CN" sz="1600" b="1" baseline="-25000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F</a:t>
            </a:r>
            <a:r>
              <a:rPr lang="en-US" altLang="zh-CN" sz="1600" b="1" baseline="-25000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2 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为含氟负电性气体，</a:t>
            </a:r>
            <a:endParaRPr lang="en-US" altLang="zh-CN" sz="1600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   C</a:t>
            </a:r>
            <a:r>
              <a:rPr lang="en-US" altLang="zh-CN" sz="1600" b="1" baseline="-25000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en-US" altLang="zh-CN" sz="1600" b="1" baseline="-25000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10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液化气压为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2.1bar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en-US" sz="1600" b="1" dirty="0" smtClean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最终选择</a:t>
            </a:r>
            <a:r>
              <a:rPr lang="en-US" altLang="zh-CN" sz="1600" b="1" dirty="0" smtClean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en-US" altLang="zh-CN" sz="1600" b="1" baseline="-25000" dirty="0" smtClean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1600" b="1" dirty="0" smtClean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en-US" altLang="zh-CN" sz="1600" b="1" baseline="-25000" dirty="0" smtClean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8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1600" b="1" dirty="0" smtClean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0" y="4520967"/>
            <a:ext cx="31429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SRIM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计算</a:t>
            </a:r>
            <a:r>
              <a:rPr lang="zh-CN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不同</a:t>
            </a:r>
            <a:r>
              <a:rPr lang="zh-CN" altLang="zh-CN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气压</a:t>
            </a:r>
            <a:r>
              <a:rPr lang="zh-CN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丙烷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下，次级离子的射程和电离重心。</a:t>
            </a:r>
            <a:endParaRPr lang="zh-CN" altLang="en-US" sz="1600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26"/>
              <p:cNvSpPr/>
              <p:nvPr/>
            </p:nvSpPr>
            <p:spPr>
              <a:xfrm>
                <a:off x="5109213" y="5654324"/>
                <a:ext cx="3631871" cy="7461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1400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400" b="1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𝐅</m:t>
                          </m:r>
                          <m:r>
                            <a:rPr lang="zh-CN" altLang="en-US" sz="1400" b="1" i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𝐖𝐇𝐌</m:t>
                          </m:r>
                        </m:e>
                        <m:sub>
                          <m:r>
                            <a:rPr lang="zh-CN" altLang="en-US" sz="1400" b="1" i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𝐧</m:t>
                          </m:r>
                        </m:sub>
                      </m:sSub>
                      <m:r>
                        <a:rPr lang="zh-CN" altLang="en-US" sz="1400" b="1" i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zh-CN" altLang="en-US" sz="1400" b="1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zh-CN" altLang="en-US" sz="1400" b="1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sz="1400" b="1" i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（</m:t>
                              </m:r>
                              <m:r>
                                <a:rPr lang="en-US" altLang="zh-CN" sz="1400" b="1" i="0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zh-CN" altLang="en-US" sz="1400" b="1" i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altLang="zh-CN" sz="1400" b="1" i="0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𝐂</m:t>
                              </m:r>
                              <m:r>
                                <a:rPr lang="en-US" altLang="zh-CN" sz="1400" b="1" i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𝐎𝐆</m:t>
                              </m:r>
                              <m:r>
                                <a:rPr lang="zh-CN" altLang="en-US" sz="1400" b="1" i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）</m:t>
                              </m:r>
                            </m:e>
                            <m:sup>
                              <m:r>
                                <a:rPr lang="zh-CN" altLang="en-US" sz="1400" b="1" i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zh-CN" altLang="en-US" sz="1400" b="1" i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zh-CN" altLang="en-US" sz="1400" b="1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sz="1400" b="1" i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（</m:t>
                              </m:r>
                              <m:sSub>
                                <m:sSubPr>
                                  <m:ctrlPr>
                                    <a:rPr lang="zh-CN" altLang="en-US" sz="1400" b="1" i="1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400" b="1" i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𝐅𝐖𝐇𝐌</m:t>
                                  </m:r>
                                </m:e>
                                <m:sub>
                                  <m:r>
                                    <a:rPr lang="zh-CN" altLang="en-US" sz="1400" b="1" i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sub>
                              </m:sSub>
                              <m:r>
                                <a:rPr lang="zh-CN" altLang="en-US" sz="1400" b="1" i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）</m:t>
                              </m:r>
                            </m:e>
                            <m:sup>
                              <m:r>
                                <a:rPr lang="zh-CN" altLang="en-US" sz="1400" b="1" i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altLang="zh-CN" sz="1400" b="1" dirty="0" smtClean="0">
                  <a:solidFill>
                    <a:schemeClr val="accent5">
                      <a:lumMod val="50000"/>
                    </a:schemeClr>
                  </a:solidFill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  <a:p>
                <a:r>
                  <a:rPr lang="en-US" altLang="zh-CN" sz="1400" b="1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 </a:t>
                </a:r>
                <a:r>
                  <a:rPr lang="en-US" altLang="zh-CN" sz="14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       </a:t>
                </a:r>
                <a14:m>
                  <m:oMath xmlns:m="http://schemas.openxmlformats.org/officeDocument/2006/math">
                    <m:r>
                      <a:rPr lang="en-US" altLang="zh-CN" sz="1400" b="1" i="1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altLang="zh-CN" sz="14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1.3mm</a:t>
                </a:r>
                <a:endParaRPr lang="zh-CN" altLang="en-US" sz="1400" b="1" dirty="0">
                  <a:solidFill>
                    <a:schemeClr val="accent5">
                      <a:lumMod val="50000"/>
                    </a:schemeClr>
                  </a:solidFill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27" name="矩形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9213" y="5654324"/>
                <a:ext cx="3631871" cy="746166"/>
              </a:xfrm>
              <a:prstGeom prst="rect">
                <a:avLst/>
              </a:prstGeom>
              <a:blipFill rotWithShape="0">
                <a:blip r:embed="rId2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70" y="5162490"/>
            <a:ext cx="2797900" cy="172983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853469" y="4544515"/>
            <a:ext cx="5236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2.5bar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丙烷的电离重心（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COG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）：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0.68mm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；</a:t>
            </a:r>
            <a:endParaRPr lang="en-US" altLang="zh-CN" sz="1600" b="1" dirty="0" smtClean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本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征位置分辨（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FWHM</a:t>
            </a:r>
            <a:r>
              <a:rPr lang="en-US" altLang="zh-CN" sz="1600" b="1" baseline="-25000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x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）：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  2.354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*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0.1mm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。</a:t>
            </a:r>
            <a:endParaRPr lang="zh-CN" altLang="en-US" sz="1600" dirty="0"/>
          </a:p>
        </p:txBody>
      </p:sp>
      <p:sp>
        <p:nvSpPr>
          <p:cNvPr id="4" name="矩形 3"/>
          <p:cNvSpPr/>
          <p:nvPr/>
        </p:nvSpPr>
        <p:spPr>
          <a:xfrm>
            <a:off x="3853469" y="5162490"/>
            <a:ext cx="29546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探测器对中子的位置分辨：</a:t>
            </a:r>
            <a:endParaRPr lang="zh-CN" altLang="en-US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949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015"/>
    </mc:Choice>
    <mc:Fallback>
      <p:transition spd="slow" advTm="93015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280249" y="554397"/>
            <a:ext cx="8552381" cy="2883"/>
          </a:xfrm>
          <a:prstGeom prst="line">
            <a:avLst/>
          </a:prstGeom>
          <a:ln w="28575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80248" y="95615"/>
            <a:ext cx="7693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探测器的性能测试</a:t>
            </a:r>
            <a:endParaRPr lang="en-US" altLang="zh-CN" sz="2400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525147" y="6524206"/>
            <a:ext cx="614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16/22</a:t>
            </a:r>
            <a:endParaRPr lang="zh-CN" altLang="en-US" sz="1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79929" y="977962"/>
            <a:ext cx="850544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研究目的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：得到阳极丝调制的修正方法，为高气压</a:t>
            </a:r>
            <a:r>
              <a:rPr lang="en-US" altLang="zh-CN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MWPC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探测器测量数据提供修正。</a:t>
            </a:r>
            <a:endParaRPr lang="zh-CN" altLang="en-US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调制起因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：阳极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丝位置非连续的，阳极丝周围是非均匀的辐射电场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导致</a:t>
            </a:r>
            <a:r>
              <a:rPr lang="zh-CN" altLang="en-US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。</a:t>
            </a:r>
            <a:endParaRPr lang="en-US" altLang="zh-CN" b="1" dirty="0" smtClean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79929" y="1741602"/>
            <a:ext cx="46751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G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arfield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模拟电子的漂移线，统计电子的终点位置，大部分集中在阳极丝附近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，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为阳极丝调制结果，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可以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看出阳极丝调制是以阳极丝间距为周期的调制。</a:t>
            </a:r>
            <a:endParaRPr lang="zh-CN" altLang="en-US" sz="1600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29" y="2860101"/>
            <a:ext cx="2240291" cy="214133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494" y="2860101"/>
            <a:ext cx="2273017" cy="2188232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5232316" y="2240224"/>
            <a:ext cx="13003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实验装置</a:t>
            </a:r>
            <a:endParaRPr lang="en-US" altLang="zh-CN" sz="1600" b="1" dirty="0" smtClean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949" y="3368204"/>
            <a:ext cx="3289429" cy="184714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15634" y="5335835"/>
            <a:ext cx="50166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不利影响：增加测量位置偏差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，影响位置分辨。</a:t>
            </a:r>
            <a:endParaRPr lang="en-US" altLang="zh-CN" sz="1600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影响因数：阳极丝间距、漂移电场、工作气体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扩</a:t>
            </a:r>
            <a:endParaRPr lang="en-US" altLang="zh-CN" sz="1600" b="1" dirty="0" smtClean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en-US" altLang="zh-CN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       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散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系数、阳极丝和上阴极丝相对位置。</a:t>
            </a:r>
            <a:endParaRPr lang="en-US" altLang="zh-CN" sz="1600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90280"/>
            <a:ext cx="2797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阳极丝调制测试和修正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5637993" y="2574993"/>
                <a:ext cx="2887154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zh-CN" altLang="en-US" sz="1400" b="1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移动平台，移动精度</a:t>
                </a:r>
                <a:r>
                  <a:rPr lang="en-US" altLang="zh-CN" sz="1400" b="1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0.001mm</a:t>
                </a:r>
                <a:r>
                  <a:rPr lang="zh-CN" altLang="en-US" sz="1400" b="1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；</a:t>
                </a:r>
                <a:endParaRPr lang="en-US" altLang="zh-CN" sz="1400" b="1" dirty="0">
                  <a:solidFill>
                    <a:schemeClr val="accent5">
                      <a:lumMod val="50000"/>
                    </a:schemeClr>
                  </a:solidFill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zh-CN" altLang="en-US" sz="1400" b="1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狭缝：</a:t>
                </a:r>
                <a:r>
                  <a:rPr lang="en-US" altLang="zh-CN" sz="1400" b="1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200</a:t>
                </a:r>
                <a14:m>
                  <m:oMath xmlns:m="http://schemas.openxmlformats.org/officeDocument/2006/math">
                    <m:r>
                      <a:rPr lang="zh-CN" altLang="en-US" sz="1400" b="1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仿宋" panose="02010609060101010101" pitchFamily="49" charset="-122"/>
                      </a:rPr>
                      <m:t>𝝁</m:t>
                    </m:r>
                    <m:r>
                      <a:rPr lang="en-US" altLang="zh-CN" sz="1400" b="1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仿宋" panose="02010609060101010101" pitchFamily="49" charset="-122"/>
                      </a:rPr>
                      <m:t>𝒎</m:t>
                    </m:r>
                  </m:oMath>
                </a14:m>
                <a:r>
                  <a:rPr lang="zh-CN" altLang="en-US" sz="1400" b="1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宽，</a:t>
                </a:r>
                <a:r>
                  <a:rPr lang="en-US" altLang="zh-CN" sz="1400" b="1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10mm</a:t>
                </a:r>
                <a:r>
                  <a:rPr lang="zh-CN" altLang="en-US" sz="1400" b="1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深；</a:t>
                </a:r>
                <a:endParaRPr lang="en-US" altLang="zh-CN" sz="1400" b="1" dirty="0">
                  <a:solidFill>
                    <a:schemeClr val="accent5">
                      <a:lumMod val="50000"/>
                    </a:schemeClr>
                  </a:solidFill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7993" y="2574993"/>
                <a:ext cx="2887154" cy="523220"/>
              </a:xfrm>
              <a:prstGeom prst="rect">
                <a:avLst/>
              </a:prstGeom>
              <a:blipFill rotWithShape="0">
                <a:blip r:embed="rId5"/>
                <a:stretch>
                  <a:fillRect l="-423" t="-1163" r="-211" b="-104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9415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941"/>
    </mc:Choice>
    <mc:Fallback>
      <p:transition spd="slow" advTm="13794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280249" y="554397"/>
            <a:ext cx="8552381" cy="2883"/>
          </a:xfrm>
          <a:prstGeom prst="line">
            <a:avLst/>
          </a:prstGeom>
          <a:ln w="28575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80248" y="95615"/>
            <a:ext cx="7693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探测器的性能测试</a:t>
            </a:r>
            <a:endParaRPr lang="en-US" altLang="zh-CN" sz="2400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540727" y="6488263"/>
            <a:ext cx="614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17/22</a:t>
            </a:r>
            <a:endParaRPr lang="zh-CN" altLang="en-US" sz="1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73819" y="759099"/>
            <a:ext cx="3494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平行于阳极丝方向的性能测量</a:t>
            </a:r>
            <a:endParaRPr lang="en-US" altLang="zh-CN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19" y="1658925"/>
            <a:ext cx="2843838" cy="194490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2900" y="1601403"/>
            <a:ext cx="2927078" cy="196584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51493" y="1180251"/>
            <a:ext cx="54547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狭缝的位置分布和成像测量：不受阳极丝调制影响</a:t>
            </a:r>
            <a:endParaRPr lang="zh-CN" altLang="en-US" sz="1600" dirty="0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847" y="4812905"/>
            <a:ext cx="2606997" cy="188583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2775" y="4787505"/>
            <a:ext cx="2643514" cy="1936630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194066" y="3913079"/>
            <a:ext cx="58259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位置线性和位置分辨线性测量</a:t>
            </a:r>
            <a:endParaRPr lang="zh-CN" alt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/>
              <p:cNvSpPr/>
              <p:nvPr/>
            </p:nvSpPr>
            <p:spPr>
              <a:xfrm>
                <a:off x="6095220" y="2418439"/>
                <a:ext cx="2837453" cy="37279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非线性计算</a:t>
                </a:r>
                <a:r>
                  <a:rPr lang="zh-CN" altLang="en-US" sz="1600" b="1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方法</a:t>
                </a:r>
                <a:r>
                  <a:rPr lang="zh-CN" altLang="en-US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：</a:t>
                </a:r>
                <a:r>
                  <a:rPr lang="en-US" altLang="zh-CN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non-linearity=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仿宋" panose="02010609060101010101" pitchFamily="49" charset="-122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仿宋" panose="02010609060101010101" pitchFamily="49" charset="-122"/>
                          </a:rPr>
                          <m:t>𝒅𝒚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仿宋" panose="02010609060101010101" pitchFamily="49" charset="-122"/>
                          </a:rPr>
                          <m:t>𝒎𝒂𝒙</m:t>
                        </m:r>
                      </m:sub>
                    </m:sSub>
                    <m:r>
                      <a:rPr lang="en-US" altLang="zh-CN" sz="1600" b="1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仿宋" panose="02010609060101010101" pitchFamily="49" charset="-122"/>
                      </a:rPr>
                      <m:t>/</m:t>
                    </m:r>
                    <m:d>
                      <m:dPr>
                        <m:ctrlPr>
                          <a:rPr lang="en-US" altLang="zh-CN" sz="1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仿宋" panose="02010609060101010101" pitchFamily="49" charset="-12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1600" b="1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仿宋" panose="02010609060101010101" pitchFamily="49" charset="-122"/>
                              </a:rPr>
                            </m:ctrlPr>
                          </m:sSubPr>
                          <m:e>
                            <m:r>
                              <a:rPr lang="en-US" altLang="zh-CN" sz="1600" b="1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仿宋" panose="02010609060101010101" pitchFamily="49" charset="-122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1600" b="1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仿宋" panose="02010609060101010101" pitchFamily="49" charset="-122"/>
                              </a:rPr>
                              <m:t>𝒎𝒂𝒙</m:t>
                            </m:r>
                          </m:sub>
                        </m:sSub>
                        <m:r>
                          <a:rPr lang="en-US" altLang="zh-CN" sz="1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仿宋" panose="02010609060101010101" pitchFamily="49" charset="-122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sz="1600" b="1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仿宋" panose="02010609060101010101" pitchFamily="49" charset="-122"/>
                              </a:rPr>
                            </m:ctrlPr>
                          </m:sSubPr>
                          <m:e>
                            <m:r>
                              <a:rPr lang="en-US" altLang="zh-CN" sz="1600" b="1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仿宋" panose="02010609060101010101" pitchFamily="49" charset="-122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1600" b="1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仿宋" panose="02010609060101010101" pitchFamily="49" charset="-122"/>
                              </a:rPr>
                              <m:t>𝒎𝒊𝒏</m:t>
                            </m:r>
                          </m:sub>
                        </m:sSub>
                      </m:e>
                    </m:d>
                  </m:oMath>
                </a14:m>
                <a:endParaRPr lang="en-US" altLang="zh-CN" sz="1600" dirty="0" smtClean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平行阳极丝方向的位置非线性测量结果为</a:t>
                </a:r>
                <a:r>
                  <a:rPr lang="en-US" altLang="zh-CN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1.67%</a:t>
                </a:r>
                <a:r>
                  <a:rPr lang="zh-CN" altLang="en-US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；</a:t>
                </a:r>
                <a:endParaRPr lang="en-US" altLang="zh-CN" sz="1600" b="1" dirty="0" smtClean="0">
                  <a:solidFill>
                    <a:schemeClr val="accent5">
                      <a:lumMod val="50000"/>
                    </a:schemeClr>
                  </a:solidFill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600" b="1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平行阳极丝方向</a:t>
                </a:r>
                <a:r>
                  <a:rPr lang="zh-CN" altLang="en-US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位置分辨率集中在</a:t>
                </a:r>
                <a:r>
                  <a:rPr lang="en-US" altLang="zh-CN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300</a:t>
                </a:r>
                <a14:m>
                  <m:oMath xmlns:m="http://schemas.openxmlformats.org/officeDocument/2006/math">
                    <m:r>
                      <a:rPr lang="zh-CN" altLang="en-US" sz="1600" b="1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仿宋" panose="02010609060101010101" pitchFamily="49" charset="-122"/>
                      </a:rPr>
                      <m:t>𝝁</m:t>
                    </m:r>
                    <m:r>
                      <a:rPr lang="en-US" altLang="zh-CN" sz="1600" b="1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仿宋" panose="02010609060101010101" pitchFamily="49" charset="-122"/>
                      </a:rPr>
                      <m:t>𝒎</m:t>
                    </m:r>
                  </m:oMath>
                </a14:m>
                <a:r>
                  <a:rPr lang="zh-CN" altLang="en-US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左右；</a:t>
                </a:r>
                <a:endParaRPr lang="en-US" altLang="zh-CN" sz="1600" b="1" dirty="0" smtClean="0">
                  <a:solidFill>
                    <a:schemeClr val="accent5">
                      <a:lumMod val="50000"/>
                    </a:schemeClr>
                  </a:solidFill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600" b="1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平行阳极丝</a:t>
                </a:r>
                <a:r>
                  <a:rPr lang="zh-CN" altLang="en-US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方向的位置线性和位置分辨率不受阳极丝调制影响。</a:t>
                </a:r>
                <a:endParaRPr lang="en-US" altLang="zh-CN" sz="1600" b="1" dirty="0" smtClean="0">
                  <a:solidFill>
                    <a:schemeClr val="accent5">
                      <a:lumMod val="50000"/>
                    </a:schemeClr>
                  </a:solidFill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220" y="2418439"/>
                <a:ext cx="2837453" cy="3727944"/>
              </a:xfrm>
              <a:prstGeom prst="rect">
                <a:avLst/>
              </a:prstGeom>
              <a:blipFill rotWithShape="0">
                <a:blip r:embed="rId6"/>
                <a:stretch>
                  <a:fillRect l="-860" b="-13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/>
          <p:cNvSpPr/>
          <p:nvPr/>
        </p:nvSpPr>
        <p:spPr>
          <a:xfrm>
            <a:off x="1038534" y="4443573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位置线性</a:t>
            </a:r>
            <a:endParaRPr lang="zh-CN" altLang="en-US" sz="1400" dirty="0"/>
          </a:p>
        </p:txBody>
      </p:sp>
      <p:sp>
        <p:nvSpPr>
          <p:cNvPr id="7" name="矩形 6"/>
          <p:cNvSpPr/>
          <p:nvPr/>
        </p:nvSpPr>
        <p:spPr>
          <a:xfrm>
            <a:off x="3640121" y="4443573"/>
            <a:ext cx="12618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位置分辨线性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56554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971"/>
    </mc:Choice>
    <mc:Fallback>
      <p:transition spd="slow" advTm="45971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280249" y="554397"/>
            <a:ext cx="8552381" cy="2883"/>
          </a:xfrm>
          <a:prstGeom prst="line">
            <a:avLst/>
          </a:prstGeom>
          <a:ln w="28575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80248" y="95615"/>
            <a:ext cx="7693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探测器的性能测试</a:t>
            </a:r>
            <a:endParaRPr lang="en-US" altLang="zh-CN" sz="2400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540727" y="6488263"/>
            <a:ext cx="614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18/22</a:t>
            </a:r>
            <a:endParaRPr lang="zh-CN" altLang="en-US" sz="1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73819" y="759099"/>
            <a:ext cx="3494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垂直于阳极丝方向的性能测量</a:t>
            </a:r>
            <a:endParaRPr lang="en-US" altLang="zh-CN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19" y="1532069"/>
            <a:ext cx="2435459" cy="171807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3467" y="1552219"/>
            <a:ext cx="2462164" cy="176750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矩形 20"/>
              <p:cNvSpPr/>
              <p:nvPr/>
            </p:nvSpPr>
            <p:spPr>
              <a:xfrm>
                <a:off x="280248" y="3471379"/>
                <a:ext cx="4387761" cy="25545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zh-CN" altLang="en-US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位置非线性测量结果为：</a:t>
                </a:r>
                <a:r>
                  <a:rPr lang="en-US" altLang="zh-CN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10.5%</a:t>
                </a:r>
                <a:r>
                  <a:rPr lang="zh-CN" altLang="en-US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；</a:t>
                </a:r>
                <a:endParaRPr lang="en-US" altLang="zh-CN" sz="1600" b="1" dirty="0" smtClean="0">
                  <a:solidFill>
                    <a:schemeClr val="accent5">
                      <a:lumMod val="50000"/>
                    </a:schemeClr>
                  </a:solidFill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zh-CN" altLang="en-US" sz="1600" b="1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位置</a:t>
                </a:r>
                <a:r>
                  <a:rPr lang="zh-CN" altLang="en-US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分辨率为</a:t>
                </a:r>
                <a:r>
                  <a:rPr lang="en-US" altLang="zh-CN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仿宋" panose="02010609060101010101" pitchFamily="49" charset="-122"/>
                    <a:cs typeface="Times New Roman" panose="02020603050405020304" pitchFamily="18" charset="0"/>
                  </a:rPr>
                  <a:t>100~400</a:t>
                </a:r>
                <a14:m>
                  <m:oMath xmlns:m="http://schemas.openxmlformats.org/officeDocument/2006/math">
                    <m:r>
                      <a:rPr lang="zh-CN" altLang="en-US" sz="1600" b="1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仿宋" panose="02010609060101010101" pitchFamily="49" charset="-122"/>
                      </a:rPr>
                      <m:t>𝝁</m:t>
                    </m:r>
                    <m:r>
                      <a:rPr lang="en-US" altLang="zh-CN" sz="1600" b="1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仿宋" panose="02010609060101010101" pitchFamily="49" charset="-122"/>
                      </a:rPr>
                      <m:t>𝒎</m:t>
                    </m:r>
                  </m:oMath>
                </a14:m>
                <a:r>
                  <a:rPr lang="zh-CN" altLang="en-US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范围；</a:t>
                </a:r>
                <a:endParaRPr lang="en-US" altLang="zh-CN" sz="1600" b="1" dirty="0" smtClean="0">
                  <a:solidFill>
                    <a:schemeClr val="accent5">
                      <a:lumMod val="50000"/>
                    </a:schemeClr>
                  </a:solidFill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zh-CN" altLang="en-US" sz="1600" b="1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位置线性和位置分辨受阳极丝调制影响</a:t>
                </a:r>
                <a:r>
                  <a:rPr lang="zh-CN" altLang="en-US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。</a:t>
                </a:r>
                <a:endParaRPr lang="en-US" altLang="zh-CN" sz="1600" b="1" dirty="0" smtClean="0">
                  <a:solidFill>
                    <a:schemeClr val="accent5">
                      <a:lumMod val="50000"/>
                    </a:schemeClr>
                  </a:solidFill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zh-CN" altLang="en-US" sz="1600" b="1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测量位置偏差和位置</a:t>
                </a:r>
                <a:r>
                  <a:rPr lang="zh-CN" altLang="en-US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分辨率呈正</a:t>
                </a:r>
                <a:r>
                  <a:rPr lang="zh-CN" altLang="en-US" sz="1600" b="1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弦函数</a:t>
                </a:r>
                <a:r>
                  <a:rPr lang="zh-CN" altLang="en-US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变化，周期等于阳极丝间距；</a:t>
                </a:r>
                <a:endParaRPr lang="en-US" altLang="zh-CN" sz="1600" b="1" dirty="0">
                  <a:solidFill>
                    <a:schemeClr val="accent5">
                      <a:lumMod val="50000"/>
                    </a:schemeClr>
                  </a:solidFill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zh-CN" altLang="en-US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通过</a:t>
                </a:r>
                <a:r>
                  <a:rPr lang="zh-CN" altLang="en-US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拟合测量位置</a:t>
                </a:r>
                <a:r>
                  <a:rPr lang="zh-CN" altLang="en-US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曲线，得到修正方法</a:t>
                </a:r>
                <a:r>
                  <a:rPr lang="zh-CN" altLang="en-US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：</a:t>
                </a:r>
                <a:endParaRPr lang="en-US" altLang="zh-CN" sz="1600" b="1" dirty="0" smtClean="0">
                  <a:solidFill>
                    <a:schemeClr val="accent5">
                      <a:lumMod val="50000"/>
                    </a:schemeClr>
                  </a:solidFill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  <a:p>
                <a:r>
                  <a:rPr lang="en-US" altLang="zh-CN" sz="1600" b="1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 </a:t>
                </a:r>
                <a:r>
                  <a:rPr lang="en-US" altLang="zh-CN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    </a:t>
                </a:r>
                <a14:m>
                  <m:oMath xmlns:m="http://schemas.openxmlformats.org/officeDocument/2006/math">
                    <m:r>
                      <a:rPr lang="en-US" altLang="zh-CN" sz="1600" b="1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仿宋" panose="02010609060101010101" pitchFamily="49" charset="-122"/>
                      </a:rPr>
                      <m:t>𝒙</m:t>
                    </m:r>
                    <m:r>
                      <a:rPr lang="en-US" altLang="zh-CN" sz="1600" b="1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仿宋" panose="02010609060101010101" pitchFamily="49" charset="-122"/>
                      </a:rPr>
                      <m:t>+</m:t>
                    </m:r>
                    <m:r>
                      <a:rPr lang="en-US" altLang="zh-CN" sz="1600" b="1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仿宋" panose="02010609060101010101" pitchFamily="49" charset="-122"/>
                      </a:rPr>
                      <m:t>𝟎</m:t>
                    </m:r>
                    <m:r>
                      <a:rPr lang="en-US" altLang="zh-CN" sz="1600" b="1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仿宋" panose="02010609060101010101" pitchFamily="49" charset="-122"/>
                      </a:rPr>
                      <m:t>.</m:t>
                    </m:r>
                    <m:r>
                      <a:rPr lang="en-US" altLang="zh-CN" sz="1600" b="1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仿宋" panose="02010609060101010101" pitchFamily="49" charset="-122"/>
                      </a:rPr>
                      <m:t>𝟏𝟕𝟓𝟑</m:t>
                    </m:r>
                    <m:r>
                      <a:rPr lang="en-US" altLang="zh-CN" sz="1600" b="1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仿宋" panose="02010609060101010101" pitchFamily="49" charset="-122"/>
                      </a:rPr>
                      <m:t>𝒔𝒊𝒏</m:t>
                    </m:r>
                    <m:d>
                      <m:dPr>
                        <m:ctrlPr>
                          <a:rPr lang="en-US" altLang="zh-CN" sz="1600" b="1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仿宋" panose="02010609060101010101" pitchFamily="49" charset="-122"/>
                          </a:rPr>
                        </m:ctrlPr>
                      </m:dPr>
                      <m:e>
                        <m:r>
                          <a:rPr lang="zh-CN" altLang="en-US" sz="1600" b="1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仿宋" panose="02010609060101010101" pitchFamily="49" charset="-122"/>
                          </a:rPr>
                          <m:t>𝝅</m:t>
                        </m:r>
                        <m:r>
                          <a:rPr lang="en-US" altLang="zh-CN" sz="1600" b="1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仿宋" panose="02010609060101010101" pitchFamily="49" charset="-122"/>
                          </a:rPr>
                          <m:t>𝒙</m:t>
                        </m:r>
                      </m:e>
                    </m:d>
                  </m:oMath>
                </a14:m>
                <a:r>
                  <a:rPr lang="zh-CN" altLang="en-US" sz="1600" b="1" dirty="0" smtClean="0">
                    <a:solidFill>
                      <a:schemeClr val="accent5">
                        <a:lumMod val="50000"/>
                      </a:schemeClr>
                    </a:solidFill>
                  </a:rPr>
                  <a:t>；</a:t>
                </a:r>
                <a:endParaRPr lang="en-US" altLang="zh-CN" sz="1600" b="1" dirty="0" smtClean="0">
                  <a:solidFill>
                    <a:schemeClr val="accent5">
                      <a:lumMod val="50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zh-CN" altLang="en-US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阳极丝调制是以阳极丝间距为周期的，</a:t>
                </a:r>
                <a:r>
                  <a:rPr lang="zh-CN" altLang="en-US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因此</a:t>
                </a:r>
                <a:r>
                  <a:rPr lang="zh-CN" altLang="en-US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通过一个周期内的</a:t>
                </a:r>
                <a:r>
                  <a:rPr lang="zh-CN" altLang="en-US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测量</a:t>
                </a:r>
                <a:r>
                  <a:rPr lang="zh-CN" altLang="en-US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位置关系，则可修正探测器整个平面的阳极丝调制。</a:t>
                </a:r>
                <a:endParaRPr lang="en-US" altLang="zh-CN" sz="1600" b="1" dirty="0" smtClean="0">
                  <a:solidFill>
                    <a:schemeClr val="accent5">
                      <a:lumMod val="50000"/>
                    </a:schemeClr>
                  </a:solidFill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</p:txBody>
          </p:sp>
        </mc:Choice>
        <mc:Fallback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248" y="3471379"/>
                <a:ext cx="4387761" cy="2554545"/>
              </a:xfrm>
              <a:prstGeom prst="rect">
                <a:avLst/>
              </a:prstGeom>
              <a:blipFill rotWithShape="0">
                <a:blip r:embed="rId4"/>
                <a:stretch>
                  <a:fillRect l="-556" t="-714" r="-4722" b="-19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矩形 21"/>
          <p:cNvSpPr/>
          <p:nvPr/>
        </p:nvSpPr>
        <p:spPr>
          <a:xfrm>
            <a:off x="834344" y="1145584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位置线性</a:t>
            </a:r>
            <a:endParaRPr lang="zh-CN" altLang="en-US" sz="1400" dirty="0"/>
          </a:p>
        </p:txBody>
      </p:sp>
      <p:sp>
        <p:nvSpPr>
          <p:cNvPr id="23" name="矩形 22"/>
          <p:cNvSpPr/>
          <p:nvPr/>
        </p:nvSpPr>
        <p:spPr>
          <a:xfrm>
            <a:off x="3210593" y="1145584"/>
            <a:ext cx="12618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位置分辨线性</a:t>
            </a:r>
            <a:endParaRPr lang="zh-CN" alt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/>
              <p:cNvSpPr txBox="1"/>
              <p:nvPr/>
            </p:nvSpPr>
            <p:spPr>
              <a:xfrm>
                <a:off x="5294805" y="1304630"/>
                <a:ext cx="3849195" cy="2512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altLang="zh-CN" sz="1400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𝒎𝒐𝒅𝒊𝒇𝒊𝒆𝒅</m:t>
                          </m:r>
                        </m:sub>
                      </m:sSub>
                      <m:r>
                        <a:rPr lang="en-US" altLang="zh-CN" sz="1400" b="1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1400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altLang="zh-CN" sz="1400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𝒎𝒆𝒂𝒔𝒖𝒓𝒆𝒅</m:t>
                          </m:r>
                        </m:sub>
                      </m:sSub>
                      <m:r>
                        <a:rPr lang="en-US" altLang="zh-CN" sz="1400" b="1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CN" sz="1400" b="1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altLang="zh-CN" sz="1400" b="1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1400" b="1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𝟏𝟕𝟓𝟑</m:t>
                      </m:r>
                      <m:r>
                        <a:rPr lang="en-US" altLang="zh-CN" sz="1400" b="1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𝒔𝒊𝒏</m:t>
                      </m:r>
                      <m:r>
                        <a:rPr lang="en-US" altLang="zh-CN" sz="1400" b="1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⁡</m:t>
                      </m:r>
                      <m:d>
                        <m:dPr>
                          <m:ctrlPr>
                            <a:rPr lang="en-US" altLang="zh-CN" sz="1400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sz="1400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  <m:sSub>
                            <m:sSubPr>
                              <m:ctrlPr>
                                <a:rPr lang="en-US" altLang="zh-CN" sz="1400" b="1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b="1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en-US" altLang="zh-CN" sz="1400" b="1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𝒎𝒐𝒅𝒊𝒇𝒊𝒆𝒅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CN" altLang="en-US" sz="1400" b="1" dirty="0"/>
              </a:p>
            </p:txBody>
          </p:sp>
        </mc:Choice>
        <mc:Fallback xmlns=""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4805" y="1304630"/>
                <a:ext cx="3849195" cy="251223"/>
              </a:xfrm>
              <a:prstGeom prst="rect">
                <a:avLst/>
              </a:prstGeom>
              <a:blipFill rotWithShape="0">
                <a:blip r:embed="rId5"/>
                <a:stretch>
                  <a:fillRect l="-951" b="-219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/>
          <p:cNvSpPr/>
          <p:nvPr/>
        </p:nvSpPr>
        <p:spPr>
          <a:xfrm>
            <a:off x="5294805" y="812968"/>
            <a:ext cx="1635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修正关系：</a:t>
            </a:r>
            <a:endParaRPr lang="zh-CN" altLang="en-US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2029" y="2455235"/>
            <a:ext cx="3306171" cy="2325441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5155631" y="5041039"/>
            <a:ext cx="41759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垂直于阳极丝方向的位置非线性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由 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12.61</a:t>
            </a:r>
            <a:r>
              <a:rPr lang="en-US" altLang="zh-CN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%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降低至</a:t>
            </a:r>
            <a:r>
              <a:rPr lang="en-US" altLang="zh-CN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5.22%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；</a:t>
            </a:r>
            <a:endParaRPr lang="en-US" altLang="zh-CN" sz="1600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252685" y="1970529"/>
            <a:ext cx="3959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另一周期内的位置线性测量和修正</a:t>
            </a:r>
            <a:endParaRPr lang="zh-CN" altLang="en-US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66173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901"/>
    </mc:Choice>
    <mc:Fallback>
      <p:transition spd="slow" advTm="9590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280249" y="554397"/>
            <a:ext cx="8552381" cy="2883"/>
          </a:xfrm>
          <a:prstGeom prst="line">
            <a:avLst/>
          </a:prstGeom>
          <a:ln w="28575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80248" y="95615"/>
            <a:ext cx="7693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探测器的性能测试</a:t>
            </a:r>
            <a:endParaRPr lang="en-US" altLang="zh-CN" sz="2400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540727" y="6488263"/>
            <a:ext cx="614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19/22</a:t>
            </a:r>
            <a:endParaRPr lang="zh-CN" altLang="en-US" sz="1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78172" y="831396"/>
            <a:ext cx="40782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狭缝的位置分布和成像测量</a:t>
            </a: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28" y="1659510"/>
            <a:ext cx="3355844" cy="230489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1572" y="1574162"/>
            <a:ext cx="3265184" cy="253917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34" y="4441454"/>
            <a:ext cx="3212032" cy="220887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3168" y="4358723"/>
            <a:ext cx="3243588" cy="2499277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80248" y="1294638"/>
            <a:ext cx="24593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修正前的位置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分布和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成像</a:t>
            </a:r>
            <a:endParaRPr lang="zh-CN" altLang="en-US" sz="1600" dirty="0"/>
          </a:p>
        </p:txBody>
      </p:sp>
      <p:sp>
        <p:nvSpPr>
          <p:cNvPr id="13" name="矩形 12"/>
          <p:cNvSpPr/>
          <p:nvPr/>
        </p:nvSpPr>
        <p:spPr>
          <a:xfrm>
            <a:off x="342922" y="4040182"/>
            <a:ext cx="24593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修正后的位置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分布和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成像</a:t>
            </a:r>
            <a:endParaRPr lang="zh-CN" altLang="en-US" sz="1600" dirty="0"/>
          </a:p>
        </p:txBody>
      </p:sp>
      <p:sp>
        <p:nvSpPr>
          <p:cNvPr id="3" name="矩形 2"/>
          <p:cNvSpPr/>
          <p:nvPr/>
        </p:nvSpPr>
        <p:spPr>
          <a:xfrm>
            <a:off x="6747416" y="2405180"/>
            <a:ext cx="229435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位置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分布修正后结果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阳极丝对应的计数峰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消失，分布更加均匀；</a:t>
            </a:r>
            <a:endParaRPr lang="en-US" altLang="zh-CN" sz="1600" b="1" dirty="0" smtClean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600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狭缝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成像修正后结果由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多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个阳极丝位置对应的点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变成一条均匀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直线，成像结果完全与阳极丝位置无关。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5670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043"/>
    </mc:Choice>
    <mc:Fallback xmlns="">
      <p:transition spd="slow" advTm="61043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280249" y="554397"/>
            <a:ext cx="8552381" cy="2883"/>
          </a:xfrm>
          <a:prstGeom prst="line">
            <a:avLst/>
          </a:prstGeom>
          <a:ln w="28575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8645620" y="6431117"/>
            <a:ext cx="614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2/22</a:t>
            </a:r>
            <a:endParaRPr lang="zh-CN" altLang="en-US" sz="1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80249" y="0"/>
            <a:ext cx="33626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主要内容</a:t>
            </a:r>
            <a:endParaRPr lang="zh-CN" altLang="en-US" sz="3200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321997" y="1383012"/>
            <a:ext cx="341311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物理需求和研制目标</a:t>
            </a:r>
            <a:endParaRPr lang="en-US" altLang="zh-CN" sz="2400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核心结构的优化设计</a:t>
            </a:r>
            <a:endParaRPr lang="en-US" altLang="zh-CN" sz="2400" b="1" dirty="0" smtClean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356854" y="406066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探测器</a:t>
            </a:r>
            <a:r>
              <a:rPr lang="zh-CN" altLang="en-US" sz="24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的性能测试</a:t>
            </a:r>
            <a:endParaRPr lang="en-US" altLang="zh-CN" sz="2400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总结</a:t>
            </a:r>
            <a:endParaRPr lang="zh-CN" altLang="en-US" sz="2400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810968" y="2583341"/>
            <a:ext cx="3058851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0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核心</a:t>
            </a:r>
            <a:r>
              <a:rPr lang="zh-CN" altLang="en-US" sz="20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丝</a:t>
            </a:r>
            <a:r>
              <a:rPr lang="zh-CN" altLang="en-US" sz="20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室结构设计</a:t>
            </a:r>
            <a:endParaRPr lang="en-US" altLang="zh-CN" sz="2000" b="1" dirty="0" smtClean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altLang="zh-CN" sz="20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8.5atm</a:t>
            </a:r>
            <a:r>
              <a:rPr lang="zh-CN" altLang="en-US" sz="20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高气压腔体设计</a:t>
            </a:r>
            <a:endParaRPr lang="en-US" altLang="zh-CN" sz="2000" b="1" dirty="0" smtClean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0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气体净化系统设计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292483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31"/>
    </mc:Choice>
    <mc:Fallback>
      <p:transition spd="slow" advTm="1293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280249" y="554397"/>
            <a:ext cx="8552381" cy="2883"/>
          </a:xfrm>
          <a:prstGeom prst="line">
            <a:avLst/>
          </a:prstGeom>
          <a:ln w="28575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80248" y="95615"/>
            <a:ext cx="7693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探测器的性能测试</a:t>
            </a:r>
            <a:endParaRPr lang="en-US" altLang="zh-CN" sz="2400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540727" y="6488263"/>
            <a:ext cx="614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20/22</a:t>
            </a:r>
            <a:endParaRPr lang="zh-CN" altLang="en-US" sz="1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23389" y="1016062"/>
            <a:ext cx="66351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直径</a:t>
            </a:r>
            <a:r>
              <a:rPr lang="en-US" altLang="zh-CN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3mm</a:t>
            </a:r>
            <a:r>
              <a:rPr lang="zh-CN" altLang="en-US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直径圆孔成像，修正后的圆孔成像变形量明显减小，</a:t>
            </a:r>
            <a:endParaRPr lang="en-US" altLang="zh-CN" b="1" dirty="0" smtClean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en-US" altLang="zh-CN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</a:t>
            </a:r>
            <a:r>
              <a:rPr lang="en-US" altLang="zh-CN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</a:t>
            </a:r>
            <a:r>
              <a:rPr lang="zh-CN" altLang="en-US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且成像结果与阳极丝的位置无关。</a:t>
            </a:r>
            <a:endParaRPr lang="zh-CN" alt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89" y="2317924"/>
            <a:ext cx="4165963" cy="386498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309" y="2173058"/>
            <a:ext cx="4059241" cy="394326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325573" y="1801115"/>
            <a:ext cx="8050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修正后</a:t>
            </a:r>
            <a:endParaRPr lang="zh-CN" altLang="en-US" sz="1600" dirty="0"/>
          </a:p>
        </p:txBody>
      </p:sp>
      <p:sp>
        <p:nvSpPr>
          <p:cNvPr id="10" name="矩形 9"/>
          <p:cNvSpPr/>
          <p:nvPr/>
        </p:nvSpPr>
        <p:spPr>
          <a:xfrm>
            <a:off x="1765383" y="1844176"/>
            <a:ext cx="8050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修正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前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19896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043"/>
    </mc:Choice>
    <mc:Fallback xmlns="">
      <p:transition spd="slow" advTm="61043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381000" y="503189"/>
            <a:ext cx="8552381" cy="2883"/>
          </a:xfrm>
          <a:prstGeom prst="line">
            <a:avLst/>
          </a:prstGeom>
          <a:ln w="28575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矩形 2"/>
          <p:cNvSpPr/>
          <p:nvPr/>
        </p:nvSpPr>
        <p:spPr>
          <a:xfrm>
            <a:off x="328944" y="41524"/>
            <a:ext cx="2659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探测器的性能测试</a:t>
            </a:r>
            <a:endParaRPr lang="en-US" altLang="zh-CN" sz="2400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2158" y="665129"/>
            <a:ext cx="52389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探测器今年</a:t>
            </a:r>
            <a:r>
              <a:rPr lang="en-US" altLang="zh-CN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6</a:t>
            </a:r>
            <a:r>
              <a:rPr lang="zh-CN" altLang="en-US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月份从沈阳依次运输至天津和珠海</a:t>
            </a:r>
            <a:endParaRPr lang="en-US" altLang="zh-CN" b="1" dirty="0" smtClean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en-US" altLang="zh-CN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</a:t>
            </a:r>
            <a:r>
              <a:rPr lang="en-US" altLang="zh-CN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</a:t>
            </a:r>
            <a:r>
              <a:rPr lang="zh-CN" altLang="en-US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，在珠海进行初步</a:t>
            </a:r>
            <a:r>
              <a:rPr lang="zh-CN" altLang="en-US" b="1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性能</a:t>
            </a:r>
            <a:r>
              <a:rPr lang="zh-CN" altLang="en-US" b="1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测试。</a:t>
            </a:r>
            <a:endParaRPr lang="zh-CN" alt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152" y="833362"/>
            <a:ext cx="1987942" cy="265058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548" y="814723"/>
            <a:ext cx="1818482" cy="3238393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225065" y="4192490"/>
            <a:ext cx="16209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探测器珠海保压中</a:t>
            </a:r>
            <a:endParaRPr lang="zh-CN" altLang="en-US" sz="1400" dirty="0"/>
          </a:p>
        </p:txBody>
      </p:sp>
      <p:sp>
        <p:nvSpPr>
          <p:cNvPr id="9" name="矩形 8"/>
          <p:cNvSpPr/>
          <p:nvPr/>
        </p:nvSpPr>
        <p:spPr>
          <a:xfrm>
            <a:off x="5479117" y="3624191"/>
            <a:ext cx="14414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探测器天津打包</a:t>
            </a:r>
            <a:endParaRPr lang="zh-CN" altLang="en-US" sz="1400" dirty="0"/>
          </a:p>
        </p:txBody>
      </p:sp>
      <p:sp>
        <p:nvSpPr>
          <p:cNvPr id="10" name="矩形 9"/>
          <p:cNvSpPr/>
          <p:nvPr/>
        </p:nvSpPr>
        <p:spPr>
          <a:xfrm>
            <a:off x="139910" y="1384546"/>
            <a:ext cx="45012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高电压测试：表明丝的张力没受影响</a:t>
            </a:r>
            <a:endParaRPr lang="zh-CN" altLang="en-US" sz="1600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表格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40033742"/>
                  </p:ext>
                </p:extLst>
              </p:nvPr>
            </p:nvGraphicFramePr>
            <p:xfrm>
              <a:off x="402305" y="1784862"/>
              <a:ext cx="4513004" cy="616534"/>
            </p:xfrm>
            <a:graphic>
              <a:graphicData uri="http://schemas.openxmlformats.org/drawingml/2006/table">
                <a:tbl>
                  <a:tblPr firstRow="1" bandRow="1">
                    <a:tableStyleId>{9D7B26C5-4107-4FEC-AEDC-1716B250A1EF}</a:tableStyleId>
                  </a:tblPr>
                  <a:tblGrid>
                    <a:gridCol w="1128251"/>
                    <a:gridCol w="1128251"/>
                    <a:gridCol w="1128251"/>
                    <a:gridCol w="1128251"/>
                  </a:tblGrid>
                  <a:tr h="31173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400" b="0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400" b="0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1400" b="0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𝑎𝑛𝑜𝑑𝑒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400" b="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400" b="0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400" b="0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1400" b="0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𝑐𝑎𝑡h𝑜𝑑𝑒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400" b="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400" b="0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400" b="0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altLang="zh-CN" sz="1400" b="0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𝑎𝑛𝑜𝑑𝑒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400" b="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400" b="0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400" b="0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altLang="zh-CN" sz="1400" b="0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𝑐𝑎𝑡h𝑜𝑑𝑒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400" b="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277801">
                    <a:tc>
                      <a:txBody>
                        <a:bodyPr/>
                        <a:lstStyle/>
                        <a:p>
                          <a:r>
                            <a:rPr lang="en-US" altLang="zh-CN" sz="1400" b="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2000V</a:t>
                          </a:r>
                          <a:endParaRPr lang="zh-CN" altLang="en-US" sz="1400" b="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-1200V</a:t>
                          </a:r>
                          <a:endParaRPr lang="zh-CN" altLang="en-US" sz="1400" b="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14:m>
                            <m:oMath xmlns:m="http://schemas.openxmlformats.org/officeDocument/2006/math">
                              <m:r>
                                <a:rPr lang="zh-CN" altLang="en-US" sz="1400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altLang="zh-CN" sz="1400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oMath>
                          </a14:m>
                          <a:endParaRPr lang="zh-CN" altLang="en-US" sz="1400" b="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14:m>
                            <m:oMath xmlns:m="http://schemas.openxmlformats.org/officeDocument/2006/math">
                              <m:r>
                                <a:rPr lang="zh-CN" altLang="en-US" sz="1400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altLang="zh-CN" sz="1400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oMath>
                          </a14:m>
                          <a:endParaRPr lang="zh-CN" altLang="en-US" sz="1400" b="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表格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40033742"/>
                  </p:ext>
                </p:extLst>
              </p:nvPr>
            </p:nvGraphicFramePr>
            <p:xfrm>
              <a:off x="402305" y="1784862"/>
              <a:ext cx="4513004" cy="616534"/>
            </p:xfrm>
            <a:graphic>
              <a:graphicData uri="http://schemas.openxmlformats.org/drawingml/2006/table">
                <a:tbl>
                  <a:tblPr firstRow="1" bandRow="1">
                    <a:tableStyleId>{9D7B26C5-4107-4FEC-AEDC-1716B250A1EF}</a:tableStyleId>
                  </a:tblPr>
                  <a:tblGrid>
                    <a:gridCol w="1128251"/>
                    <a:gridCol w="1128251"/>
                    <a:gridCol w="1128251"/>
                    <a:gridCol w="1128251"/>
                  </a:tblGrid>
                  <a:tr h="31173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t="-1923" r="-299462" b="-1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100541" t="-1923" r="-201081" b="-1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199462" t="-1923" r="-100000" b="-1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301081" t="-1923" r="-541" b="-115385"/>
                          </a:stretch>
                        </a:blip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altLang="zh-CN" sz="1400" b="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2000V</a:t>
                          </a:r>
                          <a:endParaRPr lang="zh-CN" altLang="en-US" sz="1400" b="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-1200V</a:t>
                          </a:r>
                          <a:endParaRPr lang="zh-CN" altLang="en-US" sz="1400" b="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199462" t="-106000" r="-100000" b="-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301081" t="-106000" r="-541" b="-2000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2" name="矩形 11"/>
          <p:cNvSpPr/>
          <p:nvPr/>
        </p:nvSpPr>
        <p:spPr>
          <a:xfrm>
            <a:off x="139910" y="2463463"/>
            <a:ext cx="34103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气密性检测：珠海保压测试</a:t>
            </a:r>
            <a:endParaRPr lang="zh-CN" altLang="en-US" sz="1600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84713" y="2798286"/>
            <a:ext cx="26981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记录的绝压和温度随时间的变化</a:t>
            </a:r>
            <a:endParaRPr lang="zh-CN" altLang="en-US" sz="1400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910" y="3087472"/>
            <a:ext cx="4142760" cy="186484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749" y="5076455"/>
            <a:ext cx="4040921" cy="178154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565379" y="4847297"/>
            <a:ext cx="19800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相对气压随时间的变化</a:t>
            </a:r>
            <a:endParaRPr lang="zh-CN" alt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2"/>
              <p:cNvSpPr txBox="1"/>
              <p:nvPr/>
            </p:nvSpPr>
            <p:spPr>
              <a:xfrm>
                <a:off x="4717834" y="5826607"/>
                <a:ext cx="3691050" cy="661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sz="1600" b="1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探测器的漏率为</a:t>
                </a:r>
                <a:r>
                  <a:rPr lang="en-US" altLang="zh-CN" sz="1600" b="1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:</a:t>
                </a:r>
              </a:p>
              <a:p>
                <a:r>
                  <a:rPr lang="en-US" altLang="zh-CN" sz="1600" b="1" i="1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R</a:t>
                </a:r>
                <a:r>
                  <a:rPr lang="en-US" altLang="zh-CN" sz="1600" b="1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1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仿宋" panose="02010609060101010101" pitchFamily="49" charset="-122"/>
                          </a:rPr>
                        </m:ctrlPr>
                      </m:sSupPr>
                      <m:e>
                        <m:r>
                          <a:rPr lang="en-US" altLang="zh-CN" sz="1600" b="1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仿宋" panose="02010609060101010101" pitchFamily="49" charset="-122"/>
                          </a:rPr>
                          <m:t>𝒆</m:t>
                        </m:r>
                      </m:e>
                      <m:sup>
                        <m:d>
                          <m:dPr>
                            <m:ctrlPr>
                              <a:rPr lang="en-US" altLang="zh-CN" sz="1600" b="1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仿宋" panose="02010609060101010101" pitchFamily="49" charset="-122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CN" sz="1600" b="1" i="1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仿宋" panose="02010609060101010101" pitchFamily="49" charset="-122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600" b="1" i="1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仿宋" panose="02010609060101010101" pitchFamily="49" charset="-122"/>
                                  </a:rPr>
                                  <m:t>−</m:t>
                                </m:r>
                                <m:r>
                                  <a:rPr lang="en-US" altLang="zh-CN" sz="1600" b="1" i="1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仿宋" panose="02010609060101010101" pitchFamily="49" charset="-122"/>
                                  </a:rPr>
                                  <m:t>𝟒</m:t>
                                </m:r>
                                <m:r>
                                  <a:rPr lang="en-US" altLang="zh-CN" sz="1600" b="1" i="1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仿宋" panose="02010609060101010101" pitchFamily="49" charset="-122"/>
                                  </a:rPr>
                                  <m:t>.</m:t>
                                </m:r>
                                <m:r>
                                  <a:rPr lang="en-US" altLang="zh-CN" sz="1600" b="1" i="1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仿宋" panose="02010609060101010101" pitchFamily="49" charset="-122"/>
                                  </a:rPr>
                                  <m:t>𝟎𝟒𝟏</m:t>
                                </m:r>
                                <m:r>
                                  <a:rPr lang="en-US" altLang="zh-CN" sz="1600" b="1" i="1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en-US" altLang="zh-CN" sz="1600" b="1" i="1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𝟏𝟎</m:t>
                                </m:r>
                              </m:e>
                              <m:sup>
                                <m:r>
                                  <a:rPr lang="en-US" altLang="zh-CN" sz="1600" b="1" i="1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仿宋" panose="02010609060101010101" pitchFamily="49" charset="-122"/>
                                  </a:rPr>
                                  <m:t>−</m:t>
                                </m:r>
                                <m:r>
                                  <a:rPr lang="en-US" altLang="zh-CN" sz="1600" b="1" i="1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仿宋" panose="02010609060101010101" pitchFamily="49" charset="-122"/>
                                  </a:rPr>
                                  <m:t>𝟔</m:t>
                                </m:r>
                              </m:sup>
                            </m:sSup>
                            <m:r>
                              <a:rPr lang="en-US" altLang="zh-CN" sz="1600" b="1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altLang="zh-CN" sz="1600" b="1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𝑻</m:t>
                            </m:r>
                            <m:r>
                              <a:rPr lang="en-US" altLang="zh-CN" sz="1600" b="1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sz="1600" b="1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altLang="zh-CN" sz="1600" b="1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altLang="zh-CN" sz="1600" b="1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𝟎𝟎𝟎𝟎𝟗𝟖𝟎𝟏</m:t>
                            </m:r>
                          </m:e>
                        </m:d>
                      </m:sup>
                    </m:sSup>
                  </m:oMath>
                </a14:m>
                <a:endParaRPr lang="en-US" altLang="zh-CN" sz="1600" b="1" dirty="0">
                  <a:solidFill>
                    <a:schemeClr val="accent5">
                      <a:lumMod val="50000"/>
                    </a:schemeClr>
                  </a:solidFill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18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7834" y="5826607"/>
                <a:ext cx="3691050" cy="661656"/>
              </a:xfrm>
              <a:prstGeom prst="rect">
                <a:avLst/>
              </a:prstGeom>
              <a:blipFill rotWithShape="0">
                <a:blip r:embed="rId7"/>
                <a:stretch>
                  <a:fillRect l="-992" t="-2778" b="-46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本框 18"/>
          <p:cNvSpPr txBox="1"/>
          <p:nvPr/>
        </p:nvSpPr>
        <p:spPr>
          <a:xfrm>
            <a:off x="8540727" y="6488263"/>
            <a:ext cx="614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21/22</a:t>
            </a:r>
            <a:endParaRPr lang="zh-CN" altLang="en-US" sz="1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46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381000" y="503189"/>
            <a:ext cx="8552381" cy="2883"/>
          </a:xfrm>
          <a:prstGeom prst="line">
            <a:avLst/>
          </a:prstGeom>
          <a:ln w="28575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矩形 2"/>
          <p:cNvSpPr/>
          <p:nvPr/>
        </p:nvSpPr>
        <p:spPr>
          <a:xfrm>
            <a:off x="328944" y="41524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总结</a:t>
            </a:r>
            <a:endParaRPr lang="zh-CN" altLang="en-US" sz="2400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540727" y="6488263"/>
            <a:ext cx="614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22/22</a:t>
            </a:r>
            <a:endParaRPr lang="zh-CN" altLang="en-US" sz="1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/>
              <p:cNvSpPr/>
              <p:nvPr/>
            </p:nvSpPr>
            <p:spPr>
              <a:xfrm>
                <a:off x="328944" y="1330614"/>
                <a:ext cx="8072009" cy="38318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zh-CN" altLang="en-US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高气压</a:t>
                </a:r>
                <a:r>
                  <a:rPr lang="en-US" altLang="zh-CN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MWPC</a:t>
                </a:r>
                <a:r>
                  <a:rPr lang="zh-CN" altLang="en-US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内部结构的优化设计，获得</a:t>
                </a:r>
                <a:r>
                  <a:rPr lang="en-US" altLang="zh-CN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100</a:t>
                </a:r>
                <a14:m>
                  <m:oMath xmlns:m="http://schemas.openxmlformats.org/officeDocument/2006/math">
                    <m:r>
                      <a:rPr lang="zh-CN" altLang="en-US" b="1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仿宋" panose="02010609060101010101" pitchFamily="49" charset="-122"/>
                      </a:rPr>
                      <m:t>𝝁</m:t>
                    </m:r>
                    <m:r>
                      <a:rPr lang="en-US" altLang="zh-CN" b="1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仿宋" panose="02010609060101010101" pitchFamily="49" charset="-122"/>
                      </a:rPr>
                      <m:t>𝒎</m:t>
                    </m:r>
                  </m:oMath>
                </a14:m>
                <a:r>
                  <a:rPr lang="zh-CN" altLang="en-US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的本征位置分辨，</a:t>
                </a:r>
                <a:endParaRPr lang="en-US" altLang="zh-CN" b="1" dirty="0" smtClean="0">
                  <a:solidFill>
                    <a:schemeClr val="accent5">
                      <a:lumMod val="50000"/>
                    </a:schemeClr>
                  </a:solidFill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   在以</a:t>
                </a:r>
                <a:r>
                  <a:rPr lang="en-US" altLang="zh-CN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2.5bar</a:t>
                </a:r>
                <a:r>
                  <a:rPr lang="zh-CN" altLang="en-US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丙烷作为阻止气体条件下，探测器对中子的位置分辨</a:t>
                </a:r>
                <a:endParaRPr lang="en-US" altLang="zh-CN" b="1" dirty="0" smtClean="0">
                  <a:solidFill>
                    <a:schemeClr val="accent5">
                      <a:lumMod val="50000"/>
                    </a:schemeClr>
                  </a:solidFill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b="1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 </a:t>
                </a:r>
                <a:r>
                  <a:rPr lang="en-US" altLang="zh-CN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  </a:t>
                </a:r>
                <a:r>
                  <a:rPr lang="zh-CN" altLang="en-US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达到</a:t>
                </a:r>
                <a:r>
                  <a:rPr lang="en-US" altLang="zh-CN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1.3mm</a:t>
                </a:r>
                <a:r>
                  <a:rPr lang="zh-CN" altLang="en-US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；</a:t>
                </a:r>
                <a:endParaRPr lang="en-US" altLang="zh-CN" b="1" dirty="0" smtClean="0">
                  <a:solidFill>
                    <a:schemeClr val="accent5">
                      <a:lumMod val="50000"/>
                    </a:schemeClr>
                  </a:solidFill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zh-CN" altLang="en-US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探测器高气压腔体的入射窗设计和达到的密封性能，满足探测器</a:t>
                </a:r>
                <a:endParaRPr lang="en-US" altLang="zh-CN" b="1" dirty="0" smtClean="0">
                  <a:solidFill>
                    <a:schemeClr val="accent5">
                      <a:lumMod val="50000"/>
                    </a:schemeClr>
                  </a:solidFill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b="1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 </a:t>
                </a:r>
                <a:r>
                  <a:rPr lang="en-US" altLang="zh-CN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  10</a:t>
                </a:r>
                <a:r>
                  <a:rPr lang="zh-CN" altLang="en-US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年内</a:t>
                </a:r>
                <a:r>
                  <a:rPr lang="en-US" altLang="zh-CN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54%</a:t>
                </a:r>
                <a:r>
                  <a:rPr lang="zh-CN" altLang="en-US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以上的探测效率要求；</a:t>
                </a:r>
                <a:endParaRPr lang="en-US" altLang="zh-CN" b="1" dirty="0" smtClean="0">
                  <a:solidFill>
                    <a:schemeClr val="accent5">
                      <a:lumMod val="50000"/>
                    </a:schemeClr>
                  </a:solidFill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zh-CN" altLang="en-US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气体净化系统成功研制，满足常压至高压的工作条件，流速达到</a:t>
                </a:r>
                <a:endParaRPr lang="en-US" altLang="zh-CN" b="1" dirty="0" smtClean="0">
                  <a:solidFill>
                    <a:schemeClr val="accent5">
                      <a:lumMod val="50000"/>
                    </a:schemeClr>
                  </a:solidFill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b="1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 </a:t>
                </a:r>
                <a:r>
                  <a:rPr lang="en-US" altLang="zh-CN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  2L/min,</a:t>
                </a:r>
                <a:r>
                  <a:rPr lang="zh-CN" altLang="en-US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可有效的去除探测器内的杂质气体；</a:t>
                </a:r>
                <a:endParaRPr lang="en-US" altLang="zh-CN" b="1" dirty="0" smtClean="0">
                  <a:solidFill>
                    <a:schemeClr val="accent5">
                      <a:lumMod val="50000"/>
                    </a:schemeClr>
                  </a:solidFill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zh-CN" altLang="en-US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探测器阳极丝调制的修正，可降低约</a:t>
                </a:r>
                <a:r>
                  <a:rPr lang="en-US" altLang="zh-CN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7%</a:t>
                </a:r>
                <a:r>
                  <a:rPr lang="zh-CN" altLang="en-US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的位置非线性，消除成像</a:t>
                </a:r>
                <a:endParaRPr lang="en-US" altLang="zh-CN" b="1" dirty="0" smtClean="0">
                  <a:solidFill>
                    <a:schemeClr val="accent5">
                      <a:lumMod val="50000"/>
                    </a:schemeClr>
                  </a:solidFill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b="1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 </a:t>
                </a:r>
                <a:r>
                  <a:rPr lang="en-US" altLang="zh-CN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  </a:t>
                </a:r>
                <a:r>
                  <a:rPr lang="zh-CN" altLang="en-US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中阳极丝调制效应。</a:t>
                </a:r>
                <a:endParaRPr lang="en-US" altLang="zh-CN" b="1" dirty="0" smtClean="0">
                  <a:solidFill>
                    <a:schemeClr val="accent5">
                      <a:lumMod val="50000"/>
                    </a:schemeClr>
                  </a:solidFill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944" y="1330614"/>
                <a:ext cx="8072009" cy="3831818"/>
              </a:xfrm>
              <a:prstGeom prst="rect">
                <a:avLst/>
              </a:prstGeom>
              <a:blipFill rotWithShape="0">
                <a:blip r:embed="rId2"/>
                <a:stretch>
                  <a:fillRect l="-5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517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381000" y="503189"/>
            <a:ext cx="8552381" cy="2883"/>
          </a:xfrm>
          <a:prstGeom prst="line">
            <a:avLst/>
          </a:prstGeom>
          <a:ln w="28575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2654710" y="2497394"/>
            <a:ext cx="46703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b="1" i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谢谢！</a:t>
            </a:r>
            <a:endParaRPr lang="zh-CN" altLang="en-US" sz="8800" b="1" i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8059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280249" y="554397"/>
            <a:ext cx="8552381" cy="2883"/>
          </a:xfrm>
          <a:prstGeom prst="line">
            <a:avLst/>
          </a:prstGeom>
          <a:ln w="28575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8645620" y="6431117"/>
            <a:ext cx="614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3/22</a:t>
            </a:r>
            <a:endParaRPr lang="zh-CN" altLang="en-US" sz="1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80249" y="54295"/>
            <a:ext cx="53626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物理需求和研制目标</a:t>
            </a:r>
            <a:endParaRPr lang="en-US" altLang="zh-CN" sz="2400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74416" y="721326"/>
            <a:ext cx="8643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物理需求：</a:t>
            </a:r>
            <a:endParaRPr lang="en-US" altLang="zh-CN" b="1" dirty="0" smtClean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74416" y="2620356"/>
            <a:ext cx="1635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研制</a:t>
            </a:r>
            <a:r>
              <a:rPr lang="zh-CN" altLang="en-US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目标：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636672" y="1125232"/>
            <a:ext cx="81119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通过中子与样品反射实验，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分析中子的散射矢量和反射率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曲线可以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得到薄膜样品的厚度信息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、样品的散射长度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密度分布、样品表面和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界面的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粗糙度等信息；</a:t>
            </a:r>
            <a:endParaRPr lang="en-US" altLang="zh-CN" sz="1600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中子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的散射矢量需要测量反射中子的位置和能量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；</a:t>
            </a:r>
            <a:endParaRPr lang="en-US" altLang="zh-CN" sz="1600" b="1" dirty="0" smtClean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中子的反射率需要测量反射的中子的强度。</a:t>
            </a:r>
            <a:endParaRPr lang="en-US" altLang="zh-CN" sz="1600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51393" y="3014696"/>
            <a:ext cx="77861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中国散裂中子源目前建设一条多功能反射谱仪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，采用高气压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MWPC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探测器，测量中子的位置，能量和强度。</a:t>
            </a:r>
            <a:endParaRPr lang="zh-CN" altLang="en-US" sz="1600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表格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36631307"/>
                  </p:ext>
                </p:extLst>
              </p:nvPr>
            </p:nvGraphicFramePr>
            <p:xfrm>
              <a:off x="280249" y="4259676"/>
              <a:ext cx="3728060" cy="2293147"/>
            </p:xfrm>
            <a:graphic>
              <a:graphicData uri="http://schemas.openxmlformats.org/drawingml/2006/table">
                <a:tbl>
                  <a:tblPr firstRow="1" bandRow="1">
                    <a:tableStyleId>{9D7B26C5-4107-4FEC-AEDC-1716B250A1EF}</a:tableStyleId>
                  </a:tblPr>
                  <a:tblGrid>
                    <a:gridCol w="1864030"/>
                    <a:gridCol w="1864030"/>
                  </a:tblGrid>
                  <a:tr h="455498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1400" b="1" kern="1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  <a:cs typeface="Times New Roman" panose="02020603050405020304" pitchFamily="18" charset="0"/>
                            </a:rPr>
                            <a:t>具体</a:t>
                          </a:r>
                          <a:r>
                            <a:rPr lang="zh-CN" altLang="en-US" sz="1400" b="1" kern="1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  <a:cs typeface="Times New Roman" panose="02020603050405020304" pitchFamily="18" charset="0"/>
                            </a:rPr>
                            <a:t>性能</a:t>
                          </a:r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altLang="en-US" sz="1400" b="1" kern="1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  <a:cs typeface="Times New Roman" panose="02020603050405020304" pitchFamily="18" charset="0"/>
                            </a:rPr>
                            <a:t>指标</a:t>
                          </a:r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455498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altLang="en-US" sz="1400" b="1" kern="1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  <a:cs typeface="Times New Roman" panose="02020603050405020304" pitchFamily="18" charset="0"/>
                            </a:rPr>
                            <a:t>有效</a:t>
                          </a:r>
                          <a:r>
                            <a:rPr lang="zh-CN" sz="1400" b="1" kern="1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  <a:cs typeface="Times New Roman" panose="02020603050405020304" pitchFamily="18" charset="0"/>
                            </a:rPr>
                            <a:t>面积</a:t>
                          </a:r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400" b="1" i="1" kern="100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𝟐𝟎𝟎𝐦𝐦</m:t>
                                </m:r>
                                <m:r>
                                  <a:rPr lang="en-US" sz="1400" b="1" kern="100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×</m:t>
                                </m:r>
                                <m:r>
                                  <a:rPr lang="en-US" sz="1400" b="1" i="1" kern="100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𝟐𝟎𝟎𝐦𝐦</m:t>
                                </m:r>
                              </m:oMath>
                            </m:oMathPara>
                          </a14:m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</a:tr>
                  <a:tr h="455498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1400" b="1" kern="1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  <a:cs typeface="Times New Roman" panose="02020603050405020304" pitchFamily="18" charset="0"/>
                            </a:rPr>
                            <a:t>位置分辨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altLang="en-US" sz="1400" b="1" kern="100" dirty="0" smtClean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仿宋" panose="02010609060101010101" pitchFamily="49" charset="-122"/>
                              <a:cs typeface="Times New Roman" panose="02020603050405020304" pitchFamily="18" charset="0"/>
                            </a:rPr>
                            <a:t>好于</a:t>
                          </a:r>
                          <a:r>
                            <a:rPr lang="en-US" sz="1400" b="1" kern="100" dirty="0" smtClean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仿宋" panose="02010609060101010101" pitchFamily="49" charset="-122"/>
                              <a:cs typeface="Times New Roman" panose="02020603050405020304" pitchFamily="18" charset="0"/>
                            </a:rPr>
                            <a:t>2mm</a:t>
                          </a:r>
                          <a:endParaRPr lang="zh-CN" sz="1400" b="1" kern="100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455498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1400" b="1" kern="1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  <a:cs typeface="Times New Roman" panose="02020603050405020304" pitchFamily="18" charset="0"/>
                            </a:rPr>
                            <a:t>计数率</a:t>
                          </a: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1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ea typeface="仿宋" panose="02010609060101010101" pitchFamily="49" charset="-122"/>
                              <a:cs typeface="Times New Roman" panose="02020603050405020304" pitchFamily="18" charset="0"/>
                            </a:rPr>
                            <a:t>300k</a:t>
                          </a:r>
                          <a:r>
                            <a:rPr lang="en-US" altLang="zh-CN" sz="1400" b="1" kern="1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ea typeface="仿宋" panose="02010609060101010101" pitchFamily="49" charset="-122"/>
                              <a:cs typeface="Times New Roman" panose="02020603050405020304" pitchFamily="18" charset="0"/>
                            </a:rPr>
                            <a:t>Hz</a:t>
                          </a:r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</a:tr>
                  <a:tr h="471155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1400" b="1" kern="1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  <a:cs typeface="Times New Roman" panose="02020603050405020304" pitchFamily="18" charset="0"/>
                            </a:rPr>
                            <a:t>探测效率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100" dirty="0" smtClean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仿宋" panose="02010609060101010101" pitchFamily="49" charset="-122"/>
                              <a:cs typeface="Times New Roman" panose="02020603050405020304" pitchFamily="18" charset="0"/>
                            </a:rPr>
                            <a:t>50%</a:t>
                          </a:r>
                          <a:r>
                            <a:rPr lang="zh-CN" sz="1400" b="1" kern="100" dirty="0" smtClean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仿宋" panose="02010609060101010101" pitchFamily="49" charset="-122"/>
                              <a:cs typeface="Times New Roman" panose="02020603050405020304" pitchFamily="18" charset="0"/>
                            </a:rPr>
                            <a:t>（</a:t>
                          </a:r>
                          <a:r>
                            <a:rPr lang="en-US" altLang="zh-CN" sz="1400" b="1" kern="100" dirty="0" smtClean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仿宋" panose="02010609060101010101" pitchFamily="49" charset="-122"/>
                              <a:cs typeface="Times New Roman" panose="02020603050405020304" pitchFamily="18" charset="0"/>
                            </a:rPr>
                            <a:t>@</a:t>
                          </a:r>
                          <a:r>
                            <a:rPr lang="en-US" sz="1400" b="1" kern="100" dirty="0" smtClean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仿宋" panose="02010609060101010101" pitchFamily="49" charset="-122"/>
                              <a:cs typeface="Times New Roman" panose="02020603050405020304" pitchFamily="18" charset="0"/>
                            </a:rPr>
                            <a:t>2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̇"/>
                                  <m:ctrlPr>
                                    <a:rPr lang="zh-CN" sz="1400" b="1" i="1" kern="100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b="1" i="1" kern="100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𝑨</m:t>
                                  </m:r>
                                </m:e>
                              </m:acc>
                            </m:oMath>
                          </a14:m>
                          <a:r>
                            <a:rPr lang="zh-CN" sz="1400" b="1" kern="100" dirty="0" smtClean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仿宋" panose="02010609060101010101" pitchFamily="49" charset="-122"/>
                              <a:cs typeface="Times New Roman" panose="02020603050405020304" pitchFamily="18" charset="0"/>
                            </a:rPr>
                            <a:t>）</a:t>
                          </a:r>
                          <a:r>
                            <a:rPr lang="zh-CN" altLang="en-US" sz="1400" b="1" kern="100" dirty="0" smtClean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仿宋" panose="02010609060101010101" pitchFamily="49" charset="-122"/>
                              <a:cs typeface="Times New Roman" panose="02020603050405020304" pitchFamily="18" charset="0"/>
                            </a:rPr>
                            <a:t>以上</a:t>
                          </a:r>
                          <a:endParaRPr lang="zh-CN" sz="1400" b="1" kern="100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表格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36631307"/>
                  </p:ext>
                </p:extLst>
              </p:nvPr>
            </p:nvGraphicFramePr>
            <p:xfrm>
              <a:off x="280249" y="4259676"/>
              <a:ext cx="3728060" cy="2293147"/>
            </p:xfrm>
            <a:graphic>
              <a:graphicData uri="http://schemas.openxmlformats.org/drawingml/2006/table">
                <a:tbl>
                  <a:tblPr firstRow="1" bandRow="1">
                    <a:tableStyleId>{9D7B26C5-4107-4FEC-AEDC-1716B250A1EF}</a:tableStyleId>
                  </a:tblPr>
                  <a:tblGrid>
                    <a:gridCol w="1864030"/>
                    <a:gridCol w="1864030"/>
                  </a:tblGrid>
                  <a:tr h="455498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1400" b="1" kern="1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  <a:cs typeface="Times New Roman" panose="02020603050405020304" pitchFamily="18" charset="0"/>
                            </a:rPr>
                            <a:t>具体</a:t>
                          </a:r>
                          <a:r>
                            <a:rPr lang="zh-CN" altLang="en-US" sz="1400" b="1" kern="1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  <a:cs typeface="Times New Roman" panose="02020603050405020304" pitchFamily="18" charset="0"/>
                            </a:rPr>
                            <a:t>性能</a:t>
                          </a:r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altLang="en-US" sz="1400" b="1" kern="1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  <a:cs typeface="Times New Roman" panose="02020603050405020304" pitchFamily="18" charset="0"/>
                            </a:rPr>
                            <a:t>指标</a:t>
                          </a:r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455498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altLang="en-US" sz="1400" b="1" kern="1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  <a:cs typeface="Times New Roman" panose="02020603050405020304" pitchFamily="18" charset="0"/>
                            </a:rPr>
                            <a:t>有效</a:t>
                          </a:r>
                          <a:r>
                            <a:rPr lang="zh-CN" sz="1400" b="1" kern="1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  <a:cs typeface="Times New Roman" panose="02020603050405020304" pitchFamily="18" charset="0"/>
                            </a:rPr>
                            <a:t>面积</a:t>
                          </a:r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blipFill rotWithShape="0">
                          <a:blip r:embed="rId2"/>
                          <a:stretch>
                            <a:fillRect l="-100327" t="-101333" r="-327" b="-305333"/>
                          </a:stretch>
                        </a:blipFill>
                      </a:tcPr>
                    </a:tc>
                  </a:tr>
                  <a:tr h="455498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1400" b="1" kern="1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  <a:cs typeface="Times New Roman" panose="02020603050405020304" pitchFamily="18" charset="0"/>
                            </a:rPr>
                            <a:t>位置分辨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altLang="en-US" sz="1400" b="1" kern="100" dirty="0" smtClean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仿宋" panose="02010609060101010101" pitchFamily="49" charset="-122"/>
                              <a:cs typeface="Times New Roman" panose="02020603050405020304" pitchFamily="18" charset="0"/>
                            </a:rPr>
                            <a:t>好于</a:t>
                          </a:r>
                          <a:r>
                            <a:rPr lang="en-US" sz="1400" b="1" kern="100" dirty="0" smtClean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仿宋" panose="02010609060101010101" pitchFamily="49" charset="-122"/>
                              <a:cs typeface="Times New Roman" panose="02020603050405020304" pitchFamily="18" charset="0"/>
                            </a:rPr>
                            <a:t>2mm</a:t>
                          </a:r>
                          <a:endParaRPr lang="zh-CN" sz="1400" b="1" kern="100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455498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1400" b="1" kern="1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  <a:cs typeface="Times New Roman" panose="02020603050405020304" pitchFamily="18" charset="0"/>
                            </a:rPr>
                            <a:t>计数率</a:t>
                          </a: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1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ea typeface="仿宋" panose="02010609060101010101" pitchFamily="49" charset="-122"/>
                              <a:cs typeface="Times New Roman" panose="02020603050405020304" pitchFamily="18" charset="0"/>
                            </a:rPr>
                            <a:t>300k</a:t>
                          </a:r>
                          <a:r>
                            <a:rPr lang="en-US" altLang="zh-CN" sz="1400" b="1" kern="1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ea typeface="仿宋" panose="02010609060101010101" pitchFamily="49" charset="-122"/>
                              <a:cs typeface="Times New Roman" panose="02020603050405020304" pitchFamily="18" charset="0"/>
                            </a:rPr>
                            <a:t>Hz</a:t>
                          </a:r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</a:tr>
                  <a:tr h="471155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1400" b="1" kern="1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  <a:cs typeface="Times New Roman" panose="02020603050405020304" pitchFamily="18" charset="0"/>
                            </a:rPr>
                            <a:t>探测效率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blipFill rotWithShape="0">
                          <a:blip r:embed="rId2"/>
                          <a:stretch>
                            <a:fillRect l="-100327" t="-390909" r="-327" b="-2597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1" name="文本框 10"/>
          <p:cNvSpPr txBox="1"/>
          <p:nvPr/>
        </p:nvSpPr>
        <p:spPr>
          <a:xfrm>
            <a:off x="280249" y="3808952"/>
            <a:ext cx="40844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多功能反射谱仪对探测器的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性能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要求</a:t>
            </a:r>
            <a:endParaRPr lang="zh-CN" altLang="en-US" sz="1600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5908161" y="1869366"/>
                <a:ext cx="2240728" cy="4473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散射矢量：</a:t>
                </a:r>
                <a:r>
                  <a:rPr lang="en-US" altLang="zh-CN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Q=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1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1600" b="1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1600" b="1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num>
                      <m:den>
                        <m:r>
                          <a:rPr lang="el-GR" altLang="zh-CN" sz="1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𝝀</m:t>
                        </m:r>
                      </m:den>
                    </m:f>
                    <m:r>
                      <a:rPr lang="en-US" altLang="zh-CN" sz="1600" b="1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𝒔𝒊𝒏</m:t>
                    </m:r>
                    <m:r>
                      <a:rPr lang="en-US" altLang="zh-CN" sz="1600" b="1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𝜽</m:t>
                    </m:r>
                  </m:oMath>
                </a14:m>
                <a:endParaRPr lang="zh-CN" altLang="en-US" sz="1600" b="1" dirty="0">
                  <a:solidFill>
                    <a:schemeClr val="accent5">
                      <a:lumMod val="50000"/>
                    </a:schemeClr>
                  </a:solidFill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8161" y="1869366"/>
                <a:ext cx="2240728" cy="447302"/>
              </a:xfrm>
              <a:prstGeom prst="rect">
                <a:avLst/>
              </a:prstGeom>
              <a:blipFill rotWithShape="0">
                <a:blip r:embed="rId3"/>
                <a:stretch>
                  <a:fillRect l="-1359" b="-27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矩形 13"/>
          <p:cNvSpPr/>
          <p:nvPr/>
        </p:nvSpPr>
        <p:spPr>
          <a:xfrm>
            <a:off x="4709009" y="4132117"/>
            <a:ext cx="1867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面临的问题</a:t>
            </a:r>
            <a:r>
              <a:rPr lang="zh-CN" altLang="en-US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：</a:t>
            </a:r>
            <a:endParaRPr lang="en-US" altLang="zh-CN" b="1" dirty="0" smtClean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149267" y="4574091"/>
            <a:ext cx="316144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设计探测器内部的核心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丝室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；</a:t>
            </a:r>
            <a:endParaRPr lang="en-US" altLang="zh-CN" sz="1600" b="1" dirty="0" smtClean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设计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8.5atm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高气压腔体；</a:t>
            </a:r>
            <a:endParaRPr lang="en-US" altLang="zh-CN" sz="1600" b="1" dirty="0" smtClean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设计气体净化系统；</a:t>
            </a:r>
            <a:endParaRPr lang="en-US" altLang="zh-CN" sz="1600" b="1" dirty="0" smtClean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消除阳极丝的调制。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481413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920"/>
    </mc:Choice>
    <mc:Fallback>
      <p:transition spd="slow" advTm="7592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280249" y="554397"/>
            <a:ext cx="8552381" cy="2883"/>
          </a:xfrm>
          <a:prstGeom prst="line">
            <a:avLst/>
          </a:prstGeom>
          <a:ln w="28575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11479" y="80080"/>
            <a:ext cx="7693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核心结构的优化设计</a:t>
            </a:r>
            <a:endParaRPr lang="en-US" altLang="zh-CN" sz="2400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645620" y="6431117"/>
            <a:ext cx="614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4/22</a:t>
            </a:r>
            <a:endParaRPr lang="zh-CN" altLang="en-US" sz="1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11479" y="1146047"/>
            <a:ext cx="42546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设计内容：</a:t>
            </a:r>
            <a:endParaRPr lang="en-US" altLang="zh-CN" b="1" dirty="0" smtClean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678403" y="2540081"/>
            <a:ext cx="23391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MWPC</a:t>
            </a:r>
            <a:r>
              <a:rPr lang="zh-CN" altLang="en-US" sz="14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探测器内部的基本结构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97" y="3589233"/>
            <a:ext cx="2553559" cy="194983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204" y="3639211"/>
            <a:ext cx="2734811" cy="20816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763" y="3663652"/>
            <a:ext cx="2801475" cy="208163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80249" y="5865612"/>
            <a:ext cx="84724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结论：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、探测器的气体增益要求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50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左右，因此阳极丝间距设置应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1.5mm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以上；</a:t>
            </a:r>
            <a:endParaRPr lang="en-US" altLang="zh-CN" sz="1600" b="1" dirty="0" smtClean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  2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、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3mm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和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4mm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的阳极到阴极平面间距，感应电荷分布宽度很接近，但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4mm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所需的高压接</a:t>
            </a:r>
            <a:endParaRPr lang="en-US" altLang="zh-CN" sz="1600" b="1" dirty="0" smtClean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     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近探测器的打火点，选择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3mm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更为安全。</a:t>
            </a:r>
            <a:endParaRPr lang="zh-CN" altLang="en-US" sz="1600" dirty="0"/>
          </a:p>
        </p:txBody>
      </p:sp>
      <p:sp>
        <p:nvSpPr>
          <p:cNvPr id="11" name="矩形 10"/>
          <p:cNvSpPr/>
          <p:nvPr/>
        </p:nvSpPr>
        <p:spPr>
          <a:xfrm>
            <a:off x="211479" y="2650907"/>
            <a:ext cx="3494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模拟研究确定探测器内部结构</a:t>
            </a:r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4344" y="738357"/>
            <a:ext cx="4243894" cy="1729608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72050" y="3203679"/>
            <a:ext cx="26084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</a:t>
            </a:r>
            <a:r>
              <a:rPr lang="zh-CN" altLang="en-US" sz="14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、不同阳极</a:t>
            </a:r>
            <a:r>
              <a:rPr lang="zh-CN" altLang="en-US" sz="14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丝的</a:t>
            </a:r>
            <a:r>
              <a:rPr lang="zh-CN" altLang="en-US" sz="14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间距增益模拟</a:t>
            </a:r>
            <a:endParaRPr lang="zh-CN" altLang="en-US" sz="1400" dirty="0"/>
          </a:p>
        </p:txBody>
      </p:sp>
      <p:sp>
        <p:nvSpPr>
          <p:cNvPr id="15" name="矩形 14"/>
          <p:cNvSpPr/>
          <p:nvPr/>
        </p:nvSpPr>
        <p:spPr>
          <a:xfrm>
            <a:off x="3342004" y="3095957"/>
            <a:ext cx="24288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</a:t>
            </a:r>
            <a:r>
              <a:rPr lang="zh-CN" altLang="en-US" sz="14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、不同阳极和阴极平面间距</a:t>
            </a:r>
            <a:endParaRPr lang="en-US" altLang="zh-CN" sz="1400" b="1" dirty="0" smtClean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ctr"/>
            <a:r>
              <a:rPr lang="zh-CN" altLang="en-US" sz="14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的增益模拟</a:t>
            </a:r>
            <a:endParaRPr lang="zh-CN" altLang="en-US" sz="1400" dirty="0"/>
          </a:p>
        </p:txBody>
      </p:sp>
      <p:sp>
        <p:nvSpPr>
          <p:cNvPr id="16" name="矩形 15"/>
          <p:cNvSpPr/>
          <p:nvPr/>
        </p:nvSpPr>
        <p:spPr>
          <a:xfrm>
            <a:off x="6148047" y="3122404"/>
            <a:ext cx="29959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3</a:t>
            </a:r>
            <a:r>
              <a:rPr lang="zh-CN" altLang="en-US" sz="14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、不同阳极和阴极平面间距的感应电荷分布模拟</a:t>
            </a:r>
            <a:endParaRPr lang="zh-CN" altLang="en-US" sz="1400" dirty="0"/>
          </a:p>
        </p:txBody>
      </p:sp>
      <p:sp>
        <p:nvSpPr>
          <p:cNvPr id="13" name="矩形 12"/>
          <p:cNvSpPr/>
          <p:nvPr/>
        </p:nvSpPr>
        <p:spPr>
          <a:xfrm>
            <a:off x="211479" y="694407"/>
            <a:ext cx="37978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一、探测器内部丝室的优化设计</a:t>
            </a:r>
            <a:endParaRPr lang="zh-CN" altLang="en-US" sz="2000" dirty="0"/>
          </a:p>
        </p:txBody>
      </p:sp>
      <p:sp>
        <p:nvSpPr>
          <p:cNvPr id="17" name="矩形 16"/>
          <p:cNvSpPr/>
          <p:nvPr/>
        </p:nvSpPr>
        <p:spPr>
          <a:xfrm>
            <a:off x="703888" y="1508537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、确定阳极丝的间距；</a:t>
            </a:r>
            <a:endParaRPr lang="en-US" altLang="zh-CN" sz="1600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en-US" altLang="zh-CN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、两阴极平面通道的间距；</a:t>
            </a:r>
            <a:endParaRPr lang="en-US" altLang="zh-CN" sz="1600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en-US" altLang="zh-CN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3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、阳极平面至阴极平面的间距；</a:t>
            </a:r>
            <a:endParaRPr lang="en-US" altLang="zh-CN" sz="1600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en-US" altLang="zh-CN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4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、重心法和数字法的选择。</a:t>
            </a:r>
            <a:endParaRPr lang="en-US" altLang="zh-CN" sz="1600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07598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130"/>
    </mc:Choice>
    <mc:Fallback>
      <p:transition spd="slow" advTm="8213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280249" y="554397"/>
            <a:ext cx="8552381" cy="2883"/>
          </a:xfrm>
          <a:prstGeom prst="line">
            <a:avLst/>
          </a:prstGeom>
          <a:ln w="28575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80248" y="95615"/>
            <a:ext cx="7693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核心结构的优化设计</a:t>
            </a:r>
            <a:endParaRPr lang="en-US" altLang="zh-CN" sz="2400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645620" y="6431117"/>
            <a:ext cx="614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5/22</a:t>
            </a:r>
            <a:endParaRPr lang="zh-CN" altLang="en-US" sz="1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7064773"/>
              </p:ext>
            </p:extLst>
          </p:nvPr>
        </p:nvGraphicFramePr>
        <p:xfrm>
          <a:off x="628300" y="1212256"/>
          <a:ext cx="6017716" cy="170688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504429"/>
                <a:gridCol w="1443591"/>
                <a:gridCol w="1565267"/>
                <a:gridCol w="1504429"/>
              </a:tblGrid>
              <a:tr h="388404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探测器</a:t>
                      </a:r>
                      <a:endParaRPr lang="zh-CN" sz="1400" b="1" kern="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结构</a:t>
                      </a:r>
                      <a:r>
                        <a:rPr lang="en-US" sz="1400" b="1" kern="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A</a:t>
                      </a:r>
                      <a:endParaRPr lang="zh-CN" sz="1400" b="1" kern="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结构</a:t>
                      </a:r>
                      <a:r>
                        <a:rPr lang="en-US" sz="1400" b="1" kern="10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B</a:t>
                      </a:r>
                      <a:endParaRPr lang="zh-CN" sz="1400" b="1" kern="10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结构</a:t>
                      </a:r>
                      <a:r>
                        <a:rPr lang="en-US" sz="1400" b="1" kern="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C</a:t>
                      </a:r>
                      <a:endParaRPr lang="zh-CN" sz="1400" b="1" kern="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88404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阳极丝间距</a:t>
                      </a:r>
                      <a:endParaRPr lang="zh-CN" sz="1400" b="1" kern="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2mm</a:t>
                      </a:r>
                      <a:endParaRPr lang="zh-CN" sz="1400" b="1" kern="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1.5mm</a:t>
                      </a:r>
                      <a:endParaRPr lang="zh-CN" sz="1400" b="1" kern="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1.5mm</a:t>
                      </a:r>
                      <a:endParaRPr lang="zh-CN" sz="1400" b="1" kern="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388404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b="1" kern="1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上阴极</a:t>
                      </a:r>
                      <a:r>
                        <a:rPr lang="zh-CN" sz="1400" b="1" kern="1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通道</a:t>
                      </a:r>
                      <a:r>
                        <a:rPr lang="zh-CN" sz="1400" b="1" kern="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间距</a:t>
                      </a:r>
                      <a:endParaRPr lang="zh-CN" sz="1400" b="1" kern="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4mm</a:t>
                      </a:r>
                      <a:endParaRPr lang="zh-CN" sz="1400" b="1" kern="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4mm</a:t>
                      </a:r>
                      <a:endParaRPr lang="zh-CN" sz="1400" b="1" kern="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2mm</a:t>
                      </a:r>
                      <a:endParaRPr lang="zh-CN" sz="1400" b="1" kern="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88404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b="1" kern="1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下阴极</a:t>
                      </a:r>
                      <a:r>
                        <a:rPr lang="zh-CN" sz="1400" b="1" kern="1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通道</a:t>
                      </a:r>
                      <a:r>
                        <a:rPr lang="zh-CN" sz="1400" b="1" kern="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间距</a:t>
                      </a:r>
                      <a:endParaRPr lang="zh-CN" sz="1400" b="1" kern="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1.5mm</a:t>
                      </a:r>
                      <a:endParaRPr lang="zh-CN" sz="1400" b="1" kern="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1.5mm</a:t>
                      </a:r>
                      <a:endParaRPr lang="zh-CN" sz="1400" b="1" kern="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1.5mm</a:t>
                      </a:r>
                      <a:endParaRPr lang="zh-CN" sz="1400" b="1" kern="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3" name="表格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81623938"/>
                  </p:ext>
                </p:extLst>
              </p:nvPr>
            </p:nvGraphicFramePr>
            <p:xfrm>
              <a:off x="662351" y="3256340"/>
              <a:ext cx="6542746" cy="2133600"/>
            </p:xfrm>
            <a:graphic>
              <a:graphicData uri="http://schemas.openxmlformats.org/drawingml/2006/table">
                <a:tbl>
                  <a:tblPr firstRow="1" firstCol="1" bandRow="1">
                    <a:tableStyleId>{9D7B26C5-4107-4FEC-AEDC-1716B250A1EF}</a:tableStyleId>
                  </a:tblPr>
                  <a:tblGrid>
                    <a:gridCol w="1308234"/>
                    <a:gridCol w="1308234"/>
                    <a:gridCol w="1308234"/>
                    <a:gridCol w="1309022"/>
                    <a:gridCol w="1309022"/>
                  </a:tblGrid>
                  <a:tr h="331724">
                    <a:tc rowSpan="2"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1400" b="1" kern="1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探测器</a:t>
                          </a:r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gridSpan="2">
                      <a:txBody>
                        <a:bodyPr/>
                        <a:lstStyle/>
                        <a:p>
                          <a:pPr indent="400050"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1400" b="1" kern="1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重心读出法</a:t>
                          </a:r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indent="466725"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1400" b="1" kern="1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数字读出法</a:t>
                          </a:r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</a:tr>
                  <a:tr h="344480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altLang="en-US" sz="1400" b="1" kern="1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仿宋" panose="02010609060101010101" pitchFamily="49" charset="-122"/>
                            </a:rPr>
                            <a:t>上阴极</a:t>
                          </a:r>
                          <a:r>
                            <a:rPr lang="zh-CN" sz="1400" b="1" kern="1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仿宋" panose="02010609060101010101" pitchFamily="49" charset="-122"/>
                            </a:rPr>
                            <a:t>（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1" i="1" kern="10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𝛍</m:t>
                              </m:r>
                              <m:r>
                                <a:rPr lang="en-US" sz="1400" b="1" i="1" kern="10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𝐦</m:t>
                              </m:r>
                            </m:oMath>
                          </a14:m>
                          <a:r>
                            <a:rPr lang="zh-CN" sz="1400" b="1" kern="1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仿宋" panose="02010609060101010101" pitchFamily="49" charset="-122"/>
                            </a:rPr>
                            <a:t>）</a:t>
                          </a:r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altLang="en-US" sz="1400" b="1" kern="1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仿宋" panose="02010609060101010101" pitchFamily="49" charset="-122"/>
                            </a:rPr>
                            <a:t>下阴极</a:t>
                          </a:r>
                          <a:r>
                            <a:rPr lang="zh-CN" sz="1400" b="1" kern="1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仿宋" panose="02010609060101010101" pitchFamily="49" charset="-122"/>
                            </a:rPr>
                            <a:t>（</a:t>
                          </a:r>
                          <a:r>
                            <a:rPr lang="en-US" sz="1400" b="1" kern="100" dirty="0" err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μm</a:t>
                          </a:r>
                          <a:r>
                            <a:rPr lang="zh-CN" sz="1400" b="1" kern="1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仿宋" panose="02010609060101010101" pitchFamily="49" charset="-122"/>
                            </a:rPr>
                            <a:t>）</a:t>
                          </a:r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altLang="en-US" sz="1400" b="1" kern="1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仿宋" panose="02010609060101010101" pitchFamily="49" charset="-122"/>
                            </a:rPr>
                            <a:t>上阴极</a:t>
                          </a:r>
                          <a:r>
                            <a:rPr lang="zh-CN" sz="1400" b="1" kern="1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仿宋" panose="02010609060101010101" pitchFamily="49" charset="-122"/>
                            </a:rPr>
                            <a:t>（</a:t>
                          </a:r>
                          <a:r>
                            <a:rPr lang="en-US" sz="1400" b="1" kern="100" dirty="0" err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μm</a:t>
                          </a:r>
                          <a:r>
                            <a:rPr lang="zh-CN" sz="1400" b="1" kern="1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仿宋" panose="02010609060101010101" pitchFamily="49" charset="-122"/>
                            </a:rPr>
                            <a:t>）</a:t>
                          </a:r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altLang="en-US" sz="1400" b="1" kern="1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仿宋" panose="02010609060101010101" pitchFamily="49" charset="-122"/>
                            </a:rPr>
                            <a:t>下阴极</a:t>
                          </a:r>
                          <a:r>
                            <a:rPr lang="zh-CN" sz="1400" b="1" kern="1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仿宋" panose="02010609060101010101" pitchFamily="49" charset="-122"/>
                            </a:rPr>
                            <a:t>（</a:t>
                          </a:r>
                          <a:r>
                            <a:rPr lang="en-US" sz="1400" b="1" kern="100" dirty="0" err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μm</a:t>
                          </a:r>
                          <a:r>
                            <a:rPr lang="zh-CN" sz="1400" b="1" kern="1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仿宋" panose="02010609060101010101" pitchFamily="49" charset="-122"/>
                            </a:rPr>
                            <a:t>）</a:t>
                          </a:r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31724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1400" b="1" kern="1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结构</a:t>
                          </a:r>
                          <a:r>
                            <a:rPr lang="en-US" sz="1400" b="1" kern="1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A</a:t>
                          </a:r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1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186</a:t>
                          </a:r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1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304</a:t>
                          </a:r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zh-CN" sz="1400" b="1" kern="1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  <a:cs typeface="+mn-cs"/>
                            </a:rPr>
                            <a:t>716</a:t>
                          </a:r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1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366</a:t>
                          </a:r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</a:tr>
                  <a:tr h="331724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1400" b="1" kern="10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结构</a:t>
                          </a:r>
                          <a:r>
                            <a:rPr lang="en-US" sz="1400" b="1" kern="10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B</a:t>
                          </a:r>
                          <a:endParaRPr lang="zh-CN" sz="1400" b="1" kern="10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1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161</a:t>
                          </a:r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zh-CN" sz="1400" b="1" kern="1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  <a:cs typeface="+mn-cs"/>
                            </a:rPr>
                            <a:t>285</a:t>
                          </a:r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zh-CN" sz="1400" b="1" kern="1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  <a:cs typeface="+mn-cs"/>
                            </a:rPr>
                            <a:t>633</a:t>
                          </a:r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zh-CN" sz="1400" b="1" kern="1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  <a:cs typeface="+mn-cs"/>
                            </a:rPr>
                            <a:t>450</a:t>
                          </a:r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</a:tr>
                  <a:tr h="331724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1400" b="1" kern="10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结构</a:t>
                          </a:r>
                          <a:r>
                            <a:rPr lang="en-US" sz="1400" b="1" kern="10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C</a:t>
                          </a:r>
                          <a:endParaRPr lang="zh-CN" sz="1400" b="1" kern="10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1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159</a:t>
                          </a:r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zh-CN" sz="1400" b="1" kern="1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  <a:cs typeface="+mn-cs"/>
                            </a:rPr>
                            <a:t>289</a:t>
                          </a:r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zh-CN" sz="1400" b="1" kern="1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  <a:cs typeface="+mn-cs"/>
                            </a:rPr>
                            <a:t>478</a:t>
                          </a:r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zh-CN" sz="1400" b="1" kern="1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  <a:cs typeface="+mn-cs"/>
                            </a:rPr>
                            <a:t>408</a:t>
                          </a:r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3" name="表格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81623938"/>
                  </p:ext>
                </p:extLst>
              </p:nvPr>
            </p:nvGraphicFramePr>
            <p:xfrm>
              <a:off x="662351" y="3256340"/>
              <a:ext cx="6542746" cy="2133600"/>
            </p:xfrm>
            <a:graphic>
              <a:graphicData uri="http://schemas.openxmlformats.org/drawingml/2006/table">
                <a:tbl>
                  <a:tblPr firstRow="1" firstCol="1" bandRow="1">
                    <a:tableStyleId>{9D7B26C5-4107-4FEC-AEDC-1716B250A1EF}</a:tableStyleId>
                  </a:tblPr>
                  <a:tblGrid>
                    <a:gridCol w="1308234"/>
                    <a:gridCol w="1308234"/>
                    <a:gridCol w="1308234"/>
                    <a:gridCol w="1309022"/>
                    <a:gridCol w="1309022"/>
                  </a:tblGrid>
                  <a:tr h="426720">
                    <a:tc rowSpan="2"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1400" b="1" kern="1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探测器</a:t>
                          </a:r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gridSpan="2">
                      <a:txBody>
                        <a:bodyPr/>
                        <a:lstStyle/>
                        <a:p>
                          <a:pPr indent="400050"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1400" b="1" kern="1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重心读出法</a:t>
                          </a:r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indent="466725"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1400" b="1" kern="1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数字读出法</a:t>
                          </a:r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</a:tr>
                  <a:tr h="426720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00467" t="-101429" r="-301869" b="-30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altLang="en-US" sz="1400" b="1" kern="1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仿宋" panose="02010609060101010101" pitchFamily="49" charset="-122"/>
                            </a:rPr>
                            <a:t>下阴极</a:t>
                          </a:r>
                          <a:r>
                            <a:rPr lang="zh-CN" sz="1400" b="1" kern="1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仿宋" panose="02010609060101010101" pitchFamily="49" charset="-122"/>
                            </a:rPr>
                            <a:t>（</a:t>
                          </a:r>
                          <a:r>
                            <a:rPr lang="en-US" sz="1400" b="1" kern="100" dirty="0" err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μm</a:t>
                          </a:r>
                          <a:r>
                            <a:rPr lang="zh-CN" sz="1400" b="1" kern="1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仿宋" panose="02010609060101010101" pitchFamily="49" charset="-122"/>
                            </a:rPr>
                            <a:t>）</a:t>
                          </a:r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altLang="en-US" sz="1400" b="1" kern="1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仿宋" panose="02010609060101010101" pitchFamily="49" charset="-122"/>
                            </a:rPr>
                            <a:t>上阴极</a:t>
                          </a:r>
                          <a:r>
                            <a:rPr lang="zh-CN" sz="1400" b="1" kern="1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仿宋" panose="02010609060101010101" pitchFamily="49" charset="-122"/>
                            </a:rPr>
                            <a:t>（</a:t>
                          </a:r>
                          <a:r>
                            <a:rPr lang="en-US" sz="1400" b="1" kern="100" dirty="0" err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μm</a:t>
                          </a:r>
                          <a:r>
                            <a:rPr lang="zh-CN" sz="1400" b="1" kern="1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仿宋" panose="02010609060101010101" pitchFamily="49" charset="-122"/>
                            </a:rPr>
                            <a:t>）</a:t>
                          </a:r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altLang="en-US" sz="1400" b="1" kern="1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仿宋" panose="02010609060101010101" pitchFamily="49" charset="-122"/>
                            </a:rPr>
                            <a:t>下阴极</a:t>
                          </a:r>
                          <a:r>
                            <a:rPr lang="zh-CN" sz="1400" b="1" kern="1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仿宋" panose="02010609060101010101" pitchFamily="49" charset="-122"/>
                            </a:rPr>
                            <a:t>（</a:t>
                          </a:r>
                          <a:r>
                            <a:rPr lang="en-US" sz="1400" b="1" kern="100" dirty="0" err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μm</a:t>
                          </a:r>
                          <a:r>
                            <a:rPr lang="zh-CN" sz="1400" b="1" kern="1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仿宋" panose="02010609060101010101" pitchFamily="49" charset="-122"/>
                            </a:rPr>
                            <a:t>）</a:t>
                          </a:r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42672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1400" b="1" kern="1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结构</a:t>
                          </a:r>
                          <a:r>
                            <a:rPr lang="en-US" sz="1400" b="1" kern="1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A</a:t>
                          </a:r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1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186</a:t>
                          </a:r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1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304</a:t>
                          </a:r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zh-CN" sz="1400" b="1" kern="1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  <a:cs typeface="+mn-cs"/>
                            </a:rPr>
                            <a:t>716</a:t>
                          </a:r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1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366</a:t>
                          </a:r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</a:tr>
                  <a:tr h="42672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1400" b="1" kern="10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结构</a:t>
                          </a:r>
                          <a:r>
                            <a:rPr lang="en-US" sz="1400" b="1" kern="10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B</a:t>
                          </a:r>
                          <a:endParaRPr lang="zh-CN" sz="1400" b="1" kern="10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1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161</a:t>
                          </a:r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zh-CN" sz="1400" b="1" kern="1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  <a:cs typeface="+mn-cs"/>
                            </a:rPr>
                            <a:t>285</a:t>
                          </a:r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zh-CN" sz="1400" b="1" kern="1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  <a:cs typeface="+mn-cs"/>
                            </a:rPr>
                            <a:t>633</a:t>
                          </a:r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zh-CN" sz="1400" b="1" kern="1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  <a:cs typeface="+mn-cs"/>
                            </a:rPr>
                            <a:t>450</a:t>
                          </a:r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</a:tr>
                  <a:tr h="42672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1400" b="1" kern="10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结构</a:t>
                          </a:r>
                          <a:r>
                            <a:rPr lang="en-US" sz="1400" b="1" kern="10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C</a:t>
                          </a:r>
                          <a:endParaRPr lang="zh-CN" sz="1400" b="1" kern="10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1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159</a:t>
                          </a:r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zh-CN" sz="1400" b="1" kern="1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  <a:cs typeface="+mn-cs"/>
                            </a:rPr>
                            <a:t>289</a:t>
                          </a:r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zh-CN" sz="1400" b="1" kern="1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  <a:cs typeface="+mn-cs"/>
                            </a:rPr>
                            <a:t>478</a:t>
                          </a:r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zh-CN" sz="1400" b="1" kern="1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  <a:cs typeface="+mn-cs"/>
                            </a:rPr>
                            <a:t>408</a:t>
                          </a:r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Fallback>
      </mc:AlternateContent>
      <p:sp>
        <p:nvSpPr>
          <p:cNvPr id="4" name="矩形 3"/>
          <p:cNvSpPr/>
          <p:nvPr/>
        </p:nvSpPr>
        <p:spPr>
          <a:xfrm>
            <a:off x="206422" y="929791"/>
            <a:ext cx="24481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14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设计三种丝结构进行测量</a:t>
            </a:r>
            <a:endParaRPr lang="zh-CN" altLang="en-US" sz="1400" dirty="0"/>
          </a:p>
        </p:txBody>
      </p:sp>
      <p:sp>
        <p:nvSpPr>
          <p:cNvPr id="10" name="矩形 9"/>
          <p:cNvSpPr/>
          <p:nvPr/>
        </p:nvSpPr>
        <p:spPr>
          <a:xfrm>
            <a:off x="280248" y="2927443"/>
            <a:ext cx="32560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14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位置分辨率测试结果（</a:t>
            </a:r>
            <a:r>
              <a:rPr lang="en-US" altLang="zh-CN" sz="14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x-ray</a:t>
            </a:r>
            <a:r>
              <a:rPr lang="zh-CN" altLang="en-US" sz="14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测量）</a:t>
            </a:r>
            <a:endParaRPr lang="zh-CN" altLang="en-US" sz="1400" dirty="0"/>
          </a:p>
        </p:txBody>
      </p:sp>
      <p:sp>
        <p:nvSpPr>
          <p:cNvPr id="11" name="文本框 10"/>
          <p:cNvSpPr txBox="1"/>
          <p:nvPr/>
        </p:nvSpPr>
        <p:spPr>
          <a:xfrm>
            <a:off x="206422" y="5389940"/>
            <a:ext cx="84391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结论：</a:t>
            </a:r>
            <a:endParaRPr lang="en-US" altLang="zh-CN" sz="1600" b="1" dirty="0" smtClean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、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重心法的位置分辨远好于数字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法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；</a:t>
            </a:r>
            <a:endParaRPr lang="en-US" altLang="zh-CN" sz="1600" b="1" dirty="0" smtClean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、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1.5mm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和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2mm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的阳极丝间距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对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位置分辨无明显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影响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，但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2mm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间距对阳极高压需求更小，阳极</a:t>
            </a:r>
            <a:endParaRPr lang="en-US" altLang="zh-CN" sz="1600" b="1" dirty="0" smtClean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en-US" altLang="zh-CN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丝间距应选择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2mm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；</a:t>
            </a:r>
            <a:endParaRPr lang="en-US" altLang="zh-CN" sz="1600" b="1" dirty="0" smtClean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3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、重心法中，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2mm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和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4mm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阴极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通道间距的位置分辨接近，且好于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1.5mm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，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阴极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通道间距应选择</a:t>
            </a:r>
            <a:endParaRPr lang="en-US" altLang="zh-CN" sz="1600" b="1" dirty="0" smtClean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en-US" altLang="zh-CN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2mm~4mm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。</a:t>
            </a:r>
            <a:endParaRPr lang="en-US" altLang="zh-CN" sz="1600" b="1" dirty="0" smtClean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endParaRPr lang="en-US" altLang="zh-CN" sz="1600" b="1" dirty="0" smtClean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06422" y="635814"/>
            <a:ext cx="3727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实验研究确定探测器的内部结构</a:t>
            </a:r>
            <a:endParaRPr lang="zh-CN" altLang="en-US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34893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927"/>
    </mc:Choice>
    <mc:Fallback>
      <p:transition spd="slow" advTm="59927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280249" y="554397"/>
            <a:ext cx="8552381" cy="2883"/>
          </a:xfrm>
          <a:prstGeom prst="line">
            <a:avLst/>
          </a:prstGeom>
          <a:ln w="28575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80248" y="95615"/>
            <a:ext cx="7693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核心结构的优化设计</a:t>
            </a:r>
            <a:endParaRPr lang="en-US" altLang="zh-CN" sz="2400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693980" y="6585006"/>
            <a:ext cx="614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6/22</a:t>
            </a:r>
            <a:endParaRPr lang="zh-CN" altLang="en-US" sz="1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23" y="2610971"/>
            <a:ext cx="7675031" cy="217401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23" y="4714913"/>
            <a:ext cx="7776631" cy="2143087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80248" y="646730"/>
            <a:ext cx="29546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三种结构探测器的成像测试</a:t>
            </a:r>
            <a:endParaRPr lang="zh-CN" altLang="en-US" sz="1600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840" y="735027"/>
            <a:ext cx="1984790" cy="1488077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280248" y="957448"/>
            <a:ext cx="63135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结论：</a:t>
            </a:r>
            <a:endParaRPr lang="en-US" altLang="zh-CN" sz="1600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en-US" altLang="zh-CN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、重心法的成像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效果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明显好于数字法；</a:t>
            </a:r>
            <a:endParaRPr lang="en-US" altLang="zh-CN" sz="1600" b="1" dirty="0" smtClean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、数字法成像中，通道间距小于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4mm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，一条狭缝出现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2-3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条相</a:t>
            </a:r>
            <a:endParaRPr lang="en-US" altLang="zh-CN" sz="1600" b="1" dirty="0" smtClean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en-US" altLang="zh-CN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邻的成像，但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4mm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间距满足不了探测器的位置分辨要求。</a:t>
            </a:r>
            <a:endParaRPr lang="zh-CN" altLang="en-US" sz="1600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455681" y="2097678"/>
            <a:ext cx="702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zh-CN" sz="1600" b="1" kern="100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结构</a:t>
            </a:r>
            <a:r>
              <a:rPr lang="en-US" altLang="zh-CN" sz="1600" b="1" kern="100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A</a:t>
            </a:r>
            <a:endParaRPr lang="zh-CN" altLang="zh-CN" sz="1600" b="1" kern="100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127214" y="2093872"/>
            <a:ext cx="702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zh-CN" sz="1600" b="1" kern="100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结构</a:t>
            </a:r>
            <a:r>
              <a:rPr lang="en-US" altLang="zh-CN" sz="1600" b="1" kern="100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B</a:t>
            </a:r>
            <a:endParaRPr lang="zh-CN" altLang="zh-CN" sz="1600" b="1" kern="100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875246" y="2124288"/>
            <a:ext cx="702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zh-CN" sz="1600" b="1" kern="100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结构</a:t>
            </a:r>
            <a:r>
              <a:rPr lang="en-US" altLang="zh-CN" sz="1600" b="1" kern="100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C</a:t>
            </a:r>
            <a:endParaRPr lang="zh-CN" altLang="zh-CN" sz="1600" b="1" kern="100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51655" y="3144423"/>
            <a:ext cx="430887" cy="8534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重心法</a:t>
            </a:r>
            <a:endParaRPr lang="zh-CN" altLang="en-US" sz="1600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51654" y="5263365"/>
            <a:ext cx="430887" cy="8534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数字法</a:t>
            </a:r>
            <a:endParaRPr lang="zh-CN" altLang="en-US" sz="1600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453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117"/>
    </mc:Choice>
    <mc:Fallback>
      <p:transition spd="slow" advTm="35117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280249" y="554397"/>
            <a:ext cx="8552381" cy="2883"/>
          </a:xfrm>
          <a:prstGeom prst="line">
            <a:avLst/>
          </a:prstGeom>
          <a:ln w="28575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80248" y="95615"/>
            <a:ext cx="7693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核心结构的优化设计</a:t>
            </a:r>
            <a:endParaRPr lang="en-US" altLang="zh-CN" sz="2400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640794" y="6550223"/>
            <a:ext cx="614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7/22</a:t>
            </a:r>
            <a:endParaRPr lang="zh-CN" altLang="en-US" sz="1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6472" y="781943"/>
            <a:ext cx="516852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最终确认探测器的内部结构和读出方法</a:t>
            </a:r>
            <a:endParaRPr lang="en-US" altLang="zh-CN" b="1" dirty="0" smtClean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（电子学提供不超过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144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路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）</a:t>
            </a:r>
            <a:endParaRPr lang="en-US" altLang="zh-CN" sz="1600" b="1" dirty="0" smtClean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1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、阳极丝间距：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2mm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；</a:t>
            </a:r>
            <a:endParaRPr lang="en-US" altLang="zh-CN" sz="1600" b="1" dirty="0" smtClean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en-US" altLang="zh-CN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2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、上下阴极的通道间距分别为：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4mm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和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2.2mm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；</a:t>
            </a:r>
            <a:endParaRPr lang="en-US" altLang="zh-CN" sz="1600" b="1" dirty="0" smtClean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en-US" altLang="zh-CN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3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、阳极平面至阴极平面间距：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3mm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；</a:t>
            </a:r>
            <a:endParaRPr lang="en-US" altLang="zh-CN" sz="1600" b="1" dirty="0" smtClean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en-US" altLang="zh-CN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4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、读出方法：重心法。</a:t>
            </a:r>
            <a:endParaRPr lang="en-US" altLang="zh-CN" sz="1600" b="1" dirty="0" smtClean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773" y="647561"/>
            <a:ext cx="3279717" cy="1841687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5953275" y="2526868"/>
            <a:ext cx="24593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探测器的内部结构实物图</a:t>
            </a:r>
            <a:endParaRPr lang="zh-CN" altLang="en-US" sz="1600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2511479"/>
            <a:ext cx="35445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二、</a:t>
            </a:r>
            <a:r>
              <a:rPr lang="en-US" altLang="zh-CN" sz="20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8.5atm</a:t>
            </a:r>
            <a:r>
              <a:rPr lang="zh-CN" altLang="en-US" sz="20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高气压腔体的设计</a:t>
            </a:r>
            <a:endParaRPr lang="zh-CN" altLang="en-US" sz="2000" dirty="0"/>
          </a:p>
        </p:txBody>
      </p:sp>
      <p:sp>
        <p:nvSpPr>
          <p:cNvPr id="4" name="矩形 3"/>
          <p:cNvSpPr/>
          <p:nvPr/>
        </p:nvSpPr>
        <p:spPr>
          <a:xfrm>
            <a:off x="86472" y="3073982"/>
            <a:ext cx="1402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设计内容</a:t>
            </a:r>
            <a:endParaRPr lang="en-US" altLang="zh-CN" b="1" dirty="0" smtClean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表格 1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59031321"/>
                  </p:ext>
                </p:extLst>
              </p:nvPr>
            </p:nvGraphicFramePr>
            <p:xfrm>
              <a:off x="175066" y="4691016"/>
              <a:ext cx="8863754" cy="1929934"/>
            </p:xfrm>
            <a:graphic>
              <a:graphicData uri="http://schemas.openxmlformats.org/drawingml/2006/table">
                <a:tbl>
                  <a:tblPr firstRow="1" firstCol="1" bandRow="1">
                    <a:tableStyleId>{9D7B26C5-4107-4FEC-AEDC-1716B250A1EF}</a:tableStyleId>
                  </a:tblPr>
                  <a:tblGrid>
                    <a:gridCol w="1476579"/>
                    <a:gridCol w="1476579"/>
                    <a:gridCol w="1477649"/>
                    <a:gridCol w="1477649"/>
                    <a:gridCol w="1477649"/>
                    <a:gridCol w="1477649"/>
                  </a:tblGrid>
                  <a:tr h="538247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1400" b="1" kern="1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入射窗厚度（</a:t>
                          </a:r>
                          <a:r>
                            <a:rPr lang="en-US" sz="1400" b="1" kern="1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mm</a:t>
                          </a:r>
                          <a:r>
                            <a:rPr lang="zh-CN" sz="1400" b="1" kern="1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）</a:t>
                          </a:r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1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  7</a:t>
                          </a:r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100" dirty="0">
                              <a:solidFill>
                                <a:srgbClr val="C00000"/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9</a:t>
                          </a:r>
                          <a:endParaRPr lang="zh-CN" sz="1400" b="1" kern="100" dirty="0">
                            <a:solidFill>
                              <a:srgbClr val="C00000"/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10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12</a:t>
                          </a:r>
                          <a:endParaRPr lang="zh-CN" sz="1400" b="1" kern="10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10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14</a:t>
                          </a:r>
                          <a:endParaRPr lang="zh-CN" sz="1400" b="1" kern="10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10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16</a:t>
                          </a:r>
                          <a:endParaRPr lang="zh-CN" sz="1400" b="1" kern="10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538247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1400" b="1" kern="1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最大变形量（</a:t>
                          </a:r>
                          <a:r>
                            <a:rPr lang="en-US" sz="1400" b="1" kern="1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mm</a:t>
                          </a:r>
                          <a:r>
                            <a:rPr lang="zh-CN" sz="1400" b="1" kern="1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）</a:t>
                          </a:r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1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  0.42</a:t>
                          </a:r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100" dirty="0">
                              <a:solidFill>
                                <a:srgbClr val="C00000"/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0.27</a:t>
                          </a:r>
                          <a:endParaRPr lang="zh-CN" sz="1400" b="1" kern="100" dirty="0">
                            <a:solidFill>
                              <a:srgbClr val="C00000"/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10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0.19</a:t>
                          </a:r>
                          <a:endParaRPr lang="zh-CN" sz="1400" b="1" kern="10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10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0.17</a:t>
                          </a:r>
                          <a:endParaRPr lang="zh-CN" sz="1400" b="1" kern="10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1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0.15</a:t>
                          </a:r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</a:tr>
                  <a:tr h="740807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1400" b="1" kern="1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热中子透射率（</a:t>
                          </a:r>
                          <a:r>
                            <a:rPr lang="en-US" sz="1400" b="1" kern="1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&lt;0.1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1" kern="10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zh-CN" sz="1400" b="1" kern="1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）</a:t>
                          </a:r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1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  92.58</a:t>
                          </a:r>
                          <a:r>
                            <a:rPr lang="en-US" sz="1400" b="1" kern="1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%</a:t>
                          </a:r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100" dirty="0">
                              <a:solidFill>
                                <a:srgbClr val="C00000"/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90.26%</a:t>
                          </a:r>
                          <a:endParaRPr lang="zh-CN" sz="1400" b="1" kern="100" dirty="0">
                            <a:solidFill>
                              <a:srgbClr val="C00000"/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1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87.23%</a:t>
                          </a:r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1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85.26%</a:t>
                          </a:r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1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83.38%</a:t>
                          </a:r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表格 1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59031321"/>
                  </p:ext>
                </p:extLst>
              </p:nvPr>
            </p:nvGraphicFramePr>
            <p:xfrm>
              <a:off x="175066" y="4691016"/>
              <a:ext cx="8863754" cy="1929934"/>
            </p:xfrm>
            <a:graphic>
              <a:graphicData uri="http://schemas.openxmlformats.org/drawingml/2006/table">
                <a:tbl>
                  <a:tblPr firstRow="1" firstCol="1" bandRow="1">
                    <a:tableStyleId>{9D7B26C5-4107-4FEC-AEDC-1716B250A1EF}</a:tableStyleId>
                  </a:tblPr>
                  <a:tblGrid>
                    <a:gridCol w="1476579"/>
                    <a:gridCol w="1476579"/>
                    <a:gridCol w="1477649"/>
                    <a:gridCol w="1477649"/>
                    <a:gridCol w="1477649"/>
                    <a:gridCol w="1477649"/>
                  </a:tblGrid>
                  <a:tr h="538247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1400" b="1" kern="1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入射窗厚度（</a:t>
                          </a:r>
                          <a:r>
                            <a:rPr lang="en-US" sz="1400" b="1" kern="1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mm</a:t>
                          </a:r>
                          <a:r>
                            <a:rPr lang="zh-CN" sz="1400" b="1" kern="1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）</a:t>
                          </a:r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1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  7</a:t>
                          </a:r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100" dirty="0">
                              <a:solidFill>
                                <a:srgbClr val="C00000"/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9</a:t>
                          </a:r>
                          <a:endParaRPr lang="zh-CN" sz="1400" b="1" kern="100" dirty="0">
                            <a:solidFill>
                              <a:srgbClr val="C00000"/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10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12</a:t>
                          </a:r>
                          <a:endParaRPr lang="zh-CN" sz="1400" b="1" kern="10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10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14</a:t>
                          </a:r>
                          <a:endParaRPr lang="zh-CN" sz="1400" b="1" kern="10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10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16</a:t>
                          </a:r>
                          <a:endParaRPr lang="zh-CN" sz="1400" b="1" kern="10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538247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1400" b="1" kern="1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最大变形量（</a:t>
                          </a:r>
                          <a:r>
                            <a:rPr lang="en-US" sz="1400" b="1" kern="1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mm</a:t>
                          </a:r>
                          <a:r>
                            <a:rPr lang="zh-CN" sz="1400" b="1" kern="1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）</a:t>
                          </a:r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1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  0.42</a:t>
                          </a:r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100" dirty="0">
                              <a:solidFill>
                                <a:srgbClr val="C00000"/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0.27</a:t>
                          </a:r>
                          <a:endParaRPr lang="zh-CN" sz="1400" b="1" kern="100" dirty="0">
                            <a:solidFill>
                              <a:srgbClr val="C00000"/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10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0.19</a:t>
                          </a:r>
                          <a:endParaRPr lang="zh-CN" sz="1400" b="1" kern="10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10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0.17</a:t>
                          </a:r>
                          <a:endParaRPr lang="zh-CN" sz="1400" b="1" kern="10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1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0.15</a:t>
                          </a:r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</a:tr>
                  <a:tr h="8534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blipFill rotWithShape="0">
                          <a:blip r:embed="rId3"/>
                          <a:stretch>
                            <a:fillRect t="-126241" r="-501653" b="-35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100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  92.58</a:t>
                          </a:r>
                          <a:r>
                            <a:rPr lang="en-US" sz="1400" b="1" kern="1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%</a:t>
                          </a:r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100" dirty="0">
                              <a:solidFill>
                                <a:srgbClr val="C00000"/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90.26%</a:t>
                          </a:r>
                          <a:endParaRPr lang="zh-CN" sz="1400" b="1" kern="100" dirty="0">
                            <a:solidFill>
                              <a:srgbClr val="C00000"/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1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87.23%</a:t>
                          </a:r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1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85.26%</a:t>
                          </a:r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1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effectLst/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83.38%</a:t>
                          </a:r>
                          <a:endParaRPr lang="zh-CN" sz="1400" b="1" kern="1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仿宋" panose="02010609060101010101" pitchFamily="49" charset="-122"/>
                            <a:ea typeface="仿宋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/>
              <p:cNvSpPr/>
              <p:nvPr/>
            </p:nvSpPr>
            <p:spPr>
              <a:xfrm>
                <a:off x="175066" y="4259185"/>
                <a:ext cx="876274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zh-CN" altLang="en-US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模拟计算不同厚度</a:t>
                </a:r>
                <a:r>
                  <a:rPr lang="en-US" altLang="zh-CN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7075</a:t>
                </a:r>
                <a:r>
                  <a:rPr lang="zh-CN" altLang="en-US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铝合金在</a:t>
                </a:r>
                <a:r>
                  <a:rPr lang="en-US" altLang="zh-CN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8.5atm</a:t>
                </a:r>
                <a:r>
                  <a:rPr lang="zh-CN" altLang="en-US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条件下的形变量和小于</a:t>
                </a:r>
                <a:r>
                  <a:rPr lang="en-US" altLang="zh-CN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0.1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zh-CN" altLang="en-US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的透射率：</a:t>
                </a:r>
                <a:endParaRPr lang="en-US" altLang="zh-CN" b="1" dirty="0" smtClean="0">
                  <a:solidFill>
                    <a:schemeClr val="accent5">
                      <a:lumMod val="50000"/>
                    </a:schemeClr>
                  </a:solidFill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18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066" y="4259185"/>
                <a:ext cx="8762745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487" t="-13333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/>
          <p:cNvSpPr/>
          <p:nvPr/>
        </p:nvSpPr>
        <p:spPr>
          <a:xfrm>
            <a:off x="521667" y="3428188"/>
            <a:ext cx="84266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、入射窗厚度的设计，满足</a:t>
            </a:r>
            <a:r>
              <a:rPr lang="en-US" altLang="zh-CN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90%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以上的热中子有效透射率，</a:t>
            </a:r>
            <a:r>
              <a:rPr lang="en-US" altLang="zh-CN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0.3mm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的形变量（</a:t>
            </a:r>
            <a:r>
              <a:rPr lang="en-US" altLang="zh-CN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@8.5atm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）；</a:t>
            </a:r>
            <a:endParaRPr lang="en-US" altLang="zh-CN" sz="1600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en-US" altLang="zh-CN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、高气压腔体所有密封接口的设计，密封性能满足探测器</a:t>
            </a:r>
            <a:r>
              <a:rPr lang="en-US" altLang="zh-CN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10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年内</a:t>
            </a:r>
            <a:r>
              <a:rPr lang="en-US" altLang="zh-CN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50%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（</a:t>
            </a:r>
            <a:r>
              <a:rPr lang="en-US" altLang="zh-CN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@2</a:t>
            </a:r>
            <a:r>
              <a:rPr lang="en-US" altLang="zh-CN" sz="1600" b="1" dirty="0">
                <a:solidFill>
                  <a:schemeClr val="accent5">
                    <a:lumMod val="50000"/>
                  </a:schemeClr>
                </a:solidFill>
                <a:latin typeface="宋体" panose="02010600030101010101" pitchFamily="2" charset="-122"/>
              </a:rPr>
              <a:t>Å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）以上的</a:t>
            </a:r>
            <a:endParaRPr lang="en-US" altLang="zh-CN" sz="1600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en-US" altLang="zh-CN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探测器效率要求。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360789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934"/>
    </mc:Choice>
    <mc:Fallback>
      <p:transition spd="slow" advTm="86934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280249" y="554397"/>
            <a:ext cx="8552381" cy="2883"/>
          </a:xfrm>
          <a:prstGeom prst="line">
            <a:avLst/>
          </a:prstGeom>
          <a:ln w="28575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80248" y="95615"/>
            <a:ext cx="7693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核心结构的优化设计</a:t>
            </a:r>
            <a:endParaRPr lang="en-US" altLang="zh-CN" sz="2400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616461" y="6550223"/>
            <a:ext cx="614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8/22</a:t>
            </a:r>
            <a:endParaRPr lang="zh-CN" altLang="en-US" sz="1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8826" y="554397"/>
            <a:ext cx="90751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高气压腔体的密封设计</a:t>
            </a:r>
            <a:r>
              <a:rPr lang="zh-CN" altLang="en-US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：</a:t>
            </a:r>
            <a:endParaRPr lang="en-US" altLang="zh-CN" b="1" dirty="0" smtClean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  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最容易发生气体泄漏的地方为直径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500mm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的端盖和底盘之间。</a:t>
            </a:r>
            <a:endParaRPr lang="en-US" altLang="zh-CN" sz="1600" b="1" dirty="0" smtClean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96240" y="1200728"/>
            <a:ext cx="8016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端盖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和底盘之间采用直径</a:t>
            </a:r>
            <a:r>
              <a:rPr lang="en-US" altLang="zh-CN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1.6mm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铝丝密封，</a:t>
            </a:r>
            <a:r>
              <a:rPr lang="en-US" altLang="zh-CN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36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个</a:t>
            </a:r>
            <a:r>
              <a:rPr lang="en-US" altLang="zh-CN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M10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碳钢螺钉固定。</a:t>
            </a:r>
            <a:endParaRPr lang="en-US" altLang="zh-CN" sz="1600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en-US" altLang="zh-CN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（之前实验采用双橡胶</a:t>
            </a:r>
            <a:r>
              <a:rPr lang="en-US" altLang="zh-CN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O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圈密封）</a:t>
            </a:r>
            <a:endParaRPr lang="en-US" altLang="zh-CN" sz="1600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高气压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腔体的其余接口采用焊接和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Swagelok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、</a:t>
            </a:r>
            <a:r>
              <a:rPr lang="en-US" altLang="zh-CN" sz="1600" b="1" dirty="0" err="1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CeramTec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等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接头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。</a:t>
            </a:r>
            <a:endParaRPr lang="en-US" altLang="zh-CN" sz="1600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表格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92079904"/>
                  </p:ext>
                </p:extLst>
              </p:nvPr>
            </p:nvGraphicFramePr>
            <p:xfrm>
              <a:off x="270014" y="2570023"/>
              <a:ext cx="8198025" cy="4211124"/>
            </p:xfrm>
            <a:graphic>
              <a:graphicData uri="http://schemas.openxmlformats.org/drawingml/2006/table">
                <a:tbl>
                  <a:tblPr firstRow="1" bandRow="1">
                    <a:tableStyleId>{9D7B26C5-4107-4FEC-AEDC-1716B250A1EF}</a:tableStyleId>
                  </a:tblPr>
                  <a:tblGrid>
                    <a:gridCol w="1639605"/>
                    <a:gridCol w="1639605"/>
                    <a:gridCol w="1639605"/>
                    <a:gridCol w="1639605"/>
                    <a:gridCol w="1639605"/>
                  </a:tblGrid>
                  <a:tr h="418988">
                    <a:tc>
                      <a:txBody>
                        <a:bodyPr/>
                        <a:lstStyle/>
                        <a:p>
                          <a:r>
                            <a:rPr lang="zh-CN" altLang="en-US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名称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zh-CN" altLang="en-US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接口尺寸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zh-CN" altLang="en-US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材料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zh-CN" altLang="en-US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数量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zh-CN" altLang="en-US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厂家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/>
                    </a:tc>
                  </a:tr>
                  <a:tr h="363123">
                    <a:tc>
                      <a:txBody>
                        <a:bodyPr/>
                        <a:lstStyle/>
                        <a:p>
                          <a:r>
                            <a:rPr lang="zh-CN" altLang="en-US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压力表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G1/4DIN3852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316</a:t>
                          </a:r>
                          <a:r>
                            <a:rPr lang="zh-CN" altLang="en-US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不锈钢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1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err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BDsensors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>
                        <a:noFill/>
                      </a:tcPr>
                    </a:tc>
                  </a:tr>
                  <a:tr h="363123">
                    <a:tc>
                      <a:txBody>
                        <a:bodyPr/>
                        <a:lstStyle/>
                        <a:p>
                          <a:r>
                            <a:rPr lang="zh-CN" altLang="en-US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波纹管阀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1/4in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316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4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Swagelok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/>
                    </a:tc>
                  </a:tr>
                  <a:tr h="363123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400" b="1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400" b="1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𝟗𝟎</m:t>
                                  </m:r>
                                </m:e>
                                <m:sup>
                                  <m:r>
                                    <a:rPr lang="en-US" altLang="zh-CN" sz="1400" b="1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°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/</a:t>
                          </a:r>
                          <a:r>
                            <a:rPr lang="zh-CN" altLang="en-US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直通</a:t>
                          </a:r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/</a:t>
                          </a:r>
                          <a:r>
                            <a:rPr lang="zh-CN" altLang="en-US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三通接头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1/4in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316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1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Swagelok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>
                        <a:noFill/>
                      </a:tcPr>
                    </a:tc>
                  </a:tr>
                  <a:tr h="363123">
                    <a:tc>
                      <a:txBody>
                        <a:bodyPr/>
                        <a:lstStyle/>
                        <a:p>
                          <a:r>
                            <a:rPr lang="zh-CN" altLang="en-US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电磁泵密封件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1mm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zh-CN" altLang="en-US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银丝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1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   -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/>
                    </a:tc>
                  </a:tr>
                  <a:tr h="363123">
                    <a:tc>
                      <a:txBody>
                        <a:bodyPr/>
                        <a:lstStyle/>
                        <a:p>
                          <a:r>
                            <a:rPr lang="zh-CN" altLang="en-US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三通接头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1/4in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316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3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Swagelok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>
                        <a:noFill/>
                      </a:tcPr>
                    </a:tc>
                  </a:tr>
                  <a:tr h="363123">
                    <a:tc>
                      <a:txBody>
                        <a:bodyPr/>
                        <a:lstStyle/>
                        <a:p>
                          <a:r>
                            <a:rPr lang="zh-CN" altLang="en-US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压力表垫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1/4in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zh-CN" altLang="en-US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纯铜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1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Swagelok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/>
                    </a:tc>
                  </a:tr>
                  <a:tr h="363123">
                    <a:tc>
                      <a:txBody>
                        <a:bodyPr/>
                        <a:lstStyle/>
                        <a:p>
                          <a:r>
                            <a:rPr lang="zh-CN" altLang="en-US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压力表接头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1/4in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316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1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Swagelok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>
                        <a:noFill/>
                      </a:tcPr>
                    </a:tc>
                  </a:tr>
                  <a:tr h="363123">
                    <a:tc>
                      <a:txBody>
                        <a:bodyPr/>
                        <a:lstStyle/>
                        <a:p>
                          <a:r>
                            <a:rPr lang="zh-CN" altLang="en-US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承插焊接头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1/4in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316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2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Swagelok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/>
                    </a:tc>
                  </a:tr>
                  <a:tr h="363123">
                    <a:tc>
                      <a:txBody>
                        <a:bodyPr/>
                        <a:lstStyle/>
                        <a:p>
                          <a:r>
                            <a:rPr lang="zh-CN" altLang="en-US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气管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1/4in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316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1.4m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Swagelok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>
                        <a:noFill/>
                      </a:tcPr>
                    </a:tc>
                  </a:tr>
                  <a:tr h="364229">
                    <a:tc>
                      <a:txBody>
                        <a:bodyPr/>
                        <a:lstStyle/>
                        <a:p>
                          <a:r>
                            <a:rPr lang="zh-CN" altLang="en-US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法兰密封件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  -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zh-CN" altLang="en-US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纯铜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3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err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CeramTec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表格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92079904"/>
                  </p:ext>
                </p:extLst>
              </p:nvPr>
            </p:nvGraphicFramePr>
            <p:xfrm>
              <a:off x="270014" y="2570023"/>
              <a:ext cx="8198025" cy="4211124"/>
            </p:xfrm>
            <a:graphic>
              <a:graphicData uri="http://schemas.openxmlformats.org/drawingml/2006/table">
                <a:tbl>
                  <a:tblPr firstRow="1" bandRow="1">
                    <a:tableStyleId>{9D7B26C5-4107-4FEC-AEDC-1716B250A1EF}</a:tableStyleId>
                  </a:tblPr>
                  <a:tblGrid>
                    <a:gridCol w="1639605"/>
                    <a:gridCol w="1639605"/>
                    <a:gridCol w="1639605"/>
                    <a:gridCol w="1639605"/>
                    <a:gridCol w="1639605"/>
                  </a:tblGrid>
                  <a:tr h="418988">
                    <a:tc>
                      <a:txBody>
                        <a:bodyPr/>
                        <a:lstStyle/>
                        <a:p>
                          <a:r>
                            <a:rPr lang="zh-CN" altLang="en-US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名称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zh-CN" altLang="en-US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接口尺寸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zh-CN" altLang="en-US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材料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zh-CN" altLang="en-US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数量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zh-CN" altLang="en-US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厂家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/>
                    </a:tc>
                  </a:tr>
                  <a:tr h="363123">
                    <a:tc>
                      <a:txBody>
                        <a:bodyPr/>
                        <a:lstStyle/>
                        <a:p>
                          <a:r>
                            <a:rPr lang="zh-CN" altLang="en-US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压力表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G1/4DIN3852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316</a:t>
                          </a:r>
                          <a:r>
                            <a:rPr lang="zh-CN" altLang="en-US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不锈钢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1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err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BDsensors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>
                        <a:noFill/>
                      </a:tcPr>
                    </a:tc>
                  </a:tr>
                  <a:tr h="363123">
                    <a:tc>
                      <a:txBody>
                        <a:bodyPr/>
                        <a:lstStyle/>
                        <a:p>
                          <a:r>
                            <a:rPr lang="zh-CN" altLang="en-US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波纹管阀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1/4in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316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4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Swagelok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/>
                    </a:tc>
                  </a:tr>
                  <a:tr h="522923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t="-219767" r="-400743" b="-4872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1/4in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316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1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Swagelok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>
                        <a:noFill/>
                      </a:tcPr>
                    </a:tc>
                  </a:tr>
                  <a:tr h="363123">
                    <a:tc>
                      <a:txBody>
                        <a:bodyPr/>
                        <a:lstStyle/>
                        <a:p>
                          <a:r>
                            <a:rPr lang="zh-CN" altLang="en-US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电磁泵密封件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1mm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zh-CN" altLang="en-US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银丝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1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   -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/>
                    </a:tc>
                  </a:tr>
                  <a:tr h="363123">
                    <a:tc>
                      <a:txBody>
                        <a:bodyPr/>
                        <a:lstStyle/>
                        <a:p>
                          <a:r>
                            <a:rPr lang="zh-CN" altLang="en-US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三通接头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1/4in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316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3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Swagelok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>
                        <a:noFill/>
                      </a:tcPr>
                    </a:tc>
                  </a:tr>
                  <a:tr h="363123">
                    <a:tc>
                      <a:txBody>
                        <a:bodyPr/>
                        <a:lstStyle/>
                        <a:p>
                          <a:r>
                            <a:rPr lang="zh-CN" altLang="en-US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压力表垫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1/4in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zh-CN" altLang="en-US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纯铜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1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Swagelok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/>
                    </a:tc>
                  </a:tr>
                  <a:tr h="363123">
                    <a:tc>
                      <a:txBody>
                        <a:bodyPr/>
                        <a:lstStyle/>
                        <a:p>
                          <a:r>
                            <a:rPr lang="zh-CN" altLang="en-US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压力表接头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1/4in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316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1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Swagelok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>
                        <a:noFill/>
                      </a:tcPr>
                    </a:tc>
                  </a:tr>
                  <a:tr h="363123">
                    <a:tc>
                      <a:txBody>
                        <a:bodyPr/>
                        <a:lstStyle/>
                        <a:p>
                          <a:r>
                            <a:rPr lang="zh-CN" altLang="en-US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承插焊接头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1/4in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316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2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Swagelok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/>
                    </a:tc>
                  </a:tr>
                  <a:tr h="363123">
                    <a:tc>
                      <a:txBody>
                        <a:bodyPr/>
                        <a:lstStyle/>
                        <a:p>
                          <a:r>
                            <a:rPr lang="zh-CN" altLang="en-US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气管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1/4in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316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1.4m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Swagelok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>
                        <a:noFill/>
                      </a:tcPr>
                    </a:tc>
                  </a:tr>
                  <a:tr h="364229">
                    <a:tc>
                      <a:txBody>
                        <a:bodyPr/>
                        <a:lstStyle/>
                        <a:p>
                          <a:r>
                            <a:rPr lang="zh-CN" altLang="en-US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法兰密封件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  -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zh-CN" altLang="en-US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纯铜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3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 err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仿宋" panose="02010609060101010101" pitchFamily="49" charset="-122"/>
                              <a:ea typeface="仿宋" panose="02010609060101010101" pitchFamily="49" charset="-122"/>
                            </a:rPr>
                            <a:t>CeramTec</a:t>
                          </a:r>
                          <a:endParaRPr lang="zh-CN" altLang="en-US" sz="1400" b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仿宋" panose="02010609060101010101" pitchFamily="49" charset="-122"/>
                            <a:ea typeface="仿宋" panose="02010609060101010101" pitchFamily="49" charset="-122"/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7" name="矩形 6"/>
          <p:cNvSpPr/>
          <p:nvPr/>
        </p:nvSpPr>
        <p:spPr>
          <a:xfrm>
            <a:off x="280248" y="2224489"/>
            <a:ext cx="28777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高气压</a:t>
            </a:r>
            <a:r>
              <a:rPr lang="zh-CN" altLang="en-US" sz="14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腔体接口材料，尺寸和厂家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241786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006"/>
    </mc:Choice>
    <mc:Fallback>
      <p:transition spd="slow" advTm="46006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280249" y="554397"/>
            <a:ext cx="8552381" cy="2883"/>
          </a:xfrm>
          <a:prstGeom prst="line">
            <a:avLst/>
          </a:prstGeom>
          <a:ln w="28575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8616461" y="6550223"/>
            <a:ext cx="614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9/22</a:t>
            </a:r>
            <a:endParaRPr lang="zh-CN" altLang="en-US" sz="1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8982391"/>
              </p:ext>
            </p:extLst>
          </p:nvPr>
        </p:nvGraphicFramePr>
        <p:xfrm>
          <a:off x="62950" y="1346145"/>
          <a:ext cx="8908524" cy="74168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989836"/>
                <a:gridCol w="989836"/>
                <a:gridCol w="989836"/>
                <a:gridCol w="989836"/>
                <a:gridCol w="989836"/>
                <a:gridCol w="989836"/>
                <a:gridCol w="989836"/>
                <a:gridCol w="989836"/>
                <a:gridCol w="989836"/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sz="1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时间</a:t>
                      </a:r>
                      <a:endParaRPr lang="zh-CN" altLang="en-US"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2013.03</a:t>
                      </a:r>
                      <a:endParaRPr lang="zh-CN" altLang="en-US"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2013.08</a:t>
                      </a:r>
                      <a:endParaRPr lang="zh-CN" altLang="en-US"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2014.08</a:t>
                      </a:r>
                      <a:endParaRPr lang="zh-CN" altLang="en-US"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2014.10</a:t>
                      </a:r>
                      <a:endParaRPr lang="zh-CN" altLang="en-US"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2016.10</a:t>
                      </a:r>
                      <a:endParaRPr lang="zh-CN" altLang="en-US"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2016.12</a:t>
                      </a:r>
                      <a:endParaRPr lang="zh-CN" altLang="en-US"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2017.02</a:t>
                      </a:r>
                      <a:endParaRPr lang="zh-CN" altLang="en-US"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2017.03</a:t>
                      </a:r>
                      <a:endParaRPr lang="zh-CN" altLang="en-US"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1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绝压（</a:t>
                      </a:r>
                      <a:r>
                        <a:rPr lang="en-US" altLang="zh-CN" sz="1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bar</a:t>
                      </a:r>
                      <a:r>
                        <a:rPr lang="zh-CN" altLang="en-US" sz="1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）</a:t>
                      </a:r>
                      <a:endParaRPr lang="zh-CN" altLang="en-US"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7.41</a:t>
                      </a:r>
                      <a:endParaRPr lang="zh-CN" altLang="en-US"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7.22</a:t>
                      </a:r>
                      <a:endParaRPr lang="zh-CN" altLang="en-US"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7.08</a:t>
                      </a:r>
                      <a:endParaRPr lang="zh-CN" altLang="en-US"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6.80</a:t>
                      </a:r>
                      <a:endParaRPr lang="zh-CN" altLang="en-US"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6.40</a:t>
                      </a:r>
                      <a:endParaRPr lang="zh-CN" altLang="en-US"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6.35</a:t>
                      </a:r>
                      <a:endParaRPr lang="zh-CN" altLang="en-US"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6.30</a:t>
                      </a:r>
                      <a:endParaRPr lang="zh-CN" altLang="en-US"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6.20</a:t>
                      </a:r>
                      <a:endParaRPr lang="zh-CN" altLang="en-US"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14" name="矩形 13"/>
          <p:cNvSpPr/>
          <p:nvPr/>
        </p:nvSpPr>
        <p:spPr>
          <a:xfrm>
            <a:off x="0" y="677391"/>
            <a:ext cx="61606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高气压腔体端盖和底盘采用双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橡胶</a:t>
            </a:r>
            <a:r>
              <a:rPr lang="en-US" altLang="zh-CN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O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圈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密封，腔体的保压记录，</a:t>
            </a:r>
            <a:endParaRPr lang="en-US" altLang="zh-CN" sz="1600" b="1" dirty="0" smtClean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en-US" altLang="zh-CN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估算</a:t>
            </a:r>
            <a:r>
              <a:rPr lang="en-US" altLang="zh-CN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10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年后的气体泄漏量约为</a:t>
            </a:r>
            <a:r>
              <a:rPr lang="en-US" altLang="zh-CN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2.64bar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。</a:t>
            </a:r>
            <a:endParaRPr lang="zh-CN" altLang="en-US" sz="1600" dirty="0"/>
          </a:p>
        </p:txBody>
      </p:sp>
      <p:sp>
        <p:nvSpPr>
          <p:cNvPr id="2" name="矩形 1"/>
          <p:cNvSpPr/>
          <p:nvPr/>
        </p:nvSpPr>
        <p:spPr>
          <a:xfrm>
            <a:off x="182507" y="84574"/>
            <a:ext cx="29690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核心结构的优化设计</a:t>
            </a:r>
            <a:endParaRPr lang="en-US" altLang="zh-CN" sz="2400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2435337"/>
            <a:ext cx="59570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高气压腔体端盖和底盘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采用</a:t>
            </a: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1.6mm</a:t>
            </a:r>
            <a:r>
              <a:rPr lang="zh-CN" altLang="en-US" sz="16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铝丝密封后的气密封测试：</a:t>
            </a:r>
            <a:endParaRPr lang="zh-CN" alt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358122" y="2773891"/>
                <a:ext cx="8474508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1</a:t>
                </a:r>
                <a:r>
                  <a:rPr lang="zh-CN" altLang="en-US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、氦</a:t>
                </a:r>
                <a:r>
                  <a:rPr lang="zh-CN" altLang="en-US" sz="1600" b="1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质谱仪检漏，氦气漏率</a:t>
                </a:r>
                <a:r>
                  <a:rPr lang="zh-CN" altLang="en-US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为</a:t>
                </a:r>
                <a:r>
                  <a:rPr lang="en-US" altLang="zh-CN" sz="1600" b="1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7.5</a:t>
                </a:r>
                <a14:m>
                  <m:oMath xmlns:m="http://schemas.openxmlformats.org/officeDocument/2006/math">
                    <m:r>
                      <a:rPr lang="en-US" altLang="zh-CN" sz="1600" b="1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CN" sz="1600" b="1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10</a:t>
                </a:r>
                <a:r>
                  <a:rPr lang="en-US" altLang="zh-CN" sz="1600" b="1" baseline="30000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-10</a:t>
                </a:r>
                <a:r>
                  <a:rPr lang="en-US" altLang="zh-CN" sz="1600" b="1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mbar</a:t>
                </a:r>
                <a14:m>
                  <m:oMath xmlns:m="http://schemas.openxmlformats.org/officeDocument/2006/math">
                    <m:r>
                      <a:rPr lang="en-US" altLang="zh-CN" sz="16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altLang="zh-CN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l/s</a:t>
                </a:r>
                <a:r>
                  <a:rPr lang="zh-CN" altLang="en-US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；</a:t>
                </a:r>
                <a:endParaRPr lang="en-US" altLang="zh-CN" sz="1600" b="1" dirty="0" smtClean="0">
                  <a:solidFill>
                    <a:schemeClr val="accent5">
                      <a:lumMod val="50000"/>
                    </a:schemeClr>
                  </a:solidFill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  <a:p>
                <a:r>
                  <a:rPr lang="en-US" altLang="zh-CN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2</a:t>
                </a:r>
                <a:r>
                  <a:rPr lang="zh-CN" altLang="en-US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、抽真空：机械泵加分子泵，烘烤抽真空，</a:t>
                </a:r>
                <a:r>
                  <a:rPr lang="en-US" altLang="zh-CN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22</a:t>
                </a:r>
                <a:r>
                  <a:rPr lang="zh-CN" altLang="en-US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小时后，气压将至</a:t>
                </a:r>
                <a:r>
                  <a:rPr lang="en-US" altLang="zh-CN" sz="1600" b="1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1</a:t>
                </a:r>
                <a14:m>
                  <m:oMath xmlns:m="http://schemas.openxmlformats.org/officeDocument/2006/math">
                    <m:r>
                      <a:rPr lang="en-US" altLang="zh-CN" sz="1600" b="1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CN" sz="1600" b="1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10</a:t>
                </a:r>
                <a:r>
                  <a:rPr lang="en-US" altLang="zh-CN" sz="1600" b="1" baseline="30000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-4</a:t>
                </a:r>
                <a:r>
                  <a:rPr lang="en-US" altLang="zh-CN" sz="1600" b="1" dirty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Pa</a:t>
                </a:r>
                <a:r>
                  <a:rPr lang="zh-CN" altLang="en-US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；</a:t>
                </a:r>
                <a:endParaRPr lang="en-US" altLang="zh-CN" sz="1600" b="1" dirty="0" smtClean="0">
                  <a:solidFill>
                    <a:schemeClr val="accent5">
                      <a:lumMod val="50000"/>
                    </a:schemeClr>
                  </a:solidFill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  <a:p>
                <a:r>
                  <a:rPr lang="en-US" altLang="zh-CN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3</a:t>
                </a:r>
                <a:r>
                  <a:rPr lang="zh-CN" altLang="en-US" sz="1600" b="1" dirty="0" smtClean="0">
                    <a:solidFill>
                      <a:schemeClr val="accent5">
                        <a:lumMod val="50000"/>
                      </a:scheme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、保压测试。</a:t>
                </a:r>
                <a:endParaRPr lang="zh-CN" altLang="en-US" sz="1600" b="1" dirty="0">
                  <a:solidFill>
                    <a:schemeClr val="accent5">
                      <a:lumMod val="50000"/>
                    </a:schemeClr>
                  </a:solidFill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22" y="2773891"/>
                <a:ext cx="8474508" cy="830997"/>
              </a:xfrm>
              <a:prstGeom prst="rect">
                <a:avLst/>
              </a:prstGeom>
              <a:blipFill rotWithShape="0">
                <a:blip r:embed="rId2"/>
                <a:stretch>
                  <a:fillRect l="-432" t="-2941" b="-88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本框 14"/>
          <p:cNvSpPr txBox="1"/>
          <p:nvPr/>
        </p:nvSpPr>
        <p:spPr>
          <a:xfrm>
            <a:off x="450840" y="4110311"/>
            <a:ext cx="3397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记录腔体绝压和环境温度的变化</a:t>
            </a:r>
            <a:endParaRPr lang="en-US" altLang="zh-CN" sz="1400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2" y="4512431"/>
            <a:ext cx="4172839" cy="185656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4472834" y="4110311"/>
            <a:ext cx="4327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chemeClr val="accent5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转换相同温度下相对气压随时间的变化，指数拟合得到漏气率</a:t>
            </a:r>
            <a:endParaRPr lang="en-US" altLang="zh-CN" sz="1400" b="1" dirty="0">
              <a:solidFill>
                <a:schemeClr val="accent5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18" name="图片 17"/>
          <p:cNvPicPr/>
          <p:nvPr/>
        </p:nvPicPr>
        <p:blipFill>
          <a:blip r:embed="rId4"/>
          <a:stretch>
            <a:fillRect/>
          </a:stretch>
        </p:blipFill>
        <p:spPr>
          <a:xfrm>
            <a:off x="5032363" y="4727348"/>
            <a:ext cx="3324107" cy="185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230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997"/>
    </mc:Choice>
    <mc:Fallback>
      <p:transition spd="slow" advTm="46997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9&quot;/&gt;&lt;/object&gt;&lt;object type=&quot;3&quot; unique_id=&quot;10006&quot;&gt;&lt;property id=&quot;20148&quot; value=&quot;5&quot;/&gt;&lt;property id=&quot;20300&quot; value=&quot;Slide 3&quot;/&gt;&lt;property id=&quot;20307&quot; value=&quot;288&quot;/&gt;&lt;/object&gt;&lt;object type=&quot;3&quot; unique_id=&quot;10007&quot;&gt;&lt;property id=&quot;20148&quot; value=&quot;5&quot;/&gt;&lt;property id=&quot;20300&quot; value=&quot;Slide 4&quot;/&gt;&lt;property id=&quot;20307&quot; value=&quot;281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65&quot;/&gt;&lt;/object&gt;&lt;object type=&quot;3&quot; unique_id=&quot;10010&quot;&gt;&lt;property id=&quot;20148&quot; value=&quot;5&quot;/&gt;&lt;property id=&quot;20300&quot; value=&quot;Slide 7&quot;/&gt;&lt;property id=&quot;20307&quot; value=&quot;287&quot;/&gt;&lt;/object&gt;&lt;object type=&quot;3&quot; unique_id=&quot;10011&quot;&gt;&lt;property id=&quot;20148&quot; value=&quot;5&quot;/&gt;&lt;property id=&quot;20300&quot; value=&quot;Slide 8&quot;/&gt;&lt;property id=&quot;20307&quot; value=&quot;272&quot;/&gt;&lt;/object&gt;&lt;object type=&quot;3&quot; unique_id=&quot;10012&quot;&gt;&lt;property id=&quot;20148&quot; value=&quot;5&quot;/&gt;&lt;property id=&quot;20300&quot; value=&quot;Slide 9&quot;/&gt;&lt;property id=&quot;20307&quot; value=&quot;273&quot;/&gt;&lt;/object&gt;&lt;object type=&quot;3&quot; unique_id=&quot;10013&quot;&gt;&lt;property id=&quot;20148&quot; value=&quot;5&quot;/&gt;&lt;property id=&quot;20300&quot; value=&quot;Slide 10&quot;/&gt;&lt;property id=&quot;20307&quot; value=&quot;282&quot;/&gt;&lt;/object&gt;&lt;object type=&quot;3&quot; unique_id=&quot;10014&quot;&gt;&lt;property id=&quot;20148&quot; value=&quot;5&quot;/&gt;&lt;property id=&quot;20300&quot; value=&quot;Slide 11&quot;/&gt;&lt;property id=&quot;20307&quot; value=&quot;285&quot;/&gt;&lt;/object&gt;&lt;object type=&quot;3&quot; unique_id=&quot;10015&quot;&gt;&lt;property id=&quot;20148&quot; value=&quot;5&quot;/&gt;&lt;property id=&quot;20300&quot; value=&quot;Slide 12&quot;/&gt;&lt;property id=&quot;20307&quot; value=&quot;286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11071</TotalTime>
  <Words>2647</Words>
  <Application>Microsoft Office PowerPoint</Application>
  <PresentationFormat>全屏显示(4:3)</PresentationFormat>
  <Paragraphs>458</Paragraphs>
  <Slides>23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2" baseType="lpstr">
      <vt:lpstr>仿宋</vt:lpstr>
      <vt:lpstr>宋体</vt:lpstr>
      <vt:lpstr>Arial</vt:lpstr>
      <vt:lpstr>Calibri</vt:lpstr>
      <vt:lpstr>Calibri Light</vt:lpstr>
      <vt:lpstr>Cambria Math</vt:lpstr>
      <vt:lpstr>Times New Roman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wenzhw</dc:creator>
  <cp:lastModifiedBy>wenzhw</cp:lastModifiedBy>
  <cp:revision>755</cp:revision>
  <dcterms:created xsi:type="dcterms:W3CDTF">2016-04-09T08:49:49Z</dcterms:created>
  <dcterms:modified xsi:type="dcterms:W3CDTF">2017-11-11T14:13:45Z</dcterms:modified>
</cp:coreProperties>
</file>