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4" r:id="rId1"/>
  </p:sldMasterIdLst>
  <p:notesMasterIdLst>
    <p:notesMasterId r:id="rId67"/>
  </p:notesMasterIdLst>
  <p:handoutMasterIdLst>
    <p:handoutMasterId r:id="rId68"/>
  </p:handoutMasterIdLst>
  <p:sldIdLst>
    <p:sldId id="927" r:id="rId2"/>
    <p:sldId id="979" r:id="rId3"/>
    <p:sldId id="981" r:id="rId4"/>
    <p:sldId id="982" r:id="rId5"/>
    <p:sldId id="983" r:id="rId6"/>
    <p:sldId id="987" r:id="rId7"/>
    <p:sldId id="988" r:id="rId8"/>
    <p:sldId id="989" r:id="rId9"/>
    <p:sldId id="980" r:id="rId10"/>
    <p:sldId id="935" r:id="rId11"/>
    <p:sldId id="936" r:id="rId12"/>
    <p:sldId id="995" r:id="rId13"/>
    <p:sldId id="996" r:id="rId14"/>
    <p:sldId id="997" r:id="rId15"/>
    <p:sldId id="998" r:id="rId16"/>
    <p:sldId id="999" r:id="rId17"/>
    <p:sldId id="1000" r:id="rId18"/>
    <p:sldId id="1002" r:id="rId19"/>
    <p:sldId id="1003" r:id="rId20"/>
    <p:sldId id="1004" r:id="rId21"/>
    <p:sldId id="1005" r:id="rId22"/>
    <p:sldId id="1006" r:id="rId23"/>
    <p:sldId id="1007" r:id="rId24"/>
    <p:sldId id="1012" r:id="rId25"/>
    <p:sldId id="1009" r:id="rId26"/>
    <p:sldId id="1010" r:id="rId27"/>
    <p:sldId id="1011" r:id="rId28"/>
    <p:sldId id="1023" r:id="rId29"/>
    <p:sldId id="1014" r:id="rId30"/>
    <p:sldId id="1015" r:id="rId31"/>
    <p:sldId id="1025" r:id="rId32"/>
    <p:sldId id="1017" r:id="rId33"/>
    <p:sldId id="1018" r:id="rId34"/>
    <p:sldId id="1019" r:id="rId35"/>
    <p:sldId id="1020" r:id="rId36"/>
    <p:sldId id="1022" r:id="rId37"/>
    <p:sldId id="1029" r:id="rId38"/>
    <p:sldId id="1026" r:id="rId39"/>
    <p:sldId id="1027" r:id="rId40"/>
    <p:sldId id="1028" r:id="rId41"/>
    <p:sldId id="1031" r:id="rId42"/>
    <p:sldId id="1030" r:id="rId43"/>
    <p:sldId id="1032" r:id="rId44"/>
    <p:sldId id="1033" r:id="rId45"/>
    <p:sldId id="1034" r:id="rId46"/>
    <p:sldId id="1035" r:id="rId47"/>
    <p:sldId id="1037" r:id="rId48"/>
    <p:sldId id="1036" r:id="rId49"/>
    <p:sldId id="1038" r:id="rId50"/>
    <p:sldId id="1045" r:id="rId51"/>
    <p:sldId id="1049" r:id="rId52"/>
    <p:sldId id="1050" r:id="rId53"/>
    <p:sldId id="1039" r:id="rId54"/>
    <p:sldId id="1040" r:id="rId55"/>
    <p:sldId id="1041" r:id="rId56"/>
    <p:sldId id="1042" r:id="rId57"/>
    <p:sldId id="1043" r:id="rId58"/>
    <p:sldId id="1044" r:id="rId59"/>
    <p:sldId id="1046" r:id="rId60"/>
    <p:sldId id="1051" r:id="rId61"/>
    <p:sldId id="1052" r:id="rId62"/>
    <p:sldId id="1053" r:id="rId63"/>
    <p:sldId id="1054" r:id="rId64"/>
    <p:sldId id="1055" r:id="rId65"/>
    <p:sldId id="1056" r:id="rId6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700" b="1" kern="1200">
        <a:solidFill>
          <a:schemeClr val="tx1"/>
        </a:solidFill>
        <a:latin typeface="Verdana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b="1" kern="1200">
        <a:solidFill>
          <a:schemeClr val="tx1"/>
        </a:solidFill>
        <a:latin typeface="Verdana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b="1" kern="1200">
        <a:solidFill>
          <a:schemeClr val="tx1"/>
        </a:solidFill>
        <a:latin typeface="Verdana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b="1" kern="1200">
        <a:solidFill>
          <a:schemeClr val="tx1"/>
        </a:solidFill>
        <a:latin typeface="Verdana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b="1" kern="1200">
        <a:solidFill>
          <a:schemeClr val="tx1"/>
        </a:solidFill>
        <a:latin typeface="Verdana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700" b="1" kern="1200">
        <a:solidFill>
          <a:schemeClr val="tx1"/>
        </a:solidFill>
        <a:latin typeface="Verdana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700" b="1" kern="1200">
        <a:solidFill>
          <a:schemeClr val="tx1"/>
        </a:solidFill>
        <a:latin typeface="Verdana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700" b="1" kern="1200">
        <a:solidFill>
          <a:schemeClr val="tx1"/>
        </a:solidFill>
        <a:latin typeface="Verdana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700" b="1" kern="1200">
        <a:solidFill>
          <a:schemeClr val="tx1"/>
        </a:solidFill>
        <a:latin typeface="Verdana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6" autoAdjust="0"/>
    <p:restoredTop sz="91426" autoAdjust="0"/>
  </p:normalViewPr>
  <p:slideViewPr>
    <p:cSldViewPr>
      <p:cViewPr>
        <p:scale>
          <a:sx n="90" d="100"/>
          <a:sy n="90" d="100"/>
        </p:scale>
        <p:origin x="712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90"/>
    </p:cViewPr>
  </p:sorterViewPr>
  <p:notesViewPr>
    <p:cSldViewPr>
      <p:cViewPr varScale="1">
        <p:scale>
          <a:sx n="80" d="100"/>
          <a:sy n="80" d="100"/>
        </p:scale>
        <p:origin x="-2106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4DB534C2-C588-4F70-BCB7-1BC32EDF01C0}" type="datetimeFigureOut">
              <a:rPr lang="zh-CN" altLang="en-US"/>
              <a:pPr>
                <a:defRPr/>
              </a:pPr>
              <a:t>2017/11/13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5A9144B7-13DD-4C1B-AA10-44DBE2DEBA6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7426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fld id="{B275CD6F-6F3B-40AB-AEC2-7CFEEC0D2A4E}" type="datetimeFigureOut">
              <a:rPr lang="en-US" altLang="zh-CN"/>
              <a:pPr>
                <a:defRPr/>
              </a:pPr>
              <a:t>11/13/17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fld id="{A8C1904F-0DD6-444E-A05B-6F6FFFC64E0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5702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CN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CN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zh-CN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32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l="-9000" r="-5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C02E7ED-C18E-4C15-BADB-F48D59FA09F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65603-1488-46B4-9479-F186011237A1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4132C-B1B7-4267-881C-CDBA94088905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zh-CN" altLang="en-US" smtClean="0"/>
              <a:t>第四章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79B0118-F263-478D-893E-BAF54DF204BC}" type="slidenum">
              <a:rPr lang="en-US" altLang="zh-CN" smtClean="0"/>
              <a:pPr>
                <a:defRPr/>
              </a:pPr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FFA4640-D200-4AC1-94C3-ED7A56B974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altLang="zh-CN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08C333-7E44-4A26-ABFE-5ADF0AC38F4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E6B278E-5C10-4C68-AD7C-DA76F0FEBD7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657C878-E4AF-47CA-8A40-DA92703413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DCAFF1E-5710-410B-A110-ED82CC14B2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4C83037C-E69B-4811-9A36-97B1EFB6218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glob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1755775"/>
            <a:ext cx="1614488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38165B1-6EF6-40AC-98E2-F37E4FA773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7" name="Rectangle 11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" name="Rectangle 12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altLang="zh-CN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FB8E7C-0108-40C1-8406-AE6BE236E3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2"/>
                </a:solidFill>
                <a:latin typeface="Tw Cen MT"/>
              </a:defRPr>
            </a:lvl1pPr>
          </a:lstStyle>
          <a:p>
            <a:pPr>
              <a:defRPr/>
            </a:pPr>
            <a:r>
              <a:rPr lang="zh-CN" altLang="en-US"/>
              <a:t>第四章</a:t>
            </a: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蒙特卡洛</a:t>
            </a:r>
            <a:r>
              <a:rPr lang="en-US" altLang="zh-CN"/>
              <a:t>(Monte Carlo)</a:t>
            </a:r>
            <a:r>
              <a:rPr lang="zh-CN" altLang="en-US"/>
              <a:t>模拟</a:t>
            </a:r>
            <a:endParaRPr lang="en-US" altLang="zh-CN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 sz="1800" b="0">
              <a:solidFill>
                <a:srgbClr val="FFFFFF"/>
              </a:solidFill>
              <a:ea typeface="宋体" pitchFamily="2" charset="-122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200" b="1">
                <a:solidFill>
                  <a:schemeClr val="tx2"/>
                </a:solidFill>
                <a:latin typeface="Tw Cen MT"/>
              </a:defRPr>
            </a:lvl1pPr>
          </a:lstStyle>
          <a:p>
            <a:pPr>
              <a:defRPr/>
            </a:pPr>
            <a:fld id="{679B0118-F263-478D-893E-BAF54DF204BC}" type="slidenum">
              <a:rPr lang="en-US" altLang="zh-CN"/>
              <a:pPr>
                <a:defRPr/>
              </a:pPr>
              <a:t>‹#›</a:t>
            </a:fld>
            <a:endParaRPr lang="en-US" altLang="zh-CN" sz="14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02" r:id="rId10"/>
    <p:sldLayoutId id="2147484112" r:id="rId11"/>
    <p:sldLayoutId id="214748411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04DA3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C4652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6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98"/>
            <a:ext cx="9144000" cy="68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9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2pPr>
            <a:lvl3pPr marL="11430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3pPr>
            <a:lvl4pPr marL="16002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4pPr>
            <a:lvl5pPr marL="20574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9EA84939-8E58-8342-83B2-19656CBC2626}" type="slidenum">
              <a:rPr lang="en-US" altLang="zh-CN" sz="1200">
                <a:solidFill>
                  <a:srgbClr val="FFFFFF"/>
                </a:solidFill>
                <a:latin typeface="Tw Cen MT" charset="0"/>
              </a:rPr>
              <a:pPr eaLnBrk="1" hangingPunct="1">
                <a:lnSpc>
                  <a:spcPct val="80000"/>
                </a:lnSpc>
              </a:pPr>
              <a:t>10</a:t>
            </a:fld>
            <a:endParaRPr lang="en-US" altLang="zh-CN" sz="1200">
              <a:solidFill>
                <a:srgbClr val="FFFFFF"/>
              </a:solidFill>
              <a:latin typeface="Tw Cen MT" charset="0"/>
            </a:endParaRPr>
          </a:p>
        </p:txBody>
      </p:sp>
      <p:sp>
        <p:nvSpPr>
          <p:cNvPr id="6041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0" lang="en-US" altLang="zh-CN">
                <a:latin typeface="Tw Cen MT" charset="0"/>
              </a:rPr>
              <a:t>Geant4 documentation</a:t>
            </a:r>
          </a:p>
        </p:txBody>
      </p:sp>
      <p:sp>
        <p:nvSpPr>
          <p:cNvPr id="60420" name="Rectangle 3"/>
          <p:cNvSpPr>
            <a:spLocks noGrp="1"/>
          </p:cNvSpPr>
          <p:nvPr>
            <p:ph type="body" idx="4294967295"/>
          </p:nvPr>
        </p:nvSpPr>
        <p:spPr>
          <a:xfrm>
            <a:off x="571500" y="1428750"/>
            <a:ext cx="8072438" cy="4114800"/>
          </a:xfrm>
        </p:spPr>
        <p:txBody>
          <a:bodyPr/>
          <a:lstStyle/>
          <a:p>
            <a:r>
              <a:rPr kumimoji="0" lang="en-US" altLang="zh-CN" dirty="0">
                <a:latin typeface="Tw Cen MT" charset="0"/>
              </a:rPr>
              <a:t>For a complete documentation set go to: </a:t>
            </a:r>
            <a:br>
              <a:rPr kumimoji="0" lang="en-US" altLang="zh-CN" dirty="0">
                <a:latin typeface="Tw Cen MT" charset="0"/>
              </a:rPr>
            </a:br>
            <a:r>
              <a:rPr kumimoji="0" lang="en-US" altLang="zh-CN" sz="2200" dirty="0">
                <a:latin typeface="Times New Roman" charset="0"/>
              </a:rPr>
              <a:t>http://geant4.web.cern.ch/geant4/</a:t>
            </a:r>
          </a:p>
          <a:p>
            <a:pPr lvl="1"/>
            <a:r>
              <a:rPr kumimoji="0" lang="en-US" altLang="zh-CN" dirty="0">
                <a:latin typeface="Tw Cen MT" charset="0"/>
              </a:rPr>
              <a:t>installation, tutorials and examples</a:t>
            </a:r>
          </a:p>
          <a:p>
            <a:pPr lvl="1"/>
            <a:r>
              <a:rPr kumimoji="0" lang="en-US" altLang="zh-CN" dirty="0">
                <a:latin typeface="Tw Cen MT" charset="0"/>
              </a:rPr>
              <a:t>Class diagrams and Class Documentation</a:t>
            </a:r>
          </a:p>
          <a:p>
            <a:pPr lvl="1"/>
            <a:r>
              <a:rPr kumimoji="0" lang="en-US" altLang="zh-CN" dirty="0">
                <a:latin typeface="Tw Cen MT" charset="0"/>
              </a:rPr>
              <a:t>Useful links</a:t>
            </a:r>
          </a:p>
          <a:p>
            <a:r>
              <a:rPr kumimoji="0" lang="zh-CN" altLang="en-US" sz="2400" dirty="0">
                <a:latin typeface="Tw Cen MT" charset="0"/>
              </a:rPr>
              <a:t>课程网站：</a:t>
            </a:r>
            <a:endParaRPr kumimoji="0" lang="en-US" altLang="zh-CN" dirty="0">
              <a:latin typeface="Tw Cen MT" charset="0"/>
            </a:endParaRPr>
          </a:p>
          <a:p>
            <a:pPr lvl="1"/>
            <a:r>
              <a:rPr kumimoji="0" lang="en-US" altLang="zh-CN" sz="2400" i="1" dirty="0" err="1">
                <a:latin typeface="Times New Roman" charset="0"/>
                <a:cs typeface="Times New Roman" charset="0"/>
              </a:rPr>
              <a:t>PhysicsReferenceManual.pdf</a:t>
            </a:r>
            <a:endParaRPr kumimoji="0" lang="en-US" altLang="zh-CN" sz="2400" i="1" dirty="0">
              <a:latin typeface="Times New Roman" charset="0"/>
              <a:cs typeface="Times New Roman" charset="0"/>
            </a:endParaRPr>
          </a:p>
          <a:p>
            <a:pPr lvl="1"/>
            <a:r>
              <a:rPr kumimoji="0" lang="en-US" altLang="zh-CN" sz="2400" i="1" dirty="0" err="1">
                <a:latin typeface="Times New Roman" charset="0"/>
                <a:cs typeface="Times New Roman" charset="0"/>
              </a:rPr>
              <a:t>BookForAppliDev.pdf</a:t>
            </a:r>
            <a:endParaRPr kumimoji="0" lang="en-US" altLang="zh-CN" sz="2400" i="1" dirty="0">
              <a:latin typeface="Times New Roman" charset="0"/>
              <a:cs typeface="Times New Roman" charset="0"/>
            </a:endParaRPr>
          </a:p>
          <a:p>
            <a:pPr lvl="1"/>
            <a:r>
              <a:rPr kumimoji="0" lang="en-US" altLang="zh-CN" sz="2400" i="1" dirty="0" err="1">
                <a:latin typeface="Times New Roman" charset="0"/>
                <a:cs typeface="Times New Roman" charset="0"/>
              </a:rPr>
              <a:t>BookForToolDev.pdf</a:t>
            </a:r>
            <a:endParaRPr kumimoji="0" lang="en-US" altLang="zh-CN" sz="2400" i="1" dirty="0">
              <a:latin typeface="Times New Roman" charset="0"/>
              <a:cs typeface="Times New Roman" charset="0"/>
            </a:endParaRPr>
          </a:p>
          <a:p>
            <a:pPr lvl="1"/>
            <a:r>
              <a:rPr kumimoji="0" lang="en-US" altLang="zh-CN" sz="2400" i="1" dirty="0" err="1">
                <a:latin typeface="Times New Roman" charset="0"/>
                <a:cs typeface="Times New Roman" charset="0"/>
              </a:rPr>
              <a:t>BookInstalGuide.pdf</a:t>
            </a:r>
            <a:endParaRPr kumimoji="0" lang="en-US" altLang="zh-CN" sz="2400" i="1" dirty="0">
              <a:latin typeface="Times New Roman" charset="0"/>
              <a:cs typeface="Times New Roman" charset="0"/>
            </a:endParaRPr>
          </a:p>
          <a:p>
            <a:pPr lvl="1"/>
            <a:r>
              <a:rPr kumimoji="0" lang="en-US" altLang="zh-CN" sz="2400" i="1" dirty="0">
                <a:latin typeface="Times New Roman" charset="0"/>
                <a:cs typeface="Times New Roman" charset="0"/>
              </a:rPr>
              <a:t>…</a:t>
            </a:r>
          </a:p>
        </p:txBody>
      </p:sp>
      <p:sp>
        <p:nvSpPr>
          <p:cNvPr id="60421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2pPr>
            <a:lvl3pPr marL="11430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3pPr>
            <a:lvl4pPr marL="16002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4pPr>
            <a:lvl5pPr marL="20574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1400" b="0">
                <a:solidFill>
                  <a:schemeClr val="tx2"/>
                </a:solidFill>
                <a:latin typeface="Tw Cen MT" charset="0"/>
              </a:rPr>
              <a:t>探测器模拟</a:t>
            </a:r>
            <a:endParaRPr lang="en-US" altLang="zh-CN" sz="1400" b="0">
              <a:solidFill>
                <a:schemeClr val="tx2"/>
              </a:solidFill>
              <a:latin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9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2pPr>
            <a:lvl3pPr marL="11430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3pPr>
            <a:lvl4pPr marL="16002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4pPr>
            <a:lvl5pPr marL="20574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D891E458-CB85-1441-BB86-4BC2E339F883}" type="slidenum">
              <a:rPr lang="en-US" altLang="zh-CN" sz="1200">
                <a:solidFill>
                  <a:srgbClr val="FFFFFF"/>
                </a:solidFill>
                <a:latin typeface="Tw Cen MT" charset="0"/>
              </a:rPr>
              <a:pPr eaLnBrk="1" hangingPunct="1">
                <a:lnSpc>
                  <a:spcPct val="80000"/>
                </a:lnSpc>
              </a:pPr>
              <a:t>11</a:t>
            </a:fld>
            <a:endParaRPr lang="en-US" altLang="zh-CN" sz="1200">
              <a:solidFill>
                <a:srgbClr val="FFFFFF"/>
              </a:solidFill>
              <a:latin typeface="Tw Cen MT" charset="0"/>
            </a:endParaRPr>
          </a:p>
        </p:txBody>
      </p:sp>
      <p:sp>
        <p:nvSpPr>
          <p:cNvPr id="6144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kumimoji="0" lang="en-US" altLang="zh-CN">
                <a:latin typeface="Tw Cen MT" charset="0"/>
              </a:rPr>
              <a:t>Geant4: Installation and Examples</a:t>
            </a:r>
          </a:p>
        </p:txBody>
      </p:sp>
      <p:sp>
        <p:nvSpPr>
          <p:cNvPr id="61444" name="Rectangle 3"/>
          <p:cNvSpPr>
            <a:spLocks noGrp="1"/>
          </p:cNvSpPr>
          <p:nvPr>
            <p:ph type="body" idx="4294967295"/>
          </p:nvPr>
        </p:nvSpPr>
        <p:spPr>
          <a:xfrm>
            <a:off x="0" y="1412875"/>
            <a:ext cx="9144000" cy="50006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kumimoji="0" lang="en-US" altLang="zh-CN" sz="2400">
                <a:latin typeface="Tw Cen MT" charset="0"/>
              </a:rPr>
              <a:t>Already installed Geant4 in teaching server:</a:t>
            </a:r>
            <a:r>
              <a:rPr kumimoji="0" lang="en-US" altLang="zh-CN" sz="2000">
                <a:latin typeface="Courier New" charset="0"/>
                <a:cs typeface="Courier New" charset="0"/>
              </a:rPr>
              <a:t>/home/sw/geant4</a:t>
            </a:r>
          </a:p>
          <a:p>
            <a:pPr>
              <a:spcBef>
                <a:spcPct val="0"/>
              </a:spcBef>
            </a:pPr>
            <a:r>
              <a:rPr kumimoji="0" lang="en-US" altLang="zh-CN" sz="2400">
                <a:latin typeface="Tw Cen MT" charset="0"/>
              </a:rPr>
              <a:t>Source code: </a:t>
            </a:r>
            <a:r>
              <a:rPr kumimoji="0" lang="en-US" altLang="zh-CN" sz="2000">
                <a:latin typeface="Courier New" charset="0"/>
                <a:cs typeface="Courier New" charset="0"/>
              </a:rPr>
              <a:t>/home/sw/geant4.9.6.p01.tar.gz</a:t>
            </a:r>
            <a:br>
              <a:rPr kumimoji="0" lang="en-US" altLang="zh-CN" sz="2000">
                <a:latin typeface="Courier New" charset="0"/>
                <a:cs typeface="Courier New" charset="0"/>
              </a:rPr>
            </a:br>
            <a:r>
              <a:rPr kumimoji="0" lang="en-US" altLang="zh-CN" sz="2800">
                <a:latin typeface="Tw Cen MT" charset="0"/>
                <a:cs typeface="Courier New" charset="0"/>
              </a:rPr>
              <a:t>installation</a:t>
            </a:r>
            <a:r>
              <a:rPr kumimoji="0" lang="en-US" altLang="zh-CN" sz="2000">
                <a:latin typeface="Courier New" charset="0"/>
                <a:cs typeface="Courier New" charset="0"/>
              </a:rPr>
              <a:t>: </a:t>
            </a:r>
            <a:r>
              <a:rPr kumimoji="0" lang="en-US" altLang="zh-CN" sz="2400">
                <a:latin typeface="Tw Cen MT" charset="0"/>
                <a:cs typeface="Courier New" charset="0"/>
              </a:rPr>
              <a:t>read </a:t>
            </a:r>
            <a:r>
              <a:rPr kumimoji="0" lang="en-US" altLang="zh-CN" sz="2000">
                <a:latin typeface="Courier New" charset="0"/>
                <a:cs typeface="Courier New" charset="0"/>
              </a:rPr>
              <a:t>geant4.9.6.p01/cmake/INSTALL.g4cmake</a:t>
            </a:r>
            <a:endParaRPr kumimoji="0" lang="en-US" altLang="zh-CN" sz="2400">
              <a:latin typeface="Courier New" charset="0"/>
              <a:cs typeface="Courier New" charset="0"/>
            </a:endParaRPr>
          </a:p>
          <a:p>
            <a:pPr>
              <a:spcBef>
                <a:spcPct val="0"/>
              </a:spcBef>
            </a:pPr>
            <a:r>
              <a:rPr kumimoji="0" lang="en-US" altLang="zh-CN" sz="2400">
                <a:latin typeface="Tw Cen MT" charset="0"/>
              </a:rPr>
              <a:t>Examples: </a:t>
            </a:r>
            <a:r>
              <a:rPr kumimoji="0" lang="en-US" altLang="zh-CN" sz="2000">
                <a:latin typeface="Courier New" charset="0"/>
                <a:cs typeface="Courier New" charset="0"/>
              </a:rPr>
              <a:t>/home/sw/geant4.9.6.p01/examples</a:t>
            </a:r>
          </a:p>
          <a:p>
            <a:pPr lvl="1">
              <a:spcBef>
                <a:spcPct val="0"/>
              </a:spcBef>
            </a:pPr>
            <a:r>
              <a:rPr kumimoji="0" lang="en-US" altLang="zh-CN" sz="2000">
                <a:solidFill>
                  <a:srgbClr val="0000FF"/>
                </a:solidFill>
                <a:latin typeface="Tw Cen MT" charset="0"/>
              </a:rPr>
              <a:t>Novice/Simple</a:t>
            </a:r>
            <a:r>
              <a:rPr kumimoji="0" lang="en-US" altLang="zh-CN" sz="2000">
                <a:latin typeface="Tw Cen MT" charset="0"/>
              </a:rPr>
              <a:t>: trivial detector with non-interacting particles</a:t>
            </a:r>
          </a:p>
          <a:p>
            <a:pPr lvl="1">
              <a:spcBef>
                <a:spcPct val="0"/>
              </a:spcBef>
            </a:pPr>
            <a:r>
              <a:rPr kumimoji="0" lang="en-US" altLang="zh-CN" sz="2000">
                <a:solidFill>
                  <a:srgbClr val="0000FF"/>
                </a:solidFill>
                <a:latin typeface="Tw Cen MT" charset="0"/>
              </a:rPr>
              <a:t>Novice/Detailed</a:t>
            </a:r>
            <a:r>
              <a:rPr kumimoji="0" lang="en-US" altLang="zh-CN" sz="2000">
                <a:latin typeface="Tw Cen MT" charset="0"/>
              </a:rPr>
              <a:t>: complex detector with full physics</a:t>
            </a:r>
          </a:p>
          <a:p>
            <a:pPr lvl="1">
              <a:spcBef>
                <a:spcPct val="0"/>
              </a:spcBef>
            </a:pPr>
            <a:r>
              <a:rPr kumimoji="0" lang="en-US" altLang="zh-CN" sz="2000">
                <a:solidFill>
                  <a:srgbClr val="0000FF"/>
                </a:solidFill>
                <a:latin typeface="Tw Cen MT" charset="0"/>
              </a:rPr>
              <a:t>Extended/Advanced Examples  </a:t>
            </a:r>
          </a:p>
          <a:p>
            <a:pPr>
              <a:spcBef>
                <a:spcPct val="0"/>
              </a:spcBef>
            </a:pPr>
            <a:r>
              <a:rPr kumimoji="0" lang="en-US" altLang="zh-CN" sz="2400">
                <a:latin typeface="Tw Cen MT" charset="0"/>
              </a:rPr>
              <a:t>Run examples procedure:</a:t>
            </a:r>
          </a:p>
          <a:p>
            <a:pPr lvl="1">
              <a:spcBef>
                <a:spcPct val="0"/>
              </a:spcBef>
              <a:buFont typeface="Wingdings" charset="0"/>
              <a:buChar char="Ø"/>
            </a:pPr>
            <a:r>
              <a:rPr kumimoji="0" lang="en-US" altLang="zh-CN" sz="18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export G4WORKDIR=$HOME/example</a:t>
            </a:r>
          </a:p>
          <a:p>
            <a:pPr lvl="1">
              <a:spcBef>
                <a:spcPct val="0"/>
              </a:spcBef>
              <a:buFont typeface="Wingdings" charset="0"/>
              <a:buChar char="Ø"/>
            </a:pPr>
            <a:r>
              <a:rPr kumimoji="0" lang="en-US" altLang="zh-CN" sz="18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source /home/sw/geant4/geant4make.sh </a:t>
            </a:r>
          </a:p>
          <a:p>
            <a:pPr lvl="1">
              <a:spcBef>
                <a:spcPct val="0"/>
              </a:spcBef>
              <a:buFont typeface="Wingdings" charset="0"/>
              <a:buChar char="Ø"/>
            </a:pPr>
            <a:r>
              <a:rPr kumimoji="0" lang="en-US" altLang="zh-CN" sz="1800">
                <a:latin typeface="Times New Roman" charset="0"/>
                <a:cs typeface="Times New Roman" charset="0"/>
              </a:rPr>
              <a:t>copy the example directory (N01) to your working directory </a:t>
            </a:r>
            <a:r>
              <a:rPr kumimoji="0" lang="en-US" altLang="zh-CN" sz="1800">
                <a:solidFill>
                  <a:srgbClr val="7030A0"/>
                </a:solidFill>
                <a:latin typeface="Times New Roman" charset="0"/>
                <a:cs typeface="Times New Roman" charset="0"/>
              </a:rPr>
              <a:t>($HOME/example)</a:t>
            </a:r>
          </a:p>
          <a:p>
            <a:pPr lvl="1">
              <a:spcBef>
                <a:spcPct val="0"/>
              </a:spcBef>
              <a:buFont typeface="Wingdings" charset="0"/>
              <a:buChar char="Ø"/>
            </a:pPr>
            <a:r>
              <a:rPr kumimoji="0" lang="en-US" altLang="zh-CN" sz="1800">
                <a:solidFill>
                  <a:srgbClr val="7030A0"/>
                </a:solidFill>
                <a:latin typeface="Times New Roman" charset="0"/>
                <a:cs typeface="Times New Roman" charset="0"/>
              </a:rPr>
              <a:t>cd $HOME/example/N01</a:t>
            </a:r>
          </a:p>
          <a:p>
            <a:pPr lvl="1">
              <a:spcBef>
                <a:spcPct val="0"/>
              </a:spcBef>
              <a:buFont typeface="Wingdings" charset="0"/>
              <a:buChar char="Ø"/>
            </a:pPr>
            <a:r>
              <a:rPr kumimoji="0" lang="en-US" altLang="zh-CN" sz="1800">
                <a:solidFill>
                  <a:srgbClr val="7030A0"/>
                </a:solidFill>
                <a:latin typeface="Times New Roman" charset="0"/>
                <a:cs typeface="Times New Roman" charset="0"/>
              </a:rPr>
              <a:t>make</a:t>
            </a:r>
          </a:p>
          <a:p>
            <a:pPr lvl="1">
              <a:spcBef>
                <a:spcPct val="0"/>
              </a:spcBef>
              <a:buFont typeface="Wingdings" charset="0"/>
              <a:buChar char="Ø"/>
            </a:pPr>
            <a:r>
              <a:rPr kumimoji="0" lang="en-US" altLang="zh-CN" sz="1800">
                <a:latin typeface="Times New Roman" charset="0"/>
                <a:cs typeface="Times New Roman" charset="0"/>
              </a:rPr>
              <a:t>view README and run:  </a:t>
            </a:r>
            <a:r>
              <a:rPr kumimoji="0" lang="en-US" altLang="zh-CN" sz="1800">
                <a:solidFill>
                  <a:srgbClr val="7030A0"/>
                </a:solidFill>
                <a:latin typeface="Times New Roman" charset="0"/>
                <a:cs typeface="Times New Roman" charset="0"/>
              </a:rPr>
              <a:t>../bin/Linux-g++/exampleN01</a:t>
            </a:r>
            <a:endParaRPr kumimoji="0" lang="en-US" altLang="zh-CN" sz="2000">
              <a:solidFill>
                <a:srgbClr val="7030A0"/>
              </a:solidFill>
              <a:latin typeface="Tw Cen MT" charset="0"/>
            </a:endParaRPr>
          </a:p>
        </p:txBody>
      </p:sp>
      <p:sp>
        <p:nvSpPr>
          <p:cNvPr id="61445" name="Footer Placeholder 5"/>
          <p:cNvSpPr>
            <a:spLocks noGrp="1"/>
          </p:cNvSpPr>
          <p:nvPr>
            <p:ph type="ftr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2pPr>
            <a:lvl3pPr marL="11430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3pPr>
            <a:lvl4pPr marL="16002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4pPr>
            <a:lvl5pPr marL="2057400" indent="-228600" eaLnBrk="0" hangingPunct="0"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chemeClr val="tx1"/>
                </a:solidFill>
                <a:latin typeface="Verdana" charset="0"/>
                <a:ea typeface="宋体" charset="0"/>
              </a:defRPr>
            </a:lvl9pPr>
          </a:lstStyle>
          <a:p>
            <a:pPr eaLnBrk="1" hangingPunct="1"/>
            <a:r>
              <a:rPr lang="zh-CN" altLang="en-US" sz="1400" b="0">
                <a:solidFill>
                  <a:schemeClr val="tx2"/>
                </a:solidFill>
                <a:latin typeface="Tw Cen MT" charset="0"/>
              </a:rPr>
              <a:t>探测器模拟</a:t>
            </a:r>
            <a:endParaRPr lang="en-US" altLang="zh-CN" sz="1400" b="0">
              <a:solidFill>
                <a:schemeClr val="tx2"/>
              </a:solidFill>
              <a:latin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4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怎么做一个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应用？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04864"/>
            <a:ext cx="29464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怎么做一个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应用？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268760"/>
            <a:ext cx="69342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怎么做一个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应用？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448" y="1724868"/>
            <a:ext cx="72390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怎么做一个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应用？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277" b="3836"/>
          <a:stretch/>
        </p:blipFill>
        <p:spPr>
          <a:xfrm>
            <a:off x="251520" y="1566319"/>
            <a:ext cx="8305800" cy="49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怎么做一个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应用？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4" y="1079796"/>
            <a:ext cx="89535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 </a:t>
            </a:r>
            <a:r>
              <a:rPr kumimoji="1" lang="en-US" altLang="zh-CN" dirty="0" err="1" smtClean="0"/>
              <a:t>Geant</a:t>
            </a:r>
            <a:r>
              <a:rPr kumimoji="1" lang="zh-CN" altLang="zh-CN" dirty="0" smtClean="0"/>
              <a:t>4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8066856" cy="4572000"/>
          </a:xfrm>
        </p:spPr>
        <p:txBody>
          <a:bodyPr/>
          <a:lstStyle/>
          <a:p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只是一个工具包</a:t>
            </a:r>
            <a:r>
              <a:rPr kumimoji="1" lang="en-US" altLang="zh-CN" dirty="0" smtClean="0"/>
              <a:t> Toolkit</a:t>
            </a:r>
            <a:r>
              <a:rPr kumimoji="1" lang="zh-CN" altLang="en-US" dirty="0" smtClean="0"/>
              <a:t>，不是一个真正能运行的</a:t>
            </a:r>
            <a:r>
              <a:rPr kumimoji="1" lang="zh-CN" altLang="zh-CN" dirty="0" smtClean="0"/>
              <a:t>“</a:t>
            </a:r>
            <a:r>
              <a:rPr kumimoji="1" lang="zh-CN" altLang="en-US" dirty="0" smtClean="0"/>
              <a:t>程序”</a:t>
            </a:r>
            <a:endParaRPr kumimoji="1" lang="en-US" altLang="zh-CN" dirty="0" smtClean="0"/>
          </a:p>
          <a:p>
            <a:r>
              <a:rPr kumimoji="1" lang="zh-CN" altLang="en-US" dirty="0" smtClean="0"/>
              <a:t>用户需要根据自己的需求添加代码，进而生成一个应用程序</a:t>
            </a:r>
            <a:endParaRPr kumimoji="1" lang="en-US" altLang="zh-CN" dirty="0" smtClean="0"/>
          </a:p>
          <a:p>
            <a:r>
              <a:rPr kumimoji="1" lang="zh-CN" altLang="en-US" dirty="0" smtClean="0"/>
              <a:t>这种方式大大提高了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的灵活性，当然也增大了用户编码工作。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这也就意味着需要更深入的学习才能掌握</a:t>
            </a:r>
            <a:r>
              <a:rPr kumimoji="1" lang="zh-CN" altLang="zh-CN" dirty="0" smtClean="0"/>
              <a:t>，</a:t>
            </a:r>
            <a:r>
              <a:rPr kumimoji="1" lang="zh-CN" altLang="en-US" dirty="0" smtClean="0"/>
              <a:t>仅仅靠本堂课就能掌握是几乎不可能的。</a:t>
            </a:r>
            <a:endParaRPr kumimoji="1" lang="en-US" altLang="zh-CN" dirty="0" smtClean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488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一起来做一个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04864"/>
            <a:ext cx="2946400" cy="3149600"/>
          </a:xfrm>
          <a:prstGeom prst="rect">
            <a:avLst/>
          </a:prstGeom>
        </p:spPr>
      </p:pic>
      <p:sp>
        <p:nvSpPr>
          <p:cNvPr id="8" name="内容占位符 2"/>
          <p:cNvSpPr>
            <a:spLocks noGrp="1"/>
          </p:cNvSpPr>
          <p:nvPr>
            <p:ph sz="quarter" idx="1"/>
          </p:nvPr>
        </p:nvSpPr>
        <p:spPr>
          <a:xfrm>
            <a:off x="5004048" y="1589567"/>
            <a:ext cx="3672408" cy="4572000"/>
          </a:xfrm>
        </p:spPr>
        <p:txBody>
          <a:bodyPr/>
          <a:lstStyle/>
          <a:p>
            <a:endParaRPr kumimoji="1" lang="en-US" altLang="zh-CN" dirty="0" smtClean="0"/>
          </a:p>
          <a:p>
            <a:r>
              <a:rPr kumimoji="1" lang="en-US" altLang="zh-CN" dirty="0" smtClean="0"/>
              <a:t>Application</a:t>
            </a:r>
            <a:r>
              <a:rPr kumimoji="1" lang="zh-CN" altLang="en-US" dirty="0" smtClean="0"/>
              <a:t>就是我们要解决的问题。</a:t>
            </a:r>
            <a:endParaRPr kumimoji="1" lang="en-US" altLang="zh-CN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284984"/>
            <a:ext cx="4208264" cy="16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一起来做一个</a:t>
            </a:r>
            <a:r>
              <a:rPr kumimoji="1" lang="en-US" altLang="zh-CN" dirty="0"/>
              <a:t>Geant4</a:t>
            </a:r>
            <a:r>
              <a:rPr kumimoji="1" lang="zh-CN" altLang="en-US" dirty="0"/>
              <a:t>应用</a:t>
            </a: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" r="-221"/>
          <a:stretch/>
        </p:blipFill>
        <p:spPr>
          <a:xfrm>
            <a:off x="1619672" y="1268760"/>
            <a:ext cx="6949486" cy="482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4077072"/>
            <a:ext cx="3538469" cy="212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3037C-E69B-4811-9A36-97B1EFB62186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6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怎么做一个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应用？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448" y="1724868"/>
            <a:ext cx="7239000" cy="5016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356992"/>
            <a:ext cx="864096" cy="32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0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怎么做一个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应用？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277" b="3836"/>
          <a:stretch/>
        </p:blipFill>
        <p:spPr>
          <a:xfrm>
            <a:off x="251520" y="1566319"/>
            <a:ext cx="8305800" cy="494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221088"/>
            <a:ext cx="34925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怎么做一个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应用？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4" y="1079796"/>
            <a:ext cx="8953500" cy="5778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293096"/>
            <a:ext cx="28067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怎么做一个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应用？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4" y="1079796"/>
            <a:ext cx="8953500" cy="5778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122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的程序是什么样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7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1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一起来做一个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应用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204864"/>
            <a:ext cx="2946400" cy="3149600"/>
          </a:xfrm>
          <a:prstGeom prst="rect">
            <a:avLst/>
          </a:prstGeom>
        </p:spPr>
      </p:pic>
      <p:sp>
        <p:nvSpPr>
          <p:cNvPr id="8" name="内容占位符 2"/>
          <p:cNvSpPr>
            <a:spLocks noGrp="1"/>
          </p:cNvSpPr>
          <p:nvPr>
            <p:ph sz="quarter" idx="1"/>
          </p:nvPr>
        </p:nvSpPr>
        <p:spPr>
          <a:xfrm>
            <a:off x="5004048" y="1589567"/>
            <a:ext cx="3672408" cy="4572000"/>
          </a:xfrm>
        </p:spPr>
        <p:txBody>
          <a:bodyPr/>
          <a:lstStyle/>
          <a:p>
            <a:endParaRPr kumimoji="1" lang="en-US" altLang="zh-CN" dirty="0" smtClean="0"/>
          </a:p>
          <a:p>
            <a:r>
              <a:rPr kumimoji="1" lang="en-US" altLang="zh-CN" dirty="0" smtClean="0"/>
              <a:t>Application</a:t>
            </a:r>
            <a:r>
              <a:rPr kumimoji="1" lang="zh-CN" altLang="en-US" dirty="0" smtClean="0"/>
              <a:t>就是我们要解决的问题。</a:t>
            </a:r>
            <a:endParaRPr kumimoji="1" lang="en-US" altLang="zh-CN" dirty="0" smtClean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284984"/>
            <a:ext cx="4208264" cy="16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物理过程－挑选演员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" r="-221"/>
          <a:stretch/>
        </p:blipFill>
        <p:spPr>
          <a:xfrm>
            <a:off x="1619672" y="1268760"/>
            <a:ext cx="6949486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8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物理过程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8138864" cy="2775537"/>
          </a:xfrm>
        </p:spPr>
        <p:txBody>
          <a:bodyPr/>
          <a:lstStyle/>
          <a:p>
            <a:r>
              <a:rPr kumimoji="1" lang="zh-CN" altLang="en-US" dirty="0"/>
              <a:t>要模拟真实的物理，必须首先知道粒子在物质中哪些相互作用是最主要的，或者说哪些物理过程是重要的。</a:t>
            </a:r>
            <a:r>
              <a:rPr kumimoji="1" lang="en-US" altLang="zh-CN" dirty="0"/>
              <a:t>Geant4</a:t>
            </a:r>
            <a:r>
              <a:rPr kumimoji="1" lang="zh-CN" altLang="en-US" dirty="0"/>
              <a:t>提供了</a:t>
            </a:r>
            <a:r>
              <a:rPr kumimoji="1" lang="en-US" altLang="zh-CN" dirty="0"/>
              <a:t>7</a:t>
            </a:r>
            <a:r>
              <a:rPr kumimoji="1" lang="zh-CN" altLang="en-US" dirty="0"/>
              <a:t>大类物理过程描述粒子与物质的相互作用。</a:t>
            </a:r>
            <a:r>
              <a:rPr kumimoji="1" lang="en-US" altLang="zh-CN" dirty="0"/>
              <a:t>$G4INSTALL/data</a:t>
            </a:r>
            <a:r>
              <a:rPr kumimoji="1" lang="zh-CN" altLang="en-US" dirty="0"/>
              <a:t>目录存放物理模型的数据 </a:t>
            </a:r>
          </a:p>
          <a:p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" y="4509120"/>
            <a:ext cx="9144000" cy="10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物理过程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7994848" cy="4572000"/>
          </a:xfrm>
        </p:spPr>
        <p:txBody>
          <a:bodyPr/>
          <a:lstStyle/>
          <a:p>
            <a:r>
              <a:rPr kumimoji="1" lang="en-US" altLang="zh-CN" sz="2400" dirty="0" smtClean="0">
                <a:latin typeface="+mn-ea"/>
              </a:rPr>
              <a:t>Electromagnetic </a:t>
            </a:r>
            <a:r>
              <a:rPr kumimoji="1" lang="zh-CN" altLang="en-US" sz="2400" dirty="0" smtClean="0">
                <a:latin typeface="+mn-ea"/>
              </a:rPr>
              <a:t>：电磁相互作用过程</a:t>
            </a:r>
            <a:endParaRPr kumimoji="1" lang="en-US" altLang="zh-TW" sz="2400" dirty="0" smtClean="0">
              <a:latin typeface="+mn-ea"/>
            </a:endParaRPr>
          </a:p>
          <a:p>
            <a:r>
              <a:rPr kumimoji="1" lang="en-US" altLang="zh-CN" sz="2400" dirty="0" err="1" smtClean="0">
                <a:latin typeface="+mn-ea"/>
              </a:rPr>
              <a:t>Hadronic</a:t>
            </a:r>
            <a:r>
              <a:rPr kumimoji="1" lang="en-US" altLang="zh-CN" sz="2400" dirty="0" smtClean="0">
                <a:latin typeface="+mn-ea"/>
              </a:rPr>
              <a:t> : </a:t>
            </a:r>
            <a:r>
              <a:rPr kumimoji="1" lang="zh-CN" altLang="en-US" sz="2400" dirty="0" smtClean="0">
                <a:latin typeface="+mn-ea"/>
              </a:rPr>
              <a:t>强子相互作用过</a:t>
            </a:r>
            <a:r>
              <a:rPr kumimoji="1" lang="zh-CN" altLang="en-US" sz="2400" dirty="0">
                <a:latin typeface="+mn-ea"/>
              </a:rPr>
              <a:t>程</a:t>
            </a:r>
            <a:r>
              <a:rPr kumimoji="1" lang="en-US" altLang="zh-CN" sz="2400" dirty="0">
                <a:latin typeface="+mn-ea"/>
              </a:rPr>
              <a:t>(</a:t>
            </a:r>
            <a:r>
              <a:rPr kumimoji="1" lang="zh-CN" altLang="en-US" sz="2400" dirty="0">
                <a:latin typeface="+mn-ea"/>
              </a:rPr>
              <a:t>纯强子、辐射衰变、光电</a:t>
            </a:r>
            <a:r>
              <a:rPr kumimoji="1" lang="en-US" altLang="zh-CN" sz="2400" dirty="0">
                <a:latin typeface="+mn-ea"/>
              </a:rPr>
              <a:t>-</a:t>
            </a:r>
            <a:r>
              <a:rPr kumimoji="1" lang="zh-CN" altLang="en-US" sz="2400" dirty="0">
                <a:latin typeface="+mn-ea"/>
              </a:rPr>
              <a:t>核</a:t>
            </a:r>
            <a:r>
              <a:rPr kumimoji="1" lang="en-US" altLang="zh-CN" sz="2400" dirty="0" smtClean="0">
                <a:latin typeface="+mn-ea"/>
              </a:rPr>
              <a:t>)</a:t>
            </a:r>
            <a:endParaRPr kumimoji="1" lang="en-US" altLang="zh-CN" sz="2400" dirty="0">
              <a:latin typeface="+mn-ea"/>
            </a:endParaRPr>
          </a:p>
          <a:p>
            <a:r>
              <a:rPr kumimoji="1" lang="en-US" altLang="zh-CN" sz="2400" dirty="0" smtClean="0">
                <a:latin typeface="+mn-ea"/>
              </a:rPr>
              <a:t>Decay : </a:t>
            </a:r>
            <a:r>
              <a:rPr kumimoji="1" lang="zh-CN" altLang="en-US" sz="2400" dirty="0" smtClean="0">
                <a:latin typeface="+mn-ea"/>
              </a:rPr>
              <a:t>衰变过程</a:t>
            </a:r>
            <a:endParaRPr kumimoji="1" lang="en-US" altLang="zh-CN" sz="2400" dirty="0" smtClean="0">
              <a:latin typeface="+mn-ea"/>
            </a:endParaRPr>
          </a:p>
          <a:p>
            <a:r>
              <a:rPr kumimoji="1" lang="en-US" altLang="zh-CN" sz="2400" dirty="0" err="1" smtClean="0">
                <a:latin typeface="+mn-ea"/>
              </a:rPr>
              <a:t>Photolepton</a:t>
            </a:r>
            <a:r>
              <a:rPr kumimoji="1" lang="en-US" altLang="zh-CN" sz="2400" dirty="0" smtClean="0">
                <a:latin typeface="+mn-ea"/>
              </a:rPr>
              <a:t>-hadron </a:t>
            </a:r>
            <a:r>
              <a:rPr kumimoji="1" lang="zh-CN" altLang="en-US" sz="2400" dirty="0" smtClean="0">
                <a:latin typeface="+mn-ea"/>
              </a:rPr>
              <a:t>：光轻子与强子的相互作用过程</a:t>
            </a:r>
            <a:endParaRPr kumimoji="1" lang="en-US" altLang="zh-CN" sz="2400" dirty="0" smtClean="0">
              <a:latin typeface="+mn-ea"/>
            </a:endParaRPr>
          </a:p>
          <a:p>
            <a:r>
              <a:rPr kumimoji="1" lang="en-US" altLang="zh-CN" sz="2400" dirty="0" smtClean="0">
                <a:latin typeface="+mn-ea"/>
              </a:rPr>
              <a:t>optical </a:t>
            </a:r>
            <a:r>
              <a:rPr kumimoji="1" lang="zh-CN" altLang="en-US" sz="2400" dirty="0" smtClean="0">
                <a:latin typeface="+mn-ea"/>
              </a:rPr>
              <a:t>：光学过程</a:t>
            </a:r>
            <a:endParaRPr kumimoji="1" lang="en-US" altLang="zh-CN" sz="2400" dirty="0" smtClean="0">
              <a:latin typeface="+mn-ea"/>
            </a:endParaRPr>
          </a:p>
          <a:p>
            <a:r>
              <a:rPr kumimoji="1" lang="en-US" altLang="zh-CN" sz="2400" dirty="0" smtClean="0">
                <a:latin typeface="+mn-ea"/>
                <a:cs typeface="Hannotate SC Regular"/>
              </a:rPr>
              <a:t>Parameterization </a:t>
            </a:r>
            <a:r>
              <a:rPr kumimoji="1" lang="zh-CN" altLang="en-US" sz="2400" dirty="0" smtClean="0">
                <a:latin typeface="+mn-ea"/>
                <a:cs typeface="Hannotate SC Regular"/>
              </a:rPr>
              <a:t>：参数化过程</a:t>
            </a:r>
            <a:r>
              <a:rPr kumimoji="1" lang="en-US" altLang="zh-CN" sz="2400" dirty="0" smtClean="0">
                <a:latin typeface="+mn-ea"/>
                <a:cs typeface="Hannotate SC Regular"/>
              </a:rPr>
              <a:t> </a:t>
            </a:r>
            <a:r>
              <a:rPr kumimoji="1" lang="zh-CN" altLang="en-US" sz="2400" dirty="0">
                <a:latin typeface="+mn-ea"/>
                <a:cs typeface="Hannotate SC Regular"/>
              </a:rPr>
              <a:t>（</a:t>
            </a:r>
            <a:r>
              <a:rPr kumimoji="1" lang="zh-CN" altLang="en-US" sz="2400" dirty="0" smtClean="0">
                <a:latin typeface="+mn-ea"/>
                <a:cs typeface="Hannotate SC Regular"/>
              </a:rPr>
              <a:t>即</a:t>
            </a:r>
            <a:r>
              <a:rPr kumimoji="1" lang="en-US" altLang="zh-CN" sz="2400" dirty="0" smtClean="0">
                <a:latin typeface="+mn-ea"/>
                <a:cs typeface="Hannotate SC Regular"/>
              </a:rPr>
              <a:t>fast simulation</a:t>
            </a:r>
            <a:r>
              <a:rPr kumimoji="1" lang="zh-CN" altLang="en-US" sz="2400" dirty="0" smtClean="0">
                <a:latin typeface="+mn-ea"/>
                <a:cs typeface="Hannotate SC Regular"/>
              </a:rPr>
              <a:t>）</a:t>
            </a:r>
            <a:endParaRPr kumimoji="1" lang="en-US" altLang="zh-TW" sz="2400" dirty="0">
              <a:latin typeface="+mn-ea"/>
              <a:cs typeface="Hannotate SC Regular"/>
            </a:endParaRPr>
          </a:p>
          <a:p>
            <a:r>
              <a:rPr kumimoji="1" lang="en-US" altLang="zh-CN" sz="2400" dirty="0" smtClean="0">
                <a:latin typeface="+mn-ea"/>
                <a:cs typeface="Hannotate SC Regular"/>
              </a:rPr>
              <a:t>Transportation </a:t>
            </a:r>
            <a:r>
              <a:rPr kumimoji="1" lang="zh-CN" altLang="en-US" sz="2400" dirty="0" smtClean="0">
                <a:latin typeface="+mn-ea"/>
                <a:cs typeface="Hannotate SC Regular"/>
              </a:rPr>
              <a:t>：输运过程</a:t>
            </a:r>
            <a:endParaRPr kumimoji="1" lang="en-US" altLang="zh-TW" sz="2400" dirty="0" smtClean="0">
              <a:latin typeface="+mn-ea"/>
              <a:cs typeface="Hannotate SC Regular"/>
            </a:endParaRPr>
          </a:p>
          <a:p>
            <a:endParaRPr kumimoji="1" lang="en-US" altLang="zh-TW" sz="2400" dirty="0">
              <a:latin typeface="+mn-ea"/>
              <a:cs typeface="Hannotate SC Regular"/>
            </a:endParaRPr>
          </a:p>
          <a:p>
            <a:r>
              <a:rPr kumimoji="1" lang="en-US" altLang="zh-TW" sz="2100" dirty="0">
                <a:latin typeface="+mn-ea"/>
                <a:cs typeface="Hannotate SC Regular"/>
              </a:rPr>
              <a:t>http://geant4.web.cern.ch/geant4/</a:t>
            </a:r>
            <a:r>
              <a:rPr kumimoji="1" lang="en-US" altLang="zh-TW" sz="2100" dirty="0" err="1">
                <a:latin typeface="+mn-ea"/>
                <a:cs typeface="Hannotate SC Regular"/>
              </a:rPr>
              <a:t>UserDocumentation</a:t>
            </a:r>
            <a:r>
              <a:rPr kumimoji="1" lang="en-US" altLang="zh-TW" sz="2100" dirty="0">
                <a:latin typeface="+mn-ea"/>
                <a:cs typeface="Hannotate SC Regular"/>
              </a:rPr>
              <a:t>/</a:t>
            </a:r>
            <a:r>
              <a:rPr kumimoji="1" lang="en-US" altLang="zh-TW" sz="2100" dirty="0" err="1">
                <a:latin typeface="+mn-ea"/>
                <a:cs typeface="Hannotate SC Regular"/>
              </a:rPr>
              <a:t>UsersGuides</a:t>
            </a:r>
            <a:r>
              <a:rPr kumimoji="1" lang="en-US" altLang="zh-TW" sz="2100" dirty="0">
                <a:latin typeface="+mn-ea"/>
                <a:cs typeface="Hannotate SC Regular"/>
              </a:rPr>
              <a:t>/</a:t>
            </a:r>
            <a:r>
              <a:rPr kumimoji="1" lang="en-US" altLang="zh-TW" sz="2100" dirty="0" err="1">
                <a:latin typeface="+mn-ea"/>
                <a:cs typeface="Hannotate SC Regular"/>
              </a:rPr>
              <a:t>ForApplicationDeveloper</a:t>
            </a:r>
            <a:r>
              <a:rPr kumimoji="1" lang="en-US" altLang="zh-TW" sz="2100" dirty="0">
                <a:latin typeface="+mn-ea"/>
                <a:cs typeface="Hannotate SC Regular"/>
              </a:rPr>
              <a:t>/</a:t>
            </a:r>
            <a:r>
              <a:rPr kumimoji="1" lang="en-US" altLang="zh-TW" sz="2100" dirty="0" err="1">
                <a:latin typeface="+mn-ea"/>
                <a:cs typeface="Hannotate SC Regular"/>
              </a:rPr>
              <a:t>BackupVersions</a:t>
            </a:r>
            <a:r>
              <a:rPr kumimoji="1" lang="en-US" altLang="zh-TW" sz="2100" dirty="0">
                <a:latin typeface="+mn-ea"/>
                <a:cs typeface="Hannotate SC Regular"/>
              </a:rPr>
              <a:t>/V10.1/html/ch02s05.html</a:t>
            </a:r>
          </a:p>
          <a:p>
            <a:endParaRPr kumimoji="1" lang="zh-TW" altLang="en-US" sz="2400" dirty="0">
              <a:latin typeface="+mn-ea"/>
              <a:cs typeface="Hannotate SC Regular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710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负责物理过程的程序文件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70581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876256" y="5085184"/>
            <a:ext cx="2267744" cy="1008112"/>
          </a:xfrm>
          <a:prstGeom prst="roundRect">
            <a:avLst/>
          </a:prstGeom>
          <a:solidFill>
            <a:srgbClr val="CCFFCC">
              <a:alpha val="4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3037C-E69B-4811-9A36-97B1EFB62186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88640"/>
            <a:ext cx="8153400" cy="990600"/>
          </a:xfrm>
        </p:spPr>
        <p:txBody>
          <a:bodyPr/>
          <a:lstStyle/>
          <a:p>
            <a:r>
              <a:rPr kumimoji="1" lang="en-US" altLang="zh-CN" dirty="0" err="1" smtClean="0"/>
              <a:t>PhysicsList.cc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004" y="0"/>
            <a:ext cx="6218508" cy="685800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3178028" y="4005064"/>
            <a:ext cx="4248472" cy="432048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178028" y="3284984"/>
            <a:ext cx="4248472" cy="432048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124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B5FAA-52A9-6440-B707-8663323F435C}" type="datetime1">
              <a:rPr lang="zh-CN" altLang="en-US"/>
              <a:pPr/>
              <a:t>2017/11/13</a:t>
            </a:fld>
            <a:endParaRPr lang="en-US" altLang="zh-CN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5707442-EC3F-384B-BAB8-6C7D4B7741DA}" type="slidenum">
              <a:rPr lang="zh-CN" altLang="en-US"/>
              <a:pPr/>
              <a:t>31</a:t>
            </a:fld>
            <a:endParaRPr lang="en-US" altLang="zh-CN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物理过程的添加</a:t>
            </a: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755650" y="1548779"/>
            <a:ext cx="7488238" cy="1562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/>
              <a:t>void ExN01PhysicsList::ConstructProcess()</a:t>
            </a:r>
          </a:p>
          <a:p>
            <a:r>
              <a:rPr lang="en-US" altLang="zh-CN"/>
              <a:t>{</a:t>
            </a:r>
          </a:p>
          <a:p>
            <a:r>
              <a:rPr lang="en-US" altLang="zh-CN"/>
              <a:t>  </a:t>
            </a:r>
            <a:r>
              <a:rPr lang="en-US" altLang="zh-CN">
                <a:solidFill>
                  <a:srgbClr val="0000FF"/>
                </a:solidFill>
              </a:rPr>
              <a:t>AddTransportation();</a:t>
            </a:r>
            <a:r>
              <a:rPr lang="en-US" altLang="zh-CN"/>
              <a:t> //</a:t>
            </a:r>
            <a:r>
              <a:rPr lang="zh-CN" altLang="en-US"/>
              <a:t>添加输运过程</a:t>
            </a:r>
          </a:p>
          <a:p>
            <a:r>
              <a:rPr lang="en-US" altLang="zh-CN"/>
              <a:t>}</a:t>
            </a:r>
            <a:endParaRPr lang="zh-CN" altLang="en-US"/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684213" y="3204542"/>
            <a:ext cx="7920037" cy="3752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dirty="0"/>
              <a:t>void ExN02PhysicsList::</a:t>
            </a:r>
            <a:r>
              <a:rPr lang="en-US" altLang="zh-CN" dirty="0" err="1"/>
              <a:t>ConstructProcess</a:t>
            </a:r>
            <a:r>
              <a:rPr lang="en-US" altLang="zh-CN" dirty="0"/>
              <a:t>()</a:t>
            </a:r>
          </a:p>
          <a:p>
            <a:r>
              <a:rPr lang="en-US" altLang="zh-CN" dirty="0"/>
              <a:t>{</a:t>
            </a:r>
          </a:p>
          <a:p>
            <a:r>
              <a:rPr lang="en-US" altLang="zh-CN" dirty="0"/>
              <a:t>  </a:t>
            </a:r>
            <a:r>
              <a:rPr lang="en-US" altLang="zh-CN" dirty="0" err="1">
                <a:solidFill>
                  <a:srgbClr val="0000FF"/>
                </a:solidFill>
              </a:rPr>
              <a:t>AddTransportation</a:t>
            </a:r>
            <a:r>
              <a:rPr lang="en-US" altLang="zh-CN" dirty="0">
                <a:solidFill>
                  <a:srgbClr val="0000FF"/>
                </a:solidFill>
              </a:rPr>
              <a:t>();</a:t>
            </a:r>
            <a:r>
              <a:rPr lang="en-US" altLang="zh-CN" dirty="0"/>
              <a:t> //</a:t>
            </a:r>
            <a:r>
              <a:rPr lang="zh-CN" altLang="en-US" dirty="0"/>
              <a:t>添加输运过程</a:t>
            </a:r>
            <a:endParaRPr lang="en-US" altLang="zh-CN" dirty="0"/>
          </a:p>
          <a:p>
            <a:r>
              <a:rPr lang="en-US" altLang="zh-CN" dirty="0"/>
              <a:t>  //</a:t>
            </a:r>
            <a:r>
              <a:rPr lang="zh-CN" altLang="en-US" dirty="0"/>
              <a:t>添加电磁过程，自定义，</a:t>
            </a:r>
          </a:p>
          <a:p>
            <a:r>
              <a:rPr lang="en-US" altLang="zh-CN" dirty="0"/>
              <a:t>  //</a:t>
            </a:r>
            <a:r>
              <a:rPr lang="zh-CN" altLang="en-US" dirty="0"/>
              <a:t>见</a:t>
            </a:r>
            <a:r>
              <a:rPr lang="en-US" altLang="zh-CN" dirty="0"/>
              <a:t>void ExN02PhysicsList::</a:t>
            </a:r>
            <a:r>
              <a:rPr lang="en-US" altLang="zh-CN" dirty="0" err="1"/>
              <a:t>ConstructEM</a:t>
            </a:r>
            <a:r>
              <a:rPr lang="en-US" altLang="zh-CN" dirty="0"/>
              <a:t>()</a:t>
            </a:r>
          </a:p>
          <a:p>
            <a:r>
              <a:rPr lang="en-US" altLang="zh-CN" dirty="0"/>
              <a:t>  </a:t>
            </a:r>
            <a:r>
              <a:rPr lang="en-US" altLang="zh-CN" dirty="0" err="1">
                <a:solidFill>
                  <a:srgbClr val="0000FF"/>
                </a:solidFill>
              </a:rPr>
              <a:t>ConstructEM</a:t>
            </a:r>
            <a:r>
              <a:rPr lang="en-US" altLang="zh-CN" dirty="0">
                <a:solidFill>
                  <a:srgbClr val="0000FF"/>
                </a:solidFill>
              </a:rPr>
              <a:t>(); </a:t>
            </a:r>
          </a:p>
          <a:p>
            <a:r>
              <a:rPr lang="en-US" altLang="zh-CN" dirty="0"/>
              <a:t>  //</a:t>
            </a:r>
            <a:r>
              <a:rPr lang="zh-CN" altLang="en-US" dirty="0"/>
              <a:t>添加一般过程</a:t>
            </a:r>
            <a:r>
              <a:rPr lang="en-US" altLang="zh-CN" dirty="0"/>
              <a:t>(</a:t>
            </a:r>
            <a:r>
              <a:rPr lang="zh-CN" altLang="en-US" dirty="0"/>
              <a:t>实际上是衰变过程</a:t>
            </a:r>
            <a:r>
              <a:rPr lang="en-US" altLang="zh-CN" dirty="0"/>
              <a:t>)</a:t>
            </a:r>
            <a:r>
              <a:rPr lang="zh-CN" altLang="en-US" dirty="0"/>
              <a:t>，自定义，</a:t>
            </a:r>
          </a:p>
          <a:p>
            <a:r>
              <a:rPr lang="en-US" altLang="zh-CN" dirty="0"/>
              <a:t>  //</a:t>
            </a:r>
            <a:r>
              <a:rPr lang="zh-CN" altLang="en-US" dirty="0"/>
              <a:t>见</a:t>
            </a:r>
            <a:r>
              <a:rPr lang="en-US" altLang="zh-CN" dirty="0"/>
              <a:t>void ExN02PhysicsList::</a:t>
            </a:r>
            <a:r>
              <a:rPr lang="en-US" altLang="zh-CN" dirty="0" err="1"/>
              <a:t>ConstructGeneral</a:t>
            </a:r>
            <a:r>
              <a:rPr lang="en-US" altLang="zh-CN" dirty="0"/>
              <a:t>()</a:t>
            </a:r>
            <a:endParaRPr lang="zh-CN" altLang="en-US" dirty="0"/>
          </a:p>
          <a:p>
            <a:r>
              <a:rPr lang="en-US" altLang="zh-CN" dirty="0"/>
              <a:t>  </a:t>
            </a:r>
            <a:r>
              <a:rPr lang="en-US" altLang="zh-CN" dirty="0" err="1">
                <a:solidFill>
                  <a:srgbClr val="0000FF"/>
                </a:solidFill>
              </a:rPr>
              <a:t>ConstructGeneral</a:t>
            </a:r>
            <a:r>
              <a:rPr lang="en-US" altLang="zh-CN" dirty="0">
                <a:solidFill>
                  <a:srgbClr val="0000FF"/>
                </a:solidFill>
              </a:rPr>
              <a:t>(); </a:t>
            </a:r>
            <a:endParaRPr lang="zh-CN" altLang="en-US" dirty="0">
              <a:solidFill>
                <a:srgbClr val="0000FF"/>
              </a:solidFill>
            </a:endParaRPr>
          </a:p>
          <a:p>
            <a:r>
              <a:rPr lang="en-US" altLang="zh-CN" dirty="0"/>
              <a:t>}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398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9A8D-DEEB-7C4C-9B2F-F27A6A0075DC}" type="datetime1">
              <a:rPr lang="zh-CN" altLang="en-US"/>
              <a:pPr/>
              <a:t>2017/11/13</a:t>
            </a:fld>
            <a:endParaRPr lang="en-US" alt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B20A5D6-BADA-3E41-8D1A-43D7EBE624F0}" type="slidenum">
              <a:rPr lang="zh-CN" altLang="en-US"/>
              <a:pPr/>
              <a:t>32</a:t>
            </a:fld>
            <a:endParaRPr lang="en-US" altLang="zh-CN"/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SimSun" charset="0"/>
                <a:cs typeface="SimSun" charset="0"/>
              </a:rPr>
              <a:t>粒子定义</a:t>
            </a:r>
            <a:r>
              <a:rPr lang="en-US" altLang="zh-CN">
                <a:ea typeface="SimSun" charset="0"/>
                <a:cs typeface="SimSun" charset="0"/>
              </a:rPr>
              <a:t>(1)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700808"/>
            <a:ext cx="828092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dirty="0">
                <a:ea typeface="SimSun" charset="0"/>
                <a:cs typeface="SimSun" charset="0"/>
              </a:rPr>
              <a:t>首先要定义粒子，即模拟中可能产生的各种粒子</a:t>
            </a:r>
          </a:p>
          <a:p>
            <a:pPr>
              <a:lnSpc>
                <a:spcPct val="90000"/>
              </a:lnSpc>
            </a:pPr>
            <a:r>
              <a:rPr lang="en-US" altLang="zh-CN" dirty="0">
                <a:ea typeface="SimSun" charset="0"/>
                <a:cs typeface="SimSun" charset="0"/>
              </a:rPr>
              <a:t>Geant4</a:t>
            </a:r>
            <a:r>
              <a:rPr lang="zh-CN" altLang="en-US" dirty="0">
                <a:ea typeface="SimSun" charset="0"/>
                <a:cs typeface="SimSun" charset="0"/>
              </a:rPr>
              <a:t>提供了各种类型的粒子：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zh-CN" altLang="en-US" dirty="0">
                <a:ea typeface="SimSun" charset="0"/>
                <a:cs typeface="SimSun" charset="0"/>
              </a:rPr>
              <a:t>   </a:t>
            </a:r>
            <a:r>
              <a:rPr lang="en-US" altLang="zh-CN" dirty="0">
                <a:ea typeface="SimSun" charset="0"/>
                <a:cs typeface="SimSun" charset="0"/>
              </a:rPr>
              <a:t>1.</a:t>
            </a:r>
            <a:r>
              <a:rPr lang="zh-CN" altLang="en-US" dirty="0">
                <a:ea typeface="SimSun" charset="0"/>
                <a:cs typeface="SimSun" charset="0"/>
              </a:rPr>
              <a:t>普通粒子：如电子、质子、光子等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zh-CN" altLang="en-US" dirty="0">
                <a:ea typeface="SimSun" charset="0"/>
                <a:cs typeface="SimSun" charset="0"/>
              </a:rPr>
              <a:t>   </a:t>
            </a:r>
            <a:r>
              <a:rPr lang="en-US" altLang="zh-CN" dirty="0">
                <a:ea typeface="SimSun" charset="0"/>
                <a:cs typeface="SimSun" charset="0"/>
              </a:rPr>
              <a:t>2.</a:t>
            </a:r>
            <a:r>
              <a:rPr lang="zh-CN" altLang="en-US" dirty="0">
                <a:ea typeface="SimSun" charset="0"/>
                <a:cs typeface="SimSun" charset="0"/>
              </a:rPr>
              <a:t>共振态粒子：寿命短，如矢量介子等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zh-CN" altLang="en-US" dirty="0">
                <a:ea typeface="SimSun" charset="0"/>
                <a:cs typeface="SimSun" charset="0"/>
              </a:rPr>
              <a:t>   </a:t>
            </a:r>
            <a:r>
              <a:rPr lang="en-US" altLang="zh-CN" dirty="0">
                <a:ea typeface="SimSun" charset="0"/>
                <a:cs typeface="SimSun" charset="0"/>
              </a:rPr>
              <a:t>3.</a:t>
            </a:r>
            <a:r>
              <a:rPr lang="zh-CN" altLang="en-US" dirty="0">
                <a:ea typeface="SimSun" charset="0"/>
                <a:cs typeface="SimSun" charset="0"/>
              </a:rPr>
              <a:t>核子：如氘核、氦核及重离子等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zh-CN" altLang="en-US" dirty="0">
                <a:ea typeface="SimSun" charset="0"/>
                <a:cs typeface="SimSun" charset="0"/>
              </a:rPr>
              <a:t>   </a:t>
            </a:r>
            <a:r>
              <a:rPr lang="en-US" altLang="zh-CN" dirty="0">
                <a:ea typeface="SimSun" charset="0"/>
                <a:cs typeface="SimSun" charset="0"/>
              </a:rPr>
              <a:t>4.</a:t>
            </a:r>
            <a:r>
              <a:rPr lang="zh-CN" altLang="en-US" dirty="0">
                <a:ea typeface="SimSun" charset="0"/>
                <a:cs typeface="SimSun" charset="0"/>
              </a:rPr>
              <a:t>夸克、胶子等</a:t>
            </a:r>
          </a:p>
          <a:p>
            <a:pPr>
              <a:lnSpc>
                <a:spcPct val="90000"/>
              </a:lnSpc>
            </a:pPr>
            <a:r>
              <a:rPr lang="zh-CN" altLang="en-US" dirty="0">
                <a:ea typeface="SimSun" charset="0"/>
                <a:cs typeface="SimSun" charset="0"/>
              </a:rPr>
              <a:t>定义的附带了粒子的各种信息：如名称、质量、电荷、自旋、寿命、衰变道等</a:t>
            </a:r>
          </a:p>
        </p:txBody>
      </p:sp>
    </p:spTree>
    <p:extLst>
      <p:ext uri="{BB962C8B-B14F-4D97-AF65-F5344CB8AC3E}">
        <p14:creationId xmlns:p14="http://schemas.microsoft.com/office/powerpoint/2010/main" val="217332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741-0FE0-1546-9F2B-D63941607A2E}" type="datetime1">
              <a:rPr lang="zh-CN" altLang="en-US"/>
              <a:pPr/>
              <a:t>2017/11/13</a:t>
            </a:fld>
            <a:endParaRPr lang="en-US" alt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EEFA1CF6-220E-ED40-9B47-6A75B4D6EF36}" type="slidenum">
              <a:rPr lang="zh-CN" altLang="en-US"/>
              <a:pPr/>
              <a:t>33</a:t>
            </a:fld>
            <a:endParaRPr lang="en-US" altLang="zh-CN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ea typeface="SimSun" charset="0"/>
                <a:cs typeface="SimSun" charset="0"/>
              </a:rPr>
              <a:t>Geant4</a:t>
            </a:r>
            <a:r>
              <a:rPr lang="zh-CN" altLang="en-US" dirty="0">
                <a:ea typeface="SimSun" charset="0"/>
                <a:cs typeface="SimSun" charset="0"/>
              </a:rPr>
              <a:t>中粒子分以下六大类</a:t>
            </a:r>
          </a:p>
          <a:p>
            <a:pPr>
              <a:buFont typeface="Wingdings" charset="0"/>
              <a:buNone/>
            </a:pPr>
            <a:r>
              <a:rPr lang="zh-CN" altLang="en-US" dirty="0">
                <a:ea typeface="SimSun" charset="0"/>
                <a:cs typeface="SimSun" charset="0"/>
              </a:rPr>
              <a:t>   </a:t>
            </a:r>
            <a:r>
              <a:rPr lang="en-US" altLang="zh-CN" dirty="0">
                <a:ea typeface="SimSun" charset="0"/>
                <a:cs typeface="SimSun" charset="0"/>
              </a:rPr>
              <a:t>lepton</a:t>
            </a:r>
          </a:p>
          <a:p>
            <a:pPr>
              <a:buFont typeface="Wingdings" charset="0"/>
              <a:buNone/>
            </a:pPr>
            <a:r>
              <a:rPr lang="en-US" altLang="zh-CN" dirty="0">
                <a:ea typeface="SimSun" charset="0"/>
                <a:cs typeface="SimSun" charset="0"/>
              </a:rPr>
              <a:t>   </a:t>
            </a:r>
            <a:r>
              <a:rPr lang="en-US" altLang="zh-CN" dirty="0" smtClean="0">
                <a:ea typeface="SimSun" charset="0"/>
                <a:cs typeface="SimSun" charset="0"/>
              </a:rPr>
              <a:t>  meson</a:t>
            </a:r>
            <a:endParaRPr lang="en-US" altLang="zh-CN" dirty="0">
              <a:ea typeface="SimSun" charset="0"/>
              <a:cs typeface="SimSun" charset="0"/>
            </a:endParaRPr>
          </a:p>
          <a:p>
            <a:pPr>
              <a:buFont typeface="Wingdings" charset="0"/>
              <a:buNone/>
            </a:pPr>
            <a:r>
              <a:rPr lang="en-US" altLang="zh-CN" dirty="0">
                <a:ea typeface="SimSun" charset="0"/>
                <a:cs typeface="SimSun" charset="0"/>
              </a:rPr>
              <a:t>   </a:t>
            </a:r>
            <a:r>
              <a:rPr lang="en-US" altLang="zh-CN" dirty="0" smtClean="0">
                <a:ea typeface="SimSun" charset="0"/>
                <a:cs typeface="SimSun" charset="0"/>
              </a:rPr>
              <a:t>  baryon</a:t>
            </a:r>
            <a:endParaRPr lang="en-US" altLang="zh-CN" dirty="0">
              <a:ea typeface="SimSun" charset="0"/>
              <a:cs typeface="SimSun" charset="0"/>
            </a:endParaRPr>
          </a:p>
          <a:p>
            <a:pPr>
              <a:buFont typeface="Wingdings" charset="0"/>
              <a:buNone/>
            </a:pPr>
            <a:r>
              <a:rPr lang="en-US" altLang="zh-CN" dirty="0">
                <a:ea typeface="SimSun" charset="0"/>
                <a:cs typeface="SimSun" charset="0"/>
              </a:rPr>
              <a:t>   </a:t>
            </a:r>
            <a:r>
              <a:rPr lang="en-US" altLang="zh-CN" dirty="0" smtClean="0">
                <a:ea typeface="SimSun" charset="0"/>
                <a:cs typeface="SimSun" charset="0"/>
              </a:rPr>
              <a:t>  boson</a:t>
            </a:r>
            <a:endParaRPr lang="en-US" altLang="zh-CN" dirty="0">
              <a:ea typeface="SimSun" charset="0"/>
              <a:cs typeface="SimSun" charset="0"/>
            </a:endParaRPr>
          </a:p>
          <a:p>
            <a:pPr>
              <a:buFont typeface="Wingdings" charset="0"/>
              <a:buNone/>
            </a:pPr>
            <a:r>
              <a:rPr lang="en-US" altLang="zh-CN" dirty="0">
                <a:ea typeface="SimSun" charset="0"/>
                <a:cs typeface="SimSun" charset="0"/>
              </a:rPr>
              <a:t>   </a:t>
            </a:r>
            <a:r>
              <a:rPr lang="en-US" altLang="zh-CN" dirty="0" smtClean="0">
                <a:ea typeface="SimSun" charset="0"/>
                <a:cs typeface="SimSun" charset="0"/>
              </a:rPr>
              <a:t>  </a:t>
            </a:r>
            <a:r>
              <a:rPr lang="en-US" altLang="zh-CN" dirty="0" err="1" smtClean="0">
                <a:ea typeface="SimSun" charset="0"/>
                <a:cs typeface="SimSun" charset="0"/>
              </a:rPr>
              <a:t>shotlived</a:t>
            </a:r>
            <a:endParaRPr lang="en-US" altLang="zh-CN" dirty="0">
              <a:ea typeface="SimSun" charset="0"/>
              <a:cs typeface="SimSun" charset="0"/>
            </a:endParaRPr>
          </a:p>
          <a:p>
            <a:pPr>
              <a:buFont typeface="Wingdings" charset="0"/>
              <a:buNone/>
            </a:pPr>
            <a:r>
              <a:rPr lang="en-US" altLang="zh-CN" dirty="0">
                <a:ea typeface="SimSun" charset="0"/>
                <a:cs typeface="SimSun" charset="0"/>
              </a:rPr>
              <a:t>   </a:t>
            </a:r>
            <a:r>
              <a:rPr lang="en-US" altLang="zh-CN" dirty="0" smtClean="0">
                <a:ea typeface="SimSun" charset="0"/>
                <a:cs typeface="SimSun" charset="0"/>
              </a:rPr>
              <a:t>  ion</a:t>
            </a:r>
            <a:endParaRPr lang="en-US" altLang="zh-CN" dirty="0">
              <a:ea typeface="SimSun" charset="0"/>
              <a:cs typeface="SimSun" charset="0"/>
            </a:endParaRP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CN" altLang="en-US">
                <a:ea typeface="SimSun" charset="0"/>
                <a:cs typeface="SimSun" charset="0"/>
              </a:rPr>
              <a:t>粒子定义</a:t>
            </a:r>
            <a:r>
              <a:rPr lang="en-US" altLang="zh-CN">
                <a:ea typeface="SimSun" charset="0"/>
                <a:cs typeface="SimSun" charset="0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21670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5EB4-3AF3-B041-AE2E-590346A1DF4A}" type="datetime1">
              <a:rPr lang="zh-CN" altLang="en-US"/>
              <a:pPr/>
              <a:t>2017/11/13</a:t>
            </a:fld>
            <a:endParaRPr lang="en-US" altLang="zh-CN"/>
          </a:p>
        </p:txBody>
      </p:sp>
      <p:sp>
        <p:nvSpPr>
          <p:cNvPr id="8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D912D6D-F3A4-CA4B-8ADB-0962FA63DC32}" type="slidenum">
              <a:rPr lang="zh-CN" altLang="en-US"/>
              <a:pPr/>
              <a:t>34</a:t>
            </a:fld>
            <a:endParaRPr lang="en-US" altLang="zh-CN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1556792"/>
            <a:ext cx="8483600" cy="1062038"/>
          </a:xfrm>
        </p:spPr>
        <p:txBody>
          <a:bodyPr/>
          <a:lstStyle/>
          <a:p>
            <a:r>
              <a:rPr lang="en-US" altLang="zh-CN" sz="2800" dirty="0" err="1">
                <a:ea typeface="SimSun" charset="0"/>
                <a:cs typeface="SimSun" charset="0"/>
              </a:rPr>
              <a:t>PhysicsList</a:t>
            </a:r>
            <a:r>
              <a:rPr lang="zh-CN" altLang="en-US" sz="2800" dirty="0">
                <a:ea typeface="SimSun" charset="0"/>
                <a:cs typeface="SimSun" charset="0"/>
              </a:rPr>
              <a:t>中定义粒子</a:t>
            </a:r>
          </a:p>
          <a:p>
            <a:pPr>
              <a:buFont typeface="Wingdings" charset="0"/>
              <a:buNone/>
            </a:pPr>
            <a:r>
              <a:rPr lang="zh-CN" altLang="en-US" sz="2800" dirty="0">
                <a:ea typeface="SimSun" charset="0"/>
                <a:cs typeface="SimSun" charset="0"/>
              </a:rPr>
              <a:t>  在</a:t>
            </a:r>
            <a:r>
              <a:rPr lang="en-US" altLang="zh-CN" sz="2800" dirty="0" err="1">
                <a:ea typeface="SimSun" charset="0"/>
                <a:cs typeface="SimSun" charset="0"/>
              </a:rPr>
              <a:t>ConstructParticle</a:t>
            </a:r>
            <a:r>
              <a:rPr lang="en-US" altLang="zh-CN" sz="2800" dirty="0">
                <a:ea typeface="SimSun" charset="0"/>
                <a:cs typeface="SimSun" charset="0"/>
              </a:rPr>
              <a:t>()</a:t>
            </a:r>
            <a:r>
              <a:rPr lang="zh-CN" altLang="en-US" sz="2800" dirty="0">
                <a:ea typeface="SimSun" charset="0"/>
                <a:cs typeface="SimSun" charset="0"/>
              </a:rPr>
              <a:t>函数中定义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CN" altLang="en-US">
                <a:ea typeface="SimSun" charset="0"/>
                <a:cs typeface="SimSun" charset="0"/>
              </a:rPr>
              <a:t>粒子定义</a:t>
            </a:r>
            <a:r>
              <a:rPr lang="en-US" altLang="zh-CN">
                <a:ea typeface="SimSun" charset="0"/>
                <a:cs typeface="SimSun" charset="0"/>
              </a:rPr>
              <a:t>(3)</a:t>
            </a: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539552" y="2708920"/>
            <a:ext cx="82804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dirty="0">
                <a:ea typeface="SimSun" charset="0"/>
                <a:cs typeface="SimSun" charset="0"/>
              </a:rPr>
              <a:t>void ExN01PhysicsList::</a:t>
            </a:r>
            <a:r>
              <a:rPr lang="en-US" altLang="zh-CN" dirty="0" err="1">
                <a:ea typeface="SimSun" charset="0"/>
                <a:cs typeface="SimSun" charset="0"/>
              </a:rPr>
              <a:t>ConstructParticle</a:t>
            </a:r>
            <a:r>
              <a:rPr lang="en-US" altLang="zh-CN" dirty="0">
                <a:ea typeface="SimSun" charset="0"/>
                <a:cs typeface="SimSun" charset="0"/>
              </a:rPr>
              <a:t>()</a:t>
            </a:r>
          </a:p>
          <a:p>
            <a:r>
              <a:rPr lang="en-US" altLang="zh-CN" dirty="0">
                <a:ea typeface="SimSun" charset="0"/>
                <a:cs typeface="SimSun" charset="0"/>
              </a:rPr>
              <a:t>{</a:t>
            </a:r>
          </a:p>
          <a:p>
            <a:r>
              <a:rPr lang="en-US" altLang="zh-CN" dirty="0">
                <a:ea typeface="SimSun" charset="0"/>
                <a:cs typeface="SimSun" charset="0"/>
              </a:rPr>
              <a:t>  G4Geantino::</a:t>
            </a:r>
            <a:r>
              <a:rPr lang="en-US" altLang="zh-CN" dirty="0" err="1">
                <a:ea typeface="SimSun" charset="0"/>
                <a:cs typeface="SimSun" charset="0"/>
              </a:rPr>
              <a:t>GeantinoDefinition</a:t>
            </a:r>
            <a:r>
              <a:rPr lang="en-US" altLang="zh-CN" dirty="0">
                <a:ea typeface="SimSun" charset="0"/>
                <a:cs typeface="SimSun" charset="0"/>
              </a:rPr>
              <a:t>();//</a:t>
            </a:r>
            <a:r>
              <a:rPr lang="zh-CN" altLang="en-US" dirty="0">
                <a:ea typeface="SimSun" charset="0"/>
                <a:cs typeface="SimSun" charset="0"/>
              </a:rPr>
              <a:t>定义</a:t>
            </a:r>
            <a:r>
              <a:rPr lang="en-US" altLang="zh-CN" dirty="0" err="1">
                <a:ea typeface="SimSun" charset="0"/>
                <a:cs typeface="SimSun" charset="0"/>
              </a:rPr>
              <a:t>geantino</a:t>
            </a:r>
            <a:endParaRPr lang="en-US" altLang="zh-CN" dirty="0">
              <a:ea typeface="SimSun" charset="0"/>
              <a:cs typeface="SimSun" charset="0"/>
            </a:endParaRPr>
          </a:p>
          <a:p>
            <a:r>
              <a:rPr lang="en-US" altLang="zh-CN" dirty="0">
                <a:ea typeface="SimSun" charset="0"/>
                <a:cs typeface="SimSun" charset="0"/>
              </a:rPr>
              <a:t>  G4Proton::</a:t>
            </a:r>
            <a:r>
              <a:rPr lang="en-US" altLang="zh-CN" dirty="0" err="1">
                <a:ea typeface="SimSun" charset="0"/>
                <a:cs typeface="SimSun" charset="0"/>
              </a:rPr>
              <a:t>ProtonDefinition</a:t>
            </a:r>
            <a:r>
              <a:rPr lang="en-US" altLang="zh-CN" dirty="0">
                <a:ea typeface="SimSun" charset="0"/>
                <a:cs typeface="SimSun" charset="0"/>
              </a:rPr>
              <a:t>();//</a:t>
            </a:r>
            <a:r>
              <a:rPr lang="zh-CN" altLang="en-US" dirty="0">
                <a:ea typeface="SimSun" charset="0"/>
                <a:cs typeface="SimSun" charset="0"/>
              </a:rPr>
              <a:t>定义质子</a:t>
            </a:r>
          </a:p>
          <a:p>
            <a:r>
              <a:rPr lang="en-US" altLang="zh-CN" dirty="0">
                <a:ea typeface="SimSun" charset="0"/>
                <a:cs typeface="SimSun" charset="0"/>
              </a:rPr>
              <a:t>  G4Positron::</a:t>
            </a:r>
            <a:r>
              <a:rPr lang="en-US" altLang="zh-CN" dirty="0" err="1">
                <a:ea typeface="SimSun" charset="0"/>
                <a:cs typeface="SimSun" charset="0"/>
              </a:rPr>
              <a:t>PositronDefinition</a:t>
            </a:r>
            <a:r>
              <a:rPr lang="en-US" altLang="zh-CN" dirty="0">
                <a:ea typeface="SimSun" charset="0"/>
                <a:cs typeface="SimSun" charset="0"/>
              </a:rPr>
              <a:t>();//</a:t>
            </a:r>
            <a:r>
              <a:rPr lang="zh-CN" altLang="en-US" dirty="0">
                <a:ea typeface="SimSun" charset="0"/>
                <a:cs typeface="SimSun" charset="0"/>
              </a:rPr>
              <a:t>正电子</a:t>
            </a:r>
          </a:p>
          <a:p>
            <a:r>
              <a:rPr lang="en-US" altLang="zh-CN" dirty="0">
                <a:ea typeface="SimSun" charset="0"/>
                <a:cs typeface="SimSun" charset="0"/>
              </a:rPr>
              <a:t>  G4MuonPlus::</a:t>
            </a:r>
            <a:r>
              <a:rPr lang="en-US" altLang="zh-CN" dirty="0" err="1">
                <a:ea typeface="SimSun" charset="0"/>
                <a:cs typeface="SimSun" charset="0"/>
              </a:rPr>
              <a:t>MuonPlusDefinition</a:t>
            </a:r>
            <a:r>
              <a:rPr lang="en-US" altLang="zh-CN" dirty="0">
                <a:ea typeface="SimSun" charset="0"/>
                <a:cs typeface="SimSun" charset="0"/>
              </a:rPr>
              <a:t>();//</a:t>
            </a:r>
            <a:r>
              <a:rPr lang="el-GR" altLang="zh-CN" dirty="0"/>
              <a:t>μ</a:t>
            </a:r>
            <a:r>
              <a:rPr lang="en-US" altLang="zh-CN" dirty="0">
                <a:ea typeface="SimSun" charset="0"/>
                <a:cs typeface="SimSun" charset="0"/>
              </a:rPr>
              <a:t>+</a:t>
            </a:r>
          </a:p>
          <a:p>
            <a:r>
              <a:rPr lang="en-US" altLang="zh-CN" dirty="0">
                <a:ea typeface="SimSun" charset="0"/>
                <a:cs typeface="SimSun" charset="0"/>
              </a:rPr>
              <a:t>  G4AntiNeutrinoE::</a:t>
            </a:r>
            <a:r>
              <a:rPr lang="en-US" altLang="zh-CN" dirty="0" err="1">
                <a:ea typeface="SimSun" charset="0"/>
                <a:cs typeface="SimSun" charset="0"/>
              </a:rPr>
              <a:t>AntiNeutrinoEDefinition</a:t>
            </a:r>
            <a:r>
              <a:rPr lang="en-US" altLang="zh-CN" dirty="0">
                <a:ea typeface="SimSun" charset="0"/>
                <a:cs typeface="SimSun" charset="0"/>
              </a:rPr>
              <a:t>();//</a:t>
            </a:r>
            <a:r>
              <a:rPr lang="zh-CN" altLang="en-US" dirty="0">
                <a:ea typeface="SimSun" charset="0"/>
                <a:cs typeface="SimSun" charset="0"/>
              </a:rPr>
              <a:t>反电子中微子</a:t>
            </a:r>
          </a:p>
          <a:p>
            <a:r>
              <a:rPr lang="zh-CN" altLang="en-US" dirty="0">
                <a:ea typeface="SimSun" charset="0"/>
                <a:cs typeface="SimSun" charset="0"/>
              </a:rPr>
              <a:t>  </a:t>
            </a:r>
            <a:r>
              <a:rPr lang="en-US" altLang="zh-CN" dirty="0">
                <a:ea typeface="SimSun" charset="0"/>
                <a:cs typeface="SimSun" charset="0"/>
              </a:rPr>
              <a:t>...</a:t>
            </a:r>
          </a:p>
          <a:p>
            <a:r>
              <a:rPr lang="en-US" altLang="zh-CN" dirty="0">
                <a:ea typeface="SimSun" charset="0"/>
                <a:cs typeface="SimSun" charset="0"/>
              </a:rPr>
              <a:t>}</a:t>
            </a:r>
            <a:endParaRPr lang="zh-CN" altLang="en-US" dirty="0">
              <a:ea typeface="SimSun" charset="0"/>
              <a:cs typeface="SimSun" charset="0"/>
            </a:endParaRPr>
          </a:p>
        </p:txBody>
      </p: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2051050" y="5589588"/>
            <a:ext cx="6408738" cy="831850"/>
          </a:xfrm>
          <a:prstGeom prst="rect">
            <a:avLst/>
          </a:prstGeom>
          <a:solidFill>
            <a:srgbClr val="CCFFFF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b="1">
                <a:ea typeface="SimSun" charset="0"/>
                <a:cs typeface="SimSun" charset="0"/>
              </a:rPr>
              <a:t>但是如果过程复杂，需要定义的粒子非常多，需要有更方便的定义方法</a:t>
            </a:r>
          </a:p>
        </p:txBody>
      </p:sp>
    </p:spTree>
    <p:extLst>
      <p:ext uri="{BB962C8B-B14F-4D97-AF65-F5344CB8AC3E}">
        <p14:creationId xmlns:p14="http://schemas.microsoft.com/office/powerpoint/2010/main" val="348223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F29B-58B7-F64E-A07A-1C2B9BDC840C}" type="datetime1">
              <a:rPr lang="zh-CN" altLang="en-US"/>
              <a:pPr/>
              <a:t>2017/11/13</a:t>
            </a:fld>
            <a:endParaRPr lang="en-US" altLang="zh-CN"/>
          </a:p>
        </p:txBody>
      </p:sp>
      <p:sp>
        <p:nvSpPr>
          <p:cNvPr id="8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2A52F0F-8E4F-F945-9307-DEACC5F95242}" type="slidenum">
              <a:rPr lang="zh-CN" altLang="en-US"/>
              <a:pPr/>
              <a:t>35</a:t>
            </a:fld>
            <a:endParaRPr lang="en-US" altLang="zh-CN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CN" altLang="en-US">
                <a:ea typeface="SimSun" charset="0"/>
                <a:cs typeface="SimSun" charset="0"/>
              </a:rPr>
              <a:t>粒子定义</a:t>
            </a:r>
            <a:r>
              <a:rPr lang="en-US" altLang="zh-CN">
                <a:ea typeface="SimSun" charset="0"/>
                <a:cs typeface="SimSun" charset="0"/>
              </a:rPr>
              <a:t>(4)</a:t>
            </a:r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323528" y="4797152"/>
            <a:ext cx="5426248" cy="2031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800" dirty="0">
                <a:ea typeface="SimSun" charset="0"/>
                <a:cs typeface="SimSun" charset="0"/>
              </a:rPr>
              <a:t>void ExN01PhysicsList::</a:t>
            </a:r>
            <a:r>
              <a:rPr lang="en-US" altLang="zh-CN" sz="1800" dirty="0" err="1">
                <a:ea typeface="SimSun" charset="0"/>
                <a:cs typeface="SimSun" charset="0"/>
              </a:rPr>
              <a:t>ConstructParticle</a:t>
            </a:r>
            <a:r>
              <a:rPr lang="en-US" altLang="zh-CN" sz="1800" dirty="0">
                <a:ea typeface="SimSun" charset="0"/>
                <a:cs typeface="SimSun" charset="0"/>
              </a:rPr>
              <a:t>()</a:t>
            </a:r>
          </a:p>
          <a:p>
            <a:r>
              <a:rPr lang="en-US" altLang="zh-CN" sz="1800" dirty="0">
                <a:ea typeface="SimSun" charset="0"/>
                <a:cs typeface="SimSun" charset="0"/>
              </a:rPr>
              <a:t>{</a:t>
            </a:r>
          </a:p>
          <a:p>
            <a:r>
              <a:rPr lang="en-US" altLang="zh-CN" sz="1800" dirty="0">
                <a:ea typeface="SimSun" charset="0"/>
                <a:cs typeface="SimSun" charset="0"/>
              </a:rPr>
              <a:t>  </a:t>
            </a:r>
            <a:r>
              <a:rPr lang="en-US" altLang="zh-CN" sz="1800" dirty="0" err="1">
                <a:ea typeface="SimSun" charset="0"/>
                <a:cs typeface="SimSun" charset="0"/>
              </a:rPr>
              <a:t>ConstructLeptons</a:t>
            </a:r>
            <a:r>
              <a:rPr lang="en-US" altLang="zh-CN" sz="1800" dirty="0">
                <a:ea typeface="SimSun" charset="0"/>
                <a:cs typeface="SimSun" charset="0"/>
              </a:rPr>
              <a:t>();//</a:t>
            </a:r>
            <a:r>
              <a:rPr lang="zh-CN" altLang="en-US" sz="1800" dirty="0">
                <a:ea typeface="SimSun" charset="0"/>
                <a:cs typeface="SimSun" charset="0"/>
              </a:rPr>
              <a:t>构造轻子</a:t>
            </a:r>
          </a:p>
          <a:p>
            <a:r>
              <a:rPr lang="zh-CN" altLang="en-US" sz="1800" dirty="0">
                <a:ea typeface="SimSun" charset="0"/>
                <a:cs typeface="SimSun" charset="0"/>
              </a:rPr>
              <a:t>  </a:t>
            </a:r>
            <a:r>
              <a:rPr lang="en-US" altLang="zh-CN" sz="1800" dirty="0" err="1">
                <a:ea typeface="SimSun" charset="0"/>
                <a:cs typeface="SimSun" charset="0"/>
              </a:rPr>
              <a:t>ConstructBosons</a:t>
            </a:r>
            <a:r>
              <a:rPr lang="en-US" altLang="zh-CN" sz="1800" dirty="0">
                <a:ea typeface="SimSun" charset="0"/>
                <a:cs typeface="SimSun" charset="0"/>
              </a:rPr>
              <a:t>(); //</a:t>
            </a:r>
            <a:r>
              <a:rPr lang="zh-CN" altLang="en-US" sz="1800" dirty="0">
                <a:ea typeface="SimSun" charset="0"/>
                <a:cs typeface="SimSun" charset="0"/>
              </a:rPr>
              <a:t>构造玻色子</a:t>
            </a:r>
          </a:p>
          <a:p>
            <a:r>
              <a:rPr lang="zh-CN" altLang="en-US" sz="1800" dirty="0">
                <a:ea typeface="SimSun" charset="0"/>
                <a:cs typeface="SimSun" charset="0"/>
              </a:rPr>
              <a:t>  </a:t>
            </a:r>
            <a:r>
              <a:rPr lang="en-US" altLang="zh-CN" sz="1800" dirty="0">
                <a:ea typeface="SimSun" charset="0"/>
                <a:cs typeface="SimSun" charset="0"/>
              </a:rPr>
              <a:t>...</a:t>
            </a:r>
          </a:p>
          <a:p>
            <a:r>
              <a:rPr lang="en-US" altLang="zh-CN" sz="1800" dirty="0">
                <a:ea typeface="SimSun" charset="0"/>
                <a:cs typeface="SimSun" charset="0"/>
              </a:rPr>
              <a:t>}</a:t>
            </a:r>
            <a:endParaRPr lang="zh-CN" altLang="en-US" sz="1800" dirty="0">
              <a:ea typeface="SimSun" charset="0"/>
              <a:cs typeface="SimSun" charset="0"/>
            </a:endParaRPr>
          </a:p>
        </p:txBody>
      </p:sp>
      <p:sp>
        <p:nvSpPr>
          <p:cNvPr id="148486" name="Rectangle 6"/>
          <p:cNvSpPr>
            <a:spLocks noChangeArrowheads="1"/>
          </p:cNvSpPr>
          <p:nvPr/>
        </p:nvSpPr>
        <p:spPr bwMode="auto">
          <a:xfrm>
            <a:off x="344488" y="1517377"/>
            <a:ext cx="5400675" cy="3279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600">
                <a:ea typeface="SimSun" charset="0"/>
                <a:cs typeface="SimSun" charset="0"/>
              </a:rPr>
              <a:t>void ExN01PhysicsList::ConstructLeptons()</a:t>
            </a:r>
          </a:p>
          <a:p>
            <a:r>
              <a:rPr lang="en-US" altLang="zh-CN" sz="1600">
                <a:ea typeface="SimSun" charset="0"/>
                <a:cs typeface="SimSun" charset="0"/>
              </a:rPr>
              <a:t>{</a:t>
            </a:r>
          </a:p>
          <a:p>
            <a:r>
              <a:rPr lang="en-US" altLang="zh-CN" sz="1600">
                <a:ea typeface="SimSun" charset="0"/>
                <a:cs typeface="SimSun" charset="0"/>
              </a:rPr>
              <a:t>  </a:t>
            </a:r>
            <a:r>
              <a:rPr lang="zh-CN" altLang="en-US" sz="1600">
                <a:ea typeface="SimSun" charset="0"/>
                <a:cs typeface="SimSun" charset="0"/>
              </a:rPr>
              <a:t> </a:t>
            </a:r>
            <a:r>
              <a:rPr lang="en-US" altLang="zh-CN" sz="1600">
                <a:ea typeface="SimSun" charset="0"/>
                <a:cs typeface="SimSun" charset="0"/>
              </a:rPr>
              <a:t>// </a:t>
            </a:r>
            <a:r>
              <a:rPr lang="zh-CN" altLang="en-US" sz="1600">
                <a:ea typeface="SimSun" charset="0"/>
                <a:cs typeface="SimSun" charset="0"/>
              </a:rPr>
              <a:t>定义所有轻子</a:t>
            </a:r>
          </a:p>
          <a:p>
            <a:r>
              <a:rPr lang="en-US" altLang="zh-CN" sz="1600">
                <a:ea typeface="SimSun" charset="0"/>
                <a:cs typeface="SimSun" charset="0"/>
              </a:rPr>
              <a:t>  </a:t>
            </a:r>
            <a:r>
              <a:rPr lang="en-US" altLang="zh-CN" sz="1600">
                <a:solidFill>
                  <a:srgbClr val="FF0000"/>
                </a:solidFill>
                <a:ea typeface="SimSun" charset="0"/>
                <a:cs typeface="SimSun" charset="0"/>
              </a:rPr>
              <a:t>G4LeptonConstructor</a:t>
            </a:r>
            <a:r>
              <a:rPr lang="en-US" altLang="zh-CN" sz="1600">
                <a:ea typeface="SimSun" charset="0"/>
                <a:cs typeface="SimSun" charset="0"/>
              </a:rPr>
              <a:t> pConstructor;</a:t>
            </a:r>
          </a:p>
          <a:p>
            <a:r>
              <a:rPr lang="en-US" altLang="zh-CN" sz="1600">
                <a:ea typeface="SimSun" charset="0"/>
                <a:cs typeface="SimSun" charset="0"/>
              </a:rPr>
              <a:t>  pConstructor.ConstructParticle();</a:t>
            </a:r>
          </a:p>
          <a:p>
            <a:r>
              <a:rPr lang="en-US" altLang="zh-CN" sz="1600">
                <a:ea typeface="SimSun" charset="0"/>
                <a:cs typeface="SimSun" charset="0"/>
              </a:rPr>
              <a:t>}</a:t>
            </a:r>
            <a:endParaRPr lang="zh-CN" altLang="en-US" sz="1600">
              <a:ea typeface="SimSun" charset="0"/>
              <a:cs typeface="SimSun" charset="0"/>
            </a:endParaRPr>
          </a:p>
          <a:p>
            <a:r>
              <a:rPr lang="zh-CN" altLang="en-US" sz="1600">
                <a:ea typeface="SimSun" charset="0"/>
                <a:cs typeface="SimSun" charset="0"/>
              </a:rPr>
              <a:t> </a:t>
            </a:r>
            <a:r>
              <a:rPr lang="en-US" altLang="zh-CN" sz="1600">
                <a:ea typeface="SimSun" charset="0"/>
                <a:cs typeface="SimSun" charset="0"/>
              </a:rPr>
              <a:t>void ExN01PhysicsList::ConstructBosons()</a:t>
            </a:r>
          </a:p>
          <a:p>
            <a:r>
              <a:rPr lang="en-US" altLang="zh-CN" sz="1600">
                <a:ea typeface="SimSun" charset="0"/>
                <a:cs typeface="SimSun" charset="0"/>
              </a:rPr>
              <a:t>{</a:t>
            </a:r>
          </a:p>
          <a:p>
            <a:r>
              <a:rPr lang="en-US" altLang="zh-CN" sz="1600">
                <a:ea typeface="SimSun" charset="0"/>
                <a:cs typeface="SimSun" charset="0"/>
              </a:rPr>
              <a:t>  </a:t>
            </a:r>
            <a:r>
              <a:rPr lang="zh-CN" altLang="en-US" sz="1600">
                <a:ea typeface="SimSun" charset="0"/>
                <a:cs typeface="SimSun" charset="0"/>
              </a:rPr>
              <a:t> </a:t>
            </a:r>
            <a:r>
              <a:rPr lang="en-US" altLang="zh-CN" sz="1600">
                <a:ea typeface="SimSun" charset="0"/>
                <a:cs typeface="SimSun" charset="0"/>
              </a:rPr>
              <a:t>// </a:t>
            </a:r>
            <a:r>
              <a:rPr lang="zh-CN" altLang="en-US" sz="1600">
                <a:ea typeface="SimSun" charset="0"/>
                <a:cs typeface="SimSun" charset="0"/>
              </a:rPr>
              <a:t>定义所有玻色子</a:t>
            </a:r>
            <a:endParaRPr lang="en-US" altLang="zh-CN" sz="1600">
              <a:ea typeface="SimSun" charset="0"/>
              <a:cs typeface="SimSun" charset="0"/>
            </a:endParaRPr>
          </a:p>
          <a:p>
            <a:r>
              <a:rPr lang="en-US" altLang="zh-CN" sz="1600">
                <a:ea typeface="SimSun" charset="0"/>
                <a:cs typeface="SimSun" charset="0"/>
              </a:rPr>
              <a:t>  </a:t>
            </a:r>
            <a:r>
              <a:rPr lang="en-US" altLang="zh-CN" sz="1600">
                <a:solidFill>
                  <a:srgbClr val="FF0000"/>
                </a:solidFill>
                <a:ea typeface="SimSun" charset="0"/>
                <a:cs typeface="SimSun" charset="0"/>
              </a:rPr>
              <a:t>G4BosonConstructor</a:t>
            </a:r>
            <a:r>
              <a:rPr lang="en-US" altLang="zh-CN" sz="1600">
                <a:ea typeface="SimSun" charset="0"/>
                <a:cs typeface="SimSun" charset="0"/>
              </a:rPr>
              <a:t> pConstructor;</a:t>
            </a:r>
          </a:p>
          <a:p>
            <a:r>
              <a:rPr lang="en-US" altLang="zh-CN" sz="1600">
                <a:ea typeface="SimSun" charset="0"/>
                <a:cs typeface="SimSun" charset="0"/>
              </a:rPr>
              <a:t>  pConstructor.ConstructParticle();</a:t>
            </a:r>
          </a:p>
          <a:p>
            <a:r>
              <a:rPr lang="en-US" altLang="zh-CN" sz="1600">
                <a:ea typeface="SimSun" charset="0"/>
                <a:cs typeface="SimSun" charset="0"/>
              </a:rPr>
              <a:t>}</a:t>
            </a:r>
            <a:endParaRPr lang="zh-CN" altLang="en-US" sz="1600">
              <a:ea typeface="SimSun" charset="0"/>
              <a:cs typeface="SimSun" charset="0"/>
            </a:endParaRPr>
          </a:p>
          <a:p>
            <a:r>
              <a:rPr lang="zh-CN" altLang="en-US" sz="1600">
                <a:ea typeface="SimSun" charset="0"/>
                <a:cs typeface="SimSun" charset="0"/>
              </a:rPr>
              <a:t> </a:t>
            </a:r>
            <a:r>
              <a:rPr lang="en-US" altLang="zh-CN" sz="1600">
                <a:ea typeface="SimSun" charset="0"/>
                <a:cs typeface="SimSun" charset="0"/>
              </a:rPr>
              <a:t>...</a:t>
            </a:r>
            <a:endParaRPr lang="zh-CN" altLang="en-US" sz="1600">
              <a:ea typeface="SimSun" charset="0"/>
              <a:cs typeface="SimSun" charset="0"/>
            </a:endParaRPr>
          </a:p>
        </p:txBody>
      </p:sp>
      <p:sp>
        <p:nvSpPr>
          <p:cNvPr id="148487" name="Rectangle 7"/>
          <p:cNvSpPr>
            <a:spLocks noChangeArrowheads="1"/>
          </p:cNvSpPr>
          <p:nvPr/>
        </p:nvSpPr>
        <p:spPr bwMode="auto">
          <a:xfrm>
            <a:off x="5957888" y="2060848"/>
            <a:ext cx="3097212" cy="25733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1800" dirty="0">
                <a:ea typeface="SimSun" charset="0"/>
                <a:cs typeface="SimSun" charset="0"/>
              </a:rPr>
              <a:t>除了轻子、玻色子还包括：</a:t>
            </a:r>
          </a:p>
          <a:p>
            <a:r>
              <a:rPr lang="en-US" altLang="zh-CN" sz="1800" dirty="0">
                <a:ea typeface="SimSun" charset="0"/>
                <a:cs typeface="SimSun" charset="0"/>
              </a:rPr>
              <a:t>G4MesonConstructor</a:t>
            </a:r>
          </a:p>
          <a:p>
            <a:r>
              <a:rPr lang="en-US" altLang="zh-CN" sz="1800" dirty="0">
                <a:ea typeface="SimSun" charset="0"/>
                <a:cs typeface="SimSun" charset="0"/>
              </a:rPr>
              <a:t>G4BaryonConstructor</a:t>
            </a:r>
          </a:p>
          <a:p>
            <a:r>
              <a:rPr lang="en-US" altLang="zh-CN" sz="1800" dirty="0">
                <a:ea typeface="SimSun" charset="0"/>
                <a:cs typeface="SimSun" charset="0"/>
              </a:rPr>
              <a:t>G4IonConstructor</a:t>
            </a:r>
          </a:p>
          <a:p>
            <a:r>
              <a:rPr lang="en-US" altLang="zh-CN" sz="1800" dirty="0">
                <a:ea typeface="SimSun" charset="0"/>
                <a:cs typeface="SimSun" charset="0"/>
              </a:rPr>
              <a:t>G4ShortlivedConstructor</a:t>
            </a:r>
          </a:p>
          <a:p>
            <a:endParaRPr lang="en-US" altLang="zh-CN" sz="1800" dirty="0">
              <a:ea typeface="SimSun" charset="0"/>
              <a:cs typeface="SimSun" charset="0"/>
            </a:endParaRPr>
          </a:p>
          <a:p>
            <a:r>
              <a:rPr lang="zh-CN" altLang="en-US" sz="1800" dirty="0">
                <a:ea typeface="SimSun" charset="0"/>
                <a:cs typeface="SimSun" charset="0"/>
              </a:rPr>
              <a:t>如果对过程中可能需要的粒子不确定，可以用这种办法把所有粒子都构造出来。</a:t>
            </a:r>
          </a:p>
        </p:txBody>
      </p:sp>
    </p:spTree>
    <p:extLst>
      <p:ext uri="{BB962C8B-B14F-4D97-AF65-F5344CB8AC3E}">
        <p14:creationId xmlns:p14="http://schemas.microsoft.com/office/powerpoint/2010/main" val="36619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几何定义－搭建舞台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448" y="1724868"/>
            <a:ext cx="7239000" cy="5016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3356992"/>
            <a:ext cx="864096" cy="32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8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44000" cy="507699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460432" y="5373216"/>
            <a:ext cx="360040" cy="21602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556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045"/>
            <a:ext cx="9144000" cy="515421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460432" y="5373216"/>
            <a:ext cx="360040" cy="21602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50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144000" cy="518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3037C-E69B-4811-9A36-97B1EFB62186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106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0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负责几何过程的程序文件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41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70581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876256" y="2060848"/>
            <a:ext cx="2267744" cy="216024"/>
          </a:xfrm>
          <a:prstGeom prst="roundRect">
            <a:avLst/>
          </a:prstGeom>
          <a:solidFill>
            <a:srgbClr val="CCFFCC">
              <a:alpha val="4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8153400" cy="990600"/>
          </a:xfrm>
        </p:spPr>
        <p:txBody>
          <a:bodyPr/>
          <a:lstStyle/>
          <a:p>
            <a:r>
              <a:rPr kumimoji="1" lang="en-US" altLang="zh-CN" sz="3200" dirty="0" smtClean="0"/>
              <a:t>Detector</a:t>
            </a:r>
            <a:br>
              <a:rPr kumimoji="1" lang="en-US" altLang="zh-CN" sz="3200" dirty="0" smtClean="0"/>
            </a:br>
            <a:r>
              <a:rPr kumimoji="1" lang="en-US" altLang="zh-CN" sz="3200" dirty="0" err="1" smtClean="0"/>
              <a:t>Construction.cc</a:t>
            </a:r>
            <a:endParaRPr kumimoji="1" lang="zh-CN" altLang="en-US" sz="3200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009" y="0"/>
            <a:ext cx="6994026" cy="6858000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2195736" y="4869160"/>
            <a:ext cx="4248472" cy="432048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2123728" y="3789040"/>
            <a:ext cx="4248472" cy="432048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12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190" y="2420888"/>
            <a:ext cx="3327400" cy="42291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构建舞台中</a:t>
            </a:r>
            <a:r>
              <a:rPr kumimoji="1" lang="is-IS" altLang="zh-CN" dirty="0" smtClean="0"/>
              <a:t>… </a:t>
            </a:r>
            <a:r>
              <a:rPr kumimoji="1" lang="en-US" altLang="zh-CN" dirty="0" smtClean="0"/>
              <a:t>Construct()</a:t>
            </a:r>
            <a:r>
              <a:rPr kumimoji="1" lang="is-IS" altLang="zh-CN" dirty="0" smtClean="0"/>
              <a:t>…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484784"/>
            <a:ext cx="7327900" cy="2260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645024"/>
            <a:ext cx="5854700" cy="1397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r="3135"/>
          <a:stretch/>
        </p:blipFill>
        <p:spPr>
          <a:xfrm>
            <a:off x="107504" y="5013176"/>
            <a:ext cx="5855719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3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购买材料中</a:t>
            </a:r>
            <a:r>
              <a:rPr kumimoji="1" lang="is-IS" altLang="zh-CN" dirty="0" smtClean="0"/>
              <a:t>…DefineMaterial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7778824" cy="4572000"/>
          </a:xfrm>
        </p:spPr>
        <p:txBody>
          <a:bodyPr/>
          <a:lstStyle/>
          <a:p>
            <a:r>
              <a:rPr kumimoji="1" lang="zh-CN" altLang="en-US" dirty="0" smtClean="0"/>
              <a:t>两种购买方法：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买回氢气氧气自己合成水</a:t>
            </a:r>
            <a:r>
              <a:rPr kumimoji="1" lang="en-US" altLang="zh-CN" dirty="0" smtClean="0"/>
              <a:t> G4_H, G4_O</a:t>
            </a:r>
          </a:p>
          <a:p>
            <a:pPr lvl="1"/>
            <a:r>
              <a:rPr kumimoji="1" lang="zh-CN" altLang="en-US" dirty="0" smtClean="0"/>
              <a:t>直接买水</a:t>
            </a:r>
            <a:r>
              <a:rPr kumimoji="1" lang="en-US" altLang="zh-CN" dirty="0" smtClean="0"/>
              <a:t> G4_Water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 smtClean="0"/>
          </a:p>
          <a:p>
            <a:r>
              <a:rPr kumimoji="1" lang="zh-CN" altLang="en-US" dirty="0" smtClean="0"/>
              <a:t>合成方法有很多种：按质量混合，按</a:t>
            </a:r>
            <a:r>
              <a:rPr kumimoji="1" lang="en-US" altLang="zh-CN" dirty="0" err="1" smtClean="0"/>
              <a:t>mol</a:t>
            </a:r>
            <a:r>
              <a:rPr kumimoji="1" lang="zh-CN" altLang="en-US" dirty="0" smtClean="0"/>
              <a:t>混合，按化学组分混合</a:t>
            </a:r>
            <a:r>
              <a:rPr kumimoji="1" lang="is-IS" altLang="zh-CN" dirty="0" smtClean="0"/>
              <a:t>…</a:t>
            </a:r>
          </a:p>
          <a:p>
            <a:r>
              <a:rPr kumimoji="1" lang="en-US" altLang="zh-CN" sz="2200" dirty="0"/>
              <a:t>http://geant4.web.cern.ch/geant4/</a:t>
            </a:r>
            <a:r>
              <a:rPr kumimoji="1" lang="en-US" altLang="zh-CN" sz="2200" dirty="0" err="1"/>
              <a:t>UserDocumentation</a:t>
            </a:r>
            <a:r>
              <a:rPr kumimoji="1" lang="en-US" altLang="zh-CN" sz="2200" dirty="0"/>
              <a:t>/</a:t>
            </a:r>
            <a:r>
              <a:rPr kumimoji="1" lang="en-US" altLang="zh-CN" sz="2200" dirty="0" err="1"/>
              <a:t>UsersGuides</a:t>
            </a:r>
            <a:r>
              <a:rPr kumimoji="1" lang="en-US" altLang="zh-CN" sz="2200" dirty="0"/>
              <a:t>/</a:t>
            </a:r>
            <a:r>
              <a:rPr kumimoji="1" lang="en-US" altLang="zh-CN" sz="2200" dirty="0" err="1"/>
              <a:t>ForApplicationDeveloper</a:t>
            </a:r>
            <a:r>
              <a:rPr kumimoji="1" lang="en-US" altLang="zh-CN" sz="2200" dirty="0"/>
              <a:t>/</a:t>
            </a:r>
            <a:r>
              <a:rPr kumimoji="1" lang="en-US" altLang="zh-CN" sz="2200" dirty="0" err="1"/>
              <a:t>BackupVersions</a:t>
            </a:r>
            <a:r>
              <a:rPr kumimoji="1" lang="en-US" altLang="zh-CN" sz="2200" dirty="0"/>
              <a:t>/V10.1/html/ch02s03.html</a:t>
            </a:r>
            <a:endParaRPr kumimoji="1" lang="zh-CN" altLang="en-US" sz="2200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78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购买材料</a:t>
            </a:r>
            <a:r>
              <a:rPr kumimoji="1" lang="is-IS" altLang="zh-CN" dirty="0" smtClean="0"/>
              <a:t>…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45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04800"/>
            <a:ext cx="8140700" cy="6248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76" y="3819376"/>
            <a:ext cx="5486400" cy="1193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014" y="3501008"/>
            <a:ext cx="2477576" cy="31489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72132"/>
            <a:ext cx="6972300" cy="36449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564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选导火索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46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277" b="3836"/>
          <a:stretch/>
        </p:blipFill>
        <p:spPr>
          <a:xfrm>
            <a:off x="251520" y="1566319"/>
            <a:ext cx="8305800" cy="49441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221088"/>
            <a:ext cx="34925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负责点火的程序文件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47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70581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876256" y="3284984"/>
            <a:ext cx="2267744" cy="360040"/>
          </a:xfrm>
          <a:prstGeom prst="roundRect">
            <a:avLst/>
          </a:prstGeom>
          <a:solidFill>
            <a:srgbClr val="CCFFCC">
              <a:alpha val="4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48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597489" cy="685800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827584" y="2564904"/>
            <a:ext cx="6768752" cy="21640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667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28600"/>
            <a:ext cx="8892480" cy="990600"/>
          </a:xfrm>
        </p:spPr>
        <p:txBody>
          <a:bodyPr/>
          <a:lstStyle/>
          <a:p>
            <a:r>
              <a:rPr kumimoji="1" lang="zh-CN" altLang="en-US" dirty="0" smtClean="0"/>
              <a:t>有了舞台，演员，群演，还需要？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7778824" cy="4572000"/>
          </a:xfrm>
        </p:spPr>
        <p:txBody>
          <a:bodyPr/>
          <a:lstStyle/>
          <a:p>
            <a:r>
              <a:rPr kumimoji="1" lang="zh-CN" altLang="en-US" dirty="0" smtClean="0"/>
              <a:t>摄像和记录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sensitive Detector</a:t>
            </a:r>
            <a:r>
              <a:rPr kumimoji="1" lang="zh-CN" altLang="en-US" dirty="0" smtClean="0"/>
              <a:t>）</a:t>
            </a:r>
            <a:endParaRPr kumimoji="1" lang="en-US" altLang="zh-CN" dirty="0" smtClean="0"/>
          </a:p>
          <a:p>
            <a:r>
              <a:rPr kumimoji="1" lang="zh-CN" altLang="en-US" dirty="0" smtClean="0"/>
              <a:t>剧本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G4Run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G4Step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G4Track</a:t>
            </a:r>
            <a:r>
              <a:rPr kumimoji="1" lang="is-IS" altLang="zh-CN" dirty="0" smtClean="0"/>
              <a:t>…</a:t>
            </a:r>
            <a:r>
              <a:rPr kumimoji="1" lang="zh-CN" altLang="zh-CN" dirty="0" smtClean="0"/>
              <a:t>）</a:t>
            </a:r>
            <a:endParaRPr kumimoji="1" lang="en-US" altLang="zh-CN" dirty="0" smtClean="0"/>
          </a:p>
          <a:p>
            <a:r>
              <a:rPr kumimoji="1" lang="zh-CN" altLang="en-US" dirty="0" smtClean="0"/>
              <a:t>后期剪辑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Root</a:t>
            </a:r>
            <a:r>
              <a:rPr kumimoji="1" lang="zh-CN" altLang="en-US" dirty="0" smtClean="0"/>
              <a:t>，统计）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我们先把戏看完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49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14300"/>
            <a:ext cx="8001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3037C-E69B-4811-9A36-97B1EFB62186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0"/>
            <a:ext cx="1689224" cy="244242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84983" y="6477193"/>
            <a:ext cx="1559017" cy="35394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mtClean="0"/>
              <a:t>Curiosity Rover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962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运行</a:t>
            </a:r>
            <a:r>
              <a:rPr kumimoji="1" lang="en-US" altLang="zh-CN" dirty="0" smtClean="0"/>
              <a:t>ExampleB5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8282880" cy="4572000"/>
          </a:xfrm>
        </p:spPr>
        <p:txBody>
          <a:bodyPr/>
          <a:lstStyle/>
          <a:p>
            <a:r>
              <a:rPr kumimoji="1" lang="zh-CN" altLang="en-US" dirty="0" smtClean="0"/>
              <a:t>如何编译，参考</a:t>
            </a:r>
            <a:r>
              <a:rPr kumimoji="1" lang="en-US" altLang="zh-CN" dirty="0" smtClean="0"/>
              <a:t>G4</a:t>
            </a:r>
            <a:r>
              <a:rPr kumimoji="1" lang="zh-CN" altLang="en-US" dirty="0" smtClean="0"/>
              <a:t>文档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zh-CN" altLang="en-US" dirty="0" smtClean="0"/>
              <a:t>编译结束后输入</a:t>
            </a:r>
            <a:r>
              <a:rPr kumimoji="1" lang="en-US" altLang="zh-CN" dirty="0" smtClean="0"/>
              <a:t> ./exampleB5</a:t>
            </a:r>
            <a:r>
              <a:rPr kumimoji="1" lang="zh-CN" altLang="en-US" dirty="0" smtClean="0"/>
              <a:t>即可运行。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50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897"/>
            <a:ext cx="9144000" cy="552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Example B5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51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443785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9512" y="3861048"/>
            <a:ext cx="136815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描迹仪：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  <a:p>
            <a:pPr algn="ctr"/>
            <a:r>
              <a:rPr kumimoji="1" lang="en-US" altLang="zh-CN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15 </a:t>
            </a:r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竖条塑料闪烁体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71600" y="3212976"/>
            <a:ext cx="13681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漂移室：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  <a:p>
            <a:pPr algn="ctr"/>
            <a:r>
              <a:rPr kumimoji="1" lang="zh-CN" altLang="zh-CN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5</a:t>
            </a:r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个</a:t>
            </a:r>
            <a:r>
              <a:rPr kumimoji="1" lang="en-US" altLang="zh-CN" dirty="0" err="1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Ar</a:t>
            </a:r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气层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59832" y="2996952"/>
            <a:ext cx="13681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漂移室：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  <a:p>
            <a:pPr algn="ctr"/>
            <a:r>
              <a:rPr kumimoji="1" lang="zh-CN" altLang="zh-CN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5</a:t>
            </a:r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个</a:t>
            </a:r>
            <a:r>
              <a:rPr kumimoji="1" lang="en-US" altLang="zh-CN" dirty="0" err="1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Ar</a:t>
            </a:r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气层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36296" y="4437112"/>
            <a:ext cx="136815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描迹仪：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  <a:p>
            <a:pPr algn="ctr"/>
            <a:r>
              <a:rPr kumimoji="1" lang="zh-CN" altLang="zh-CN" dirty="0">
                <a:solidFill>
                  <a:schemeClr val="bg1"/>
                </a:solidFill>
                <a:latin typeface="MS Reference Sans Serif"/>
                <a:cs typeface="MS Reference Sans Serif"/>
              </a:rPr>
              <a:t>2</a:t>
            </a:r>
            <a:r>
              <a:rPr kumimoji="1" lang="en-US" altLang="zh-CN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5 </a:t>
            </a:r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竖条塑料闪烁体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44008" y="2060848"/>
            <a:ext cx="136815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电磁量能器：三维放置的</a:t>
            </a:r>
            <a:r>
              <a:rPr kumimoji="1" lang="en-US" altLang="zh-CN" dirty="0" err="1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CsI</a:t>
            </a:r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晶体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64288" y="1988840"/>
            <a:ext cx="18002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强子量能器：三维放置的铅＋塑料闪烁体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11960" y="5805264"/>
            <a:ext cx="1800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 smtClean="0">
                <a:solidFill>
                  <a:schemeClr val="bg1"/>
                </a:solidFill>
                <a:latin typeface="MS Reference Sans Serif"/>
                <a:cs typeface="MS Reference Sans Serif"/>
              </a:rPr>
              <a:t>偏转磁场</a:t>
            </a:r>
            <a:endParaRPr kumimoji="1" lang="en-US" altLang="zh-CN" dirty="0" smtClean="0">
              <a:solidFill>
                <a:schemeClr val="bg1"/>
              </a:solidFill>
              <a:latin typeface="MS Reference Sans Serif"/>
              <a:cs typeface="MS Reference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7713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/run/</a:t>
            </a:r>
            <a:r>
              <a:rPr kumimoji="1" lang="en-US" altLang="zh-CN" dirty="0" err="1" smtClean="0"/>
              <a:t>beamOn</a:t>
            </a:r>
            <a:r>
              <a:rPr kumimoji="1" lang="en-US" altLang="zh-CN" dirty="0" smtClean="0"/>
              <a:t> 1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52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4000" cy="457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2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Example B5</a:t>
            </a:r>
            <a:endParaRPr kumimoji="1"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095" b="1095"/>
          <a:stretch>
            <a:fillRect/>
          </a:stretch>
        </p:blipFill>
        <p:spPr>
          <a:xfrm>
            <a:off x="257821" y="1628800"/>
            <a:ext cx="8922691" cy="4968552"/>
          </a:xfr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53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5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Example B5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54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2128" b="2128"/>
          <a:stretch>
            <a:fillRect/>
          </a:stretch>
        </p:blipFill>
        <p:spPr>
          <a:xfrm>
            <a:off x="179512" y="1556791"/>
            <a:ext cx="8712968" cy="4808997"/>
          </a:xfrm>
        </p:spPr>
      </p:pic>
    </p:spTree>
    <p:extLst>
      <p:ext uri="{BB962C8B-B14F-4D97-AF65-F5344CB8AC3E}">
        <p14:creationId xmlns:p14="http://schemas.microsoft.com/office/powerpoint/2010/main" val="19405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Example B5</a:t>
            </a:r>
            <a:endParaRPr kumimoji="1"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019" b="1019"/>
          <a:stretch>
            <a:fillRect/>
          </a:stretch>
        </p:blipFill>
        <p:spPr>
          <a:xfrm>
            <a:off x="179512" y="1556791"/>
            <a:ext cx="8712968" cy="4894353"/>
          </a:xfr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55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23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Example B5</a:t>
            </a:r>
            <a:endParaRPr kumimoji="1"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240" b="1240"/>
          <a:stretch>
            <a:fillRect/>
          </a:stretch>
        </p:blipFill>
        <p:spPr>
          <a:xfrm>
            <a:off x="179512" y="1556792"/>
            <a:ext cx="8784976" cy="5040560"/>
          </a:xfr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040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Example B5</a:t>
            </a:r>
            <a:endParaRPr kumimoji="1"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2462" b="2462"/>
          <a:stretch>
            <a:fillRect/>
          </a:stretch>
        </p:blipFill>
        <p:spPr>
          <a:xfrm>
            <a:off x="179512" y="1556792"/>
            <a:ext cx="8816505" cy="4824536"/>
          </a:xfr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57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438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Example B5</a:t>
            </a:r>
            <a:endParaRPr kumimoji="1"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2940" b="2940"/>
          <a:stretch>
            <a:fillRect/>
          </a:stretch>
        </p:blipFill>
        <p:spPr>
          <a:xfrm>
            <a:off x="179512" y="1556792"/>
            <a:ext cx="8891888" cy="4824536"/>
          </a:xfr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58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846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练习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8153400" cy="4572000"/>
          </a:xfrm>
        </p:spPr>
        <p:txBody>
          <a:bodyPr/>
          <a:lstStyle/>
          <a:p>
            <a:r>
              <a:rPr kumimoji="1" lang="zh-CN" altLang="en-US" dirty="0" smtClean="0"/>
              <a:t>跑起来</a:t>
            </a:r>
            <a:r>
              <a:rPr kumimoji="1" lang="en-US" altLang="zh-CN" dirty="0" smtClean="0"/>
              <a:t>...</a:t>
            </a:r>
            <a:endParaRPr kumimoji="1" lang="zh-CN" altLang="en-US" dirty="0" smtClean="0"/>
          </a:p>
          <a:p>
            <a:r>
              <a:rPr kumimoji="1" lang="zh-CN" altLang="en-US" dirty="0" smtClean="0"/>
              <a:t>打开</a:t>
            </a:r>
            <a:r>
              <a:rPr kumimoji="1" lang="en-US" altLang="zh-CN" dirty="0" smtClean="0"/>
              <a:t>exampleB5</a:t>
            </a:r>
            <a:r>
              <a:rPr kumimoji="1" lang="zh-CN" altLang="en-US" dirty="0" smtClean="0"/>
              <a:t>的源程序，尝试：</a:t>
            </a:r>
          </a:p>
          <a:p>
            <a:pPr lvl="1"/>
            <a:r>
              <a:rPr kumimoji="1" lang="zh-CN" altLang="en-US" dirty="0" smtClean="0"/>
              <a:t>添加了什么物理过程？</a:t>
            </a:r>
          </a:p>
          <a:p>
            <a:pPr lvl="1"/>
            <a:r>
              <a:rPr kumimoji="1" lang="zh-CN" altLang="en-US" dirty="0" smtClean="0"/>
              <a:t>定义了哪些材料，对应的几何结构是如何定义的？</a:t>
            </a:r>
          </a:p>
          <a:p>
            <a:pPr lvl="1"/>
            <a:r>
              <a:rPr kumimoji="1" lang="zh-CN" altLang="en-US" dirty="0" smtClean="0"/>
              <a:t>在哪里定义入射粒子的方向／能量／种类？（源程序和</a:t>
            </a:r>
            <a:r>
              <a:rPr kumimoji="1" lang="en-US" altLang="zh-CN" dirty="0" smtClean="0"/>
              <a:t>mac</a:t>
            </a:r>
            <a:r>
              <a:rPr kumimoji="1" lang="zh-CN" altLang="en-US" dirty="0" smtClean="0"/>
              <a:t>文件中）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59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204" y="4148784"/>
            <a:ext cx="4197796" cy="27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蒙特卡洛</a:t>
            </a:r>
            <a:r>
              <a:rPr lang="en-US" altLang="zh-CN" dirty="0" smtClean="0"/>
              <a:t>(Monte Carlo)</a:t>
            </a:r>
            <a:r>
              <a:rPr lang="zh-CN" altLang="en-US" dirty="0" smtClean="0"/>
              <a:t>模拟</a:t>
            </a:r>
            <a:endParaRPr lang="en-US" altLang="zh-CN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679B0118-F263-478D-893E-BAF54DF204BC}" type="slidenum">
              <a:rPr lang="en-US" altLang="zh-CN" smtClean="0"/>
              <a:pPr>
                <a:defRPr/>
              </a:pPr>
              <a:t>6</a:t>
            </a:fld>
            <a:endParaRPr lang="en-US" altLang="zh-CN" sz="1400">
              <a:solidFill>
                <a:srgbClr val="FFFFFF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上述应用有何相同的地方？</a:t>
            </a:r>
            <a:endParaRPr kumimoji="1" lang="zh-CN" altLang="en-US" dirty="0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612648" y="1600200"/>
            <a:ext cx="8063808" cy="676672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04DA3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4652D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 smtClean="0"/>
              <a:t>都利用粒子与物质的相互作用</a:t>
            </a:r>
            <a:endParaRPr kumimoji="1" lang="en-US" altLang="zh-CN" dirty="0" smtClean="0"/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611560" y="2348880"/>
            <a:ext cx="8063808" cy="3024336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04DA3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4652D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 smtClean="0"/>
              <a:t>基于上述物理的应用有以下范围：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基础研究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医疗成像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治疗手段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工业生产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等</a:t>
            </a:r>
            <a:r>
              <a:rPr kumimoji="1" lang="is-IS" altLang="zh-CN" dirty="0" smtClean="0"/>
              <a:t>…</a:t>
            </a:r>
            <a:endParaRPr kumimoji="1" lang="en-US" altLang="zh-CN" dirty="0" smtClean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611560" y="5301208"/>
            <a:ext cx="8870191" cy="676672"/>
          </a:xfrm>
          <a:prstGeom prst="rect">
            <a:avLst/>
          </a:prstGeom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04DA3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4652D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/>
              <a:t>MC</a:t>
            </a:r>
            <a:r>
              <a:rPr kumimoji="1" lang="zh-CN" altLang="en-US" dirty="0" smtClean="0"/>
              <a:t>模拟是这些领域中必不可少的手段</a:t>
            </a:r>
          </a:p>
          <a:p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是可使用的软件之一，也是使用最广泛的一种</a:t>
            </a:r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50478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练习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8153400" cy="4572000"/>
          </a:xfrm>
        </p:spPr>
        <p:txBody>
          <a:bodyPr/>
          <a:lstStyle/>
          <a:p>
            <a:r>
              <a:rPr kumimoji="1" lang="zh-CN" altLang="en-US" dirty="0" smtClean="0"/>
              <a:t>修改</a:t>
            </a:r>
            <a:r>
              <a:rPr kumimoji="1" lang="en-US" altLang="zh-CN" dirty="0" smtClean="0"/>
              <a:t>exampleB5</a:t>
            </a:r>
            <a:r>
              <a:rPr kumimoji="1" lang="zh-CN" altLang="en-US" dirty="0" smtClean="0"/>
              <a:t>的源程序，尝试：</a:t>
            </a:r>
          </a:p>
          <a:p>
            <a:pPr lvl="1"/>
            <a:r>
              <a:rPr kumimoji="1" lang="zh-CN" altLang="en-US" dirty="0" smtClean="0"/>
              <a:t>修改成别的物理过程。（在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网页上查找还有哪些预定义的物理过程）再运行一次看看有什么区别，为什么？</a:t>
            </a:r>
          </a:p>
          <a:p>
            <a:pPr lvl="1"/>
            <a:r>
              <a:rPr kumimoji="1" lang="zh-CN" altLang="en-US" dirty="0" smtClean="0"/>
              <a:t>修改入射粒子的方向／能量／种类？（比如</a:t>
            </a:r>
            <a:r>
              <a:rPr kumimoji="1" lang="en-US" altLang="zh-CN" dirty="0" smtClean="0"/>
              <a:t>e-</a:t>
            </a:r>
            <a:r>
              <a:rPr kumimoji="1" lang="zh-CN" altLang="en-US" dirty="0" smtClean="0"/>
              <a:t>改为</a:t>
            </a:r>
            <a:r>
              <a:rPr kumimoji="1" lang="en-US" altLang="zh-CN" dirty="0" smtClean="0"/>
              <a:t>e+</a:t>
            </a:r>
            <a:r>
              <a:rPr kumimoji="1" lang="zh-CN" altLang="en-US" dirty="0" smtClean="0"/>
              <a:t>／</a:t>
            </a:r>
            <a:r>
              <a:rPr kumimoji="1" lang="en-US" altLang="zh-CN" dirty="0" smtClean="0"/>
              <a:t>p</a:t>
            </a:r>
            <a:r>
              <a:rPr kumimoji="1" lang="zh-CN" altLang="en-US" dirty="0" smtClean="0"/>
              <a:t>／</a:t>
            </a:r>
            <a:r>
              <a:rPr kumimoji="1" lang="en-US" altLang="zh-CN" dirty="0" smtClean="0"/>
              <a:t>pion</a:t>
            </a:r>
            <a:r>
              <a:rPr kumimoji="1" lang="zh-CN" altLang="en-US" dirty="0" smtClean="0"/>
              <a:t>等，看看有什么区别，并理解一下为什么）</a:t>
            </a:r>
          </a:p>
          <a:p>
            <a:pPr lvl="1"/>
            <a:r>
              <a:rPr kumimoji="1" lang="zh-CN" altLang="en-US" dirty="0" smtClean="0"/>
              <a:t>修改探测器的结构与尺寸。（在</a:t>
            </a:r>
            <a:r>
              <a:rPr kumimoji="1" lang="en-US" altLang="zh-CN" dirty="0" smtClean="0"/>
              <a:t>arm1</a:t>
            </a:r>
            <a:r>
              <a:rPr kumimoji="1" lang="zh-CN" altLang="en-US" dirty="0" smtClean="0"/>
              <a:t>前臂的丝室后方再加入一个</a:t>
            </a:r>
            <a:r>
              <a:rPr kumimoji="1" lang="en-US" altLang="zh-CN" dirty="0" smtClean="0"/>
              <a:t>TOF</a:t>
            </a:r>
            <a:r>
              <a:rPr kumimoji="1" lang="zh-CN" altLang="en-US" dirty="0"/>
              <a:t>）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60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275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7" y="0"/>
            <a:ext cx="9101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Geant4 EM package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62</a:t>
            </a:fld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864"/>
            <a:ext cx="9144000" cy="378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Gamma &amp; electron </a:t>
            </a:r>
            <a:r>
              <a:rPr kumimoji="1" lang="en-US" altLang="zh-CN" dirty="0" err="1" smtClean="0"/>
              <a:t>trasportation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63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9357"/>
            <a:ext cx="9144000" cy="39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6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Geant4 EM packages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8153400" cy="4572000"/>
          </a:xfrm>
        </p:spPr>
        <p:txBody>
          <a:bodyPr/>
          <a:lstStyle/>
          <a:p>
            <a:r>
              <a:rPr lang="en-US" altLang="zh-CN" dirty="0" smtClean="0"/>
              <a:t>G4EmLivermorePhysics</a:t>
            </a:r>
          </a:p>
          <a:p>
            <a:r>
              <a:rPr lang="en-US" altLang="zh-CN" dirty="0" smtClean="0"/>
              <a:t>G4EmLivermorePolarizedPhysics</a:t>
            </a:r>
          </a:p>
          <a:p>
            <a:r>
              <a:rPr lang="en-US" altLang="zh-CN" dirty="0" smtClean="0"/>
              <a:t>G4EmLowEPPhysics</a:t>
            </a:r>
          </a:p>
          <a:p>
            <a:r>
              <a:rPr lang="en-US" altLang="zh-CN" dirty="0" smtClean="0"/>
              <a:t>G4EmPenelopePhysics</a:t>
            </a:r>
          </a:p>
          <a:p>
            <a:r>
              <a:rPr lang="en-US" altLang="zh-CN" dirty="0" smtClean="0"/>
              <a:t>G4EmStandardPhysics</a:t>
            </a:r>
          </a:p>
          <a:p>
            <a:r>
              <a:rPr lang="en-US" altLang="zh-CN" dirty="0" smtClean="0"/>
              <a:t>G4EmStandardPhysicsSS</a:t>
            </a:r>
          </a:p>
          <a:p>
            <a:r>
              <a:rPr lang="en-US" altLang="zh-CN" dirty="0" smtClean="0"/>
              <a:t>G4EmStandardPhysicsWVI</a:t>
            </a:r>
          </a:p>
          <a:p>
            <a:r>
              <a:rPr lang="en-US" altLang="zh-CN" dirty="0" smtClean="0"/>
              <a:t>G4EmStandardPhysics_option1</a:t>
            </a:r>
          </a:p>
          <a:p>
            <a:r>
              <a:rPr kumimoji="1" lang="mr-IN" altLang="zh-CN" dirty="0" smtClean="0"/>
              <a:t>…</a:t>
            </a:r>
            <a:r>
              <a:rPr kumimoji="1" lang="en-US" altLang="zh-CN" dirty="0" smtClean="0"/>
              <a:t>.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64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701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尝试：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8153400" cy="4572000"/>
          </a:xfrm>
        </p:spPr>
        <p:txBody>
          <a:bodyPr/>
          <a:lstStyle/>
          <a:p>
            <a:r>
              <a:rPr kumimoji="1" lang="zh-CN" altLang="en-US" dirty="0" smtClean="0"/>
              <a:t>在</a:t>
            </a:r>
            <a:r>
              <a:rPr kumimoji="1" lang="en-US" altLang="zh-CN" dirty="0" smtClean="0"/>
              <a:t>Geant4</a:t>
            </a:r>
            <a:r>
              <a:rPr kumimoji="1" lang="zh-CN" altLang="en-US" dirty="0" smtClean="0"/>
              <a:t>的安装源程序中查找任意一个电磁物理过程</a:t>
            </a:r>
          </a:p>
          <a:p>
            <a:r>
              <a:rPr kumimoji="1" lang="zh-CN" altLang="en-US" dirty="0" smtClean="0"/>
              <a:t>尝试完成下表：  （物理过程练习</a:t>
            </a:r>
            <a:r>
              <a:rPr kumimoji="1" lang="en-US" altLang="zh-CN" dirty="0" smtClean="0"/>
              <a:t>.</a:t>
            </a:r>
            <a:r>
              <a:rPr kumimoji="1" lang="en-US" altLang="zh-CN" dirty="0" err="1" smtClean="0"/>
              <a:t>xls</a:t>
            </a:r>
            <a:r>
              <a:rPr kumimoji="1" lang="zh-CN" altLang="en-US" dirty="0"/>
              <a:t>）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E6B278E-5C10-4C68-AD7C-DA76F0FEBD7E}" type="slidenum">
              <a:rPr lang="en-US" altLang="zh-CN" smtClean="0"/>
              <a:pPr>
                <a:defRPr/>
              </a:pPr>
              <a:t>65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0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蒙特卡洛</a:t>
            </a:r>
            <a:r>
              <a:rPr lang="en-US" altLang="zh-CN" dirty="0" smtClean="0"/>
              <a:t>(Monte Carlo)</a:t>
            </a:r>
            <a:r>
              <a:rPr lang="zh-CN" altLang="en-US" dirty="0" smtClean="0"/>
              <a:t>模拟</a:t>
            </a:r>
            <a:endParaRPr lang="en-US" altLang="zh-CN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679B0118-F263-478D-893E-BAF54DF204BC}" type="slidenum">
              <a:rPr lang="en-US" altLang="zh-CN" smtClean="0"/>
              <a:pPr>
                <a:defRPr/>
              </a:pPr>
              <a:t>7</a:t>
            </a:fld>
            <a:endParaRPr lang="en-US" altLang="zh-CN" sz="1400">
              <a:solidFill>
                <a:srgbClr val="FFFFFF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粒子在对撞机中是什么样的？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72816"/>
            <a:ext cx="6948264" cy="4166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2600"/>
            <a:ext cx="9144000" cy="80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6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679B0118-F263-478D-893E-BAF54DF204BC}" type="slidenum">
              <a:rPr lang="en-US" altLang="zh-CN" smtClean="0"/>
              <a:pPr>
                <a:defRPr/>
              </a:pPr>
              <a:t>8</a:t>
            </a:fld>
            <a:endParaRPr lang="en-US" altLang="zh-CN" sz="1400">
              <a:solidFill>
                <a:srgbClr val="FFFFFF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去掉</a:t>
            </a:r>
            <a:r>
              <a:rPr kumimoji="1" lang="en-US" altLang="zh-CN" dirty="0" smtClean="0"/>
              <a:t>CG</a:t>
            </a:r>
            <a:r>
              <a:rPr kumimoji="1" lang="zh-CN" altLang="en-US" dirty="0" smtClean="0"/>
              <a:t>动画，这个过程是？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00808"/>
            <a:ext cx="7969279" cy="48740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92"/>
            <a:ext cx="9144000" cy="54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蒙特卡洛</a:t>
            </a:r>
            <a:r>
              <a:rPr lang="en-US" altLang="zh-CN" smtClean="0"/>
              <a:t>(Monte Carlo)</a:t>
            </a:r>
            <a:r>
              <a:rPr lang="zh-CN" altLang="en-US" smtClean="0"/>
              <a:t>模拟</a:t>
            </a:r>
            <a:endParaRPr lang="en-US" altLang="zh-CN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3037C-E69B-4811-9A36-97B1EFB62186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008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5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cademic presentation for college course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1475</Words>
  <Application>Microsoft Macintosh PowerPoint</Application>
  <PresentationFormat>全屏显示(4:3)</PresentationFormat>
  <Paragraphs>346</Paragraphs>
  <Slides>65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81" baseType="lpstr">
      <vt:lpstr>Calibri</vt:lpstr>
      <vt:lpstr>Courier New</vt:lpstr>
      <vt:lpstr>Hannotate SC Regular</vt:lpstr>
      <vt:lpstr>Mangal</vt:lpstr>
      <vt:lpstr>MS Reference Sans Serif</vt:lpstr>
      <vt:lpstr>SimSun</vt:lpstr>
      <vt:lpstr>Times New Roman</vt:lpstr>
      <vt:lpstr>Tw Cen MT</vt:lpstr>
      <vt:lpstr>Verdana</vt:lpstr>
      <vt:lpstr>Wingdings</vt:lpstr>
      <vt:lpstr>Wingdings 2</vt:lpstr>
      <vt:lpstr>华文仿宋</vt:lpstr>
      <vt:lpstr>宋体</vt:lpstr>
      <vt:lpstr>微軟正黑體</vt:lpstr>
      <vt:lpstr>Arial</vt:lpstr>
      <vt:lpstr>Academic presentation for college course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上述应用有何相同的地方？</vt:lpstr>
      <vt:lpstr>粒子在对撞机中是什么样的？</vt:lpstr>
      <vt:lpstr>去掉CG动画，这个过程是？</vt:lpstr>
      <vt:lpstr>PowerPoint 演示文稿</vt:lpstr>
      <vt:lpstr>Geant4 documentation</vt:lpstr>
      <vt:lpstr>Geant4: Installation and Examples</vt:lpstr>
      <vt:lpstr>怎么做一个Geant4应用？</vt:lpstr>
      <vt:lpstr>怎么做一个Geant4应用？</vt:lpstr>
      <vt:lpstr>怎么做一个Geant4应用？</vt:lpstr>
      <vt:lpstr>怎么做一个Geant4应用？</vt:lpstr>
      <vt:lpstr>怎么做一个Geant4应用？</vt:lpstr>
      <vt:lpstr> Geant4</vt:lpstr>
      <vt:lpstr>一起来做一个Geant4应用</vt:lpstr>
      <vt:lpstr>一起来做一个Geant4应用</vt:lpstr>
      <vt:lpstr>怎么做一个Geant4应用？</vt:lpstr>
      <vt:lpstr>怎么做一个Geant4应用？</vt:lpstr>
      <vt:lpstr>怎么做一个Geant4应用？</vt:lpstr>
      <vt:lpstr>怎么做一个Geant4应用？</vt:lpstr>
      <vt:lpstr>一个Geant4的程序是什么样</vt:lpstr>
      <vt:lpstr>一起来做一个Geant4应用</vt:lpstr>
      <vt:lpstr>物理过程－挑选演员</vt:lpstr>
      <vt:lpstr>物理过程</vt:lpstr>
      <vt:lpstr>物理过程</vt:lpstr>
      <vt:lpstr>负责物理过程的程序文件</vt:lpstr>
      <vt:lpstr>PhysicsList.cc</vt:lpstr>
      <vt:lpstr>物理过程的添加</vt:lpstr>
      <vt:lpstr>粒子定义(1)</vt:lpstr>
      <vt:lpstr>粒子定义(2)</vt:lpstr>
      <vt:lpstr>粒子定义(3)</vt:lpstr>
      <vt:lpstr>粒子定义(4)</vt:lpstr>
      <vt:lpstr>几何定义－搭建舞台</vt:lpstr>
      <vt:lpstr> </vt:lpstr>
      <vt:lpstr> </vt:lpstr>
      <vt:lpstr> </vt:lpstr>
      <vt:lpstr>PowerPoint 演示文稿</vt:lpstr>
      <vt:lpstr>负责几何过程的程序文件</vt:lpstr>
      <vt:lpstr>Detector Construction.cc</vt:lpstr>
      <vt:lpstr>构建舞台中… Construct()…</vt:lpstr>
      <vt:lpstr>购买材料中…DefineMaterial</vt:lpstr>
      <vt:lpstr>购买材料…</vt:lpstr>
      <vt:lpstr>选导火索</vt:lpstr>
      <vt:lpstr>负责点火的程序文件</vt:lpstr>
      <vt:lpstr> </vt:lpstr>
      <vt:lpstr>有了舞台，演员，群演，还需要？</vt:lpstr>
      <vt:lpstr>运行ExampleB5</vt:lpstr>
      <vt:lpstr>Example B5</vt:lpstr>
      <vt:lpstr>/run/beamOn 1</vt:lpstr>
      <vt:lpstr>Example B5</vt:lpstr>
      <vt:lpstr>Example B5</vt:lpstr>
      <vt:lpstr>Example B5</vt:lpstr>
      <vt:lpstr>Example B5</vt:lpstr>
      <vt:lpstr>Example B5</vt:lpstr>
      <vt:lpstr>Example B5</vt:lpstr>
      <vt:lpstr>练习</vt:lpstr>
      <vt:lpstr>练习</vt:lpstr>
      <vt:lpstr>PowerPoint 演示文稿</vt:lpstr>
      <vt:lpstr>Geant4 EM package</vt:lpstr>
      <vt:lpstr>Gamma &amp; electron trasportation</vt:lpstr>
      <vt:lpstr>Geant4 EM packages</vt:lpstr>
      <vt:lpstr>尝试：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计算机在物理研究的应用 第四章</dc:title>
  <dc:creator/>
  <cp:lastModifiedBy/>
  <cp:revision>2103</cp:revision>
  <dcterms:created xsi:type="dcterms:W3CDTF">2009-02-04T08:20:28Z</dcterms:created>
  <dcterms:modified xsi:type="dcterms:W3CDTF">2017-11-13T07:34:04Z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TC103524811033</vt:lpwstr>
  </property>
</Properties>
</file>