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111"/>
  </p:notesMasterIdLst>
  <p:sldIdLst>
    <p:sldId id="336" r:id="rId2"/>
    <p:sldId id="754" r:id="rId3"/>
    <p:sldId id="548" r:id="rId4"/>
    <p:sldId id="557" r:id="rId5"/>
    <p:sldId id="559" r:id="rId6"/>
    <p:sldId id="560" r:id="rId7"/>
    <p:sldId id="755" r:id="rId8"/>
    <p:sldId id="756" r:id="rId9"/>
    <p:sldId id="664" r:id="rId10"/>
    <p:sldId id="665" r:id="rId11"/>
    <p:sldId id="666" r:id="rId12"/>
    <p:sldId id="667" r:id="rId13"/>
    <p:sldId id="757" r:id="rId14"/>
    <p:sldId id="670" r:id="rId15"/>
    <p:sldId id="671" r:id="rId16"/>
    <p:sldId id="663" r:id="rId17"/>
    <p:sldId id="672" r:id="rId18"/>
    <p:sldId id="673" r:id="rId19"/>
    <p:sldId id="674" r:id="rId20"/>
    <p:sldId id="599" r:id="rId21"/>
    <p:sldId id="555" r:id="rId22"/>
    <p:sldId id="554" r:id="rId23"/>
    <p:sldId id="569" r:id="rId24"/>
    <p:sldId id="573" r:id="rId25"/>
    <p:sldId id="685" r:id="rId26"/>
    <p:sldId id="654" r:id="rId27"/>
    <p:sldId id="655" r:id="rId28"/>
    <p:sldId id="736" r:id="rId29"/>
    <p:sldId id="602" r:id="rId30"/>
    <p:sldId id="603" r:id="rId31"/>
    <p:sldId id="604" r:id="rId32"/>
    <p:sldId id="606" r:id="rId33"/>
    <p:sldId id="607" r:id="rId34"/>
    <p:sldId id="692" r:id="rId35"/>
    <p:sldId id="770" r:id="rId36"/>
    <p:sldId id="608" r:id="rId37"/>
    <p:sldId id="609" r:id="rId38"/>
    <p:sldId id="610" r:id="rId39"/>
    <p:sldId id="694" r:id="rId40"/>
    <p:sldId id="611" r:id="rId41"/>
    <p:sldId id="612" r:id="rId42"/>
    <p:sldId id="613" r:id="rId43"/>
    <p:sldId id="614" r:id="rId44"/>
    <p:sldId id="615" r:id="rId45"/>
    <p:sldId id="616" r:id="rId46"/>
    <p:sldId id="617" r:id="rId47"/>
    <p:sldId id="695" r:id="rId48"/>
    <p:sldId id="758" r:id="rId49"/>
    <p:sldId id="759" r:id="rId50"/>
    <p:sldId id="760" r:id="rId51"/>
    <p:sldId id="761" r:id="rId52"/>
    <p:sldId id="762" r:id="rId53"/>
    <p:sldId id="763" r:id="rId54"/>
    <p:sldId id="764" r:id="rId55"/>
    <p:sldId id="766" r:id="rId56"/>
    <p:sldId id="765" r:id="rId57"/>
    <p:sldId id="752" r:id="rId58"/>
    <p:sldId id="767" r:id="rId59"/>
    <p:sldId id="753" r:id="rId60"/>
    <p:sldId id="768" r:id="rId61"/>
    <p:sldId id="652" r:id="rId62"/>
    <p:sldId id="769" r:id="rId63"/>
    <p:sldId id="637" r:id="rId64"/>
    <p:sldId id="649" r:id="rId65"/>
    <p:sldId id="734" r:id="rId66"/>
    <p:sldId id="696" r:id="rId67"/>
    <p:sldId id="698" r:id="rId68"/>
    <p:sldId id="744" r:id="rId69"/>
    <p:sldId id="699" r:id="rId70"/>
    <p:sldId id="700" r:id="rId71"/>
    <p:sldId id="701" r:id="rId72"/>
    <p:sldId id="702" r:id="rId73"/>
    <p:sldId id="703" r:id="rId74"/>
    <p:sldId id="704" r:id="rId75"/>
    <p:sldId id="705" r:id="rId76"/>
    <p:sldId id="738" r:id="rId77"/>
    <p:sldId id="707" r:id="rId78"/>
    <p:sldId id="708" r:id="rId79"/>
    <p:sldId id="709" r:id="rId80"/>
    <p:sldId id="711" r:id="rId81"/>
    <p:sldId id="713" r:id="rId82"/>
    <p:sldId id="714" r:id="rId83"/>
    <p:sldId id="715" r:id="rId84"/>
    <p:sldId id="716" r:id="rId85"/>
    <p:sldId id="717" r:id="rId86"/>
    <p:sldId id="718" r:id="rId87"/>
    <p:sldId id="719" r:id="rId88"/>
    <p:sldId id="720" r:id="rId89"/>
    <p:sldId id="721" r:id="rId90"/>
    <p:sldId id="722" r:id="rId91"/>
    <p:sldId id="723" r:id="rId92"/>
    <p:sldId id="724" r:id="rId93"/>
    <p:sldId id="725" r:id="rId94"/>
    <p:sldId id="726" r:id="rId95"/>
    <p:sldId id="741" r:id="rId96"/>
    <p:sldId id="742" r:id="rId97"/>
    <p:sldId id="739" r:id="rId98"/>
    <p:sldId id="740" r:id="rId99"/>
    <p:sldId id="745" r:id="rId100"/>
    <p:sldId id="748" r:id="rId101"/>
    <p:sldId id="747" r:id="rId102"/>
    <p:sldId id="749" r:id="rId103"/>
    <p:sldId id="729" r:id="rId104"/>
    <p:sldId id="731" r:id="rId105"/>
    <p:sldId id="743" r:id="rId106"/>
    <p:sldId id="750" r:id="rId107"/>
    <p:sldId id="653" r:id="rId108"/>
    <p:sldId id="771" r:id="rId109"/>
    <p:sldId id="772" r:id="rId110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FF0000"/>
    <a:srgbClr val="008000"/>
    <a:srgbClr val="FFCC00"/>
    <a:srgbClr val="CC9900"/>
    <a:srgbClr val="996633"/>
    <a:srgbClr val="33CCFF"/>
    <a:srgbClr val="CCE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414" autoAdjust="0"/>
  </p:normalViewPr>
  <p:slideViewPr>
    <p:cSldViewPr>
      <p:cViewPr>
        <p:scale>
          <a:sx n="70" d="100"/>
          <a:sy n="70" d="100"/>
        </p:scale>
        <p:origin x="140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0EB36F4-0B1B-469F-A649-D48F26C618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492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26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FA15BF8F-0108-47D0-A1FB-46C6634E992A}" type="slidenum">
              <a:rPr lang="zh-CN" altLang="en-US" smtClean="0"/>
              <a:pPr eaLnBrk="1" hangingPunct="1"/>
              <a:t>58</a:t>
            </a:fld>
            <a:endParaRPr lang="en-US" altLang="zh-CN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95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B8ACC76-E3BD-4287-9362-B4793391BD05}" type="slidenum">
              <a:rPr lang="ja-JP" altLang="en-US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pPr eaLnBrk="1" hangingPunct="1"/>
              <a:t>70</a:t>
            </a:fld>
            <a:endParaRPr lang="ja-JP" altLang="en-US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5027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96DCFFF-5D8E-4CDA-BA46-0C57936FCB86}" type="slidenum">
              <a:rPr lang="en-GB" altLang="zh-CN">
                <a:latin typeface="Calibri" panose="020F0502020204030204" pitchFamily="34" charset="0"/>
              </a:rPr>
              <a:pPr eaLnBrk="1" hangingPunct="1"/>
              <a:t>87</a:t>
            </a:fld>
            <a:endParaRPr lang="en-GB" altLang="zh-CN">
              <a:latin typeface="Calibri" panose="020F050202020403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987176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220F57D-0AB7-4B40-BE96-B7002896844A}" type="slidenum">
              <a:rPr lang="en-GB" altLang="zh-CN">
                <a:latin typeface="Calibri" panose="020F0502020204030204" pitchFamily="34" charset="0"/>
              </a:rPr>
              <a:pPr eaLnBrk="1" hangingPunct="1"/>
              <a:t>92</a:t>
            </a:fld>
            <a:endParaRPr lang="en-GB" altLang="zh-CN">
              <a:latin typeface="Calibri" panose="020F050202020403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103971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4C39FB-8F6E-41C1-8BA0-866416BED14F}" type="slidenum">
              <a:rPr lang="zh-CN" altLang="en-US" smtClean="0"/>
              <a:pPr>
                <a:defRPr/>
              </a:pPr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B36F4-0B1B-469F-A649-D48F26C618B5}" type="slidenum">
              <a:rPr lang="en-US" altLang="zh-CN" smtClean="0"/>
              <a:pPr/>
              <a:t>100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03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F250A-3B11-458A-B6CD-D144CA7E1FA3}" type="slidenum">
              <a:rPr lang="en-US" altLang="zh-CN"/>
              <a:pPr/>
              <a:t>102</a:t>
            </a:fld>
            <a:endParaRPr lang="en-US" altLang="zh-CN"/>
          </a:p>
        </p:txBody>
      </p:sp>
      <p:sp>
        <p:nvSpPr>
          <p:cNvPr id="185958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8663"/>
            <a:ext cx="4800600" cy="3600450"/>
          </a:xfrm>
          <a:ln/>
        </p:spPr>
      </p:sp>
      <p:sp>
        <p:nvSpPr>
          <p:cNvPr id="18595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3112" cy="42338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6741" tIns="43371" rIns="86741" bIns="43371" anchor="ctr"/>
          <a:lstStyle/>
          <a:p>
            <a:pPr defTabSz="449263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5368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8DB08-37B8-4618-9D93-8063B2264267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369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71469-0F34-4544-9622-EEA425AAD4DD}" type="slidenum">
              <a:rPr lang="zh-CN" altLang="en-US"/>
              <a:pPr/>
              <a:t>43</a:t>
            </a:fld>
            <a:endParaRPr lang="en-US" altLang="zh-CN"/>
          </a:p>
        </p:txBody>
      </p:sp>
      <p:sp>
        <p:nvSpPr>
          <p:cNvPr id="523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28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6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DF974E4A-3F45-4B97-8C99-46EAB17D3EC8}" type="slidenum">
              <a:rPr lang="zh-CN" altLang="en-US" smtClean="0"/>
              <a:pPr eaLnBrk="1" hangingPunct="1"/>
              <a:t>52</a:t>
            </a:fld>
            <a:endParaRPr lang="en-US" altLang="zh-CN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60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2A2CDC88-528E-43E7-A48F-C4E051AF9E86}" type="slidenum">
              <a:rPr lang="zh-CN" altLang="en-US" smtClean="0"/>
              <a:pPr eaLnBrk="1" hangingPunct="1"/>
              <a:t>53</a:t>
            </a:fld>
            <a:endParaRPr lang="en-US" altLang="zh-CN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4C6B432F-3144-4309-9263-FBBBA3729B69}" type="slidenum">
              <a:rPr lang="en-US" altLang="zh-CN" smtClean="0"/>
              <a:pPr eaLnBrk="1" hangingPunct="1"/>
              <a:t>54</a:t>
            </a:fld>
            <a:endParaRPr lang="en-US" altLang="zh-CN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7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5772FA86-BB0F-42F1-914F-A89F18DCEFE9}" type="slidenum">
              <a:rPr lang="zh-CN" altLang="en-US" smtClean="0"/>
              <a:pPr eaLnBrk="1" hangingPunct="1"/>
              <a:t>55</a:t>
            </a:fld>
            <a:endParaRPr lang="en-US" altLang="zh-CN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5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4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41055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0" y="6587248"/>
            <a:ext cx="25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2012-7-11</a:t>
            </a:r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339752" y="6587248"/>
            <a:ext cx="43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235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6587248"/>
            <a:ext cx="25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2012-7-11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339752" y="6587248"/>
            <a:ext cx="43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7397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文本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标题文本</a:t>
            </a:r>
          </a:p>
        </p:txBody>
      </p:sp>
      <p:sp>
        <p:nvSpPr>
          <p:cNvPr id="19" name="正文级别 1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3738726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412682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2013/1/18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国家自然科学基金重点项目结题报告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ED256E-90E8-49A1-B4C7-19D580ED75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393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C91104A-EEA4-4CA4-8BEB-395EF2643E5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88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25ED-3042-4F7A-8F05-01E5A719E4CF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AF1662-43EA-499A-A912-5EB7BC6C16A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6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284163"/>
            <a:ext cx="6553200" cy="5540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81000" y="1219200"/>
            <a:ext cx="8458200" cy="4876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2005-12-20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J. Cao (IHEP)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5D45D-36C4-4B8C-BFDA-DD7CD3301F4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476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976"/>
            <a:ext cx="9144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Title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20688"/>
            <a:ext cx="8229600" cy="595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Level one</a:t>
            </a:r>
          </a:p>
          <a:p>
            <a:pPr lvl="1"/>
            <a:r>
              <a:rPr lang="en-US" altLang="zh-CN" dirty="0" smtClean="0"/>
              <a:t>Level two</a:t>
            </a:r>
          </a:p>
          <a:p>
            <a:pPr lvl="2"/>
            <a:r>
              <a:rPr lang="en-US" altLang="zh-CN" dirty="0" smtClean="0"/>
              <a:t>Level three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76256" y="6586184"/>
            <a:ext cx="2267744" cy="276999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 wrap="square" tIns="0" bIns="0">
            <a:spAutoFit/>
          </a:bodyPr>
          <a:lstStyle/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1600" i="1" smtClean="0">
                <a:latin typeface="Times New Roman" pitchFamily="18" charset="0"/>
              </a:rPr>
              <a:t>  </a:t>
            </a:r>
            <a:r>
              <a:rPr lang="en-US" altLang="zh-CN" sz="1600" i="1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1600" smtClean="0">
                <a:latin typeface="Times New Roman" pitchFamily="18" charset="0"/>
              </a:rPr>
              <a:t>       </a:t>
            </a:r>
            <a:fld id="{1CEEA5D8-A167-44F9-85E3-5C9A7E390D15}" type="slidenum">
              <a:rPr lang="en-US" altLang="zh-CN" b="1">
                <a:latin typeface="Times New Roman" pitchFamily="18" charset="0"/>
              </a:rPr>
              <a:pPr algn="r" eaLnBrk="1" hangingPunct="1">
                <a:spcBef>
                  <a:spcPct val="50000"/>
                </a:spcBef>
                <a:buFont typeface="Wingdings" pitchFamily="2" charset="2"/>
                <a:buNone/>
              </a:pPr>
              <a:t>‹#›</a:t>
            </a:fld>
            <a:r>
              <a:rPr lang="en-US" altLang="zh-CN" b="1">
                <a:latin typeface="Times New Roman" pitchFamily="18" charset="0"/>
              </a:rPr>
              <a:t>   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0" y="36378"/>
            <a:ext cx="2057400" cy="457200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/>
        </p:spPr>
        <p:txBody>
          <a:bodyPr tIns="46800" bIns="46800"/>
          <a:lstStyle/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3200" i="1">
                <a:latin typeface="Garamond" pitchFamily="18" charset="0"/>
              </a:rPr>
              <a:t>  </a:t>
            </a:r>
            <a:endParaRPr lang="en-US" altLang="zh-CN" sz="3200" b="1">
              <a:latin typeface="Garamond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3" r:id="rId3"/>
    <p:sldLayoutId id="2147483705" r:id="rId4"/>
    <p:sldLayoutId id="2147483707" r:id="rId5"/>
    <p:sldLayoutId id="2147483708" r:id="rId6"/>
    <p:sldLayoutId id="2147483710" r:id="rId7"/>
    <p:sldLayoutId id="2147483711" r:id="rId8"/>
    <p:sldLayoutId id="2147483712" r:id="rId9"/>
  </p:sldLayoutIdLst>
  <p:transition spd="slow" advClick="0"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 u="sng" baseline="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微软雅黑" panose="020B0503020204020204" pitchFamily="34" charset="-122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800" b="1" baseline="0">
          <a:solidFill>
            <a:srgbClr val="0000CC"/>
          </a:solidFill>
          <a:latin typeface="Times New Roman" pitchFamily="18" charset="0"/>
          <a:ea typeface="微软雅黑" panose="020B0503020204020204" pitchFamily="34" charset="-122"/>
          <a:cs typeface="Times New Roman" pitchFamily="18" charset="0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400" b="1" baseline="0">
          <a:solidFill>
            <a:srgbClr val="008000"/>
          </a:solidFill>
          <a:latin typeface="Times New Roman" pitchFamily="18" charset="0"/>
          <a:ea typeface="微软雅黑" panose="020B0503020204020204" pitchFamily="34" charset="-122"/>
          <a:cs typeface="Times New Roman" pitchFamily="18" charset="0"/>
        </a:defRPr>
      </a:lvl2pPr>
      <a:lvl3pPr marL="1295400" indent="-3810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 baseline="0">
          <a:solidFill>
            <a:srgbClr val="0000CC"/>
          </a:solidFill>
          <a:latin typeface="Times New Roman" pitchFamily="18" charset="0"/>
          <a:ea typeface="微软雅黑" panose="020B0503020204020204" pitchFamily="34" charset="-122"/>
          <a:cs typeface="Times New Roman" pitchFamily="18" charset="0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wmf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1.png"/><Relationship Id="rId4" Type="http://schemas.openxmlformats.org/officeDocument/2006/relationships/image" Target="../media/image7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4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jpg"/><Relationship Id="rId7" Type="http://schemas.openxmlformats.org/officeDocument/2006/relationships/image" Target="../media/image154.jpe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jpg"/><Relationship Id="rId4" Type="http://schemas.openxmlformats.org/officeDocument/2006/relationships/image" Target="../media/image15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e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9.png"/><Relationship Id="rId7" Type="http://schemas.openxmlformats.org/officeDocument/2006/relationships/image" Target="../media/image221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162.png"/><Relationship Id="rId10" Type="http://schemas.openxmlformats.org/officeDocument/2006/relationships/image" Target="../media/image224.png"/><Relationship Id="rId4" Type="http://schemas.openxmlformats.org/officeDocument/2006/relationships/image" Target="../media/image161.png"/><Relationship Id="rId9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800200"/>
          </a:xfrm>
        </p:spPr>
        <p:txBody>
          <a:bodyPr>
            <a:noAutofit/>
          </a:bodyPr>
          <a:lstStyle/>
          <a:p>
            <a:r>
              <a:rPr lang="en-US" altLang="zh-CN" sz="4800" u="none" dirty="0" smtClean="0">
                <a:effectLst/>
              </a:rPr>
              <a:t>Neutrino Detector</a:t>
            </a:r>
            <a:br>
              <a:rPr lang="en-US" altLang="zh-CN" sz="4800" u="none" dirty="0" smtClean="0">
                <a:effectLst/>
              </a:rPr>
            </a:br>
            <a:r>
              <a:rPr lang="en-US" altLang="zh-CN" sz="3600" u="none" dirty="0" smtClean="0">
                <a:effectLst/>
              </a:rPr>
              <a:t>-- Principle and Design</a:t>
            </a:r>
            <a:endParaRPr lang="zh-CN" altLang="en-US" sz="48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sz="4800" dirty="0" smtClean="0">
                <a:solidFill>
                  <a:schemeClr val="accent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Jun Cao</a:t>
            </a:r>
          </a:p>
          <a:p>
            <a:endParaRPr lang="en-US" altLang="zh-CN" sz="2000" dirty="0" smtClean="0">
              <a:solidFill>
                <a:schemeClr val="accent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  <a:p>
            <a:r>
              <a:rPr lang="en-US" altLang="zh-CN" sz="2600" dirty="0" smtClean="0">
                <a:solidFill>
                  <a:schemeClr val="accent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Institute of High Energy Physics, Beijing</a:t>
            </a:r>
          </a:p>
          <a:p>
            <a:endParaRPr lang="en-US" altLang="zh-CN" sz="2400" dirty="0" smtClean="0">
              <a:solidFill>
                <a:schemeClr val="accent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  <a:p>
            <a:r>
              <a:rPr lang="en-US" altLang="zh-CN" sz="2400" dirty="0" smtClean="0">
                <a:solidFill>
                  <a:schemeClr val="accent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Nov.15, 2017, Nanning</a:t>
            </a:r>
            <a:endParaRPr lang="zh-CN" altLang="en-US" sz="2400" dirty="0">
              <a:solidFill>
                <a:schemeClr val="accent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4974349"/>
            <a:ext cx="8229600" cy="1791595"/>
          </a:xfrm>
        </p:spPr>
        <p:txBody>
          <a:bodyPr/>
          <a:lstStyle/>
          <a:p>
            <a:r>
              <a:rPr lang="en-US" altLang="zh-CN" sz="2400" b="0" dirty="0" smtClean="0"/>
              <a:t>Energy level of pi bond, S0 is ground state, </a:t>
            </a:r>
            <a:r>
              <a:rPr lang="zh-CN" altLang="en-US" sz="2400" b="0" dirty="0"/>
              <a:t> </a:t>
            </a:r>
            <a:r>
              <a:rPr lang="en-US" altLang="zh-CN" sz="2400" b="0" dirty="0" smtClean="0"/>
              <a:t>S1, S2 are excited single states, T1 is excited triplet state</a:t>
            </a:r>
          </a:p>
          <a:p>
            <a:r>
              <a:rPr lang="en-US" altLang="zh-CN" sz="2400" b="0" dirty="0" smtClean="0"/>
              <a:t>Due to </a:t>
            </a:r>
            <a:r>
              <a:rPr lang="en-US" altLang="zh-CN" sz="2400" b="0" dirty="0" smtClean="0">
                <a:solidFill>
                  <a:srgbClr val="C00000"/>
                </a:solidFill>
              </a:rPr>
              <a:t>Stokes shift</a:t>
            </a:r>
            <a:r>
              <a:rPr lang="zh-CN" altLang="en-US" sz="2400" b="0" dirty="0">
                <a:solidFill>
                  <a:srgbClr val="C00000"/>
                </a:solidFill>
              </a:rPr>
              <a:t> </a:t>
            </a:r>
            <a:r>
              <a:rPr lang="en-US" altLang="zh-CN" sz="2400" b="0" dirty="0" smtClean="0"/>
              <a:t>(found in 1852) scintillation light can transmit in itself.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583844"/>
          </a:xfrm>
        </p:spPr>
        <p:txBody>
          <a:bodyPr/>
          <a:lstStyle/>
          <a:p>
            <a:r>
              <a:rPr lang="en-US" altLang="zh-CN" dirty="0" smtClean="0"/>
              <a:t>Molecule Energy Level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" y="692696"/>
            <a:ext cx="5359208" cy="41823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078" y="792017"/>
            <a:ext cx="4046922" cy="39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584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822325"/>
            <a:ext cx="8707438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67107" name="Rectangle 3"/>
          <p:cNvSpPr>
            <a:spLocks/>
          </p:cNvSpPr>
          <p:nvPr/>
        </p:nvSpPr>
        <p:spPr bwMode="auto">
          <a:xfrm>
            <a:off x="7004050" y="5776913"/>
            <a:ext cx="71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3968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06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93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63613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858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&gt; 25 cm</a:t>
            </a:r>
          </a:p>
        </p:txBody>
      </p:sp>
      <p:sp>
        <p:nvSpPr>
          <p:cNvPr id="1967108" name="Rectangle 4"/>
          <p:cNvSpPr>
            <a:spLocks/>
          </p:cNvSpPr>
          <p:nvPr/>
        </p:nvSpPr>
        <p:spPr bwMode="auto">
          <a:xfrm>
            <a:off x="7516813" y="3495675"/>
            <a:ext cx="868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3968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06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93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63613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858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25 mm ea</a:t>
            </a:r>
          </a:p>
        </p:txBody>
      </p:sp>
      <p:sp>
        <p:nvSpPr>
          <p:cNvPr id="1967109" name="Rectangle 5"/>
          <p:cNvSpPr>
            <a:spLocks/>
          </p:cNvSpPr>
          <p:nvPr/>
        </p:nvSpPr>
        <p:spPr bwMode="auto">
          <a:xfrm>
            <a:off x="7464425" y="2068513"/>
            <a:ext cx="1554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151" bIns="0"/>
          <a:lstStyle>
            <a:lvl1pPr marL="3492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06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93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63613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858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High purity </a:t>
            </a:r>
          </a:p>
          <a:p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Heat transfer fluid</a:t>
            </a:r>
            <a:b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</a:br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HFE7000 </a:t>
            </a:r>
            <a:b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</a:br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&gt; 50 cm</a:t>
            </a:r>
          </a:p>
        </p:txBody>
      </p:sp>
      <p:sp>
        <p:nvSpPr>
          <p:cNvPr id="1967110" name="Line 6"/>
          <p:cNvSpPr>
            <a:spLocks noChangeShapeType="1"/>
          </p:cNvSpPr>
          <p:nvPr/>
        </p:nvSpPr>
        <p:spPr bwMode="auto">
          <a:xfrm rot="10800000" flipH="1">
            <a:off x="5635625" y="2384425"/>
            <a:ext cx="1865313" cy="103663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967111" name="Rectangle 7"/>
          <p:cNvSpPr>
            <a:spLocks/>
          </p:cNvSpPr>
          <p:nvPr/>
        </p:nvSpPr>
        <p:spPr bwMode="auto">
          <a:xfrm>
            <a:off x="7532688" y="4633913"/>
            <a:ext cx="7699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3968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06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93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63613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858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>
                <a:latin typeface="Gill Sans" charset="0"/>
                <a:ea typeface="宋体" panose="02010600030101010101" pitchFamily="2" charset="-122"/>
                <a:sym typeface="Gill Sans" charset="0"/>
              </a:rPr>
              <a:t>1.37 mm</a:t>
            </a:r>
          </a:p>
        </p:txBody>
      </p:sp>
      <p:sp>
        <p:nvSpPr>
          <p:cNvPr id="1967112" name="Line 8"/>
          <p:cNvSpPr>
            <a:spLocks noChangeShapeType="1"/>
          </p:cNvSpPr>
          <p:nvPr/>
        </p:nvSpPr>
        <p:spPr bwMode="auto">
          <a:xfrm>
            <a:off x="5653088" y="5848350"/>
            <a:ext cx="1295400" cy="33972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967113" name="Rectangle 9"/>
          <p:cNvSpPr>
            <a:spLocks/>
          </p:cNvSpPr>
          <p:nvPr/>
        </p:nvSpPr>
        <p:spPr bwMode="auto">
          <a:xfrm>
            <a:off x="7000875" y="6080125"/>
            <a:ext cx="1457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06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938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63613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85875" algn="l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300" b="1">
                <a:latin typeface="Gill Sans" charset="0"/>
                <a:ea typeface="宋体" panose="02010600030101010101" pitchFamily="2" charset="-122"/>
                <a:sym typeface="Gill Sans" charset="0"/>
              </a:rPr>
              <a:t>VETO PANELS</a:t>
            </a:r>
          </a:p>
        </p:txBody>
      </p:sp>
      <p:sp>
        <p:nvSpPr>
          <p:cNvPr id="1967116" name="Rectangle 12"/>
          <p:cNvSpPr>
            <a:spLocks/>
          </p:cNvSpPr>
          <p:nvPr/>
        </p:nvSpPr>
        <p:spPr bwMode="auto">
          <a:xfrm>
            <a:off x="1743075" y="155575"/>
            <a:ext cx="57673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defTabSz="642938"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0675" algn="l" defTabSz="642938"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938" algn="l" defTabSz="642938"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63613" algn="l" defTabSz="642938"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85875" algn="l" defTabSz="642938"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tabLst>
                <a:tab pos="749300" algn="l"/>
                <a:tab pos="8304213" algn="l"/>
                <a:tab pos="904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Gill Sans" charset="0"/>
              </a:rPr>
              <a:t>The EXO-200 Detector</a:t>
            </a:r>
          </a:p>
        </p:txBody>
      </p:sp>
      <p:pic>
        <p:nvPicPr>
          <p:cNvPr id="1967117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0000">
            <a:off x="4021138" y="3238500"/>
            <a:ext cx="150018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6796523" y="641899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G.Gratta</a:t>
            </a:r>
            <a:r>
              <a:rPr lang="en-US" altLang="zh-CN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2013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679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967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6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9634" name="Picture 2" descr="P1010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796523" y="641899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G.Gratta</a:t>
            </a:r>
            <a:r>
              <a:rPr lang="en-US" altLang="zh-CN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2013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088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562" name="Text Box 2"/>
          <p:cNvSpPr txBox="1">
            <a:spLocks noChangeArrowheads="1"/>
          </p:cNvSpPr>
          <p:nvPr/>
        </p:nvSpPr>
        <p:spPr bwMode="auto">
          <a:xfrm>
            <a:off x="5694363" y="2971800"/>
            <a:ext cx="3297237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2200" b="1" dirty="0">
                <a:latin typeface="Comic Sans MS" panose="030F0702030302020204" pitchFamily="66" charset="0"/>
                <a:ea typeface="宋体" panose="02010600030101010101" pitchFamily="2" charset="-122"/>
              </a:rPr>
              <a:t>A two-site Compton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2200" b="1" dirty="0">
                <a:latin typeface="Comic Sans MS" panose="030F0702030302020204" pitchFamily="66" charset="0"/>
                <a:ea typeface="宋体" panose="02010600030101010101" pitchFamily="2" charset="-122"/>
              </a:rPr>
              <a:t>scattering event.</a:t>
            </a:r>
          </a:p>
          <a:p>
            <a:pPr hangingPunct="0">
              <a:lnSpc>
                <a:spcPct val="3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CN" sz="2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All scintillation light arrives at 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the same time, indicating that 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the two energy depositions 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are simultaneous.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CN" sz="1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The scintillation light is 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Brighter and more localized 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on Side 1 where the 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rPr>
              <a:t>scattering occurs</a:t>
            </a:r>
          </a:p>
        </p:txBody>
      </p:sp>
      <p:pic>
        <p:nvPicPr>
          <p:cNvPr id="1858563" name="Picture 3" descr="event_858_1195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>
            <a:fillRect/>
          </a:stretch>
        </p:blipFill>
        <p:spPr bwMode="auto">
          <a:xfrm>
            <a:off x="1116013" y="41275"/>
            <a:ext cx="79914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8564" name="Text Box 4"/>
          <p:cNvSpPr txBox="1">
            <a:spLocks noChangeArrowheads="1"/>
          </p:cNvSpPr>
          <p:nvPr/>
        </p:nvSpPr>
        <p:spPr bwMode="auto">
          <a:xfrm>
            <a:off x="755650" y="249238"/>
            <a:ext cx="317500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>
                <a:ea typeface="宋体" panose="02010600030101010101" pitchFamily="2" charset="-122"/>
              </a:rPr>
              <a:t>V</a:t>
            </a:r>
          </a:p>
          <a:p>
            <a:pPr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>
                <a:ea typeface="宋体" panose="02010600030101010101" pitchFamily="2" charset="-122"/>
              </a:rPr>
              <a:t>U</a:t>
            </a:r>
          </a:p>
          <a:p>
            <a:pPr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>
                <a:ea typeface="宋体" panose="02010600030101010101" pitchFamily="2" charset="-122"/>
              </a:rPr>
              <a:t>V</a:t>
            </a:r>
          </a:p>
          <a:p>
            <a:pPr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1858565" name="Text Box 5"/>
          <p:cNvSpPr txBox="1">
            <a:spLocks noChangeArrowheads="1"/>
          </p:cNvSpPr>
          <p:nvPr/>
        </p:nvSpPr>
        <p:spPr bwMode="auto">
          <a:xfrm rot="16200000">
            <a:off x="-351631" y="1066007"/>
            <a:ext cx="16192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>
                <a:ea typeface="宋体" panose="02010600030101010101" pitchFamily="2" charset="-122"/>
              </a:rPr>
              <a:t>Side 1    Side 2</a:t>
            </a:r>
          </a:p>
        </p:txBody>
      </p:sp>
      <p:pic>
        <p:nvPicPr>
          <p:cNvPr id="1858566" name="Picture 6" descr="event_858_119571_ap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392363"/>
            <a:ext cx="5391150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796523" y="641899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G.Gratta</a:t>
            </a:r>
            <a:r>
              <a:rPr lang="en-US" altLang="zh-CN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2013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5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solidFill>
                  <a:srgbClr val="C00000"/>
                </a:solidFill>
              </a:rPr>
              <a:t>IceCube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3757" y="1196752"/>
            <a:ext cx="3185309" cy="553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aether.lbl.gov/www/projects/neutrino/icecube/icecube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857"/>
            <a:ext cx="50673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903991"/>
      </p:ext>
    </p:extLst>
  </p:cSld>
  <p:clrMapOvr>
    <a:masterClrMapping/>
  </p:clrMapOvr>
  <p:transition spd="slow" advClick="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857375" y="428625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GB" smtClean="0"/>
              <a:t>Ice drilling with hot water</a:t>
            </a: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0" y="1739900"/>
            <a:ext cx="8858250" cy="4773613"/>
          </a:xfrm>
          <a:prstGeom prst="rect">
            <a:avLst/>
          </a:prstGeom>
          <a:gradFill rotWithShape="0">
            <a:gsLst>
              <a:gs pos="0">
                <a:srgbClr val="0033CC"/>
              </a:gs>
              <a:gs pos="100000">
                <a:srgbClr val="000A2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114800" y="1577975"/>
            <a:ext cx="304800" cy="472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alpha val="78999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680" name="Line 5"/>
          <p:cNvSpPr>
            <a:spLocks noChangeShapeType="1"/>
          </p:cNvSpPr>
          <p:nvPr/>
        </p:nvSpPr>
        <p:spPr bwMode="auto">
          <a:xfrm flipH="1">
            <a:off x="4343400" y="1349375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1" name="Line 6"/>
          <p:cNvSpPr>
            <a:spLocks noChangeShapeType="1"/>
          </p:cNvSpPr>
          <p:nvPr/>
        </p:nvSpPr>
        <p:spPr bwMode="auto">
          <a:xfrm>
            <a:off x="4343400" y="1273175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2" name="Rectangle 7"/>
          <p:cNvSpPr>
            <a:spLocks noChangeArrowheads="1"/>
          </p:cNvSpPr>
          <p:nvPr/>
        </p:nvSpPr>
        <p:spPr bwMode="auto">
          <a:xfrm>
            <a:off x="4114800" y="1425575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683" name="Oval 9"/>
          <p:cNvSpPr>
            <a:spLocks noChangeArrowheads="1"/>
          </p:cNvSpPr>
          <p:nvPr/>
        </p:nvSpPr>
        <p:spPr bwMode="auto">
          <a:xfrm>
            <a:off x="4876800" y="119697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684" name="Arc 10"/>
          <p:cNvSpPr>
            <a:spLocks/>
          </p:cNvSpPr>
          <p:nvPr/>
        </p:nvSpPr>
        <p:spPr bwMode="auto">
          <a:xfrm flipH="1">
            <a:off x="4267200" y="1273175"/>
            <a:ext cx="76200" cy="76200"/>
          </a:xfrm>
          <a:custGeom>
            <a:avLst/>
            <a:gdLst>
              <a:gd name="T0" fmla="*/ 0 w 21600"/>
              <a:gd name="T1" fmla="*/ 0 h 21600"/>
              <a:gd name="T2" fmla="*/ 268817 w 21600"/>
              <a:gd name="T3" fmla="*/ 268817 h 21600"/>
              <a:gd name="T4" fmla="*/ 0 w 21600"/>
              <a:gd name="T5" fmla="*/ 26881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 flipH="1">
            <a:off x="4191000" y="5997575"/>
            <a:ext cx="76200" cy="1524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 flipH="1">
            <a:off x="4267200" y="5997575"/>
            <a:ext cx="0" cy="2286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 flipH="1">
            <a:off x="4191000" y="5997575"/>
            <a:ext cx="762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4267200" y="5997575"/>
            <a:ext cx="76200" cy="1524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4267200" y="5997575"/>
            <a:ext cx="76200" cy="2286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 flipH="1">
            <a:off x="4191000" y="5997575"/>
            <a:ext cx="76200" cy="2286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91" name="Text Box 18"/>
          <p:cNvSpPr txBox="1">
            <a:spLocks noChangeArrowheads="1"/>
          </p:cNvSpPr>
          <p:nvPr/>
        </p:nvSpPr>
        <p:spPr bwMode="auto">
          <a:xfrm>
            <a:off x="5143500" y="1071563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Hot water heaters</a:t>
            </a:r>
          </a:p>
        </p:txBody>
      </p:sp>
      <p:sp>
        <p:nvSpPr>
          <p:cNvPr id="28692" name="Line 19"/>
          <p:cNvSpPr>
            <a:spLocks noChangeShapeType="1"/>
          </p:cNvSpPr>
          <p:nvPr/>
        </p:nvSpPr>
        <p:spPr bwMode="auto">
          <a:xfrm>
            <a:off x="4267200" y="5235575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93" name="Text Box 22"/>
          <p:cNvSpPr txBox="1">
            <a:spLocks noChangeArrowheads="1"/>
          </p:cNvSpPr>
          <p:nvPr/>
        </p:nvSpPr>
        <p:spPr bwMode="auto">
          <a:xfrm>
            <a:off x="4724400" y="6002338"/>
            <a:ext cx="114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FF66"/>
                </a:solidFill>
                <a:ea typeface="宋体" pitchFamily="2" charset="-122"/>
              </a:rPr>
              <a:t>-25 C</a:t>
            </a:r>
          </a:p>
          <a:p>
            <a:pPr>
              <a:spcBef>
                <a:spcPct val="50000"/>
              </a:spcBef>
            </a:pPr>
            <a:endParaRPr lang="en-US" altLang="zh-CN">
              <a:ea typeface="宋体" pitchFamily="2" charset="-122"/>
            </a:endParaRPr>
          </a:p>
        </p:txBody>
      </p:sp>
      <p:sp>
        <p:nvSpPr>
          <p:cNvPr id="28694" name="Text Box 23"/>
          <p:cNvSpPr txBox="1">
            <a:spLocks noChangeArrowheads="1"/>
          </p:cNvSpPr>
          <p:nvPr/>
        </p:nvSpPr>
        <p:spPr bwMode="auto">
          <a:xfrm>
            <a:off x="2743200" y="59975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9933"/>
                </a:solidFill>
                <a:ea typeface="宋体" pitchFamily="2" charset="-122"/>
              </a:rPr>
              <a:t>-2450 m</a:t>
            </a:r>
            <a:endParaRPr lang="en-US" altLang="zh-CN">
              <a:solidFill>
                <a:srgbClr val="FF9933"/>
              </a:solidFill>
              <a:ea typeface="宋体" pitchFamily="2" charset="-122"/>
            </a:endParaRPr>
          </a:p>
        </p:txBody>
      </p:sp>
      <p:sp>
        <p:nvSpPr>
          <p:cNvPr id="28695" name="Rectangle 26"/>
          <p:cNvSpPr>
            <a:spLocks noChangeArrowheads="1"/>
          </p:cNvSpPr>
          <p:nvPr/>
        </p:nvSpPr>
        <p:spPr bwMode="auto">
          <a:xfrm>
            <a:off x="0" y="1438275"/>
            <a:ext cx="9144000" cy="3048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3000375" y="1757363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9933"/>
                </a:solidFill>
                <a:ea typeface="宋体" pitchFamily="2" charset="-122"/>
              </a:rPr>
              <a:t>-50 m</a:t>
            </a:r>
          </a:p>
        </p:txBody>
      </p:sp>
      <p:sp>
        <p:nvSpPr>
          <p:cNvPr id="28697" name="Text Box 21"/>
          <p:cNvSpPr txBox="1">
            <a:spLocks noChangeArrowheads="1"/>
          </p:cNvSpPr>
          <p:nvPr/>
        </p:nvSpPr>
        <p:spPr bwMode="auto">
          <a:xfrm>
            <a:off x="4648200" y="1828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FF66"/>
                </a:solidFill>
                <a:ea typeface="宋体" pitchFamily="2" charset="-122"/>
              </a:rPr>
              <a:t>-55 C</a:t>
            </a:r>
          </a:p>
        </p:txBody>
      </p:sp>
      <p:sp>
        <p:nvSpPr>
          <p:cNvPr id="28698" name="Line 8"/>
          <p:cNvSpPr>
            <a:spLocks noChangeShapeType="1"/>
          </p:cNvSpPr>
          <p:nvPr/>
        </p:nvSpPr>
        <p:spPr bwMode="auto">
          <a:xfrm flipH="1">
            <a:off x="4267200" y="1349375"/>
            <a:ext cx="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99" name="Line 17"/>
          <p:cNvSpPr>
            <a:spLocks noChangeShapeType="1"/>
          </p:cNvSpPr>
          <p:nvPr/>
        </p:nvSpPr>
        <p:spPr bwMode="auto">
          <a:xfrm flipH="1" flipV="1">
            <a:off x="4343400" y="1349375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700" name="Line 20"/>
          <p:cNvSpPr>
            <a:spLocks noChangeShapeType="1"/>
          </p:cNvSpPr>
          <p:nvPr/>
        </p:nvSpPr>
        <p:spPr bwMode="auto">
          <a:xfrm>
            <a:off x="4343400" y="1958975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8701" name="Picture 2" descr="SP_5 016-compress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786063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563"/>
            <a:ext cx="193833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5"/>
            <a:ext cx="1928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5331"/>
            <a:ext cx="9144000" cy="620874"/>
          </a:xfrm>
        </p:spPr>
        <p:txBody>
          <a:bodyPr>
            <a:normAutofit/>
          </a:bodyPr>
          <a:lstStyle/>
          <a:p>
            <a:r>
              <a:rPr lang="en-US" altLang="zh-CN" dirty="0"/>
              <a:t>D</a:t>
            </a:r>
            <a:r>
              <a:rPr lang="en-US" altLang="zh-CN" dirty="0" smtClean="0"/>
              <a:t>istinguish Neutrinos from </a:t>
            </a:r>
            <a:r>
              <a:rPr lang="en-US" altLang="zh-CN" dirty="0"/>
              <a:t>D</a:t>
            </a:r>
            <a:r>
              <a:rPr lang="en-US" altLang="zh-CN" dirty="0" smtClean="0"/>
              <a:t>ifferent </a:t>
            </a:r>
            <a:r>
              <a:rPr lang="en-US" altLang="zh-CN" dirty="0"/>
              <a:t>S</a:t>
            </a:r>
            <a:r>
              <a:rPr lang="en-US" altLang="zh-CN" dirty="0" smtClean="0"/>
              <a:t>ources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5220072" y="929083"/>
            <a:ext cx="3672408" cy="249991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altLang="zh-CN" sz="2400" dirty="0" smtClean="0">
                <a:solidFill>
                  <a:srgbClr val="C00000"/>
                </a:solidFill>
              </a:rPr>
              <a:t>Super-K</a:t>
            </a:r>
            <a:r>
              <a:rPr lang="en-US" altLang="zh-CN" sz="2400" dirty="0" smtClean="0"/>
              <a:t>: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solar </a:t>
            </a:r>
            <a:r>
              <a:rPr lang="el-GR" altLang="zh-CN" sz="2400" dirty="0" smtClean="0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lang="en-US" altLang="zh-CN" sz="2400" dirty="0" smtClean="0"/>
              <a:t>,  atm. </a:t>
            </a:r>
            <a:r>
              <a:rPr lang="el-GR" altLang="zh-CN" sz="2400" dirty="0" smtClean="0"/>
              <a:t>ν</a:t>
            </a:r>
            <a:r>
              <a:rPr lang="en-US" altLang="zh-CN" sz="2400" dirty="0" smtClean="0"/>
              <a:t>,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acc. </a:t>
            </a:r>
            <a:r>
              <a:rPr lang="el-GR" altLang="zh-CN" sz="2400" dirty="0" smtClean="0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sz="2400" dirty="0" smtClean="0"/>
              <a:t>from J-</a:t>
            </a:r>
            <a:r>
              <a:rPr lang="en-US" altLang="zh-CN" sz="2400" dirty="0" err="1" smtClean="0"/>
              <a:t>Parc</a:t>
            </a:r>
            <a:endParaRPr lang="en-US" altLang="zh-CN" sz="2400" dirty="0" smtClean="0"/>
          </a:p>
          <a:p>
            <a:pPr>
              <a:spcBef>
                <a:spcPts val="1800"/>
              </a:spcBef>
            </a:pPr>
            <a:r>
              <a:rPr lang="en-US" altLang="zh-CN" sz="2400" dirty="0" smtClean="0">
                <a:solidFill>
                  <a:srgbClr val="C00000"/>
                </a:solidFill>
              </a:rPr>
              <a:t>JUNO</a:t>
            </a:r>
            <a:r>
              <a:rPr lang="en-US" altLang="zh-CN" sz="2400" dirty="0" smtClean="0"/>
              <a:t>: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reactor </a:t>
            </a:r>
            <a:r>
              <a:rPr lang="el-GR" altLang="zh-CN" sz="2400" dirty="0" smtClean="0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lang="en-US" altLang="zh-CN" sz="2400" dirty="0" smtClean="0"/>
              <a:t>, geo-</a:t>
            </a:r>
            <a:r>
              <a:rPr lang="el-GR" altLang="zh-CN" sz="2400" dirty="0" smtClean="0"/>
              <a:t>ν</a:t>
            </a:r>
            <a:r>
              <a:rPr lang="en-US" altLang="zh-CN" sz="2400" dirty="0" smtClean="0"/>
              <a:t>,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solar </a:t>
            </a:r>
            <a:r>
              <a:rPr lang="el-GR" altLang="zh-CN" sz="2400" dirty="0" smtClean="0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lang="en-US" altLang="zh-CN" sz="2400" dirty="0" smtClean="0"/>
              <a:t>, atmospheric </a:t>
            </a:r>
            <a:r>
              <a:rPr lang="el-GR" altLang="zh-CN" sz="2400" dirty="0" smtClean="0"/>
              <a:t>ν</a:t>
            </a:r>
            <a:r>
              <a:rPr lang="en-US" altLang="zh-CN" sz="2400" dirty="0" smtClean="0"/>
              <a:t>,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supernova </a:t>
            </a:r>
            <a:r>
              <a:rPr lang="el-GR" altLang="zh-CN" sz="2400" dirty="0" smtClean="0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lang="en-US" altLang="zh-CN" sz="2400" dirty="0" smtClean="0"/>
              <a:t>, DSNB</a:t>
            </a:r>
            <a:endParaRPr lang="zh-CN" altLang="en-US" sz="2400" dirty="0"/>
          </a:p>
        </p:txBody>
      </p:sp>
      <p:pic>
        <p:nvPicPr>
          <p:cNvPr id="3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821071"/>
            <a:ext cx="4764373" cy="2967969"/>
          </a:xfrm>
          <a:prstGeom prst="rect">
            <a:avLst/>
          </a:prstGeom>
        </p:spPr>
      </p:pic>
      <p:sp>
        <p:nvSpPr>
          <p:cNvPr id="7" name="文本占位符 4"/>
          <p:cNvSpPr txBox="1">
            <a:spLocks/>
          </p:cNvSpPr>
          <p:nvPr/>
        </p:nvSpPr>
        <p:spPr bwMode="auto">
          <a:xfrm>
            <a:off x="683568" y="4077072"/>
            <a:ext cx="3744416" cy="264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en-US" altLang="zh-CN" sz="2400" kern="0" dirty="0" smtClean="0">
                <a:solidFill>
                  <a:schemeClr val="accent1">
                    <a:lumMod val="50000"/>
                  </a:schemeClr>
                </a:solidFill>
              </a:rPr>
              <a:t>Energy range</a:t>
            </a:r>
          </a:p>
          <a:p>
            <a:pPr eaLnBrk="1" hangingPunct="1"/>
            <a:r>
              <a:rPr lang="el-GR" altLang="zh-CN" sz="2400" kern="0" dirty="0">
                <a:solidFill>
                  <a:schemeClr val="accent1">
                    <a:lumMod val="50000"/>
                  </a:schemeClr>
                </a:solidFill>
              </a:rPr>
              <a:t>ν </a:t>
            </a:r>
            <a:r>
              <a:rPr lang="en-US" altLang="zh-CN" sz="2400" kern="0" dirty="0" smtClean="0">
                <a:solidFill>
                  <a:schemeClr val="accent1">
                    <a:lumMod val="50000"/>
                  </a:schemeClr>
                </a:solidFill>
              </a:rPr>
              <a:t>and anti-</a:t>
            </a:r>
            <a:r>
              <a:rPr lang="el-GR" altLang="zh-CN" sz="2400" kern="0" dirty="0">
                <a:solidFill>
                  <a:schemeClr val="accent1">
                    <a:lumMod val="50000"/>
                  </a:schemeClr>
                </a:solidFill>
              </a:rPr>
              <a:t> ν</a:t>
            </a:r>
            <a:endParaRPr lang="en-US" altLang="zh-CN" sz="2400" kern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US" altLang="zh-CN" sz="2400" kern="0" dirty="0">
                <a:solidFill>
                  <a:schemeClr val="accent1">
                    <a:lumMod val="50000"/>
                  </a:schemeClr>
                </a:solidFill>
              </a:rPr>
              <a:t>Acc. </a:t>
            </a:r>
            <a:r>
              <a:rPr lang="el-GR" altLang="zh-CN" sz="2400" kern="0" dirty="0">
                <a:solidFill>
                  <a:schemeClr val="accent1">
                    <a:lumMod val="50000"/>
                  </a:schemeClr>
                </a:solidFill>
              </a:rPr>
              <a:t>ν</a:t>
            </a:r>
            <a:r>
              <a:rPr lang="en-US" altLang="zh-CN" sz="24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kern="0" dirty="0" smtClean="0">
                <a:solidFill>
                  <a:schemeClr val="accent1">
                    <a:lumMod val="50000"/>
                  </a:schemeClr>
                </a:solidFill>
              </a:rPr>
              <a:t>beam timing</a:t>
            </a:r>
          </a:p>
          <a:p>
            <a:pPr eaLnBrk="1" hangingPunct="1"/>
            <a:r>
              <a:rPr lang="en-US" altLang="zh-CN" sz="2400" kern="0" dirty="0" smtClean="0">
                <a:solidFill>
                  <a:schemeClr val="accent1">
                    <a:lumMod val="50000"/>
                  </a:schemeClr>
                </a:solidFill>
              </a:rPr>
              <a:t>Supernova in 10 s</a:t>
            </a:r>
          </a:p>
          <a:p>
            <a:pPr eaLnBrk="1" hangingPunct="1"/>
            <a:r>
              <a:rPr lang="en-US" altLang="zh-CN" sz="2400" kern="0" dirty="0" smtClean="0">
                <a:solidFill>
                  <a:schemeClr val="accent1">
                    <a:lumMod val="50000"/>
                  </a:schemeClr>
                </a:solidFill>
              </a:rPr>
              <a:t>Sun has a direction</a:t>
            </a:r>
          </a:p>
          <a:p>
            <a:pPr eaLnBrk="1" hangingPunct="1"/>
            <a:r>
              <a:rPr lang="en-US" altLang="zh-CN" sz="2400" kern="0" dirty="0" smtClean="0">
                <a:solidFill>
                  <a:schemeClr val="accent1">
                    <a:lumMod val="50000"/>
                  </a:schemeClr>
                </a:solidFill>
              </a:rPr>
              <a:t>Inevitably, some </a:t>
            </a:r>
            <a:r>
              <a:rPr lang="en-US" altLang="zh-CN" sz="2400" kern="0" dirty="0" err="1" smtClean="0">
                <a:solidFill>
                  <a:schemeClr val="accent1">
                    <a:lumMod val="50000"/>
                  </a:schemeClr>
                </a:solidFill>
              </a:rPr>
              <a:t>bkgs</a:t>
            </a:r>
            <a:endParaRPr lang="zh-CN" altLang="en-US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885" y="3645024"/>
            <a:ext cx="3893462" cy="29200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00192" y="3328755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Fit Spectrum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76056" y="6457890"/>
            <a:ext cx="86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geo-</a:t>
            </a:r>
            <a:r>
              <a:rPr lang="el-GR" altLang="zh-CN" sz="2000" b="1" dirty="0">
                <a:solidFill>
                  <a:srgbClr val="C00000"/>
                </a:solidFill>
              </a:rPr>
              <a:t>ν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 bwMode="auto">
          <a:xfrm flipV="1">
            <a:off x="5724128" y="6252953"/>
            <a:ext cx="0" cy="3121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7408538" y="4078662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reactor-</a:t>
            </a:r>
            <a:r>
              <a:rPr lang="el-GR" altLang="zh-CN" sz="2000" b="1" dirty="0">
                <a:solidFill>
                  <a:srgbClr val="C00000"/>
                </a:solidFill>
              </a:rPr>
              <a:t>ν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 bwMode="auto">
          <a:xfrm flipH="1">
            <a:off x="7260849" y="4478772"/>
            <a:ext cx="551511" cy="4331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61710194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609594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Dark Blue Water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12674" name="Picture 2" descr="D:\Blog\201108\water_absor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0674"/>
            <a:ext cx="3609007" cy="320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75" name="Picture 3" descr="D:\Blog\201108\蓝水池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22" y="3522718"/>
            <a:ext cx="5603305" cy="270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76" name="Picture 4" descr="D:\Blog\201108\tyvek_re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93750"/>
            <a:ext cx="3503871" cy="28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Group 10"/>
          <p:cNvGrpSpPr/>
          <p:nvPr/>
        </p:nvGrpSpPr>
        <p:grpSpPr>
          <a:xfrm>
            <a:off x="539552" y="1124744"/>
            <a:ext cx="7992207" cy="5307160"/>
            <a:chOff x="1878623" y="955963"/>
            <a:chExt cx="7992207" cy="5307160"/>
          </a:xfrm>
        </p:grpSpPr>
        <p:pic>
          <p:nvPicPr>
            <p:cNvPr id="5" name="Picture 100" descr="spectrum200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623" y="955963"/>
              <a:ext cx="7992207" cy="530716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Rectangle 9"/>
            <p:cNvSpPr/>
            <p:nvPr/>
          </p:nvSpPr>
          <p:spPr>
            <a:xfrm>
              <a:off x="6307015" y="1383323"/>
              <a:ext cx="2907323" cy="977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oup 5"/>
          <p:cNvGrpSpPr/>
          <p:nvPr/>
        </p:nvGrpSpPr>
        <p:grpSpPr>
          <a:xfrm>
            <a:off x="5624438" y="1033958"/>
            <a:ext cx="2579076" cy="4771694"/>
            <a:chOff x="4217275" y="554551"/>
            <a:chExt cx="2577663" cy="6116332"/>
          </a:xfrm>
        </p:grpSpPr>
        <p:sp>
          <p:nvSpPr>
            <p:cNvPr id="8" name="TextBox 6"/>
            <p:cNvSpPr txBox="1"/>
            <p:nvPr/>
          </p:nvSpPr>
          <p:spPr>
            <a:xfrm>
              <a:off x="4217275" y="554551"/>
              <a:ext cx="2530037" cy="7495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smtClean="0"/>
                <a:t>SuperK,SNO</a:t>
              </a:r>
              <a:endParaRPr lang="it-IT" sz="3200" b="1"/>
            </a:p>
          </p:txBody>
        </p:sp>
        <p:sp>
          <p:nvSpPr>
            <p:cNvPr id="9" name="Rectangle 7"/>
            <p:cNvSpPr/>
            <p:nvPr/>
          </p:nvSpPr>
          <p:spPr>
            <a:xfrm>
              <a:off x="4280338" y="1436110"/>
              <a:ext cx="2514600" cy="5234773"/>
            </a:xfrm>
            <a:prstGeom prst="rect">
              <a:avLst/>
            </a:prstGeom>
            <a:solidFill>
              <a:srgbClr val="75FFB3">
                <a:alpha val="37000"/>
              </a:srgbClr>
            </a:solidFill>
            <a:ln>
              <a:solidFill>
                <a:srgbClr val="75F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Straight Arrow Connector 8"/>
            <p:cNvCxnSpPr/>
            <p:nvPr/>
          </p:nvCxnSpPr>
          <p:spPr>
            <a:xfrm>
              <a:off x="4261288" y="1291594"/>
              <a:ext cx="1162050" cy="0"/>
            </a:xfrm>
            <a:prstGeom prst="straightConnector1">
              <a:avLst/>
            </a:prstGeom>
            <a:ln w="82550">
              <a:solidFill>
                <a:srgbClr val="75FF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1"/>
          <p:cNvGrpSpPr/>
          <p:nvPr/>
        </p:nvGrpSpPr>
        <p:grpSpPr>
          <a:xfrm>
            <a:off x="3795637" y="1743197"/>
            <a:ext cx="4360249" cy="4085896"/>
            <a:chOff x="3429000" y="2133600"/>
            <a:chExt cx="4648200" cy="4085896"/>
          </a:xfrm>
        </p:grpSpPr>
        <p:sp>
          <p:nvSpPr>
            <p:cNvPr id="12" name="Rectangle 12"/>
            <p:cNvSpPr/>
            <p:nvPr/>
          </p:nvSpPr>
          <p:spPr>
            <a:xfrm>
              <a:off x="3429000" y="2743200"/>
              <a:ext cx="4648200" cy="3476296"/>
            </a:xfrm>
            <a:prstGeom prst="rect">
              <a:avLst/>
            </a:prstGeom>
            <a:solidFill>
              <a:srgbClr val="0000FF">
                <a:alpha val="37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429000" y="2133600"/>
              <a:ext cx="22860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smtClean="0"/>
                <a:t>Homestake</a:t>
              </a:r>
              <a:endParaRPr lang="it-IT" sz="3200" b="1"/>
            </a:p>
          </p:txBody>
        </p:sp>
        <p:cxnSp>
          <p:nvCxnSpPr>
            <p:cNvPr id="14" name="Straight Arrow Connector 14"/>
            <p:cNvCxnSpPr/>
            <p:nvPr/>
          </p:nvCxnSpPr>
          <p:spPr>
            <a:xfrm>
              <a:off x="3429000" y="2667000"/>
              <a:ext cx="2324100" cy="0"/>
            </a:xfrm>
            <a:prstGeom prst="straightConnector1">
              <a:avLst/>
            </a:prstGeom>
            <a:ln w="825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5"/>
          <p:cNvGrpSpPr/>
          <p:nvPr/>
        </p:nvGrpSpPr>
        <p:grpSpPr>
          <a:xfrm>
            <a:off x="2154406" y="3265241"/>
            <a:ext cx="6377353" cy="2561896"/>
            <a:chOff x="1952625" y="3657600"/>
            <a:chExt cx="6505575" cy="2561896"/>
          </a:xfrm>
        </p:grpSpPr>
        <p:sp>
          <p:nvSpPr>
            <p:cNvPr id="16" name="TextBox 16"/>
            <p:cNvSpPr txBox="1"/>
            <p:nvPr/>
          </p:nvSpPr>
          <p:spPr>
            <a:xfrm>
              <a:off x="1952625" y="3657600"/>
              <a:ext cx="26670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smtClean="0"/>
                <a:t>Gallex/SAGE</a:t>
              </a:r>
              <a:endParaRPr lang="it-IT" sz="3200" b="1"/>
            </a:p>
          </p:txBody>
        </p:sp>
        <p:sp>
          <p:nvSpPr>
            <p:cNvPr id="17" name="Rectangle 17"/>
            <p:cNvSpPr/>
            <p:nvPr/>
          </p:nvSpPr>
          <p:spPr>
            <a:xfrm>
              <a:off x="2070538" y="4267200"/>
              <a:ext cx="6387662" cy="1952296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Arrow Connector 18"/>
            <p:cNvCxnSpPr/>
            <p:nvPr/>
          </p:nvCxnSpPr>
          <p:spPr>
            <a:xfrm>
              <a:off x="2070538" y="4191000"/>
              <a:ext cx="2324100" cy="0"/>
            </a:xfrm>
            <a:prstGeom prst="straightConnector1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9"/>
          <p:cNvGrpSpPr/>
          <p:nvPr/>
        </p:nvGrpSpPr>
        <p:grpSpPr>
          <a:xfrm>
            <a:off x="2154406" y="4352586"/>
            <a:ext cx="6376796" cy="658129"/>
            <a:chOff x="1665373" y="762000"/>
            <a:chExt cx="6640427" cy="658129"/>
          </a:xfrm>
        </p:grpSpPr>
        <p:cxnSp>
          <p:nvCxnSpPr>
            <p:cNvPr id="20" name="Straight Arrow Connector 20"/>
            <p:cNvCxnSpPr/>
            <p:nvPr/>
          </p:nvCxnSpPr>
          <p:spPr>
            <a:xfrm>
              <a:off x="1665373" y="1346775"/>
              <a:ext cx="6640427" cy="73354"/>
            </a:xfrm>
            <a:prstGeom prst="straightConnector1">
              <a:avLst/>
            </a:prstGeom>
            <a:ln w="69850">
              <a:solidFill>
                <a:srgbClr val="FFFF6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1"/>
            <p:cNvSpPr txBox="1"/>
            <p:nvPr/>
          </p:nvSpPr>
          <p:spPr>
            <a:xfrm>
              <a:off x="3162300" y="762000"/>
              <a:ext cx="2343150" cy="584775"/>
            </a:xfrm>
            <a:prstGeom prst="rect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smtClean="0"/>
                <a:t>Borexino</a:t>
              </a:r>
              <a:endParaRPr lang="it-IT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22434307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6" y="1628800"/>
            <a:ext cx="8944068" cy="396044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358511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Transfer in LS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1234" y="835193"/>
            <a:ext cx="4254582" cy="310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2,5-二苯基恶唑, CAS #: 92-71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12" y="3080964"/>
            <a:ext cx="2359017" cy="10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12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87" y="4801603"/>
            <a:ext cx="3545607" cy="14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箭头连接符 11"/>
          <p:cNvCxnSpPr/>
          <p:nvPr/>
        </p:nvCxnSpPr>
        <p:spPr bwMode="auto">
          <a:xfrm flipH="1">
            <a:off x="1998621" y="2306884"/>
            <a:ext cx="1" cy="7225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箭头连接符 17"/>
          <p:cNvCxnSpPr/>
          <p:nvPr/>
        </p:nvCxnSpPr>
        <p:spPr bwMode="auto">
          <a:xfrm flipH="1">
            <a:off x="2090705" y="4242160"/>
            <a:ext cx="1" cy="7225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文本框 18"/>
          <p:cNvSpPr txBox="1"/>
          <p:nvPr/>
        </p:nvSpPr>
        <p:spPr>
          <a:xfrm>
            <a:off x="2183506" y="2378992"/>
            <a:ext cx="182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50000"/>
                  </a:schemeClr>
                </a:solidFill>
              </a:rPr>
              <a:t>Resonance</a:t>
            </a:r>
            <a:endParaRPr lang="zh-CN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11290" y="430297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50000"/>
                  </a:schemeClr>
                </a:solidFill>
              </a:rPr>
              <a:t>Absorption and re-</a:t>
            </a:r>
            <a:r>
              <a:rPr lang="en-US" altLang="zh-CN" sz="2400" b="1" dirty="0" err="1" smtClean="0">
                <a:solidFill>
                  <a:schemeClr val="accent3">
                    <a:lumMod val="50000"/>
                  </a:schemeClr>
                </a:solidFill>
              </a:rPr>
              <a:t>emisson</a:t>
            </a:r>
            <a:r>
              <a:rPr lang="en-US" altLang="zh-CN" sz="2400" b="1" dirty="0" smtClean="0">
                <a:solidFill>
                  <a:schemeClr val="accent3">
                    <a:lumMod val="50000"/>
                  </a:schemeClr>
                </a:solidFill>
              </a:rPr>
              <a:t> of UV light</a:t>
            </a:r>
            <a:endParaRPr lang="zh-CN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71234" y="5221359"/>
            <a:ext cx="4117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Binary LS (w/o </a:t>
            </a:r>
            <a:r>
              <a:rPr lang="en-US" altLang="zh-CN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wl</a:t>
            </a:r>
            <a:r>
              <a:rPr lang="en-US" altLang="zh-C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shifter)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Ternary LS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3648" y="6314770"/>
            <a:ext cx="674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happens when exciting with UV light?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3211" y="610653"/>
            <a:ext cx="358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50000"/>
                  </a:schemeClr>
                </a:solidFill>
              </a:rPr>
              <a:t>Excitation by Ionization</a:t>
            </a:r>
            <a:endParaRPr lang="zh-CN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6" y="1136859"/>
            <a:ext cx="2465213" cy="11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3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975"/>
            <a:ext cx="9144000" cy="686861"/>
          </a:xfrm>
        </p:spPr>
        <p:txBody>
          <a:bodyPr/>
          <a:lstStyle/>
          <a:p>
            <a:pPr eaLnBrk="1" hangingPunct="1"/>
            <a:r>
              <a:rPr lang="en-US" altLang="zh-CN" b="1" dirty="0" smtClean="0"/>
              <a:t>Light Yield vs </a:t>
            </a:r>
            <a:r>
              <a:rPr lang="zh-CN" altLang="en-US" b="1" dirty="0" smtClean="0"/>
              <a:t>PPO</a:t>
            </a:r>
            <a:r>
              <a:rPr lang="zh-CN" altLang="en-US" dirty="0"/>
              <a:t> </a:t>
            </a:r>
            <a:r>
              <a:rPr lang="en-US" altLang="zh-CN" dirty="0" smtClean="0"/>
              <a:t>(</a:t>
            </a:r>
            <a:r>
              <a:rPr lang="zh-CN" altLang="en-US" b="1" dirty="0" smtClean="0"/>
              <a:t>Bis-MSB</a:t>
            </a:r>
            <a:r>
              <a:rPr lang="en-US" altLang="zh-CN" b="1" dirty="0" smtClean="0"/>
              <a:t>) Concentration</a:t>
            </a:r>
            <a:endParaRPr lang="zh-CN" altLang="en-US" b="1" dirty="0" smtClean="0"/>
          </a:p>
        </p:txBody>
      </p:sp>
      <p:pic>
        <p:nvPicPr>
          <p:cNvPr id="15364" name="Picture 3" descr="图片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05" y="1257896"/>
            <a:ext cx="39482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图片2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81" y="717836"/>
            <a:ext cx="4601260" cy="35596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1049067" y="3754367"/>
            <a:ext cx="2808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dirty="0" smtClean="0"/>
              <a:t>Light yield versus PPO concentration</a:t>
            </a:r>
            <a:endParaRPr lang="zh-CN" dirty="0"/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5319627" y="3867145"/>
            <a:ext cx="32401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dirty="0"/>
              <a:t>Light yield versus </a:t>
            </a:r>
            <a:r>
              <a:rPr lang="en-US" altLang="zh-CN" dirty="0" err="1" smtClean="0"/>
              <a:t>bis</a:t>
            </a:r>
            <a:r>
              <a:rPr lang="en-US" altLang="zh-CN" dirty="0" smtClean="0"/>
              <a:t>-MSB concentration</a:t>
            </a:r>
            <a:endParaRPr lang="zh-CN" altLang="zh-CN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90082" y="4817526"/>
            <a:ext cx="81638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LAB solvent, measured w/ small cell. Light yield may be impacted by cell size, due to absorption reemission process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Concentration </a:t>
            </a:r>
            <a:r>
              <a:rPr lang="en-US" altLang="zh-CN" sz="2400" dirty="0" smtClean="0">
                <a:solidFill>
                  <a:schemeClr val="accent1"/>
                </a:solidFill>
              </a:rPr>
              <a:t>Quenching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727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0976"/>
            <a:ext cx="9144000" cy="694512"/>
          </a:xfrm>
          <a:noFill/>
          <a:ln/>
        </p:spPr>
        <p:txBody>
          <a:bodyPr/>
          <a:lstStyle/>
          <a:p>
            <a:r>
              <a:rPr lang="en-US" altLang="zh-CN" dirty="0"/>
              <a:t>Attenuation, absorption, scattering</a:t>
            </a:r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1878013" y="2687638"/>
          <a:ext cx="4592637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3" name="Equation" r:id="rId3" imgW="1346040" imgH="444240" progId="Equation.DSMT4">
                  <p:embed/>
                </p:oleObj>
              </mc:Choice>
              <mc:Fallback>
                <p:oleObj name="Equation" r:id="rId3" imgW="13460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13" y="2687638"/>
                        <a:ext cx="4592637" cy="1512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135688" y="1778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zh-CN"/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446726"/>
              </p:ext>
            </p:extLst>
          </p:nvPr>
        </p:nvGraphicFramePr>
        <p:xfrm>
          <a:off x="1259681" y="956764"/>
          <a:ext cx="17430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4" name="Equation" r:id="rId5" imgW="939600" imgH="203040" progId="Equation.DSMT4">
                  <p:embed/>
                </p:oleObj>
              </mc:Choice>
              <mc:Fallback>
                <p:oleObj name="Equation" r:id="rId5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81" y="956764"/>
                        <a:ext cx="1743075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971550" y="4365625"/>
            <a:ext cx="11525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95288" y="6092825"/>
            <a:ext cx="496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Attenuation: also noted as extinction length.</a:t>
            </a: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3203575" y="4365625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476375" y="5157788"/>
            <a:ext cx="3311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Absorption: the molecular are heated by incident light.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219700" y="4292600"/>
            <a:ext cx="28733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5005388" y="5157788"/>
            <a:ext cx="3670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Rayleigh scattering: scatter off the bound electrons of molecular.</a:t>
            </a:r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6372225" y="3789363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408738" y="4221163"/>
            <a:ext cx="2195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Mie, Raman, absorb&amp;re-emit…</a:t>
            </a:r>
          </a:p>
        </p:txBody>
      </p:sp>
      <p:graphicFrame>
        <p:nvGraphicFramePr>
          <p:cNvPr id="16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69239729"/>
              </p:ext>
            </p:extLst>
          </p:nvPr>
        </p:nvGraphicFramePr>
        <p:xfrm>
          <a:off x="3458600" y="820287"/>
          <a:ext cx="3522199" cy="73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5" r:id="rId7" imgW="1092200" imgH="228600" progId="Equation.DSMT4">
                  <p:embed/>
                </p:oleObj>
              </mc:Choice>
              <mc:Fallback>
                <p:oleObj r:id="rId7" imgW="1092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600" y="820287"/>
                        <a:ext cx="3522199" cy="736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95288" y="1573440"/>
            <a:ext cx="7931150" cy="78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zh-CN" altLang="zh-CN" sz="2000" kern="0" dirty="0" smtClean="0"/>
              <a:t>L=2~3</a:t>
            </a:r>
            <a:r>
              <a:rPr lang="en-US" altLang="zh-CN" sz="2000" kern="0" dirty="0"/>
              <a:t> </a:t>
            </a:r>
            <a:r>
              <a:rPr lang="en-US" altLang="zh-CN" sz="2000" kern="0" dirty="0" smtClean="0"/>
              <a:t>m (Tap water)</a:t>
            </a:r>
            <a:r>
              <a:rPr lang="zh-CN" sz="2000" kern="0" dirty="0" smtClean="0"/>
              <a:t>，</a:t>
            </a:r>
            <a:r>
              <a:rPr lang="zh-CN" altLang="zh-CN" sz="2000" kern="0" dirty="0" smtClean="0"/>
              <a:t>50%</a:t>
            </a:r>
            <a:r>
              <a:rPr lang="en-US" altLang="zh-CN" sz="2000" kern="0" dirty="0" smtClean="0"/>
              <a:t> light absorbed in DYB detector </a:t>
            </a:r>
            <a:endParaRPr lang="zh-CN" sz="2000" kern="0" dirty="0" smtClean="0"/>
          </a:p>
          <a:p>
            <a:pPr eaLnBrk="1" hangingPunct="1"/>
            <a:r>
              <a:rPr lang="en-US" altLang="zh-CN" sz="2000" kern="0" dirty="0" smtClean="0"/>
              <a:t>L=</a:t>
            </a:r>
            <a:r>
              <a:rPr lang="zh-CN" altLang="zh-CN" sz="2000" kern="0" dirty="0" smtClean="0"/>
              <a:t>10</a:t>
            </a:r>
            <a:r>
              <a:rPr lang="en-US" altLang="zh-CN" sz="2000" kern="0" dirty="0" smtClean="0"/>
              <a:t>m </a:t>
            </a:r>
            <a:r>
              <a:rPr lang="zh-CN" sz="2000" kern="0" dirty="0" smtClean="0"/>
              <a:t>：</a:t>
            </a:r>
            <a:r>
              <a:rPr lang="zh-CN" altLang="zh-CN" sz="2000" kern="0" dirty="0" smtClean="0"/>
              <a:t>20%</a:t>
            </a:r>
            <a:r>
              <a:rPr lang="en-US" altLang="zh-CN" sz="2000" kern="0" dirty="0"/>
              <a:t> </a:t>
            </a:r>
            <a:r>
              <a:rPr lang="en-US" altLang="zh-CN" sz="2000" kern="0" dirty="0" smtClean="0"/>
              <a:t>light absorbed in DYB</a:t>
            </a:r>
            <a:endParaRPr lang="zh-CN" sz="2000" kern="0" dirty="0" smtClean="0"/>
          </a:p>
        </p:txBody>
      </p:sp>
      <p:pic>
        <p:nvPicPr>
          <p:cNvPr id="18" name="Picture 6" descr="图片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438" y="2040607"/>
            <a:ext cx="1437422" cy="171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9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Quenching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54" y="826629"/>
            <a:ext cx="2987257" cy="25922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4582" y="3670205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Thermal Quenching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1576" y="748225"/>
            <a:ext cx="2916832" cy="27800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35618" y="3676876"/>
            <a:ext cx="2920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Oxygen quenching</a:t>
            </a:r>
          </a:p>
          <a:p>
            <a:r>
              <a:rPr lang="en-US" altLang="zh-CN" sz="2400" dirty="0" smtClean="0"/>
              <a:t>11%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1095" y="888461"/>
            <a:ext cx="2829450" cy="25613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8085" y="4174391"/>
            <a:ext cx="2948392" cy="268707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04934" y="3449833"/>
            <a:ext cx="28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Energy quenching</a:t>
            </a:r>
          </a:p>
        </p:txBody>
      </p:sp>
      <p:sp>
        <p:nvSpPr>
          <p:cNvPr id="8" name="矩形 7"/>
          <p:cNvSpPr/>
          <p:nvPr/>
        </p:nvSpPr>
        <p:spPr>
          <a:xfrm>
            <a:off x="3887442" y="5733256"/>
            <a:ext cx="1880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Pulse shape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6901254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Non-linearity due to energy quenching</a:t>
            </a:r>
            <a:endParaRPr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6987" r="8911" b="3938"/>
          <a:stretch>
            <a:fillRect/>
          </a:stretch>
        </p:blipFill>
        <p:spPr bwMode="auto">
          <a:xfrm>
            <a:off x="174950" y="620688"/>
            <a:ext cx="4832350" cy="57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lphaQuenching-Ike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23" y="3486919"/>
            <a:ext cx="3827561" cy="26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59" y="1340768"/>
            <a:ext cx="2808288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2783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auto">
          <a:xfrm>
            <a:off x="3527136" y="1936367"/>
            <a:ext cx="1171040" cy="26547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205680" y="692695"/>
            <a:ext cx="8686800" cy="137133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LS: ~ 10 k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photons/MeV (</a:t>
            </a:r>
            <a:r>
              <a:rPr lang="en-US" altLang="zh-CN" sz="2400" b="1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NaI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40 k photons/MeV), isotropic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Recipe:  </a:t>
            </a:r>
            <a:r>
              <a:rPr lang="en-US" altLang="zh-CN" sz="2400" b="1" dirty="0" smtClean="0">
                <a:solidFill>
                  <a:srgbClr val="008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LAB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+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3g/L PPO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+ </a:t>
            </a:r>
            <a:r>
              <a:rPr lang="en-US" altLang="zh-CN" sz="2400" b="1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15mg/L </a:t>
            </a:r>
            <a:r>
              <a:rPr lang="en-US" altLang="zh-CN" sz="2400" b="1" dirty="0" err="1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bis</a:t>
            </a:r>
            <a:r>
              <a:rPr lang="en-US" altLang="zh-CN" sz="2400" b="1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-MSB     </a:t>
            </a:r>
            <a:r>
              <a:rPr lang="en-US" altLang="zh-CN" sz="2400" dirty="0" smtClean="0">
                <a:solidFill>
                  <a:srgbClr val="003399"/>
                </a:solidFill>
                <a:ea typeface="黑体" pitchFamily="49" charset="-122"/>
              </a:rPr>
              <a:t>(+0.1% </a:t>
            </a:r>
            <a:r>
              <a:rPr lang="en-US" altLang="zh-CN" sz="2400" dirty="0" err="1" smtClean="0">
                <a:solidFill>
                  <a:srgbClr val="003399"/>
                </a:solidFill>
                <a:ea typeface="黑体" pitchFamily="49" charset="-122"/>
              </a:rPr>
              <a:t>Gd</a:t>
            </a:r>
            <a:r>
              <a:rPr lang="en-US" altLang="zh-CN" sz="2400" dirty="0" smtClean="0">
                <a:solidFill>
                  <a:srgbClr val="003399"/>
                </a:solidFill>
                <a:ea typeface="黑体" pitchFamily="49" charset="-122"/>
              </a:rPr>
              <a:t>)</a:t>
            </a:r>
            <a:endParaRPr lang="en-US" altLang="zh-CN" sz="2400" b="1" dirty="0" smtClean="0">
              <a:solidFill>
                <a:srgbClr val="003399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2400" b="1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Daya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Bay photoelectron yield:  163 </a:t>
            </a:r>
            <a:r>
              <a:rPr lang="en-US" altLang="zh-CN" sz="2400" b="1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p.e.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/MeV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CN" u="none" dirty="0" smtClean="0">
                <a:cs typeface="Times New Roman" panose="02020603050405020304" pitchFamily="18" charset="0"/>
              </a:rPr>
              <a:t>Daya Bay Liquid Scintillator</a:t>
            </a:r>
            <a:endParaRPr lang="zh-CN" altLang="en-US" u="none" dirty="0">
              <a:cs typeface="Times New Roman" panose="02020603050405020304" pitchFamily="18" charset="0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2508"/>
            <a:ext cx="3958940" cy="194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:\DayaWane\LS\物理性质\r5912_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64" y="4265712"/>
            <a:ext cx="45335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D:\DayaWane\AD\pics\DSCN17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6" y="2144889"/>
            <a:ext cx="3443284" cy="25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279564" y="2297671"/>
            <a:ext cx="4252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10 k photon/MeV </a:t>
            </a:r>
            <a:r>
              <a:rPr lang="en-US" altLang="zh-CN" sz="2000" dirty="0" smtClean="0">
                <a:solidFill>
                  <a:srgbClr val="C00000"/>
                </a:solidFill>
              </a:rPr>
              <a:t>(?)</a:t>
            </a:r>
          </a:p>
          <a:p>
            <a:r>
              <a:rPr lang="en-US" altLang="zh-CN" sz="2000" dirty="0" smtClean="0"/>
              <a:t>Attenuated:  70%</a:t>
            </a:r>
          </a:p>
          <a:p>
            <a:r>
              <a:rPr lang="en-US" altLang="zh-CN" sz="2000" dirty="0" smtClean="0"/>
              <a:t>PMT photocathode coverage: 12%</a:t>
            </a:r>
          </a:p>
          <a:p>
            <a:r>
              <a:rPr lang="en-US" altLang="zh-CN" sz="2000" dirty="0" smtClean="0"/>
              <a:t>PMT quantum efficiency: ~ 20%</a:t>
            </a:r>
          </a:p>
          <a:p>
            <a:endParaRPr lang="en-US" altLang="zh-CN" sz="2000" dirty="0"/>
          </a:p>
          <a:p>
            <a:r>
              <a:rPr lang="en-US" altLang="zh-CN" sz="2000" dirty="0" smtClean="0">
                <a:sym typeface="Wingdings" panose="05000000000000000000" pitchFamily="2" charset="2"/>
              </a:rPr>
              <a:t>1.68%  168 </a:t>
            </a:r>
            <a:r>
              <a:rPr lang="en-US" altLang="zh-CN" sz="2000" dirty="0" err="1" smtClean="0">
                <a:sym typeface="Wingdings" panose="05000000000000000000" pitchFamily="2" charset="2"/>
              </a:rPr>
              <a:t>p.e.</a:t>
            </a:r>
            <a:r>
              <a:rPr lang="en-US" altLang="zh-CN" sz="2000" dirty="0" smtClean="0">
                <a:sym typeface="Wingdings" panose="05000000000000000000" pitchFamily="2" charset="2"/>
              </a:rPr>
              <a:t>/ MeV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6089236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/>
          <a:lstStyle/>
          <a:p>
            <a:r>
              <a:rPr lang="en-US" altLang="zh-CN" dirty="0" smtClean="0"/>
              <a:t>Light Yield: ~ 10, 000 photon/MeV</a:t>
            </a:r>
          </a:p>
          <a:p>
            <a:r>
              <a:rPr lang="en-US" altLang="zh-CN" dirty="0" smtClean="0"/>
              <a:t>Emission Spectrum (</a:t>
            </a:r>
            <a:r>
              <a:rPr lang="en-US" altLang="zh-CN" dirty="0" err="1" smtClean="0"/>
              <a:t>bis</a:t>
            </a:r>
            <a:r>
              <a:rPr lang="en-US" altLang="zh-CN" dirty="0" smtClean="0"/>
              <a:t>-MSB):</a:t>
            </a:r>
            <a:r>
              <a:rPr lang="zh-CN" altLang="en-US" dirty="0" smtClean="0"/>
              <a:t> </a:t>
            </a:r>
            <a:r>
              <a:rPr lang="en-US" altLang="zh-CN" dirty="0" smtClean="0"/>
              <a:t>380-500 nm</a:t>
            </a:r>
          </a:p>
          <a:p>
            <a:r>
              <a:rPr lang="en-US" altLang="zh-CN" dirty="0" smtClean="0"/>
              <a:t>Attenuation Length 15m@430nm (incl. Rayleigh</a:t>
            </a:r>
            <a:r>
              <a:rPr lang="en-US" altLang="zh-CN" dirty="0"/>
              <a:t>)</a:t>
            </a:r>
            <a:endParaRPr lang="en-US" altLang="zh-CN" dirty="0" smtClean="0"/>
          </a:p>
          <a:p>
            <a:r>
              <a:rPr lang="en-US" altLang="zh-CN" dirty="0" smtClean="0"/>
              <a:t>Absorption spectrum</a:t>
            </a:r>
          </a:p>
          <a:p>
            <a:r>
              <a:rPr lang="en-US" altLang="zh-CN" dirty="0" smtClean="0"/>
              <a:t>Absorption re-emission</a:t>
            </a:r>
          </a:p>
          <a:p>
            <a:r>
              <a:rPr lang="en-US" altLang="zh-CN" dirty="0" smtClean="0"/>
              <a:t>Decay time: 3 ns + 10 ns + 150 ns</a:t>
            </a:r>
          </a:p>
          <a:p>
            <a:r>
              <a:rPr lang="en-US" altLang="zh-CN" dirty="0" smtClean="0"/>
              <a:t>Oxygen Quenching: light </a:t>
            </a:r>
            <a:r>
              <a:rPr lang="en-US" altLang="zh-CN" dirty="0"/>
              <a:t>yield </a:t>
            </a:r>
            <a:r>
              <a:rPr lang="en-US" altLang="zh-CN" dirty="0" smtClean="0"/>
              <a:t>increase ~</a:t>
            </a:r>
            <a:r>
              <a:rPr lang="en-US" altLang="zh-CN" dirty="0" smtClean="0"/>
              <a:t>11% </a:t>
            </a:r>
            <a:r>
              <a:rPr lang="en-US" altLang="zh-CN" dirty="0" smtClean="0"/>
              <a:t>after N2 bubbling</a:t>
            </a:r>
          </a:p>
          <a:p>
            <a:r>
              <a:rPr lang="en-US" altLang="zh-CN" dirty="0" smtClean="0"/>
              <a:t>Temperature eff.: Light yield increase 70% from 20 ℃ to -</a:t>
            </a:r>
            <a:r>
              <a:rPr lang="en-US" altLang="zh-CN" dirty="0"/>
              <a:t>75 </a:t>
            </a:r>
            <a:r>
              <a:rPr lang="en-US" altLang="zh-CN" dirty="0" smtClean="0"/>
              <a:t>℃</a:t>
            </a:r>
          </a:p>
          <a:p>
            <a:r>
              <a:rPr lang="en-US" altLang="zh-CN" dirty="0" smtClean="0"/>
              <a:t>PID with pulse shape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of DYB 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0533604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066262" y="1269573"/>
            <a:ext cx="5073178" cy="2830937"/>
          </a:xfrm>
        </p:spPr>
        <p:txBody>
          <a:bodyPr/>
          <a:lstStyle/>
          <a:p>
            <a:r>
              <a:rPr lang="en-US" altLang="zh-CN" sz="2000" dirty="0" smtClean="0"/>
              <a:t>Increase n-capture E from 2.2 to 8 MeV</a:t>
            </a:r>
          </a:p>
          <a:p>
            <a:r>
              <a:rPr lang="en-US" altLang="zh-CN" sz="2000" dirty="0" err="1" smtClean="0"/>
              <a:t>Gd</a:t>
            </a:r>
            <a:r>
              <a:rPr lang="en-US" altLang="zh-CN" sz="2000" dirty="0" smtClean="0"/>
              <a:t> has the largest n-capture </a:t>
            </a:r>
            <a:r>
              <a:rPr lang="en-US" altLang="zh-CN" sz="2000" dirty="0" err="1" smtClean="0"/>
              <a:t>xsec</a:t>
            </a:r>
            <a:r>
              <a:rPr lang="en-US" altLang="zh-CN" sz="2000" dirty="0" smtClean="0"/>
              <a:t>.</a:t>
            </a:r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Challenging of dissolving metal into organic liquid</a:t>
            </a:r>
          </a:p>
          <a:p>
            <a:r>
              <a:rPr lang="en-US" altLang="zh-CN" sz="2000" b="0" dirty="0"/>
              <a:t>phosphors, </a:t>
            </a:r>
            <a:r>
              <a:rPr lang="el-GR" altLang="zh-CN" sz="2000" b="0" dirty="0"/>
              <a:t>β-</a:t>
            </a:r>
            <a:r>
              <a:rPr lang="en-US" altLang="zh-CN" sz="2000" b="0" dirty="0" err="1"/>
              <a:t>diketones</a:t>
            </a:r>
            <a:r>
              <a:rPr lang="en-US" altLang="zh-CN" sz="2000" b="0" dirty="0"/>
              <a:t>, or carboxylates </a:t>
            </a:r>
            <a:endParaRPr lang="en-US" altLang="zh-CN" sz="2000" b="0" dirty="0" smtClean="0"/>
          </a:p>
          <a:p>
            <a:r>
              <a:rPr lang="en-US" altLang="zh-CN" sz="2000" dirty="0" smtClean="0"/>
              <a:t>GdCl3 + </a:t>
            </a:r>
            <a:r>
              <a:rPr lang="en-US" altLang="zh-CN" sz="2000" b="0" dirty="0" smtClean="0"/>
              <a:t>carboxylic acid (TMHA)</a:t>
            </a:r>
            <a:endParaRPr lang="en-US" altLang="zh-CN" sz="2000" dirty="0" smtClean="0"/>
          </a:p>
          <a:p>
            <a:pPr lvl="1"/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0.1% </a:t>
            </a:r>
            <a:r>
              <a:rPr lang="en-US" altLang="zh-CN" sz="2000" dirty="0" err="1" smtClean="0">
                <a:solidFill>
                  <a:schemeClr val="accent3">
                    <a:lumMod val="50000"/>
                  </a:schemeClr>
                </a:solidFill>
              </a:rPr>
              <a:t>Gd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 by mass</a:t>
            </a:r>
            <a:endParaRPr lang="zh-CN" altLang="zh-CN" sz="20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Doping with Gadolinium</a:t>
            </a:r>
            <a:endParaRPr lang="zh-CN" altLang="en-US" dirty="0"/>
          </a:p>
        </p:txBody>
      </p:sp>
      <p:pic>
        <p:nvPicPr>
          <p:cNvPr id="5" name="Picture 7" descr="图片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5" y="4448768"/>
            <a:ext cx="4747144" cy="21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708919"/>
            <a:ext cx="2142077" cy="142805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6" y="981568"/>
            <a:ext cx="3642689" cy="314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585136"/>
              </p:ext>
            </p:extLst>
          </p:nvPr>
        </p:nvGraphicFramePr>
        <p:xfrm>
          <a:off x="4872949" y="698229"/>
          <a:ext cx="2410456" cy="533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2" name="Equation" r:id="rId6" imgW="977760" imgH="241200" progId="Equation.DSMT4">
                  <p:embed/>
                </p:oleObj>
              </mc:Choice>
              <mc:Fallback>
                <p:oleObj name="Equation" r:id="rId6" imgW="977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949" y="698229"/>
                        <a:ext cx="2410456" cy="533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5087945" y="4759165"/>
            <a:ext cx="3707904" cy="134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en-US" altLang="zh-CN" sz="2400" kern="0" dirty="0" smtClean="0"/>
              <a:t>Doping with Li (alpha)</a:t>
            </a:r>
          </a:p>
          <a:p>
            <a:pPr eaLnBrk="1" hangingPunct="1"/>
            <a:r>
              <a:rPr lang="en-US" altLang="zh-CN" sz="2400" kern="0" dirty="0" smtClean="0"/>
              <a:t>Doping with </a:t>
            </a:r>
            <a:r>
              <a:rPr lang="en-US" altLang="zh-CN" sz="2400" kern="0" dirty="0" err="1" smtClean="0"/>
              <a:t>Te</a:t>
            </a:r>
            <a:r>
              <a:rPr lang="en-US" altLang="zh-CN" sz="2400" kern="0" dirty="0" smtClean="0"/>
              <a:t> (0vbb)</a:t>
            </a:r>
          </a:p>
          <a:p>
            <a:pPr eaLnBrk="1" hangingPunct="1"/>
            <a:r>
              <a:rPr lang="en-US" altLang="zh-CN" sz="2400" kern="0" dirty="0" smtClean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506551639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119" y="7813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3200" smtClean="0"/>
              <a:t>Liquid Scintillator Hall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0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z="1100" smtClean="0"/>
              <a:t>2011-10-19</a:t>
            </a:r>
            <a:endParaRPr lang="zh-CN" altLang="en-US" sz="11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z="1100" smtClean="0"/>
              <a:t>J. Cao (IHEP)</a:t>
            </a:r>
            <a:endParaRPr lang="zh-CN" altLang="en-US" sz="11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998255" y="6639025"/>
            <a:ext cx="2133600" cy="216000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z="1100" smtClean="0"/>
              <a:t>19</a:t>
            </a:fld>
            <a:endParaRPr lang="zh-CN" altLang="en-US" sz="1100"/>
          </a:p>
        </p:txBody>
      </p:sp>
      <p:pic>
        <p:nvPicPr>
          <p:cNvPr id="6146" name="Picture 2" descr="D:\DayaWane\现场安装\DSCF59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9205"/>
            <a:ext cx="8112000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52281" y="5699391"/>
            <a:ext cx="15841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LS mixing equipment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1055557"/>
            <a:ext cx="2592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185 ton 0.1% Gd-LS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439373"/>
            <a:ext cx="26923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Liquid Scintillator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872" y="749205"/>
            <a:ext cx="1956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Mineral Oil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054" y="2787859"/>
            <a:ext cx="25977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Filling Equipment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6025392"/>
            <a:ext cx="33547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accent2"/>
                </a:solidFill>
              </a:rPr>
              <a:t>ISO tank equiped with load cell. Target mass errorr ~0.1% </a:t>
            </a: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979712" y="2060848"/>
            <a:ext cx="5987008" cy="29995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反应堆中微子探测原理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大亚湾探测器设计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其它中微子探测器原理简介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180783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38895" y="340770"/>
            <a:ext cx="7866210" cy="1470025"/>
          </a:xfrm>
        </p:spPr>
        <p:txBody>
          <a:bodyPr/>
          <a:lstStyle/>
          <a:p>
            <a:r>
              <a:rPr lang="en-US" altLang="zh-CN" sz="4800" dirty="0" smtClean="0"/>
              <a:t>Photomultiplier Tube (PMT)</a:t>
            </a:r>
            <a:endParaRPr lang="zh-CN" altLang="en-US" sz="4800" dirty="0"/>
          </a:p>
        </p:txBody>
      </p:sp>
      <p:pic>
        <p:nvPicPr>
          <p:cNvPr id="3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795"/>
            <a:ext cx="9144000" cy="489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355976" y="616530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APOD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5175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85.png" descr="image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" y="657225"/>
            <a:ext cx="5057775" cy="521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2" y="4138974"/>
            <a:ext cx="4234643" cy="1408438"/>
          </a:xfrm>
          <a:prstGeom prst="rect">
            <a:avLst/>
          </a:prstGeom>
        </p:spPr>
      </p:pic>
      <p:sp>
        <p:nvSpPr>
          <p:cNvPr id="336" name="线条"/>
          <p:cNvSpPr/>
          <p:nvPr/>
        </p:nvSpPr>
        <p:spPr>
          <a:xfrm flipH="1">
            <a:off x="4414059" y="1157287"/>
            <a:ext cx="381001" cy="4572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线条"/>
          <p:cNvSpPr/>
          <p:nvPr/>
        </p:nvSpPr>
        <p:spPr>
          <a:xfrm>
            <a:off x="4795059" y="1157287"/>
            <a:ext cx="22860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椭圆型玻壳"/>
          <p:cNvSpPr/>
          <p:nvPr/>
        </p:nvSpPr>
        <p:spPr>
          <a:xfrm>
            <a:off x="4733419" y="788100"/>
            <a:ext cx="11807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Glass bulb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39" name="线条"/>
          <p:cNvSpPr/>
          <p:nvPr/>
        </p:nvSpPr>
        <p:spPr>
          <a:xfrm flipH="1">
            <a:off x="4566459" y="1614488"/>
            <a:ext cx="381001" cy="4572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线条"/>
          <p:cNvSpPr/>
          <p:nvPr/>
        </p:nvSpPr>
        <p:spPr>
          <a:xfrm>
            <a:off x="4947459" y="1614487"/>
            <a:ext cx="22860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透射式光阴极"/>
          <p:cNvSpPr/>
          <p:nvPr/>
        </p:nvSpPr>
        <p:spPr>
          <a:xfrm>
            <a:off x="4907716" y="1231013"/>
            <a:ext cx="148694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FF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Photocathode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42" name="线条"/>
          <p:cNvSpPr/>
          <p:nvPr/>
        </p:nvSpPr>
        <p:spPr>
          <a:xfrm flipH="1">
            <a:off x="4690284" y="2024063"/>
            <a:ext cx="381001" cy="4572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线条"/>
          <p:cNvSpPr/>
          <p:nvPr/>
        </p:nvSpPr>
        <p:spPr>
          <a:xfrm>
            <a:off x="5071284" y="2024063"/>
            <a:ext cx="22860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4" name="铝反射膜层"/>
          <p:cNvSpPr/>
          <p:nvPr/>
        </p:nvSpPr>
        <p:spPr>
          <a:xfrm>
            <a:off x="4842239" y="1688213"/>
            <a:ext cx="219547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Al reflective coating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48" name="线条"/>
          <p:cNvSpPr/>
          <p:nvPr/>
        </p:nvSpPr>
        <p:spPr>
          <a:xfrm flipH="1" flipV="1">
            <a:off x="2861484" y="4452937"/>
            <a:ext cx="533401" cy="23812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9" name="线条"/>
          <p:cNvSpPr/>
          <p:nvPr/>
        </p:nvSpPr>
        <p:spPr>
          <a:xfrm>
            <a:off x="3394884" y="4691062"/>
            <a:ext cx="22860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打拿电极"/>
          <p:cNvSpPr/>
          <p:nvPr/>
        </p:nvSpPr>
        <p:spPr>
          <a:xfrm>
            <a:off x="3415158" y="4286190"/>
            <a:ext cx="90505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FF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Dynode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51" name="线条"/>
          <p:cNvSpPr/>
          <p:nvPr/>
        </p:nvSpPr>
        <p:spPr>
          <a:xfrm flipH="1" flipV="1">
            <a:off x="2813859" y="4967287"/>
            <a:ext cx="533401" cy="23812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线条"/>
          <p:cNvSpPr/>
          <p:nvPr/>
        </p:nvSpPr>
        <p:spPr>
          <a:xfrm>
            <a:off x="3347259" y="5205412"/>
            <a:ext cx="22860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阳极"/>
          <p:cNvSpPr/>
          <p:nvPr/>
        </p:nvSpPr>
        <p:spPr>
          <a:xfrm>
            <a:off x="3437494" y="4819620"/>
            <a:ext cx="77681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FF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Anode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54" name="线条"/>
          <p:cNvSpPr/>
          <p:nvPr/>
        </p:nvSpPr>
        <p:spPr>
          <a:xfrm flipH="1" flipV="1">
            <a:off x="2937684" y="5443537"/>
            <a:ext cx="533401" cy="23812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5" name="线条"/>
          <p:cNvSpPr/>
          <p:nvPr/>
        </p:nvSpPr>
        <p:spPr>
          <a:xfrm>
            <a:off x="3471084" y="5681662"/>
            <a:ext cx="22860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分压器"/>
          <p:cNvSpPr/>
          <p:nvPr/>
        </p:nvSpPr>
        <p:spPr>
          <a:xfrm>
            <a:off x="3423459" y="5348287"/>
            <a:ext cx="16344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divider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57" name="线条"/>
          <p:cNvSpPr/>
          <p:nvPr/>
        </p:nvSpPr>
        <p:spPr>
          <a:xfrm flipH="1">
            <a:off x="1567589" y="426546"/>
            <a:ext cx="74812" cy="504446"/>
          </a:xfrm>
          <a:prstGeom prst="line">
            <a:avLst/>
          </a:prstGeom>
          <a:ln w="28575">
            <a:solidFill>
              <a:srgbClr val="00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9" name="image87.png" descr="image8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22" y="2649538"/>
            <a:ext cx="1066800" cy="220027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线条"/>
          <p:cNvSpPr/>
          <p:nvPr/>
        </p:nvSpPr>
        <p:spPr>
          <a:xfrm flipH="1">
            <a:off x="2189971" y="3106738"/>
            <a:ext cx="609601" cy="228601"/>
          </a:xfrm>
          <a:prstGeom prst="line">
            <a:avLst/>
          </a:prstGeom>
          <a:ln w="1270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2" name="线条"/>
          <p:cNvSpPr/>
          <p:nvPr/>
        </p:nvSpPr>
        <p:spPr>
          <a:xfrm>
            <a:off x="2189971" y="3335337"/>
            <a:ext cx="609601" cy="152401"/>
          </a:xfrm>
          <a:prstGeom prst="line">
            <a:avLst/>
          </a:prstGeom>
          <a:ln w="1905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线条"/>
          <p:cNvSpPr/>
          <p:nvPr/>
        </p:nvSpPr>
        <p:spPr>
          <a:xfrm>
            <a:off x="2189971" y="3716337"/>
            <a:ext cx="609601" cy="152401"/>
          </a:xfrm>
          <a:prstGeom prst="line">
            <a:avLst/>
          </a:prstGeom>
          <a:ln w="3175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4" name="线条"/>
          <p:cNvSpPr/>
          <p:nvPr/>
        </p:nvSpPr>
        <p:spPr>
          <a:xfrm flipH="1">
            <a:off x="2189971" y="3487737"/>
            <a:ext cx="609601" cy="228601"/>
          </a:xfrm>
          <a:prstGeom prst="line">
            <a:avLst/>
          </a:prstGeom>
          <a:ln w="2540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线条"/>
          <p:cNvSpPr/>
          <p:nvPr/>
        </p:nvSpPr>
        <p:spPr>
          <a:xfrm flipH="1">
            <a:off x="2189971" y="3868737"/>
            <a:ext cx="609601" cy="304801"/>
          </a:xfrm>
          <a:prstGeom prst="line">
            <a:avLst/>
          </a:prstGeom>
          <a:ln w="3810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6" name="线条"/>
          <p:cNvSpPr/>
          <p:nvPr/>
        </p:nvSpPr>
        <p:spPr>
          <a:xfrm flipH="1">
            <a:off x="2189971" y="4325937"/>
            <a:ext cx="609601" cy="228601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线条"/>
          <p:cNvSpPr/>
          <p:nvPr/>
        </p:nvSpPr>
        <p:spPr>
          <a:xfrm flipH="1">
            <a:off x="2418572" y="4706937"/>
            <a:ext cx="304800" cy="228601"/>
          </a:xfrm>
          <a:prstGeom prst="line">
            <a:avLst/>
          </a:prstGeom>
          <a:ln w="6350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" name="线条"/>
          <p:cNvSpPr/>
          <p:nvPr/>
        </p:nvSpPr>
        <p:spPr>
          <a:xfrm>
            <a:off x="2189971" y="4173537"/>
            <a:ext cx="609601" cy="152401"/>
          </a:xfrm>
          <a:prstGeom prst="line">
            <a:avLst/>
          </a:prstGeom>
          <a:ln w="4445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线条"/>
          <p:cNvSpPr/>
          <p:nvPr/>
        </p:nvSpPr>
        <p:spPr>
          <a:xfrm>
            <a:off x="2142346" y="4554537"/>
            <a:ext cx="609601" cy="152401"/>
          </a:xfrm>
          <a:prstGeom prst="line">
            <a:avLst/>
          </a:prstGeom>
          <a:ln w="57150">
            <a:solidFill>
              <a:srgbClr val="FF66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0" name="image32.tif" descr="image32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63" y="2111874"/>
            <a:ext cx="2667001" cy="1573213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371" name="The first PMT in the world in 1933…"/>
          <p:cNvSpPr/>
          <p:nvPr/>
        </p:nvSpPr>
        <p:spPr>
          <a:xfrm>
            <a:off x="6948788" y="878055"/>
            <a:ext cx="201775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>
                <a:solidFill>
                  <a:srgbClr val="FF0000"/>
                </a:solidFill>
              </a:defRPr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PMT in the world in 1933</a:t>
            </a:r>
          </a:p>
          <a:p>
            <a:pPr algn="ctr">
              <a:defRPr sz="1400">
                <a:solidFill>
                  <a:srgbClr val="FF0000"/>
                </a:solidFill>
              </a:defRPr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Kubetsky’s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tube”</a:t>
            </a:r>
          </a:p>
        </p:txBody>
      </p:sp>
      <p:sp>
        <p:nvSpPr>
          <p:cNvPr id="372" name="光电探测效率 (PE)= QETrans * CE ~ 14%"/>
          <p:cNvSpPr/>
          <p:nvPr/>
        </p:nvSpPr>
        <p:spPr>
          <a:xfrm>
            <a:off x="1207235" y="6275413"/>
            <a:ext cx="300707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b="1">
                <a:solidFill>
                  <a:srgbClr val="0000FF"/>
                </a:solidFill>
              </a:defRPr>
            </a:pP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E= QE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CE ~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12-30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光电子"/>
          <p:cNvSpPr/>
          <p:nvPr/>
        </p:nvSpPr>
        <p:spPr>
          <a:xfrm>
            <a:off x="1910572" y="1481137"/>
            <a:ext cx="22179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Photoelectrons (</a:t>
            </a:r>
            <a:r>
              <a:rPr lang="en-US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p.e.</a:t>
            </a: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)</a:t>
            </a:r>
            <a:endParaRPr sz="2000" b="0" dirty="0">
              <a:latin typeface="Times New Roman" panose="02020603050405020304" pitchFamily="18" charset="0"/>
              <a:cs typeface="Times New Roman" panose="02020603050405020304" pitchFamily="18" charset="0"/>
              <a:sym typeface="宋体"/>
            </a:endParaRPr>
          </a:p>
        </p:txBody>
      </p:sp>
      <p:sp>
        <p:nvSpPr>
          <p:cNvPr id="374" name="Signal"/>
          <p:cNvSpPr/>
          <p:nvPr/>
        </p:nvSpPr>
        <p:spPr>
          <a:xfrm>
            <a:off x="2137584" y="5502275"/>
            <a:ext cx="77521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/>
            </a:lvl1pPr>
          </a:lstStyle>
          <a:p>
            <a:r>
              <a:rPr sz="200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  <p:sp>
        <p:nvSpPr>
          <p:cNvPr id="375" name="线条"/>
          <p:cNvSpPr/>
          <p:nvPr/>
        </p:nvSpPr>
        <p:spPr>
          <a:xfrm rot="13007976">
            <a:off x="1945255" y="2792272"/>
            <a:ext cx="408014" cy="216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8328" y="0"/>
                  <a:pt x="16232" y="7904"/>
                  <a:pt x="21600" y="216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6" name="线条"/>
          <p:cNvSpPr/>
          <p:nvPr/>
        </p:nvSpPr>
        <p:spPr>
          <a:xfrm rot="4767488">
            <a:off x="2661757" y="2779128"/>
            <a:ext cx="408013" cy="216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8328" y="0"/>
                  <a:pt x="16232" y="7904"/>
                  <a:pt x="21600" y="216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7" name="线条"/>
          <p:cNvSpPr/>
          <p:nvPr/>
        </p:nvSpPr>
        <p:spPr>
          <a:xfrm flipH="1">
            <a:off x="1072371" y="1066799"/>
            <a:ext cx="457202" cy="2438402"/>
          </a:xfrm>
          <a:prstGeom prst="line">
            <a:avLst/>
          </a:prstGeom>
          <a:ln>
            <a:solidFill>
              <a:srgbClr val="00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" name="光阴极量子效率 (QE) :…"/>
          <p:cNvSpPr/>
          <p:nvPr/>
        </p:nvSpPr>
        <p:spPr>
          <a:xfrm>
            <a:off x="85688" y="4021137"/>
            <a:ext cx="1673084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40000"/>
              </a:lnSpc>
              <a:defRPr sz="1200" b="1">
                <a:solidFill>
                  <a:srgbClr val="0000FF"/>
                </a:solidFill>
              </a:defRPr>
            </a:pPr>
            <a:r>
              <a:rPr lang="en-US"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  <a:t>Quantum Eff.</a:t>
            </a:r>
            <a:r>
              <a:rPr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  <a:t> </a:t>
            </a:r>
            <a:r>
              <a:rPr lang="en-US"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  <a:t/>
            </a:r>
            <a:br>
              <a:rPr lang="en-US"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</a:b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QE) 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>
              <a:lnSpc>
                <a:spcPct val="140000"/>
              </a:lnSpc>
              <a:defRPr sz="1200" b="1">
                <a:solidFill>
                  <a:srgbClr val="0000FF"/>
                </a:solidFill>
              </a:defRPr>
            </a:pPr>
            <a:r>
              <a:rPr lang="en-US"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  <a:t>Collection Eff.</a:t>
            </a:r>
            <a:r>
              <a:rPr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  <a:t> </a:t>
            </a:r>
            <a:r>
              <a:rPr lang="en-US"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  <a:t/>
            </a:r>
            <a:br>
              <a:rPr lang="en-US" sz="2000" b="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宋体"/>
              </a:rPr>
            </a:b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-90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Dynode PMT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弧形 5"/>
          <p:cNvSpPr/>
          <p:nvPr/>
        </p:nvSpPr>
        <p:spPr bwMode="auto">
          <a:xfrm rot="19290150" flipH="1">
            <a:off x="2247851" y="427375"/>
            <a:ext cx="1221487" cy="3706703"/>
          </a:xfrm>
          <a:prstGeom prst="arc">
            <a:avLst>
              <a:gd name="adj1" fmla="val 16566041"/>
              <a:gd name="adj2" fmla="val 2783980"/>
            </a:avLst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24040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.png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640999"/>
            <a:ext cx="6984776" cy="27268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Micro Channel Plate (MCP)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3347534"/>
            <a:ext cx="2592288" cy="33326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03848" y="537321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MCP-PMT</a:t>
            </a:r>
            <a:endParaRPr lang="zh-CN" altLang="en-US" sz="2000" dirty="0"/>
          </a:p>
        </p:txBody>
      </p:sp>
      <p:pic>
        <p:nvPicPr>
          <p:cNvPr id="9" name="Picture 2" descr="D:\hgr\测试数据\样管图片\IMG_20140917_1522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95622"/>
            <a:ext cx="2664296" cy="243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188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3698"/>
            <a:ext cx="3557114" cy="391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730858" y="5269279"/>
            <a:ext cx="3182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Photocathode Sensitivity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QE of the Photocathode</a:t>
            </a:r>
            <a:endParaRPr lang="zh-CN" altLang="en-US" dirty="0"/>
          </a:p>
        </p:txBody>
      </p:sp>
      <p:pic>
        <p:nvPicPr>
          <p:cNvPr id="19" name="Picture 4" descr="D:\DayaWane\LS\物理性质\r5912_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98701"/>
            <a:ext cx="440561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4932040" y="4624112"/>
            <a:ext cx="3995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Overlay w/ LS emission spectrum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1541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JUNO Specification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Performance of the 20-inch 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PMTs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3944"/>
            <a:ext cx="823636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503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539552" y="518815"/>
            <a:ext cx="7772400" cy="1470025"/>
          </a:xfrm>
        </p:spPr>
        <p:txBody>
          <a:bodyPr/>
          <a:lstStyle/>
          <a:p>
            <a:r>
              <a:rPr lang="en-US" altLang="zh-CN" sz="4800" dirty="0" smtClean="0"/>
              <a:t>Electronics Readout</a:t>
            </a:r>
            <a:endParaRPr lang="zh-CN" altLang="en-US" sz="48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844824"/>
            <a:ext cx="4824536" cy="471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02623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4013" y="1341"/>
            <a:ext cx="8229600" cy="613022"/>
          </a:xfrm>
        </p:spPr>
        <p:txBody>
          <a:bodyPr/>
          <a:lstStyle/>
          <a:p>
            <a:r>
              <a:rPr lang="en-US" altLang="zh-CN" dirty="0" smtClean="0"/>
              <a:t>Charge Measurement (Q)</a:t>
            </a:r>
          </a:p>
        </p:txBody>
      </p:sp>
      <p:graphicFrame>
        <p:nvGraphicFramePr>
          <p:cNvPr id="10286" name="Object 4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9012029"/>
              </p:ext>
            </p:extLst>
          </p:nvPr>
        </p:nvGraphicFramePr>
        <p:xfrm>
          <a:off x="1442394" y="468503"/>
          <a:ext cx="6045200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1" name="Visio" r:id="rId3" imgW="5248977" imgH="2134738" progId="">
                  <p:embed/>
                </p:oleObj>
              </mc:Choice>
              <mc:Fallback>
                <p:oleObj name="Visio" r:id="rId3" imgW="5248977" imgH="213473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2394" y="468503"/>
                        <a:ext cx="6045200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8" name="Rectangle 4"/>
          <p:cNvSpPr>
            <a:spLocks noRot="1" noChangeArrowheads="1"/>
          </p:cNvSpPr>
          <p:nvPr/>
        </p:nvSpPr>
        <p:spPr bwMode="auto">
          <a:xfrm>
            <a:off x="913383" y="5308028"/>
            <a:ext cx="7740230" cy="1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pitchFamily="18" charset="2"/>
              <a:buChar char="¡"/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CR-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RC)</a:t>
            </a:r>
            <a:r>
              <a:rPr lang="en-US" altLang="zh-CN" sz="2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shaping + Peak finding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¡"/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 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Digital signal (ADC)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¡"/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FPAG: Field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Gate 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Array, online algorithm to process signals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9" name="Picture 3" descr="pmt20mvCh4_Inpu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3902720" cy="263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0" name="Rectangle 6"/>
          <p:cNvSpPr>
            <a:spLocks noChangeArrowheads="1"/>
          </p:cNvSpPr>
          <p:nvPr/>
        </p:nvSpPr>
        <p:spPr bwMode="auto">
          <a:xfrm>
            <a:off x="2090738" y="4649788"/>
            <a:ext cx="2057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9pPr>
          </a:lstStyle>
          <a:p>
            <a:pPr eaLnBrk="0" hangingPunct="0"/>
            <a:r>
              <a:rPr lang="en-US" altLang="zh-CN" sz="1800">
                <a:latin typeface="Times" panose="02020603050405020304" pitchFamily="18" charset="0"/>
                <a:ea typeface="MS PGothic" panose="020B0600070205080204" pitchFamily="34" charset="-128"/>
              </a:rPr>
              <a:t>blue - input to FEE</a:t>
            </a:r>
          </a:p>
        </p:txBody>
      </p:sp>
      <p:pic>
        <p:nvPicPr>
          <p:cNvPr id="10291" name="Picture 5" descr="pmt20mvCh4_Fadc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2652217"/>
            <a:ext cx="37147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2" name="Rectangle 8"/>
          <p:cNvSpPr>
            <a:spLocks noChangeArrowheads="1"/>
          </p:cNvSpPr>
          <p:nvPr/>
        </p:nvSpPr>
        <p:spPr bwMode="auto">
          <a:xfrm>
            <a:off x="5973763" y="4368800"/>
            <a:ext cx="2101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9pPr>
          </a:lstStyle>
          <a:p>
            <a:pPr eaLnBrk="0" hangingPunct="0"/>
            <a:r>
              <a:rPr lang="en-US" altLang="zh-CN" sz="1800">
                <a:latin typeface="Times" panose="02020603050405020304" pitchFamily="18" charset="0"/>
                <a:ea typeface="MS PGothic" panose="020B0600070205080204" pitchFamily="34" charset="-128"/>
              </a:rPr>
              <a:t>green   - shaper out</a:t>
            </a:r>
          </a:p>
          <a:p>
            <a:pPr eaLnBrk="0" hangingPunct="0"/>
            <a:r>
              <a:rPr lang="en-US" altLang="zh-CN" sz="1800">
                <a:latin typeface="Times" panose="02020603050405020304" pitchFamily="18" charset="0"/>
                <a:ea typeface="MS PGothic" panose="020B0600070205080204" pitchFamily="34" charset="-128"/>
              </a:rPr>
              <a:t>yellow - shaper out  </a:t>
            </a:r>
          </a:p>
        </p:txBody>
      </p:sp>
    </p:spTree>
    <p:extLst>
      <p:ext uri="{BB962C8B-B14F-4D97-AF65-F5344CB8AC3E}">
        <p14:creationId xmlns:p14="http://schemas.microsoft.com/office/powerpoint/2010/main" val="6774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32669" y="58027"/>
            <a:ext cx="6926262" cy="685800"/>
          </a:xfrm>
        </p:spPr>
        <p:txBody>
          <a:bodyPr/>
          <a:lstStyle/>
          <a:p>
            <a:r>
              <a:rPr lang="en-US" altLang="zh-CN" dirty="0" smtClean="0"/>
              <a:t>Timing Measurement (T)</a:t>
            </a:r>
          </a:p>
        </p:txBody>
      </p:sp>
      <p:graphicFrame>
        <p:nvGraphicFramePr>
          <p:cNvPr id="1130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1143000" y="990600"/>
          <a:ext cx="6705600" cy="327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name="Visio" r:id="rId3" imgW="4526120" imgH="2432223" progId="">
                  <p:embed/>
                </p:oleObj>
              </mc:Choice>
              <mc:Fallback>
                <p:oleObj name="Visio" r:id="rId3" imgW="4526120" imgH="2432223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6705600" cy="327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0" name="Rectangle 4"/>
          <p:cNvSpPr>
            <a:spLocks noChangeArrowheads="1"/>
          </p:cNvSpPr>
          <p:nvPr/>
        </p:nvSpPr>
        <p:spPr bwMode="auto">
          <a:xfrm>
            <a:off x="755576" y="4449052"/>
            <a:ext cx="799288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9pPr>
          </a:lstStyle>
          <a:p>
            <a:pPr>
              <a:buFont typeface="Wingdings 2" panose="05020102010507070707" pitchFamily="18" charset="2"/>
              <a:buChar char="¡"/>
            </a:pPr>
            <a:r>
              <a: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timing with the rising edge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Char char="¡"/>
            </a:pPr>
            <a:r>
              <a: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FPGA-Based clock, precision</a:t>
            </a:r>
            <a:r>
              <a:rPr lang="zh-CN" alt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RMS) </a:t>
            </a:r>
            <a:r>
              <a: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0.78ns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Char char="¡"/>
            </a:pPr>
            <a:r>
              <a: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measure multiple hits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533400" y="1219200"/>
            <a:ext cx="556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9pPr>
          </a:lstStyle>
          <a:p>
            <a:endParaRPr lang="zh-CN" altLang="zh-CN" sz="900"/>
          </a:p>
        </p:txBody>
      </p:sp>
      <p:sp>
        <p:nvSpPr>
          <p:cNvPr id="11312" name="Text Box 7"/>
          <p:cNvSpPr txBox="1">
            <a:spLocks noChangeArrowheads="1"/>
          </p:cNvSpPr>
          <p:nvPr/>
        </p:nvSpPr>
        <p:spPr bwMode="auto">
          <a:xfrm>
            <a:off x="5689600" y="2901950"/>
            <a:ext cx="19605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Calibri" panose="020F0502020204030204" pitchFamily="34" charset="0"/>
                <a:ea typeface="华文新魏" panose="02010800040101010101" pitchFamily="2" charset="-122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zh-CN" sz="1800">
                <a:latin typeface="Times" panose="02020603050405020304" pitchFamily="18" charset="0"/>
                <a:ea typeface="MS PGothic" panose="020B0600070205080204" pitchFamily="34" charset="-128"/>
              </a:rPr>
              <a:t>Multi-phase clock method</a:t>
            </a:r>
          </a:p>
        </p:txBody>
      </p:sp>
    </p:spTree>
    <p:extLst>
      <p:ext uri="{BB962C8B-B14F-4D97-AF65-F5344CB8AC3E}">
        <p14:creationId xmlns:p14="http://schemas.microsoft.com/office/powerpoint/2010/main" val="29845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6822" y="1873183"/>
            <a:ext cx="3491880" cy="469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2840" y="620688"/>
            <a:ext cx="8229600" cy="5951848"/>
          </a:xfrm>
        </p:spPr>
        <p:txBody>
          <a:bodyPr/>
          <a:lstStyle/>
          <a:p>
            <a:r>
              <a:rPr lang="en-US" altLang="zh-CN" sz="2400" dirty="0" smtClean="0"/>
              <a:t>To ignore noise (PMT dark noise and electronics noise) and low energy events.</a:t>
            </a:r>
            <a:r>
              <a:rPr lang="en-US" altLang="zh-CN" sz="2400" dirty="0"/>
              <a:t> </a:t>
            </a:r>
            <a:r>
              <a:rPr lang="en-US" altLang="zh-CN" sz="2400" b="0" dirty="0"/>
              <a:t>PMT dark noise:</a:t>
            </a:r>
            <a:r>
              <a:rPr lang="zh-CN" altLang="en-US" sz="2400" b="0" dirty="0"/>
              <a:t> </a:t>
            </a:r>
            <a:r>
              <a:rPr lang="en-US" altLang="zh-CN" sz="2400" b="0" dirty="0" smtClean="0"/>
              <a:t>1–10 </a:t>
            </a:r>
            <a:r>
              <a:rPr lang="en-US" altLang="zh-CN" sz="2400" b="0" dirty="0"/>
              <a:t>kHz at room temperature for 8-in </a:t>
            </a:r>
            <a:r>
              <a:rPr lang="en-US" altLang="zh-CN" sz="2400" b="0" dirty="0" smtClean="0"/>
              <a:t>PMT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NHIT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 (# PMT fired in 100 ns)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ESUM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 (total </a:t>
            </a:r>
            <a:r>
              <a:rPr lang="en-US" altLang="zh-CN" dirty="0" err="1" smtClean="0">
                <a:solidFill>
                  <a:schemeClr val="accent3">
                    <a:lumMod val="50000"/>
                  </a:schemeClr>
                </a:solidFill>
              </a:rPr>
              <a:t>p.e.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en-US" altLang="zh-CN" sz="2400" dirty="0" smtClean="0"/>
              <a:t>FEE send info to trigger board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en-US" altLang="zh-CN" sz="2400" dirty="0" smtClean="0"/>
              <a:t>logic decision online, </a:t>
            </a:r>
            <a:br>
              <a:rPr lang="en-US" altLang="zh-CN" sz="2400" dirty="0" smtClean="0"/>
            </a:br>
            <a:r>
              <a:rPr lang="en-US" altLang="zh-CN" sz="2400" dirty="0" smtClean="0"/>
              <a:t>read out data from FEE buffer to </a:t>
            </a:r>
            <a:br>
              <a:rPr lang="en-US" altLang="zh-CN" sz="2400" dirty="0" smtClean="0"/>
            </a:br>
            <a:r>
              <a:rPr lang="en-US" altLang="zh-CN" sz="2400" dirty="0" smtClean="0"/>
              <a:t>DAQ, or override in the buffer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Trigger</a:t>
            </a:r>
            <a:endParaRPr lang="zh-CN" altLang="en-US" dirty="0"/>
          </a:p>
        </p:txBody>
      </p:sp>
      <p:pic>
        <p:nvPicPr>
          <p:cNvPr id="7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47064"/>
            <a:ext cx="2679233" cy="252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1051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Radioactivity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dyb3.ihep.ac.cn/images/zdxw/2011/08/16/5B5F563470BB5B5CF5E0B722B7394F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361" y="3212976"/>
            <a:ext cx="5146534" cy="332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1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62880" y="4350564"/>
            <a:ext cx="8013576" cy="2174780"/>
          </a:xfrm>
        </p:spPr>
        <p:txBody>
          <a:bodyPr/>
          <a:lstStyle/>
          <a:p>
            <a:r>
              <a:rPr lang="en-US" altLang="zh-CN" sz="2400" dirty="0" smtClean="0"/>
              <a:t>Neutrino </a:t>
            </a:r>
          </a:p>
          <a:p>
            <a:pPr lvl="1"/>
            <a:r>
              <a:rPr lang="en-US" altLang="zh-CN" dirty="0" smtClean="0"/>
              <a:t>no charge</a:t>
            </a:r>
          </a:p>
          <a:p>
            <a:pPr lvl="1"/>
            <a:r>
              <a:rPr lang="en-US" altLang="zh-CN" dirty="0" smtClean="0"/>
              <a:t>Almost no reaction with matter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We can only observe a neutrino after it reacts with matter and produces (finally) a charged particle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Detecting a Neutrino</a:t>
            </a:r>
            <a:endParaRPr lang="zh-CN" alt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03848" y="848906"/>
            <a:ext cx="58705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chemeClr val="accent1"/>
                </a:solidFill>
                <a:cs typeface="Arial" pitchFamily="34" charset="0"/>
              </a:rPr>
              <a:t>"</a:t>
            </a:r>
            <a:r>
              <a:rPr lang="en-US" altLang="zh-CN" sz="2000" b="1" dirty="0">
                <a:solidFill>
                  <a:schemeClr val="accent1"/>
                </a:solidFill>
                <a:cs typeface="Arial" pitchFamily="34" charset="0"/>
              </a:rPr>
              <a:t>I have done a terrible thing. I have postulated </a:t>
            </a:r>
          </a:p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cs typeface="Arial" pitchFamily="34" charset="0"/>
              </a:rPr>
              <a:t>a particle that cannot be detected."  </a:t>
            </a:r>
            <a:r>
              <a:rPr lang="en-US" altLang="zh-CN" sz="2000" b="1" dirty="0">
                <a:solidFill>
                  <a:srgbClr val="C00000"/>
                </a:solidFill>
                <a:cs typeface="Arial" pitchFamily="34" charset="0"/>
              </a:rPr>
              <a:t>-- </a:t>
            </a:r>
            <a:r>
              <a:rPr lang="en-US" altLang="zh-CN" sz="2000" b="1" dirty="0" err="1">
                <a:solidFill>
                  <a:srgbClr val="C00000"/>
                </a:solidFill>
                <a:cs typeface="Arial" pitchFamily="34" charset="0"/>
              </a:rPr>
              <a:t>Puali</a:t>
            </a:r>
            <a:endParaRPr lang="zh-CN" altLang="en-US" sz="20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8" name="Picture 8" descr="Wolfgang Pau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9754"/>
            <a:ext cx="18510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08794" y="3510478"/>
            <a:ext cx="184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23C59"/>
                </a:solidFill>
                <a:latin typeface="Arial" pitchFamily="34" charset="0"/>
                <a:cs typeface="Arial" pitchFamily="34" charset="0"/>
              </a:rPr>
              <a:t>Wolfgang Pauli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4311866"/>
                  </p:ext>
                </p:extLst>
              </p:nvPr>
            </p:nvGraphicFramePr>
            <p:xfrm>
              <a:off x="3324200" y="1673273"/>
              <a:ext cx="5352256" cy="1981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6"/>
                    <a:gridCol w="1370596"/>
                    <a:gridCol w="131736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Strength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Range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Strong force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100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-15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Electromagnetic force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1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zh-CN" altLang="en-US" sz="20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Weak force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-11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-18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err="1" smtClean="0"/>
                            <a:t>Gravitity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-36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1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zh-CN" altLang="en-US" sz="20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4311866"/>
                  </p:ext>
                </p:extLst>
              </p:nvPr>
            </p:nvGraphicFramePr>
            <p:xfrm>
              <a:off x="3324200" y="1673273"/>
              <a:ext cx="5352256" cy="1981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6"/>
                    <a:gridCol w="1370596"/>
                    <a:gridCol w="1317364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Strength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Range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Strong force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100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-15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Electromagnetic force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7407" t="-204545" r="-1852" b="-222727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Weak force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-11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-18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err="1" smtClean="0"/>
                            <a:t>Gravitity</a:t>
                          </a:r>
                          <a:endParaRPr lang="zh-CN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/>
                            <a:t>10</a:t>
                          </a:r>
                          <a:r>
                            <a:rPr lang="en-US" altLang="zh-CN" sz="2000" b="1" baseline="30000" dirty="0" smtClean="0"/>
                            <a:t>-36</a:t>
                          </a:r>
                          <a:endParaRPr lang="zh-CN" altLang="en-US" sz="20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7407" t="-409231" r="-1852" b="-2615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矩形 4"/>
          <p:cNvSpPr/>
          <p:nvPr/>
        </p:nvSpPr>
        <p:spPr>
          <a:xfrm>
            <a:off x="3235555" y="3770954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altLang="zh-CN" sz="2000" b="1" dirty="0" smtClean="0">
                <a:solidFill>
                  <a:schemeClr val="accent1"/>
                </a:solidFill>
                <a:cs typeface="Arial" pitchFamily="34" charset="0"/>
              </a:rPr>
              <a:t>The </a:t>
            </a:r>
            <a:r>
              <a:rPr lang="en-US" altLang="zh-CN" sz="2000" b="1" dirty="0">
                <a:solidFill>
                  <a:schemeClr val="accent1"/>
                </a:solidFill>
                <a:cs typeface="Arial" pitchFamily="34" charset="0"/>
              </a:rPr>
              <a:t>lesson of the work was clear: It is easy to shield out the noise men make, but impossible to shut out the cosmos</a:t>
            </a:r>
            <a:r>
              <a:rPr lang="en-US" altLang="zh-CN" sz="2000" b="1" dirty="0" smtClean="0">
                <a:solidFill>
                  <a:schemeClr val="accent1"/>
                </a:solidFill>
                <a:cs typeface="Arial" pitchFamily="34" charset="0"/>
              </a:rPr>
              <a:t>.</a:t>
            </a:r>
            <a:r>
              <a:rPr lang="zh-CN" altLang="en-US" sz="2000" b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cs typeface="Arial" pitchFamily="34" charset="0"/>
              </a:rPr>
              <a:t>-- Cowan</a:t>
            </a:r>
            <a:endParaRPr lang="en-US" altLang="zh-CN" sz="20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6009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548679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</a:rPr>
              <a:t>Natural Radiation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type="body" idx="1"/>
          </p:nvPr>
        </p:nvSpPr>
        <p:spPr>
          <a:xfrm>
            <a:off x="477993" y="764704"/>
            <a:ext cx="8229600" cy="5760640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Natural radiation is </a:t>
            </a:r>
            <a:r>
              <a:rPr lang="en-US" altLang="zh-CN" sz="2400" dirty="0" smtClean="0"/>
              <a:t>everywhere, born w/ the Earth</a:t>
            </a:r>
            <a:endParaRPr lang="en-US" altLang="zh-CN" sz="2400" dirty="0" smtClean="0"/>
          </a:p>
          <a:p>
            <a:pPr lvl="1"/>
            <a:r>
              <a:rPr lang="en-US" altLang="zh-CN" baseline="30000" dirty="0" smtClean="0"/>
              <a:t>238</a:t>
            </a:r>
            <a:r>
              <a:rPr lang="en-US" altLang="zh-CN" dirty="0" smtClean="0"/>
              <a:t>U    </a:t>
            </a:r>
            <a:r>
              <a:rPr lang="en-US" altLang="zh-CN" dirty="0" smtClean="0">
                <a:sym typeface="Wingdings" panose="05000000000000000000" pitchFamily="2" charset="2"/>
              </a:rPr>
              <a:t>  </a:t>
            </a:r>
            <a:r>
              <a:rPr lang="en-US" altLang="zh-CN" sz="2400" baseline="30000" dirty="0" smtClean="0"/>
              <a:t>222</a:t>
            </a:r>
            <a:r>
              <a:rPr lang="en-US" altLang="zh-CN" sz="2400" dirty="0" smtClean="0"/>
              <a:t>Rn</a:t>
            </a:r>
          </a:p>
          <a:p>
            <a:pPr lvl="1"/>
            <a:r>
              <a:rPr lang="en-US" altLang="zh-CN" baseline="30000" dirty="0" smtClean="0"/>
              <a:t>232</a:t>
            </a:r>
            <a:r>
              <a:rPr lang="en-US" altLang="zh-CN" dirty="0" smtClean="0"/>
              <a:t>Th</a:t>
            </a:r>
          </a:p>
          <a:p>
            <a:pPr lvl="1"/>
            <a:r>
              <a:rPr lang="en-US" altLang="zh-CN" baseline="30000" dirty="0" smtClean="0"/>
              <a:t>40</a:t>
            </a:r>
            <a:r>
              <a:rPr lang="en-US" altLang="zh-CN" dirty="0" smtClean="0"/>
              <a:t>K</a:t>
            </a:r>
          </a:p>
          <a:p>
            <a:r>
              <a:rPr lang="en-US" altLang="zh-CN" sz="2400" dirty="0"/>
              <a:t>1 </a:t>
            </a:r>
            <a:r>
              <a:rPr lang="en-US" altLang="zh-CN" sz="2400" dirty="0" err="1"/>
              <a:t>Bq</a:t>
            </a:r>
            <a:r>
              <a:rPr lang="en-US" altLang="zh-CN" sz="2400" dirty="0"/>
              <a:t> = 1 decay per second</a:t>
            </a:r>
          </a:p>
          <a:p>
            <a:pPr lvl="1"/>
            <a:r>
              <a:rPr lang="en-US" altLang="zh-CN" dirty="0"/>
              <a:t>Human body has ~ 5000 </a:t>
            </a:r>
            <a:r>
              <a:rPr lang="en-US" altLang="zh-CN" dirty="0" err="1"/>
              <a:t>Bq</a:t>
            </a:r>
            <a:r>
              <a:rPr lang="en-US" altLang="zh-CN" dirty="0"/>
              <a:t> </a:t>
            </a:r>
            <a:r>
              <a:rPr lang="en-US" altLang="zh-CN" dirty="0" smtClean="0"/>
              <a:t>K-40</a:t>
            </a:r>
          </a:p>
          <a:p>
            <a:pPr lvl="1"/>
            <a:r>
              <a:rPr lang="en-US" altLang="zh-CN" dirty="0" smtClean="0"/>
              <a:t>1 kg rock (granite) ~ 150 </a:t>
            </a:r>
            <a:r>
              <a:rPr lang="en-US" altLang="zh-CN" dirty="0" err="1" smtClean="0"/>
              <a:t>Bq</a:t>
            </a:r>
            <a:endParaRPr lang="en-US" altLang="zh-CN" dirty="0"/>
          </a:p>
          <a:p>
            <a:pPr lvl="1"/>
            <a:r>
              <a:rPr lang="en-US" altLang="zh-CN" dirty="0"/>
              <a:t>1 kg Uranium ~ 12,000,000 </a:t>
            </a:r>
            <a:r>
              <a:rPr lang="en-US" altLang="zh-CN" dirty="0" err="1"/>
              <a:t>Bq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1 kg Co-60 = ? </a:t>
            </a:r>
            <a:r>
              <a:rPr lang="en-US" altLang="zh-CN" dirty="0" err="1" smtClean="0">
                <a:solidFill>
                  <a:srgbClr val="C00000"/>
                </a:solidFill>
              </a:rPr>
              <a:t>Bq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r>
              <a:rPr lang="en-US" altLang="zh-CN" sz="2400" dirty="0" smtClean="0"/>
              <a:t>Cosmogenic radiation: </a:t>
            </a:r>
            <a:r>
              <a:rPr lang="en-US" altLang="zh-CN" sz="2400" baseline="30000" dirty="0" smtClean="0"/>
              <a:t>14</a:t>
            </a:r>
            <a:r>
              <a:rPr lang="en-US" altLang="zh-CN" sz="2400" dirty="0" smtClean="0"/>
              <a:t>C, neutron, and many</a:t>
            </a:r>
          </a:p>
          <a:p>
            <a:r>
              <a:rPr lang="en-US" altLang="zh-CN" sz="2400" dirty="0" smtClean="0"/>
              <a:t>Artificial radiation, e.g.</a:t>
            </a:r>
          </a:p>
          <a:p>
            <a:pPr lvl="1"/>
            <a:r>
              <a:rPr lang="en-US" altLang="zh-CN" baseline="30000" dirty="0" smtClean="0"/>
              <a:t>60</a:t>
            </a:r>
            <a:r>
              <a:rPr lang="en-US" altLang="zh-CN" dirty="0" smtClean="0"/>
              <a:t>Co  (In stainless steel, for industry and research)</a:t>
            </a:r>
          </a:p>
          <a:p>
            <a:pPr lvl="1"/>
            <a:r>
              <a:rPr lang="en-US" altLang="zh-CN" baseline="30000" dirty="0" smtClean="0"/>
              <a:t>137</a:t>
            </a:r>
            <a:r>
              <a:rPr lang="en-US" altLang="zh-CN" dirty="0" smtClean="0"/>
              <a:t>Cs (N bomb test, for research)</a:t>
            </a:r>
            <a:endParaRPr lang="en-US" altLang="zh-CN" dirty="0"/>
          </a:p>
        </p:txBody>
      </p:sp>
      <p:sp>
        <p:nvSpPr>
          <p:cNvPr id="4" name="TextBox 3"/>
          <p:cNvSpPr txBox="1"/>
          <p:nvPr/>
        </p:nvSpPr>
        <p:spPr>
          <a:xfrm>
            <a:off x="3831658" y="112713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rock, mud, air, sea water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43" y="1659366"/>
            <a:ext cx="2588356" cy="1114234"/>
          </a:xfrm>
          <a:prstGeom prst="rect">
            <a:avLst/>
          </a:prstGeom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912564"/>
              </p:ext>
            </p:extLst>
          </p:nvPr>
        </p:nvGraphicFramePr>
        <p:xfrm>
          <a:off x="6410806" y="2887528"/>
          <a:ext cx="2267276" cy="772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4" name="Equation" r:id="rId5" imgW="1155600" imgH="393480" progId="Equation.3">
                  <p:embed/>
                </p:oleObj>
              </mc:Choice>
              <mc:Fallback>
                <p:oleObj name="Equation" r:id="rId5" imgW="1155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806" y="2887528"/>
                        <a:ext cx="2267276" cy="77256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8100" cmpd="dbl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746749"/>
              </p:ext>
            </p:extLst>
          </p:nvPr>
        </p:nvGraphicFramePr>
        <p:xfrm>
          <a:off x="6661957" y="3795141"/>
          <a:ext cx="2016125" cy="857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5" name="Equation" r:id="rId7" imgW="1028520" imgH="393480" progId="Equation.3">
                  <p:embed/>
                </p:oleObj>
              </mc:Choice>
              <mc:Fallback>
                <p:oleObj name="Equation" r:id="rId7" imgW="1028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957" y="3795141"/>
                        <a:ext cx="2016125" cy="85799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8100" cmpd="dbl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8050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4274" name="Picture 2" descr="D:\DayaWane\学生工作\2006 李小波\232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-1"/>
            <a:ext cx="9073008" cy="68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2852936"/>
            <a:ext cx="3096344" cy="36008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256076" y="3014429"/>
            <a:ext cx="374441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Three kinds of radiation: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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particle: can not penetrate a paper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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particle (electron): cm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ray: attenuation length = 20 cm water, or one order per 50 cm water</a:t>
            </a:r>
          </a:p>
        </p:txBody>
      </p:sp>
    </p:spTree>
    <p:extLst>
      <p:ext uri="{BB962C8B-B14F-4D97-AF65-F5344CB8AC3E}">
        <p14:creationId xmlns:p14="http://schemas.microsoft.com/office/powerpoint/2010/main" val="3978612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860032" y="5228516"/>
            <a:ext cx="3744416" cy="129614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altLang="zh-CN" sz="2000" b="0" dirty="0" smtClean="0">
                <a:solidFill>
                  <a:schemeClr val="tx1"/>
                </a:solidFill>
                <a:sym typeface="Symbol"/>
              </a:rPr>
              <a:t>ppb to </a:t>
            </a:r>
            <a:r>
              <a:rPr lang="en-US" altLang="zh-CN" sz="2000" b="0" dirty="0" err="1" smtClean="0">
                <a:solidFill>
                  <a:schemeClr val="tx1"/>
                </a:solidFill>
                <a:sym typeface="Symbol"/>
              </a:rPr>
              <a:t>Bq</a:t>
            </a:r>
            <a:r>
              <a:rPr lang="en-US" altLang="zh-CN" sz="2000" b="0" dirty="0" smtClean="0">
                <a:solidFill>
                  <a:schemeClr val="tx1"/>
                </a:solidFill>
                <a:sym typeface="Symbol"/>
              </a:rPr>
              <a:t> conversion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zh-CN" sz="2000" b="0" dirty="0" smtClean="0">
                <a:solidFill>
                  <a:schemeClr val="tx1"/>
                </a:solidFill>
              </a:rPr>
              <a:t>1 </a:t>
            </a:r>
            <a:r>
              <a:rPr lang="en-US" altLang="zh-CN" sz="2000" b="0" dirty="0">
                <a:solidFill>
                  <a:schemeClr val="tx1"/>
                </a:solidFill>
              </a:rPr>
              <a:t>ppb  40K  = 258.4 </a:t>
            </a:r>
            <a:r>
              <a:rPr lang="en-US" altLang="zh-CN" sz="2000" b="0" dirty="0" err="1" smtClean="0">
                <a:solidFill>
                  <a:schemeClr val="tx1"/>
                </a:solidFill>
              </a:rPr>
              <a:t>mBq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/kg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zh-CN" sz="2000" b="0" dirty="0" smtClean="0">
                <a:solidFill>
                  <a:schemeClr val="tx1"/>
                </a:solidFill>
              </a:rPr>
              <a:t>1 </a:t>
            </a:r>
            <a:r>
              <a:rPr lang="en-US" altLang="zh-CN" sz="2000" b="0" dirty="0">
                <a:solidFill>
                  <a:schemeClr val="tx1"/>
                </a:solidFill>
              </a:rPr>
              <a:t>ppb 238U  =  12.4 </a:t>
            </a:r>
            <a:r>
              <a:rPr lang="en-US" altLang="zh-CN" sz="2000" b="0" dirty="0" err="1" smtClean="0">
                <a:solidFill>
                  <a:schemeClr val="tx1"/>
                </a:solidFill>
              </a:rPr>
              <a:t>mBq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/kg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zh-CN" sz="2000" b="0" dirty="0" smtClean="0">
                <a:solidFill>
                  <a:schemeClr val="tx1"/>
                </a:solidFill>
              </a:rPr>
              <a:t>1 </a:t>
            </a:r>
            <a:r>
              <a:rPr lang="en-US" altLang="zh-CN" sz="2000" b="0" dirty="0">
                <a:solidFill>
                  <a:schemeClr val="tx1"/>
                </a:solidFill>
              </a:rPr>
              <a:t>ppb 232Th =   4.0 </a:t>
            </a:r>
            <a:r>
              <a:rPr lang="en-US" altLang="zh-CN" sz="2000" b="0" dirty="0" err="1" smtClean="0">
                <a:solidFill>
                  <a:schemeClr val="tx1"/>
                </a:solidFill>
              </a:rPr>
              <a:t>mBq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/kg</a:t>
            </a:r>
            <a:endParaRPr lang="en-US" altLang="zh-CN" sz="2000" b="0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Gamma spectrum of DYB granite</a:t>
            </a:r>
            <a:endParaRPr lang="zh-CN" altLang="en-US" dirty="0"/>
          </a:p>
        </p:txBody>
      </p:sp>
      <p:pic>
        <p:nvPicPr>
          <p:cNvPr id="53250" name="Picture 2" descr="D:\DayaWane\oldplots\background\gamma_spectrum_stand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0835"/>
            <a:ext cx="6624736" cy="3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/>
          <p:cNvSpPr txBox="1">
            <a:spLocks/>
          </p:cNvSpPr>
          <p:nvPr/>
        </p:nvSpPr>
        <p:spPr bwMode="auto">
          <a:xfrm>
            <a:off x="611560" y="4409728"/>
            <a:ext cx="837022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Granite </a:t>
            </a:r>
            <a:r>
              <a:rPr lang="en-US" altLang="zh-CN" sz="2400" dirty="0" smtClean="0"/>
              <a:t>has high radiation in all kinds of rock. </a:t>
            </a:r>
            <a:r>
              <a:rPr lang="en-US" altLang="zh-CN" sz="2400" dirty="0" smtClean="0"/>
              <a:t>Radiation </a:t>
            </a:r>
            <a:r>
              <a:rPr lang="en-US" altLang="zh-CN" sz="2400" dirty="0" smtClean="0"/>
              <a:t>of Daya Bay granite is 3 times higher than world average</a:t>
            </a:r>
          </a:p>
          <a:p>
            <a:r>
              <a:rPr lang="en-US" altLang="zh-CN" sz="2400" dirty="0" smtClean="0">
                <a:solidFill>
                  <a:srgbClr val="008000"/>
                </a:solidFill>
              </a:rPr>
              <a:t>10 ppm U</a:t>
            </a:r>
          </a:p>
          <a:p>
            <a:r>
              <a:rPr lang="en-US" altLang="zh-CN" sz="2400" dirty="0" smtClean="0">
                <a:solidFill>
                  <a:srgbClr val="008000"/>
                </a:solidFill>
              </a:rPr>
              <a:t>30 ppm </a:t>
            </a:r>
            <a:r>
              <a:rPr lang="en-US" altLang="zh-CN" sz="2400" dirty="0" err="1" smtClean="0">
                <a:solidFill>
                  <a:srgbClr val="008000"/>
                </a:solidFill>
              </a:rPr>
              <a:t>Th</a:t>
            </a:r>
            <a:endParaRPr lang="en-US" altLang="zh-CN" sz="2400" dirty="0" smtClean="0">
              <a:solidFill>
                <a:srgbClr val="008000"/>
              </a:solidFill>
            </a:endParaRPr>
          </a:p>
          <a:p>
            <a:r>
              <a:rPr lang="en-US" altLang="zh-CN" sz="2400" dirty="0">
                <a:solidFill>
                  <a:srgbClr val="008000"/>
                </a:solidFill>
              </a:rPr>
              <a:t>5 ppm </a:t>
            </a:r>
            <a:r>
              <a:rPr lang="en-US" altLang="zh-CN" sz="2400" dirty="0" smtClean="0">
                <a:solidFill>
                  <a:srgbClr val="008000"/>
                </a:solidFill>
              </a:rPr>
              <a:t>K40</a:t>
            </a:r>
            <a:endParaRPr lang="en-US" altLang="zh-CN" sz="2400" dirty="0">
              <a:solidFill>
                <a:srgbClr val="008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721842"/>
            <a:ext cx="1961517" cy="3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56200" y="3917011"/>
            <a:ext cx="417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Energy &lt; 2.6 MeV (Tl-208)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2030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760640"/>
          </a:xfrm>
        </p:spPr>
        <p:txBody>
          <a:bodyPr/>
          <a:lstStyle/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 smtClean="0"/>
              <a:t>Rock</a:t>
            </a:r>
          </a:p>
          <a:p>
            <a:pPr lvl="1"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b="0" dirty="0" smtClean="0"/>
              <a:t>8.8ppm </a:t>
            </a:r>
            <a:r>
              <a:rPr kumimoji="1" lang="en-US" altLang="zh-CN" b="0" dirty="0"/>
              <a:t>U, 28.7ppm </a:t>
            </a:r>
            <a:r>
              <a:rPr kumimoji="1" lang="en-US" altLang="zh-CN" b="0" dirty="0" err="1"/>
              <a:t>Th</a:t>
            </a:r>
            <a:r>
              <a:rPr kumimoji="1" lang="en-US" altLang="zh-CN" b="0" dirty="0"/>
              <a:t>, 4.5ppm </a:t>
            </a:r>
            <a:r>
              <a:rPr kumimoji="1" lang="en-US" altLang="zh-CN" b="0" dirty="0" smtClean="0"/>
              <a:t>K</a:t>
            </a:r>
          </a:p>
          <a:p>
            <a:pPr lvl="1"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b="0" dirty="0" smtClean="0"/>
              <a:t>Almost 0 after 2.5m water shielding</a:t>
            </a:r>
            <a:endParaRPr kumimoji="1" lang="zh-CN" altLang="en-US" b="0" dirty="0"/>
          </a:p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 smtClean="0"/>
              <a:t>Liquid scintillator</a:t>
            </a:r>
          </a:p>
          <a:p>
            <a:pPr lvl="1"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dirty="0" smtClean="0"/>
              <a:t>Radon </a:t>
            </a:r>
            <a:r>
              <a:rPr kumimoji="1" lang="en-US" altLang="zh-CN" b="0" dirty="0" smtClean="0"/>
              <a:t>(product of U238 decay, emitted from rock)</a:t>
            </a:r>
          </a:p>
          <a:p>
            <a:pPr lvl="1"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b="0" dirty="0" smtClean="0"/>
              <a:t>Contamination, additives</a:t>
            </a:r>
          </a:p>
          <a:p>
            <a:pPr lvl="1"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b="0" dirty="0" smtClean="0"/>
              <a:t>Liquid scintillator need cover with N2</a:t>
            </a:r>
            <a:endParaRPr kumimoji="1" lang="zh-CN" altLang="en-US" b="0" dirty="0"/>
          </a:p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 smtClean="0"/>
              <a:t>PMT glass, </a:t>
            </a:r>
            <a:r>
              <a:rPr kumimoji="1" lang="en-US" altLang="zh-CN" sz="2400" b="0" dirty="0" smtClean="0"/>
              <a:t>can not contact with LS directly (oil shielding); use low background glass</a:t>
            </a:r>
            <a:endParaRPr kumimoji="1" lang="zh-CN" altLang="en-US" sz="2400" b="0" dirty="0"/>
          </a:p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 smtClean="0"/>
              <a:t>Stainless steel tank: </a:t>
            </a:r>
            <a:r>
              <a:rPr kumimoji="1" lang="en-US" altLang="zh-CN" sz="2400" b="0" dirty="0" smtClean="0"/>
              <a:t>need low </a:t>
            </a:r>
            <a:r>
              <a:rPr kumimoji="1" lang="en-US" altLang="zh-CN" sz="2400" b="0" dirty="0" err="1" smtClean="0"/>
              <a:t>bkg</a:t>
            </a:r>
            <a:r>
              <a:rPr kumimoji="1" lang="en-US" altLang="zh-CN" sz="2400" b="0" dirty="0" smtClean="0"/>
              <a:t> steel.</a:t>
            </a:r>
          </a:p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b="0" dirty="0" smtClean="0"/>
              <a:t>Avoid aluminum, glass components in detector</a:t>
            </a:r>
            <a:endParaRPr kumimoji="1" lang="zh-CN" altLang="en-US" sz="2400" b="0" dirty="0"/>
          </a:p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 smtClean="0"/>
              <a:t>All detector </a:t>
            </a:r>
            <a:r>
              <a:rPr kumimoji="1"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material need radio-assay</a:t>
            </a:r>
          </a:p>
          <a:p>
            <a:pPr>
              <a:spcBef>
                <a:spcPts val="6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 smtClean="0"/>
              <a:t>Assembly of detector in clean room (10,000 class)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Where the </a:t>
            </a:r>
            <a:r>
              <a:rPr lang="en-US" altLang="zh-CN" dirty="0" err="1" smtClean="0"/>
              <a:t>radioactivities</a:t>
            </a:r>
            <a:r>
              <a:rPr lang="en-US" altLang="zh-CN" dirty="0" smtClean="0"/>
              <a:t> come from?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294807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6034" y="5877272"/>
            <a:ext cx="7759635" cy="86409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 smtClean="0"/>
              <a:t>w/o water, DYB detector will see 1,000,000 Hz from rock</a:t>
            </a:r>
          </a:p>
          <a:p>
            <a:pPr marL="0" indent="0">
              <a:buNone/>
            </a:pPr>
            <a:r>
              <a:rPr lang="en-US" altLang="zh-CN" sz="2400" dirty="0" smtClean="0"/>
              <a:t>w/ 2.5m water, rate lowers to 200 Hz (almost 0 from rock)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 water to shield gamma from rock</a:t>
            </a:r>
            <a:endParaRPr lang="zh-CN" altLang="en-US" dirty="0"/>
          </a:p>
        </p:txBody>
      </p:sp>
      <p:pic>
        <p:nvPicPr>
          <p:cNvPr id="4" name="Picture 2" descr="D:\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4" y="764704"/>
            <a:ext cx="754913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97418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MeV </a:t>
            </a:r>
            <a:r>
              <a:rPr lang="el-GR" altLang="zh-CN" sz="2400" dirty="0" smtClean="0"/>
              <a:t>γ</a:t>
            </a:r>
            <a:r>
              <a:rPr lang="en-US" altLang="zh-CN" sz="2400" dirty="0" smtClean="0"/>
              <a:t> deposit energy in matter via </a:t>
            </a:r>
            <a:r>
              <a:rPr lang="en-US" altLang="zh-CN" sz="2400" dirty="0" smtClean="0">
                <a:solidFill>
                  <a:srgbClr val="C00000"/>
                </a:solidFill>
              </a:rPr>
              <a:t>Compton scattering </a:t>
            </a:r>
            <a:r>
              <a:rPr lang="en-US" altLang="zh-CN" sz="2400" dirty="0" smtClean="0"/>
              <a:t>on electron. Therefore, attenuation is proportional to electron density, thus </a:t>
            </a:r>
            <a:r>
              <a:rPr lang="en-US" altLang="zh-CN" sz="2400" dirty="0" smtClean="0">
                <a:solidFill>
                  <a:srgbClr val="C00000"/>
                </a:solidFill>
              </a:rPr>
              <a:t>matter density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(almost independent of material)</a:t>
            </a:r>
          </a:p>
          <a:p>
            <a:r>
              <a:rPr lang="en-US" altLang="zh-CN" sz="2400" dirty="0" smtClean="0"/>
              <a:t>“mass attenuation coefficient”</a:t>
            </a:r>
          </a:p>
          <a:p>
            <a:r>
              <a:rPr lang="en-US" altLang="zh-CN" sz="2400" dirty="0"/>
              <a:t>attenuation length ~ 20 cm water. </a:t>
            </a:r>
            <a:r>
              <a:rPr lang="en-US" altLang="zh-CN" sz="2400" dirty="0">
                <a:solidFill>
                  <a:srgbClr val="C00000"/>
                </a:solidFill>
              </a:rPr>
              <a:t>Reduce 1 order/50 cm</a:t>
            </a:r>
            <a:r>
              <a:rPr lang="en-US" altLang="zh-CN" sz="2400" dirty="0" smtClean="0"/>
              <a:t>.</a:t>
            </a:r>
          </a:p>
          <a:p>
            <a:r>
              <a:rPr lang="en-US" altLang="zh-CN" sz="2400" dirty="0" smtClean="0">
                <a:solidFill>
                  <a:srgbClr val="C00000"/>
                </a:solidFill>
              </a:rPr>
              <a:t>What’s the shielding power of DYB water pool?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Estimate the Shielding Power</a:t>
            </a:r>
            <a:endParaRPr lang="zh-CN" altLang="en-US" dirty="0"/>
          </a:p>
        </p:txBody>
      </p:sp>
      <p:graphicFrame>
        <p:nvGraphicFramePr>
          <p:cNvPr id="4" name="Group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529596"/>
              </p:ext>
            </p:extLst>
          </p:nvPr>
        </p:nvGraphicFramePr>
        <p:xfrm>
          <a:off x="288800" y="3762712"/>
          <a:ext cx="8675688" cy="2834640"/>
        </p:xfrm>
        <a:graphic>
          <a:graphicData uri="http://schemas.openxmlformats.org/drawingml/2006/table">
            <a:tbl>
              <a:tblPr/>
              <a:tblGrid>
                <a:gridCol w="1676400"/>
                <a:gridCol w="1131888"/>
                <a:gridCol w="1800225"/>
                <a:gridCol w="2095500"/>
                <a:gridCol w="1971675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γs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b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</a:b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(&gt;1 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/>
                      </a:r>
                      <a:b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</a:b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mass attenuation  coefficient  in oil(cm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mass attenuation  coefficient  in steel(cm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Bq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0.0575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0.0486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Bq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0.0493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0.0425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Bq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0.0575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0.0486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Bq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1.17+1.33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0.0493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0.0425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247772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Final natural radiation </a:t>
            </a:r>
            <a:r>
              <a:rPr lang="en-US" altLang="zh-CN" dirty="0" err="1" smtClean="0"/>
              <a:t>bkg</a:t>
            </a:r>
            <a:r>
              <a:rPr lang="en-US" altLang="zh-CN" dirty="0" smtClean="0"/>
              <a:t> in DYB 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5040560" cy="473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/>
          <p:nvPr/>
        </p:nvCxnSpPr>
        <p:spPr bwMode="auto">
          <a:xfrm>
            <a:off x="4760728" y="3625482"/>
            <a:ext cx="0" cy="296651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59532" y="767963"/>
            <a:ext cx="8424936" cy="143690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400" dirty="0" smtClean="0">
                <a:solidFill>
                  <a:schemeClr val="accent1"/>
                </a:solidFill>
              </a:rPr>
              <a:t>W/o enough shielding, we can’t see any neutrino:</a:t>
            </a:r>
          </a:p>
          <a:p>
            <a:pPr marL="0" indent="0" algn="ctr">
              <a:buNone/>
            </a:pPr>
            <a:r>
              <a:rPr lang="en-US" altLang="zh-CN" sz="2400" dirty="0" smtClean="0">
                <a:solidFill>
                  <a:schemeClr val="accent1"/>
                </a:solidFill>
              </a:rPr>
              <a:t>Imaging how to find 0.002 neutrinos in 1,000,000 backgrounds</a:t>
            </a:r>
          </a:p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Why DYB use </a:t>
            </a:r>
            <a:r>
              <a:rPr lang="en-US" altLang="zh-CN" sz="2400" dirty="0" err="1" smtClean="0">
                <a:solidFill>
                  <a:srgbClr val="C00000"/>
                </a:solidFill>
              </a:rPr>
              <a:t>Gd</a:t>
            </a:r>
            <a:r>
              <a:rPr lang="en-US" altLang="zh-CN" sz="2400" dirty="0" smtClean="0">
                <a:solidFill>
                  <a:srgbClr val="C00000"/>
                </a:solidFill>
              </a:rPr>
              <a:t>-LS?  Why </a:t>
            </a:r>
            <a:r>
              <a:rPr lang="en-US" altLang="zh-CN" sz="2400" dirty="0" smtClean="0">
                <a:solidFill>
                  <a:srgbClr val="C00000"/>
                </a:solidFill>
              </a:rPr>
              <a:t>JUNO won’t dope </a:t>
            </a:r>
            <a:r>
              <a:rPr lang="en-US" altLang="zh-CN" sz="2400" dirty="0" err="1" smtClean="0">
                <a:solidFill>
                  <a:srgbClr val="C00000"/>
                </a:solidFill>
              </a:rPr>
              <a:t>Gd</a:t>
            </a:r>
            <a:r>
              <a:rPr lang="en-US" altLang="zh-CN" sz="2400" dirty="0" smtClean="0">
                <a:solidFill>
                  <a:srgbClr val="C00000"/>
                </a:solidFill>
              </a:rPr>
              <a:t> in LS?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70391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Muon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" y="4509120"/>
            <a:ext cx="8964613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46081" y="584604"/>
            <a:ext cx="7616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altLang="zh-CN" sz="2000" dirty="0" smtClean="0">
                <a:solidFill>
                  <a:schemeClr val="accent1"/>
                </a:solidFill>
                <a:cs typeface="Arial" pitchFamily="34" charset="0"/>
              </a:rPr>
              <a:t>The </a:t>
            </a:r>
            <a:r>
              <a:rPr lang="en-US" altLang="zh-CN" sz="2000" dirty="0">
                <a:solidFill>
                  <a:schemeClr val="accent1"/>
                </a:solidFill>
                <a:cs typeface="Arial" pitchFamily="34" charset="0"/>
              </a:rPr>
              <a:t>lesson of the work was clear: It is easy to shield out the noise men make, but impossible to shut out the cosmos</a:t>
            </a:r>
            <a:r>
              <a:rPr lang="en-US" altLang="zh-CN" sz="2000" dirty="0" smtClean="0">
                <a:solidFill>
                  <a:schemeClr val="accent1"/>
                </a:solidFill>
                <a:cs typeface="Arial" pitchFamily="34" charset="0"/>
              </a:rPr>
              <a:t>.</a:t>
            </a:r>
            <a:r>
              <a:rPr lang="zh-CN" altLang="en-US" sz="2000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cs typeface="Arial" pitchFamily="34" charset="0"/>
              </a:rPr>
              <a:t>-- Cowan</a:t>
            </a:r>
            <a:endParaRPr lang="en-US" altLang="zh-CN" sz="2000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ustralianclimatemadness.com/wp-content/uploads/2011/01/cosmic_ray_sh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351398" cy="35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7476" y="4869160"/>
            <a:ext cx="3758460" cy="1861939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sym typeface="Symbol"/>
              </a:rPr>
              <a:t>Minimum ionization muon: </a:t>
            </a:r>
            <a:r>
              <a:rPr lang="en-US" altLang="zh-CN" dirty="0" smtClean="0">
                <a:sym typeface="Symbol"/>
              </a:rPr>
              <a:t/>
            </a:r>
            <a:br>
              <a:rPr lang="en-US" altLang="zh-CN" dirty="0" smtClean="0">
                <a:sym typeface="Symbol"/>
              </a:rPr>
            </a:br>
            <a:r>
              <a:rPr lang="en-US" altLang="zh-CN" dirty="0" smtClean="0">
                <a:solidFill>
                  <a:srgbClr val="C00000"/>
                </a:solidFill>
                <a:sym typeface="Symbol"/>
              </a:rPr>
              <a:t>~200 MeV/</a:t>
            </a:r>
            <a:r>
              <a:rPr lang="en-US" altLang="zh-CN" dirty="0" err="1" smtClean="0">
                <a:solidFill>
                  <a:srgbClr val="C00000"/>
                </a:solidFill>
                <a:sym typeface="Symbol"/>
              </a:rPr>
              <a:t>m.w.e</a:t>
            </a:r>
            <a:r>
              <a:rPr lang="en-US" altLang="zh-CN" dirty="0" smtClean="0">
                <a:solidFill>
                  <a:srgbClr val="C00000"/>
                </a:solidFill>
                <a:sym typeface="Symbol"/>
              </a:rPr>
              <a:t>.</a:t>
            </a:r>
          </a:p>
          <a:p>
            <a:pPr marL="0" indent="0">
              <a:buNone/>
            </a:pPr>
            <a:r>
              <a:rPr lang="en-US" altLang="zh-CN" sz="2400" b="0" dirty="0" smtClean="0">
                <a:sym typeface="Symbol"/>
              </a:rPr>
              <a:t>(meter-water-equivalent)</a:t>
            </a:r>
            <a:endParaRPr lang="zh-CN" altLang="en-US" sz="2400" b="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8932152" cy="733728"/>
          </a:xfrm>
        </p:spPr>
        <p:txBody>
          <a:bodyPr/>
          <a:lstStyle/>
          <a:p>
            <a:r>
              <a:rPr lang="en-US" altLang="zh-CN" sz="4400" dirty="0" smtClean="0">
                <a:solidFill>
                  <a:schemeClr val="accent1">
                    <a:lumMod val="50000"/>
                  </a:schemeClr>
                </a:solidFill>
              </a:rPr>
              <a:t>Cosmic Muon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3684" y="4138811"/>
            <a:ext cx="5054780" cy="26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6556390" y="5674897"/>
            <a:ext cx="1183962" cy="100811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9584" y="2165746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sym typeface="Symbol"/>
              </a:rPr>
              <a:t></a:t>
            </a:r>
            <a:r>
              <a:rPr lang="zh-CN" altLang="en-US" sz="2800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sym typeface="Symbol"/>
              </a:rPr>
              <a:t>Flux on surface ~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200Hz/m</a:t>
            </a:r>
            <a:r>
              <a:rPr lang="en-US" altLang="zh-CN" sz="2800" b="1" baseline="30000" dirty="0" smtClean="0">
                <a:solidFill>
                  <a:srgbClr val="C00000"/>
                </a:solidFill>
              </a:rPr>
              <a:t>2</a:t>
            </a:r>
            <a:endParaRPr lang="zh-CN" altLang="en-US" sz="2800" b="1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344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 Tomography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"/>
          <a:stretch/>
        </p:blipFill>
        <p:spPr>
          <a:xfrm>
            <a:off x="2123728" y="2658664"/>
            <a:ext cx="5255865" cy="41044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620688"/>
            <a:ext cx="7452320" cy="18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976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91182" y="6117128"/>
            <a:ext cx="7669250" cy="74087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400" dirty="0" smtClean="0"/>
              <a:t>Accelerator neutrino, Atmospheric </a:t>
            </a:r>
            <a:r>
              <a:rPr lang="en-US" altLang="zh-CN" sz="2400" dirty="0" smtClean="0"/>
              <a:t>neutrino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 smtClean="0">
                <a:solidFill>
                  <a:srgbClr val="C00000"/>
                </a:solidFill>
              </a:rPr>
              <a:t>Why anti-nu has less events than nu in accelerator exp.?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Typical Reactions (1)</a:t>
            </a:r>
            <a:endParaRPr lang="zh-CN" alt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42024" y="755125"/>
            <a:ext cx="7829550" cy="2571750"/>
            <a:chOff x="234" y="1066"/>
            <a:chExt cx="5292" cy="182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98" y="1422"/>
              <a:ext cx="5150" cy="1469"/>
              <a:chOff x="298" y="1422"/>
              <a:chExt cx="5150" cy="1469"/>
            </a:xfrm>
          </p:grpSpPr>
          <p:pic>
            <p:nvPicPr>
              <p:cNvPr id="9" name="Picture 4" descr="elCC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4" y="1422"/>
                <a:ext cx="1474" cy="1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 descr="N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" y="1483"/>
                <a:ext cx="1474" cy="1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" descr="muCC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" y="1473"/>
                <a:ext cx="1474" cy="1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34" y="1066"/>
              <a:ext cx="16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l-GR" altLang="zh-CN" sz="2000" b="1">
                  <a:latin typeface="Bookman Old Style" panose="02050604050505020204" pitchFamily="18" charset="0"/>
                </a:rPr>
                <a:t>ν</a:t>
              </a:r>
              <a:r>
                <a:rPr lang="el-GR" altLang="zh-CN" sz="2000" b="1" baseline="-25000">
                  <a:latin typeface="Bookman Old Style" panose="02050604050505020204" pitchFamily="18" charset="0"/>
                </a:rPr>
                <a:t>μ</a:t>
              </a:r>
              <a:r>
                <a:rPr lang="en-GB" altLang="zh-CN" sz="2000" b="1">
                  <a:latin typeface="Century Gothic" panose="020B0502020202020204" pitchFamily="34" charset="0"/>
                </a:rPr>
                <a:t> CC Event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921" y="1066"/>
              <a:ext cx="1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l-GR" altLang="zh-CN" sz="2000" b="1" dirty="0">
                  <a:latin typeface="Bookman Old Style" panose="02050604050505020204" pitchFamily="18" charset="0"/>
                </a:rPr>
                <a:t>ν</a:t>
              </a:r>
              <a:r>
                <a:rPr lang="en-GB" altLang="zh-CN" sz="2000" b="1" baseline="-25000" dirty="0">
                  <a:latin typeface="Century Gothic" panose="020B0502020202020204" pitchFamily="34" charset="0"/>
                </a:rPr>
                <a:t>e</a:t>
              </a:r>
              <a:r>
                <a:rPr lang="en-GB" altLang="zh-CN" dirty="0">
                  <a:latin typeface="Century Gothic" panose="020B0502020202020204" pitchFamily="34" charset="0"/>
                </a:rPr>
                <a:t> </a:t>
              </a:r>
              <a:r>
                <a:rPr lang="en-GB" altLang="zh-CN" sz="2000" b="1" dirty="0">
                  <a:latin typeface="Century Gothic" panose="020B0502020202020204" pitchFamily="34" charset="0"/>
                </a:rPr>
                <a:t>CC Event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074" y="1084"/>
              <a:ext cx="16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GB" altLang="zh-CN" sz="2000" b="1">
                  <a:latin typeface="Century Gothic" panose="020B0502020202020204" pitchFamily="34" charset="0"/>
                </a:rPr>
                <a:t>NC Event</a:t>
              </a:r>
            </a:p>
          </p:txBody>
        </p:sp>
      </p:grpSp>
      <p:grpSp>
        <p:nvGrpSpPr>
          <p:cNvPr id="12" name="组合 10"/>
          <p:cNvGrpSpPr>
            <a:grpSpLocks/>
          </p:cNvGrpSpPr>
          <p:nvPr/>
        </p:nvGrpSpPr>
        <p:grpSpPr bwMode="auto">
          <a:xfrm>
            <a:off x="735553" y="3326875"/>
            <a:ext cx="5000625" cy="2786062"/>
            <a:chOff x="285720" y="2928934"/>
            <a:chExt cx="6316679" cy="341271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928934"/>
              <a:ext cx="6316679" cy="341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2"/>
            <p:cNvSpPr>
              <a:spLocks noChangeArrowheads="1"/>
            </p:cNvSpPr>
            <p:nvPr/>
          </p:nvSpPr>
          <p:spPr bwMode="auto">
            <a:xfrm>
              <a:off x="785785" y="3071811"/>
              <a:ext cx="3019226" cy="4147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GB" altLang="zh-CN" sz="1600">
                  <a:latin typeface="Calibri" panose="020F0502020204030204" pitchFamily="34" charset="0"/>
                </a:rPr>
                <a:t>Total </a:t>
              </a:r>
              <a:r>
                <a:rPr lang="en-GB" altLang="zh-CN" sz="1600">
                  <a:latin typeface="Symbol" panose="05050102010706020507" pitchFamily="18" charset="2"/>
                </a:rPr>
                <a:t>n</a:t>
              </a:r>
              <a:r>
                <a:rPr lang="en-GB" altLang="zh-CN" sz="1600" baseline="-25000">
                  <a:latin typeface="Symbol" panose="05050102010706020507" pitchFamily="18" charset="2"/>
                </a:rPr>
                <a:t>m</a:t>
              </a:r>
              <a:r>
                <a:rPr lang="en-GB" altLang="zh-CN" sz="1600">
                  <a:latin typeface="Calibri" panose="020F0502020204030204" pitchFamily="34" charset="0"/>
                </a:rPr>
                <a:t> CC cross section</a:t>
              </a:r>
            </a:p>
          </p:txBody>
        </p:sp>
      </p:grp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66" y="3384897"/>
            <a:ext cx="25003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24706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Muon on surface: </a:t>
            </a:r>
            <a:r>
              <a:rPr lang="en-US" altLang="zh-CN" dirty="0" err="1" smtClean="0"/>
              <a:t>Gaisser</a:t>
            </a:r>
            <a:r>
              <a:rPr lang="zh-CN" altLang="en-US" dirty="0"/>
              <a:t> </a:t>
            </a:r>
            <a:r>
              <a:rPr lang="en-US" altLang="zh-CN" dirty="0" smtClean="0"/>
              <a:t>formula</a:t>
            </a:r>
            <a:endParaRPr lang="zh-CN" altLang="en-US" baseline="30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</a:t>
            </a:r>
            <a:r>
              <a:rPr lang="zh-CN" altLang="en-US" dirty="0"/>
              <a:t> </a:t>
            </a:r>
            <a:r>
              <a:rPr lang="en-US" altLang="zh-CN" dirty="0" smtClean="0"/>
              <a:t>Flux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683568" y="1268760"/>
          <a:ext cx="6909514" cy="1253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8" name="Equation" r:id="rId3" imgW="4762440" imgH="863280" progId="Equation.DSMT4">
                  <p:embed/>
                </p:oleObj>
              </mc:Choice>
              <mc:Fallback>
                <p:oleObj name="Equation" r:id="rId3" imgW="476244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68760"/>
                        <a:ext cx="6909514" cy="1253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formula75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2" y="3729422"/>
            <a:ext cx="43210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539552" y="2601680"/>
          <a:ext cx="7359049" cy="116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9" name="公式" r:id="rId6" imgW="5460840" imgH="863280" progId="Equation.3">
                  <p:embed/>
                </p:oleObj>
              </mc:Choice>
              <mc:Fallback>
                <p:oleObj name="公式" r:id="rId6" imgW="546084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601680"/>
                        <a:ext cx="7359049" cy="1164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21135" y="4272187"/>
            <a:ext cx="37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Modified </a:t>
            </a:r>
            <a:r>
              <a:rPr lang="en-US" altLang="zh-CN" sz="2400" dirty="0" err="1" smtClean="0"/>
              <a:t>Gaisser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formula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5021135" y="5053029"/>
            <a:ext cx="393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00CC"/>
                </a:solidFill>
              </a:rPr>
              <a:t>More precise flux need simulation (Earth Magnetic field)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7330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04056"/>
          </a:xfrm>
        </p:spPr>
        <p:txBody>
          <a:bodyPr/>
          <a:lstStyle/>
          <a:p>
            <a:r>
              <a:rPr lang="en-US" altLang="zh-CN" sz="2400" dirty="0" smtClean="0"/>
              <a:t>Continuous process —— Ionization energy loss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Energy Loss</a:t>
            </a:r>
            <a:endParaRPr lang="zh-CN" alt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1124744"/>
            <a:ext cx="436183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内容占位符 1"/>
          <p:cNvSpPr txBox="1">
            <a:spLocks/>
          </p:cNvSpPr>
          <p:nvPr/>
        </p:nvSpPr>
        <p:spPr bwMode="auto">
          <a:xfrm>
            <a:off x="532240" y="1970358"/>
            <a:ext cx="8229600" cy="10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Discrete </a:t>
            </a:r>
            <a:r>
              <a:rPr lang="en-US" altLang="zh-CN" sz="2400" dirty="0"/>
              <a:t>process ——</a:t>
            </a:r>
            <a:r>
              <a:rPr lang="en-US" altLang="zh-CN" sz="2400" dirty="0" smtClean="0"/>
              <a:t>Bremsstrahlung, pair production, hadron process, important for high energy muon</a:t>
            </a:r>
            <a:endParaRPr lang="zh-CN" altLang="en-US" sz="2400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2911094"/>
            <a:ext cx="2534476" cy="112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4448495"/>
            <a:ext cx="3711249" cy="8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5605" y="3139464"/>
            <a:ext cx="4675125" cy="56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内容占位符 1"/>
          <p:cNvSpPr txBox="1">
            <a:spLocks/>
          </p:cNvSpPr>
          <p:nvPr/>
        </p:nvSpPr>
        <p:spPr bwMode="auto">
          <a:xfrm>
            <a:off x="517930" y="3914574"/>
            <a:ext cx="8229600" cy="66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Minimum muon energy to pass </a:t>
            </a:r>
            <a:r>
              <a:rPr lang="en-US" altLang="zh-CN" sz="2400" dirty="0" err="1" smtClean="0"/>
              <a:t>x</a:t>
            </a:r>
            <a:r>
              <a:rPr lang="en-US" altLang="zh-CN" sz="2400" baseline="-25000" dirty="0" err="1" smtClean="0"/>
              <a:t>min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thick rock</a:t>
            </a:r>
            <a:endParaRPr lang="zh-CN" altLang="en-US" sz="2400" dirty="0"/>
          </a:p>
        </p:txBody>
      </p:sp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730135" y="5326015"/>
            <a:ext cx="8229600" cy="10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zh-CN" altLang="en-US" sz="2400" dirty="0" smtClean="0">
                <a:sym typeface="Symbol"/>
              </a:rPr>
              <a:t></a:t>
            </a:r>
            <a:r>
              <a:rPr lang="en-US" altLang="zh-CN" sz="2400" dirty="0" smtClean="0">
                <a:sym typeface="Symbol"/>
              </a:rPr>
              <a:t>=500GeV, the energy at which the continuous process has equal contribution to discrete process</a:t>
            </a:r>
            <a:endParaRPr lang="zh-CN" altLang="en-US" sz="2400" dirty="0"/>
          </a:p>
        </p:txBody>
      </p:sp>
      <p:sp>
        <p:nvSpPr>
          <p:cNvPr id="11" name="内容占位符 1"/>
          <p:cNvSpPr txBox="1">
            <a:spLocks/>
          </p:cNvSpPr>
          <p:nvPr/>
        </p:nvSpPr>
        <p:spPr bwMode="auto">
          <a:xfrm>
            <a:off x="6037926" y="1212963"/>
            <a:ext cx="2710538" cy="8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en-US" altLang="zh-CN" sz="2000" kern="0" dirty="0" smtClean="0">
                <a:solidFill>
                  <a:srgbClr val="C00000"/>
                </a:solidFill>
                <a:sym typeface="Symbol"/>
              </a:rPr>
              <a:t>Minimum ionization muon: ~200MeV/</a:t>
            </a:r>
            <a:r>
              <a:rPr lang="en-US" altLang="zh-CN" sz="2000" kern="0" dirty="0" err="1" smtClean="0">
                <a:solidFill>
                  <a:srgbClr val="C00000"/>
                </a:solidFill>
                <a:sym typeface="Symbol"/>
              </a:rPr>
              <a:t>m.w.e</a:t>
            </a:r>
            <a:r>
              <a:rPr lang="en-US" altLang="zh-CN" sz="2000" kern="0" dirty="0" smtClean="0">
                <a:solidFill>
                  <a:srgbClr val="C00000"/>
                </a:solidFill>
                <a:sym typeface="Symbo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34641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602174"/>
            <a:ext cx="5711293" cy="321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96071" y="631141"/>
            <a:ext cx="4430962" cy="2904469"/>
          </a:xfrm>
        </p:spPr>
        <p:txBody>
          <a:bodyPr/>
          <a:lstStyle/>
          <a:p>
            <a:r>
              <a:rPr lang="en-US" altLang="zh-CN" sz="2400" dirty="0" smtClean="0"/>
              <a:t>Mount map of Daya Bay area</a:t>
            </a:r>
          </a:p>
          <a:p>
            <a:pPr lvl="1"/>
            <a:r>
              <a:rPr lang="en-US" altLang="zh-CN" sz="2000" dirty="0" smtClean="0"/>
              <a:t>1</a:t>
            </a:r>
            <a:r>
              <a:rPr lang="en-US" altLang="zh-CN" sz="2000" dirty="0" smtClean="0">
                <a:sym typeface="Symbol"/>
              </a:rPr>
              <a:t>2 km high precision</a:t>
            </a:r>
            <a:r>
              <a:rPr lang="zh-CN" altLang="en-US" sz="2000" dirty="0">
                <a:sym typeface="Symbol"/>
              </a:rPr>
              <a:t> </a:t>
            </a:r>
            <a:r>
              <a:rPr lang="en-US" altLang="zh-CN" sz="2000" dirty="0" smtClean="0">
                <a:sym typeface="Symbol"/>
              </a:rPr>
              <a:t>(1m</a:t>
            </a:r>
            <a:r>
              <a:rPr lang="en-US" altLang="zh-CN" sz="2000" dirty="0">
                <a:sym typeface="Symbol"/>
              </a:rPr>
              <a:t>)</a:t>
            </a:r>
            <a:endParaRPr lang="en-US" altLang="zh-CN" sz="2000" dirty="0" smtClean="0">
              <a:sym typeface="Symbol"/>
            </a:endParaRPr>
          </a:p>
          <a:p>
            <a:pPr lvl="1"/>
            <a:r>
              <a:rPr lang="en-US" altLang="zh-CN" sz="2000" dirty="0" smtClean="0">
                <a:sym typeface="Symbol"/>
              </a:rPr>
              <a:t>3</a:t>
            </a:r>
            <a:r>
              <a:rPr lang="en-US" altLang="zh-CN" sz="2000" dirty="0">
                <a:sym typeface="Symbol"/>
              </a:rPr>
              <a:t>4</a:t>
            </a:r>
            <a:r>
              <a:rPr lang="en-US" altLang="zh-CN" sz="2000" dirty="0" smtClean="0">
                <a:sym typeface="Symbol"/>
              </a:rPr>
              <a:t> km 1:5000 map</a:t>
            </a:r>
            <a:r>
              <a:rPr lang="zh-CN" altLang="en-US" sz="2000" dirty="0">
                <a:sym typeface="Symbol"/>
              </a:rPr>
              <a:t> </a:t>
            </a:r>
            <a:r>
              <a:rPr lang="en-US" altLang="zh-CN" sz="2000" dirty="0" smtClean="0">
                <a:sym typeface="Symbol"/>
              </a:rPr>
              <a:t>(5m</a:t>
            </a:r>
            <a:r>
              <a:rPr lang="en-US" altLang="zh-CN" sz="2000" dirty="0">
                <a:sym typeface="Symbol"/>
              </a:rPr>
              <a:t>)</a:t>
            </a:r>
            <a:endParaRPr lang="en-US" altLang="zh-CN" sz="2000" dirty="0" smtClean="0">
              <a:sym typeface="Symbol"/>
            </a:endParaRPr>
          </a:p>
          <a:p>
            <a:pPr lvl="1"/>
            <a:r>
              <a:rPr lang="en-US" altLang="zh-CN" sz="2000" dirty="0" smtClean="0"/>
              <a:t>10</a:t>
            </a:r>
            <a:r>
              <a:rPr lang="en-US" altLang="zh-CN" sz="2000" dirty="0" smtClean="0">
                <a:sym typeface="Symbol"/>
              </a:rPr>
              <a:t>10 km SRTM map</a:t>
            </a:r>
          </a:p>
          <a:p>
            <a:r>
              <a:rPr lang="en-US" altLang="zh-CN" sz="2400" dirty="0" smtClean="0">
                <a:ea typeface="宋体" pitchFamily="2" charset="-122"/>
              </a:rPr>
              <a:t>Muon</a:t>
            </a:r>
            <a:r>
              <a:rPr lang="zh-CN" altLang="en-US" sz="2400" dirty="0" smtClean="0">
                <a:ea typeface="宋体" pitchFamily="2" charset="-122"/>
              </a:rPr>
              <a:t> </a:t>
            </a:r>
            <a:r>
              <a:rPr lang="en-US" altLang="zh-CN" sz="2400" dirty="0" smtClean="0">
                <a:ea typeface="宋体" pitchFamily="2" charset="-122"/>
              </a:rPr>
              <a:t>propagation software:         </a:t>
            </a:r>
          </a:p>
          <a:p>
            <a:pPr marL="0" indent="0">
              <a:buNone/>
            </a:pPr>
            <a:r>
              <a:rPr lang="en-US" altLang="zh-CN" sz="2400" dirty="0">
                <a:ea typeface="宋体" pitchFamily="2" charset="-122"/>
              </a:rPr>
              <a:t> </a:t>
            </a:r>
            <a:r>
              <a:rPr lang="en-US" altLang="zh-CN" sz="2400" dirty="0" smtClean="0">
                <a:ea typeface="宋体" pitchFamily="2" charset="-122"/>
              </a:rPr>
              <a:t>                </a:t>
            </a:r>
            <a:r>
              <a:rPr lang="en-US" altLang="zh-CN" sz="2400" dirty="0" smtClean="0">
                <a:solidFill>
                  <a:srgbClr val="C00000"/>
                </a:solidFill>
                <a:ea typeface="宋体" pitchFamily="2" charset="-122"/>
              </a:rPr>
              <a:t>MUSIC, </a:t>
            </a:r>
            <a:r>
              <a:rPr lang="en-US" altLang="zh-CN" sz="2400" dirty="0" smtClean="0">
                <a:solidFill>
                  <a:schemeClr val="accent1"/>
                </a:solidFill>
                <a:ea typeface="宋体" pitchFamily="2" charset="-122"/>
              </a:rPr>
              <a:t>FLUKA</a:t>
            </a:r>
            <a:endParaRPr lang="zh-CN" altLang="en-US" sz="2400" dirty="0">
              <a:solidFill>
                <a:schemeClr val="accent1"/>
              </a:solidFill>
            </a:endParaRPr>
          </a:p>
          <a:p>
            <a:pPr lvl="1"/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Propagate 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to Underground Lab</a:t>
            </a:r>
            <a:endParaRPr lang="zh-CN" alt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4045787"/>
            <a:ext cx="3404531" cy="247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0262" y="4037857"/>
            <a:ext cx="2988456" cy="217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014" y="4002772"/>
            <a:ext cx="2916986" cy="218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40027" y="6294510"/>
            <a:ext cx="407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Muons at Daya Bay Lab</a:t>
            </a:r>
            <a:endParaRPr lang="zh-CN" altLang="en-US" sz="2400" dirty="0"/>
          </a:p>
        </p:txBody>
      </p:sp>
      <p:sp>
        <p:nvSpPr>
          <p:cNvPr id="11" name="Text Box 1091"/>
          <p:cNvSpPr txBox="1">
            <a:spLocks noChangeArrowheads="1"/>
          </p:cNvSpPr>
          <p:nvPr/>
        </p:nvSpPr>
        <p:spPr bwMode="auto">
          <a:xfrm>
            <a:off x="4970685" y="3619445"/>
            <a:ext cx="3681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effectLst/>
              </a:rPr>
              <a:t>Rock </a:t>
            </a:r>
            <a:r>
              <a:rPr lang="en-US" altLang="zh-CN" sz="2000" b="1" dirty="0" smtClean="0">
                <a:effectLst/>
              </a:rPr>
              <a:t>density</a:t>
            </a:r>
            <a:r>
              <a:rPr lang="zh-CN" altLang="en-US" sz="2000" b="1" dirty="0" smtClean="0">
                <a:effectLst/>
              </a:rPr>
              <a:t>：</a:t>
            </a:r>
            <a:r>
              <a:rPr lang="en-US" altLang="zh-CN" sz="2000" b="1" dirty="0" smtClean="0">
                <a:effectLst/>
              </a:rPr>
              <a:t>~2.6 </a:t>
            </a:r>
            <a:r>
              <a:rPr lang="en-US" altLang="zh-CN" sz="2000" b="1" dirty="0">
                <a:effectLst/>
              </a:rPr>
              <a:t>g/cm</a:t>
            </a:r>
            <a:r>
              <a:rPr lang="en-US" altLang="zh-CN" sz="2000" b="1" baseline="30000" dirty="0"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09069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1026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 Simulation</a:t>
            </a:r>
          </a:p>
        </p:txBody>
      </p:sp>
      <p:grpSp>
        <p:nvGrpSpPr>
          <p:cNvPr id="522254" name="Group 1038"/>
          <p:cNvGrpSpPr>
            <a:grpSpLocks/>
          </p:cNvGrpSpPr>
          <p:nvPr/>
        </p:nvGrpSpPr>
        <p:grpSpPr bwMode="auto">
          <a:xfrm>
            <a:off x="0" y="764704"/>
            <a:ext cx="7072313" cy="5661024"/>
            <a:chOff x="48" y="537"/>
            <a:chExt cx="4455" cy="3566"/>
          </a:xfrm>
        </p:grpSpPr>
        <p:pic>
          <p:nvPicPr>
            <p:cNvPr id="522244" name="Picture 1028" descr="s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768"/>
              <a:ext cx="1968" cy="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45" name="Picture 1029" descr="s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728"/>
              <a:ext cx="1584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46" name="Picture 1030" descr="sdy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584"/>
              <a:ext cx="2208" cy="1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47" name="Picture 1031" descr="s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" y="2562"/>
              <a:ext cx="2228" cy="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248" name="Text Box 1032"/>
            <p:cNvSpPr txBox="1">
              <a:spLocks noChangeArrowheads="1"/>
            </p:cNvSpPr>
            <p:nvPr/>
          </p:nvSpPr>
          <p:spPr bwMode="auto">
            <a:xfrm>
              <a:off x="864" y="3552"/>
              <a:ext cx="102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 dirty="0">
                  <a:solidFill>
                    <a:srgbClr val="339933"/>
                  </a:solidFill>
                  <a:effectLst/>
                </a:rPr>
                <a:t>Daya Bay</a:t>
              </a:r>
            </a:p>
          </p:txBody>
        </p:sp>
        <p:sp>
          <p:nvSpPr>
            <p:cNvPr id="522249" name="Text Box 1033"/>
            <p:cNvSpPr txBox="1">
              <a:spLocks noChangeArrowheads="1"/>
            </p:cNvSpPr>
            <p:nvPr/>
          </p:nvSpPr>
          <p:spPr bwMode="auto">
            <a:xfrm>
              <a:off x="2901" y="3576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LingAo</a:t>
              </a:r>
            </a:p>
          </p:txBody>
        </p:sp>
        <p:sp>
          <p:nvSpPr>
            <p:cNvPr id="522250" name="Text Box 1034"/>
            <p:cNvSpPr txBox="1">
              <a:spLocks noChangeArrowheads="1"/>
            </p:cNvSpPr>
            <p:nvPr/>
          </p:nvSpPr>
          <p:spPr bwMode="auto">
            <a:xfrm>
              <a:off x="3717" y="3114"/>
              <a:ext cx="7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LingAo II</a:t>
              </a:r>
            </a:p>
          </p:txBody>
        </p:sp>
        <p:sp>
          <p:nvSpPr>
            <p:cNvPr id="522251" name="Text Box 1035"/>
            <p:cNvSpPr txBox="1">
              <a:spLocks noChangeArrowheads="1"/>
            </p:cNvSpPr>
            <p:nvPr/>
          </p:nvSpPr>
          <p:spPr bwMode="auto">
            <a:xfrm>
              <a:off x="960" y="220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Mid </a:t>
              </a:r>
            </a:p>
          </p:txBody>
        </p:sp>
        <p:sp>
          <p:nvSpPr>
            <p:cNvPr id="522252" name="Text Box 1036"/>
            <p:cNvSpPr txBox="1">
              <a:spLocks noChangeArrowheads="1"/>
            </p:cNvSpPr>
            <p:nvPr/>
          </p:nvSpPr>
          <p:spPr bwMode="auto">
            <a:xfrm>
              <a:off x="800" y="5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Far </a:t>
              </a:r>
            </a:p>
          </p:txBody>
        </p:sp>
      </p:grpSp>
      <p:graphicFrame>
        <p:nvGraphicFramePr>
          <p:cNvPr id="522386" name="Group 1170"/>
          <p:cNvGraphicFramePr>
            <a:graphicFrameLocks noGrp="1"/>
          </p:cNvGraphicFramePr>
          <p:nvPr>
            <p:extLst/>
          </p:nvPr>
        </p:nvGraphicFramePr>
        <p:xfrm>
          <a:off x="3581400" y="941797"/>
          <a:ext cx="5391473" cy="1463040"/>
        </p:xfrm>
        <a:graphic>
          <a:graphicData uri="http://schemas.openxmlformats.org/drawingml/2006/table">
            <a:tbl>
              <a:tblPr/>
              <a:tblGrid>
                <a:gridCol w="2254615"/>
                <a:gridCol w="882241"/>
                <a:gridCol w="686188"/>
                <a:gridCol w="686188"/>
                <a:gridCol w="882241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1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Mid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Far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Elevation (m)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324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Flux (Hz/m</a:t>
                      </a:r>
                      <a:r>
                        <a:rPr kumimoji="1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0.0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Mean Energy (GeV)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4267826" y="2687934"/>
            <a:ext cx="4900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</a:rPr>
              <a:t>Muon rate at surface ~200Hz/m</a:t>
            </a:r>
            <a:r>
              <a:rPr lang="en-US" altLang="zh-CN" sz="2400" b="1" baseline="30000" dirty="0" smtClean="0">
                <a:solidFill>
                  <a:schemeClr val="accent1"/>
                </a:solidFill>
              </a:rPr>
              <a:t>2</a:t>
            </a:r>
            <a:endParaRPr lang="zh-CN" altLang="en-US" sz="2400" b="1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1668" y="4297672"/>
            <a:ext cx="6408712" cy="67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3460532"/>
            <a:ext cx="8136904" cy="3096344"/>
          </a:xfrm>
        </p:spPr>
        <p:txBody>
          <a:bodyPr/>
          <a:lstStyle/>
          <a:p>
            <a:r>
              <a:rPr lang="en-US" altLang="zh-CN" sz="2400" dirty="0" smtClean="0"/>
              <a:t>Cosmogenic neutron is one of the most important </a:t>
            </a:r>
            <a:r>
              <a:rPr lang="en-US" altLang="zh-CN" sz="2400" dirty="0" err="1" smtClean="0"/>
              <a:t>bkg</a:t>
            </a:r>
            <a:endParaRPr lang="en-US" altLang="zh-CN" sz="2400" dirty="0" smtClean="0"/>
          </a:p>
          <a:p>
            <a:r>
              <a:rPr lang="en-US" altLang="zh-CN" sz="2400" dirty="0" smtClean="0"/>
              <a:t>Neutron yield</a:t>
            </a:r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 smtClean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(when matter density is 1 g/cm3, number of neutron produced for each muon passing 1 cm path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 neutron’s sea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en-US" altLang="zh-CN" sz="2400" dirty="0" smtClean="0">
                <a:solidFill>
                  <a:schemeClr val="accent1"/>
                </a:solidFill>
              </a:rPr>
              <a:t>Neutron density at Daya Bay near (far) site</a:t>
            </a:r>
            <a:br>
              <a:rPr lang="en-US" altLang="zh-CN" sz="2400" dirty="0" smtClean="0">
                <a:solidFill>
                  <a:schemeClr val="accent1"/>
                </a:solidFill>
              </a:rPr>
            </a:br>
            <a:r>
              <a:rPr lang="en-US" altLang="zh-CN" sz="2400" dirty="0" smtClean="0">
                <a:solidFill>
                  <a:srgbClr val="FF9900"/>
                </a:solidFill>
              </a:rPr>
              <a:t>             </a:t>
            </a:r>
            <a:r>
              <a:rPr lang="en-US" altLang="zh-CN" sz="2400" dirty="0" smtClean="0">
                <a:solidFill>
                  <a:srgbClr val="FF9900"/>
                </a:solidFill>
              </a:rPr>
              <a:t>0.03</a:t>
            </a:r>
            <a:r>
              <a:rPr lang="zh-CN" altLang="en-US" sz="2400" dirty="0">
                <a:solidFill>
                  <a:srgbClr val="FF9900"/>
                </a:solidFill>
              </a:rPr>
              <a:t> </a:t>
            </a:r>
            <a:r>
              <a:rPr lang="zh-CN" altLang="en-US" sz="2400" dirty="0" smtClean="0">
                <a:solidFill>
                  <a:srgbClr val="FF9900"/>
                </a:solidFill>
              </a:rPr>
              <a:t> </a:t>
            </a:r>
            <a:r>
              <a:rPr lang="en-US" altLang="zh-CN" sz="2400" dirty="0" smtClean="0">
                <a:solidFill>
                  <a:srgbClr val="FF9900"/>
                </a:solidFill>
              </a:rPr>
              <a:t>(</a:t>
            </a:r>
            <a:r>
              <a:rPr lang="en-US" altLang="zh-CN" sz="2400" dirty="0" smtClean="0">
                <a:solidFill>
                  <a:srgbClr val="FF9900"/>
                </a:solidFill>
              </a:rPr>
              <a:t>0.001</a:t>
            </a:r>
            <a:r>
              <a:rPr lang="en-US" altLang="zh-CN" sz="2400" dirty="0" smtClean="0">
                <a:solidFill>
                  <a:srgbClr val="FF9900"/>
                </a:solidFill>
              </a:rPr>
              <a:t>) </a:t>
            </a:r>
            <a:r>
              <a:rPr lang="en-US" altLang="zh-CN" sz="2400" dirty="0" smtClean="0">
                <a:solidFill>
                  <a:schemeClr val="accent1"/>
                </a:solidFill>
              </a:rPr>
              <a:t>neutron/m</a:t>
            </a:r>
            <a:r>
              <a:rPr lang="en-US" altLang="zh-CN" sz="2400" baseline="30000" dirty="0" smtClean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/sec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Spallation Neutron</a:t>
            </a:r>
            <a:endParaRPr lang="zh-CN" alt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052736"/>
            <a:ext cx="6264696" cy="220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8994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muon Spallation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949401" y="686125"/>
            <a:ext cx="182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Gamma-N</a:t>
            </a:r>
            <a:endParaRPr lang="zh-CN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426149" y="916957"/>
            <a:ext cx="2664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1"/>
                </a:solidFill>
              </a:rPr>
              <a:t>Muon 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capture on nuclei can produce neutron</a:t>
            </a:r>
            <a:endParaRPr lang="en-US" altLang="zh-CN" sz="20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4427820"/>
            <a:ext cx="178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Y.F. Wang et 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4302758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sym typeface="Symbol"/>
              </a:rPr>
              <a:t>Stopping </a:t>
            </a:r>
            <a:r>
              <a:rPr lang="en-US" altLang="zh-CN" sz="2400" dirty="0">
                <a:sym typeface="Symbol"/>
              </a:rPr>
              <a:t>m</a:t>
            </a:r>
            <a:r>
              <a:rPr lang="en-US" altLang="zh-CN" sz="2400" dirty="0" smtClean="0">
                <a:sym typeface="Symbol"/>
              </a:rPr>
              <a:t>uon: </a:t>
            </a:r>
            <a:r>
              <a:rPr lang="zh-CN" altLang="en-US" sz="2400" dirty="0" smtClean="0">
                <a:sym typeface="Symbol"/>
              </a:rPr>
              <a:t>  </a:t>
            </a:r>
            <a:r>
              <a:rPr lang="en-US" altLang="zh-CN" sz="2400" dirty="0" smtClean="0">
                <a:sym typeface="Symbol"/>
              </a:rPr>
              <a:t>e+, Michel’s e, lifetime 2.19703 </a:t>
            </a:r>
            <a:r>
              <a:rPr lang="zh-CN" altLang="en-US" sz="2400" dirty="0" smtClean="0">
                <a:sym typeface="Symbol"/>
              </a:rPr>
              <a:t></a:t>
            </a:r>
            <a:r>
              <a:rPr lang="en-US" altLang="zh-CN" sz="2400" dirty="0" smtClean="0">
                <a:sym typeface="Symbol"/>
              </a:rPr>
              <a:t>s</a:t>
            </a:r>
          </a:p>
          <a:p>
            <a:r>
              <a:rPr lang="en-US" altLang="zh-CN" sz="2400" dirty="0" smtClean="0">
                <a:sym typeface="Symbol"/>
              </a:rPr>
              <a:t>Form a </a:t>
            </a:r>
            <a:r>
              <a:rPr lang="zh-CN" altLang="en-US" sz="2400" dirty="0" smtClean="0">
                <a:sym typeface="Symbol"/>
              </a:rPr>
              <a:t></a:t>
            </a:r>
            <a:r>
              <a:rPr lang="zh-CN" altLang="en-US" sz="2400" baseline="30000" dirty="0" smtClean="0">
                <a:sym typeface="Symbol"/>
              </a:rPr>
              <a:t>－ </a:t>
            </a:r>
            <a:r>
              <a:rPr lang="en-US" altLang="zh-CN" sz="2400" dirty="0" smtClean="0">
                <a:sym typeface="Symbol"/>
              </a:rPr>
              <a:t>molecule, then decay </a:t>
            </a:r>
            <a:r>
              <a:rPr lang="zh-CN" altLang="en-US" sz="2400" dirty="0" smtClean="0">
                <a:sym typeface="Symbol"/>
              </a:rPr>
              <a:t></a:t>
            </a:r>
            <a:r>
              <a:rPr lang="zh-CN" altLang="en-US" sz="2400" baseline="30000" dirty="0">
                <a:sym typeface="Symbol"/>
              </a:rPr>
              <a:t>－</a:t>
            </a:r>
            <a:r>
              <a:rPr lang="zh-CN" altLang="en-US" sz="2400" dirty="0" smtClean="0">
                <a:sym typeface="Symbol"/>
              </a:rPr>
              <a:t></a:t>
            </a:r>
            <a:r>
              <a:rPr lang="en-US" altLang="zh-CN" sz="2400" dirty="0" smtClean="0">
                <a:sym typeface="Symbol"/>
              </a:rPr>
              <a:t>e</a:t>
            </a:r>
            <a:r>
              <a:rPr lang="zh-CN" altLang="en-US" sz="2400" baseline="30000" dirty="0">
                <a:sym typeface="Symbol"/>
              </a:rPr>
              <a:t>－</a:t>
            </a:r>
            <a:r>
              <a:rPr lang="en-US" altLang="zh-CN" sz="2400" dirty="0" smtClean="0">
                <a:sym typeface="Symbol"/>
              </a:rPr>
              <a:t>+, or capture on nuclei.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capture on nuclei</a:t>
            </a:r>
            <a:endParaRPr lang="zh-CN" alt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7664" y="4255616"/>
            <a:ext cx="3183446" cy="255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7478" y="4316588"/>
            <a:ext cx="2779183" cy="243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7372" y="2546829"/>
            <a:ext cx="692925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1116" y="1649996"/>
            <a:ext cx="2301766" cy="80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325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Cosmogenic Longlived Isotopes</a:t>
            </a:r>
            <a:endParaRPr lang="zh-CN" altLang="en-US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9792" y="2327825"/>
            <a:ext cx="2528862" cy="47535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48852" y="3017456"/>
            <a:ext cx="8676456" cy="3620840"/>
            <a:chOff x="-15875" y="1484784"/>
            <a:chExt cx="9159875" cy="4052888"/>
          </a:xfrm>
        </p:grpSpPr>
        <p:grpSp>
          <p:nvGrpSpPr>
            <p:cNvPr id="7" name="组合 6"/>
            <p:cNvGrpSpPr>
              <a:grpSpLocks/>
            </p:cNvGrpSpPr>
            <p:nvPr/>
          </p:nvGrpSpPr>
          <p:grpSpPr bwMode="auto">
            <a:xfrm>
              <a:off x="-15875" y="1484784"/>
              <a:ext cx="9159875" cy="4052888"/>
              <a:chOff x="-15920" y="1662115"/>
              <a:chExt cx="9159920" cy="4052901"/>
            </a:xfrm>
          </p:grpSpPr>
          <p:pic>
            <p:nvPicPr>
              <p:cNvPr id="9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920" y="1662115"/>
                <a:ext cx="9159920" cy="4052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>
                <a:spLocks noChangeArrowheads="1"/>
              </p:cNvSpPr>
              <p:nvPr/>
            </p:nvSpPr>
            <p:spPr bwMode="auto">
              <a:xfrm>
                <a:off x="0" y="2857496"/>
                <a:ext cx="6929454" cy="1152000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  <p:sp>
            <p:nvSpPr>
              <p:cNvPr id="11" name="矩形 10"/>
              <p:cNvSpPr>
                <a:spLocks noChangeArrowheads="1"/>
              </p:cNvSpPr>
              <p:nvPr/>
            </p:nvSpPr>
            <p:spPr bwMode="auto">
              <a:xfrm>
                <a:off x="-32" y="4000504"/>
                <a:ext cx="6929454" cy="432000"/>
              </a:xfrm>
              <a:prstGeom prst="rect">
                <a:avLst/>
              </a:prstGeom>
              <a:solidFill>
                <a:schemeClr val="accent1">
                  <a:alpha val="4588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</p:grp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45" y="4725144"/>
              <a:ext cx="6929420" cy="216000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70C0"/>
                </a:solidFill>
                <a:latin typeface="Calibri" pitchFamily="34" charset="0"/>
                <a:ea typeface="楷体" pitchFamily="49" charset="-122"/>
              </a:endParaRPr>
            </a:p>
          </p:txBody>
        </p:sp>
      </p:grpSp>
      <p:pic>
        <p:nvPicPr>
          <p:cNvPr id="12" name="Picture 2" descr="G:\Daya Bay\Ana\Singles\Round16\EH1_Muon2500_fitB12_time2lastMuon_AD1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9" y="605823"/>
            <a:ext cx="3597771" cy="23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1"/>
          <p:cNvSpPr txBox="1">
            <a:spLocks/>
          </p:cNvSpPr>
          <p:nvPr/>
        </p:nvSpPr>
        <p:spPr bwMode="auto">
          <a:xfrm>
            <a:off x="263932" y="896547"/>
            <a:ext cx="5245170" cy="130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Hard to remove by muon veto</a:t>
            </a:r>
          </a:p>
          <a:p>
            <a:r>
              <a:rPr lang="en-US" altLang="zh-CN" sz="2400" dirty="0" smtClean="0"/>
              <a:t>The most important </a:t>
            </a:r>
            <a:r>
              <a:rPr lang="en-US" altLang="zh-CN" sz="2400" dirty="0" err="1" smtClean="0"/>
              <a:t>bkg</a:t>
            </a:r>
            <a:r>
              <a:rPr lang="en-US" altLang="zh-CN" sz="2400" dirty="0" smtClean="0"/>
              <a:t> in DYB: He8/Li9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 a delayed neutron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4091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1584"/>
            <a:ext cx="3906961" cy="464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 descr="Large confetti"/>
          <p:cNvSpPr txBox="1">
            <a:spLocks noChangeArrowheads="1"/>
          </p:cNvSpPr>
          <p:nvPr/>
        </p:nvSpPr>
        <p:spPr>
          <a:xfrm>
            <a:off x="467544" y="44624"/>
            <a:ext cx="8229600" cy="5714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u="sng" kern="120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Daya Bay Detectors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274" y="1180284"/>
            <a:ext cx="43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/>
              <a:t>3 layers separated by Acrylic Vessels</a:t>
            </a:r>
            <a:endParaRPr lang="zh-CN" altLang="en-US" sz="2000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 flipH="1">
            <a:off x="5076056" y="2559084"/>
            <a:ext cx="2018256" cy="28336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7094312" y="2271746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43" name="Freeform 7"/>
          <p:cNvSpPr>
            <a:spLocks/>
          </p:cNvSpPr>
          <p:nvPr/>
        </p:nvSpPr>
        <p:spPr bwMode="auto">
          <a:xfrm>
            <a:off x="6006200" y="4132613"/>
            <a:ext cx="654032" cy="625475"/>
          </a:xfrm>
          <a:custGeom>
            <a:avLst/>
            <a:gdLst>
              <a:gd name="T0" fmla="*/ 0 w 489"/>
              <a:gd name="T1" fmla="*/ 9 h 394"/>
              <a:gd name="T2" fmla="*/ 119 w 489"/>
              <a:gd name="T3" fmla="*/ 24 h 394"/>
              <a:gd name="T4" fmla="*/ 87 w 489"/>
              <a:gd name="T5" fmla="*/ 111 h 394"/>
              <a:gd name="T6" fmla="*/ 48 w 489"/>
              <a:gd name="T7" fmla="*/ 182 h 394"/>
              <a:gd name="T8" fmla="*/ 40 w 489"/>
              <a:gd name="T9" fmla="*/ 206 h 394"/>
              <a:gd name="T10" fmla="*/ 134 w 489"/>
              <a:gd name="T11" fmla="*/ 198 h 394"/>
              <a:gd name="T12" fmla="*/ 150 w 489"/>
              <a:gd name="T13" fmla="*/ 222 h 394"/>
              <a:gd name="T14" fmla="*/ 261 w 489"/>
              <a:gd name="T15" fmla="*/ 285 h 394"/>
              <a:gd name="T16" fmla="*/ 489 w 489"/>
              <a:gd name="T17" fmla="*/ 348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9" h="394">
                <a:moveTo>
                  <a:pt x="0" y="9"/>
                </a:moveTo>
                <a:cubicBezTo>
                  <a:pt x="40" y="14"/>
                  <a:pt x="87" y="0"/>
                  <a:pt x="119" y="24"/>
                </a:cubicBezTo>
                <a:cubicBezTo>
                  <a:pt x="140" y="40"/>
                  <a:pt x="99" y="94"/>
                  <a:pt x="87" y="111"/>
                </a:cubicBezTo>
                <a:cubicBezTo>
                  <a:pt x="78" y="137"/>
                  <a:pt x="57" y="156"/>
                  <a:pt x="48" y="182"/>
                </a:cubicBezTo>
                <a:cubicBezTo>
                  <a:pt x="45" y="190"/>
                  <a:pt x="32" y="204"/>
                  <a:pt x="40" y="206"/>
                </a:cubicBezTo>
                <a:cubicBezTo>
                  <a:pt x="71" y="212"/>
                  <a:pt x="103" y="201"/>
                  <a:pt x="134" y="198"/>
                </a:cubicBezTo>
                <a:cubicBezTo>
                  <a:pt x="139" y="206"/>
                  <a:pt x="146" y="213"/>
                  <a:pt x="150" y="222"/>
                </a:cubicBezTo>
                <a:cubicBezTo>
                  <a:pt x="185" y="308"/>
                  <a:pt x="130" y="274"/>
                  <a:pt x="261" y="285"/>
                </a:cubicBezTo>
                <a:cubicBezTo>
                  <a:pt x="286" y="394"/>
                  <a:pt x="381" y="348"/>
                  <a:pt x="489" y="348"/>
                </a:cubicBez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6229623" y="4104208"/>
            <a:ext cx="14743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000" b="1" smtClean="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Neutron</a:t>
            </a:r>
            <a:endParaRPr kumimoji="1" lang="zh-CN" altLang="en-US" sz="2000" b="1">
              <a:solidFill>
                <a:srgbClr val="FF99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 flipH="1">
            <a:off x="6316590" y="3221138"/>
            <a:ext cx="866823" cy="504825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7183413" y="3015507"/>
            <a:ext cx="1513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0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RPC</a:t>
            </a:r>
            <a:endParaRPr kumimoji="1" lang="en-US" altLang="zh-CN" sz="2000" b="1" dirty="0">
              <a:solidFill>
                <a:srgbClr val="33CC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 flipH="1">
            <a:off x="6121969" y="3675096"/>
            <a:ext cx="763551" cy="385064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6918393" y="3371124"/>
            <a:ext cx="2184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Water Cherenkov</a:t>
            </a:r>
            <a:endParaRPr kumimoji="1" lang="en-US" altLang="zh-CN" sz="20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" y="1679030"/>
            <a:ext cx="4736096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靶质量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根据物理目标确定靶质量（探测器大小）：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中微子事例率低，统计量很关键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8" descr="tons_l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541709"/>
            <a:ext cx="440283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77114" y="5843888"/>
            <a:ext cx="505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物理目标：三年测量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</a:t>
            </a:r>
            <a:r>
              <a:rPr lang="en-US" altLang="zh-CN" sz="2400" baseline="30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到好于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0.01 </a:t>
            </a:r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90%</a:t>
            </a:r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置信度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661" y="3795019"/>
            <a:ext cx="2236252" cy="79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0548" y="2904101"/>
            <a:ext cx="3824778" cy="76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2495463" y="3665374"/>
            <a:ext cx="261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假定系统误差和本底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7884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5069810" y="3939520"/>
                <a:ext cx="4074190" cy="2544472"/>
              </a:xfrm>
            </p:spPr>
            <p:txBody>
              <a:bodyPr/>
              <a:lstStyle/>
              <a:p>
                <a:r>
                  <a:rPr lang="zh-CN" altLang="en-US" sz="2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多模块：</a:t>
                </a:r>
              </a:p>
              <a:p>
                <a:pPr lvl="1"/>
                <a:r>
                  <a:rPr lang="en-US" altLang="zh-CN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0.2%</a:t>
                </a:r>
                <a:r>
                  <a:rPr lang="zh-CN" altLang="en-US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的系统误差需要验证</a:t>
                </a:r>
                <a:r>
                  <a:rPr lang="en-US" altLang="zh-CN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(side-by-side)</a:t>
                </a:r>
              </a:p>
              <a:p>
                <a:pPr lvl="1"/>
                <a:r>
                  <a:rPr lang="zh-CN" altLang="en-US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多模块统计性地减少系统误差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endPara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en-US" altLang="zh-CN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en-US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吨</a:t>
                </a:r>
                <a:r>
                  <a:rPr lang="en-US" altLang="zh-CN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/4=20</a:t>
                </a:r>
                <a:r>
                  <a:rPr lang="zh-CN" altLang="en-US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吨</a:t>
                </a:r>
                <a:endParaRPr lang="en-US" altLang="zh-CN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9810" y="3939520"/>
                <a:ext cx="4074190" cy="2544472"/>
              </a:xfrm>
              <a:blipFill rotWithShape="0">
                <a:blip r:embed="rId2"/>
                <a:stretch>
                  <a:fillRect l="-1048" t="-1914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多模块、远近相对测量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24" y="806996"/>
            <a:ext cx="36576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0110811_1号厅水池注水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06" y="2359571"/>
            <a:ext cx="17859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科普\精选照片\EH3_4_detector_diamond_IMG_201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6" y="1271825"/>
            <a:ext cx="260985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20110811_1号厅水池注水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1" y="692696"/>
            <a:ext cx="17875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322158"/>
              </p:ext>
            </p:extLst>
          </p:nvPr>
        </p:nvGraphicFramePr>
        <p:xfrm>
          <a:off x="179513" y="3816344"/>
          <a:ext cx="4824537" cy="2790825"/>
        </p:xfrm>
        <a:graphic>
          <a:graphicData uri="http://schemas.openxmlformats.org/drawingml/2006/table">
            <a:tbl>
              <a:tblPr/>
              <a:tblGrid>
                <a:gridCol w="1656183"/>
                <a:gridCol w="1368152"/>
                <a:gridCol w="1800202"/>
              </a:tblGrid>
              <a:tr h="173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参数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相对误差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远近相对测量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反应截面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1.9%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总质子数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0.02%</a:t>
                      </a: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探测效率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1.5%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0.2%</a:t>
                      </a: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反应堆功率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~ 0.1%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每裂变能量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0.6%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CHOOZ</a:t>
                      </a: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合计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2.75%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~0.2%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53988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Typical Reactions </a:t>
            </a:r>
            <a:r>
              <a:rPr lang="en-US" altLang="zh-CN" dirty="0" smtClean="0"/>
              <a:t>(2)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0" y="656282"/>
            <a:ext cx="4067175" cy="326707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132761"/>
              </p:ext>
            </p:extLst>
          </p:nvPr>
        </p:nvGraphicFramePr>
        <p:xfrm>
          <a:off x="1178024" y="3958951"/>
          <a:ext cx="220924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" name="Equation" r:id="rId4" imgW="977760" imgH="241200" progId="Equation.DSMT4">
                  <p:embed/>
                </p:oleObj>
              </mc:Choice>
              <mc:Fallback>
                <p:oleObj name="Equation" r:id="rId4" imgW="977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8024" y="3958951"/>
                        <a:ext cx="220924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951621"/>
              </p:ext>
            </p:extLst>
          </p:nvPr>
        </p:nvGraphicFramePr>
        <p:xfrm>
          <a:off x="58013" y="5223006"/>
          <a:ext cx="5184576" cy="6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name="公式" r:id="rId6" imgW="2158920" imgH="253800" progId="Equation.3">
                  <p:embed/>
                </p:oleObj>
              </mc:Choice>
              <mc:Fallback>
                <p:oleObj name="公式" r:id="rId6" imgW="2158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13" y="5223006"/>
                        <a:ext cx="5184576" cy="619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16" y="3804446"/>
            <a:ext cx="3772143" cy="24904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6" y="731834"/>
            <a:ext cx="2771800" cy="2814811"/>
          </a:xfrm>
          <a:prstGeom prst="rect">
            <a:avLst/>
          </a:prstGeom>
        </p:spPr>
      </p:pic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450419"/>
              </p:ext>
            </p:extLst>
          </p:nvPr>
        </p:nvGraphicFramePr>
        <p:xfrm>
          <a:off x="6272644" y="6135015"/>
          <a:ext cx="2523974" cy="5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公式" r:id="rId10" imgW="1054100" imgH="254000" progId="Equation.3">
                  <p:embed/>
                </p:oleObj>
              </mc:Choice>
              <mc:Fallback>
                <p:oleObj name="公式" r:id="rId10" imgW="1054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2644" y="6135015"/>
                        <a:ext cx="2523974" cy="5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178024" y="446612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Reactor neutrino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238530" y="613501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Solar neutrino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4198722" y="3515770"/>
            <a:ext cx="488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Neutrino coherent scattering (SNS, reactor?)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198473" y="625663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Solar, reactor, </a:t>
            </a:r>
            <a:r>
              <a:rPr lang="en-US" altLang="zh-CN" dirty="0" err="1" smtClean="0"/>
              <a:t>etc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401877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/>
              <a:t>法国</a:t>
            </a:r>
            <a:r>
              <a:rPr lang="en-US" altLang="zh-CN" sz="2400" dirty="0" smtClean="0"/>
              <a:t>CHOOZ</a:t>
            </a:r>
            <a:r>
              <a:rPr lang="zh-CN" altLang="en-US" sz="2400" dirty="0" smtClean="0"/>
              <a:t>：</a:t>
            </a:r>
            <a:r>
              <a:rPr lang="en-US" altLang="zh-CN" sz="2400" dirty="0" err="1" smtClean="0"/>
              <a:t>Gd</a:t>
            </a:r>
            <a:r>
              <a:rPr lang="en-US" altLang="zh-CN" sz="2400" dirty="0" smtClean="0"/>
              <a:t>-LS  +  LS</a:t>
            </a:r>
            <a:r>
              <a:rPr lang="zh-CN" altLang="en-US" sz="2400" dirty="0" smtClean="0"/>
              <a:t>，外层</a:t>
            </a:r>
            <a:r>
              <a:rPr lang="en-US" altLang="zh-CN" sz="2400" dirty="0" smtClean="0"/>
              <a:t>LS</a:t>
            </a:r>
            <a:r>
              <a:rPr lang="zh-CN" altLang="en-US" sz="2400" dirty="0" smtClean="0"/>
              <a:t>用来收集</a:t>
            </a:r>
            <a:r>
              <a:rPr lang="en-US" altLang="zh-CN" sz="2400" dirty="0" smtClean="0"/>
              <a:t>n-</a:t>
            </a:r>
            <a:r>
              <a:rPr lang="en-US" altLang="zh-CN" sz="2400" dirty="0" err="1" smtClean="0"/>
              <a:t>Gd</a:t>
            </a:r>
            <a:r>
              <a:rPr lang="zh-CN" altLang="en-US" sz="2400" dirty="0" smtClean="0"/>
              <a:t>伽马能量 </a:t>
            </a:r>
            <a:r>
              <a:rPr lang="en-US" altLang="zh-CN" sz="2400" dirty="0" smtClean="0">
                <a:sym typeface="Wingdings" panose="05000000000000000000" pitchFamily="2" charset="2"/>
              </a:rPr>
              <a:t> PMT</a:t>
            </a:r>
            <a:r>
              <a:rPr lang="zh-CN" altLang="en-US" sz="2400" dirty="0" smtClean="0">
                <a:sym typeface="Wingdings" panose="05000000000000000000" pitchFamily="2" charset="2"/>
              </a:rPr>
              <a:t>泡在</a:t>
            </a:r>
            <a:r>
              <a:rPr lang="en-US" altLang="zh-CN" sz="2400" dirty="0" smtClean="0">
                <a:sym typeface="Wingdings" panose="05000000000000000000" pitchFamily="2" charset="2"/>
              </a:rPr>
              <a:t>LS</a:t>
            </a:r>
            <a:r>
              <a:rPr lang="zh-CN" altLang="en-US" sz="2400" dirty="0" smtClean="0">
                <a:sym typeface="Wingdings" panose="05000000000000000000" pitchFamily="2" charset="2"/>
              </a:rPr>
              <a:t>中，本底高</a:t>
            </a:r>
            <a:endParaRPr lang="en-US" altLang="zh-CN" sz="2400" dirty="0" smtClean="0">
              <a:sym typeface="Wingdings" panose="05000000000000000000" pitchFamily="2" charset="2"/>
            </a:endParaRPr>
          </a:p>
          <a:p>
            <a:r>
              <a:rPr lang="zh-CN" altLang="en-US" sz="2400" dirty="0" smtClean="0"/>
              <a:t>日本</a:t>
            </a:r>
            <a:r>
              <a:rPr lang="en-US" altLang="zh-CN" sz="2400" dirty="0" smtClean="0"/>
              <a:t>KamLAND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LS  +  Oil</a:t>
            </a:r>
            <a:r>
              <a:rPr lang="zh-CN" altLang="en-US" sz="2400" dirty="0" smtClean="0"/>
              <a:t>，液袋有放射性 </a:t>
            </a:r>
            <a:r>
              <a:rPr lang="en-US" altLang="zh-CN" sz="2400" dirty="0" smtClean="0">
                <a:sym typeface="Wingdings" panose="05000000000000000000" pitchFamily="2" charset="2"/>
              </a:rPr>
              <a:t> </a:t>
            </a:r>
            <a:r>
              <a:rPr lang="zh-CN" altLang="en-US" sz="2400" dirty="0" smtClean="0"/>
              <a:t>需要</a:t>
            </a:r>
            <a:r>
              <a:rPr lang="en-US" altLang="zh-CN" sz="2400" dirty="0" smtClean="0"/>
              <a:t>Fiducial volume cut</a:t>
            </a:r>
            <a:r>
              <a:rPr lang="zh-CN" altLang="en-US" sz="2400" dirty="0" smtClean="0"/>
              <a:t>，误差大</a:t>
            </a:r>
            <a:endParaRPr lang="en-US" altLang="zh-CN" sz="2400" dirty="0" smtClean="0"/>
          </a:p>
          <a:p>
            <a:r>
              <a:rPr lang="zh-CN" altLang="en-US" sz="2400" dirty="0" smtClean="0"/>
              <a:t>新一代反应堆中微子实验：三层 </a:t>
            </a:r>
            <a:r>
              <a:rPr lang="en-US" altLang="zh-CN" sz="2400" dirty="0" err="1" smtClean="0"/>
              <a:t>Gd</a:t>
            </a:r>
            <a:r>
              <a:rPr lang="en-US" altLang="zh-CN" sz="2400" dirty="0" smtClean="0"/>
              <a:t>-LS  +  LS  + Oil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三层探测器</a:t>
            </a:r>
            <a:endParaRPr lang="zh-CN" altLang="en-US" dirty="0"/>
          </a:p>
        </p:txBody>
      </p:sp>
      <p:pic>
        <p:nvPicPr>
          <p:cNvPr id="4" name="Picture 11" descr="D:\DayaWane\plots\PaperPlot\kamland_detecto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63" y="3185849"/>
            <a:ext cx="4484253" cy="324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hoozde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6" y="3044144"/>
            <a:ext cx="351491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/>
          <p:nvPr/>
        </p:nvCxnSpPr>
        <p:spPr bwMode="auto">
          <a:xfrm>
            <a:off x="5323144" y="2667976"/>
            <a:ext cx="9361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本框 7"/>
          <p:cNvSpPr txBox="1"/>
          <p:nvPr/>
        </p:nvSpPr>
        <p:spPr>
          <a:xfrm>
            <a:off x="5387386" y="2726858"/>
            <a:ext cx="80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20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吨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82405" y="2699393"/>
            <a:ext cx="80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4778" y="2700327"/>
            <a:ext cx="807620" cy="27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99267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64474"/>
            <a:ext cx="8229600" cy="5951848"/>
          </a:xfrm>
        </p:spPr>
        <p:txBody>
          <a:bodyPr/>
          <a:lstStyle/>
          <a:p>
            <a:r>
              <a:rPr lang="zh-CN" altLang="en-US" sz="2400" dirty="0"/>
              <a:t>外层</a:t>
            </a:r>
            <a:r>
              <a:rPr lang="en-US" altLang="zh-CN" sz="2400" dirty="0"/>
              <a:t>LS</a:t>
            </a:r>
            <a:r>
              <a:rPr lang="zh-CN" altLang="en-US" sz="2400" dirty="0" smtClean="0"/>
              <a:t>用来减少</a:t>
            </a:r>
            <a:r>
              <a:rPr lang="en-US" altLang="zh-CN" sz="2400" dirty="0" smtClean="0"/>
              <a:t>n-</a:t>
            </a:r>
            <a:r>
              <a:rPr lang="en-US" altLang="zh-CN" sz="2400" dirty="0" err="1" smtClean="0"/>
              <a:t>Gd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8MeV</a:t>
            </a:r>
            <a:r>
              <a:rPr lang="zh-CN" altLang="en-US" sz="2400" dirty="0" smtClean="0"/>
              <a:t>峰的伽</a:t>
            </a:r>
            <a:r>
              <a:rPr lang="zh-CN" altLang="en-US" sz="2400" dirty="0"/>
              <a:t>马</a:t>
            </a:r>
            <a:r>
              <a:rPr lang="zh-CN" altLang="en-US" sz="2400" dirty="0" smtClean="0"/>
              <a:t>能量逃逸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Gamma Catcher</a:t>
            </a:r>
            <a:endParaRPr lang="zh-CN" altLang="en-US" dirty="0"/>
          </a:p>
        </p:txBody>
      </p:sp>
      <p:pic>
        <p:nvPicPr>
          <p:cNvPr id="12" name="Picture 27" descr="det_wyf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743805" cy="512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aaa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3344" y="2689385"/>
            <a:ext cx="1552458" cy="11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543302" y="410552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20 ton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Gd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-LS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33644" y="216547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</a:rPr>
              <a:t>20 ton LS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" name="Picture 8" descr="2z_gcaterr_7p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50" y="1415697"/>
            <a:ext cx="2736304" cy="270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083374" y="1661696"/>
            <a:ext cx="2305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indent="0" eaLnBrk="0" hangingPunct="0">
              <a:spcBef>
                <a:spcPts val="0"/>
              </a:spcBef>
              <a:defRPr/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两层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0" indent="0" eaLnBrk="0" hangingPunct="0">
              <a:spcBef>
                <a:spcPts val="0"/>
              </a:spcBef>
              <a:defRPr/>
            </a:pPr>
            <a:r>
              <a:rPr lang="en-US" altLang="zh-CN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Eff</a:t>
            </a:r>
            <a:r>
              <a:rPr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~ 73%</a:t>
            </a:r>
          </a:p>
          <a:p>
            <a:pPr marL="0" indent="0" eaLnBrk="0" hangingPunct="0">
              <a:spcBef>
                <a:spcPts val="0"/>
              </a:spcBef>
              <a:defRPr/>
            </a:pP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Error ~ 0.4%</a:t>
            </a:r>
          </a:p>
        </p:txBody>
      </p:sp>
      <p:pic>
        <p:nvPicPr>
          <p:cNvPr id="19" name="Picture 9" descr="gcaterr_7p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50" y="4052198"/>
            <a:ext cx="2746648" cy="28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081427" y="4302745"/>
            <a:ext cx="19520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0" hangingPunct="0">
              <a:spcBef>
                <a:spcPts val="0"/>
              </a:spcBef>
              <a:defRPr/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三层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en-US" altLang="zh-CN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Eff</a:t>
            </a:r>
            <a:r>
              <a:rPr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~ 92%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Error ~ 0.2%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263592" y="2797535"/>
            <a:ext cx="0" cy="574675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7277240" y="5589240"/>
            <a:ext cx="0" cy="574675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178028" y="6464536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ct val="50000"/>
              </a:spcBef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most important error!</a:t>
            </a:r>
          </a:p>
        </p:txBody>
      </p:sp>
    </p:spTree>
    <p:extLst>
      <p:ext uri="{BB962C8B-B14F-4D97-AF65-F5344CB8AC3E}">
        <p14:creationId xmlns:p14="http://schemas.microsoft.com/office/powerpoint/2010/main" val="3250538127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08869" y="11114"/>
            <a:ext cx="6553200" cy="5540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600" dirty="0"/>
              <a:t>Gamma Catcher</a:t>
            </a:r>
          </a:p>
        </p:txBody>
      </p:sp>
      <p:grpSp>
        <p:nvGrpSpPr>
          <p:cNvPr id="104454" name="Group 5"/>
          <p:cNvGrpSpPr>
            <a:grpSpLocks/>
          </p:cNvGrpSpPr>
          <p:nvPr/>
        </p:nvGrpSpPr>
        <p:grpSpPr bwMode="auto">
          <a:xfrm>
            <a:off x="5795963" y="1555750"/>
            <a:ext cx="3124200" cy="2928938"/>
            <a:chOff x="3504" y="960"/>
            <a:chExt cx="1968" cy="1845"/>
          </a:xfrm>
        </p:grpSpPr>
        <p:pic>
          <p:nvPicPr>
            <p:cNvPr id="104505" name="Picture 6" descr="gcat_ef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960"/>
              <a:ext cx="1968" cy="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06" name="Line 7"/>
            <p:cNvSpPr>
              <a:spLocks noChangeAspect="1" noChangeShapeType="1"/>
            </p:cNvSpPr>
            <p:nvPr/>
          </p:nvSpPr>
          <p:spPr bwMode="auto">
            <a:xfrm flipV="1">
              <a:off x="4576" y="1123"/>
              <a:ext cx="0" cy="1303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4507" name="Line 8"/>
            <p:cNvSpPr>
              <a:spLocks noChangeAspect="1" noChangeShapeType="1"/>
            </p:cNvSpPr>
            <p:nvPr/>
          </p:nvSpPr>
          <p:spPr bwMode="auto">
            <a:xfrm flipH="1">
              <a:off x="3839" y="1764"/>
              <a:ext cx="1298" cy="0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104455" name="Picture 9" descr="logdeac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2075"/>
            <a:ext cx="22145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56" name="Group 10"/>
          <p:cNvGrpSpPr>
            <a:grpSpLocks/>
          </p:cNvGrpSpPr>
          <p:nvPr/>
        </p:nvGrpSpPr>
        <p:grpSpPr bwMode="auto">
          <a:xfrm>
            <a:off x="3200400" y="1362075"/>
            <a:ext cx="2370138" cy="1984375"/>
            <a:chOff x="3216" y="1392"/>
            <a:chExt cx="1920" cy="1950"/>
          </a:xfrm>
        </p:grpSpPr>
        <p:pic>
          <p:nvPicPr>
            <p:cNvPr id="104503" name="Picture 11" descr="neff_recon_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392"/>
              <a:ext cx="1920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04" name="Text Box 12"/>
            <p:cNvSpPr txBox="1">
              <a:spLocks noChangeArrowheads="1"/>
            </p:cNvSpPr>
            <p:nvPr/>
          </p:nvSpPr>
          <p:spPr bwMode="auto">
            <a:xfrm>
              <a:off x="3504" y="3072"/>
              <a:ext cx="1536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1200"/>
                <a:t>Neutron Energy  (MeV)</a:t>
              </a:r>
            </a:p>
          </p:txBody>
        </p:sp>
      </p:grpSp>
      <p:sp>
        <p:nvSpPr>
          <p:cNvPr id="104457" name="Line 13"/>
          <p:cNvSpPr>
            <a:spLocks noChangeShapeType="1"/>
          </p:cNvSpPr>
          <p:nvPr/>
        </p:nvSpPr>
        <p:spPr bwMode="auto">
          <a:xfrm flipV="1">
            <a:off x="2514600" y="2505075"/>
            <a:ext cx="609600" cy="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458" name="Text Box 14"/>
          <p:cNvSpPr txBox="1">
            <a:spLocks noChangeArrowheads="1"/>
          </p:cNvSpPr>
          <p:nvPr/>
        </p:nvSpPr>
        <p:spPr bwMode="auto">
          <a:xfrm>
            <a:off x="2362200" y="19716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>
                <a:solidFill>
                  <a:srgbClr val="FF66FF"/>
                </a:solidFill>
              </a:rPr>
              <a:t>Recon.</a:t>
            </a:r>
          </a:p>
        </p:txBody>
      </p:sp>
      <p:sp>
        <p:nvSpPr>
          <p:cNvPr id="104459" name="Rectangle 15"/>
          <p:cNvSpPr>
            <a:spLocks noChangeArrowheads="1"/>
          </p:cNvSpPr>
          <p:nvPr/>
        </p:nvSpPr>
        <p:spPr bwMode="auto">
          <a:xfrm>
            <a:off x="385763" y="1703388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>
                <a:solidFill>
                  <a:srgbClr val="FF66FF"/>
                </a:solidFill>
              </a:rPr>
              <a:t>GEANT energy</a:t>
            </a:r>
          </a:p>
        </p:txBody>
      </p:sp>
      <p:sp>
        <p:nvSpPr>
          <p:cNvPr id="104460" name="Line 16"/>
          <p:cNvSpPr>
            <a:spLocks noChangeShapeType="1"/>
          </p:cNvSpPr>
          <p:nvPr/>
        </p:nvSpPr>
        <p:spPr bwMode="auto">
          <a:xfrm>
            <a:off x="4610100" y="1235075"/>
            <a:ext cx="0" cy="1752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3425" name="Text Box 17"/>
          <p:cNvSpPr txBox="1">
            <a:spLocks noChangeArrowheads="1"/>
          </p:cNvSpPr>
          <p:nvPr/>
        </p:nvSpPr>
        <p:spPr bwMode="auto">
          <a:xfrm>
            <a:off x="3505200" y="981075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 </a:t>
            </a:r>
            <a:r>
              <a:rPr lang="en-US" altLang="zh-CN" sz="20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MeV</a:t>
            </a:r>
          </a:p>
        </p:txBody>
      </p:sp>
      <p:sp>
        <p:nvSpPr>
          <p:cNvPr id="273426" name="Rectangle 18"/>
          <p:cNvSpPr>
            <a:spLocks noChangeArrowheads="1"/>
          </p:cNvSpPr>
          <p:nvPr/>
        </p:nvSpPr>
        <p:spPr bwMode="auto">
          <a:xfrm>
            <a:off x="323850" y="3429000"/>
            <a:ext cx="5616302" cy="71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Neutron energy cut eff.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 92%</a:t>
            </a:r>
          </a:p>
          <a:p>
            <a:pPr algn="ctr" eaLnBrk="0" hangingPunct="0">
              <a:defRPr/>
            </a:pPr>
            <a:r>
              <a:rPr lang="en-US" altLang="zh-CN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Error ~0.2% </a:t>
            </a:r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(Suppose 1% energy scale error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）</a:t>
            </a:r>
          </a:p>
        </p:txBody>
      </p:sp>
      <p:sp>
        <p:nvSpPr>
          <p:cNvPr id="273428" name="Text Box 20"/>
          <p:cNvSpPr txBox="1">
            <a:spLocks noChangeArrowheads="1"/>
          </p:cNvSpPr>
          <p:nvPr/>
        </p:nvSpPr>
        <p:spPr bwMode="auto">
          <a:xfrm>
            <a:off x="6011863" y="1166813"/>
            <a:ext cx="2908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altLang="zh-CN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45cm gamma catcher</a:t>
            </a:r>
          </a:p>
        </p:txBody>
      </p:sp>
      <p:graphicFrame>
        <p:nvGraphicFramePr>
          <p:cNvPr id="273536" name="Group 1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483456"/>
              </p:ext>
            </p:extLst>
          </p:nvPr>
        </p:nvGraphicFramePr>
        <p:xfrm>
          <a:off x="385763" y="4484688"/>
          <a:ext cx="6553200" cy="2194416"/>
        </p:xfrm>
        <a:graphic>
          <a:graphicData uri="http://schemas.openxmlformats.org/drawingml/2006/table">
            <a:tbl>
              <a:tblPr/>
              <a:tblGrid>
                <a:gridCol w="2016125"/>
                <a:gridCol w="1403350"/>
                <a:gridCol w="1519238"/>
                <a:gridCol w="1614487"/>
              </a:tblGrid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Energy Resolution</a:t>
                      </a:r>
                    </a:p>
                  </a:txBody>
                  <a:tcPr marT="45708" marB="4570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10%/sqrt(E)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7%/sqrt(E)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Geant E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MeV</a:t>
                      </a:r>
                    </a:p>
                  </a:txBody>
                  <a:tcPr marT="45708" marB="4570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92.03%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92.05%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92.08%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5.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94MeV</a:t>
                      </a:r>
                    </a:p>
                  </a:txBody>
                  <a:tcPr marT="45708" marB="4570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92.23%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92.23%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92.25%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6.06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MeV</a:t>
                      </a:r>
                    </a:p>
                  </a:txBody>
                  <a:tcPr marT="45708" marB="4570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91.79%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91.85%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91.89%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δEff.</a:t>
                      </a: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8" marB="45708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-0.24%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-0.20%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-0.19%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+0.20%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+0.18%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+0.17%</a:t>
                      </a:r>
                    </a:p>
                  </a:txBody>
                  <a:tcPr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202488" y="4482220"/>
            <a:ext cx="145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能量精度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1068140"/>
      </p:ext>
    </p:extLst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7950" y="2073"/>
            <a:ext cx="8928100" cy="5540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600" dirty="0"/>
              <a:t>Positron Eff.</a:t>
            </a:r>
          </a:p>
        </p:txBody>
      </p:sp>
      <p:grpSp>
        <p:nvGrpSpPr>
          <p:cNvPr id="108550" name="Group 13"/>
          <p:cNvGrpSpPr>
            <a:grpSpLocks/>
          </p:cNvGrpSpPr>
          <p:nvPr/>
        </p:nvGrpSpPr>
        <p:grpSpPr bwMode="auto">
          <a:xfrm>
            <a:off x="4572000" y="1988840"/>
            <a:ext cx="4343400" cy="3376613"/>
            <a:chOff x="2448" y="1104"/>
            <a:chExt cx="3216" cy="2703"/>
          </a:xfrm>
        </p:grpSpPr>
        <p:pic>
          <p:nvPicPr>
            <p:cNvPr id="108555" name="Picture 14" descr="posicu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536"/>
              <a:ext cx="3216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6" name="Line 15"/>
            <p:cNvSpPr>
              <a:spLocks noChangeShapeType="1"/>
            </p:cNvSpPr>
            <p:nvPr/>
          </p:nvSpPr>
          <p:spPr bwMode="auto">
            <a:xfrm flipV="1">
              <a:off x="5312" y="1392"/>
              <a:ext cx="0" cy="201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1616" name="Text Box 16"/>
            <p:cNvSpPr txBox="1">
              <a:spLocks noChangeArrowheads="1"/>
            </p:cNvSpPr>
            <p:nvPr/>
          </p:nvSpPr>
          <p:spPr bwMode="auto">
            <a:xfrm>
              <a:off x="4848" y="1104"/>
              <a:ext cx="77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zh-CN" sz="2000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Chooz</a:t>
              </a:r>
              <a:endParaRPr lang="en-US" altLang="zh-CN" sz="2000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08558" name="Line 17"/>
            <p:cNvSpPr>
              <a:spLocks noChangeShapeType="1"/>
            </p:cNvSpPr>
            <p:nvPr/>
          </p:nvSpPr>
          <p:spPr bwMode="auto">
            <a:xfrm flipV="1">
              <a:off x="4616" y="1392"/>
              <a:ext cx="0" cy="20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1618" name="Text Box 18"/>
            <p:cNvSpPr txBox="1">
              <a:spLocks noChangeArrowheads="1"/>
            </p:cNvSpPr>
            <p:nvPr/>
          </p:nvSpPr>
          <p:spPr bwMode="auto">
            <a:xfrm>
              <a:off x="3888" y="1104"/>
              <a:ext cx="96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Daya Bay</a:t>
              </a:r>
            </a:p>
          </p:txBody>
        </p:sp>
      </p:grpSp>
      <p:sp>
        <p:nvSpPr>
          <p:cNvPr id="108551" name="Text Box 19"/>
          <p:cNvSpPr txBox="1">
            <a:spLocks noChangeArrowheads="1"/>
          </p:cNvSpPr>
          <p:nvPr/>
        </p:nvSpPr>
        <p:spPr bwMode="auto">
          <a:xfrm>
            <a:off x="266700" y="1031461"/>
            <a:ext cx="4267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dirty="0" err="1"/>
              <a:t>Chooz</a:t>
            </a:r>
            <a:r>
              <a:rPr lang="en-US" altLang="zh-CN" dirty="0"/>
              <a:t> 1.3MeV, error </a:t>
            </a:r>
            <a:r>
              <a:rPr lang="en-US" altLang="zh-CN" dirty="0">
                <a:solidFill>
                  <a:srgbClr val="0033CC"/>
                </a:solidFill>
              </a:rPr>
              <a:t>0.8%</a:t>
            </a:r>
            <a:r>
              <a:rPr lang="en-US" altLang="zh-CN" dirty="0"/>
              <a:t>（bad </a:t>
            </a:r>
            <a:r>
              <a:rPr lang="en-US" altLang="zh-CN" dirty="0" smtClean="0"/>
              <a:t>LS)</a:t>
            </a:r>
          </a:p>
          <a:p>
            <a:pPr algn="ctr">
              <a:spcBef>
                <a:spcPct val="50000"/>
              </a:spcBef>
            </a:pPr>
            <a:r>
              <a:rPr lang="en-US" altLang="zh-CN" dirty="0" smtClean="0"/>
              <a:t>KamLAND </a:t>
            </a:r>
            <a:r>
              <a:rPr lang="en-US" altLang="zh-CN" dirty="0"/>
              <a:t>2.6MeV, error </a:t>
            </a:r>
            <a:r>
              <a:rPr lang="en-US" altLang="zh-CN" dirty="0">
                <a:solidFill>
                  <a:srgbClr val="0033CC"/>
                </a:solidFill>
              </a:rPr>
              <a:t>0.26%</a:t>
            </a:r>
          </a:p>
        </p:txBody>
      </p:sp>
      <p:pic>
        <p:nvPicPr>
          <p:cNvPr id="108552" name="Picture 20" descr="Spec-Ep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39144"/>
            <a:ext cx="33655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21" name="Text Box 21"/>
          <p:cNvSpPr txBox="1">
            <a:spLocks noChangeArrowheads="1"/>
          </p:cNvSpPr>
          <p:nvPr/>
        </p:nvSpPr>
        <p:spPr bwMode="auto">
          <a:xfrm>
            <a:off x="4796117" y="923762"/>
            <a:ext cx="41402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CN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Positron Eff. 99.6%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CN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Error ~ 0.05% (suppose 2% energy scale error</a:t>
            </a:r>
            <a:r>
              <a:rPr lang="zh-CN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楷体" pitchFamily="2" charset="-122"/>
              </a:rPr>
              <a:t>）</a:t>
            </a:r>
          </a:p>
        </p:txBody>
      </p:sp>
      <p:sp>
        <p:nvSpPr>
          <p:cNvPr id="13" name="内容占位符 1"/>
          <p:cNvSpPr txBox="1">
            <a:spLocks/>
          </p:cNvSpPr>
          <p:nvPr/>
        </p:nvSpPr>
        <p:spPr bwMode="auto">
          <a:xfrm>
            <a:off x="2063750" y="5502028"/>
            <a:ext cx="5050904" cy="98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baseline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zh-CN" altLang="en-US" sz="2400" kern="0" dirty="0" smtClean="0">
                <a:sym typeface="Wingdings" panose="05000000000000000000" pitchFamily="2" charset="2"/>
              </a:rPr>
              <a:t>必须做低本底探测器</a:t>
            </a:r>
            <a:endParaRPr lang="en-US" altLang="zh-CN" sz="2400" kern="0" dirty="0">
              <a:sym typeface="Wingdings" panose="05000000000000000000" pitchFamily="2" charset="2"/>
            </a:endParaRPr>
          </a:p>
          <a:p>
            <a:pPr eaLnBrk="1" hangingPunct="1"/>
            <a:r>
              <a:rPr lang="zh-CN" altLang="en-US" sz="2400" kern="0" dirty="0" smtClean="0">
                <a:sym typeface="Wingdings" panose="05000000000000000000" pitchFamily="2" charset="2"/>
              </a:rPr>
              <a:t>白油屏蔽层</a:t>
            </a:r>
            <a:endParaRPr lang="en-US" altLang="zh-CN" sz="2400" kern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6461471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976"/>
            <a:ext cx="9144000" cy="6468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/>
              <a:t>屏蔽层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190" y="884809"/>
            <a:ext cx="8229600" cy="5951848"/>
          </a:xfrm>
        </p:spPr>
        <p:txBody>
          <a:bodyPr/>
          <a:lstStyle/>
          <a:p>
            <a:pPr eaLnBrk="1" hangingPunct="1"/>
            <a:r>
              <a:rPr lang="zh-CN" altLang="en-US" dirty="0" smtClean="0"/>
              <a:t>矿物油（白油）</a:t>
            </a:r>
            <a:r>
              <a:rPr lang="en-US" altLang="zh-CN" dirty="0" smtClean="0"/>
              <a:t>~50cm</a:t>
            </a:r>
          </a:p>
          <a:p>
            <a:pPr lvl="1" eaLnBrk="1" hangingPunct="1">
              <a:spcBef>
                <a:spcPts val="1200"/>
              </a:spcBef>
            </a:pPr>
            <a:r>
              <a:rPr lang="zh-CN" altLang="en-US" sz="2000" dirty="0" smtClean="0">
                <a:latin typeface="Arial" pitchFamily="34" charset="0"/>
              </a:rPr>
              <a:t>使光源远离</a:t>
            </a:r>
            <a:r>
              <a:rPr lang="en-US" altLang="zh-CN" sz="2000" dirty="0" smtClean="0">
                <a:latin typeface="Arial" pitchFamily="34" charset="0"/>
              </a:rPr>
              <a:t>PMT</a:t>
            </a:r>
          </a:p>
          <a:p>
            <a:pPr lvl="1" eaLnBrk="1" hangingPunct="1"/>
            <a:r>
              <a:rPr lang="zh-CN" altLang="en-US" sz="2000" dirty="0" smtClean="0">
                <a:latin typeface="Arial" pitchFamily="34" charset="0"/>
              </a:rPr>
              <a:t>屏蔽</a:t>
            </a:r>
            <a:r>
              <a:rPr lang="en-US" altLang="zh-CN" sz="2000" dirty="0" smtClean="0">
                <a:latin typeface="Arial" pitchFamily="34" charset="0"/>
              </a:rPr>
              <a:t>PMT</a:t>
            </a:r>
            <a:r>
              <a:rPr lang="zh-CN" altLang="en-US" sz="2000" dirty="0" smtClean="0">
                <a:latin typeface="Arial" pitchFamily="34" charset="0"/>
              </a:rPr>
              <a:t>玻璃、钢罐的放射性</a:t>
            </a:r>
          </a:p>
          <a:p>
            <a:pPr lvl="1" eaLnBrk="1" hangingPunct="1"/>
            <a:endParaRPr lang="zh-CN" altLang="en-US" sz="2000" dirty="0" smtClean="0">
              <a:latin typeface="Arial" pitchFamily="34" charset="0"/>
            </a:endParaRPr>
          </a:p>
          <a:p>
            <a:pPr eaLnBrk="1" hangingPunct="1"/>
            <a:endParaRPr lang="en-US" altLang="zh-CN" sz="2800" dirty="0" smtClean="0"/>
          </a:p>
        </p:txBody>
      </p:sp>
      <p:grpSp>
        <p:nvGrpSpPr>
          <p:cNvPr id="109572" name="Group 11"/>
          <p:cNvGrpSpPr>
            <a:grpSpLocks/>
          </p:cNvGrpSpPr>
          <p:nvPr/>
        </p:nvGrpSpPr>
        <p:grpSpPr bwMode="auto">
          <a:xfrm>
            <a:off x="5148263" y="908050"/>
            <a:ext cx="3544887" cy="3024188"/>
            <a:chOff x="3002" y="754"/>
            <a:chExt cx="2233" cy="1905"/>
          </a:xfrm>
        </p:grpSpPr>
        <p:pic>
          <p:nvPicPr>
            <p:cNvPr id="109578" name="Picture 5" descr="det_wyf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754"/>
              <a:ext cx="1765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79" name="Rectangle 8"/>
            <p:cNvSpPr>
              <a:spLocks noChangeArrowheads="1"/>
            </p:cNvSpPr>
            <p:nvPr/>
          </p:nvSpPr>
          <p:spPr bwMode="auto">
            <a:xfrm>
              <a:off x="3002" y="1933"/>
              <a:ext cx="37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sz="2800" b="1">
                  <a:solidFill>
                    <a:srgbClr val="FF0000"/>
                  </a:solidFill>
                  <a:latin typeface="Times New Roman" pitchFamily="18" charset="0"/>
                </a:rPr>
                <a:t>III</a:t>
              </a:r>
            </a:p>
          </p:txBody>
        </p:sp>
        <p:sp>
          <p:nvSpPr>
            <p:cNvPr id="109580" name="Line 9"/>
            <p:cNvSpPr>
              <a:spLocks noChangeShapeType="1"/>
            </p:cNvSpPr>
            <p:nvPr/>
          </p:nvSpPr>
          <p:spPr bwMode="auto">
            <a:xfrm>
              <a:off x="3334" y="2115"/>
              <a:ext cx="317" cy="0"/>
            </a:xfrm>
            <a:prstGeom prst="line">
              <a:avLst/>
            </a:prstGeom>
            <a:noFill/>
            <a:ln w="50800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9573" name="Picture 12" descr="Untitled-1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4" y="2779713"/>
            <a:ext cx="3671888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Text Box 14"/>
          <p:cNvSpPr txBox="1">
            <a:spLocks noChangeArrowheads="1"/>
          </p:cNvSpPr>
          <p:nvPr/>
        </p:nvSpPr>
        <p:spPr bwMode="auto">
          <a:xfrm>
            <a:off x="4192588" y="4174889"/>
            <a:ext cx="450056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dirty="0"/>
              <a:t>低本底玻璃</a:t>
            </a:r>
            <a:r>
              <a:rPr lang="en-US" altLang="zh-CN" dirty="0"/>
              <a:t>PMT</a:t>
            </a:r>
            <a:r>
              <a:rPr lang="zh-CN" altLang="en-US" dirty="0"/>
              <a:t>：</a:t>
            </a:r>
            <a:r>
              <a:rPr lang="en-US" altLang="zh-CN" dirty="0"/>
              <a:t>~10Hz</a:t>
            </a:r>
          </a:p>
          <a:p>
            <a:pPr>
              <a:spcBef>
                <a:spcPct val="50000"/>
              </a:spcBef>
            </a:pPr>
            <a:r>
              <a:rPr lang="zh-CN" altLang="en-US" dirty="0"/>
              <a:t>钢罐（低本底钢、低本底焊条）：</a:t>
            </a:r>
            <a:r>
              <a:rPr lang="en-US" altLang="zh-CN" dirty="0"/>
              <a:t>~30Hz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175004" y="5298266"/>
            <a:ext cx="412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实际起作用的是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距光源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20cm + PMT</a:t>
            </a:r>
            <a:r>
              <a:rPr lang="zh-CN" altLang="en-US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自身高度 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 cm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4969212"/>
      </p:ext>
    </p:extLst>
  </p:cSld>
  <p:clrMapOvr>
    <a:masterClrMapping/>
  </p:clrMapOvr>
  <p:transition spd="slow"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7950" y="66650"/>
            <a:ext cx="8712200" cy="5540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600" dirty="0" smtClean="0"/>
              <a:t># of PMTs</a:t>
            </a:r>
            <a:endParaRPr lang="en-US" altLang="zh-CN" sz="3600" dirty="0"/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179388" y="870200"/>
            <a:ext cx="8640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0" hangingPunct="0">
              <a:spcBef>
                <a:spcPct val="25000"/>
              </a:spcBef>
              <a:buFontTx/>
              <a:buBlip>
                <a:blip r:embed="rId4"/>
              </a:buBlip>
              <a:defRPr/>
            </a:pPr>
            <a:r>
              <a:rPr lang="en-US" altLang="zh-CN" b="1" dirty="0" smtClean="0">
                <a:solidFill>
                  <a:schemeClr val="accent1"/>
                </a:solidFill>
              </a:rPr>
              <a:t>Tech</a:t>
            </a:r>
            <a:r>
              <a:rPr lang="en-US" altLang="zh-CN" b="1" dirty="0">
                <a:solidFill>
                  <a:schemeClr val="accent1"/>
                </a:solidFill>
              </a:rPr>
              <a:t>. </a:t>
            </a:r>
            <a:r>
              <a:rPr lang="en-US" altLang="zh-CN" b="1" dirty="0" smtClean="0">
                <a:solidFill>
                  <a:schemeClr val="accent1"/>
                </a:solidFill>
              </a:rPr>
              <a:t>Spec.:  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</a:rPr>
              <a:t>~ 5% energy resolution 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@ 8 MeV</a:t>
            </a:r>
          </a:p>
          <a:p>
            <a:pPr eaLnBrk="0" hangingPunct="0">
              <a:spcBef>
                <a:spcPct val="25000"/>
              </a:spcBef>
              <a:buFontTx/>
              <a:buBlip>
                <a:blip r:embed="rId4"/>
              </a:buBlip>
              <a:defRPr/>
            </a:pPr>
            <a:r>
              <a:rPr lang="en-US" altLang="zh-CN" b="1" dirty="0">
                <a:solidFill>
                  <a:schemeClr val="accent1"/>
                </a:solidFill>
              </a:rPr>
              <a:t>200 PMTs/module </a:t>
            </a:r>
            <a: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  <a:t> </a:t>
            </a:r>
            <a:r>
              <a:rPr lang="en-US" altLang="zh-CN" b="1" dirty="0" smtClean="0">
                <a:solidFill>
                  <a:schemeClr val="accent1"/>
                </a:solidFill>
                <a:sym typeface="Wingdings" pitchFamily="2" charset="2"/>
              </a:rPr>
              <a:t>10</a:t>
            </a:r>
            <a: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  <a:t>% effective coverage w/ reflection</a:t>
            </a:r>
            <a:b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</a:br>
            <a: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  <a:t> ~ 100 </a:t>
            </a:r>
            <a:r>
              <a:rPr lang="en-US" altLang="zh-CN" b="1" dirty="0" err="1">
                <a:solidFill>
                  <a:schemeClr val="accent1"/>
                </a:solidFill>
                <a:sym typeface="Wingdings" pitchFamily="2" charset="2"/>
              </a:rPr>
              <a:t>p.e.</a:t>
            </a:r>
            <a: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  <a:t>/MeV</a:t>
            </a:r>
            <a:b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</a:br>
            <a:r>
              <a:rPr lang="en-US" altLang="zh-CN" b="1" dirty="0" smtClean="0">
                <a:solidFill>
                  <a:schemeClr val="accent1"/>
                </a:solidFill>
                <a:sym typeface="Wingdings" pitchFamily="2" charset="2"/>
              </a:rPr>
              <a:t>7000 * 0.6 * 0.22 * 0.8 * 10% = 74  + </a:t>
            </a:r>
            <a: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  <a:t>scattered photon</a:t>
            </a:r>
          </a:p>
          <a:p>
            <a:pPr eaLnBrk="0" hangingPunct="0">
              <a:spcBef>
                <a:spcPct val="25000"/>
              </a:spcBef>
              <a:buFontTx/>
              <a:buBlip>
                <a:blip r:embed="rId4"/>
              </a:buBlip>
              <a:defRPr/>
            </a:pPr>
            <a:r>
              <a:rPr lang="en-US" altLang="zh-CN" b="1" dirty="0">
                <a:solidFill>
                  <a:schemeClr val="accent1"/>
                </a:solidFill>
                <a:sym typeface="Wingdings" pitchFamily="2" charset="2"/>
              </a:rPr>
              <a:t>We chose a “cheap” design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  <p:graphicFrame>
        <p:nvGraphicFramePr>
          <p:cNvPr id="287772" name="Group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624532"/>
              </p:ext>
            </p:extLst>
          </p:nvPr>
        </p:nvGraphicFramePr>
        <p:xfrm>
          <a:off x="4643946" y="2674197"/>
          <a:ext cx="4320158" cy="1371600"/>
        </p:xfrm>
        <a:graphic>
          <a:graphicData uri="http://schemas.openxmlformats.org/drawingml/2006/table">
            <a:tbl>
              <a:tblPr/>
              <a:tblGrid>
                <a:gridCol w="1171376"/>
                <a:gridCol w="1536719"/>
                <a:gridCol w="1612063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1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Wall Area</a:t>
                      </a:r>
                      <a:b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</a:b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(m</a:t>
                      </a:r>
                      <a:r>
                        <a:rPr kumimoji="1" lang="en-US" altLang="zh-CN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2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#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PMT</a:t>
                      </a:r>
                      <a:b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</a:b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10% coverage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No Ref.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10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3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Reflection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5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8 + 32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  <a:sym typeface="Symbol" pitchFamily="18" charset="2"/>
                        </a:rPr>
                        <a:t>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215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1641" name="Picture 24" descr="eres2_360_re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76427"/>
            <a:ext cx="37338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4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861963"/>
              </p:ext>
            </p:extLst>
          </p:nvPr>
        </p:nvGraphicFramePr>
        <p:xfrm>
          <a:off x="2082800" y="4492327"/>
          <a:ext cx="169703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6" imgW="1002865" imgH="444307" progId="Equation.DSMT4">
                  <p:embed/>
                </p:oleObj>
              </mc:Choice>
              <mc:Fallback>
                <p:oleObj name="Equation" r:id="rId6" imgW="100286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4492327"/>
                        <a:ext cx="1697038" cy="752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770" name="Text Box 26"/>
          <p:cNvSpPr txBox="1">
            <a:spLocks noChangeArrowheads="1"/>
          </p:cNvSpPr>
          <p:nvPr/>
        </p:nvSpPr>
        <p:spPr bwMode="auto">
          <a:xfrm>
            <a:off x="6982904" y="5224997"/>
            <a:ext cx="19812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Vertex ~ 14 cm</a:t>
            </a:r>
          </a:p>
        </p:txBody>
      </p:sp>
      <p:pic>
        <p:nvPicPr>
          <p:cNvPr id="111644" name="Picture 27" descr="ref_delr_tra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05770"/>
            <a:ext cx="293687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76847"/>
      </p:ext>
    </p:extLst>
  </p:cSld>
  <p:clrMapOvr>
    <a:masterClrMapping/>
  </p:clrMapOvr>
  <p:transition spd="slow"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中心探测器尺寸优化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304140"/>
              </p:ext>
            </p:extLst>
          </p:nvPr>
        </p:nvGraphicFramePr>
        <p:xfrm>
          <a:off x="977980" y="5161174"/>
          <a:ext cx="718803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414"/>
                <a:gridCol w="1080120"/>
                <a:gridCol w="1152128"/>
                <a:gridCol w="1368152"/>
                <a:gridCol w="2016224"/>
              </a:tblGrid>
              <a:tr h="0">
                <a:tc>
                  <a:txBody>
                    <a:bodyPr/>
                    <a:lstStyle/>
                    <a:p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PMT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Coverage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pe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yield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pe</a:t>
                      </a:r>
                      <a:r>
                        <a:rPr lang="en-US" altLang="zh-CN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yield/Coverage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1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Daya Bay</a:t>
                      </a:r>
                      <a:endParaRPr lang="zh-CN" altLang="en-US" b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192     8"</a:t>
                      </a:r>
                      <a:endParaRPr lang="zh-CN" altLang="en-US" b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~6%</a:t>
                      </a:r>
                      <a:endParaRPr lang="zh-CN" alt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163 </a:t>
                      </a:r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pe</a:t>
                      </a:r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/MeV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1.77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281186">
                <a:tc>
                  <a:txBody>
                    <a:bodyPr/>
                    <a:lstStyle/>
                    <a:p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RENO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354   10"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~15%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230 pe/MeV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CN" altLang="en-US" sz="20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281186">
                <a:tc>
                  <a:txBody>
                    <a:bodyPr/>
                    <a:lstStyle/>
                    <a:p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Double Chooz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390   10"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~16%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200 pe/MeV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9355529"/>
                  </p:ext>
                </p:extLst>
              </p:nvPr>
            </p:nvGraphicFramePr>
            <p:xfrm>
              <a:off x="577725" y="642233"/>
              <a:ext cx="7988549" cy="432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7971"/>
                    <a:gridCol w="1656184"/>
                    <a:gridCol w="1584176"/>
                    <a:gridCol w="1872208"/>
                    <a:gridCol w="1618010"/>
                  </a:tblGrid>
                  <a:tr h="0">
                    <a:tc>
                      <a:txBody>
                        <a:bodyPr/>
                        <a:lstStyle/>
                        <a:p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Gd-LS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LS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Oil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Eff.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</a:tr>
                  <a:tr h="28118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Daya Bay</a:t>
                          </a:r>
                          <a:endParaRPr lang="zh-CN" altLang="en-US" sz="2000" b="1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310x310 cm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23.25  </a:t>
                          </a: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baseline="0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20 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400x400 cm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26.7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23 ton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45 cm</a:t>
                          </a:r>
                          <a:endParaRPr lang="zh-CN" altLang="en-US" sz="2000" b="1" dirty="0" smtClean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500x500 cm</a:t>
                          </a:r>
                        </a:p>
                        <a:p>
                          <a:pPr marL="342900" indent="-342900">
                            <a:buAutoNum type="arabicPlain" startAt="41"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37 ton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50 cm</a:t>
                          </a:r>
                          <a:endParaRPr lang="zh-CN" altLang="en-US" sz="2000" b="1" baseline="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2400" b="1" i="1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𝟐𝟎</m:t>
                                    </m:r>
                                    <m: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𝒕𝒐𝒏</m:t>
                                    </m:r>
                                  </m:num>
                                  <m:den>
                                    <m: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𝟖𝟎</m:t>
                                    </m:r>
                                    <m: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𝒕𝒐𝒏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altLang="zh-CN" sz="2400" b="1" baseline="0" dirty="0" smtClean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T="0" marB="0"/>
                    </a:tc>
                  </a:tr>
                  <a:tr h="281186"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RENO</a:t>
                          </a:r>
                          <a:endParaRPr lang="zh-CN" altLang="en-US" sz="2000" b="1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280x320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18.7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</a:p>
                        <a:p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16.1 ton</a:t>
                          </a:r>
                          <a:endParaRPr lang="zh-CN" altLang="en-US" sz="2000" b="1" baseline="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400x440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33.2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28.5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ton</a:t>
                          </a:r>
                        </a:p>
                        <a:p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60 cm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540x580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76.5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64.2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ton</a:t>
                          </a:r>
                        </a:p>
                        <a:p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70 cm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𝟏𝟔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𝒕𝒐𝒏</m:t>
                                    </m:r>
                                  </m:num>
                                  <m:den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𝟏𝟎𝟗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𝒕𝒐𝒏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T="0" marB="0"/>
                    </a:tc>
                  </a:tr>
                  <a:tr h="281186"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Double Chooz</a:t>
                          </a:r>
                          <a:endParaRPr lang="zh-CN" altLang="en-US" sz="2000" b="1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230x240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10.3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8 ton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340x357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22.6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17.5 ton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</a:t>
                          </a: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55 cm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552x567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114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88 ton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</a:t>
                          </a: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105 cm</a:t>
                          </a:r>
                          <a:endParaRPr lang="en-US" altLang="zh-CN" sz="2000" b="1" dirty="0" smtClean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𝟖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𝒕𝒐𝒏</m:t>
                                    </m:r>
                                  </m:num>
                                  <m:den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𝟏𝟏𝟑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𝟓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𝒕𝒐𝒏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9355529"/>
                  </p:ext>
                </p:extLst>
              </p:nvPr>
            </p:nvGraphicFramePr>
            <p:xfrm>
              <a:off x="577725" y="642233"/>
              <a:ext cx="7988549" cy="432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7971"/>
                    <a:gridCol w="1656184"/>
                    <a:gridCol w="1584176"/>
                    <a:gridCol w="1872208"/>
                    <a:gridCol w="1618010"/>
                  </a:tblGrid>
                  <a:tr h="396240">
                    <a:tc>
                      <a:txBody>
                        <a:bodyPr/>
                        <a:lstStyle/>
                        <a:p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Gd-LS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LS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Oil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Eff.</a:t>
                          </a:r>
                          <a:endParaRPr lang="zh-CN" altLang="en-US" sz="2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</a:tr>
                  <a:tr h="13106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Daya Bay</a:t>
                          </a:r>
                          <a:endParaRPr lang="zh-CN" altLang="en-US" sz="2000" b="1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310x310 cm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23.25  </a:t>
                          </a: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baseline="0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20 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400x400 cm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26.7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23 ton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45 cm</a:t>
                          </a:r>
                          <a:endParaRPr lang="zh-CN" altLang="en-US" sz="2000" b="1" dirty="0" smtClean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500x500 cm</a:t>
                          </a:r>
                        </a:p>
                        <a:p>
                          <a:pPr marL="342900" indent="-342900">
                            <a:buAutoNum type="arabicPlain" startAt="41"/>
                          </a:pPr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37 ton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50 cm</a:t>
                          </a:r>
                          <a:endParaRPr lang="zh-CN" altLang="en-US" sz="2000" b="1" baseline="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0" marB="0">
                        <a:blipFill rotWithShape="0">
                          <a:blip r:embed="rId2"/>
                          <a:stretch>
                            <a:fillRect l="-393609" t="-32558" r="-1504" b="-208372"/>
                          </a:stretch>
                        </a:blipFill>
                      </a:tcPr>
                    </a:tc>
                  </a:tr>
                  <a:tr h="1310640"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RENO</a:t>
                          </a:r>
                          <a:endParaRPr lang="zh-CN" altLang="en-US" sz="2000" b="1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280x320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18.7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</a:p>
                        <a:p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16.1 ton</a:t>
                          </a:r>
                          <a:endParaRPr lang="zh-CN" altLang="en-US" sz="2000" b="1" baseline="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400x440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33.2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28.5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ton</a:t>
                          </a:r>
                        </a:p>
                        <a:p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60 cm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540x580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76.5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64.2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ton</a:t>
                          </a:r>
                        </a:p>
                        <a:p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 70 cm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0" marB="0">
                        <a:blipFill rotWithShape="0">
                          <a:blip r:embed="rId2"/>
                          <a:stretch>
                            <a:fillRect l="-393609" t="-131944" r="-1504" b="-107407"/>
                          </a:stretch>
                        </a:blipFill>
                      </a:tcPr>
                    </a:tc>
                  </a:tr>
                  <a:tr h="1310640">
                    <a:tc>
                      <a:txBody>
                        <a:bodyPr/>
                        <a:lstStyle/>
                        <a:p>
                          <a:r>
                            <a:rPr lang="en-US" altLang="zh-CN" sz="2000" b="1" smtClean="0">
                              <a:latin typeface="Times New Roman" pitchFamily="18" charset="0"/>
                              <a:cs typeface="Times New Roman" pitchFamily="18" charset="0"/>
                            </a:rPr>
                            <a:t>Double Chooz</a:t>
                          </a:r>
                          <a:endParaRPr lang="zh-CN" altLang="en-US" sz="2000" b="1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230x240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10.3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8 ton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340x357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22.6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17.5 ton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</a:t>
                          </a: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55 cm</a:t>
                          </a:r>
                          <a:endParaRPr lang="zh-CN" altLang="en-US" sz="20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552x567</a:t>
                          </a:r>
                          <a:r>
                            <a:rPr lang="en-US" altLang="zh-CN" sz="2000" b="1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cm</a:t>
                          </a: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114  m</a:t>
                          </a:r>
                          <a:r>
                            <a:rPr lang="en-US" altLang="zh-CN" sz="2000" b="1" baseline="30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3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88 ton</a:t>
                          </a:r>
                          <a:endParaRPr lang="en-US" altLang="zh-CN" sz="2000" b="1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Thick</a:t>
                          </a:r>
                          <a:r>
                            <a:rPr lang="en-US" altLang="zh-CN" sz="2000" b="1" baseline="0" dirty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105 cm</a:t>
                          </a:r>
                          <a:endParaRPr lang="en-US" altLang="zh-CN" sz="2000" b="1" dirty="0" smtClean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0" marB="0">
                        <a:blipFill rotWithShape="0">
                          <a:blip r:embed="rId2"/>
                          <a:stretch>
                            <a:fillRect l="-393609" t="-233023" r="-1504" b="-790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84184495"/>
      </p:ext>
    </p:extLst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5773"/>
            <a:ext cx="8229600" cy="616383"/>
          </a:xfrm>
        </p:spPr>
        <p:txBody>
          <a:bodyPr>
            <a:normAutofit/>
          </a:bodyPr>
          <a:lstStyle/>
          <a:p>
            <a:r>
              <a:rPr lang="en-US" altLang="zh-CN" smtClean="0"/>
              <a:t>Assembly of Antineutrino Detector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J. Cao (IHEP)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Daya Bay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57</a:t>
            </a:fld>
            <a:endParaRPr lang="zh-CN" altLang="en-US"/>
          </a:p>
        </p:txBody>
      </p:sp>
      <p:pic>
        <p:nvPicPr>
          <p:cNvPr id="3075" name="Picture 3" descr="D:\科普\精选照片\XBD201101-00002-0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52156"/>
            <a:ext cx="9180512" cy="61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323528" y="43286"/>
            <a:ext cx="8496621" cy="55403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 smtClean="0"/>
              <a:t>水屏蔽层大小</a:t>
            </a:r>
            <a:endParaRPr lang="en-US" altLang="zh-CN" sz="3600" dirty="0"/>
          </a:p>
        </p:txBody>
      </p:sp>
      <p:pic>
        <p:nvPicPr>
          <p:cNvPr id="115718" name="Picture 4" descr="waterbuffer_thin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0" y="888297"/>
            <a:ext cx="3995122" cy="385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9" descr="bkg_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" y="4913313"/>
            <a:ext cx="5528909" cy="127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Text Box 11"/>
          <p:cNvSpPr txBox="1">
            <a:spLocks noChangeArrowheads="1"/>
          </p:cNvSpPr>
          <p:nvPr/>
        </p:nvSpPr>
        <p:spPr bwMode="auto">
          <a:xfrm>
            <a:off x="2051720" y="1800344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000" dirty="0">
                <a:latin typeface="Times New Roman" pitchFamily="18" charset="0"/>
              </a:rPr>
              <a:t>Fast Neutron</a:t>
            </a:r>
          </a:p>
        </p:txBody>
      </p:sp>
      <p:grpSp>
        <p:nvGrpSpPr>
          <p:cNvPr id="115723" name="Group 22"/>
          <p:cNvGrpSpPr>
            <a:grpSpLocks/>
          </p:cNvGrpSpPr>
          <p:nvPr/>
        </p:nvGrpSpPr>
        <p:grpSpPr bwMode="auto">
          <a:xfrm>
            <a:off x="5867400" y="3789363"/>
            <a:ext cx="3095625" cy="2662237"/>
            <a:chOff x="3198" y="2387"/>
            <a:chExt cx="1950" cy="1677"/>
          </a:xfrm>
        </p:grpSpPr>
        <p:pic>
          <p:nvPicPr>
            <p:cNvPr id="115726" name="Picture 12" descr="wb_geometry_em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704"/>
              <a:ext cx="1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27" name="Line 13"/>
            <p:cNvSpPr>
              <a:spLocks noChangeShapeType="1"/>
            </p:cNvSpPr>
            <p:nvPr/>
          </p:nvSpPr>
          <p:spPr bwMode="auto">
            <a:xfrm flipH="1">
              <a:off x="3833" y="2614"/>
              <a:ext cx="454" cy="45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728" name="Line 14"/>
            <p:cNvSpPr>
              <a:spLocks noChangeShapeType="1"/>
            </p:cNvSpPr>
            <p:nvPr/>
          </p:nvSpPr>
          <p:spPr bwMode="auto">
            <a:xfrm flipH="1">
              <a:off x="3288" y="2568"/>
              <a:ext cx="454" cy="4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729" name="Text Box 15"/>
            <p:cNvSpPr txBox="1">
              <a:spLocks noChangeArrowheads="1"/>
            </p:cNvSpPr>
            <p:nvPr/>
          </p:nvSpPr>
          <p:spPr bwMode="auto">
            <a:xfrm>
              <a:off x="4195" y="2614"/>
              <a:ext cx="95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1600">
                  <a:solidFill>
                    <a:srgbClr val="66FF33"/>
                  </a:solidFill>
                  <a:latin typeface="Times New Roman" pitchFamily="18" charset="0"/>
                </a:rPr>
                <a:t>Vetoed muon</a:t>
              </a:r>
            </a:p>
          </p:txBody>
        </p:sp>
        <p:sp>
          <p:nvSpPr>
            <p:cNvPr id="115730" name="Text Box 16"/>
            <p:cNvSpPr txBox="1">
              <a:spLocks noChangeArrowheads="1"/>
            </p:cNvSpPr>
            <p:nvPr/>
          </p:nvSpPr>
          <p:spPr bwMode="auto">
            <a:xfrm>
              <a:off x="3379" y="2387"/>
              <a:ext cx="11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1600">
                  <a:solidFill>
                    <a:srgbClr val="FF0000"/>
                  </a:solidFill>
                  <a:latin typeface="Times New Roman" pitchFamily="18" charset="0"/>
                </a:rPr>
                <a:t>Not Vetoed muon</a:t>
              </a:r>
            </a:p>
          </p:txBody>
        </p:sp>
        <p:sp>
          <p:nvSpPr>
            <p:cNvPr id="115731" name="Freeform 18"/>
            <p:cNvSpPr>
              <a:spLocks/>
            </p:cNvSpPr>
            <p:nvPr/>
          </p:nvSpPr>
          <p:spPr bwMode="auto">
            <a:xfrm>
              <a:off x="3540" y="2765"/>
              <a:ext cx="144" cy="330"/>
            </a:xfrm>
            <a:custGeom>
              <a:avLst/>
              <a:gdLst>
                <a:gd name="T0" fmla="*/ 8 w 144"/>
                <a:gd name="T1" fmla="*/ 0 h 330"/>
                <a:gd name="T2" fmla="*/ 31 w 144"/>
                <a:gd name="T3" fmla="*/ 15 h 330"/>
                <a:gd name="T4" fmla="*/ 62 w 144"/>
                <a:gd name="T5" fmla="*/ 23 h 330"/>
                <a:gd name="T6" fmla="*/ 54 w 144"/>
                <a:gd name="T7" fmla="*/ 46 h 330"/>
                <a:gd name="T8" fmla="*/ 0 w 144"/>
                <a:gd name="T9" fmla="*/ 92 h 330"/>
                <a:gd name="T10" fmla="*/ 24 w 144"/>
                <a:gd name="T11" fmla="*/ 107 h 330"/>
                <a:gd name="T12" fmla="*/ 70 w 144"/>
                <a:gd name="T13" fmla="*/ 123 h 330"/>
                <a:gd name="T14" fmla="*/ 93 w 144"/>
                <a:gd name="T15" fmla="*/ 184 h 330"/>
                <a:gd name="T16" fmla="*/ 123 w 144"/>
                <a:gd name="T17" fmla="*/ 199 h 330"/>
                <a:gd name="T18" fmla="*/ 139 w 144"/>
                <a:gd name="T19" fmla="*/ 215 h 330"/>
                <a:gd name="T20" fmla="*/ 116 w 144"/>
                <a:gd name="T21" fmla="*/ 207 h 330"/>
                <a:gd name="T22" fmla="*/ 77 w 144"/>
                <a:gd name="T23" fmla="*/ 330 h 3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4" h="330">
                  <a:moveTo>
                    <a:pt x="8" y="0"/>
                  </a:moveTo>
                  <a:cubicBezTo>
                    <a:pt x="16" y="5"/>
                    <a:pt x="23" y="11"/>
                    <a:pt x="31" y="15"/>
                  </a:cubicBezTo>
                  <a:cubicBezTo>
                    <a:pt x="41" y="19"/>
                    <a:pt x="56" y="14"/>
                    <a:pt x="62" y="23"/>
                  </a:cubicBezTo>
                  <a:cubicBezTo>
                    <a:pt x="67" y="30"/>
                    <a:pt x="59" y="40"/>
                    <a:pt x="54" y="46"/>
                  </a:cubicBezTo>
                  <a:cubicBezTo>
                    <a:pt x="46" y="56"/>
                    <a:pt x="12" y="81"/>
                    <a:pt x="0" y="92"/>
                  </a:cubicBezTo>
                  <a:cubicBezTo>
                    <a:pt x="8" y="97"/>
                    <a:pt x="15" y="103"/>
                    <a:pt x="24" y="107"/>
                  </a:cubicBezTo>
                  <a:cubicBezTo>
                    <a:pt x="39" y="114"/>
                    <a:pt x="70" y="123"/>
                    <a:pt x="70" y="123"/>
                  </a:cubicBezTo>
                  <a:cubicBezTo>
                    <a:pt x="75" y="158"/>
                    <a:pt x="67" y="167"/>
                    <a:pt x="93" y="184"/>
                  </a:cubicBezTo>
                  <a:cubicBezTo>
                    <a:pt x="102" y="190"/>
                    <a:pt x="114" y="193"/>
                    <a:pt x="123" y="199"/>
                  </a:cubicBezTo>
                  <a:cubicBezTo>
                    <a:pt x="129" y="203"/>
                    <a:pt x="144" y="209"/>
                    <a:pt x="139" y="215"/>
                  </a:cubicBezTo>
                  <a:cubicBezTo>
                    <a:pt x="134" y="221"/>
                    <a:pt x="124" y="210"/>
                    <a:pt x="116" y="207"/>
                  </a:cubicBezTo>
                  <a:cubicBezTo>
                    <a:pt x="39" y="223"/>
                    <a:pt x="77" y="202"/>
                    <a:pt x="77" y="330"/>
                  </a:cubicBezTo>
                </a:path>
              </a:pathLst>
            </a:custGeom>
            <a:noFill/>
            <a:ln w="9525" cap="flat" cmpd="sng">
              <a:solidFill>
                <a:srgbClr val="FFCC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732" name="Freeform 19"/>
            <p:cNvSpPr>
              <a:spLocks/>
            </p:cNvSpPr>
            <p:nvPr/>
          </p:nvSpPr>
          <p:spPr bwMode="auto">
            <a:xfrm>
              <a:off x="4014" y="2886"/>
              <a:ext cx="144" cy="330"/>
            </a:xfrm>
            <a:custGeom>
              <a:avLst/>
              <a:gdLst>
                <a:gd name="T0" fmla="*/ 8 w 144"/>
                <a:gd name="T1" fmla="*/ 0 h 330"/>
                <a:gd name="T2" fmla="*/ 31 w 144"/>
                <a:gd name="T3" fmla="*/ 15 h 330"/>
                <a:gd name="T4" fmla="*/ 62 w 144"/>
                <a:gd name="T5" fmla="*/ 23 h 330"/>
                <a:gd name="T6" fmla="*/ 54 w 144"/>
                <a:gd name="T7" fmla="*/ 46 h 330"/>
                <a:gd name="T8" fmla="*/ 0 w 144"/>
                <a:gd name="T9" fmla="*/ 92 h 330"/>
                <a:gd name="T10" fmla="*/ 24 w 144"/>
                <a:gd name="T11" fmla="*/ 107 h 330"/>
                <a:gd name="T12" fmla="*/ 70 w 144"/>
                <a:gd name="T13" fmla="*/ 123 h 330"/>
                <a:gd name="T14" fmla="*/ 93 w 144"/>
                <a:gd name="T15" fmla="*/ 184 h 330"/>
                <a:gd name="T16" fmla="*/ 123 w 144"/>
                <a:gd name="T17" fmla="*/ 199 h 330"/>
                <a:gd name="T18" fmla="*/ 139 w 144"/>
                <a:gd name="T19" fmla="*/ 215 h 330"/>
                <a:gd name="T20" fmla="*/ 116 w 144"/>
                <a:gd name="T21" fmla="*/ 207 h 330"/>
                <a:gd name="T22" fmla="*/ 77 w 144"/>
                <a:gd name="T23" fmla="*/ 330 h 3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4" h="330">
                  <a:moveTo>
                    <a:pt x="8" y="0"/>
                  </a:moveTo>
                  <a:cubicBezTo>
                    <a:pt x="16" y="5"/>
                    <a:pt x="23" y="11"/>
                    <a:pt x="31" y="15"/>
                  </a:cubicBezTo>
                  <a:cubicBezTo>
                    <a:pt x="41" y="19"/>
                    <a:pt x="56" y="14"/>
                    <a:pt x="62" y="23"/>
                  </a:cubicBezTo>
                  <a:cubicBezTo>
                    <a:pt x="67" y="30"/>
                    <a:pt x="59" y="40"/>
                    <a:pt x="54" y="46"/>
                  </a:cubicBezTo>
                  <a:cubicBezTo>
                    <a:pt x="46" y="56"/>
                    <a:pt x="12" y="81"/>
                    <a:pt x="0" y="92"/>
                  </a:cubicBezTo>
                  <a:cubicBezTo>
                    <a:pt x="8" y="97"/>
                    <a:pt x="15" y="103"/>
                    <a:pt x="24" y="107"/>
                  </a:cubicBezTo>
                  <a:cubicBezTo>
                    <a:pt x="39" y="114"/>
                    <a:pt x="70" y="123"/>
                    <a:pt x="70" y="123"/>
                  </a:cubicBezTo>
                  <a:cubicBezTo>
                    <a:pt x="75" y="158"/>
                    <a:pt x="67" y="167"/>
                    <a:pt x="93" y="184"/>
                  </a:cubicBezTo>
                  <a:cubicBezTo>
                    <a:pt x="102" y="190"/>
                    <a:pt x="114" y="193"/>
                    <a:pt x="123" y="199"/>
                  </a:cubicBezTo>
                  <a:cubicBezTo>
                    <a:pt x="129" y="203"/>
                    <a:pt x="144" y="209"/>
                    <a:pt x="139" y="215"/>
                  </a:cubicBezTo>
                  <a:cubicBezTo>
                    <a:pt x="134" y="221"/>
                    <a:pt x="124" y="210"/>
                    <a:pt x="116" y="207"/>
                  </a:cubicBezTo>
                  <a:cubicBezTo>
                    <a:pt x="39" y="223"/>
                    <a:pt x="77" y="202"/>
                    <a:pt x="77" y="330"/>
                  </a:cubicBezTo>
                </a:path>
              </a:pathLst>
            </a:custGeom>
            <a:noFill/>
            <a:ln w="9525" cap="flat" cmpd="sng">
              <a:solidFill>
                <a:srgbClr val="FFCC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733" name="Text Box 20"/>
            <p:cNvSpPr txBox="1">
              <a:spLocks noChangeArrowheads="1"/>
            </p:cNvSpPr>
            <p:nvPr/>
          </p:nvSpPr>
          <p:spPr bwMode="auto">
            <a:xfrm>
              <a:off x="3606" y="2764"/>
              <a:ext cx="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1600">
                  <a:solidFill>
                    <a:srgbClr val="FFCC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15734" name="Text Box 21"/>
            <p:cNvSpPr txBox="1">
              <a:spLocks noChangeArrowheads="1"/>
            </p:cNvSpPr>
            <p:nvPr/>
          </p:nvSpPr>
          <p:spPr bwMode="auto">
            <a:xfrm>
              <a:off x="4065" y="2808"/>
              <a:ext cx="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1600">
                  <a:solidFill>
                    <a:srgbClr val="FFCC00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sp>
        <p:nvSpPr>
          <p:cNvPr id="115724" name="Line 23"/>
          <p:cNvSpPr>
            <a:spLocks noChangeShapeType="1"/>
          </p:cNvSpPr>
          <p:nvPr/>
        </p:nvSpPr>
        <p:spPr bwMode="auto">
          <a:xfrm>
            <a:off x="3077248" y="3212976"/>
            <a:ext cx="0" cy="1079624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796673" y="1387618"/>
            <a:ext cx="3436854" cy="149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baseline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zh-CN" altLang="en-US" sz="2400" kern="0" dirty="0" smtClean="0">
                <a:latin typeface="Arial" pitchFamily="34" charset="0"/>
              </a:rPr>
              <a:t>阻挡岩石天然放射性</a:t>
            </a:r>
            <a:endParaRPr lang="en-US" altLang="zh-CN" sz="2400" kern="0" dirty="0" smtClean="0">
              <a:latin typeface="Arial" pitchFamily="34" charset="0"/>
            </a:endParaRPr>
          </a:p>
          <a:p>
            <a:pPr eaLnBrk="1" hangingPunct="1"/>
            <a:r>
              <a:rPr lang="zh-CN" altLang="en-US" sz="2400" kern="0" dirty="0" smtClean="0">
                <a:latin typeface="Arial" pitchFamily="34" charset="0"/>
              </a:rPr>
              <a:t>阻挡岩石中子</a:t>
            </a:r>
            <a:endParaRPr lang="en-US" altLang="zh-CN" sz="2400" kern="0" dirty="0" smtClean="0">
              <a:latin typeface="Arial" pitchFamily="34" charset="0"/>
            </a:endParaRPr>
          </a:p>
          <a:p>
            <a:pPr eaLnBrk="1" hangingPunct="1"/>
            <a:r>
              <a:rPr lang="zh-CN" altLang="en-US" sz="2400" kern="0" dirty="0" smtClean="0">
                <a:latin typeface="Arial" pitchFamily="34" charset="0"/>
              </a:rPr>
              <a:t>探测宇宙线</a:t>
            </a:r>
          </a:p>
          <a:p>
            <a:pPr eaLnBrk="1" hangingPunct="1"/>
            <a:endParaRPr lang="en-US" altLang="zh-CN" kern="0" dirty="0" smtClean="0"/>
          </a:p>
        </p:txBody>
      </p:sp>
    </p:spTree>
    <p:extLst>
      <p:ext uri="{BB962C8B-B14F-4D97-AF65-F5344CB8AC3E}">
        <p14:creationId xmlns:p14="http://schemas.microsoft.com/office/powerpoint/2010/main" val="1540367956"/>
      </p:ext>
    </p:extLst>
  </p:cSld>
  <p:clrMapOvr>
    <a:masterClrMapping/>
  </p:clrMapOvr>
  <p:transition spd="slow"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1780343" y="4367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3200" b="1" u="sng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楷体_GB2312"/>
              </a:rPr>
              <a:t>2004</a:t>
            </a:r>
            <a:r>
              <a:rPr lang="zh-CN" altLang="en-US" sz="3200" b="1" u="sng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楷体_GB2312"/>
              </a:rPr>
              <a:t>年的设计</a:t>
            </a:r>
            <a:endParaRPr lang="zh-CN" altLang="en-US" sz="3200" b="1" u="sng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楷体_GB2312"/>
            </a:endParaRPr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395536" y="4451648"/>
            <a:ext cx="4484164" cy="207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•"/>
            </a:pP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探测器模块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: </a:t>
            </a:r>
            <a:r>
              <a:rPr lang="zh-CN" altLang="en-US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高</a:t>
            </a:r>
            <a:r>
              <a:rPr lang="en-US" altLang="zh-CN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~4</a:t>
            </a:r>
            <a:r>
              <a:rPr lang="zh-CN" altLang="en-US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米，直径</a:t>
            </a:r>
            <a:r>
              <a:rPr lang="en-US" altLang="zh-CN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~</a:t>
            </a:r>
            <a:r>
              <a:rPr lang="en-US" altLang="zh-CN" sz="2000" b="1" dirty="0" smtClean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4.5</a:t>
            </a:r>
            <a:r>
              <a:rPr lang="zh-CN" altLang="en-US" sz="2000" b="1" dirty="0" smtClean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米</a:t>
            </a:r>
            <a:endParaRPr lang="en-US" altLang="zh-CN" sz="2000" b="1" dirty="0" smtClean="0">
              <a:solidFill>
                <a:schemeClr val="accent2"/>
              </a:solidFill>
              <a:latin typeface="宋体" pitchFamily="2" charset="-122"/>
              <a:ea typeface="宋体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•"/>
            </a:pPr>
            <a:r>
              <a:rPr lang="zh-CN" altLang="en-US" sz="2000" b="1" dirty="0" smtClean="0">
                <a:latin typeface="宋体" pitchFamily="2" charset="-122"/>
                <a:ea typeface="宋体" pitchFamily="2" charset="-122"/>
              </a:rPr>
              <a:t>内部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充满液体闪烁体和</a:t>
            </a:r>
            <a:r>
              <a:rPr lang="zh-CN" altLang="en-US" sz="2000" b="1" dirty="0" smtClean="0">
                <a:latin typeface="宋体" pitchFamily="2" charset="-122"/>
                <a:ea typeface="宋体" pitchFamily="2" charset="-122"/>
              </a:rPr>
              <a:t>矿物油</a:t>
            </a:r>
            <a:endParaRPr lang="en-US" altLang="zh-CN" sz="2000" b="1" dirty="0" smtClean="0">
              <a:latin typeface="宋体" pitchFamily="2" charset="-122"/>
              <a:ea typeface="宋体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•"/>
            </a:pPr>
            <a:r>
              <a:rPr lang="zh-CN" altLang="en-US" sz="2000" b="1" dirty="0" smtClean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全</a:t>
            </a:r>
            <a:r>
              <a:rPr lang="zh-CN" altLang="en-US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重约</a:t>
            </a:r>
            <a:r>
              <a:rPr lang="en-US" altLang="zh-CN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50</a:t>
            </a:r>
            <a:r>
              <a:rPr lang="zh-CN" altLang="en-US" sz="2000" b="1" dirty="0" smtClean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吨</a:t>
            </a:r>
            <a:r>
              <a:rPr lang="zh-CN" altLang="en-US" sz="2000" b="1" dirty="0" smtClean="0">
                <a:latin typeface="宋体" pitchFamily="2" charset="-122"/>
                <a:ea typeface="宋体" pitchFamily="2" charset="-122"/>
              </a:rPr>
              <a:t>，运输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时可将液体抽空，容器约重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5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吨。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•"/>
            </a:pP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近端实验室：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2000" b="1" dirty="0" smtClean="0">
                <a:latin typeface="宋体" pitchFamily="2" charset="-122"/>
                <a:ea typeface="宋体" pitchFamily="2" charset="-122"/>
              </a:rPr>
              <a:t>模块</a:t>
            </a:r>
            <a:endParaRPr lang="en-US" altLang="zh-CN" sz="2000" b="1" dirty="0" smtClean="0">
              <a:latin typeface="宋体" pitchFamily="2" charset="-122"/>
              <a:ea typeface="宋体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•"/>
            </a:pPr>
            <a:r>
              <a:rPr lang="zh-CN" altLang="en-US" sz="2000" b="1" dirty="0" smtClean="0">
                <a:latin typeface="宋体" pitchFamily="2" charset="-122"/>
                <a:ea typeface="宋体" pitchFamily="2" charset="-122"/>
              </a:rPr>
              <a:t>远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端实验室：</a:t>
            </a:r>
            <a:r>
              <a:rPr lang="en-US" altLang="zh-CN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4~8</a:t>
            </a:r>
            <a:r>
              <a:rPr lang="zh-CN" altLang="en-US" sz="2000" b="1" dirty="0">
                <a:solidFill>
                  <a:schemeClr val="accent2"/>
                </a:solidFill>
                <a:latin typeface="宋体" pitchFamily="2" charset="-122"/>
                <a:ea typeface="宋体" pitchFamily="2" charset="-122"/>
              </a:rPr>
              <a:t>模块</a:t>
            </a:r>
          </a:p>
        </p:txBody>
      </p:sp>
      <p:sp>
        <p:nvSpPr>
          <p:cNvPr id="99332" name="Rectangle 28"/>
          <p:cNvSpPr>
            <a:spLocks noChangeArrowheads="1"/>
          </p:cNvSpPr>
          <p:nvPr/>
        </p:nvSpPr>
        <p:spPr bwMode="auto">
          <a:xfrm>
            <a:off x="3481388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zh-CN" altLang="en-US"/>
          </a:p>
        </p:txBody>
      </p:sp>
      <p:pic>
        <p:nvPicPr>
          <p:cNvPr id="99333" name="Picture 27" descr="mod_schem_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46264"/>
            <a:ext cx="2530624" cy="250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29" descr="D:\DayaWane\jpeg\detector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8" y="680188"/>
            <a:ext cx="5537311" cy="358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Rectangle 30"/>
          <p:cNvSpPr>
            <a:spLocks noChangeArrowheads="1"/>
          </p:cNvSpPr>
          <p:nvPr/>
        </p:nvSpPr>
        <p:spPr bwMode="auto">
          <a:xfrm>
            <a:off x="6264350" y="1492945"/>
            <a:ext cx="2664296" cy="170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ts val="600"/>
              </a:spcBef>
            </a:pPr>
            <a:r>
              <a:rPr lang="zh-CN" altLang="en-US" sz="2000" b="1" dirty="0" smtClean="0">
                <a:latin typeface="宋体" pitchFamily="2" charset="-122"/>
                <a:ea typeface="宋体" pitchFamily="2" charset="-122"/>
              </a:rPr>
              <a:t>用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米厚的纯水做屏蔽层，搭建成“水房子”，然后在水房子内放置探测器模块。</a:t>
            </a:r>
          </a:p>
        </p:txBody>
      </p:sp>
    </p:spTree>
    <p:extLst>
      <p:ext uri="{BB962C8B-B14F-4D97-AF65-F5344CB8AC3E}">
        <p14:creationId xmlns:p14="http://schemas.microsoft.com/office/powerpoint/2010/main" val="24819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Detecting with Liquid Scintillator</a:t>
            </a:r>
            <a:endParaRPr lang="zh-CN" altLang="en-US" dirty="0"/>
          </a:p>
        </p:txBody>
      </p:sp>
      <p:grpSp>
        <p:nvGrpSpPr>
          <p:cNvPr id="19" name="组合 1"/>
          <p:cNvGrpSpPr>
            <a:grpSpLocks/>
          </p:cNvGrpSpPr>
          <p:nvPr/>
        </p:nvGrpSpPr>
        <p:grpSpPr bwMode="auto">
          <a:xfrm>
            <a:off x="4551646" y="1124744"/>
            <a:ext cx="4391950" cy="4752975"/>
            <a:chOff x="4606131" y="1517650"/>
            <a:chExt cx="4392612" cy="4752975"/>
          </a:xfrm>
        </p:grpSpPr>
        <p:pic>
          <p:nvPicPr>
            <p:cNvPr id="20" name="Picture 21" descr="aaa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31" y="1517650"/>
              <a:ext cx="4392612" cy="475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pmt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331" y="19589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pmt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918" y="34829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pmt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918" y="51593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5" descr="pmt_icon_dow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056" y="52355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6" descr="pmt_icon_dow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056" y="35591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7" descr="pmt_icon_dow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468" y="20351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28"/>
            <p:cNvSpPr>
              <a:spLocks noChangeShapeType="1"/>
            </p:cNvSpPr>
            <p:nvPr/>
          </p:nvSpPr>
          <p:spPr bwMode="auto">
            <a:xfrm rot="16200000" flipH="1">
              <a:off x="7410123" y="1152852"/>
              <a:ext cx="274638" cy="149001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rot="16200000" flipH="1" flipV="1">
              <a:off x="5466604" y="1633607"/>
              <a:ext cx="427038" cy="680899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Text Box 30" descr="Large confetti"/>
            <p:cNvSpPr txBox="1">
              <a:spLocks noChangeArrowheads="1"/>
            </p:cNvSpPr>
            <p:nvPr/>
          </p:nvSpPr>
          <p:spPr bwMode="auto">
            <a:xfrm>
              <a:off x="6020572" y="1562100"/>
              <a:ext cx="792281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>
                  <a:solidFill>
                    <a:srgbClr val="FF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PMT</a:t>
              </a:r>
            </a:p>
          </p:txBody>
        </p:sp>
        <p:sp>
          <p:nvSpPr>
            <p:cNvPr id="30" name="Rectangle 31" descr="Large confetti"/>
            <p:cNvSpPr>
              <a:spLocks noChangeArrowheads="1"/>
            </p:cNvSpPr>
            <p:nvPr/>
          </p:nvSpPr>
          <p:spPr bwMode="auto">
            <a:xfrm>
              <a:off x="5830093" y="2452688"/>
              <a:ext cx="1944687" cy="2736850"/>
            </a:xfrm>
            <a:prstGeom prst="rect">
              <a:avLst/>
            </a:prstGeom>
            <a:noFill/>
            <a:ln w="19050" algn="ctr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  <a:buSzPct val="85000"/>
                <a:buFontTx/>
                <a:buChar char="•"/>
              </a:pPr>
              <a:endParaRPr lang="en-US" altLang="zh-CN"/>
            </a:p>
          </p:txBody>
        </p:sp>
        <p:sp>
          <p:nvSpPr>
            <p:cNvPr id="31" name="Rectangle 32" descr="Large confetti"/>
            <p:cNvSpPr>
              <a:spLocks noChangeArrowheads="1"/>
            </p:cNvSpPr>
            <p:nvPr/>
          </p:nvSpPr>
          <p:spPr bwMode="auto">
            <a:xfrm>
              <a:off x="5469731" y="2020888"/>
              <a:ext cx="2665412" cy="3671888"/>
            </a:xfrm>
            <a:prstGeom prst="rect">
              <a:avLst/>
            </a:prstGeom>
            <a:noFill/>
            <a:ln w="19050" algn="ctr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  <a:buSzPct val="85000"/>
                <a:buFontTx/>
                <a:buChar char="•"/>
              </a:pPr>
              <a:endParaRPr lang="en-US" altLang="zh-CN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4834731" y="4214813"/>
              <a:ext cx="194468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zh-CN" altLang="en-US"/>
            </a:p>
          </p:txBody>
        </p:sp>
        <p:sp>
          <p:nvSpPr>
            <p:cNvPr id="33" name="Text Box 34" descr="Large confetti"/>
            <p:cNvSpPr txBox="1">
              <a:spLocks noChangeArrowheads="1"/>
            </p:cNvSpPr>
            <p:nvPr/>
          </p:nvSpPr>
          <p:spPr bwMode="auto">
            <a:xfrm>
              <a:off x="4965885" y="3821113"/>
              <a:ext cx="144008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neutrino</a:t>
              </a:r>
              <a:endParaRPr lang="zh-CN" altLang="en-US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4" name="Text Box 35" descr="Large confetti"/>
            <p:cNvSpPr txBox="1">
              <a:spLocks noChangeArrowheads="1"/>
            </p:cNvSpPr>
            <p:nvPr/>
          </p:nvSpPr>
          <p:spPr bwMode="auto">
            <a:xfrm>
              <a:off x="6230006" y="2485965"/>
              <a:ext cx="190513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UV-</a:t>
              </a:r>
              <a:r>
                <a:rPr lang="en-US" altLang="zh-CN" sz="2000" dirty="0" err="1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vis</a:t>
              </a:r>
              <a:r>
                <a:rPr lang="en-US" altLang="zh-CN" sz="200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photon</a:t>
              </a:r>
              <a:endParaRPr lang="zh-CN" altLang="en-US" sz="20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5" name="Text Box 36" descr="Large confetti"/>
            <p:cNvSpPr txBox="1">
              <a:spLocks noChangeArrowheads="1"/>
            </p:cNvSpPr>
            <p:nvPr/>
          </p:nvSpPr>
          <p:spPr bwMode="auto">
            <a:xfrm>
              <a:off x="6982314" y="3389313"/>
              <a:ext cx="936766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6" name="Text Box 37" descr="Large confetti"/>
            <p:cNvSpPr txBox="1">
              <a:spLocks noChangeArrowheads="1"/>
            </p:cNvSpPr>
            <p:nvPr/>
          </p:nvSpPr>
          <p:spPr bwMode="auto">
            <a:xfrm>
              <a:off x="5974100" y="4252913"/>
              <a:ext cx="1152699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positron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7" name="Text Box 38" descr="Large confetti"/>
            <p:cNvSpPr txBox="1">
              <a:spLocks noChangeArrowheads="1"/>
            </p:cNvSpPr>
            <p:nvPr/>
          </p:nvSpPr>
          <p:spPr bwMode="auto">
            <a:xfrm>
              <a:off x="6098382" y="5762565"/>
              <a:ext cx="153172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Mineral Oil</a:t>
              </a:r>
              <a:endParaRPr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8" name="Text Box 39" descr="Large confetti"/>
            <p:cNvSpPr txBox="1">
              <a:spLocks noChangeArrowheads="1"/>
            </p:cNvSpPr>
            <p:nvPr/>
          </p:nvSpPr>
          <p:spPr bwMode="auto">
            <a:xfrm>
              <a:off x="6766381" y="5260975"/>
              <a:ext cx="86373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LS</a:t>
              </a:r>
              <a:endParaRPr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9" name="Text Box 40" descr="Large confetti"/>
            <p:cNvSpPr txBox="1">
              <a:spLocks noChangeArrowheads="1"/>
            </p:cNvSpPr>
            <p:nvPr/>
          </p:nvSpPr>
          <p:spPr bwMode="auto">
            <a:xfrm>
              <a:off x="6550449" y="4757738"/>
              <a:ext cx="122414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Gd</a:t>
              </a:r>
              <a:r>
                <a:rPr lang="en-US" altLang="zh-CN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-LS</a:t>
              </a:r>
              <a:endParaRPr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0" name="内容占位符 39"/>
          <p:cNvSpPr>
            <a:spLocks noGrp="1"/>
          </p:cNvSpPr>
          <p:nvPr>
            <p:ph idx="1"/>
          </p:nvPr>
        </p:nvSpPr>
        <p:spPr>
          <a:xfrm>
            <a:off x="308694" y="791561"/>
            <a:ext cx="4258824" cy="5663816"/>
          </a:xfrm>
        </p:spPr>
        <p:txBody>
          <a:bodyPr/>
          <a:lstStyle/>
          <a:p>
            <a:r>
              <a:rPr lang="en-US" altLang="zh-CN" sz="2400" dirty="0" smtClean="0"/>
              <a:t>Detecting reactor neutrinos with a liquid scintillator</a:t>
            </a:r>
          </a:p>
          <a:p>
            <a:r>
              <a:rPr lang="en-US" altLang="zh-CN" sz="2400" dirty="0" smtClean="0"/>
              <a:t>As an example of a complete experiment</a:t>
            </a:r>
            <a:endParaRPr lang="zh-CN" altLang="en-US" sz="2400" dirty="0"/>
          </a:p>
        </p:txBody>
      </p:sp>
      <p:pic>
        <p:nvPicPr>
          <p:cNvPr id="41" name="Picture 2" descr="nuesp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2" y="2488263"/>
            <a:ext cx="3685609" cy="34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071518"/>
              </p:ext>
            </p:extLst>
          </p:nvPr>
        </p:nvGraphicFramePr>
        <p:xfrm>
          <a:off x="827584" y="6040498"/>
          <a:ext cx="3014640" cy="6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7" imgW="977760" imgH="241200" progId="Equation.DSMT4">
                  <p:embed/>
                </p:oleObj>
              </mc:Choice>
              <mc:Fallback>
                <p:oleObj name="Equation" r:id="rId7" imgW="977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6040498"/>
                        <a:ext cx="3014640" cy="6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57918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实际设计</a:t>
            </a:r>
            <a:endParaRPr lang="zh-CN" altLang="en-US" dirty="0"/>
          </a:p>
        </p:txBody>
      </p:sp>
      <p:pic>
        <p:nvPicPr>
          <p:cNvPr id="4" name="Picture 2" descr="D:\科普\精选照片\XBD201101-00002-1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0440"/>
            <a:ext cx="9124175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a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74" y="531112"/>
            <a:ext cx="3643100" cy="218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084442"/>
      </p:ext>
    </p:extLst>
  </p:cSld>
  <p:clrMapOvr>
    <a:masterClrMapping/>
  </p:clrMapOvr>
  <p:transition spd="slow"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164" y="70971"/>
            <a:ext cx="8229600" cy="706090"/>
          </a:xfrm>
        </p:spPr>
        <p:txBody>
          <a:bodyPr/>
          <a:lstStyle/>
          <a:p>
            <a:r>
              <a:rPr lang="en-US" altLang="zh-CN" dirty="0" smtClean="0"/>
              <a:t>Filled Water Pool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2" descr="http://dyb3.ihep.ac.cn/images/zdxw/2011/08/16/5B5F563470BB5B5CF5E0B722B7394F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12" y="679136"/>
            <a:ext cx="926403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0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64"/>
          <a:lstStyle/>
          <a:p>
            <a:endParaRPr lang="zh-CN" altLang="en-US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7175" y="1195388"/>
            <a:ext cx="8416925" cy="6005512"/>
          </a:xfrm>
          <a:ln/>
        </p:spPr>
        <p:txBody>
          <a:bodyPr rIns="132064"/>
          <a:lstStyle/>
          <a:p>
            <a:endParaRPr lang="zh-CN" altLang="en-US" smtClean="0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228600" y="150168"/>
            <a:ext cx="4031873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2400" dirty="0" smtClean="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氮气</a:t>
            </a:r>
            <a:r>
              <a:rPr lang="zh-CN" altLang="en-US" sz="2400" dirty="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密封罩（</a:t>
            </a:r>
            <a:r>
              <a:rPr lang="en-US" altLang="zh-CN" sz="2400" dirty="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10</a:t>
            </a:r>
            <a:r>
              <a:rPr lang="zh-CN" altLang="en-US" sz="2400" dirty="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米 </a:t>
            </a:r>
            <a:r>
              <a:rPr lang="en-US" altLang="zh-CN" sz="2400" dirty="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X 16</a:t>
            </a:r>
            <a:r>
              <a:rPr lang="zh-CN" altLang="en-US" sz="2400" dirty="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米）</a:t>
            </a:r>
            <a:endParaRPr lang="zh-CN" altLang="en-US" sz="2400" dirty="0">
              <a:solidFill>
                <a:srgbClr val="0066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5105400" y="5334000"/>
            <a:ext cx="1143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5867400" y="5791200"/>
            <a:ext cx="27749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240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40/52</a:t>
            </a:r>
            <a:r>
              <a:rPr lang="zh-CN" altLang="en-US" sz="2400">
                <a:solidFill>
                  <a:srgbClr val="006600"/>
                </a:solidFill>
                <a:latin typeface="黑体" pitchFamily="2" charset="-122"/>
                <a:ea typeface="黑体" pitchFamily="2" charset="-122"/>
              </a:rPr>
              <a:t>米长密封拉链</a:t>
            </a:r>
            <a:endParaRPr lang="en-US" altLang="zh-CN" sz="2400">
              <a:solidFill>
                <a:srgbClr val="006600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58852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Calibration</a:t>
            </a:r>
            <a:endParaRPr lang="zh-CN" altLang="en-US" dirty="0"/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7" y="3269970"/>
            <a:ext cx="2731459" cy="272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3"/>
          <p:cNvSpPr>
            <a:spLocks noChangeShapeType="1"/>
          </p:cNvSpPr>
          <p:nvPr/>
        </p:nvSpPr>
        <p:spPr bwMode="auto">
          <a:xfrm>
            <a:off x="1847530" y="3250453"/>
            <a:ext cx="0" cy="1956835"/>
          </a:xfrm>
          <a:prstGeom prst="line">
            <a:avLst/>
          </a:prstGeom>
          <a:noFill/>
          <a:ln w="25400">
            <a:solidFill>
              <a:srgbClr val="000AD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680890" y="3007004"/>
            <a:ext cx="536148" cy="1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200">
                <a:solidFill>
                  <a:srgbClr val="000ADF"/>
                </a:solidFill>
                <a:latin typeface="Arial" pitchFamily="34" charset="0"/>
              </a:rPr>
              <a:t>R=0</a:t>
            </a:r>
            <a:endParaRPr lang="en-US" altLang="zh-CN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753342" y="3958201"/>
            <a:ext cx="178716" cy="1207999"/>
          </a:xfrm>
          <a:prstGeom prst="rect">
            <a:avLst/>
          </a:prstGeom>
          <a:solidFill>
            <a:srgbClr val="000AD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zh-CN" altLang="en-US" sz="1600" i="1"/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811305" y="2852936"/>
            <a:ext cx="946323" cy="2250371"/>
            <a:chOff x="597" y="1749"/>
            <a:chExt cx="677" cy="1923"/>
          </a:xfrm>
        </p:grpSpPr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996" y="2640"/>
              <a:ext cx="128" cy="1032"/>
            </a:xfrm>
            <a:prstGeom prst="rect">
              <a:avLst/>
            </a:prstGeom>
            <a:solidFill>
              <a:srgbClr val="00FF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zh-CN" altLang="en-US" sz="1600" i="1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>
              <a:off x="1057" y="1993"/>
              <a:ext cx="0" cy="167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597" y="1749"/>
              <a:ext cx="677" cy="21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zh-CN" sz="1050" dirty="0">
                  <a:solidFill>
                    <a:srgbClr val="008000"/>
                  </a:solidFill>
                </a:rPr>
                <a:t>R=1.7725 m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179512" y="3066678"/>
            <a:ext cx="1059947" cy="2211130"/>
            <a:chOff x="1575" y="1791"/>
            <a:chExt cx="1393464" cy="1889"/>
          </a:xfrm>
        </p:grpSpPr>
        <p:sp>
          <p:nvSpPr>
            <p:cNvPr id="13" name="Line 31"/>
            <p:cNvSpPr>
              <a:spLocks noChangeShapeType="1"/>
            </p:cNvSpPr>
            <p:nvPr/>
          </p:nvSpPr>
          <p:spPr bwMode="auto">
            <a:xfrm>
              <a:off x="1395039" y="1852"/>
              <a:ext cx="0" cy="1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>
              <a:off x="361959" y="1791"/>
              <a:ext cx="10178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1000">
                  <a:solidFill>
                    <a:srgbClr val="FF0000"/>
                  </a:solidFill>
                  <a:latin typeface="Arial" pitchFamily="34" charset="0"/>
                </a:rPr>
                <a:t>R=1.35m</a:t>
              </a:r>
              <a:endParaRPr lang="en-US" altLang="zh-CN" sz="10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5" name="Rectangle 33"/>
            <p:cNvSpPr>
              <a:spLocks noChangeArrowheads="1"/>
            </p:cNvSpPr>
            <p:nvPr/>
          </p:nvSpPr>
          <p:spPr bwMode="auto">
            <a:xfrm>
              <a:off x="1575" y="2648"/>
              <a:ext cx="128" cy="1032"/>
            </a:xfrm>
            <a:prstGeom prst="rect">
              <a:avLst/>
            </a:prstGeom>
            <a:solidFill>
              <a:srgbClr val="FF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zh-CN" altLang="en-US" sz="1600" i="1"/>
            </a:p>
          </p:txBody>
        </p:sp>
      </p:grp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1163874" y="3893829"/>
            <a:ext cx="178921" cy="12076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sz="1600" i="1"/>
          </a:p>
        </p:txBody>
      </p:sp>
      <p:sp>
        <p:nvSpPr>
          <p:cNvPr id="20" name="内容占位符 1"/>
          <p:cNvSpPr txBox="1">
            <a:spLocks/>
          </p:cNvSpPr>
          <p:nvPr/>
        </p:nvSpPr>
        <p:spPr bwMode="auto">
          <a:xfrm>
            <a:off x="467544" y="801474"/>
            <a:ext cx="7704856" cy="197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>
                <a:solidFill>
                  <a:schemeClr val="accent1"/>
                </a:solidFill>
              </a:rPr>
              <a:t>LED 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(PMT gain</a:t>
            </a:r>
            <a:r>
              <a:rPr lang="zh-CN" altLang="en-US" sz="2400" dirty="0" smtClean="0">
                <a:solidFill>
                  <a:schemeClr val="accent1"/>
                </a:solidFill>
              </a:rPr>
              <a:t>，</a:t>
            </a:r>
            <a:r>
              <a:rPr lang="en-US" altLang="zh-CN" sz="2400" dirty="0" smtClean="0">
                <a:solidFill>
                  <a:schemeClr val="accent1"/>
                </a:solidFill>
              </a:rPr>
              <a:t>timing</a:t>
            </a:r>
            <a:r>
              <a:rPr lang="en-US" altLang="zh-CN" sz="2400" dirty="0">
                <a:solidFill>
                  <a:schemeClr val="accent1"/>
                </a:solidFill>
              </a:rPr>
              <a:t>)</a:t>
            </a:r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 smtClean="0">
                <a:solidFill>
                  <a:schemeClr val="accent1"/>
                </a:solidFill>
              </a:rPr>
              <a:t>Ge68  (positron threshold 1.022 MeV)</a:t>
            </a:r>
          </a:p>
          <a:p>
            <a:r>
              <a:rPr lang="en-US" altLang="zh-CN" sz="2400" dirty="0" smtClean="0">
                <a:solidFill>
                  <a:schemeClr val="accent1"/>
                </a:solidFill>
              </a:rPr>
              <a:t>Co60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(2.506 MeV) + Am-C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(neutron)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2" name="TextBox 3"/>
          <p:cNvSpPr txBox="1"/>
          <p:nvPr/>
        </p:nvSpPr>
        <p:spPr>
          <a:xfrm>
            <a:off x="2918227" y="6057228"/>
            <a:ext cx="228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Co60: 100 Hz</a:t>
            </a: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1.173 + 1.332 MeV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179512" y="6066059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Ge68: 15 Hz</a:t>
            </a: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0.511x2 MeV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1907704" y="6066058"/>
            <a:ext cx="157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Am-C</a:t>
            </a:r>
            <a:r>
              <a:rPr lang="zh-CN" altLang="en-US" b="1" dirty="0" smtClean="0">
                <a:solidFill>
                  <a:schemeClr val="accent1"/>
                </a:solidFill>
              </a:rPr>
              <a:t>：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0.5 Hz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03" y="4196594"/>
            <a:ext cx="2506230" cy="1830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70" y="3867837"/>
            <a:ext cx="3182410" cy="265750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1" y="2270864"/>
            <a:ext cx="2571210" cy="20598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527" y="2541473"/>
            <a:ext cx="3314700" cy="14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4290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 Selections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8044"/>
            <a:ext cx="342106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07504" y="704169"/>
            <a:ext cx="4248472" cy="2652823"/>
            <a:chOff x="52586" y="481846"/>
            <a:chExt cx="3816590" cy="233956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4716016" y="704169"/>
            <a:ext cx="4248472" cy="2652823"/>
            <a:chOff x="52586" y="481846"/>
            <a:chExt cx="3816590" cy="233956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5" name="直接连接符 14"/>
          <p:cNvCxnSpPr/>
          <p:nvPr/>
        </p:nvCxnSpPr>
        <p:spPr bwMode="auto">
          <a:xfrm>
            <a:off x="1134666" y="1052736"/>
            <a:ext cx="0" cy="20298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/>
          <p:cNvCxnSpPr/>
          <p:nvPr/>
        </p:nvCxnSpPr>
        <p:spPr bwMode="auto">
          <a:xfrm>
            <a:off x="2977191" y="1196752"/>
            <a:ext cx="0" cy="18858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箭头连接符 19"/>
          <p:cNvCxnSpPr/>
          <p:nvPr/>
        </p:nvCxnSpPr>
        <p:spPr bwMode="auto">
          <a:xfrm>
            <a:off x="1115616" y="2780928"/>
            <a:ext cx="18615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1295636" y="241159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0.7-12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 bwMode="auto">
          <a:xfrm>
            <a:off x="7063705" y="2166764"/>
            <a:ext cx="0" cy="8777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连接符 26"/>
          <p:cNvCxnSpPr/>
          <p:nvPr/>
        </p:nvCxnSpPr>
        <p:spPr bwMode="auto">
          <a:xfrm>
            <a:off x="8305783" y="2166764"/>
            <a:ext cx="0" cy="850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箭头连接符 27"/>
          <p:cNvCxnSpPr/>
          <p:nvPr/>
        </p:nvCxnSpPr>
        <p:spPr bwMode="auto">
          <a:xfrm>
            <a:off x="7063705" y="2839432"/>
            <a:ext cx="12420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5824711" y="2420888"/>
            <a:ext cx="155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568" y="3191242"/>
            <a:ext cx="253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Prompt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3793" y="3215381"/>
            <a:ext cx="224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Delayed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144" y="6420428"/>
            <a:ext cx="369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Correlated Events in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1-200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s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3967006"/>
            <a:ext cx="3128048" cy="21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747950" y="6120243"/>
            <a:ext cx="23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Reactor Neutrinos</a:t>
            </a:r>
          </a:p>
          <a:p>
            <a:pPr algn="ctr"/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(Prompt)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1304344" y="4692891"/>
            <a:ext cx="774000" cy="136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43" name="直接箭头连接符 42"/>
          <p:cNvCxnSpPr>
            <a:stCxn id="41" idx="3"/>
          </p:cNvCxnSpPr>
          <p:nvPr/>
        </p:nvCxnSpPr>
        <p:spPr bwMode="auto">
          <a:xfrm flipV="1">
            <a:off x="2078344" y="4948680"/>
            <a:ext cx="1389216" cy="4282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6" name="组合 45"/>
          <p:cNvGrpSpPr/>
          <p:nvPr/>
        </p:nvGrpSpPr>
        <p:grpSpPr>
          <a:xfrm>
            <a:off x="6295892" y="3967005"/>
            <a:ext cx="2848108" cy="2270307"/>
            <a:chOff x="3343700" y="2067669"/>
            <a:chExt cx="5453783" cy="363391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700" y="2067669"/>
              <a:ext cx="5445457" cy="3142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52026" y="5128420"/>
              <a:ext cx="5445457" cy="573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6662953" y="6181133"/>
            <a:ext cx="244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Neutrons (</a:t>
            </a:r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Delayed </a:t>
            </a:r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接箭头连接符 28"/>
          <p:cNvCxnSpPr>
            <a:stCxn id="41" idx="3"/>
          </p:cNvCxnSpPr>
          <p:nvPr/>
        </p:nvCxnSpPr>
        <p:spPr bwMode="auto">
          <a:xfrm flipV="1">
            <a:off x="2078344" y="5293575"/>
            <a:ext cx="4700901" cy="833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接箭头连接符 33"/>
          <p:cNvCxnSpPr/>
          <p:nvPr/>
        </p:nvCxnSpPr>
        <p:spPr bwMode="auto">
          <a:xfrm flipH="1">
            <a:off x="2977192" y="3044503"/>
            <a:ext cx="190652" cy="5709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接箭头连接符 38"/>
          <p:cNvCxnSpPr/>
          <p:nvPr/>
        </p:nvCxnSpPr>
        <p:spPr bwMode="auto">
          <a:xfrm flipH="1">
            <a:off x="3167844" y="3017181"/>
            <a:ext cx="2556284" cy="5983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9077418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/>
          <a:lstStyle/>
          <a:p>
            <a:r>
              <a:rPr lang="en-US" altLang="zh-CN" sz="4800" dirty="0" smtClean="0"/>
              <a:t>Various Neutrino Sources</a:t>
            </a:r>
            <a:endParaRPr lang="zh-CN" altLang="en-US" sz="48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37954" y="3775534"/>
            <a:ext cx="2478181" cy="16140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242" y="3775534"/>
            <a:ext cx="6285008" cy="16248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6" y="3886200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90" y="3886200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88" y="3886200"/>
            <a:ext cx="112314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52" y="3886200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07" y="3886200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1868" y="3886200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14" y="3886200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31"/>
          <p:cNvSpPr txBox="1"/>
          <p:nvPr/>
        </p:nvSpPr>
        <p:spPr>
          <a:xfrm>
            <a:off x="6509962" y="505077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2"/>
          <p:cNvSpPr txBox="1"/>
          <p:nvPr/>
        </p:nvSpPr>
        <p:spPr>
          <a:xfrm>
            <a:off x="7549638" y="5028371"/>
            <a:ext cx="146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4"/>
          <p:cNvSpPr txBox="1"/>
          <p:nvPr/>
        </p:nvSpPr>
        <p:spPr>
          <a:xfrm>
            <a:off x="3696104" y="5050775"/>
            <a:ext cx="142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</a:t>
            </a:r>
            <a:endParaRPr lang="zh-CN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5"/>
          <p:cNvSpPr txBox="1"/>
          <p:nvPr/>
        </p:nvSpPr>
        <p:spPr>
          <a:xfrm>
            <a:off x="5023616" y="5050775"/>
            <a:ext cx="1508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zh-CN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6"/>
          <p:cNvSpPr txBox="1"/>
          <p:nvPr/>
        </p:nvSpPr>
        <p:spPr>
          <a:xfrm>
            <a:off x="29242" y="5050775"/>
            <a:ext cx="1332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7"/>
          <p:cNvSpPr txBox="1"/>
          <p:nvPr/>
        </p:nvSpPr>
        <p:spPr>
          <a:xfrm>
            <a:off x="1324205" y="5050775"/>
            <a:ext cx="1332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2551378" y="5050775"/>
            <a:ext cx="1332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Bang</a:t>
            </a:r>
            <a:endParaRPr lang="zh-CN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58894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15701"/>
            <a:ext cx="7227847" cy="570293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 Sources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67544" y="6387584"/>
            <a:ext cx="1688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arXiv:1111.0507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81021887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25159"/>
            <a:ext cx="3463508" cy="2235045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 Detectors</a:t>
            </a:r>
            <a:endParaRPr lang="zh-CN" altLang="en-US" dirty="0"/>
          </a:p>
        </p:txBody>
      </p:sp>
      <p:pic>
        <p:nvPicPr>
          <p:cNvPr id="4" name="Picture 8" descr="图片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5159"/>
            <a:ext cx="2978475" cy="223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2" y="3565641"/>
            <a:ext cx="2899961" cy="20235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13" y="3558781"/>
            <a:ext cx="3211974" cy="20074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38" y="741519"/>
            <a:ext cx="1847850" cy="2619375"/>
          </a:xfrm>
          <a:prstGeom prst="rect">
            <a:avLst/>
          </a:prstGeom>
        </p:spPr>
      </p:pic>
      <p:pic>
        <p:nvPicPr>
          <p:cNvPr id="9" name="droppedImage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00" y="3882307"/>
            <a:ext cx="2376206" cy="13902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3851920" y="5733256"/>
            <a:ext cx="214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… … …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24383918"/>
      </p:ext>
    </p:extLst>
  </p:cSld>
  <p:clrMapOvr>
    <a:masterClrMapping/>
  </p:clrMapOvr>
  <p:transition spd="slow"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 smtClean="0"/>
              <a:t>Atm. and Solar Neutrino</a:t>
            </a:r>
            <a:endParaRPr lang="zh-CN" altLang="en-US" sz="40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376826"/>
      </p:ext>
    </p:extLst>
  </p:cSld>
  <p:clrMapOvr>
    <a:masterClrMapping/>
  </p:clrMapOvr>
  <p:transition spd="slow"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954253" y="3861048"/>
            <a:ext cx="4070108" cy="2519158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ja-JP" altLang="en-US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50 </a:t>
            </a:r>
            <a:r>
              <a:rPr lang="en-US" altLang="ja-JP" sz="2400" dirty="0" err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kt</a:t>
            </a:r>
            <a:r>
              <a:rPr lang="en-US" altLang="ja-JP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 water Cherenkov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22.5 </a:t>
            </a:r>
            <a:r>
              <a:rPr lang="en-US" altLang="ja-JP" sz="2400" dirty="0" err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kt</a:t>
            </a:r>
            <a:r>
              <a:rPr lang="en-US" altLang="ja-JP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 fiducial volume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11146 20” PMT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1885 8” PMT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1000 m underground</a:t>
            </a:r>
          </a:p>
          <a:p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Super-Kamiokande: </a:t>
            </a:r>
            <a:r>
              <a:rPr lang="en-US" altLang="zh-CN" dirty="0" smtClean="0">
                <a:solidFill>
                  <a:srgbClr val="C00000"/>
                </a:solidFill>
              </a:rPr>
              <a:t>Water Cherenkov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9" y="620688"/>
            <a:ext cx="4158675" cy="6093296"/>
          </a:xfrm>
          <a:prstGeom prst="rect">
            <a:avLst/>
          </a:prstGeom>
        </p:spPr>
      </p:pic>
      <p:pic>
        <p:nvPicPr>
          <p:cNvPr id="5" name="Picture 1027" descr="sk_det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49" y="641009"/>
            <a:ext cx="4418012" cy="3005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65979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67544" y="197136"/>
            <a:ext cx="7772400" cy="1470025"/>
          </a:xfrm>
        </p:spPr>
        <p:txBody>
          <a:bodyPr/>
          <a:lstStyle/>
          <a:p>
            <a:r>
              <a:rPr lang="en-US" altLang="zh-CN" sz="4800" dirty="0" smtClean="0"/>
              <a:t>Liquid Scintillator</a:t>
            </a:r>
            <a:endParaRPr lang="zh-CN" altLang="en-US" sz="48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1529916" y="1670697"/>
            <a:ext cx="6242484" cy="50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6775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1" descr="p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14563"/>
            <a:ext cx="21574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2214563"/>
            <a:ext cx="22780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214563"/>
            <a:ext cx="21907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9072563" cy="857250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  <a:cs typeface="Arial" panose="020B0604020202020204" pitchFamily="34" charset="0"/>
              </a:rPr>
              <a:t>History of Super-Kamiokande</a:t>
            </a:r>
            <a:endParaRPr lang="ja-JP" altLang="en-US" sz="40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2536" name="Text Box 207"/>
          <p:cNvSpPr txBox="1">
            <a:spLocks noChangeArrowheads="1"/>
          </p:cNvSpPr>
          <p:nvPr/>
        </p:nvSpPr>
        <p:spPr bwMode="auto">
          <a:xfrm>
            <a:off x="261938" y="5227638"/>
            <a:ext cx="180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11146 ID PMTs</a:t>
            </a:r>
          </a:p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(40% coverage)</a:t>
            </a:r>
          </a:p>
        </p:txBody>
      </p:sp>
      <p:sp>
        <p:nvSpPr>
          <p:cNvPr id="22537" name="Text Box 208"/>
          <p:cNvSpPr txBox="1">
            <a:spLocks noChangeArrowheads="1"/>
          </p:cNvSpPr>
          <p:nvPr/>
        </p:nvSpPr>
        <p:spPr bwMode="auto">
          <a:xfrm>
            <a:off x="2544763" y="5227638"/>
            <a:ext cx="180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5182 ID PMTs</a:t>
            </a:r>
          </a:p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(19% coverage)</a:t>
            </a:r>
          </a:p>
        </p:txBody>
      </p:sp>
      <p:sp>
        <p:nvSpPr>
          <p:cNvPr id="22538" name="Text Box 209"/>
          <p:cNvSpPr txBox="1">
            <a:spLocks noChangeArrowheads="1"/>
          </p:cNvSpPr>
          <p:nvPr/>
        </p:nvSpPr>
        <p:spPr bwMode="auto">
          <a:xfrm>
            <a:off x="4873625" y="5227638"/>
            <a:ext cx="180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11129 ID PMTs</a:t>
            </a:r>
          </a:p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(40% coverage)</a:t>
            </a:r>
          </a:p>
        </p:txBody>
      </p:sp>
      <p:sp>
        <p:nvSpPr>
          <p:cNvPr id="22539" name="Text Box 211"/>
          <p:cNvSpPr txBox="1">
            <a:spLocks noChangeArrowheads="1"/>
          </p:cNvSpPr>
          <p:nvPr/>
        </p:nvSpPr>
        <p:spPr bwMode="auto">
          <a:xfrm>
            <a:off x="0" y="5786438"/>
            <a:ext cx="23574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</a:p>
          <a:p>
            <a:pPr eaLnBrk="1" hangingPunct="1"/>
            <a:r>
              <a:rPr lang="en-US" altLang="ja-JP" sz="1600" b="1">
                <a:solidFill>
                  <a:srgbClr val="000000"/>
                </a:solidFill>
                <a:latin typeface="Calibri" panose="020F0502020204030204" pitchFamily="34" charset="0"/>
              </a:rPr>
              <a:t>Threshold</a:t>
            </a:r>
          </a:p>
          <a:p>
            <a:pPr eaLnBrk="1" hangingPunct="1"/>
            <a:r>
              <a:rPr lang="en-US" altLang="ja-JP" sz="1600" b="1">
                <a:solidFill>
                  <a:srgbClr val="CC0066"/>
                </a:solidFill>
                <a:latin typeface="Calibri" panose="020F0502020204030204" pitchFamily="34" charset="0"/>
              </a:rPr>
              <a:t>(Total energy)</a:t>
            </a:r>
          </a:p>
          <a:p>
            <a:pPr eaLnBrk="1" hangingPunct="1"/>
            <a:r>
              <a:rPr lang="en-US" altLang="ja-JP" sz="1600" b="1">
                <a:solidFill>
                  <a:srgbClr val="0070C0"/>
                </a:solidFill>
                <a:latin typeface="Calibri" panose="020F0502020204030204" pitchFamily="34" charset="0"/>
              </a:rPr>
              <a:t>(Kinetic energy)</a:t>
            </a:r>
          </a:p>
        </p:txBody>
      </p:sp>
      <p:graphicFrame>
        <p:nvGraphicFramePr>
          <p:cNvPr id="47" name="表 46"/>
          <p:cNvGraphicFramePr>
            <a:graphicFrameLocks noGrp="1"/>
          </p:cNvGraphicFramePr>
          <p:nvPr/>
        </p:nvGraphicFramePr>
        <p:xfrm>
          <a:off x="0" y="1000125"/>
          <a:ext cx="9144000" cy="428625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1996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1997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1998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1999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2000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2001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2002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2003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2004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2005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2006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2007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2008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2009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ＭＳ Ｐゴシック" panose="020B0600070205080204" pitchFamily="34" charset="-128"/>
                        </a:rPr>
                        <a:t>2010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8" name="右矢印 47"/>
          <p:cNvSpPr/>
          <p:nvPr/>
        </p:nvSpPr>
        <p:spPr>
          <a:xfrm>
            <a:off x="214313" y="1428750"/>
            <a:ext cx="3214687" cy="42862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ja-JP" altLang="en-US" sz="200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0" name="右矢印 49"/>
          <p:cNvSpPr/>
          <p:nvPr/>
        </p:nvSpPr>
        <p:spPr>
          <a:xfrm>
            <a:off x="4214813" y="1428750"/>
            <a:ext cx="1714500" cy="42862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ja-JP" altLang="en-US" sz="200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" name="右矢印 50"/>
          <p:cNvSpPr/>
          <p:nvPr/>
        </p:nvSpPr>
        <p:spPr>
          <a:xfrm>
            <a:off x="6429375" y="1414463"/>
            <a:ext cx="1214438" cy="4572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ja-JP" altLang="en-US" sz="200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" name="右矢印 51"/>
          <p:cNvSpPr/>
          <p:nvPr/>
        </p:nvSpPr>
        <p:spPr>
          <a:xfrm>
            <a:off x="7715250" y="1428750"/>
            <a:ext cx="1143000" cy="42862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ja-JP" altLang="en-US" sz="200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78" name="テキスト ボックス 53"/>
          <p:cNvSpPr txBox="1">
            <a:spLocks noChangeArrowheads="1"/>
          </p:cNvSpPr>
          <p:nvPr/>
        </p:nvSpPr>
        <p:spPr bwMode="auto">
          <a:xfrm>
            <a:off x="1357313" y="1785938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rgbClr val="A04DA3"/>
                </a:solidFill>
              </a:rPr>
              <a:t>SK-I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22579" name="テキスト ボックス 54"/>
          <p:cNvSpPr txBox="1">
            <a:spLocks noChangeArrowheads="1"/>
          </p:cNvSpPr>
          <p:nvPr/>
        </p:nvSpPr>
        <p:spPr bwMode="auto">
          <a:xfrm>
            <a:off x="4714875" y="1785938"/>
            <a:ext cx="88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rgbClr val="A04DA3"/>
                </a:solidFill>
              </a:rPr>
              <a:t>SK-II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22580" name="テキスト ボックス 55"/>
          <p:cNvSpPr txBox="1">
            <a:spLocks noChangeArrowheads="1"/>
          </p:cNvSpPr>
          <p:nvPr/>
        </p:nvSpPr>
        <p:spPr bwMode="auto">
          <a:xfrm>
            <a:off x="6643688" y="1785938"/>
            <a:ext cx="969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rgbClr val="A04DA3"/>
                </a:solidFill>
              </a:rPr>
              <a:t>SK-III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22581" name="テキスト ボックス 56"/>
          <p:cNvSpPr txBox="1">
            <a:spLocks noChangeArrowheads="1"/>
          </p:cNvSpPr>
          <p:nvPr/>
        </p:nvSpPr>
        <p:spPr bwMode="auto">
          <a:xfrm>
            <a:off x="7929563" y="1785938"/>
            <a:ext cx="1004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rgbClr val="A04DA3"/>
                </a:solidFill>
              </a:rPr>
              <a:t>SK-IV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pic>
        <p:nvPicPr>
          <p:cNvPr id="22582" name="Picture 29" descr="2002-03-n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814763"/>
            <a:ext cx="92075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テキスト ボックス 33"/>
          <p:cNvSpPr txBox="1">
            <a:spLocks noChangeArrowheads="1"/>
          </p:cNvSpPr>
          <p:nvPr/>
        </p:nvSpPr>
        <p:spPr bwMode="auto">
          <a:xfrm>
            <a:off x="2159000" y="4799013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1200" b="1">
                <a:solidFill>
                  <a:srgbClr val="FFFF00"/>
                </a:solidFill>
              </a:rPr>
              <a:t>Acrylic (front)</a:t>
            </a:r>
          </a:p>
          <a:p>
            <a:pPr algn="ctr" eaLnBrk="1" hangingPunct="1"/>
            <a:r>
              <a:rPr lang="en-US" altLang="ja-JP" sz="1200" b="1">
                <a:solidFill>
                  <a:srgbClr val="FFFF00"/>
                </a:solidFill>
              </a:rPr>
              <a:t>+ FRP (back)</a:t>
            </a:r>
            <a:endParaRPr lang="ja-JP" altLang="en-US" sz="1200" b="1">
              <a:solidFill>
                <a:srgbClr val="FFFF00"/>
              </a:solidFill>
            </a:endParaRPr>
          </a:p>
        </p:txBody>
      </p:sp>
      <p:pic>
        <p:nvPicPr>
          <p:cNvPr id="22584" name="図 34" descr="DSC_002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214563"/>
            <a:ext cx="21431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5" name="テキスト ボックス 35"/>
          <p:cNvSpPr txBox="1">
            <a:spLocks noChangeArrowheads="1"/>
          </p:cNvSpPr>
          <p:nvPr/>
        </p:nvSpPr>
        <p:spPr bwMode="auto">
          <a:xfrm>
            <a:off x="7342188" y="5227638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Electronics</a:t>
            </a:r>
          </a:p>
          <a:p>
            <a:pPr algn="ctr" eaLnBrk="1" hangingPunct="1"/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</a:rPr>
              <a:t>Upgrade</a:t>
            </a:r>
            <a:endParaRPr lang="ja-JP" altLang="en-US" sz="20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85875" y="4714875"/>
            <a:ext cx="800100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>
                <a:solidFill>
                  <a:srgbClr val="A04DA3"/>
                </a:solidFill>
              </a:rPr>
              <a:t>SK-I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563938" y="4714875"/>
            <a:ext cx="885825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>
                <a:solidFill>
                  <a:srgbClr val="A04DA3"/>
                </a:solidFill>
              </a:rPr>
              <a:t>SK-II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756275" y="4714875"/>
            <a:ext cx="969963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>
                <a:solidFill>
                  <a:srgbClr val="A04DA3"/>
                </a:solidFill>
              </a:rPr>
              <a:t>SK-III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929563" y="4714875"/>
            <a:ext cx="1004887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>
                <a:solidFill>
                  <a:srgbClr val="A04DA3"/>
                </a:solidFill>
              </a:rPr>
              <a:t>SK-IV</a:t>
            </a:r>
            <a:endParaRPr lang="ja-JP" altLang="en-US" sz="2400" b="1">
              <a:solidFill>
                <a:srgbClr val="A04DA3"/>
              </a:solidFill>
            </a:endParaRPr>
          </a:p>
        </p:txBody>
      </p:sp>
      <p:sp>
        <p:nvSpPr>
          <p:cNvPr id="22590" name="テキスト ボックス 59"/>
          <p:cNvSpPr txBox="1">
            <a:spLocks noChangeArrowheads="1"/>
          </p:cNvSpPr>
          <p:nvPr/>
        </p:nvSpPr>
        <p:spPr bwMode="auto">
          <a:xfrm>
            <a:off x="1214438" y="5929313"/>
            <a:ext cx="120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CC0066"/>
                </a:solidFill>
                <a:latin typeface="Calibri" panose="020F0502020204030204" pitchFamily="34" charset="0"/>
              </a:rPr>
              <a:t>5.0 MeV</a:t>
            </a:r>
          </a:p>
          <a:p>
            <a:pPr eaLnBrk="1" hangingPunct="1"/>
            <a:r>
              <a:rPr lang="en-US" altLang="ja-JP" sz="2000" b="1">
                <a:solidFill>
                  <a:srgbClr val="0070C0"/>
                </a:solidFill>
                <a:latin typeface="Calibri" panose="020F0502020204030204" pitchFamily="34" charset="0"/>
              </a:rPr>
              <a:t>~4.5 MeV</a:t>
            </a:r>
            <a:endParaRPr lang="ja-JP" altLang="en-US" sz="20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2591" name="テキスト ボックス 60"/>
          <p:cNvSpPr txBox="1">
            <a:spLocks noChangeArrowheads="1"/>
          </p:cNvSpPr>
          <p:nvPr/>
        </p:nvSpPr>
        <p:spPr bwMode="auto">
          <a:xfrm>
            <a:off x="2894013" y="5899150"/>
            <a:ext cx="120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CC0066"/>
                </a:solidFill>
                <a:latin typeface="Calibri" panose="020F0502020204030204" pitchFamily="34" charset="0"/>
              </a:rPr>
              <a:t>7.0 MeV</a:t>
            </a:r>
          </a:p>
          <a:p>
            <a:pPr eaLnBrk="1" hangingPunct="1"/>
            <a:r>
              <a:rPr lang="en-US" altLang="ja-JP" sz="2000" b="1">
                <a:solidFill>
                  <a:srgbClr val="0070C0"/>
                </a:solidFill>
                <a:latin typeface="Calibri" panose="020F0502020204030204" pitchFamily="34" charset="0"/>
              </a:rPr>
              <a:t>~6.5 MeV</a:t>
            </a:r>
            <a:endParaRPr lang="ja-JP" altLang="en-US" sz="20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2592" name="テキスト ボックス 61"/>
          <p:cNvSpPr txBox="1">
            <a:spLocks noChangeArrowheads="1"/>
          </p:cNvSpPr>
          <p:nvPr/>
        </p:nvSpPr>
        <p:spPr bwMode="auto">
          <a:xfrm>
            <a:off x="5103813" y="5899150"/>
            <a:ext cx="120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C0066"/>
                </a:solidFill>
                <a:latin typeface="Calibri" panose="020F0502020204030204" pitchFamily="34" charset="0"/>
              </a:rPr>
              <a:t>5.0 MeV</a:t>
            </a:r>
          </a:p>
          <a:p>
            <a:pPr algn="ctr" eaLnBrk="1" hangingPunct="1"/>
            <a:r>
              <a:rPr lang="en-US" altLang="ja-JP" sz="2000" b="1">
                <a:solidFill>
                  <a:srgbClr val="0070C0"/>
                </a:solidFill>
                <a:latin typeface="Calibri" panose="020F0502020204030204" pitchFamily="34" charset="0"/>
              </a:rPr>
              <a:t>~4.5 MeV</a:t>
            </a:r>
          </a:p>
        </p:txBody>
      </p:sp>
      <p:sp>
        <p:nvSpPr>
          <p:cNvPr id="22593" name="テキスト ボックス 62"/>
          <p:cNvSpPr txBox="1">
            <a:spLocks noChangeArrowheads="1"/>
          </p:cNvSpPr>
          <p:nvPr/>
        </p:nvSpPr>
        <p:spPr bwMode="auto">
          <a:xfrm>
            <a:off x="7262553" y="5929452"/>
            <a:ext cx="1334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CC0066"/>
                </a:solidFill>
                <a:latin typeface="Calibri" panose="020F0502020204030204" pitchFamily="34" charset="0"/>
              </a:rPr>
              <a:t>&lt; 4.0 MeV</a:t>
            </a:r>
          </a:p>
          <a:p>
            <a:pPr algn="ctr" eaLnBrk="1" hangingPunct="1"/>
            <a:r>
              <a:rPr lang="en-US" altLang="ja-JP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&lt;~3.5 </a:t>
            </a:r>
            <a:r>
              <a:rPr lang="en-US" altLang="ja-JP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MeV</a:t>
            </a:r>
            <a:endParaRPr lang="en-US" altLang="ja-JP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49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0" y="1556792"/>
            <a:ext cx="8738520" cy="4752528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Cherenkov Light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387353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4345"/>
      </p:ext>
    </p:extLst>
  </p:cSld>
  <p:clrMapOvr>
    <a:masterClrMapping/>
  </p:clrMapOvr>
  <p:transition spd="slow"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0" y="518339"/>
            <a:ext cx="9175820" cy="5934998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084513"/>
      </p:ext>
    </p:extLst>
  </p:cSld>
  <p:clrMapOvr>
    <a:masterClrMapping/>
  </p:clrMapOvr>
  <p:transition spd="slow"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Cherenkov Ring in SK detector</a:t>
            </a:r>
            <a:endParaRPr lang="zh-CN" altLang="en-US" dirty="0" smtClean="0"/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786188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714601" cy="4454694"/>
          </a:xfrm>
        </p:spPr>
      </p:pic>
    </p:spTree>
    <p:extLst>
      <p:ext uri="{BB962C8B-B14F-4D97-AF65-F5344CB8AC3E}">
        <p14:creationId xmlns:p14="http://schemas.microsoft.com/office/powerpoint/2010/main" val="18182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0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7010400" y="35814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ja-JP" b="1">
              <a:solidFill>
                <a:srgbClr val="66FF33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Text Box 1028"/>
          <p:cNvSpPr txBox="1">
            <a:spLocks noChangeArrowheads="1"/>
          </p:cNvSpPr>
          <p:nvPr/>
        </p:nvSpPr>
        <p:spPr bwMode="auto">
          <a:xfrm>
            <a:off x="4724400" y="31242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ja-JP" sz="1600" b="1">
              <a:solidFill>
                <a:schemeClr val="accent2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1254" name="Rectangle 1030"/>
          <p:cNvSpPr>
            <a:spLocks noGrp="1" noChangeArrowheads="1"/>
          </p:cNvSpPr>
          <p:nvPr>
            <p:ph type="title"/>
          </p:nvPr>
        </p:nvSpPr>
        <p:spPr>
          <a:xfrm>
            <a:off x="610406" y="127794"/>
            <a:ext cx="7772400" cy="609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3600" b="1" dirty="0">
                <a:solidFill>
                  <a:srgbClr val="0000CC"/>
                </a:solidFill>
              </a:rPr>
              <a:t>Neutrino detection</a:t>
            </a:r>
          </a:p>
        </p:txBody>
      </p:sp>
      <p:grpSp>
        <p:nvGrpSpPr>
          <p:cNvPr id="24582" name="组合 35"/>
          <p:cNvGrpSpPr>
            <a:grpSpLocks/>
          </p:cNvGrpSpPr>
          <p:nvPr/>
        </p:nvGrpSpPr>
        <p:grpSpPr bwMode="auto">
          <a:xfrm>
            <a:off x="571500" y="2928938"/>
            <a:ext cx="3200400" cy="2424112"/>
            <a:chOff x="457200" y="3733800"/>
            <a:chExt cx="3200400" cy="2424113"/>
          </a:xfrm>
        </p:grpSpPr>
        <p:sp>
          <p:nvSpPr>
            <p:cNvPr id="24585" name="Text Box 1029"/>
            <p:cNvSpPr txBox="1">
              <a:spLocks noChangeArrowheads="1"/>
            </p:cNvSpPr>
            <p:nvPr/>
          </p:nvSpPr>
          <p:spPr bwMode="auto">
            <a:xfrm>
              <a:off x="1447800" y="5410200"/>
              <a:ext cx="2209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chemeClr val="accent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rPr>
                <a:t>Stopping muons</a:t>
              </a:r>
            </a:p>
          </p:txBody>
        </p:sp>
        <p:grpSp>
          <p:nvGrpSpPr>
            <p:cNvPr id="24586" name="Group 1031"/>
            <p:cNvGrpSpPr>
              <a:grpSpLocks/>
            </p:cNvGrpSpPr>
            <p:nvPr/>
          </p:nvGrpSpPr>
          <p:grpSpPr bwMode="auto">
            <a:xfrm>
              <a:off x="457200" y="3733800"/>
              <a:ext cx="2921000" cy="2424113"/>
              <a:chOff x="240" y="288"/>
              <a:chExt cx="1840" cy="1527"/>
            </a:xfrm>
          </p:grpSpPr>
          <p:grpSp>
            <p:nvGrpSpPr>
              <p:cNvPr id="24587" name="Group 1032"/>
              <p:cNvGrpSpPr>
                <a:grpSpLocks/>
              </p:cNvGrpSpPr>
              <p:nvPr/>
            </p:nvGrpSpPr>
            <p:grpSpPr bwMode="auto">
              <a:xfrm>
                <a:off x="240" y="360"/>
                <a:ext cx="1024" cy="936"/>
                <a:chOff x="528" y="1152"/>
                <a:chExt cx="1157" cy="1248"/>
              </a:xfrm>
            </p:grpSpPr>
            <p:sp>
              <p:nvSpPr>
                <p:cNvPr id="24603" name="Oval 1033"/>
                <p:cNvSpPr>
                  <a:spLocks noChangeArrowheads="1"/>
                </p:cNvSpPr>
                <p:nvPr/>
              </p:nvSpPr>
              <p:spPr bwMode="auto">
                <a:xfrm>
                  <a:off x="528" y="1152"/>
                  <a:ext cx="1152" cy="288"/>
                </a:xfrm>
                <a:prstGeom prst="ellipse">
                  <a:avLst/>
                </a:prstGeom>
                <a:noFill/>
                <a:ln w="28575">
                  <a:solidFill>
                    <a:srgbClr val="FF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604" name="Arc 1034"/>
                <p:cNvSpPr>
                  <a:spLocks/>
                </p:cNvSpPr>
                <p:nvPr/>
              </p:nvSpPr>
              <p:spPr bwMode="auto">
                <a:xfrm flipH="1">
                  <a:off x="528" y="2112"/>
                  <a:ext cx="581" cy="144"/>
                </a:xfrm>
                <a:custGeom>
                  <a:avLst/>
                  <a:gdLst>
                    <a:gd name="T0" fmla="*/ 0 w 21793"/>
                    <a:gd name="T1" fmla="*/ 0 h 21600"/>
                    <a:gd name="T2" fmla="*/ 0 w 21793"/>
                    <a:gd name="T3" fmla="*/ 0 h 21600"/>
                    <a:gd name="T4" fmla="*/ 0 w 2179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93"/>
                    <a:gd name="T10" fmla="*/ 0 h 21600"/>
                    <a:gd name="T11" fmla="*/ 21793 w 2179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FF33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605" name="Arc 1035"/>
                <p:cNvSpPr>
                  <a:spLocks/>
                </p:cNvSpPr>
                <p:nvPr/>
              </p:nvSpPr>
              <p:spPr bwMode="auto">
                <a:xfrm>
                  <a:off x="1104" y="2112"/>
                  <a:ext cx="581" cy="144"/>
                </a:xfrm>
                <a:custGeom>
                  <a:avLst/>
                  <a:gdLst>
                    <a:gd name="T0" fmla="*/ 0 w 21793"/>
                    <a:gd name="T1" fmla="*/ 0 h 21600"/>
                    <a:gd name="T2" fmla="*/ 0 w 21793"/>
                    <a:gd name="T3" fmla="*/ 0 h 21600"/>
                    <a:gd name="T4" fmla="*/ 0 w 2179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93"/>
                    <a:gd name="T10" fmla="*/ 0 h 21600"/>
                    <a:gd name="T11" fmla="*/ 21793 w 2179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FF33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606" name="Arc 1036"/>
                <p:cNvSpPr>
                  <a:spLocks/>
                </p:cNvSpPr>
                <p:nvPr/>
              </p:nvSpPr>
              <p:spPr bwMode="auto">
                <a:xfrm flipH="1" flipV="1">
                  <a:off x="528" y="2256"/>
                  <a:ext cx="581" cy="144"/>
                </a:xfrm>
                <a:custGeom>
                  <a:avLst/>
                  <a:gdLst>
                    <a:gd name="T0" fmla="*/ 0 w 21793"/>
                    <a:gd name="T1" fmla="*/ 0 h 21600"/>
                    <a:gd name="T2" fmla="*/ 0 w 21793"/>
                    <a:gd name="T3" fmla="*/ 0 h 21600"/>
                    <a:gd name="T4" fmla="*/ 0 w 2179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93"/>
                    <a:gd name="T10" fmla="*/ 0 h 21600"/>
                    <a:gd name="T11" fmla="*/ 21793 w 2179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607" name="Arc 1037"/>
                <p:cNvSpPr>
                  <a:spLocks/>
                </p:cNvSpPr>
                <p:nvPr/>
              </p:nvSpPr>
              <p:spPr bwMode="auto">
                <a:xfrm flipV="1">
                  <a:off x="1104" y="2256"/>
                  <a:ext cx="581" cy="144"/>
                </a:xfrm>
                <a:custGeom>
                  <a:avLst/>
                  <a:gdLst>
                    <a:gd name="T0" fmla="*/ 0 w 21793"/>
                    <a:gd name="T1" fmla="*/ 0 h 21600"/>
                    <a:gd name="T2" fmla="*/ 0 w 21793"/>
                    <a:gd name="T3" fmla="*/ 0 h 21600"/>
                    <a:gd name="T4" fmla="*/ 0 w 2179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93"/>
                    <a:gd name="T10" fmla="*/ 0 h 21600"/>
                    <a:gd name="T11" fmla="*/ 21793 w 2179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0"/>
                      </a:cubicBezTo>
                      <a:cubicBezTo>
                        <a:pt x="12122" y="0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608" name="Line 1038"/>
                <p:cNvSpPr>
                  <a:spLocks noChangeShapeType="1"/>
                </p:cNvSpPr>
                <p:nvPr/>
              </p:nvSpPr>
              <p:spPr bwMode="auto">
                <a:xfrm>
                  <a:off x="528" y="1296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rgbClr val="FF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609" name="Line 1039"/>
                <p:cNvSpPr>
                  <a:spLocks noChangeShapeType="1"/>
                </p:cNvSpPr>
                <p:nvPr/>
              </p:nvSpPr>
              <p:spPr bwMode="auto">
                <a:xfrm>
                  <a:off x="1680" y="1344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rgbClr val="FF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24588" name="Text Box 1040"/>
              <p:cNvSpPr txBox="1">
                <a:spLocks noChangeArrowheads="1"/>
              </p:cNvSpPr>
              <p:nvPr/>
            </p:nvSpPr>
            <p:spPr bwMode="auto">
              <a:xfrm>
                <a:off x="1312" y="672"/>
                <a:ext cx="47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b="1">
                    <a:solidFill>
                      <a:srgbClr val="FF0000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FC </a:t>
                </a:r>
              </a:p>
            </p:txBody>
          </p:sp>
          <p:grpSp>
            <p:nvGrpSpPr>
              <p:cNvPr id="24589" name="Group 1041"/>
              <p:cNvGrpSpPr>
                <a:grpSpLocks/>
              </p:cNvGrpSpPr>
              <p:nvPr/>
            </p:nvGrpSpPr>
            <p:grpSpPr bwMode="auto">
              <a:xfrm>
                <a:off x="304" y="288"/>
                <a:ext cx="405" cy="1326"/>
                <a:chOff x="2187" y="396"/>
                <a:chExt cx="693" cy="1326"/>
              </a:xfrm>
            </p:grpSpPr>
            <p:sp>
              <p:nvSpPr>
                <p:cNvPr id="24601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2187" y="396"/>
                  <a:ext cx="693" cy="1326"/>
                </a:xfrm>
                <a:prstGeom prst="line">
                  <a:avLst/>
                </a:prstGeom>
                <a:noFill/>
                <a:ln w="9525">
                  <a:solidFill>
                    <a:srgbClr val="66FF33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602" name="Oval 1043"/>
                <p:cNvSpPr>
                  <a:spLocks noChangeArrowheads="1"/>
                </p:cNvSpPr>
                <p:nvPr/>
              </p:nvSpPr>
              <p:spPr bwMode="auto">
                <a:xfrm>
                  <a:off x="2368" y="1296"/>
                  <a:ext cx="64" cy="3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4590" name="Text Box 1044"/>
              <p:cNvSpPr txBox="1">
                <a:spLocks noChangeArrowheads="1"/>
              </p:cNvSpPr>
              <p:nvPr/>
            </p:nvSpPr>
            <p:spPr bwMode="auto">
              <a:xfrm>
                <a:off x="352" y="1584"/>
                <a:ext cx="17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b="1">
                    <a:solidFill>
                      <a:srgbClr val="66FF33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Through-going muons</a:t>
                </a:r>
              </a:p>
            </p:txBody>
          </p:sp>
          <p:grpSp>
            <p:nvGrpSpPr>
              <p:cNvPr id="24591" name="Group 1045"/>
              <p:cNvGrpSpPr>
                <a:grpSpLocks/>
              </p:cNvGrpSpPr>
              <p:nvPr/>
            </p:nvGrpSpPr>
            <p:grpSpPr bwMode="auto">
              <a:xfrm>
                <a:off x="736" y="1008"/>
                <a:ext cx="240" cy="528"/>
                <a:chOff x="2688" y="1089"/>
                <a:chExt cx="419" cy="675"/>
              </a:xfrm>
            </p:grpSpPr>
            <p:sp>
              <p:nvSpPr>
                <p:cNvPr id="24598" name="Line 1046"/>
                <p:cNvSpPr>
                  <a:spLocks noChangeShapeType="1"/>
                </p:cNvSpPr>
                <p:nvPr/>
              </p:nvSpPr>
              <p:spPr bwMode="auto">
                <a:xfrm flipV="1">
                  <a:off x="2688" y="1118"/>
                  <a:ext cx="384" cy="64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4599" name="Oval 1047"/>
                <p:cNvSpPr>
                  <a:spLocks noChangeArrowheads="1"/>
                </p:cNvSpPr>
                <p:nvPr/>
              </p:nvSpPr>
              <p:spPr bwMode="auto">
                <a:xfrm>
                  <a:off x="2900" y="1334"/>
                  <a:ext cx="63" cy="3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600" name="Oval 1048"/>
                <p:cNvSpPr>
                  <a:spLocks noChangeArrowheads="1"/>
                </p:cNvSpPr>
                <p:nvPr/>
              </p:nvSpPr>
              <p:spPr bwMode="auto">
                <a:xfrm>
                  <a:off x="3044" y="1089"/>
                  <a:ext cx="63" cy="35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592" name="Group 1049"/>
              <p:cNvGrpSpPr>
                <a:grpSpLocks/>
              </p:cNvGrpSpPr>
              <p:nvPr/>
            </p:nvGrpSpPr>
            <p:grpSpPr bwMode="auto">
              <a:xfrm>
                <a:off x="944" y="684"/>
                <a:ext cx="224" cy="84"/>
                <a:chOff x="2752" y="828"/>
                <a:chExt cx="384" cy="72"/>
              </a:xfrm>
            </p:grpSpPr>
            <p:sp>
              <p:nvSpPr>
                <p:cNvPr id="24596" name="Line 1050"/>
                <p:cNvSpPr>
                  <a:spLocks noChangeShapeType="1"/>
                </p:cNvSpPr>
                <p:nvPr/>
              </p:nvSpPr>
              <p:spPr bwMode="auto">
                <a:xfrm>
                  <a:off x="2771" y="860"/>
                  <a:ext cx="365" cy="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597" name="Oval 1051"/>
                <p:cNvSpPr>
                  <a:spLocks noChangeArrowheads="1"/>
                </p:cNvSpPr>
                <p:nvPr/>
              </p:nvSpPr>
              <p:spPr bwMode="auto">
                <a:xfrm>
                  <a:off x="2752" y="828"/>
                  <a:ext cx="128" cy="7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4593" name="Line 1052"/>
              <p:cNvSpPr>
                <a:spLocks noChangeShapeType="1"/>
              </p:cNvSpPr>
              <p:nvPr/>
            </p:nvSpPr>
            <p:spPr bwMode="auto">
              <a:xfrm rot="762450">
                <a:off x="988" y="946"/>
                <a:ext cx="474" cy="12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4594" name="Oval 1053"/>
              <p:cNvSpPr>
                <a:spLocks noChangeArrowheads="1"/>
              </p:cNvSpPr>
              <p:nvPr/>
            </p:nvSpPr>
            <p:spPr bwMode="auto">
              <a:xfrm rot="762450">
                <a:off x="930" y="834"/>
                <a:ext cx="91" cy="91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4595" name="Text Box 1054"/>
              <p:cNvSpPr txBox="1">
                <a:spLocks noChangeArrowheads="1"/>
              </p:cNvSpPr>
              <p:nvPr/>
            </p:nvSpPr>
            <p:spPr bwMode="auto">
              <a:xfrm>
                <a:off x="1474" y="980"/>
                <a:ext cx="33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ja-JP" sz="2000" b="1">
                    <a:solidFill>
                      <a:schemeClr val="accent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PC</a:t>
                </a:r>
              </a:p>
            </p:txBody>
          </p:sp>
        </p:grpSp>
      </p:grpSp>
      <p:sp>
        <p:nvSpPr>
          <p:cNvPr id="24583" name="Rectangle 1055"/>
          <p:cNvSpPr>
            <a:spLocks noGrp="1" noChangeArrowheads="1"/>
          </p:cNvSpPr>
          <p:nvPr>
            <p:ph idx="1"/>
          </p:nvPr>
        </p:nvSpPr>
        <p:spPr>
          <a:xfrm>
            <a:off x="4724400" y="1395413"/>
            <a:ext cx="4252912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b="1" dirty="0" smtClean="0"/>
              <a:t>Charged interactions: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+ </a:t>
            </a:r>
            <a:r>
              <a:rPr lang="en-US" altLang="ja-JP" sz="3000" b="1" dirty="0" smtClean="0">
                <a:solidFill>
                  <a:srgbClr val="C00000"/>
                </a:solidFill>
              </a:rPr>
              <a:t>N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m + </a:t>
            </a:r>
            <a:r>
              <a:rPr lang="en-US" altLang="ja-JP" sz="3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N’ + x</a:t>
            </a:r>
            <a:endParaRPr lang="en-US" altLang="ja-JP" sz="30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smtClean="0">
                <a:solidFill>
                  <a:srgbClr val="C00000"/>
                </a:solidFill>
              </a:rPr>
              <a:t>e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+ </a:t>
            </a:r>
            <a:r>
              <a:rPr lang="en-US" altLang="ja-JP" sz="3000" b="1" dirty="0" smtClean="0">
                <a:solidFill>
                  <a:srgbClr val="C00000"/>
                </a:solidFill>
              </a:rPr>
              <a:t>N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altLang="ja-JP" sz="3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e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+ </a:t>
            </a:r>
            <a:r>
              <a:rPr lang="en-US" altLang="ja-JP" sz="3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N’ + x</a:t>
            </a:r>
            <a:endParaRPr lang="en-US" altLang="ja-JP" sz="3000" b="1" dirty="0" smtClean="0">
              <a:solidFill>
                <a:srgbClr val="C00000"/>
              </a:solidFill>
              <a:latin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b="1" dirty="0" smtClean="0"/>
              <a:t>Neutral interactions: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+ </a:t>
            </a:r>
            <a:r>
              <a:rPr lang="en-US" altLang="ja-JP" sz="3000" b="1" dirty="0" smtClean="0">
                <a:solidFill>
                  <a:srgbClr val="C00000"/>
                </a:solidFill>
              </a:rPr>
              <a:t>N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 </a:t>
            </a:r>
            <a:r>
              <a:rPr lang="en-US" altLang="ja-JP" sz="3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N’ + x</a:t>
            </a:r>
            <a:endParaRPr lang="en-US" altLang="ja-JP" sz="30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smtClean="0">
                <a:solidFill>
                  <a:srgbClr val="C00000"/>
                </a:solidFill>
              </a:rPr>
              <a:t>e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+ </a:t>
            </a:r>
            <a:r>
              <a:rPr lang="en-US" altLang="ja-JP" sz="3000" b="1" dirty="0" smtClean="0">
                <a:solidFill>
                  <a:srgbClr val="C00000"/>
                </a:solidFill>
              </a:rPr>
              <a:t>N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smtClean="0">
                <a:solidFill>
                  <a:srgbClr val="C00000"/>
                </a:solidFill>
              </a:rPr>
              <a:t>e</a:t>
            </a:r>
            <a:r>
              <a:rPr lang="en-US" altLang="ja-JP" sz="3000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+ </a:t>
            </a:r>
            <a:r>
              <a:rPr lang="en-US" altLang="ja-JP" sz="3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N’ + x</a:t>
            </a:r>
            <a:endParaRPr lang="en-US" altLang="ja-JP" sz="30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b="1" dirty="0" smtClean="0"/>
              <a:t>Elastic scattering: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sz="30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err="1" smtClean="0">
                <a:solidFill>
                  <a:srgbClr val="C00000"/>
                </a:solidFill>
              </a:rPr>
              <a:t>x</a:t>
            </a:r>
            <a:r>
              <a:rPr lang="en-US" altLang="ja-JP" sz="3000" b="1" dirty="0" smtClean="0">
                <a:solidFill>
                  <a:srgbClr val="C00000"/>
                </a:solidFill>
              </a:rPr>
              <a:t> + </a:t>
            </a:r>
            <a:r>
              <a:rPr lang="en-US" altLang="ja-JP" sz="3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e </a:t>
            </a:r>
            <a:r>
              <a:rPr lang="en-US" altLang="ja-JP" sz="3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30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000" b="1" baseline="-25000" dirty="0" err="1" smtClean="0">
                <a:solidFill>
                  <a:srgbClr val="C00000"/>
                </a:solidFill>
              </a:rPr>
              <a:t>x</a:t>
            </a:r>
            <a:r>
              <a:rPr lang="en-US" altLang="ja-JP" sz="3000" b="1" dirty="0" smtClean="0">
                <a:solidFill>
                  <a:srgbClr val="C00000"/>
                </a:solidFill>
              </a:rPr>
              <a:t> + </a:t>
            </a:r>
            <a:r>
              <a:rPr lang="en-US" altLang="ja-JP" sz="3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e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          </a:t>
            </a:r>
          </a:p>
        </p:txBody>
      </p:sp>
      <p:sp>
        <p:nvSpPr>
          <p:cNvPr id="24584" name="矩形 34"/>
          <p:cNvSpPr>
            <a:spLocks noChangeArrowheads="1"/>
          </p:cNvSpPr>
          <p:nvPr/>
        </p:nvSpPr>
        <p:spPr bwMode="auto">
          <a:xfrm>
            <a:off x="357188" y="1214438"/>
            <a:ext cx="33353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ja-JP" sz="3200" b="1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Charged particles: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ja-JP" sz="3200" b="1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Cerenkov rings</a:t>
            </a:r>
          </a:p>
        </p:txBody>
      </p:sp>
    </p:spTree>
    <p:extLst>
      <p:ext uri="{BB962C8B-B14F-4D97-AF65-F5344CB8AC3E}">
        <p14:creationId xmlns:p14="http://schemas.microsoft.com/office/powerpoint/2010/main" val="41235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Particle Identification (PID)</a:t>
            </a:r>
            <a:endParaRPr lang="zh-CN" altLang="en-US" dirty="0" smtClean="0"/>
          </a:p>
        </p:txBody>
      </p:sp>
      <p:sp>
        <p:nvSpPr>
          <p:cNvPr id="2560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b="5833"/>
          <a:stretch/>
        </p:blipFill>
        <p:spPr bwMode="auto">
          <a:xfrm>
            <a:off x="71437" y="1340768"/>
            <a:ext cx="900112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2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20" y="727008"/>
            <a:ext cx="3754613" cy="28037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11442"/>
            <a:ext cx="3564136" cy="33465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354" y="48466"/>
            <a:ext cx="7886700" cy="58530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Future Atmospheric Exp.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8" y="1199622"/>
            <a:ext cx="3600450" cy="1838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5663" y="908720"/>
            <a:ext cx="93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INO</a:t>
            </a:r>
            <a:endParaRPr lang="zh-CN" altLang="en-US" sz="28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20" y="3534217"/>
            <a:ext cx="1590675" cy="1685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4" y="3312899"/>
            <a:ext cx="3901875" cy="356742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70252" y="2662345"/>
            <a:ext cx="161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Hyper-K</a:t>
            </a:r>
            <a:endParaRPr lang="zh-CN" altLang="en-US" sz="28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6027681" y="6322128"/>
            <a:ext cx="266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KM3NET-ORCA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91758" y="3309350"/>
            <a:ext cx="140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PINGU</a:t>
            </a:r>
            <a:endParaRPr lang="zh-CN" altLang="en-US" sz="28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7207989" y="316140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260 </a:t>
            </a:r>
            <a:r>
              <a:rPr lang="en-US" altLang="zh-CN" dirty="0" err="1" smtClean="0"/>
              <a:t>kton</a:t>
            </a:r>
            <a:r>
              <a:rPr lang="en-US" altLang="zh-CN" dirty="0" smtClean="0"/>
              <a:t> each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96971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3167"/>
            <a:ext cx="8229600" cy="654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accent1">
                    <a:lumMod val="75000"/>
                  </a:schemeClr>
                </a:solidFill>
              </a:rPr>
              <a:t>Homestake</a:t>
            </a:r>
            <a:r>
              <a:rPr lang="zh-CN" altLang="en-US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4000" dirty="0" smtClean="0">
                <a:solidFill>
                  <a:schemeClr val="accent1">
                    <a:lumMod val="75000"/>
                  </a:schemeClr>
                </a:solidFill>
              </a:rPr>
              <a:t>experiment </a:t>
            </a:r>
            <a:endParaRPr lang="zh-CN" alt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内容占位符 2"/>
          <p:cNvSpPr>
            <a:spLocks noGrp="1"/>
          </p:cNvSpPr>
          <p:nvPr>
            <p:ph idx="1"/>
          </p:nvPr>
        </p:nvSpPr>
        <p:spPr>
          <a:xfrm>
            <a:off x="285750" y="1000125"/>
            <a:ext cx="8401050" cy="5126038"/>
          </a:xfrm>
        </p:spPr>
        <p:txBody>
          <a:bodyPr/>
          <a:lstStyle/>
          <a:p>
            <a:r>
              <a:rPr lang="en-US" altLang="zh-CN" sz="2400" b="1" dirty="0" smtClean="0">
                <a:solidFill>
                  <a:srgbClr val="002060"/>
                </a:solidFill>
              </a:rPr>
              <a:t>1949 L.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Albarez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: neutrino detection by </a:t>
            </a:r>
            <a:r>
              <a:rPr lang="zh-TW" altLang="en-US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</a:t>
            </a:r>
            <a:r>
              <a:rPr lang="en-US" altLang="zh-TW" sz="2400" b="1" baseline="-25000" dirty="0" smtClean="0">
                <a:solidFill>
                  <a:srgbClr val="002060"/>
                </a:solidFill>
              </a:rPr>
              <a:t>e </a:t>
            </a:r>
            <a:r>
              <a:rPr lang="en-US" altLang="zh-TW" sz="2400" b="1" dirty="0" smtClean="0">
                <a:solidFill>
                  <a:srgbClr val="002060"/>
                </a:solidFill>
              </a:rPr>
              <a:t>+ </a:t>
            </a:r>
            <a:r>
              <a:rPr lang="en-US" altLang="zh-TW" sz="2400" b="1" baseline="30000" dirty="0" smtClean="0">
                <a:solidFill>
                  <a:srgbClr val="002060"/>
                </a:solidFill>
              </a:rPr>
              <a:t>37</a:t>
            </a:r>
            <a:r>
              <a:rPr lang="en-US" altLang="zh-TW" sz="2400" b="1" dirty="0" smtClean="0">
                <a:solidFill>
                  <a:srgbClr val="002060"/>
                </a:solidFill>
              </a:rPr>
              <a:t>Cl 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 </a:t>
            </a:r>
            <a:r>
              <a:rPr lang="en-US" altLang="zh-TW" sz="2400" b="1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37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Ar + e</a:t>
            </a:r>
            <a:r>
              <a:rPr lang="en-US" altLang="zh-TW" sz="2400" b="1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Proposed by </a:t>
            </a:r>
            <a:r>
              <a:rPr lang="en-US" altLang="zh-TW" sz="2400" b="1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J.Bahcall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 &amp; R. Davis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Experiment  by R. Davis since 1964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Overburden: 1500 m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E</a:t>
            </a:r>
            <a:r>
              <a:rPr lang="en-US" altLang="zh-TW" sz="2400" b="1" baseline="-25000" dirty="0" smtClean="0">
                <a:solidFill>
                  <a:srgbClr val="002060"/>
                </a:solidFill>
                <a:sym typeface="Symbol" panose="05050102010706020507" pitchFamily="18" charset="2"/>
              </a:rPr>
              <a:t>th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&gt;817 </a:t>
            </a:r>
            <a:r>
              <a:rPr lang="en-US" altLang="zh-TW" sz="2400" b="1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keV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, sensitive to </a:t>
            </a:r>
            <a:r>
              <a:rPr lang="en-US" altLang="zh-TW" sz="2400" b="1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8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B and </a:t>
            </a:r>
            <a:r>
              <a:rPr lang="en-US" altLang="zh-TW" sz="2400" b="1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7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Be</a:t>
            </a:r>
          </a:p>
          <a:p>
            <a:r>
              <a:rPr lang="en-US" altLang="zh-TW" sz="2400" dirty="0">
                <a:solidFill>
                  <a:srgbClr val="002060"/>
                </a:solidFill>
                <a:sym typeface="Symbol" panose="05050102010706020507" pitchFamily="18" charset="2"/>
              </a:rPr>
              <a:t>615t tetrachloroethylene</a:t>
            </a:r>
            <a:endParaRPr lang="en-US" altLang="zh-TW" sz="2400" b="1" baseline="-25000" dirty="0" smtClean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Extract and count </a:t>
            </a:r>
            <a:r>
              <a:rPr lang="en-US" altLang="zh-TW" sz="2400" b="1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Ar</a:t>
            </a:r>
            <a:r>
              <a:rPr lang="en-US" altLang="zh-TW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  every 3 months</a:t>
            </a:r>
          </a:p>
          <a:p>
            <a:r>
              <a:rPr lang="en-US" altLang="zh-CN" sz="2400" dirty="0" smtClean="0">
                <a:solidFill>
                  <a:srgbClr val="002060"/>
                </a:solidFill>
                <a:ea typeface="华文楷体" panose="02010600040101010101" pitchFamily="2" charset="-122"/>
              </a:rPr>
              <a:t>Detected </a:t>
            </a:r>
            <a:r>
              <a:rPr lang="zh-CN" altLang="en-US" sz="2400" b="1" dirty="0" smtClean="0">
                <a:solidFill>
                  <a:srgbClr val="002060"/>
                </a:solidFill>
                <a:ea typeface="华文楷体" panose="02010600040101010101" pitchFamily="2" charset="-122"/>
              </a:rPr>
              <a:t>2000 </a:t>
            </a:r>
            <a:r>
              <a:rPr lang="en-US" altLang="zh-CN" sz="2400" dirty="0" smtClean="0">
                <a:solidFill>
                  <a:srgbClr val="002060"/>
                </a:solidFill>
                <a:ea typeface="华文楷体" panose="02010600040101010101" pitchFamily="2" charset="-122"/>
              </a:rPr>
              <a:t>neutrino in 30 years</a:t>
            </a:r>
            <a:endParaRPr lang="en-US" altLang="zh-TW" sz="2400" b="1" dirty="0" smtClean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53" y="1890800"/>
            <a:ext cx="32893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3" y="5085434"/>
            <a:ext cx="42894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758680" y="592585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</a:rPr>
              <a:t>Solar Neutrino Problem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6574"/>
            <a:ext cx="8229600" cy="714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GALLEX &amp; SAGE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572125"/>
          </a:xfrm>
        </p:spPr>
        <p:txBody>
          <a:bodyPr/>
          <a:lstStyle/>
          <a:p>
            <a:r>
              <a:rPr lang="en-US" altLang="zh-CN" sz="2400" b="1" dirty="0" smtClean="0"/>
              <a:t>Proposed by V.A. </a:t>
            </a:r>
            <a:r>
              <a:rPr lang="en-US" altLang="zh-CN" sz="2400" b="1" dirty="0" err="1" smtClean="0"/>
              <a:t>Kuzmin</a:t>
            </a:r>
            <a:r>
              <a:rPr lang="en-US" altLang="zh-CN" sz="2400" b="1" dirty="0" smtClean="0"/>
              <a:t> and G.T. </a:t>
            </a:r>
            <a:r>
              <a:rPr lang="en-US" altLang="zh-CN" sz="2400" b="1" dirty="0" err="1" smtClean="0"/>
              <a:t>Zatsepin</a:t>
            </a:r>
            <a:r>
              <a:rPr lang="en-US" altLang="zh-CN" sz="2400" b="1" dirty="0" smtClean="0"/>
              <a:t> in 1966</a:t>
            </a:r>
          </a:p>
          <a:p>
            <a:endParaRPr lang="en-US" altLang="zh-CN" sz="2400" b="1" dirty="0" smtClean="0"/>
          </a:p>
          <a:p>
            <a:pPr>
              <a:buFont typeface="Arial" panose="020B0604020202020204" pitchFamily="34" charset="0"/>
              <a:buNone/>
            </a:pPr>
            <a:endParaRPr lang="en-US" altLang="zh-CN" sz="2400" b="1" dirty="0" smtClean="0"/>
          </a:p>
          <a:p>
            <a:pPr>
              <a:buFont typeface="Arial" panose="020B0604020202020204" pitchFamily="34" charset="0"/>
              <a:buNone/>
            </a:pPr>
            <a:endParaRPr lang="en-US" altLang="zh-CN" sz="2400" b="1" dirty="0" smtClean="0"/>
          </a:p>
          <a:p>
            <a:endParaRPr lang="en-US" altLang="zh-CN" sz="2400" b="1" dirty="0" smtClean="0"/>
          </a:p>
          <a:p>
            <a:r>
              <a:rPr lang="en-US" altLang="zh-CN" sz="2400" b="1" dirty="0" smtClean="0"/>
              <a:t>SAGE in </a:t>
            </a:r>
            <a:r>
              <a:rPr lang="en-US" altLang="zh-CN" sz="2400" b="1" dirty="0" err="1" smtClean="0"/>
              <a:t>Baksan</a:t>
            </a:r>
            <a:r>
              <a:rPr lang="en-US" altLang="zh-CN" sz="2400" b="1" dirty="0" smtClean="0"/>
              <a:t> (1990~): </a:t>
            </a:r>
          </a:p>
          <a:p>
            <a:pPr lvl="1"/>
            <a:r>
              <a:rPr lang="en-US" altLang="zh-CN" b="1" dirty="0" smtClean="0"/>
              <a:t>60t Metallic Ga</a:t>
            </a:r>
          </a:p>
          <a:p>
            <a:r>
              <a:rPr lang="en-US" altLang="zh-CN" sz="2400" b="1" dirty="0" smtClean="0"/>
              <a:t>GALLEX in Gran SASSO(1991~)</a:t>
            </a:r>
          </a:p>
          <a:p>
            <a:pPr lvl="1"/>
            <a:r>
              <a:rPr lang="en-US" altLang="zh-CN" b="1" dirty="0" smtClean="0"/>
              <a:t>60t GaCl3</a:t>
            </a:r>
          </a:p>
          <a:p>
            <a:pPr lvl="1"/>
            <a:endParaRPr lang="en-US" altLang="zh-CN" b="1" dirty="0" smtClean="0"/>
          </a:p>
          <a:p>
            <a:pPr lvl="1"/>
            <a:endParaRPr lang="zh-CN" altLang="en-US" b="1" dirty="0" smtClean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98" y="1849649"/>
            <a:ext cx="44862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45" y="2464012"/>
            <a:ext cx="3992562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矩形 5"/>
          <p:cNvSpPr>
            <a:spLocks noChangeArrowheads="1"/>
          </p:cNvSpPr>
          <p:nvPr/>
        </p:nvSpPr>
        <p:spPr bwMode="auto">
          <a:xfrm>
            <a:off x="428625" y="5643563"/>
            <a:ext cx="3671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7030A0"/>
                </a:solidFill>
              </a:rPr>
              <a:t>Chemical extraction of </a:t>
            </a:r>
            <a:r>
              <a:rPr lang="en-US" altLang="zh-CN" sz="2400" b="1" baseline="30000">
                <a:solidFill>
                  <a:srgbClr val="7030A0"/>
                </a:solidFill>
              </a:rPr>
              <a:t>71</a:t>
            </a:r>
            <a:r>
              <a:rPr lang="en-US" altLang="zh-CN" sz="2400" b="1">
                <a:solidFill>
                  <a:srgbClr val="7030A0"/>
                </a:solidFill>
              </a:rPr>
              <a:t>Ge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7792" y="0"/>
            <a:ext cx="8229600" cy="68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0000CC"/>
                </a:solidFill>
                <a:latin typeface="Georgia" pitchFamily="18" charset="0"/>
              </a:rPr>
              <a:t>The</a:t>
            </a:r>
            <a:r>
              <a:rPr lang="en-US" altLang="ja-JP" dirty="0">
                <a:solidFill>
                  <a:srgbClr val="0000CC"/>
                </a:solidFill>
              </a:rPr>
              <a:t> </a:t>
            </a:r>
            <a:r>
              <a:rPr lang="en-US" altLang="ja-JP" b="1" dirty="0">
                <a:solidFill>
                  <a:srgbClr val="0000CC"/>
                </a:solidFill>
                <a:latin typeface="Georgia" pitchFamily="18" charset="0"/>
              </a:rPr>
              <a:t>SNO</a:t>
            </a:r>
            <a:r>
              <a:rPr lang="en-US" altLang="ja-JP" dirty="0">
                <a:solidFill>
                  <a:srgbClr val="0000CC"/>
                </a:solidFill>
              </a:rPr>
              <a:t> </a:t>
            </a:r>
            <a:r>
              <a:rPr lang="en-US" altLang="ja-JP" b="1" dirty="0">
                <a:solidFill>
                  <a:srgbClr val="0000CC"/>
                </a:solidFill>
                <a:latin typeface="Georgia" pitchFamily="18" charset="0"/>
              </a:rPr>
              <a:t>Detector</a:t>
            </a:r>
          </a:p>
        </p:txBody>
      </p:sp>
      <p:pic>
        <p:nvPicPr>
          <p:cNvPr id="23555" name="Picture 3" descr="snodetecto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93775"/>
            <a:ext cx="8461375" cy="5253038"/>
          </a:xfrm>
        </p:spPr>
      </p:pic>
    </p:spTree>
    <p:extLst>
      <p:ext uri="{BB962C8B-B14F-4D97-AF65-F5344CB8AC3E}">
        <p14:creationId xmlns:p14="http://schemas.microsoft.com/office/powerpoint/2010/main" val="24640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49563" y="172361"/>
            <a:ext cx="3672408" cy="487363"/>
          </a:xfrm>
        </p:spPr>
        <p:txBody>
          <a:bodyPr/>
          <a:lstStyle/>
          <a:p>
            <a:r>
              <a:rPr lang="en-US" altLang="zh-CN" dirty="0" smtClean="0"/>
              <a:t>Scintillation light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407496" y="831655"/>
            <a:ext cx="3514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Expose my room with a UV flashlight: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</a:rPr>
              <a:t>Some plastic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</a:rPr>
              <a:t>Bleached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</a:rPr>
              <a:t>Washed clothes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134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65162"/>
          </a:xfrm>
        </p:spPr>
        <p:txBody>
          <a:bodyPr/>
          <a:lstStyle/>
          <a:p>
            <a:r>
              <a:rPr lang="en-US" altLang="ja-JP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</a:t>
            </a:r>
            <a:r>
              <a:rPr lang="en-US" altLang="ja-JP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en-US" altLang="ja-JP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altLang="ja-JP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</a:t>
            </a:r>
          </a:p>
        </p:txBody>
      </p:sp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4114800" y="3514725"/>
            <a:ext cx="449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</a:t>
            </a:r>
            <a:r>
              <a:rPr lang="en-US" altLang="ja-JP" sz="32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008000"/>
                </a:solidFill>
                <a:ea typeface="ＭＳ Ｐゴシック" panose="020B0600070205080204" pitchFamily="34" charset="-128"/>
              </a:rPr>
              <a:t>+ d</a:t>
            </a:r>
            <a:r>
              <a:rPr lang="en-US" altLang="ja-JP" sz="32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   </a:t>
            </a:r>
            <a:r>
              <a:rPr lang="en-US" altLang="ja-JP" sz="3200" b="1">
                <a:solidFill>
                  <a:srgbClr val="01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</a:t>
            </a:r>
            <a:r>
              <a:rPr lang="en-US" altLang="ja-JP" sz="3200" b="1" baseline="30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+ n + p</a:t>
            </a:r>
          </a:p>
        </p:txBody>
      </p:sp>
      <p:sp>
        <p:nvSpPr>
          <p:cNvPr id="25604" name="AutoShape 1028"/>
          <p:cNvSpPr>
            <a:spLocks noChangeArrowheads="1"/>
          </p:cNvSpPr>
          <p:nvPr/>
        </p:nvSpPr>
        <p:spPr bwMode="auto">
          <a:xfrm>
            <a:off x="5486400" y="37338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C0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05" name="Text Box 1029"/>
          <p:cNvSpPr txBox="1">
            <a:spLocks noChangeArrowheads="1"/>
          </p:cNvSpPr>
          <p:nvPr/>
        </p:nvSpPr>
        <p:spPr bwMode="auto">
          <a:xfrm>
            <a:off x="4114800" y="2895600"/>
            <a:ext cx="3751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ja-JP" altLang="en-US" sz="28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  <a:r>
              <a:rPr lang="en-US" altLang="ja-JP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Neutral-Current (NC)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457200" y="5562600"/>
            <a:ext cx="44958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</a:t>
            </a:r>
            <a:r>
              <a:rPr lang="en-US" altLang="ja-JP" sz="32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008000"/>
                </a:solidFill>
                <a:ea typeface="ＭＳ Ｐゴシック" panose="020B0600070205080204" pitchFamily="34" charset="-128"/>
              </a:rPr>
              <a:t>+ e</a:t>
            </a:r>
            <a:r>
              <a:rPr lang="en-US" altLang="ja-JP" sz="3200" b="1" baseline="30000">
                <a:solidFill>
                  <a:srgbClr val="008000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ja-JP" sz="32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   </a:t>
            </a:r>
            <a:r>
              <a:rPr lang="en-US" altLang="ja-JP" sz="3200" b="1" baseline="30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 </a:t>
            </a: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+ e</a:t>
            </a:r>
            <a:r>
              <a:rPr lang="en-US" altLang="ja-JP" sz="2800" b="1" baseline="30000">
                <a:solidFill>
                  <a:srgbClr val="008000"/>
                </a:solidFill>
                <a:ea typeface="ＭＳ Ｐゴシック" panose="020B0600070205080204" pitchFamily="34" charset="-128"/>
              </a:rPr>
              <a:t>-</a:t>
            </a:r>
          </a:p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     Forward Peaking</a:t>
            </a:r>
          </a:p>
        </p:txBody>
      </p:sp>
      <p:sp>
        <p:nvSpPr>
          <p:cNvPr id="25607" name="AutoShape 1031"/>
          <p:cNvSpPr>
            <a:spLocks noChangeArrowheads="1"/>
          </p:cNvSpPr>
          <p:nvPr/>
        </p:nvSpPr>
        <p:spPr bwMode="auto">
          <a:xfrm>
            <a:off x="1981200" y="58674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C0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08" name="Text Box 1032"/>
          <p:cNvSpPr txBox="1">
            <a:spLocks noChangeArrowheads="1"/>
          </p:cNvSpPr>
          <p:nvPr/>
        </p:nvSpPr>
        <p:spPr bwMode="auto">
          <a:xfrm>
            <a:off x="533400" y="4876800"/>
            <a:ext cx="3621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ja-JP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Elastic Scattering (ES)</a:t>
            </a:r>
          </a:p>
        </p:txBody>
      </p:sp>
      <p:sp>
        <p:nvSpPr>
          <p:cNvPr id="25609" name="Text Box 1033"/>
          <p:cNvSpPr txBox="1">
            <a:spLocks noChangeArrowheads="1"/>
          </p:cNvSpPr>
          <p:nvPr/>
        </p:nvSpPr>
        <p:spPr bwMode="auto">
          <a:xfrm>
            <a:off x="533400" y="2041525"/>
            <a:ext cx="4495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2800" b="1" baseline="-25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</a:t>
            </a:r>
            <a:r>
              <a:rPr lang="en-US" altLang="ja-JP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+ d</a:t>
            </a:r>
            <a:r>
              <a:rPr lang="en-US" altLang="ja-JP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   </a:t>
            </a: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ja-JP" sz="2800" b="1" baseline="30000">
                <a:solidFill>
                  <a:srgbClr val="008000"/>
                </a:solidFill>
                <a:ea typeface="ＭＳ Ｐゴシック" panose="020B0600070205080204" pitchFamily="34" charset="-128"/>
              </a:rPr>
              <a:t>- </a:t>
            </a: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+ p + p</a:t>
            </a:r>
          </a:p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     Ee~E</a:t>
            </a:r>
            <a:r>
              <a:rPr lang="en-US" altLang="ja-JP" sz="2800" b="1" baseline="-25000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2800" b="1">
                <a:solidFill>
                  <a:srgbClr val="008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, </a:t>
            </a:r>
            <a:r>
              <a:rPr lang="en-US" altLang="ja-JP" sz="2800" b="1">
                <a:solidFill>
                  <a:srgbClr val="008000"/>
                </a:solidFill>
                <a:ea typeface="ＭＳ Ｐゴシック" panose="020B0600070205080204" pitchFamily="34" charset="-128"/>
              </a:rPr>
              <a:t>~isotropic</a:t>
            </a:r>
          </a:p>
        </p:txBody>
      </p:sp>
      <p:sp>
        <p:nvSpPr>
          <p:cNvPr id="25610" name="AutoShape 1034"/>
          <p:cNvSpPr>
            <a:spLocks noChangeArrowheads="1"/>
          </p:cNvSpPr>
          <p:nvPr/>
        </p:nvSpPr>
        <p:spPr bwMode="auto">
          <a:xfrm>
            <a:off x="1676400" y="22860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C0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11" name="Text Box 1035"/>
          <p:cNvSpPr txBox="1">
            <a:spLocks noChangeArrowheads="1"/>
          </p:cNvSpPr>
          <p:nvPr/>
        </p:nvSpPr>
        <p:spPr bwMode="auto">
          <a:xfrm>
            <a:off x="533400" y="1371600"/>
            <a:ext cx="3811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ja-JP" altLang="en-US" sz="28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Charged-Current (CC)</a:t>
            </a:r>
          </a:p>
        </p:txBody>
      </p:sp>
      <p:sp>
        <p:nvSpPr>
          <p:cNvPr id="25612" name="Text Box 1036"/>
          <p:cNvSpPr txBox="1">
            <a:spLocks noChangeArrowheads="1"/>
          </p:cNvSpPr>
          <p:nvPr/>
        </p:nvSpPr>
        <p:spPr bwMode="auto">
          <a:xfrm>
            <a:off x="4038600" y="4191000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b="1" i="1">
                <a:solidFill>
                  <a:srgbClr val="008000"/>
                </a:solidFill>
              </a:rPr>
              <a:t>n</a:t>
            </a:r>
            <a:r>
              <a:rPr lang="en-US" altLang="en-US" sz="2800" b="1">
                <a:solidFill>
                  <a:srgbClr val="008000"/>
                </a:solidFill>
              </a:rPr>
              <a:t> </a:t>
            </a:r>
            <a:r>
              <a:rPr lang="en-US" altLang="en-US" sz="2800" b="1">
                <a:solidFill>
                  <a:srgbClr val="008000"/>
                </a:solidFill>
                <a:sym typeface="Symbol" panose="05050102010706020507" pitchFamily="18" charset="2"/>
              </a:rPr>
              <a:t></a:t>
            </a:r>
            <a:r>
              <a:rPr lang="en-US" altLang="en-US" sz="2800" b="1">
                <a:solidFill>
                  <a:srgbClr val="008000"/>
                </a:solidFill>
              </a:rPr>
              <a:t> d </a:t>
            </a:r>
            <a:r>
              <a:rPr lang="en-US" altLang="en-US" sz="2800" b="1">
                <a:solidFill>
                  <a:srgbClr val="008000"/>
                </a:solidFill>
                <a:sym typeface="Symbol" panose="05050102010706020507" pitchFamily="18" charset="2"/>
              </a:rPr>
              <a:t></a:t>
            </a:r>
            <a:r>
              <a:rPr lang="en-US" altLang="en-US" sz="2800" b="1">
                <a:solidFill>
                  <a:srgbClr val="008000"/>
                </a:solidFill>
              </a:rPr>
              <a:t> t </a:t>
            </a:r>
            <a:r>
              <a:rPr lang="en-US" altLang="en-US" sz="2800" b="1">
                <a:solidFill>
                  <a:srgbClr val="008000"/>
                </a:solidFill>
                <a:sym typeface="Symbol" panose="05050102010706020507" pitchFamily="18" charset="2"/>
              </a:rPr>
              <a:t></a:t>
            </a:r>
            <a:r>
              <a:rPr lang="en-US" altLang="en-US" sz="2800" b="1">
                <a:solidFill>
                  <a:srgbClr val="008000"/>
                </a:solidFill>
              </a:rPr>
              <a:t> </a:t>
            </a:r>
            <a:r>
              <a:rPr lang="en-US" altLang="en-US" sz="2800" b="1">
                <a:solidFill>
                  <a:srgbClr val="0080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800" b="1">
                <a:solidFill>
                  <a:srgbClr val="008000"/>
                </a:solidFill>
              </a:rPr>
              <a:t> , E</a:t>
            </a:r>
            <a:r>
              <a:rPr lang="en-US" altLang="en-US" sz="2800" b="1" baseline="-25000">
                <a:solidFill>
                  <a:srgbClr val="008000"/>
                </a:solidFill>
              </a:rPr>
              <a:t>g</a:t>
            </a:r>
            <a:r>
              <a:rPr lang="en-US" altLang="en-US" sz="2800" b="1">
                <a:solidFill>
                  <a:srgbClr val="008000"/>
                </a:solidFill>
              </a:rPr>
              <a:t> = 6.25 MeV</a:t>
            </a:r>
            <a:endParaRPr lang="en-US" altLang="ja-JP" sz="2800" b="1">
              <a:solidFill>
                <a:srgbClr val="008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5613" name="Oval 1037"/>
          <p:cNvSpPr>
            <a:spLocks noChangeArrowheads="1"/>
          </p:cNvSpPr>
          <p:nvPr/>
        </p:nvSpPr>
        <p:spPr bwMode="auto">
          <a:xfrm>
            <a:off x="0" y="4724400"/>
            <a:ext cx="4800600" cy="21336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14" name="Oval 1038"/>
          <p:cNvSpPr>
            <a:spLocks noChangeArrowheads="1"/>
          </p:cNvSpPr>
          <p:nvPr/>
        </p:nvSpPr>
        <p:spPr bwMode="auto">
          <a:xfrm>
            <a:off x="3352800" y="2667000"/>
            <a:ext cx="5562600" cy="25146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15" name="Oval 1039"/>
          <p:cNvSpPr>
            <a:spLocks noChangeArrowheads="1"/>
          </p:cNvSpPr>
          <p:nvPr/>
        </p:nvSpPr>
        <p:spPr bwMode="auto">
          <a:xfrm>
            <a:off x="0" y="990600"/>
            <a:ext cx="4800600" cy="23622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16" name="AutoShape 1040"/>
          <p:cNvSpPr>
            <a:spLocks noChangeArrowheads="1"/>
          </p:cNvSpPr>
          <p:nvPr/>
        </p:nvSpPr>
        <p:spPr bwMode="auto">
          <a:xfrm>
            <a:off x="4643438" y="57150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17" name="AutoShape 1041"/>
          <p:cNvSpPr>
            <a:spLocks noChangeArrowheads="1"/>
          </p:cNvSpPr>
          <p:nvPr/>
        </p:nvSpPr>
        <p:spPr bwMode="auto">
          <a:xfrm>
            <a:off x="5105400" y="1828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5618" name="AutoShape 1042"/>
          <p:cNvSpPr>
            <a:spLocks noChangeArrowheads="1"/>
          </p:cNvSpPr>
          <p:nvPr/>
        </p:nvSpPr>
        <p:spPr bwMode="auto">
          <a:xfrm flipH="1">
            <a:off x="2928938" y="371475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5619" name="Text Box 1043"/>
          <p:cNvSpPr txBox="1">
            <a:spLocks noChangeArrowheads="1"/>
          </p:cNvSpPr>
          <p:nvPr/>
        </p:nvSpPr>
        <p:spPr bwMode="auto">
          <a:xfrm>
            <a:off x="5857875" y="1428750"/>
            <a:ext cx="8715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sz="6000" b="1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6000" b="1" baseline="-2500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</a:t>
            </a:r>
            <a:endParaRPr lang="en-US" altLang="ja-JP" sz="6000" b="1">
              <a:solidFill>
                <a:srgbClr val="C00000"/>
              </a:solidFill>
              <a:latin typeface="Symbol" panose="05050102010706020507" pitchFamily="18" charset="2"/>
              <a:ea typeface="ＭＳ Ｐゴシック" panose="020B0600070205080204" pitchFamily="34" charset="-128"/>
            </a:endParaRPr>
          </a:p>
        </p:txBody>
      </p:sp>
      <p:sp>
        <p:nvSpPr>
          <p:cNvPr id="25620" name="Text Box 1044"/>
          <p:cNvSpPr txBox="1">
            <a:spLocks noChangeArrowheads="1"/>
          </p:cNvSpPr>
          <p:nvPr/>
        </p:nvSpPr>
        <p:spPr bwMode="auto">
          <a:xfrm>
            <a:off x="5572125" y="5572125"/>
            <a:ext cx="3206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sz="3200" b="1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</a:t>
            </a:r>
            <a:r>
              <a:rPr lang="en-US" altLang="ja-JP" sz="3200" b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= </a:t>
            </a:r>
            <a:r>
              <a:rPr lang="en-US" altLang="ja-JP" sz="3200" b="1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</a:t>
            </a:r>
            <a:r>
              <a:rPr lang="en-US" altLang="ja-JP" sz="3200" b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+(</a:t>
            </a:r>
            <a:r>
              <a:rPr lang="en-US" altLang="ja-JP" sz="3200" b="1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m</a:t>
            </a:r>
            <a:r>
              <a:rPr lang="en-US" altLang="ja-JP" sz="3200" b="1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+ n</a:t>
            </a:r>
            <a:r>
              <a:rPr lang="en-US" altLang="ja-JP" sz="3200" b="1" baseline="-25000">
                <a:solidFill>
                  <a:srgbClr val="C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t</a:t>
            </a:r>
            <a:r>
              <a:rPr lang="en-US" altLang="ja-JP" sz="3200" b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r>
              <a:rPr lang="en-US" altLang="ja-JP" sz="3200" b="1">
                <a:solidFill>
                  <a:srgbClr val="C00000"/>
                </a:solidFill>
                <a:ea typeface="ＭＳ Ｐゴシック" panose="020B0600070205080204" pitchFamily="34" charset="-128"/>
              </a:rPr>
              <a:t>/6</a:t>
            </a:r>
          </a:p>
        </p:txBody>
      </p:sp>
      <p:sp>
        <p:nvSpPr>
          <p:cNvPr id="25621" name="Text Box 1045"/>
          <p:cNvSpPr txBox="1">
            <a:spLocks noChangeArrowheads="1"/>
          </p:cNvSpPr>
          <p:nvPr/>
        </p:nvSpPr>
        <p:spPr bwMode="auto">
          <a:xfrm>
            <a:off x="214313" y="3643313"/>
            <a:ext cx="2549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sz="3200" b="1">
                <a:solidFill>
                  <a:schemeClr val="accent2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</a:t>
            </a:r>
            <a:r>
              <a:rPr lang="en-US" altLang="ja-JP" sz="32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= </a:t>
            </a:r>
            <a:r>
              <a:rPr lang="en-US" altLang="ja-JP" sz="3200" b="1">
                <a:solidFill>
                  <a:schemeClr val="accent2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</a:t>
            </a:r>
            <a:r>
              <a:rPr lang="en-US" altLang="ja-JP" sz="32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</a:t>
            </a:r>
            <a:r>
              <a:rPr lang="en-US" altLang="ja-JP" sz="3200" b="1">
                <a:solidFill>
                  <a:schemeClr val="accent2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ja-JP" sz="3200" b="1" baseline="-25000">
                <a:solidFill>
                  <a:schemeClr val="accent2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m</a:t>
            </a:r>
            <a:r>
              <a:rPr lang="en-US" altLang="ja-JP" sz="3200" b="1">
                <a:solidFill>
                  <a:schemeClr val="accent2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+ n</a:t>
            </a:r>
            <a:r>
              <a:rPr lang="en-US" altLang="zh-CN" sz="3200" b="1" baseline="-25000">
                <a:solidFill>
                  <a:schemeClr val="accent2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t</a:t>
            </a:r>
            <a:endParaRPr lang="en-US" altLang="ja-JP" sz="3200" b="1" baseline="-25000">
              <a:solidFill>
                <a:schemeClr val="accent2"/>
              </a:solidFill>
              <a:latin typeface="Symbol" panose="05050102010706020507" pitchFamily="18" charset="2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0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Borexino Detector </a:t>
            </a:r>
            <a:endParaRPr lang="zh-CN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9" y="1804094"/>
            <a:ext cx="7177177" cy="492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179512" y="676783"/>
            <a:ext cx="2819400" cy="1323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solidFill>
                  <a:srgbClr val="C00000"/>
                </a:solidFill>
              </a:rPr>
              <a:t>278t target liq. </a:t>
            </a:r>
            <a:r>
              <a:rPr lang="en-US" altLang="zh-CN" sz="2000" b="1" dirty="0" err="1">
                <a:solidFill>
                  <a:srgbClr val="C00000"/>
                </a:solidFill>
              </a:rPr>
              <a:t>Scint</a:t>
            </a:r>
            <a:r>
              <a:rPr lang="en-US" altLang="zh-CN" sz="2000" b="1" dirty="0">
                <a:solidFill>
                  <a:srgbClr val="C00000"/>
                </a:solidFill>
              </a:rPr>
              <a:t>.</a:t>
            </a:r>
          </a:p>
          <a:p>
            <a:r>
              <a:rPr lang="en-US" altLang="zh-CN" sz="2000" b="1" dirty="0">
                <a:solidFill>
                  <a:srgbClr val="C00000"/>
                </a:solidFill>
              </a:rPr>
              <a:t>890t buffer  liq.</a:t>
            </a:r>
          </a:p>
          <a:p>
            <a:r>
              <a:rPr lang="en-US" altLang="zh-CN" sz="2000" b="1" dirty="0">
                <a:solidFill>
                  <a:srgbClr val="C00000"/>
                </a:solidFill>
              </a:rPr>
              <a:t>2214 PMT </a:t>
            </a:r>
          </a:p>
          <a:p>
            <a:r>
              <a:rPr lang="en-US" altLang="zh-CN" sz="2000" b="1" dirty="0">
                <a:solidFill>
                  <a:srgbClr val="C00000"/>
                </a:solidFill>
              </a:rPr>
              <a:t>2100t water shielding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6348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 smtClean="0"/>
              <a:t>Accelerator Neutrino</a:t>
            </a:r>
            <a:endParaRPr lang="zh-CN" altLang="en-US" sz="40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70144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1808" y="35724"/>
            <a:ext cx="8229600" cy="725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</a:rPr>
              <a:t>Neutrinos at the Main Injector(NUMI)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083" name="内容占位符 2"/>
          <p:cNvSpPr>
            <a:spLocks noGrp="1"/>
          </p:cNvSpPr>
          <p:nvPr>
            <p:ph idx="1"/>
          </p:nvPr>
        </p:nvSpPr>
        <p:spPr>
          <a:xfrm>
            <a:off x="457200" y="4077072"/>
            <a:ext cx="5122912" cy="2049091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002060"/>
                </a:solidFill>
              </a:rPr>
              <a:t>120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GeV</a:t>
            </a:r>
            <a:r>
              <a:rPr lang="en-US" altLang="zh-CN" sz="2400" dirty="0" smtClean="0">
                <a:solidFill>
                  <a:srgbClr val="002060"/>
                </a:solidFill>
              </a:rPr>
              <a:t> proton beam from the main Injector on graphite target, power ~ 310 kW</a:t>
            </a:r>
          </a:p>
          <a:p>
            <a:pPr eaLnBrk="1" hangingPunct="1"/>
            <a:r>
              <a:rPr lang="en-US" altLang="zh-CN" sz="2400" dirty="0" smtClean="0">
                <a:solidFill>
                  <a:srgbClr val="002060"/>
                </a:solidFill>
              </a:rPr>
              <a:t>Produced hadrons, mainly pi and K, will decay to neutrinos</a:t>
            </a:r>
          </a:p>
          <a:p>
            <a:pPr eaLnBrk="1" hangingPunct="1"/>
            <a:endParaRPr lang="zh-CN" altLang="en-US" sz="2400" dirty="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211"/>
            <a:ext cx="906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3" descr="beamflu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89422"/>
            <a:ext cx="3271300" cy="316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519929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endParaRPr lang="zh-CN" alt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8915" name="Group 2"/>
          <p:cNvGrpSpPr>
            <a:grpSpLocks/>
          </p:cNvGrpSpPr>
          <p:nvPr/>
        </p:nvGrpSpPr>
        <p:grpSpPr bwMode="auto">
          <a:xfrm>
            <a:off x="642938" y="1214438"/>
            <a:ext cx="7829550" cy="2571750"/>
            <a:chOff x="234" y="1066"/>
            <a:chExt cx="5292" cy="1825"/>
          </a:xfrm>
        </p:grpSpPr>
        <p:grpSp>
          <p:nvGrpSpPr>
            <p:cNvPr id="38920" name="Group 3"/>
            <p:cNvGrpSpPr>
              <a:grpSpLocks/>
            </p:cNvGrpSpPr>
            <p:nvPr/>
          </p:nvGrpSpPr>
          <p:grpSpPr bwMode="auto">
            <a:xfrm>
              <a:off x="298" y="1422"/>
              <a:ext cx="5150" cy="1469"/>
              <a:chOff x="298" y="1422"/>
              <a:chExt cx="5150" cy="1469"/>
            </a:xfrm>
          </p:grpSpPr>
          <p:pic>
            <p:nvPicPr>
              <p:cNvPr id="38924" name="Picture 4" descr="elCC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4" y="1422"/>
                <a:ext cx="1474" cy="1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25" name="Picture 5" descr="N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" y="1483"/>
                <a:ext cx="1474" cy="1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26" name="Picture 6" descr="muCC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" y="1473"/>
                <a:ext cx="1474" cy="1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34" y="1066"/>
              <a:ext cx="16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l-GR" altLang="zh-CN" sz="2000" b="1">
                  <a:latin typeface="Bookman Old Style" panose="02050604050505020204" pitchFamily="18" charset="0"/>
                </a:rPr>
                <a:t>ν</a:t>
              </a:r>
              <a:r>
                <a:rPr lang="el-GR" altLang="zh-CN" sz="2000" b="1" baseline="-25000">
                  <a:latin typeface="Bookman Old Style" panose="02050604050505020204" pitchFamily="18" charset="0"/>
                </a:rPr>
                <a:t>μ</a:t>
              </a:r>
              <a:r>
                <a:rPr lang="en-GB" altLang="zh-CN" sz="2000" b="1">
                  <a:latin typeface="Century Gothic" panose="020B0502020202020204" pitchFamily="34" charset="0"/>
                </a:rPr>
                <a:t> CC Event</a:t>
              </a:r>
            </a:p>
          </p:txBody>
        </p:sp>
        <p:sp>
          <p:nvSpPr>
            <p:cNvPr id="38922" name="Text Box 8"/>
            <p:cNvSpPr txBox="1">
              <a:spLocks noChangeArrowheads="1"/>
            </p:cNvSpPr>
            <p:nvPr/>
          </p:nvSpPr>
          <p:spPr bwMode="auto">
            <a:xfrm>
              <a:off x="3921" y="1066"/>
              <a:ext cx="1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l-GR" altLang="zh-CN" sz="2000" b="1">
                  <a:latin typeface="Bookman Old Style" panose="02050604050505020204" pitchFamily="18" charset="0"/>
                </a:rPr>
                <a:t>ν</a:t>
              </a:r>
              <a:r>
                <a:rPr lang="en-GB" altLang="zh-CN" sz="2000" b="1" baseline="-25000">
                  <a:latin typeface="Century Gothic" panose="020B0502020202020204" pitchFamily="34" charset="0"/>
                </a:rPr>
                <a:t>e</a:t>
              </a:r>
              <a:r>
                <a:rPr lang="en-GB" altLang="zh-CN">
                  <a:latin typeface="Century Gothic" panose="020B0502020202020204" pitchFamily="34" charset="0"/>
                </a:rPr>
                <a:t> </a:t>
              </a:r>
              <a:r>
                <a:rPr lang="en-GB" altLang="zh-CN" sz="2000" b="1">
                  <a:latin typeface="Century Gothic" panose="020B0502020202020204" pitchFamily="34" charset="0"/>
                </a:rPr>
                <a:t>CC Event</a:t>
              </a:r>
            </a:p>
          </p:txBody>
        </p:sp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2074" y="1084"/>
              <a:ext cx="16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GB" altLang="zh-CN" sz="2000" b="1">
                  <a:latin typeface="Century Gothic" panose="020B0502020202020204" pitchFamily="34" charset="0"/>
                </a:rPr>
                <a:t>NC Event</a:t>
              </a:r>
            </a:p>
          </p:txBody>
        </p:sp>
      </p:grpSp>
      <p:grpSp>
        <p:nvGrpSpPr>
          <p:cNvPr id="38916" name="组合 10"/>
          <p:cNvGrpSpPr>
            <a:grpSpLocks/>
          </p:cNvGrpSpPr>
          <p:nvPr/>
        </p:nvGrpSpPr>
        <p:grpSpPr bwMode="auto">
          <a:xfrm>
            <a:off x="500063" y="3929063"/>
            <a:ext cx="5000625" cy="2786062"/>
            <a:chOff x="285720" y="2928934"/>
            <a:chExt cx="6316679" cy="3412715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928934"/>
              <a:ext cx="6316679" cy="341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9" name="矩形 12"/>
            <p:cNvSpPr>
              <a:spLocks noChangeArrowheads="1"/>
            </p:cNvSpPr>
            <p:nvPr/>
          </p:nvSpPr>
          <p:spPr bwMode="auto">
            <a:xfrm>
              <a:off x="785785" y="3071811"/>
              <a:ext cx="3019226" cy="4147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GB" altLang="zh-CN" sz="1600">
                  <a:latin typeface="Calibri" panose="020F0502020204030204" pitchFamily="34" charset="0"/>
                </a:rPr>
                <a:t>Total </a:t>
              </a:r>
              <a:r>
                <a:rPr lang="en-GB" altLang="zh-CN" sz="1600">
                  <a:latin typeface="Symbol" panose="05050102010706020507" pitchFamily="18" charset="2"/>
                </a:rPr>
                <a:t>n</a:t>
              </a:r>
              <a:r>
                <a:rPr lang="en-GB" altLang="zh-CN" sz="1600" baseline="-25000">
                  <a:latin typeface="Symbol" panose="05050102010706020507" pitchFamily="18" charset="2"/>
                </a:rPr>
                <a:t>m</a:t>
              </a:r>
              <a:r>
                <a:rPr lang="en-GB" altLang="zh-CN" sz="1600">
                  <a:latin typeface="Calibri" panose="020F0502020204030204" pitchFamily="34" charset="0"/>
                </a:rPr>
                <a:t> CC cross section</a:t>
              </a:r>
            </a:p>
          </p:txBody>
        </p:sp>
      </p:grpSp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000500"/>
            <a:ext cx="25003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 Accelerator Neutrinos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" y="647626"/>
            <a:ext cx="8110538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箭头连接符 5"/>
          <p:cNvCxnSpPr/>
          <p:nvPr/>
        </p:nvCxnSpPr>
        <p:spPr bwMode="auto">
          <a:xfrm flipH="1" flipV="1">
            <a:off x="179512" y="1916832"/>
            <a:ext cx="4752528" cy="39604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文本框 4"/>
          <p:cNvSpPr txBox="1"/>
          <p:nvPr/>
        </p:nvSpPr>
        <p:spPr>
          <a:xfrm>
            <a:off x="4788024" y="1814483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MINOS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09678" y="1749513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NOvA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2479" y="193127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DUNE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54776"/>
      </p:ext>
    </p:extLst>
  </p:cSld>
  <p:clrMapOvr>
    <a:masterClrMapping/>
  </p:clrMapOvr>
  <p:transition spd="slow" advClick="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8" name="Line 29"/>
          <p:cNvSpPr>
            <a:spLocks noChangeShapeType="1"/>
          </p:cNvSpPr>
          <p:nvPr/>
        </p:nvSpPr>
        <p:spPr bwMode="auto">
          <a:xfrm flipV="1">
            <a:off x="8151813" y="3219302"/>
            <a:ext cx="600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60" name="Rectangle 31"/>
          <p:cNvSpPr>
            <a:spLocks noGrp="1" noChangeArrowheads="1"/>
          </p:cNvSpPr>
          <p:nvPr>
            <p:ph type="title"/>
          </p:nvPr>
        </p:nvSpPr>
        <p:spPr>
          <a:xfrm>
            <a:off x="673100" y="7417"/>
            <a:ext cx="7715324" cy="779835"/>
          </a:xfrm>
        </p:spPr>
        <p:txBody>
          <a:bodyPr/>
          <a:lstStyle/>
          <a:p>
            <a:r>
              <a:rPr lang="en-US" altLang="zh-CN" dirty="0" err="1"/>
              <a:t>MiniBooNE</a:t>
            </a:r>
            <a:endParaRPr lang="zh-CN" altLang="en-US" dirty="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7086" b="1963"/>
          <a:stretch/>
        </p:blipFill>
        <p:spPr bwMode="auto">
          <a:xfrm>
            <a:off x="539552" y="908720"/>
            <a:ext cx="8428360" cy="56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73100" y="5754666"/>
            <a:ext cx="4835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 mineral oil, Cherenkov light in oil, 1000 8-in PMTs</a:t>
            </a:r>
            <a:endParaRPr lang="zh-CN" alt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8427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74713"/>
            <a:ext cx="714375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zh-CN" sz="3600" i="1" smtClean="0">
                <a:latin typeface="Arial" panose="020B0604020202020204" pitchFamily="34" charset="0"/>
              </a:rPr>
              <a:t>MINOS Detectors</a:t>
            </a:r>
          </a:p>
        </p:txBody>
      </p:sp>
      <p:pic>
        <p:nvPicPr>
          <p:cNvPr id="471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4499992" y="2132856"/>
            <a:ext cx="3043808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475773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8625"/>
            <a:ext cx="424656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1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60676"/>
            <a:ext cx="5658104" cy="279732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 bwMode="auto">
          <a:xfrm>
            <a:off x="4237200" y="1749447"/>
            <a:ext cx="3043808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62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45199" y="764704"/>
            <a:ext cx="5046881" cy="5951848"/>
          </a:xfrm>
        </p:spPr>
        <p:txBody>
          <a:bodyPr/>
          <a:lstStyle/>
          <a:p>
            <a:r>
              <a:rPr lang="en-US" altLang="zh-CN" sz="2400" dirty="0" smtClean="0"/>
              <a:t>Easier than making a cocktail</a:t>
            </a:r>
          </a:p>
          <a:p>
            <a:r>
              <a:rPr lang="en-US" altLang="zh-CN" sz="2400" dirty="0" smtClean="0"/>
              <a:t>Solvent</a:t>
            </a:r>
          </a:p>
          <a:p>
            <a:pPr lvl="1"/>
            <a:r>
              <a:rPr lang="en-US" altLang="zh-CN" sz="2000" dirty="0" smtClean="0"/>
              <a:t>Aromatic compounds, e.g. </a:t>
            </a:r>
            <a:r>
              <a:rPr lang="en-US" altLang="zh-CN" sz="2000" dirty="0" err="1" smtClean="0"/>
              <a:t>Pseudocumene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, </a:t>
            </a:r>
            <a:r>
              <a:rPr lang="en-US" altLang="zh-CN" sz="2000" dirty="0" err="1" smtClean="0"/>
              <a:t>Mesitylene</a:t>
            </a:r>
            <a:r>
              <a:rPr lang="en-US" altLang="zh-CN" sz="2000" dirty="0"/>
              <a:t>, </a:t>
            </a:r>
            <a:r>
              <a:rPr lang="en-US" altLang="zh-CN" sz="2000" dirty="0" smtClean="0"/>
              <a:t>Xylene(PX), Toluene, PXE, DIN, </a:t>
            </a:r>
            <a:r>
              <a:rPr lang="en-US" altLang="zh-CN" sz="2000" dirty="0" smtClean="0">
                <a:solidFill>
                  <a:srgbClr val="FF0000"/>
                </a:solidFill>
              </a:rPr>
              <a:t>LAB</a:t>
            </a:r>
          </a:p>
          <a:p>
            <a:pPr lvl="1"/>
            <a:r>
              <a:rPr lang="en-US" altLang="zh-CN" sz="2000" dirty="0" smtClean="0"/>
              <a:t>Solvent itself has very low light yield</a:t>
            </a:r>
          </a:p>
          <a:p>
            <a:r>
              <a:rPr lang="en-US" altLang="zh-CN" sz="2400" dirty="0" smtClean="0"/>
              <a:t>Fluor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(1-5 g/L</a:t>
            </a:r>
            <a:r>
              <a:rPr lang="en-US" altLang="zh-CN" sz="2400" dirty="0"/>
              <a:t>)</a:t>
            </a:r>
            <a:endParaRPr lang="en-US" altLang="zh-CN" sz="2400" dirty="0" smtClean="0"/>
          </a:p>
          <a:p>
            <a:pPr lvl="1"/>
            <a:r>
              <a:rPr lang="en-US" altLang="zh-CN" sz="2000" dirty="0" smtClean="0">
                <a:solidFill>
                  <a:srgbClr val="FF0000"/>
                </a:solidFill>
              </a:rPr>
              <a:t>PPO</a:t>
            </a:r>
            <a:r>
              <a:rPr lang="zh-CN" altLang="en-US" sz="2000" dirty="0" smtClean="0"/>
              <a:t>、</a:t>
            </a:r>
            <a:r>
              <a:rPr lang="en-US" altLang="zh-CN" sz="2000" dirty="0" smtClean="0"/>
              <a:t>PBD</a:t>
            </a:r>
            <a:r>
              <a:rPr lang="zh-CN" altLang="en-US" sz="2000" dirty="0" smtClean="0"/>
              <a:t>、</a:t>
            </a:r>
            <a:r>
              <a:rPr lang="en-US" altLang="zh-CN" sz="2000" dirty="0" smtClean="0"/>
              <a:t>TP</a:t>
            </a:r>
            <a:r>
              <a:rPr lang="zh-CN" altLang="en-US" sz="2000" dirty="0" smtClean="0"/>
              <a:t>、</a:t>
            </a:r>
            <a:r>
              <a:rPr lang="en-US" altLang="zh-CN" sz="2000" dirty="0" smtClean="0"/>
              <a:t>PMP</a:t>
            </a:r>
          </a:p>
          <a:p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(Optional)</a:t>
            </a:r>
            <a:r>
              <a:rPr lang="en-US" altLang="zh-CN" sz="2400" dirty="0" smtClean="0"/>
              <a:t> Wavelength Shifter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(0~15 mg/L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pPr lvl="1"/>
            <a:r>
              <a:rPr lang="en-US" altLang="zh-CN" sz="2000" dirty="0" err="1" smtClean="0">
                <a:solidFill>
                  <a:srgbClr val="FF0000"/>
                </a:solidFill>
              </a:rPr>
              <a:t>bis</a:t>
            </a:r>
            <a:r>
              <a:rPr lang="en-US" altLang="zh-CN" sz="2000" dirty="0" smtClean="0">
                <a:solidFill>
                  <a:srgbClr val="FF0000"/>
                </a:solidFill>
              </a:rPr>
              <a:t>-MSB</a:t>
            </a:r>
            <a:r>
              <a:rPr lang="zh-CN" altLang="en-US" sz="2000" dirty="0" smtClean="0"/>
              <a:t>、</a:t>
            </a:r>
            <a:r>
              <a:rPr lang="en-US" altLang="zh-CN" sz="2000" dirty="0" smtClean="0"/>
              <a:t>POPOP</a:t>
            </a:r>
            <a:r>
              <a:rPr lang="zh-CN" altLang="en-US" sz="2000" dirty="0" smtClean="0"/>
              <a:t>、</a:t>
            </a:r>
            <a:r>
              <a:rPr lang="en-US" altLang="zh-CN" sz="2000" dirty="0" smtClean="0"/>
              <a:t>BBQ</a:t>
            </a:r>
          </a:p>
          <a:p>
            <a:pPr lvl="1"/>
            <a:r>
              <a:rPr lang="en-US" altLang="zh-CN" sz="2000" dirty="0"/>
              <a:t>Match PMT response, shifting photon wavelength to transparent </a:t>
            </a:r>
            <a:r>
              <a:rPr lang="en-US" altLang="zh-CN" sz="2000" dirty="0" smtClean="0"/>
              <a:t>region</a:t>
            </a:r>
          </a:p>
          <a:p>
            <a:r>
              <a:rPr lang="en-US" altLang="zh-CN" sz="2400" dirty="0" smtClean="0"/>
              <a:t>Very difficult to make good LS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589712"/>
          </a:xfrm>
        </p:spPr>
        <p:txBody>
          <a:bodyPr/>
          <a:lstStyle/>
          <a:p>
            <a:r>
              <a:rPr lang="en-US" altLang="zh-CN" dirty="0" smtClean="0"/>
              <a:t>Make a Liquid Scintillator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1679" y="626316"/>
            <a:ext cx="2952328" cy="244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9" descr="alkyl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06" y="2001267"/>
            <a:ext cx="280987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2,5-二苯基恶唑, CAS #: 92-71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2" y="3537324"/>
            <a:ext cx="2359017" cy="10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12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27" y="5073258"/>
            <a:ext cx="3545607" cy="14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7338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647700" y="899964"/>
            <a:ext cx="8401050" cy="2897188"/>
            <a:chOff x="234" y="1066"/>
            <a:chExt cx="5292" cy="1825"/>
          </a:xfrm>
        </p:grpSpPr>
        <p:grpSp>
          <p:nvGrpSpPr>
            <p:cNvPr id="39961" name="Group 3"/>
            <p:cNvGrpSpPr>
              <a:grpSpLocks/>
            </p:cNvGrpSpPr>
            <p:nvPr/>
          </p:nvGrpSpPr>
          <p:grpSpPr bwMode="auto">
            <a:xfrm>
              <a:off x="298" y="1422"/>
              <a:ext cx="5150" cy="1469"/>
              <a:chOff x="298" y="1422"/>
              <a:chExt cx="5150" cy="1469"/>
            </a:xfrm>
          </p:grpSpPr>
          <p:pic>
            <p:nvPicPr>
              <p:cNvPr id="39965" name="Picture 4" descr="elCC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4" y="1422"/>
                <a:ext cx="1474" cy="1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6" name="Picture 5" descr="N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" y="1483"/>
                <a:ext cx="1474" cy="1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7" name="Picture 6" descr="muCC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" y="1473"/>
                <a:ext cx="1474" cy="1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62" name="Text Box 7"/>
            <p:cNvSpPr txBox="1">
              <a:spLocks noChangeArrowheads="1"/>
            </p:cNvSpPr>
            <p:nvPr/>
          </p:nvSpPr>
          <p:spPr bwMode="auto">
            <a:xfrm>
              <a:off x="234" y="1066"/>
              <a:ext cx="16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l-GR" altLang="zh-CN" sz="2000" b="1">
                  <a:latin typeface="Bookman Old Style" pitchFamily="18" charset="0"/>
                </a:rPr>
                <a:t>ν</a:t>
              </a:r>
              <a:r>
                <a:rPr lang="el-GR" altLang="zh-CN" sz="2000" b="1" baseline="-25000">
                  <a:latin typeface="Bookman Old Style" pitchFamily="18" charset="0"/>
                </a:rPr>
                <a:t>μ</a:t>
              </a:r>
              <a:r>
                <a:rPr lang="en-GB" altLang="zh-CN" sz="2000" b="1">
                  <a:latin typeface="Century Gothic" pitchFamily="34" charset="0"/>
                </a:rPr>
                <a:t> CC Event</a:t>
              </a:r>
            </a:p>
          </p:txBody>
        </p:sp>
        <p:sp>
          <p:nvSpPr>
            <p:cNvPr id="39963" name="Text Box 8"/>
            <p:cNvSpPr txBox="1">
              <a:spLocks noChangeArrowheads="1"/>
            </p:cNvSpPr>
            <p:nvPr/>
          </p:nvSpPr>
          <p:spPr bwMode="auto">
            <a:xfrm>
              <a:off x="3921" y="1066"/>
              <a:ext cx="1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l-GR" altLang="zh-CN" sz="2000" b="1">
                  <a:latin typeface="Bookman Old Style" pitchFamily="18" charset="0"/>
                </a:rPr>
                <a:t>ν</a:t>
              </a:r>
              <a:r>
                <a:rPr lang="en-GB" altLang="zh-CN" sz="2000" b="1" baseline="-25000">
                  <a:latin typeface="Century Gothic" pitchFamily="34" charset="0"/>
                </a:rPr>
                <a:t>e</a:t>
              </a:r>
              <a:r>
                <a:rPr lang="en-GB" altLang="zh-CN">
                  <a:latin typeface="Century Gothic" pitchFamily="34" charset="0"/>
                </a:rPr>
                <a:t> </a:t>
              </a:r>
              <a:r>
                <a:rPr lang="en-GB" altLang="zh-CN" sz="2000" b="1">
                  <a:latin typeface="Century Gothic" pitchFamily="34" charset="0"/>
                </a:rPr>
                <a:t>CC Event</a:t>
              </a:r>
            </a:p>
          </p:txBody>
        </p:sp>
        <p:sp>
          <p:nvSpPr>
            <p:cNvPr id="39964" name="Text Box 9"/>
            <p:cNvSpPr txBox="1">
              <a:spLocks noChangeArrowheads="1"/>
            </p:cNvSpPr>
            <p:nvPr/>
          </p:nvSpPr>
          <p:spPr bwMode="auto">
            <a:xfrm>
              <a:off x="2074" y="1084"/>
              <a:ext cx="16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GB" altLang="zh-CN" sz="2000" b="1">
                  <a:latin typeface="Century Gothic" pitchFamily="34" charset="0"/>
                </a:rPr>
                <a:t>NC Event</a:t>
              </a:r>
            </a:p>
          </p:txBody>
        </p:sp>
      </p:grpSp>
      <p:sp>
        <p:nvSpPr>
          <p:cNvPr id="39939" name="Text Box 10"/>
          <p:cNvSpPr txBox="1">
            <a:spLocks noChangeArrowheads="1"/>
          </p:cNvSpPr>
          <p:nvPr/>
        </p:nvSpPr>
        <p:spPr bwMode="auto">
          <a:xfrm>
            <a:off x="647700" y="899964"/>
            <a:ext cx="256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l-GR" altLang="zh-CN" sz="2000" b="1">
                <a:latin typeface="Bookman Old Style" pitchFamily="18" charset="0"/>
              </a:rPr>
              <a:t>ν</a:t>
            </a:r>
            <a:r>
              <a:rPr lang="el-GR" altLang="zh-CN" sz="2000" b="1" baseline="-25000">
                <a:latin typeface="Bookman Old Style" pitchFamily="18" charset="0"/>
              </a:rPr>
              <a:t>μ</a:t>
            </a:r>
            <a:r>
              <a:rPr lang="en-GB" altLang="zh-CN" sz="2000" b="1">
                <a:latin typeface="Century Gothic" pitchFamily="34" charset="0"/>
              </a:rPr>
              <a:t> CC Event</a:t>
            </a:r>
          </a:p>
        </p:txBody>
      </p:sp>
      <p:pic>
        <p:nvPicPr>
          <p:cNvPr id="39940" name="Picture 11" descr="Event_CCmu_4_2122_14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296839"/>
            <a:ext cx="25479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2814638" y="1322239"/>
            <a:ext cx="358775" cy="212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1400" b="1">
                <a:latin typeface="Verdana" pitchFamily="34" charset="0"/>
              </a:rPr>
              <a:t>UZ</a:t>
            </a:r>
          </a:p>
        </p:txBody>
      </p:sp>
      <p:sp>
        <p:nvSpPr>
          <p:cNvPr id="39942" name="Text Box 13"/>
          <p:cNvSpPr txBox="1">
            <a:spLocks noChangeArrowheads="1"/>
          </p:cNvSpPr>
          <p:nvPr/>
        </p:nvSpPr>
        <p:spPr bwMode="auto">
          <a:xfrm>
            <a:off x="2814638" y="2389039"/>
            <a:ext cx="358775" cy="212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1400" b="1">
                <a:latin typeface="Verdana" pitchFamily="34" charset="0"/>
              </a:rPr>
              <a:t>VZ</a:t>
            </a:r>
          </a:p>
        </p:txBody>
      </p:sp>
      <p:sp>
        <p:nvSpPr>
          <p:cNvPr id="39943" name="Text Box 14"/>
          <p:cNvSpPr txBox="1">
            <a:spLocks noChangeArrowheads="1"/>
          </p:cNvSpPr>
          <p:nvPr/>
        </p:nvSpPr>
        <p:spPr bwMode="auto">
          <a:xfrm>
            <a:off x="627063" y="3986064"/>
            <a:ext cx="2568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rgbClr val="990099"/>
              </a:buClr>
            </a:pPr>
            <a:r>
              <a:rPr lang="en-GB" altLang="zh-CN" sz="1600" b="1">
                <a:solidFill>
                  <a:srgbClr val="FF3300"/>
                </a:solidFill>
                <a:latin typeface="Century Gothic" pitchFamily="34" charset="0"/>
              </a:rPr>
              <a:t>long </a:t>
            </a:r>
            <a:r>
              <a:rPr lang="el-GR" altLang="zh-CN" sz="1600" b="1">
                <a:solidFill>
                  <a:srgbClr val="FF3300"/>
                </a:solidFill>
                <a:latin typeface="Bookman Old Style" pitchFamily="18" charset="0"/>
              </a:rPr>
              <a:t>μ</a:t>
            </a:r>
            <a:r>
              <a:rPr lang="en-GB" altLang="zh-CN" sz="1600" b="1">
                <a:solidFill>
                  <a:srgbClr val="FF3300"/>
                </a:solidFill>
                <a:latin typeface="Century Gothic" pitchFamily="34" charset="0"/>
              </a:rPr>
              <a:t> track &amp; hadronic activity at vertex</a:t>
            </a:r>
          </a:p>
        </p:txBody>
      </p:sp>
      <p:sp>
        <p:nvSpPr>
          <p:cNvPr id="39944" name="Line 15"/>
          <p:cNvSpPr>
            <a:spLocks noChangeShapeType="1"/>
          </p:cNvSpPr>
          <p:nvPr/>
        </p:nvSpPr>
        <p:spPr bwMode="auto">
          <a:xfrm flipH="1">
            <a:off x="908050" y="3227239"/>
            <a:ext cx="6477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45" name="Line 16"/>
          <p:cNvSpPr>
            <a:spLocks noChangeShapeType="1"/>
          </p:cNvSpPr>
          <p:nvPr/>
        </p:nvSpPr>
        <p:spPr bwMode="auto">
          <a:xfrm flipV="1">
            <a:off x="2403475" y="3217714"/>
            <a:ext cx="600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46" name="Text Box 17"/>
          <p:cNvSpPr txBox="1">
            <a:spLocks noChangeArrowheads="1"/>
          </p:cNvSpPr>
          <p:nvPr/>
        </p:nvSpPr>
        <p:spPr bwMode="auto">
          <a:xfrm>
            <a:off x="1717675" y="3063727"/>
            <a:ext cx="714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bg1"/>
                </a:solidFill>
              </a:rPr>
              <a:t>3.5m</a:t>
            </a:r>
          </a:p>
        </p:txBody>
      </p:sp>
      <p:sp>
        <p:nvSpPr>
          <p:cNvPr id="39948" name="Text Box 19"/>
          <p:cNvSpPr txBox="1">
            <a:spLocks noChangeArrowheads="1"/>
          </p:cNvSpPr>
          <p:nvPr/>
        </p:nvSpPr>
        <p:spPr bwMode="auto">
          <a:xfrm>
            <a:off x="3568700" y="928539"/>
            <a:ext cx="2559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2000" b="1">
                <a:latin typeface="Century Gothic" pitchFamily="34" charset="0"/>
              </a:rPr>
              <a:t>NC Event</a:t>
            </a:r>
          </a:p>
        </p:txBody>
      </p:sp>
      <p:pic>
        <p:nvPicPr>
          <p:cNvPr id="39949" name="Picture 20" descr="Event_NC_2125_1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322239"/>
            <a:ext cx="25590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Text Box 21"/>
          <p:cNvSpPr txBox="1">
            <a:spLocks noChangeArrowheads="1"/>
          </p:cNvSpPr>
          <p:nvPr/>
        </p:nvSpPr>
        <p:spPr bwMode="auto">
          <a:xfrm>
            <a:off x="3568700" y="3986064"/>
            <a:ext cx="255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rgbClr val="990099"/>
              </a:buClr>
            </a:pPr>
            <a:r>
              <a:rPr lang="en-GB" altLang="zh-CN" b="1">
                <a:solidFill>
                  <a:srgbClr val="FF3300"/>
                </a:solidFill>
                <a:latin typeface="Century Gothic" pitchFamily="34" charset="0"/>
              </a:rPr>
              <a:t>short event, often diffuse</a:t>
            </a:r>
          </a:p>
        </p:txBody>
      </p:sp>
      <p:sp>
        <p:nvSpPr>
          <p:cNvPr id="39951" name="Line 22"/>
          <p:cNvSpPr>
            <a:spLocks noChangeShapeType="1"/>
          </p:cNvSpPr>
          <p:nvPr/>
        </p:nvSpPr>
        <p:spPr bwMode="auto">
          <a:xfrm flipH="1">
            <a:off x="3759200" y="3227239"/>
            <a:ext cx="6477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2" name="Line 23"/>
          <p:cNvSpPr>
            <a:spLocks noChangeShapeType="1"/>
          </p:cNvSpPr>
          <p:nvPr/>
        </p:nvSpPr>
        <p:spPr bwMode="auto">
          <a:xfrm flipV="1">
            <a:off x="5254625" y="3217714"/>
            <a:ext cx="600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3" name="Text Box 24"/>
          <p:cNvSpPr txBox="1">
            <a:spLocks noChangeArrowheads="1"/>
          </p:cNvSpPr>
          <p:nvPr/>
        </p:nvSpPr>
        <p:spPr bwMode="auto">
          <a:xfrm>
            <a:off x="4559300" y="3073252"/>
            <a:ext cx="714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bg1"/>
                </a:solidFill>
              </a:rPr>
              <a:t>1.8m</a:t>
            </a:r>
          </a:p>
        </p:txBody>
      </p:sp>
      <p:sp>
        <p:nvSpPr>
          <p:cNvPr id="39954" name="Text Box 25"/>
          <p:cNvSpPr txBox="1">
            <a:spLocks noChangeArrowheads="1"/>
          </p:cNvSpPr>
          <p:nvPr/>
        </p:nvSpPr>
        <p:spPr bwMode="auto">
          <a:xfrm>
            <a:off x="6500813" y="899964"/>
            <a:ext cx="2547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l-GR" altLang="zh-CN" sz="2000" b="1">
                <a:latin typeface="Bookman Old Style" pitchFamily="18" charset="0"/>
              </a:rPr>
              <a:t>ν</a:t>
            </a:r>
            <a:r>
              <a:rPr lang="en-GB" altLang="zh-CN" sz="2000" b="1" baseline="-25000">
                <a:latin typeface="Century Gothic" pitchFamily="34" charset="0"/>
              </a:rPr>
              <a:t>e</a:t>
            </a:r>
            <a:r>
              <a:rPr lang="en-GB" altLang="zh-CN">
                <a:latin typeface="Century Gothic" pitchFamily="34" charset="0"/>
              </a:rPr>
              <a:t> </a:t>
            </a:r>
            <a:r>
              <a:rPr lang="en-GB" altLang="zh-CN" sz="2000" b="1">
                <a:latin typeface="Century Gothic" pitchFamily="34" charset="0"/>
              </a:rPr>
              <a:t>CC Event</a:t>
            </a:r>
          </a:p>
        </p:txBody>
      </p:sp>
      <p:pic>
        <p:nvPicPr>
          <p:cNvPr id="39955" name="Picture 26" descr="Event_CCe_4_2122_5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311127"/>
            <a:ext cx="2547937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7"/>
          <p:cNvSpPr txBox="1">
            <a:spLocks noChangeArrowheads="1"/>
          </p:cNvSpPr>
          <p:nvPr/>
        </p:nvSpPr>
        <p:spPr bwMode="auto">
          <a:xfrm>
            <a:off x="6472238" y="3986064"/>
            <a:ext cx="2547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rgbClr val="990099"/>
              </a:buClr>
            </a:pPr>
            <a:r>
              <a:rPr lang="en-GB" altLang="zh-CN" b="1">
                <a:solidFill>
                  <a:srgbClr val="FF3300"/>
                </a:solidFill>
                <a:latin typeface="Century Gothic" pitchFamily="34" charset="0"/>
              </a:rPr>
              <a:t>short, with typical EM shower profile</a:t>
            </a:r>
          </a:p>
        </p:txBody>
      </p:sp>
      <p:sp>
        <p:nvSpPr>
          <p:cNvPr id="39957" name="Line 28"/>
          <p:cNvSpPr>
            <a:spLocks noChangeShapeType="1"/>
          </p:cNvSpPr>
          <p:nvPr/>
        </p:nvSpPr>
        <p:spPr bwMode="auto">
          <a:xfrm flipH="1">
            <a:off x="6656388" y="3228827"/>
            <a:ext cx="6477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8" name="Line 29"/>
          <p:cNvSpPr>
            <a:spLocks noChangeShapeType="1"/>
          </p:cNvSpPr>
          <p:nvPr/>
        </p:nvSpPr>
        <p:spPr bwMode="auto">
          <a:xfrm flipV="1">
            <a:off x="8151813" y="3219302"/>
            <a:ext cx="600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9" name="Text Box 30"/>
          <p:cNvSpPr txBox="1">
            <a:spLocks noChangeArrowheads="1"/>
          </p:cNvSpPr>
          <p:nvPr/>
        </p:nvSpPr>
        <p:spPr bwMode="auto">
          <a:xfrm>
            <a:off x="7456488" y="3074839"/>
            <a:ext cx="714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bg1"/>
                </a:solidFill>
              </a:rPr>
              <a:t>2.3m</a:t>
            </a:r>
          </a:p>
        </p:txBody>
      </p:sp>
      <p:sp>
        <p:nvSpPr>
          <p:cNvPr id="39960" name="Rectangle 31"/>
          <p:cNvSpPr>
            <a:spLocks noGrp="1" noChangeArrowheads="1"/>
          </p:cNvSpPr>
          <p:nvPr>
            <p:ph type="title"/>
          </p:nvPr>
        </p:nvSpPr>
        <p:spPr>
          <a:xfrm>
            <a:off x="673100" y="7417"/>
            <a:ext cx="7715324" cy="77983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PID</a:t>
            </a:r>
          </a:p>
        </p:txBody>
      </p:sp>
    </p:spTree>
    <p:extLst>
      <p:ext uri="{BB962C8B-B14F-4D97-AF65-F5344CB8AC3E}">
        <p14:creationId xmlns:p14="http://schemas.microsoft.com/office/powerpoint/2010/main" val="1490396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3" y="274657"/>
            <a:ext cx="8876254" cy="612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52105"/>
      </p:ext>
    </p:extLst>
  </p:cSld>
  <p:clrMapOvr>
    <a:masterClrMapping/>
  </p:clrMapOvr>
  <p:transition spd="slow" advClick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zh-CN" sz="4000" i="1" smtClean="0">
                <a:latin typeface="Arial" panose="020B0604020202020204" pitchFamily="34" charset="0"/>
              </a:rPr>
              <a:t>CNGS and OPERA</a:t>
            </a:r>
          </a:p>
        </p:txBody>
      </p:sp>
      <p:grpSp>
        <p:nvGrpSpPr>
          <p:cNvPr id="50179" name="Group 6"/>
          <p:cNvGrpSpPr>
            <a:grpSpLocks/>
          </p:cNvGrpSpPr>
          <p:nvPr/>
        </p:nvGrpSpPr>
        <p:grpSpPr bwMode="auto">
          <a:xfrm>
            <a:off x="0" y="836613"/>
            <a:ext cx="5257800" cy="3276600"/>
            <a:chOff x="240" y="1152"/>
            <a:chExt cx="3744" cy="2604"/>
          </a:xfrm>
        </p:grpSpPr>
        <p:grpSp>
          <p:nvGrpSpPr>
            <p:cNvPr id="50221" name="Group 7"/>
            <p:cNvGrpSpPr>
              <a:grpSpLocks/>
            </p:cNvGrpSpPr>
            <p:nvPr/>
          </p:nvGrpSpPr>
          <p:grpSpPr bwMode="auto">
            <a:xfrm>
              <a:off x="240" y="1152"/>
              <a:ext cx="3744" cy="2604"/>
              <a:chOff x="240" y="1152"/>
              <a:chExt cx="3744" cy="2604"/>
            </a:xfrm>
          </p:grpSpPr>
          <p:grpSp>
            <p:nvGrpSpPr>
              <p:cNvPr id="50223" name="Group 8"/>
              <p:cNvGrpSpPr>
                <a:grpSpLocks/>
              </p:cNvGrpSpPr>
              <p:nvPr/>
            </p:nvGrpSpPr>
            <p:grpSpPr bwMode="auto">
              <a:xfrm>
                <a:off x="240" y="1152"/>
                <a:ext cx="3744" cy="2604"/>
                <a:chOff x="168" y="1754"/>
                <a:chExt cx="3360" cy="2086"/>
              </a:xfrm>
            </p:grpSpPr>
            <p:pic>
              <p:nvPicPr>
                <p:cNvPr id="50227" name="Picture 9" descr="BeamtoGSnew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2"/>
                <a:stretch>
                  <a:fillRect/>
                </a:stretch>
              </p:blipFill>
              <p:spPr bwMode="auto">
                <a:xfrm>
                  <a:off x="215" y="1754"/>
                  <a:ext cx="3313" cy="20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228" name="Rectangle 10"/>
                <p:cNvSpPr>
                  <a:spLocks noChangeArrowheads="1"/>
                </p:cNvSpPr>
                <p:nvPr/>
              </p:nvSpPr>
              <p:spPr bwMode="auto">
                <a:xfrm>
                  <a:off x="168" y="3661"/>
                  <a:ext cx="699" cy="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0224" name="Text Box 11"/>
              <p:cNvSpPr txBox="1">
                <a:spLocks noChangeArrowheads="1"/>
              </p:cNvSpPr>
              <p:nvPr/>
            </p:nvSpPr>
            <p:spPr bwMode="auto">
              <a:xfrm rot="903362">
                <a:off x="1170" y="1293"/>
                <a:ext cx="462" cy="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zh-CN" sz="4000" b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zh-CN" sz="4000" b="1" baseline="-15000">
                    <a:solidFill>
                      <a:srgbClr val="CC0000"/>
                    </a:solidFill>
                    <a:latin typeface="Symbol" panose="05050102010706020507" pitchFamily="18" charset="2"/>
                  </a:rPr>
                  <a:t>m</a:t>
                </a:r>
                <a:endParaRPr lang="en-GB" altLang="zh-CN" sz="2000">
                  <a:latin typeface="Calibri" panose="020F0502020204030204" pitchFamily="34" charset="0"/>
                </a:endParaRPr>
              </a:p>
            </p:txBody>
          </p:sp>
          <p:sp>
            <p:nvSpPr>
              <p:cNvPr id="50225" name="Text Box 12"/>
              <p:cNvSpPr txBox="1">
                <a:spLocks noChangeArrowheads="1"/>
              </p:cNvSpPr>
              <p:nvPr/>
            </p:nvSpPr>
            <p:spPr bwMode="auto">
              <a:xfrm>
                <a:off x="1659" y="2001"/>
                <a:ext cx="649" cy="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zh-CN" sz="4000" b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zh-CN" sz="4000" b="1" baseline="-15000">
                    <a:solidFill>
                      <a:srgbClr val="CC0000"/>
                    </a:solidFill>
                    <a:latin typeface="Symbol" panose="05050102010706020507" pitchFamily="18" charset="2"/>
                  </a:rPr>
                  <a:t>t </a:t>
                </a:r>
                <a:r>
                  <a:rPr lang="en-GB" altLang="zh-CN" sz="4000" b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?</a:t>
                </a:r>
              </a:p>
            </p:txBody>
          </p:sp>
          <p:pic>
            <p:nvPicPr>
              <p:cNvPr id="50226" name="Picture 13" descr="lng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8" y="1830"/>
                <a:ext cx="1614" cy="1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222" name="Rectangle 14"/>
            <p:cNvSpPr>
              <a:spLocks noChangeArrowheads="1"/>
            </p:cNvSpPr>
            <p:nvPr/>
          </p:nvSpPr>
          <p:spPr bwMode="auto">
            <a:xfrm>
              <a:off x="306" y="3546"/>
              <a:ext cx="960" cy="14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50180" name="Rectangle 17"/>
          <p:cNvSpPr>
            <a:spLocks noChangeArrowheads="1"/>
          </p:cNvSpPr>
          <p:nvPr/>
        </p:nvSpPr>
        <p:spPr bwMode="auto">
          <a:xfrm>
            <a:off x="6584950" y="4346575"/>
            <a:ext cx="866775" cy="21129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1" name="Rectangle 18"/>
          <p:cNvSpPr>
            <a:spLocks noChangeArrowheads="1"/>
          </p:cNvSpPr>
          <p:nvPr/>
        </p:nvSpPr>
        <p:spPr bwMode="auto">
          <a:xfrm>
            <a:off x="4075113" y="4346575"/>
            <a:ext cx="865187" cy="21129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2" name="Rectangle 19"/>
          <p:cNvSpPr>
            <a:spLocks noChangeArrowheads="1"/>
          </p:cNvSpPr>
          <p:nvPr/>
        </p:nvSpPr>
        <p:spPr bwMode="auto">
          <a:xfrm>
            <a:off x="5348288" y="4346575"/>
            <a:ext cx="865187" cy="21129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3" name="Rectangle 20"/>
          <p:cNvSpPr>
            <a:spLocks noChangeArrowheads="1"/>
          </p:cNvSpPr>
          <p:nvPr/>
        </p:nvSpPr>
        <p:spPr bwMode="auto">
          <a:xfrm>
            <a:off x="4940300" y="4346575"/>
            <a:ext cx="76200" cy="21129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4" name="Rectangle 21"/>
          <p:cNvSpPr>
            <a:spLocks noChangeArrowheads="1"/>
          </p:cNvSpPr>
          <p:nvPr/>
        </p:nvSpPr>
        <p:spPr bwMode="auto">
          <a:xfrm>
            <a:off x="5272088" y="4346575"/>
            <a:ext cx="77787" cy="21129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5" name="Rectangle 22"/>
          <p:cNvSpPr>
            <a:spLocks noChangeArrowheads="1"/>
          </p:cNvSpPr>
          <p:nvPr/>
        </p:nvSpPr>
        <p:spPr bwMode="auto">
          <a:xfrm>
            <a:off x="6540500" y="4346575"/>
            <a:ext cx="84138" cy="21129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6" name="Rectangle 23"/>
          <p:cNvSpPr>
            <a:spLocks noChangeArrowheads="1"/>
          </p:cNvSpPr>
          <p:nvPr/>
        </p:nvSpPr>
        <p:spPr bwMode="auto">
          <a:xfrm>
            <a:off x="6211888" y="4346575"/>
            <a:ext cx="82550" cy="21129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7" name="Line 24"/>
          <p:cNvSpPr>
            <a:spLocks noChangeShapeType="1"/>
          </p:cNvSpPr>
          <p:nvPr/>
        </p:nvSpPr>
        <p:spPr bwMode="auto">
          <a:xfrm>
            <a:off x="4616450" y="5556250"/>
            <a:ext cx="2282825" cy="642938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188" name="Line 25"/>
          <p:cNvSpPr>
            <a:spLocks noChangeShapeType="1"/>
          </p:cNvSpPr>
          <p:nvPr/>
        </p:nvSpPr>
        <p:spPr bwMode="auto">
          <a:xfrm>
            <a:off x="4633913" y="5553075"/>
            <a:ext cx="2309812" cy="33655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189" name="Line 26"/>
          <p:cNvSpPr>
            <a:spLocks noChangeShapeType="1"/>
          </p:cNvSpPr>
          <p:nvPr/>
        </p:nvSpPr>
        <p:spPr bwMode="auto">
          <a:xfrm flipV="1">
            <a:off x="4117975" y="5554663"/>
            <a:ext cx="474663" cy="1587"/>
          </a:xfrm>
          <a:prstGeom prst="line">
            <a:avLst/>
          </a:prstGeom>
          <a:noFill/>
          <a:ln w="9525">
            <a:solidFill>
              <a:srgbClr val="CC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0" name="Line 27"/>
          <p:cNvSpPr>
            <a:spLocks noChangeShapeType="1"/>
          </p:cNvSpPr>
          <p:nvPr/>
        </p:nvSpPr>
        <p:spPr bwMode="auto">
          <a:xfrm>
            <a:off x="3132138" y="5567363"/>
            <a:ext cx="887412" cy="0"/>
          </a:xfrm>
          <a:prstGeom prst="line">
            <a:avLst/>
          </a:prstGeom>
          <a:noFill/>
          <a:ln w="9525">
            <a:solidFill>
              <a:srgbClr val="66FFFF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1" name="Line 28"/>
          <p:cNvSpPr>
            <a:spLocks noChangeShapeType="1"/>
          </p:cNvSpPr>
          <p:nvPr/>
        </p:nvSpPr>
        <p:spPr bwMode="auto">
          <a:xfrm flipV="1">
            <a:off x="4629150" y="5172075"/>
            <a:ext cx="1082675" cy="376238"/>
          </a:xfrm>
          <a:prstGeom prst="line">
            <a:avLst/>
          </a:prstGeom>
          <a:noFill/>
          <a:ln w="63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2" name="Line 29"/>
          <p:cNvSpPr>
            <a:spLocks noChangeShapeType="1"/>
          </p:cNvSpPr>
          <p:nvPr/>
        </p:nvSpPr>
        <p:spPr bwMode="auto">
          <a:xfrm>
            <a:off x="5716588" y="5167313"/>
            <a:ext cx="1273175" cy="17462"/>
          </a:xfrm>
          <a:prstGeom prst="line">
            <a:avLst/>
          </a:prstGeom>
          <a:noFill/>
          <a:ln w="63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3" name="Line 30"/>
          <p:cNvSpPr>
            <a:spLocks noChangeShapeType="1"/>
          </p:cNvSpPr>
          <p:nvPr/>
        </p:nvSpPr>
        <p:spPr bwMode="auto">
          <a:xfrm flipV="1">
            <a:off x="5707063" y="4386263"/>
            <a:ext cx="958850" cy="788987"/>
          </a:xfrm>
          <a:prstGeom prst="line">
            <a:avLst/>
          </a:prstGeom>
          <a:noFill/>
          <a:ln w="6350">
            <a:solidFill>
              <a:srgbClr val="CC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4" name="Line 31"/>
          <p:cNvSpPr>
            <a:spLocks noChangeShapeType="1"/>
          </p:cNvSpPr>
          <p:nvPr/>
        </p:nvSpPr>
        <p:spPr bwMode="auto">
          <a:xfrm flipV="1">
            <a:off x="5727700" y="4729163"/>
            <a:ext cx="1149350" cy="434975"/>
          </a:xfrm>
          <a:prstGeom prst="line">
            <a:avLst/>
          </a:prstGeom>
          <a:noFill/>
          <a:ln w="6350">
            <a:solidFill>
              <a:srgbClr val="CC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5" name="Line 32"/>
          <p:cNvSpPr>
            <a:spLocks noChangeShapeType="1"/>
          </p:cNvSpPr>
          <p:nvPr/>
        </p:nvSpPr>
        <p:spPr bwMode="auto">
          <a:xfrm>
            <a:off x="6203950" y="5175250"/>
            <a:ext cx="904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6" name="Line 33"/>
          <p:cNvSpPr>
            <a:spLocks noChangeShapeType="1"/>
          </p:cNvSpPr>
          <p:nvPr/>
        </p:nvSpPr>
        <p:spPr bwMode="auto">
          <a:xfrm>
            <a:off x="6535738" y="5183188"/>
            <a:ext cx="889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7" name="Line 34"/>
          <p:cNvSpPr>
            <a:spLocks noChangeShapeType="1"/>
          </p:cNvSpPr>
          <p:nvPr/>
        </p:nvSpPr>
        <p:spPr bwMode="auto">
          <a:xfrm flipV="1">
            <a:off x="5265738" y="5299075"/>
            <a:ext cx="82550" cy="269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8" name="Line 35"/>
          <p:cNvSpPr>
            <a:spLocks noChangeShapeType="1"/>
          </p:cNvSpPr>
          <p:nvPr/>
        </p:nvSpPr>
        <p:spPr bwMode="auto">
          <a:xfrm flipV="1">
            <a:off x="4933950" y="5414963"/>
            <a:ext cx="80963" cy="28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199" name="Line 36"/>
          <p:cNvSpPr>
            <a:spLocks noChangeShapeType="1"/>
          </p:cNvSpPr>
          <p:nvPr/>
        </p:nvSpPr>
        <p:spPr bwMode="auto">
          <a:xfrm>
            <a:off x="4924425" y="5594350"/>
            <a:ext cx="92075" cy="1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0" name="Line 37"/>
          <p:cNvSpPr>
            <a:spLocks noChangeShapeType="1"/>
          </p:cNvSpPr>
          <p:nvPr/>
        </p:nvSpPr>
        <p:spPr bwMode="auto">
          <a:xfrm>
            <a:off x="5276850" y="5648325"/>
            <a:ext cx="92075" cy="17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1" name="Line 38"/>
          <p:cNvSpPr>
            <a:spLocks noChangeShapeType="1"/>
          </p:cNvSpPr>
          <p:nvPr/>
        </p:nvSpPr>
        <p:spPr bwMode="auto">
          <a:xfrm>
            <a:off x="6537325" y="5832475"/>
            <a:ext cx="95250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2" name="Line 39"/>
          <p:cNvSpPr>
            <a:spLocks noChangeShapeType="1"/>
          </p:cNvSpPr>
          <p:nvPr/>
        </p:nvSpPr>
        <p:spPr bwMode="auto">
          <a:xfrm>
            <a:off x="6202363" y="5786438"/>
            <a:ext cx="93662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3" name="Line 40"/>
          <p:cNvSpPr>
            <a:spLocks noChangeShapeType="1"/>
          </p:cNvSpPr>
          <p:nvPr/>
        </p:nvSpPr>
        <p:spPr bwMode="auto">
          <a:xfrm>
            <a:off x="4933950" y="5648325"/>
            <a:ext cx="71438" cy="1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4" name="Line 41"/>
          <p:cNvSpPr>
            <a:spLocks noChangeShapeType="1"/>
          </p:cNvSpPr>
          <p:nvPr/>
        </p:nvSpPr>
        <p:spPr bwMode="auto">
          <a:xfrm>
            <a:off x="5280025" y="5743575"/>
            <a:ext cx="69850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5" name="Line 42"/>
          <p:cNvSpPr>
            <a:spLocks noChangeShapeType="1"/>
          </p:cNvSpPr>
          <p:nvPr/>
        </p:nvSpPr>
        <p:spPr bwMode="auto">
          <a:xfrm>
            <a:off x="6213475" y="6010275"/>
            <a:ext cx="71438" cy="17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6" name="Line 43"/>
          <p:cNvSpPr>
            <a:spLocks noChangeShapeType="1"/>
          </p:cNvSpPr>
          <p:nvPr/>
        </p:nvSpPr>
        <p:spPr bwMode="auto">
          <a:xfrm>
            <a:off x="6537325" y="6102350"/>
            <a:ext cx="7302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07" name="Text Box 44"/>
          <p:cNvSpPr txBox="1">
            <a:spLocks noChangeArrowheads="1"/>
          </p:cNvSpPr>
          <p:nvPr/>
        </p:nvSpPr>
        <p:spPr bwMode="auto">
          <a:xfrm>
            <a:off x="4071938" y="6116638"/>
            <a:ext cx="8715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1600">
                <a:solidFill>
                  <a:srgbClr val="292929"/>
                </a:solidFill>
                <a:latin typeface="Calibri" panose="020F0502020204030204" pitchFamily="34" charset="0"/>
              </a:rPr>
              <a:t>Pb</a:t>
            </a:r>
          </a:p>
        </p:txBody>
      </p:sp>
      <p:sp>
        <p:nvSpPr>
          <p:cNvPr id="50208" name="Text Box 45"/>
          <p:cNvSpPr txBox="1">
            <a:spLocks noChangeArrowheads="1"/>
          </p:cNvSpPr>
          <p:nvPr/>
        </p:nvSpPr>
        <p:spPr bwMode="auto">
          <a:xfrm>
            <a:off x="4886325" y="6599238"/>
            <a:ext cx="232251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1600">
                <a:solidFill>
                  <a:srgbClr val="FFFF00"/>
                </a:solidFill>
                <a:latin typeface="Calibri" panose="020F0502020204030204" pitchFamily="34" charset="0"/>
              </a:rPr>
              <a:t>Emulsion layers</a:t>
            </a:r>
          </a:p>
        </p:txBody>
      </p:sp>
      <p:sp>
        <p:nvSpPr>
          <p:cNvPr id="50209" name="Line 46"/>
          <p:cNvSpPr>
            <a:spLocks noChangeShapeType="1"/>
          </p:cNvSpPr>
          <p:nvPr/>
        </p:nvSpPr>
        <p:spPr bwMode="auto">
          <a:xfrm flipH="1" flipV="1">
            <a:off x="4976813" y="6450013"/>
            <a:ext cx="428625" cy="2238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10" name="Text Box 47"/>
          <p:cNvSpPr txBox="1">
            <a:spLocks noChangeArrowheads="1"/>
          </p:cNvSpPr>
          <p:nvPr/>
        </p:nvSpPr>
        <p:spPr bwMode="auto">
          <a:xfrm>
            <a:off x="3230563" y="5265738"/>
            <a:ext cx="665162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1600" b="1"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50211" name="Text Box 48"/>
          <p:cNvSpPr txBox="1">
            <a:spLocks noChangeArrowheads="1"/>
          </p:cNvSpPr>
          <p:nvPr/>
        </p:nvSpPr>
        <p:spPr bwMode="auto">
          <a:xfrm>
            <a:off x="5170488" y="4930775"/>
            <a:ext cx="6667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1600" b="1">
                <a:solidFill>
                  <a:srgbClr val="CC0000"/>
                </a:solidFill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50212" name="Line 49"/>
          <p:cNvSpPr>
            <a:spLocks noChangeShapeType="1"/>
          </p:cNvSpPr>
          <p:nvPr/>
        </p:nvSpPr>
        <p:spPr bwMode="auto">
          <a:xfrm>
            <a:off x="4056063" y="4672013"/>
            <a:ext cx="889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13" name="Text Box 50"/>
          <p:cNvSpPr txBox="1">
            <a:spLocks noChangeArrowheads="1"/>
          </p:cNvSpPr>
          <p:nvPr/>
        </p:nvSpPr>
        <p:spPr bwMode="auto">
          <a:xfrm>
            <a:off x="3975100" y="4351338"/>
            <a:ext cx="1039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1300" b="1">
                <a:latin typeface="Calibri" panose="020F0502020204030204" pitchFamily="34" charset="0"/>
              </a:rPr>
              <a:t>1 mm</a:t>
            </a:r>
          </a:p>
        </p:txBody>
      </p:sp>
      <p:sp>
        <p:nvSpPr>
          <p:cNvPr id="50214" name="Text Box 51"/>
          <p:cNvSpPr txBox="1">
            <a:spLocks noChangeArrowheads="1"/>
          </p:cNvSpPr>
          <p:nvPr/>
        </p:nvSpPr>
        <p:spPr bwMode="auto">
          <a:xfrm>
            <a:off x="5202238" y="3886200"/>
            <a:ext cx="11604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19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1600">
                <a:solidFill>
                  <a:srgbClr val="FFFF00"/>
                </a:solidFill>
                <a:latin typeface="Calibri" panose="020F0502020204030204" pitchFamily="34" charset="0"/>
              </a:rPr>
              <a:t>Plastic base</a:t>
            </a:r>
            <a:endParaRPr lang="fr-FR" altLang="fr-FR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0215" name="Line 52"/>
          <p:cNvSpPr>
            <a:spLocks noChangeShapeType="1"/>
          </p:cNvSpPr>
          <p:nvPr/>
        </p:nvSpPr>
        <p:spPr bwMode="auto">
          <a:xfrm flipV="1">
            <a:off x="5106988" y="4171950"/>
            <a:ext cx="184150" cy="2460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216" name="Line 53"/>
          <p:cNvSpPr>
            <a:spLocks noChangeShapeType="1"/>
          </p:cNvSpPr>
          <p:nvPr/>
        </p:nvSpPr>
        <p:spPr bwMode="auto">
          <a:xfrm flipH="1" flipV="1">
            <a:off x="5314950" y="6442075"/>
            <a:ext cx="115888" cy="203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50217" name="Group 55"/>
          <p:cNvGrpSpPr>
            <a:grpSpLocks/>
          </p:cNvGrpSpPr>
          <p:nvPr/>
        </p:nvGrpSpPr>
        <p:grpSpPr bwMode="auto">
          <a:xfrm>
            <a:off x="5724525" y="2492375"/>
            <a:ext cx="2300288" cy="2819400"/>
            <a:chOff x="1536" y="1392"/>
            <a:chExt cx="1449" cy="1776"/>
          </a:xfrm>
        </p:grpSpPr>
        <p:sp>
          <p:nvSpPr>
            <p:cNvPr id="50219" name="Text Box 56"/>
            <p:cNvSpPr txBox="1">
              <a:spLocks noChangeArrowheads="1"/>
            </p:cNvSpPr>
            <p:nvPr/>
          </p:nvSpPr>
          <p:spPr bwMode="auto">
            <a:xfrm>
              <a:off x="1710" y="1392"/>
              <a:ext cx="1275" cy="596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44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GB" altLang="zh-CN" sz="2800">
                  <a:solidFill>
                    <a:srgbClr val="FFFF00"/>
                  </a:solidFill>
                  <a:latin typeface="Calibri" panose="020F0502020204030204" pitchFamily="34" charset="0"/>
                </a:rPr>
                <a:t>Signature of</a:t>
              </a:r>
            </a:p>
            <a:p>
              <a:pPr eaLnBrk="1" hangingPunct="1"/>
              <a:r>
                <a:rPr lang="en-GB" altLang="zh-CN" sz="2800">
                  <a:solidFill>
                    <a:srgbClr val="FFFF00"/>
                  </a:solidFill>
                  <a:latin typeface="Symbol" panose="05050102010706020507" pitchFamily="18" charset="2"/>
                </a:rPr>
                <a:t>t</a:t>
              </a:r>
              <a:r>
                <a:rPr lang="en-GB" altLang="zh-CN" sz="2800">
                  <a:solidFill>
                    <a:srgbClr val="FFFF00"/>
                  </a:solidFill>
                  <a:latin typeface="Calibri" panose="020F0502020204030204" pitchFamily="34" charset="0"/>
                </a:rPr>
                <a:t> appearance</a:t>
              </a:r>
            </a:p>
          </p:txBody>
        </p:sp>
        <p:sp>
          <p:nvSpPr>
            <p:cNvPr id="50220" name="Line 57"/>
            <p:cNvSpPr>
              <a:spLocks noChangeShapeType="1"/>
            </p:cNvSpPr>
            <p:nvPr/>
          </p:nvSpPr>
          <p:spPr bwMode="auto">
            <a:xfrm flipH="1">
              <a:off x="1536" y="1968"/>
              <a:ext cx="768" cy="1200"/>
            </a:xfrm>
            <a:prstGeom prst="line">
              <a:avLst/>
            </a:prstGeom>
            <a:noFill/>
            <a:ln w="444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0218" name="矩形 55"/>
          <p:cNvSpPr>
            <a:spLocks noChangeArrowheads="1"/>
          </p:cNvSpPr>
          <p:nvPr/>
        </p:nvSpPr>
        <p:spPr bwMode="auto">
          <a:xfrm>
            <a:off x="5857875" y="785813"/>
            <a:ext cx="30718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i="1"/>
              <a:t>Direct approval of </a:t>
            </a:r>
            <a:r>
              <a:rPr lang="en-US" altLang="zh-CN" sz="2800" b="1" i="1">
                <a:latin typeface="Symbol" panose="05050102010706020507" pitchFamily="18" charset="2"/>
              </a:rPr>
              <a:t>n</a:t>
            </a:r>
            <a:r>
              <a:rPr lang="en-US" altLang="zh-CN" sz="2800" b="1" i="1" baseline="-25000">
                <a:latin typeface="Symbol" panose="05050102010706020507" pitchFamily="18" charset="2"/>
              </a:rPr>
              <a:t>m </a:t>
            </a:r>
            <a:r>
              <a:rPr lang="en-US" altLang="zh-CN" sz="2800" b="1" i="1">
                <a:latin typeface="Symbol" panose="05050102010706020507" pitchFamily="18" charset="2"/>
                <a:sym typeface="Wingdings" panose="05000000000000000000" pitchFamily="2" charset="2"/>
              </a:rPr>
              <a:t> n</a:t>
            </a:r>
            <a:r>
              <a:rPr lang="en-US" altLang="zh-CN" sz="2800" b="1" i="1" baseline="-2500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altLang="zh-CN" sz="2800" b="1" i="1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altLang="zh-CN" sz="2800" b="1" i="1">
                <a:sym typeface="Wingdings" panose="05000000000000000000" pitchFamily="2" charset="2"/>
              </a:rPr>
              <a:t>oscillation</a:t>
            </a:r>
          </a:p>
        </p:txBody>
      </p:sp>
    </p:spTree>
    <p:extLst>
      <p:ext uri="{BB962C8B-B14F-4D97-AF65-F5344CB8AC3E}">
        <p14:creationId xmlns:p14="http://schemas.microsoft.com/office/powerpoint/2010/main" val="11275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5120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6"/>
            <a:ext cx="9133946" cy="62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2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7" y="908720"/>
            <a:ext cx="8344445" cy="491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25889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7"/>
          <a:stretch/>
        </p:blipFill>
        <p:spPr>
          <a:xfrm>
            <a:off x="485436" y="1025038"/>
            <a:ext cx="8229600" cy="1962063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952" y="21999"/>
            <a:ext cx="8734567" cy="60468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Future Accelerator Exp.</a:t>
            </a:r>
            <a:endParaRPr lang="zh-CN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5" y="3620666"/>
            <a:ext cx="5445744" cy="307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2144864" y="3083120"/>
            <a:ext cx="231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</a:rPr>
              <a:t>DUNE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39" y="3850558"/>
            <a:ext cx="3308580" cy="271962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04807" y="3071231"/>
            <a:ext cx="158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</a:rPr>
              <a:t>T2HK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07190" y="2437212"/>
            <a:ext cx="27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</a:rPr>
              <a:t>DUNE/LBNF  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9208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78" y="675409"/>
            <a:ext cx="4736417" cy="3168352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Liquid Argon Detector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31092"/>
            <a:ext cx="4323606" cy="2945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37922"/>
            <a:ext cx="3888432" cy="30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7471"/>
      </p:ext>
    </p:extLst>
  </p:cSld>
  <p:clrMapOvr>
    <a:masterClrMapping/>
  </p:clrMapOvr>
  <p:transition spd="slow" advClick="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5" descr="data:image/jpeg;base64,/9j/4AAQSkZJRgABAQAAAQABAAD/2wCEAAkGBxQQEBUUEBQWFBUWFhQWGBgVFRQVGBQXFBUXFhcYFBYYHCggGBwlHBUYIjIiJSwrLi4uGh8zODUsNygtLiwBCgoKDg0OGhAQGiwkICQsLCwsLCwsLCwsLCwsLCwsLCwsLCwsLCwsLCwsLCwsLCwsLCwsLCwsLCwsLCwsLCwsLP/AABEIAMIBAwMBIgACEQEDEQH/xAAbAAABBQEBAAAAAAAAAAAAAAADAAECBAUGB//EAEUQAAEDAwIEAwQGCAMGBwAAAAEAAhEDEiEEMQUiQVETYXEGMoGRI0KhscHRFBVSYnKS4fCi4vEHM1OCwtIWNENjc7Py/8QAGQEBAQEBAQEAAAAAAAAAAAAAAAECAwQF/8QAJhEBAAIBAwMFAAMBAAAAAAAAAAERAhQhMQNBUQQSEzJhQqHRI//aAAwDAQACEQMRAD8ArFqa1FITQvqPmSFamIRCFEhVkIhRIRSExCIEQokIsJoVSwiFEhFLU0KlhWpoRbUxaqWCQmhGtTWqpYJamhGtTWoWFamtRbU1qpYVqVqLalahYNqVqLalaqWDalai2pWoWFalai2pWqlhWpWotqa1CwrU1qPamsVLALVEtVgsUS1QsC1JGtTKLboi1MQilqiWrg1IRCiQjFqjaiAkJi1GtTFqqAlqjaj2prVQAtTFqNamtVQEtTFqNalagBamLUe1NaqgFqa1HtTWqgNqa1HtStRALE1qPalaqAWpWo9qVqAFqVqPYmsVAbU1qPYlYgBalaj2pWoAWpWo9qVqorliYsVgtTFqCrakj2p1Gm4WqJCMQokLzukglqYtRbU1qM0FamtRbUrVSgbU1qNamtVSgbU1qNamtVKBtTWo9qa1EoC1K1GtStVKBtTWo9qVqJQFqaxHtStVKAtStR7U1qWAWpWo9iVqtgFqVqPalalgFqViPYlarYBYlaj2prUsAtStR7UrUALVEtVi1ItSxVsTo9iSLTWIUSEYhRIXlt2mAoTWotqa1W2QrUrUW1NarZQRamtRrU1qtpQNqVqNamtSygbUrUa1NaraUDalajWpWq2UDalajWpWq2UBalaj2pWpaUBalaj2prUsoGxK1GtStSygbErUa1K1LKBsTWI9qVqtlAWpWo9qa1LKAtStR7U1qWUDamLUe1NarZSvakjFqSWU0SFGFMqK8tvRMGhKE6SWzSNqVqkkrZSNqa1TSS0pCE1qIkrZQdqVqIkllB2pWqcJQraUhamtRIShWyg7UrUSEoS0oO1K1EhKEsoO1K1EhKEsoO1K1EhKFbKDtStRIShLKCtStRIShLKCtTWosJoSyg7U0IkJoVsoK1OpkJJZQxKUrBo8QqjcT8t1t8M0lfUCWU3QMGQG9oguMHBXh+fF7Z6OScqLagOxmO3RH45wqpp2ANd4lV82U2g3nIEgAGYkk7DHxQdHXoaFg/S303VRdNOnzW74JDomIkuLuuyxl6mIWOh5lD9IbMXCe3VZur9o6FOZcSQYhrT+MIev9qaFdwpspuLXgCGCm1+/1SOmehG/VPrvYalRYKlasYd9WyHHPQZOOuAuepmeGo6GK3ouL0qzSabi6BJaAbgP4d1OnxAHdr2/xNg/EDI+KhovZfTUGt1Dar2QLmky0k+TY5t/tUncRp6mp/5jmBJ+kZjl2gyQPjESrqMj4MUXcYojd8eZDgPnCt0azXgOY4OB2IIIPxCH+oxVMmme4dJLDAg9SAZ+/wAln67gdekJph7TgzT+lEnyGfsVx9Rne8Mz0I7NdJZvDdUXXNqm1wAAc4FoLusiMbfkCrmqpupNDpukgYa/7P7H59Y9RHhn4JGSVShqbjBiZiATM9sjfZW9G0VJuubvbEcxHaYkDrknyV1GKaeSSRK4pUpNV9Vo+r9H72OhGN/PqqJ4ppz7tWP422dCcm4gdsws6vC6XTytJSrtPQsdAFQAkAgS12CAQRacggzP9mtX0TmBzieRpAuEZ2zEmBnY5HmFvUYpp8g5SlKtRpwRUdUY8DAAMf8ANByTOMxAG0wjcNZSblzzUJgc5tDRicNkl3r5rM+pjwumnyDKUq3qKLXzbpr2x7zKtRm5Iaf77IdfThl1rak7tBe0jrjOfjJOD6Jqo8GmnyBKUoFMvuNwgekj1EGUqDy59rS2T0N4IjEjEHPmmrx8SmnyHlKUehwx9VoczxDMj6MNaAekl7THwn8Fp0uGNgWNqOI5iS1paTkWg2ieu0dE1WPg08sQuTgE7BaL+HvDi02ycgF+WkZ5Q33Tn1+xQpaXVSfDEREgjDpk/wDquk75WdVPhrT/AKz3mN8eqFS1Ae8saHS0SeRwHwJEFWK9PXS4MaGnG1MDfJlzcO9JVarW17JID9tyHGNtg0/38VJ9VPhdPHkYtPY/JIMJ2BPoCs/xNQXH9I8Ug7CS0iTvaWkRur2irljSHOq7YDKpp/Js4+Csermf4pp48i/otT9h/wDK78kyoVC0klxrOJ3PiDKZNVl4XT4+Xc6bhrWQabaJP7VgDhneDt/RabLurvPHpHcxt0XEtq8UJhzaMDMhzum2wx0XRaSoXt5jY6BIDw60xkTIxt0B8l5uXoZftq3VuAZoWHnafEqNLbiJgMGQQIJ+zOCuR0X+znVPYC/wmnGHy4tM+QM/OPvXpjRUgwSYGJ+ewd98KNPVvBhxbiOrgSCTMg/1U9sXaOf4fwrTcIbOoqhz39XC3Y48Om0EtA/aJPX0W9w3jlGu+yk5pcJcQw3SItuJbj5+ShqNWbifDNQtB2DHOGegOT8O6u0axc2ZLRkwWEH0tiVKm/xWd7Q6aiRbUdp6TXjJqNF7nfum5s+uTg9151qPZS50abW6Z3k5xZOYEQTP9F3nEfZShVe6tWdUc50yQSOkAQW4A2ws1/sZp25F+JwXEBwzgxbClTYuezfDnUqZZXFIloiWuvBJAk8wEehkfKFpaLQu3qVG1ROLRZI8wHEEgHcRIQmamYYx1Nrmgcri4loETLtvxMyp1tU6M0zIMki58gdGmNyenqullK3HPY2nqrn3vp1Yw4R0ERkY274XLcT4BraGAL2HIjmDQP8AiOAHbc911p4oQ8w14wIAAJbnNxJn7AcKGo1znsLTDgf2g0yDAi07/wBViZhal5tqNbVe5pLgyN4teHRk7G4Hzn4K/qy97PEdRrhgIcS1ruowXlsg46k9l1Wr9n9PVpzX01BuxPK5kHzLXDOUzvZOkAPDbY2I5XOMdPrk581ip7lMLh/tCGtse98DAnt26h3X5I9Nmk1eAxjnDILS6m6Mgw1r8mMTlWK3swxsGrMAgieu++0Z9eirH2eseyppqTHOabuaq5wIgjLTy/WPpj4XfuVKxR09RjKbIZ4LRADhlrRiKb9ySJgHGD2VfWcHa4xpq1Rlz5sHKwu8hcOw+S6FutuH01JzNhvIBg4EdMncdJQNTw81AQ1xaBGWBpkDM805ydt/PpuUc5+r6rXm6u2pJggCo3tsSIaeWOU5Rv1Z4hPK9p3lhBG/e6R/e6b/AMLPcfEZqnObMSQSRBw0i8d/uWpW4fV0oa5zjJxMW3GM8qlXzBavU4fUptDrz2AAJc4gTyhm+/kCq+mp6qo8hlCv2kssHxLwAD9qOysQQbnCO0fLOw8lboVHOkCo6IybnBzid8TDRv64WZwviVuWhw72VAIc97yXAFzZDjImRhxDROJGFuanQeHTuoU6YLRIn5GSDtHWVzGgquZIFQgAzaeYuOe5kTO0jfqrum4lVaTLnEknHKACDJwW9itxA6Kx4YbSxrzjMuYMk4bI7/6pn6ao+mG1H80ibZaDG4FpBE56rBp8VLqs8heGkEtaXEns+07/AAKf9fOBtwC0gbdjEEfV3RHQVaMACC49jkSBOScKrV11Jga2vUY1x3DnBpnBiJxuPsWbR428DmM5PUYjoHAZ2+1YvENFptQ5znB7HnJNN4cHT5OwNunmpN9g3tF7U1KNZzdN+jnmnlexz3iALnCQBB6EzsqXC+L6yvWaK+lqWzzOYx1O0ftOcIkYEtJM9lVd7J5JDoaRyudQcTG8ktdBiV0fs9WGmJp+MarCJEui05w1hMgn17YWamyWzqnUqUeO+nPSWwZnECSeyoa7g9Gu0OhoMjJa9sAmSBa4GT6q2de24+IbezRaY84e3t2JVXU1H1YfSeQGzaGsDwcxkAj7x1XRAHcDoE5L59D/AGUlr0K5tGbu5lok9dj3SRbZpY5rLqbYgZ9yCQPrZyM9AoaPSOdDhaCSLizZwPcOAOfLZQL2+LNj8ggvuc5oxgPaTbO3SUJ3EG0vr04kwGMeMnobScrSNt7XMlwudt2DuuMDA23VD9LL3OD2XWzylocQW75vxuOirv4i+o36Nu0mbntI9NztPdSpcYItDxfIIMOJgCJdaQJGfeEBQWjrGtwSGdZc51vXYTBHpCsVdQCwOuuHRwJAJ8o6j47KvptJSZPhsAJyeZwa71yR+OVDUMFOXBrGwSS0EAnpiT3/ABUn9VY0T3AQKheQTEgyOp2MOHw6dUcawQA63Pc9/hnPeN1ztfiDA8GmQ0xu0OJaYyIGCMj+qqDXV3D/AHocBJA8OOvSc9pXHLrYY7K6ZumbzTJt6vILWjflJgRGcTupVpPKGkOJwRDdsg3kEGRhYPDde66ahs7vDzBEECGtjEyc958lv6Wix1rfEktyAypEjB5oMujGWkfgukZYzxIytM15qOZVaQ4QbmHxRkdjk/DbstWsSwW1HNe4+6AILsE+6T5dD0UuNVfowG1DT3JfLTIgiJJ3MwD3VfTahlIe8/Ukgm4xs0AwXONoJ3LRBO8YV2S1rTMhoc9nhyPdJyMRAgx12Q6Gsph74dDWAXSRmSQBaZIjGR3VfX6GlrmNY8uouBFSKcXEZa0nBBHpkSNpV+tVp6Vrn6irTawgbtsdiZk3c3yCtFquo8OqOWX+Y3HcOkyZ80v0chgeLKTQJLnuIPnNoyMeRyue/XN1RztBpWUZJmvVp2Ek/WbTwX46mPVBq6JtQ3V3Gu7eavM0H92mORvynzVqI5La2o4pp7S1tbxHCR9GHVx/DLG3Dzk4PdVTrnGPDp1AREFz6dNpjpkPfHqPgohx6RHYCApB57D7VnZUv0rUH69OnP8Aw6dzh6PeY/woDtIHOuqE1H9HPJcR/DOG/wDKAqfGuOM0reYX1COVgIk+ZPQKvwvges17Wvr1hQovEtbT5XPG5iOYiJ3PwWoiatmZhZ1mroUpveARkhpLnDzLWyQqlDiRqNc6iwhrcX1eVpJgANbu45GMYlbA9jtHpPcp1KrnYc4PJItyfdjufl89jQcIouYDTfVa39kVXNEn3jB2K5zlMTtCgaDU30mMdbVc1uXAcrXTyh8gFpy3eMqsyhVdL2gOpjHIASS3BbkgxM5B3C3aGhbSwwi47OcGSYz9UNlYvE9DqW3ObWaR/C1jj8G5O6TnUXS0sN4ppph7gHSID7hYR3mI27/0Wo8JxLg9p2IcyQY3k4cDtC42qKn1wXd5bM/NDaHbwG/Ax8S1cNRlE1MFOwdVpFkQwPEk9bogiSGZP5KlpaLQ6bqjfrQ+wCY+q60Y+CzqWrkEPJJ6eG9wE75Bc1WtTrn02xYSNriQB8A31jcld4y7ntXfCpuJdScDtIdaBMZGBHT+8qbngsIN2IH0YI8zdvcso8YcbQWtAIGS0Ew0kQSRgmN1u6BviUvdpkd2FwIJz1gd8StWUyXagh1gkxkcpHpgD+4KmypXO0CTEQ1szOwMT8FoPoUw6A5rTIDmuDmkDoQS4yZ6T0Tv0zGBrxWlwObvdlvS1zpH5hEU6nDakmTnrDHxJ3jCdXamvpuMudSk7/SvGeuACElLhalzNL2tqNxUALczhwyTvP2bdU2o9r/EDSGDlO9xJnbJwfL4LjtVqjJaxtzhbMF2J6ZBaDE57kKGnbUcbnuIJcTAziARg7jp8Bnv5I6nUiN5SXQP4vVcTzFo3xM47OJkDbqq7OLvuBvdMz713r1UdDw39KxTqND4JsfLSe/MCWu9OnxxdHszVuLGvph3XPMcAy0RneJ281f+mXb+5/0F/wDElaIc6AcZtz6481GlrPEccuMT0keYPwQGezlcF0MkiIF7Sd98G7vuAhaTheoa8jw3ARiehEESDgiJGVicOpkq+7WDbvJwJMCO2w8z5IT9UXTyhzBN09I3gmD8vLzQDXNMuBbLhGDJILhjYEbgbHEJqmoklrzHK0nAAkkj13/Ba+DKIW1pup5eemGEZ5ahOBO/wMwVcpHbw3c2DAdzBvTcdfhuueqasG4PJdcAS1rRDZxzE779UanqBeQzDg25ziCRDSYb3O/TB6LHsyiJNnT0eM1XAsc8m2Bgtdd1HnE9+6qVfaOrRc0eJ7/LnGSCQ0kczTA9N8rDZqWlxNV10ueBDHtLWEEiS0mMCJ67eSwqmmrtP0W1VxtBc8OeNwQMcsRvPTC79KMs8qlMpiHoY9ralgo6SmfFMl1zy9tNpxc8mbfSSewymoaKX+JqHGvW3vqCQ3/42Ew3197zWN7MaKpSYRUaWkmTz3XHa4gDf1lbzCvXM1tDMRe8rDnd/uP5pifL7T+IQrj6JxVPf7lhRGgdvt/ohcT1o09Fz7SXbNGMkkBoEdSSB8+ym1/n9wVDjzL6mlm0A6in7zgB7j4k7brWEXKZTsr+yXso6vVOp1lzm3EEQecxOf2WDb4Qu912teyPBbcMNDQ5lpgTygiZA/0VrTNp0RyCxjs7m2SAMA4bsMYHZSp1WAlosHuloaW5By7HrPdMpnJIilQPFfw31GGmWxDXy2pTccExsR5o1JlocPEB5i65zTsZJDTMRG0Y+1R1Phsd473WAcpJdc1skOmDIBwP7lADq0g0jTNN0GXEDeSMtEg5HTosqJqdWGZD79yLZAxHmA7BQmPoVcnm6cznjPUZIAUeOsq1aYFAXPGX+FUZPN2u9DE/JV4q09OBULG2sucXf7yAM4ALTiBvGOiUts3ivCDcQ1xE5aGtc+N4DjPbr96xq+ir0ibbpAnBMx3A3IXUabT0tRSDrwC15JcXkQWn3d/KO260aWhJNxxnFtScxzB8CZGYgkbLE9KJLeems/N4k9TGd4i7+/RPRr2k4+YiPQhd1q9BeDc6C42iRZny2unuuc1/CXUzlr3NAJuHNtEDBmd++xXOOlOPEtWoHVhwIyTjLiCB8Y/FDp1KlN0tdYe7CHGPKAUejp2VS4NJlsAzsPPA3+aqVNI5hBDfjMD57Fbqe6xMLNbX13tte5xEAcweIjrACzXOJdAjtv8Amr+m11emYE24Jh3mDtEQtF9ajUcHuqWHrNCCfVzD27pVl0w28LqOEimT54z55KS6ik6iQIr/ACJaPgLcJKe1fdLyzSUy8A06ZtAAJh4aHjJMjfYGfOUqtN1Zo9+nNkmzxCCLvrTiB5bruncYYWgNYWgAtaBYMGYAA2EdAqD+NGk04MkNmIbEWj6oGDn1XT4cbcnL6XQVrmuoXtDZLS/kOHEtwdhB6nYbLr+A8eriG6trXtJgPnnB2kxuBED0VIa81GGwXPLty4+7hoBG0wPLZXeGas1GtYym7AINzhBG5gwLsnr2XSMYgdDW9o6YgW3EES4va23OTcYcQIGw27qDqbHV7zVcbrWyxxbkYEGfP7fisY6VjnS6mSMSGlrJkSAZcI695g7qjqaLdNU+hfZ1kvPkIJztCDoOI+zjC29j7A0S4zdOcXTtvPxCxG6LTtdL3FxIc6WgiCIjf07DogVOOmqwta+WOAlo29HCBH37Knp9a1zrSSXNtB9MifSVm4ulabHNa0RI2wWzJJnHfH3LS4bxRuzmMf8AWkNJNpOzs804zj7wsSnUDo2OSYiMmIg9TG8ra1Wmm80Q6mAMgNcbcCMxHnGJ2CtxIfiel0obd4JaXZJJc1jYJJtZOwgeW3xwuCVfEe7UuEk8tKR7rBOQQcE9oxlVuOse7wtOHhz6s3OJGGgyYGIG/wAJW7p6Ba0NAMNAGCSYHxytV7YZ5laGsd1j/EpHV+n+NADndW/b+YTF37k/D+iw0tfpnl9pU26ueg+Y/FVGn9z7P6KQcP2Y+Cgu09QOw+bD+KFxwktbUpgF1Jzaoz1ZuMH9klB8QDf8fzVtpDmZM+XcH4rWKS6fhlUajTscwuLagkkkXAdQYOSILduip6T2cosqS2rUcQRcLgREkiREgZPcLE/2evqUfF0std4Ti6nktPhvOM7fsn1K7JlclhIbzNmQYknsOmdpnomW0kbwr8Q0FOq0sNMEQOtkxtkDEYWTwzhdLSmo5oqgNAuFzHNxs1ucb5IAnr0jR1Da1enNr6Dg6RaGvJEx0MHf7AsPX6V1F5ufUcKkxEASNuXz88rNje02na3nax5c4SQ55aRJkQyC2J+I81PU6ptMFwcQYn6R2MZ5ZYZGdx3WHQreK0mneHtMQ4ESbQOVxIu3IkqxW0tWs0NrNcWGZgsdMZEzEf35qi22pR1LBe0Pk3SGtdEjyb8Pmp6WixodbluQ4wLo2DRmR6R8lUqcNbTbdS07i92XuabCI2BDnjbBx2V+nUc1gDuaRMFpugkQC3Mb+eyCbK7AfDz7uA+8B3pJM7jpKAyXNvDROWkMJtABgEAxHRWJFZsOBaOgIEdiYIMd/isqhWe+q5lS0TgWvLCY2LjHy+KgOdOCS57GuLscxDagmDF07bwJ80JtOkbrhaTv4jQ0HoZdiduhV5+Za9hII6tDrd+u/wB26yadak55ZYcyA4GoAT2ImQPh6FUV9Xw5n1SwmJFtT8HYhUH6SoByse3qbmEz6HaIWtqtF4TuWoWSdiGkOnowkgnojuoh7ZbVqNiJDmuiR0Adt6CVKW3Pu1DwYLKZPm3/ACJLcqUWE5qMn96nJ+OEkot5bQ1zhDjs6RucEYtPyIU6eoaXSN3tgegMify9e6jquCOFMXvIIBnFuBMASDmI9ZVajwis5jPdw2PebkkRNszEE5MbfBdJRd09djQA0AxzZJGACcjPXOVp6T2jFllp5haDHQYhpjG/3LAp0TSpTVbc5ojBHMAepHqdlDRVg+4ucQ0nlZdOYAMTOZ3id4lTKYiB1DOJUiwNNMgCRuJcQJBmJG24OxVPU021w1jS4ADBMuJ8jOSJPmsTW1T4UsJ5bTDgbpujM7yfLOEenrHMPNfaYkulvcCOp+G8rh8k3+LRVdKaJJG3MCdmgx1kRjz7o+ge28gFgwJIEmGmBOJ6Hr19EDUua4YaQ5zpAdMEYJ752+R7Imn0r6LnOAkFstzcGiTNpnriY7K3H2Vf1lR76jYIttDhAEzIgAAdYJETsIytHVe0H6PNC+S4CXESWy2AGn0+0+ULkeI60i0uuJaARlw3MkYMg7/asPU629zpBuLpFxyANh69M9z6q9HL3cwzls6nhmvNXWPqEiGixuWjywCP4vmulbXc4ZM/Fn4rznQaw0nQC7fIEZxHQLrtB9I0G6JzDmzHpcvR1I3ZwlvUg47D/wCs/dCJaR0+xv4FU2AARc35D8HK02nj6v8AIT9srjTpaZLu32H8HJ5ef/y/81Gz0/lP5qQHp8j+aUlpw7t/hf8AmrWhplxgkN9Wu/NVo9Pk780ai4gbn/GkQTKlq50+pp6hswwFlRoc5t7CZBuGRBPxleg1KDTkAPNu4lroOYv3A+K4zXFtUcww4Wui7rOZcd4V/wBneJObp/CqXOdSd4ZIy62CaZMfViI9Fud4Zjlsms9hcGUXOPvYqAExEZfvvsq7q1LUi+rRP0ZBtc14Ag4JJAY7Pqs7TcZ8Gs+fEMkCHulsiCSCZNwE7Y9SESj7U0Wn3PDEg8obJ3EwCsq09TrmGLm24mHCDjYDMbqGm1HiNLsNYW+4MTmPew2fz3XP1PaVrtRaabCZgOIAdjeZOXYJA8x5q672jaKmwEbhrmw4Tu6Z79/koq9qatzH0q2WwZteGnGR7pntsdgq+rrPY36IOeLAS7nAIuw0PnvBx0kdQqut460H6MsDyQ257pkRm0DHT+4QqfHKtSnFOpSeZBN7m08B3SInPnlBpjiAeIZDnDFjnRBxgAt5o+ar69jamA6x7RdZa0hsbkcomO43nyVE66oxpbY4tMHILmySQQJmBI7qq/W1agLm094kh5JbAibSY6Qg6HRtto3E3Bn1iCHOAyIccnPaVSq8Sn6ppgkEOLMOd/G0W/PHfus+4up+GxzSJkgGDIxMO7+St6bT2U7i7ma2IYQZkjBb333hEXXVn5c576ZxuxtQO7ECI77I+jrOtyQ9pmC1p3E7zEYVetWJaJpGOom1zQIJdbt8upTN1FoJpAuIPMxvK7bMxsfgglU4qxpggtIxHOI+WElZpSRNgO+7CDvsZ6jZJKLeVv1jak2mAC18w6HOxIJHfvMiAcKtqONPpNJZLXh5c66TIzbn0Ax5rY0mnpEPD8OLi9gbyESZMtdu1v8ATorg1entd4rb2zMkNcXEN3kEQZzgea6yOG1+vqvqSHAxc0DqIccwdjk/D1UdXVsYGzJDiSQZmTJjGehldFU0lGo9zgwBoMgADOcEnETG35Ix9lGah5Lz4YBuDWkv6CbtoBkHHnC5ZY2OU0+qe+gRB5ZHnBLSDt0tQH8Qf4/MS8uaBaxxiSPdk7Rn5LpB7Nu0t496QCDzODjmJEYO/fqsQMHikEkAECxotc4yTygbNiT3yc9VymomdlSqMrPBNQEG4N5Tkk4gN8uvl6q8Na1tjbzkAEgh4aSAGtBBiYb6T0xnL1tQE1GuIaLTYQ2WziRB2MCJHn1VGjqHENpkbkNkRFuDHrIzn8FPZ7oG9qW064IOASNoLmiABdORKxKulpxFO520kuE4/ZaBgZ6ycdFtU+GtFOGOEVBdki0TMYjmIxBJ74wsw6CpVrkM+kIJJdIk24Mz5mMrt6fGrnsxnPZPhPDXPqAWSJ2c+PuzPwXe6bhVOkIYyD1g7+p6rO4fwp1MiQ07fVaCO+YWmKH7nxBbn7VvPK1xih2UY/bH/OY++EVrD+//ADAqt4X7jv5m/wDepWYyyp/OP+9YaWA0/v8A8wUwD+/82qu2nH1Kk/xx/wBaa39yp/P/AJ1RbBPQv+bVI1SOrwPVqqCf2av83+ZSAJ+rV/n/AM6g09OSTBuPqW/6lZuorfo9YVyOTFOqJMhhcCHxmSw59CeyNRb/AO3VPX/ex9viI+ugjFMsbsQ598zvLpM/FaiWZWBwvxwatAuIMFpeCQZGYI96fljqqVT2erAhn0TQQZcXZ+LRvtG+YS9lOItp1TpKrsETRMwS0zLLp+A9COoXWVeFNLRORmWkAiIgdPjlSYqVibcTU4FWbU+gFOq0zm1wtPW5sm4Y9UHiNB7GsZUaKZPM4RNwLiGhvN73U7/DcdNr61oLNPaXNGGkkEwbhaNnmbcHorHEdE/VU2s1BJc3LhTFpkiIxn1tOZ6ItuU1HCTSDXVAIm4SLxI3PK7BiPTClptRSZzNpGCQZbiCDOOmRO/+nTcG4PToU7age2oTAe+sXBxO0NLuUn9mPmifqOGW1WCrbJbDnNwZ3nr6KIHpeK06ry1t3uwGnfv8IEJqNtCo4eJBMGx9VoAnGwbPn19cKjp+G1WOvAsaZiTe9jQRNvhkg4OxEbrUfScaY8S1wOzzUtd2H1bQT5KAP6O29xLA2ZiAyH9sj78FReQ0DBpuzhgxE9unQeaWppalrBaJDRsC1xgRvgAnEY3U/HZXYXVW2tGJJiT1AzMoMPUcbc2vZbcQYLoMBpG7S3qtXS8ZY7bkmRON5zIdk/L+tTW8A0r6dzKz4BDnEuO4hwgiIHT4qnxHhr2tupVfEYJIa6BA6x+0kysbtN1OqTylrh0MNz9qdZdLiLIFzHg9baoDfgAklq4yqwFocQCbBkjORUJz6gfJM5x8AZO/5pJLqkDcIrONZsuJmDknJK6bVnNP1/6U6SzHBlyPxMXOaDkSTByJAZGPJcrrWhwdcLotInMEt3E7JJLnH2lqfrDK1DQDUgR9IwYxiyphE/2Z6SnV1DhUY18OZF7Q6JLpiRjZJJajuzPDp/aGg1lYNY0NbAw0AD3j0C5D2YcR4hnMj7XGUyS64/RjLlvfpD5953zKu6bUOj3nfMpJLnLcLNOoe5+ZVpjj3KdJRoZqmkkiHBUpSSWRG491O4lplJJahJcj7aGKdNww4F8EYI5WbHovXtPsP4WpJLWf1hnHmXjXHXn9ZbnBEZ2yNl7LpBLDOfd3z2SSUy+sL3lPwGx7rc2k4GTBGe+E2jcTWcCTCSSyOX9p6h8Q5OLYyccrtlscJbOnpk7mk0E9SIGCeqdJIWVLgxnUOafdkcvTY9Nlg8ebFSu0e6HYHQeg6JJKZLgxdI8iuwAmCQCOhGcEdQu74Tp2ClFrY3iBEmMx3SSTHgz5hjeE0SAAMnoO6SSSrD/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87" y="3279424"/>
            <a:ext cx="3528392" cy="28858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" y="3495448"/>
            <a:ext cx="2570794" cy="2055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93" y="3495448"/>
            <a:ext cx="2538574" cy="2052107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Neutrinoless Double Beta Decay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456083" y="989699"/>
            <a:ext cx="8229600" cy="1535552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nature of v’s mass</a:t>
            </a:r>
            <a:endParaRPr lang="zh-CN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2400" dirty="0" smtClean="0"/>
              <a:t>Are neutrinos Dirac or Majorana particles?</a:t>
            </a:r>
          </a:p>
          <a:p>
            <a:endParaRPr lang="zh-CN" altLang="en-US" sz="2400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2212181" y="2086414"/>
          <a:ext cx="429101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公式" r:id="rId7" imgW="2019240" imgH="317160" progId="Equation.3">
                  <p:embed/>
                </p:oleObj>
              </mc:Choice>
              <mc:Fallback>
                <p:oleObj name="公式" r:id="rId7" imgW="20192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181" y="2086414"/>
                        <a:ext cx="4291012" cy="6746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33725"/>
                              <a:invGamma/>
                            </a:srgbClr>
                          </a:gs>
                        </a:gsLst>
                        <a:lin ang="27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613052"/>
      </p:ext>
    </p:extLst>
  </p:cSld>
  <p:clrMapOvr>
    <a:masterClrMapping/>
  </p:clrMapOvr>
  <p:transition advTm="8596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571" y="-27384"/>
            <a:ext cx="8958427" cy="725470"/>
          </a:xfrm>
        </p:spPr>
        <p:txBody>
          <a:bodyPr/>
          <a:lstStyle/>
          <a:p>
            <a:r>
              <a:rPr lang="en-US" altLang="zh-CN" dirty="0" smtClean="0"/>
              <a:t>NLDBD Experiments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6375" y="6329070"/>
            <a:ext cx="92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136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Xe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6093" y="5874077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76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Ge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33918" y="1248748"/>
            <a:ext cx="87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130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Te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2860841"/>
            <a:ext cx="183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82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Se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+mj-lt"/>
              </a:rPr>
              <a:t>(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130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Te,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116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Cd,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48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Ca,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96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Zr,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150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Nd,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100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Mo)</a:t>
            </a:r>
            <a:endParaRPr lang="zh-CN" alt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31897" y="4893022"/>
            <a:ext cx="87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130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Te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9890" y="6156308"/>
            <a:ext cx="2031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 smtClean="0">
                <a:solidFill>
                  <a:srgbClr val="7030A0"/>
                </a:solidFill>
              </a:rPr>
              <a:t>LUCIFER, ……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9" y="2380957"/>
            <a:ext cx="1689115" cy="21617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86" y="2364627"/>
            <a:ext cx="2009326" cy="18494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89" y="847972"/>
            <a:ext cx="1847850" cy="2619375"/>
          </a:xfrm>
          <a:prstGeom prst="rect">
            <a:avLst/>
          </a:prstGeom>
        </p:spPr>
      </p:pic>
      <p:pic>
        <p:nvPicPr>
          <p:cNvPr id="21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072" y="979145"/>
            <a:ext cx="2376206" cy="13902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68" y="690112"/>
            <a:ext cx="1219461" cy="1700991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68" y="4294268"/>
            <a:ext cx="1439636" cy="172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3" y="4481080"/>
            <a:ext cx="23717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0" y="4560070"/>
            <a:ext cx="907059" cy="3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15" y="3824201"/>
            <a:ext cx="24288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1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 </a:t>
            </a:r>
            <a:r>
              <a:rPr lang="en-US" altLang="zh-CN" dirty="0"/>
              <a:t>P</a:t>
            </a:r>
            <a:r>
              <a:rPr lang="en-US" altLang="zh-CN" dirty="0" smtClean="0"/>
              <a:t>rojection Chamber (TPC)</a:t>
            </a:r>
            <a:endParaRPr lang="zh-CN" altLang="en-US" dirty="0"/>
          </a:p>
        </p:txBody>
      </p:sp>
      <p:pic>
        <p:nvPicPr>
          <p:cNvPr id="4" name="pasted-image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17" y="1376416"/>
            <a:ext cx="2809799" cy="2570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71"/>
          <p:cNvGrpSpPr/>
          <p:nvPr/>
        </p:nvGrpSpPr>
        <p:grpSpPr>
          <a:xfrm>
            <a:off x="308156" y="1172856"/>
            <a:ext cx="5456134" cy="2772728"/>
            <a:chOff x="10237" y="-232966"/>
            <a:chExt cx="7759834" cy="3943434"/>
          </a:xfrm>
        </p:grpSpPr>
        <p:grpSp>
          <p:nvGrpSpPr>
            <p:cNvPr id="6" name="Group 69"/>
            <p:cNvGrpSpPr/>
            <p:nvPr/>
          </p:nvGrpSpPr>
          <p:grpSpPr>
            <a:xfrm>
              <a:off x="10237" y="340264"/>
              <a:ext cx="7759834" cy="3370204"/>
              <a:chOff x="0" y="0"/>
              <a:chExt cx="7759832" cy="3370202"/>
            </a:xfrm>
          </p:grpSpPr>
          <p:grpSp>
            <p:nvGrpSpPr>
              <p:cNvPr id="8" name="Group 66"/>
              <p:cNvGrpSpPr/>
              <p:nvPr/>
            </p:nvGrpSpPr>
            <p:grpSpPr>
              <a:xfrm>
                <a:off x="0" y="0"/>
                <a:ext cx="7408578" cy="3070937"/>
                <a:chOff x="0" y="0"/>
                <a:chExt cx="7408577" cy="3070936"/>
              </a:xfrm>
            </p:grpSpPr>
            <p:pic>
              <p:nvPicPr>
                <p:cNvPr id="11" name="droppedImage.png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7400822" cy="30480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" name="Shape 65"/>
                <p:cNvSpPr/>
                <p:nvPr/>
              </p:nvSpPr>
              <p:spPr>
                <a:xfrm>
                  <a:off x="7175459" y="2538097"/>
                  <a:ext cx="233119" cy="53284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9" name="Shape 67"/>
              <p:cNvSpPr/>
              <p:nvPr/>
            </p:nvSpPr>
            <p:spPr>
              <a:xfrm>
                <a:off x="4994727" y="2995929"/>
                <a:ext cx="2765105" cy="3742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600"/>
                </a:lvl1pPr>
              </a:lstStyle>
              <a:p>
                <a:pPr lvl="0">
                  <a:defRPr sz="1800"/>
                </a:pPr>
                <a:r>
                  <a:rPr sz="1400" dirty="0">
                    <a:latin typeface="+mj-lt"/>
                  </a:rPr>
                  <a:t>Avalanche Photo Diodes</a:t>
                </a:r>
              </a:p>
            </p:txBody>
          </p:sp>
          <p:sp>
            <p:nvSpPr>
              <p:cNvPr id="10" name="Shape 68"/>
              <p:cNvSpPr/>
              <p:nvPr/>
            </p:nvSpPr>
            <p:spPr>
              <a:xfrm>
                <a:off x="7196821" y="2559777"/>
                <a:ext cx="308433" cy="5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34" y="21600"/>
                    </a:moveTo>
                    <a:lnTo>
                      <a:pt x="21600" y="1354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" name="Shape 70"/>
            <p:cNvSpPr/>
            <p:nvPr/>
          </p:nvSpPr>
          <p:spPr>
            <a:xfrm>
              <a:off x="3083494" y="-232966"/>
              <a:ext cx="1489143" cy="554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/>
              </a:lvl1pPr>
            </a:lstStyle>
            <a:p>
              <a:pPr lvl="0">
                <a:defRPr sz="1800"/>
              </a:pPr>
              <a:r>
                <a:rPr sz="2000" dirty="0"/>
                <a:t>-8 kV</a:t>
              </a:r>
            </a:p>
          </p:txBody>
        </p:sp>
      </p:grpSp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457200" y="746628"/>
            <a:ext cx="8229600" cy="5951848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Energy meas. </a:t>
            </a:r>
            <a:r>
              <a:rPr lang="en-US" altLang="zh-CN" b="0" dirty="0" smtClean="0">
                <a:sym typeface="Wingdings" panose="05000000000000000000" pitchFamily="2" charset="2"/>
              </a:rPr>
              <a:t> </a:t>
            </a:r>
            <a:r>
              <a:rPr lang="en-US" altLang="zh-CN" b="0" dirty="0" smtClean="0"/>
              <a:t>Combine </a:t>
            </a:r>
            <a:r>
              <a:rPr lang="en-US" altLang="zh-CN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altLang="zh-CN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ight </a:t>
            </a:r>
            <a:r>
              <a:rPr lang="en-US" altLang="zh-CN" b="0" dirty="0" smtClean="0"/>
              <a:t>and </a:t>
            </a:r>
            <a:r>
              <a:rPr lang="en-US" altLang="zh-CN" b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Ionization</a:t>
            </a:r>
            <a:endParaRPr lang="en-US" altLang="zh-CN" b="0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4" y="4176895"/>
            <a:ext cx="4104456" cy="25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3400622" y="3369974"/>
            <a:ext cx="671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EXO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4" y="5272694"/>
            <a:ext cx="756084" cy="29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6743226" y="4257031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Liquid TPC:</a:t>
            </a:r>
          </a:p>
          <a:p>
            <a:r>
              <a:rPr lang="en-US" altLang="zh-CN" sz="2000" dirty="0" smtClean="0"/>
              <a:t>Single Phase</a:t>
            </a:r>
          </a:p>
          <a:p>
            <a:r>
              <a:rPr lang="en-US" altLang="zh-CN" sz="2000" dirty="0" smtClean="0"/>
              <a:t>Dual Phases</a:t>
            </a:r>
          </a:p>
        </p:txBody>
      </p:sp>
    </p:spTree>
    <p:extLst>
      <p:ext uri="{BB962C8B-B14F-4D97-AF65-F5344CB8AC3E}">
        <p14:creationId xmlns:p14="http://schemas.microsoft.com/office/powerpoint/2010/main" val="763186326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CJ_empty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FF00"/>
      </a:accent4>
      <a:accent5>
        <a:srgbClr val="006600"/>
      </a:accent5>
      <a:accent6>
        <a:srgbClr val="A50021"/>
      </a:accent6>
      <a:hlink>
        <a:srgbClr val="660066"/>
      </a:hlink>
      <a:folHlink>
        <a:srgbClr val="800080"/>
      </a:folHlink>
    </a:clrScheme>
    <a:fontScheme name="CJ_empty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16881</TotalTime>
  <Words>3419</Words>
  <Application>Microsoft Office PowerPoint</Application>
  <PresentationFormat>全屏显示(4:3)</PresentationFormat>
  <Paragraphs>825</Paragraphs>
  <Slides>109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109</vt:i4>
      </vt:variant>
    </vt:vector>
  </HeadingPairs>
  <TitlesOfParts>
    <vt:vector size="141" baseType="lpstr">
      <vt:lpstr>Gill Sans</vt:lpstr>
      <vt:lpstr>Haettenschweiler</vt:lpstr>
      <vt:lpstr>MS PGothic</vt:lpstr>
      <vt:lpstr>MS PGothic</vt:lpstr>
      <vt:lpstr>黑体</vt:lpstr>
      <vt:lpstr>华文楷体</vt:lpstr>
      <vt:lpstr>华文新魏</vt:lpstr>
      <vt:lpstr>楷体</vt:lpstr>
      <vt:lpstr>楷体_GB2312</vt:lpstr>
      <vt:lpstr>宋体</vt:lpstr>
      <vt:lpstr>微软雅黑</vt:lpstr>
      <vt:lpstr>Arial</vt:lpstr>
      <vt:lpstr>Arial Narrow</vt:lpstr>
      <vt:lpstr>Bookman Old Style</vt:lpstr>
      <vt:lpstr>Calibri</vt:lpstr>
      <vt:lpstr>Cambria Math</vt:lpstr>
      <vt:lpstr>Century Gothic</vt:lpstr>
      <vt:lpstr>Comic Sans MS</vt:lpstr>
      <vt:lpstr>Garamond</vt:lpstr>
      <vt:lpstr>Georgia</vt:lpstr>
      <vt:lpstr>Helvetica</vt:lpstr>
      <vt:lpstr>Symbol</vt:lpstr>
      <vt:lpstr>Times</vt:lpstr>
      <vt:lpstr>Times New Roman</vt:lpstr>
      <vt:lpstr>Verdana</vt:lpstr>
      <vt:lpstr>Wingdings</vt:lpstr>
      <vt:lpstr>Wingdings 2</vt:lpstr>
      <vt:lpstr>CJ_empty</vt:lpstr>
      <vt:lpstr>Equation</vt:lpstr>
      <vt:lpstr>公式</vt:lpstr>
      <vt:lpstr>Equation.DSMT4</vt:lpstr>
      <vt:lpstr>Visio</vt:lpstr>
      <vt:lpstr>Neutrino Detector -- Principle and Design</vt:lpstr>
      <vt:lpstr>PowerPoint 演示文稿</vt:lpstr>
      <vt:lpstr>Detecting a Neutrino</vt:lpstr>
      <vt:lpstr>Typical Reactions (1)</vt:lpstr>
      <vt:lpstr>Typical Reactions (2)</vt:lpstr>
      <vt:lpstr>Detecting with Liquid Scintillator</vt:lpstr>
      <vt:lpstr>Liquid Scintillator</vt:lpstr>
      <vt:lpstr>Scintillation light</vt:lpstr>
      <vt:lpstr>Make a Liquid Scintillator</vt:lpstr>
      <vt:lpstr>Molecule Energy Level</vt:lpstr>
      <vt:lpstr>Energy Transfer in LS</vt:lpstr>
      <vt:lpstr>Light Yield vs PPO (Bis-MSB) Concentration</vt:lpstr>
      <vt:lpstr>Attenuation, absorption, scattering</vt:lpstr>
      <vt:lpstr>Quenching</vt:lpstr>
      <vt:lpstr>Non-linearity due to energy quenching</vt:lpstr>
      <vt:lpstr>Daya Bay Liquid Scintillator</vt:lpstr>
      <vt:lpstr>Summary of DYB LS</vt:lpstr>
      <vt:lpstr>Doping with Gadolinium</vt:lpstr>
      <vt:lpstr>Liquid Scintillator Hall</vt:lpstr>
      <vt:lpstr>Photomultiplier Tube (PMT)</vt:lpstr>
      <vt:lpstr>Dynode PMT</vt:lpstr>
      <vt:lpstr>Micro Channel Plate (MCP)</vt:lpstr>
      <vt:lpstr>QE of the Photocathode</vt:lpstr>
      <vt:lpstr>Performance of the 20-inch PMTs</vt:lpstr>
      <vt:lpstr>Electronics Readout</vt:lpstr>
      <vt:lpstr>Charge Measurement (Q)</vt:lpstr>
      <vt:lpstr>Timing Measurement (T)</vt:lpstr>
      <vt:lpstr>Trigger</vt:lpstr>
      <vt:lpstr>Natural Radioactivity</vt:lpstr>
      <vt:lpstr>Natural Radiation</vt:lpstr>
      <vt:lpstr>PowerPoint 演示文稿</vt:lpstr>
      <vt:lpstr>Gamma spectrum of DYB granite</vt:lpstr>
      <vt:lpstr>Where the radioactivities come from?</vt:lpstr>
      <vt:lpstr>Use water to shield gamma from rock</vt:lpstr>
      <vt:lpstr>Estimate the Shielding Power</vt:lpstr>
      <vt:lpstr>Final natural radiation bkg in DYB </vt:lpstr>
      <vt:lpstr>Cosmic Muon</vt:lpstr>
      <vt:lpstr>Cosmic Muon</vt:lpstr>
      <vt:lpstr>Muon Tomography</vt:lpstr>
      <vt:lpstr>Muon Flux</vt:lpstr>
      <vt:lpstr>Muon Energy Loss</vt:lpstr>
      <vt:lpstr>Propagate Muon to Underground Lab</vt:lpstr>
      <vt:lpstr>Muon Simulation</vt:lpstr>
      <vt:lpstr>Spallation Neutron</vt:lpstr>
      <vt:lpstr>Muon capture on nuclei</vt:lpstr>
      <vt:lpstr>Cosmogenic Longlived Isotopes</vt:lpstr>
      <vt:lpstr>PowerPoint 演示文稿</vt:lpstr>
      <vt:lpstr>靶质量</vt:lpstr>
      <vt:lpstr>多模块、远近相对测量</vt:lpstr>
      <vt:lpstr>三层探测器</vt:lpstr>
      <vt:lpstr>Gamma Catcher</vt:lpstr>
      <vt:lpstr>Gamma Catcher</vt:lpstr>
      <vt:lpstr>Positron Eff.</vt:lpstr>
      <vt:lpstr>屏蔽层</vt:lpstr>
      <vt:lpstr># of PMTs</vt:lpstr>
      <vt:lpstr>中心探测器尺寸优化</vt:lpstr>
      <vt:lpstr>Assembly of Antineutrino Detector</vt:lpstr>
      <vt:lpstr>水屏蔽层大小</vt:lpstr>
      <vt:lpstr>PowerPoint 演示文稿</vt:lpstr>
      <vt:lpstr>实际设计</vt:lpstr>
      <vt:lpstr>Filled Water Pool</vt:lpstr>
      <vt:lpstr>PowerPoint 演示文稿</vt:lpstr>
      <vt:lpstr>Energy Calibration</vt:lpstr>
      <vt:lpstr>Neutrino Selections</vt:lpstr>
      <vt:lpstr>Various Neutrino Sources</vt:lpstr>
      <vt:lpstr>Neutrino Sources</vt:lpstr>
      <vt:lpstr>Neutrino Detectors</vt:lpstr>
      <vt:lpstr>Atm. and Solar Neutrino</vt:lpstr>
      <vt:lpstr>Super-Kamiokande: Water Cherenkov</vt:lpstr>
      <vt:lpstr>History of Super-Kamiokande</vt:lpstr>
      <vt:lpstr>Cherenkov Light</vt:lpstr>
      <vt:lpstr>PowerPoint 演示文稿</vt:lpstr>
      <vt:lpstr>Cherenkov Ring in SK detector</vt:lpstr>
      <vt:lpstr>Neutrino detection</vt:lpstr>
      <vt:lpstr>Particle Identification (PID)</vt:lpstr>
      <vt:lpstr>Future Atmospheric Exp.</vt:lpstr>
      <vt:lpstr>Homestake experiment </vt:lpstr>
      <vt:lpstr>GALLEX &amp; SAGE</vt:lpstr>
      <vt:lpstr>The SNO Detector</vt:lpstr>
      <vt:lpstr>Neutrino Detection in SNO</vt:lpstr>
      <vt:lpstr>Borexino Detector </vt:lpstr>
      <vt:lpstr>Accelerator Neutrino</vt:lpstr>
      <vt:lpstr>Neutrinos at the Main Injector(NUMI)</vt:lpstr>
      <vt:lpstr>Detection</vt:lpstr>
      <vt:lpstr>US Accelerator Neutrinos</vt:lpstr>
      <vt:lpstr>MiniBooNE</vt:lpstr>
      <vt:lpstr>MINOS Detectors</vt:lpstr>
      <vt:lpstr>PowerPoint 演示文稿</vt:lpstr>
      <vt:lpstr>PowerPoint 演示文稿</vt:lpstr>
      <vt:lpstr>PID</vt:lpstr>
      <vt:lpstr>PowerPoint 演示文稿</vt:lpstr>
      <vt:lpstr>CNGS and OPERA</vt:lpstr>
      <vt:lpstr>PowerPoint 演示文稿</vt:lpstr>
      <vt:lpstr>PowerPoint 演示文稿</vt:lpstr>
      <vt:lpstr>Future Accelerator Exp.</vt:lpstr>
      <vt:lpstr>Liquid Argon Detector</vt:lpstr>
      <vt:lpstr>Neutrinoless Double Beta Decay</vt:lpstr>
      <vt:lpstr>NLDBD Experiments</vt:lpstr>
      <vt:lpstr>Time Projection Chamber (TPC)</vt:lpstr>
      <vt:lpstr>PowerPoint 演示文稿</vt:lpstr>
      <vt:lpstr>PowerPoint 演示文稿</vt:lpstr>
      <vt:lpstr>PowerPoint 演示文稿</vt:lpstr>
      <vt:lpstr>IceCube</vt:lpstr>
      <vt:lpstr>Ice drilling with hot water</vt:lpstr>
      <vt:lpstr>Distinguish Neutrinos from Different Sources</vt:lpstr>
      <vt:lpstr>PowerPoint 演示文稿</vt:lpstr>
      <vt:lpstr>Dark Blue Water</vt:lpstr>
      <vt:lpstr>PowerPoint 演示文稿</vt:lpstr>
      <vt:lpstr>PowerPoint 演示文稿</vt:lpstr>
    </vt:vector>
  </TitlesOfParts>
  <Company>IHEP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Sever@IHEP</dc:title>
  <dc:creator>caoj</dc:creator>
  <cp:lastModifiedBy>Jun Cao</cp:lastModifiedBy>
  <cp:revision>479</cp:revision>
  <cp:lastPrinted>1601-01-01T00:00:00Z</cp:lastPrinted>
  <dcterms:created xsi:type="dcterms:W3CDTF">2006-04-18T18:10:02Z</dcterms:created>
  <dcterms:modified xsi:type="dcterms:W3CDTF">2017-11-14T17:20:05Z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