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7" r:id="rId3"/>
    <p:sldId id="283" r:id="rId4"/>
    <p:sldId id="284" r:id="rId5"/>
    <p:sldId id="288" r:id="rId6"/>
    <p:sldId id="289" r:id="rId7"/>
    <p:sldId id="290" r:id="rId8"/>
    <p:sldId id="312" r:id="rId9"/>
    <p:sldId id="313" r:id="rId10"/>
    <p:sldId id="314" r:id="rId11"/>
    <p:sldId id="315" r:id="rId12"/>
    <p:sldId id="316" r:id="rId13"/>
    <p:sldId id="298" r:id="rId14"/>
    <p:sldId id="317" r:id="rId15"/>
    <p:sldId id="323" r:id="rId16"/>
    <p:sldId id="319" r:id="rId17"/>
    <p:sldId id="320" r:id="rId18"/>
    <p:sldId id="321" r:id="rId19"/>
    <p:sldId id="322" r:id="rId20"/>
    <p:sldId id="324" r:id="rId21"/>
    <p:sldId id="325" r:id="rId22"/>
    <p:sldId id="301" r:id="rId23"/>
    <p:sldId id="257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7" d="100"/>
          <a:sy n="67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C8240-E99F-4174-9286-ABD371E3E161}" type="datetimeFigureOut">
              <a:rPr lang="zh-CN" altLang="en-US" smtClean="0"/>
              <a:pPr/>
              <a:t>2017/11/29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E8D72-7FD9-4349-932B-3E7839CAB7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5638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E8D72-7FD9-4349-932B-3E7839CAB7C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56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0.jpeg"/><Relationship Id="rId7" Type="http://schemas.openxmlformats.org/officeDocument/2006/relationships/hyperlink" Target="http://202.38.8.9/english/HOME.htm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hyperlink" Target="mailto:CJLin@ciae.ac.c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JLin@ciae.ac.cn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202.38.8.9/english/HOME.htm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CJLin@ciae.ac.cn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02.38.8.9/english/HOME.htm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202.38.8.9/english/HOME.htm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JLin@ciae.ac.cn" TargetMode="Externa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JLin@ciae.ac.cn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202.38.8.9/english/HOME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202.38.8.9/english/HOME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CJLin@ciae.ac.cn" TargetMode="Externa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202.38.8.9/english/HOME.htm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CJLin@ciae.ac.cn" TargetMode="Externa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hyperlink" Target="mailto:CJLin@ciae.ac.cn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hyperlink" Target="http://202.38.8.9/english/HOME.htm" TargetMode="External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CJLin@ciae.ac.cn" TargetMode="External"/><Relationship Id="rId3" Type="http://schemas.openxmlformats.org/officeDocument/2006/relationships/hyperlink" Target="http://dx.doi.org/10.1126/science.1058847" TargetMode="External"/><Relationship Id="rId7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hyperlink" Target="http://202.38.8.9/english/HOME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202.38.8.9/english/HOME.htm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CJLin@ciae.ac.cn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202.38.8.9/english/HOME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JLin@ciae.ac.c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202.38.8.9/english/HOME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JLin@ciae.ac.cn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CJLin@ciae.ac.cn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3.png"/><Relationship Id="rId2" Type="http://schemas.openxmlformats.org/officeDocument/2006/relationships/hyperlink" Target="http://202.38.8.9/english/HOME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202.38.8.9/english/HOM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JLin@ciae.ac.c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202.38.8.9/english/HOME.htm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202.38.8.9/english/HOME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JLin@ciae.ac.cn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202.38.8.9/english/HOME.htm" TargetMode="Externa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hyperlink" Target="mailto:CJLin@ciae.ac.cn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202.38.8.9/english/HOME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JLin@ciae.ac.cn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JLin@ciae.ac.cn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202.38.8.9/english/HOME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hyperlink" Target="mailto:CJLin@ciae.ac.cn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hyperlink" Target="http://202.38.8.9/english/HOME.htm" TargetMode="Externa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JLin@ciae.ac.cn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202.38.8.9/english/HOME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JLin@ciae.ac.cn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202.38.8.9/english/HOME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8059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/>
              <a:t>Abnormal threshold anomaly in exotic</a:t>
            </a:r>
            <a:br>
              <a:rPr lang="en-US" altLang="zh-CN" sz="3600" b="1" dirty="0" smtClean="0"/>
            </a:br>
            <a:r>
              <a:rPr lang="en-US" altLang="zh-CN" sz="3600" b="1" dirty="0" smtClean="0"/>
              <a:t>nuclear systems and its significances</a:t>
            </a:r>
            <a:endParaRPr lang="zh-CN" alt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139052"/>
            <a:ext cx="91440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/>
              <a:t>Chengjian Lin</a:t>
            </a:r>
            <a:endParaRPr lang="zh-CN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78904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 dirty="0" smtClean="0"/>
              <a:t>China Institute of Atomic Energy, P. O. Box 275(10), Beijing 102413</a:t>
            </a:r>
            <a:endParaRPr lang="zh-CN" altLang="en-US" sz="2000" b="1" i="1" dirty="0"/>
          </a:p>
        </p:txBody>
      </p:sp>
      <p:pic>
        <p:nvPicPr>
          <p:cNvPr id="9" name="Picture 3" descr="E:\WorkNew\Conference\CNNC-CIAE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93" y="104529"/>
            <a:ext cx="2917439" cy="660175"/>
          </a:xfrm>
          <a:prstGeom prst="rect">
            <a:avLst/>
          </a:prstGeom>
          <a:noFill/>
        </p:spPr>
      </p:pic>
      <p:cxnSp>
        <p:nvCxnSpPr>
          <p:cNvPr id="10" name="直接连接符 9"/>
          <p:cNvCxnSpPr/>
          <p:nvPr/>
        </p:nvCxnSpPr>
        <p:spPr>
          <a:xfrm>
            <a:off x="0" y="828000"/>
            <a:ext cx="9144000" cy="0"/>
          </a:xfrm>
          <a:prstGeom prst="line">
            <a:avLst/>
          </a:prstGeom>
          <a:ln w="317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762643"/>
            <a:ext cx="9144000" cy="1534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kumimoji="0" lang="en-US" altLang="zh-CN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st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workshop on applications of high energy Circular </a:t>
            </a:r>
            <a:b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</a:b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Electron-Positron Collider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(CEPC)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synchrotron radiation source 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第一届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CEPC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同步辐射光源应用研讨会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6-8 Dec, 2017, IHEP, Beijing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30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0"/>
          <p:cNvGrpSpPr>
            <a:grpSpLocks noChangeAspect="1"/>
          </p:cNvGrpSpPr>
          <p:nvPr/>
        </p:nvGrpSpPr>
        <p:grpSpPr>
          <a:xfrm>
            <a:off x="1204392" y="980728"/>
            <a:ext cx="6607968" cy="5250656"/>
            <a:chOff x="909638" y="620688"/>
            <a:chExt cx="7342187" cy="5834062"/>
          </a:xfrm>
        </p:grpSpPr>
        <p:pic>
          <p:nvPicPr>
            <p:cNvPr id="9" name="Picture 5" descr="0031-DePos1-cut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9638" y="3575025"/>
              <a:ext cx="3598862" cy="287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0013-AN3-F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9638" y="620688"/>
              <a:ext cx="3598862" cy="287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 descr="0083-der1-cut-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2963" y="620688"/>
              <a:ext cx="3598862" cy="287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" descr="2855-der1-He6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52963" y="3575025"/>
              <a:ext cx="3598862" cy="287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0" descr="0013-AN3-Z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3600" y="1277913"/>
              <a:ext cx="1968500" cy="143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 rot="16200000">
              <a:off x="3228181" y="2074045"/>
              <a:ext cx="473075" cy="15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18000" rIns="18000" bIns="18000">
              <a:spAutoFit/>
            </a:bodyPr>
            <a:lstStyle/>
            <a:p>
              <a:r>
                <a:rPr lang="en-US" altLang="zh-CN" sz="800">
                  <a:solidFill>
                    <a:srgbClr val="CC3300"/>
                  </a:solidFill>
                </a:rPr>
                <a:t>0.48 MeV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 rot="16200000">
              <a:off x="2929731" y="2074045"/>
              <a:ext cx="473075" cy="15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18000" rIns="18000" bIns="18000">
              <a:spAutoFit/>
            </a:bodyPr>
            <a:lstStyle/>
            <a:p>
              <a:r>
                <a:rPr lang="en-US" altLang="zh-CN" sz="800">
                  <a:solidFill>
                    <a:srgbClr val="CC3300"/>
                  </a:solidFill>
                </a:rPr>
                <a:t>2.62 MeV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 rot="16200000">
              <a:off x="2832894" y="2075631"/>
              <a:ext cx="473075" cy="15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18000" rIns="18000" bIns="18000">
              <a:spAutoFit/>
            </a:bodyPr>
            <a:lstStyle/>
            <a:p>
              <a:r>
                <a:rPr lang="en-US" altLang="zh-CN" sz="800">
                  <a:solidFill>
                    <a:srgbClr val="CC3300"/>
                  </a:solidFill>
                </a:rPr>
                <a:t>3.20 MeV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 rot="16200000">
              <a:off x="2724944" y="2074044"/>
              <a:ext cx="473075" cy="15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18000" rIns="18000" bIns="18000">
              <a:spAutoFit/>
            </a:bodyPr>
            <a:lstStyle/>
            <a:p>
              <a:r>
                <a:rPr lang="en-US" altLang="zh-CN" sz="800">
                  <a:solidFill>
                    <a:srgbClr val="CC3300"/>
                  </a:solidFill>
                </a:rPr>
                <a:t>3.95 MeV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 rot="16200000">
              <a:off x="2591594" y="2075631"/>
              <a:ext cx="473075" cy="15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18000" rIns="18000" bIns="18000">
              <a:spAutoFit/>
            </a:bodyPr>
            <a:lstStyle/>
            <a:p>
              <a:r>
                <a:rPr lang="en-US" altLang="zh-CN" sz="800">
                  <a:solidFill>
                    <a:srgbClr val="CC3300"/>
                  </a:solidFill>
                </a:rPr>
                <a:t>4.63 MeV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 rot="16200000">
              <a:off x="2437606" y="2075632"/>
              <a:ext cx="473075" cy="15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18000" rIns="18000" bIns="18000">
              <a:spAutoFit/>
            </a:bodyPr>
            <a:lstStyle/>
            <a:p>
              <a:r>
                <a:rPr lang="en-US" altLang="zh-CN" sz="800">
                  <a:solidFill>
                    <a:srgbClr val="CC3300"/>
                  </a:solidFill>
                </a:rPr>
                <a:t>5.65 MeV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 rot="16200000">
              <a:off x="6838156" y="4914082"/>
              <a:ext cx="473075" cy="15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18000" rIns="18000" bIns="18000">
              <a:spAutoFit/>
            </a:bodyPr>
            <a:lstStyle/>
            <a:p>
              <a:r>
                <a:rPr lang="en-US" altLang="zh-CN" sz="800">
                  <a:solidFill>
                    <a:srgbClr val="CC3300"/>
                  </a:solidFill>
                </a:rPr>
                <a:t>0.90 MeV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 rot="16200000">
              <a:off x="6584156" y="5347470"/>
              <a:ext cx="473075" cy="15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18000" rIns="18000" bIns="18000">
              <a:spAutoFit/>
            </a:bodyPr>
            <a:lstStyle/>
            <a:p>
              <a:r>
                <a:rPr lang="en-US" altLang="zh-CN" sz="800">
                  <a:solidFill>
                    <a:srgbClr val="CC3300"/>
                  </a:solidFill>
                </a:rPr>
                <a:t>1.61 MeV</a:t>
              </a: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 rot="16200000">
              <a:off x="6179344" y="3728219"/>
              <a:ext cx="473075" cy="15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18000" rIns="18000" bIns="18000">
              <a:spAutoFit/>
            </a:bodyPr>
            <a:lstStyle/>
            <a:p>
              <a:r>
                <a:rPr lang="en-US" altLang="zh-CN" sz="800">
                  <a:solidFill>
                    <a:srgbClr val="CC3300"/>
                  </a:solidFill>
                </a:rPr>
                <a:t>2.83 MeV</a:t>
              </a: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 rot="16200000">
              <a:off x="6031706" y="3944120"/>
              <a:ext cx="473075" cy="15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18000" rIns="18000" bIns="18000">
              <a:spAutoFit/>
            </a:bodyPr>
            <a:lstStyle/>
            <a:p>
              <a:r>
                <a:rPr lang="en-US" altLang="zh-CN" sz="800">
                  <a:solidFill>
                    <a:srgbClr val="CC3300"/>
                  </a:solidFill>
                </a:rPr>
                <a:t>3.12 MeV</a:t>
              </a: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 rot="16200000">
              <a:off x="5853906" y="4809307"/>
              <a:ext cx="473075" cy="15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18000" rIns="18000" bIns="18000">
              <a:spAutoFit/>
            </a:bodyPr>
            <a:lstStyle/>
            <a:p>
              <a:r>
                <a:rPr lang="en-US" altLang="zh-CN" sz="800">
                  <a:solidFill>
                    <a:srgbClr val="CC3300"/>
                  </a:solidFill>
                </a:rPr>
                <a:t>3.63 MeV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 rot="16200000">
              <a:off x="5564981" y="5241107"/>
              <a:ext cx="473075" cy="15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18000" rIns="18000" bIns="18000">
              <a:spAutoFit/>
            </a:bodyPr>
            <a:lstStyle/>
            <a:p>
              <a:r>
                <a:rPr lang="en-US" altLang="zh-CN" sz="800">
                  <a:solidFill>
                    <a:srgbClr val="CC3300"/>
                  </a:solidFill>
                </a:rPr>
                <a:t>4.44 MeV</a:t>
              </a: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 rot="16200000">
              <a:off x="2313782" y="4761681"/>
              <a:ext cx="7477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000" baseline="30000">
                  <a:solidFill>
                    <a:srgbClr val="CC3300"/>
                  </a:solidFill>
                </a:rPr>
                <a:t>209</a:t>
              </a:r>
              <a:r>
                <a:rPr lang="en-US" altLang="zh-CN" sz="1000">
                  <a:solidFill>
                    <a:srgbClr val="CC3300"/>
                  </a:solidFill>
                </a:rPr>
                <a:t>Bi(Ex1)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 rot="16200000">
              <a:off x="1583532" y="4806131"/>
              <a:ext cx="7477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000" baseline="30000">
                  <a:solidFill>
                    <a:srgbClr val="CC3300"/>
                  </a:solidFill>
                </a:rPr>
                <a:t>209</a:t>
              </a:r>
              <a:r>
                <a:rPr lang="en-US" altLang="zh-CN" sz="1000">
                  <a:solidFill>
                    <a:srgbClr val="CC3300"/>
                  </a:solidFill>
                </a:rPr>
                <a:t>Bi(Ex2)</a:t>
              </a: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2320925" y="2565375"/>
              <a:ext cx="557213" cy="64770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H="1">
              <a:off x="3475038" y="2559025"/>
              <a:ext cx="439737" cy="655638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 rot="16200000">
              <a:off x="3294856" y="4915669"/>
              <a:ext cx="43656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000">
                  <a:solidFill>
                    <a:srgbClr val="CC3300"/>
                  </a:solidFill>
                </a:rPr>
                <a:t>G.S.</a:t>
              </a: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H="1">
              <a:off x="5003800" y="2349475"/>
              <a:ext cx="1223963" cy="1512888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6804025" y="2565375"/>
              <a:ext cx="1081088" cy="1296988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63688" y="1052736"/>
              <a:ext cx="4475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baseline="30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altLang="zh-CN" sz="16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Li</a:t>
              </a:r>
              <a:endParaRPr lang="zh-CN" alt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71245" y="5178678"/>
              <a:ext cx="5052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baseline="30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altLang="zh-CN" sz="16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He</a:t>
              </a:r>
              <a:endParaRPr lang="zh-CN" alt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48064" y="4005064"/>
              <a:ext cx="5052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baseline="30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altLang="zh-CN" sz="16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He</a:t>
              </a:r>
              <a:endParaRPr lang="zh-CN" alt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" y="0"/>
            <a:ext cx="9144000" cy="72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4000" b="1" dirty="0" smtClean="0"/>
              <a:t>Exp1 spectrums</a:t>
            </a:r>
          </a:p>
        </p:txBody>
      </p:sp>
      <p:pic>
        <p:nvPicPr>
          <p:cNvPr id="43" name="Picture 6" descr="English Versio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1" t="12500" r="14999" b="25000"/>
          <a:stretch>
            <a:fillRect/>
          </a:stretch>
        </p:blipFill>
        <p:spPr bwMode="auto">
          <a:xfrm>
            <a:off x="0" y="0"/>
            <a:ext cx="87716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158949" y="836712"/>
            <a:ext cx="1260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Focal Plane</a:t>
            </a:r>
            <a:endParaRPr lang="zh-CN" alt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436096" y="836712"/>
            <a:ext cx="164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ym typeface="Symbol"/>
              </a:rPr>
              <a:t>E-E telescope</a:t>
            </a:r>
            <a:endParaRPr lang="zh-CN" alt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-1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CEPC-</a:t>
            </a:r>
            <a:r>
              <a:rPr lang="en-US" altLang="zh-CN" dirty="0" smtClean="0">
                <a:sym typeface="Symbol"/>
              </a:rPr>
              <a:t></a:t>
            </a:r>
            <a:r>
              <a:rPr lang="en-US" altLang="zh-CN" dirty="0" smtClean="0"/>
              <a:t>			</a:t>
            </a:r>
            <a:r>
              <a:rPr lang="en-US" altLang="zh-CN" dirty="0" smtClean="0">
                <a:hlinkClick r:id="rId9"/>
              </a:rPr>
              <a:t>CJLin@ciae.ac.cn</a:t>
            </a:r>
            <a:r>
              <a:rPr lang="en-US" altLang="zh-CN" dirty="0" smtClean="0"/>
              <a:t>				9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WorkNew\Papers\2017\2017-6He209Bi-PRC\submitted\fig4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6787" y="1053248"/>
            <a:ext cx="2787621" cy="4608000"/>
          </a:xfrm>
          <a:prstGeom prst="rect">
            <a:avLst/>
          </a:prstGeom>
          <a:noFill/>
        </p:spPr>
      </p:pic>
      <p:pic>
        <p:nvPicPr>
          <p:cNvPr id="45058" name="Picture 2" descr="E:\WorkNew\Conference\2016\INPC2016\Pics\DE-ER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3256"/>
            <a:ext cx="3610330" cy="4680000"/>
          </a:xfrm>
          <a:prstGeom prst="rect">
            <a:avLst/>
          </a:prstGeom>
          <a:noFill/>
        </p:spPr>
      </p:pic>
      <p:sp>
        <p:nvSpPr>
          <p:cNvPr id="23" name="CustomShape 18"/>
          <p:cNvSpPr/>
          <p:nvPr/>
        </p:nvSpPr>
        <p:spPr>
          <a:xfrm>
            <a:off x="3275856" y="1268760"/>
            <a:ext cx="1008112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1" strike="noStrike" dirty="0" smtClean="0">
                <a:solidFill>
                  <a:srgbClr val="0000CC"/>
                </a:solidFill>
                <a:latin typeface="Times New Roman"/>
                <a:ea typeface="DejaVu Sans"/>
              </a:rPr>
              <a:t>28.55 </a:t>
            </a:r>
            <a:r>
              <a:rPr lang="en-US" sz="1600" b="1" strike="noStrike" dirty="0" err="1">
                <a:solidFill>
                  <a:srgbClr val="0000CC"/>
                </a:solidFill>
                <a:latin typeface="Times New Roman"/>
                <a:ea typeface="DejaVu Sans"/>
              </a:rPr>
              <a:t>MeV</a:t>
            </a:r>
            <a:endParaRPr sz="1600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5661248"/>
            <a:ext cx="2532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CC"/>
                </a:solidFill>
              </a:rPr>
              <a:t>Single-particle states</a:t>
            </a:r>
          </a:p>
          <a:p>
            <a:pPr algn="ctr"/>
            <a:r>
              <a:rPr lang="en-US" altLang="zh-CN" b="1" dirty="0" smtClean="0">
                <a:solidFill>
                  <a:srgbClr val="0000CC"/>
                </a:solidFill>
              </a:rPr>
              <a:t>S-factors are well known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15" name="CustomShape 18"/>
          <p:cNvSpPr/>
          <p:nvPr/>
        </p:nvSpPr>
        <p:spPr>
          <a:xfrm>
            <a:off x="6948264" y="1268760"/>
            <a:ext cx="108012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1" i="1" strike="noStrike" dirty="0" smtClean="0">
                <a:solidFill>
                  <a:srgbClr val="0000CC"/>
                </a:solidFill>
                <a:latin typeface="Times New Roman"/>
                <a:ea typeface="DejaVu Sans"/>
              </a:rPr>
              <a:t> </a:t>
            </a:r>
            <a:r>
              <a:rPr lang="en-US" sz="1600" b="1" strike="noStrike" dirty="0" smtClean="0">
                <a:solidFill>
                  <a:srgbClr val="0000CC"/>
                </a:solidFill>
                <a:latin typeface="Times New Roman"/>
                <a:ea typeface="DejaVu Sans"/>
              </a:rPr>
              <a:t>24.30 </a:t>
            </a:r>
            <a:r>
              <a:rPr lang="en-US" sz="1600" b="1" strike="noStrike" dirty="0" err="1">
                <a:solidFill>
                  <a:srgbClr val="0000CC"/>
                </a:solidFill>
                <a:latin typeface="Times New Roman"/>
                <a:ea typeface="DejaVu Sans"/>
              </a:rPr>
              <a:t>MeV</a:t>
            </a:r>
            <a:endParaRPr sz="1600" b="1" dirty="0">
              <a:solidFill>
                <a:srgbClr val="0000CC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5767200" y="2276872"/>
            <a:ext cx="792000" cy="11160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776000" y="2501808"/>
            <a:ext cx="396000" cy="9000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77492" y="1988840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baseline="30000" dirty="0" smtClean="0">
                <a:solidFill>
                  <a:srgbClr val="000099"/>
                </a:solidFill>
              </a:rPr>
              <a:t>6</a:t>
            </a:r>
            <a:r>
              <a:rPr lang="en-US" altLang="zh-CN" b="1" dirty="0" smtClean="0">
                <a:solidFill>
                  <a:srgbClr val="000099"/>
                </a:solidFill>
              </a:rPr>
              <a:t>He</a:t>
            </a:r>
            <a:endParaRPr lang="zh-CN" altLang="en-US" b="1" dirty="0">
              <a:solidFill>
                <a:srgbClr val="0000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" y="0"/>
            <a:ext cx="9144000" cy="72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4000" b="1" dirty="0" smtClean="0"/>
              <a:t>Exp2 spectrums</a:t>
            </a:r>
          </a:p>
        </p:txBody>
      </p:sp>
      <p:pic>
        <p:nvPicPr>
          <p:cNvPr id="24" name="Picture 6" descr="English Vers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1" t="12500" r="14999" b="25000"/>
          <a:stretch>
            <a:fillRect/>
          </a:stretch>
        </p:blipFill>
        <p:spPr bwMode="auto">
          <a:xfrm>
            <a:off x="0" y="0"/>
            <a:ext cx="87716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1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CEPC-</a:t>
            </a:r>
            <a:r>
              <a:rPr lang="en-US" altLang="zh-CN" dirty="0" smtClean="0">
                <a:sym typeface="Symbol"/>
              </a:rPr>
              <a:t></a:t>
            </a:r>
            <a:r>
              <a:rPr lang="en-US" altLang="zh-CN" dirty="0" smtClean="0"/>
              <a:t>			</a:t>
            </a:r>
            <a:r>
              <a:rPr lang="en-US" altLang="zh-CN" dirty="0" smtClean="0">
                <a:hlinkClick r:id="rId6"/>
              </a:rPr>
              <a:t>CJLin@ciae.ac.cn</a:t>
            </a:r>
            <a:r>
              <a:rPr lang="en-US" altLang="zh-CN" dirty="0" smtClean="0"/>
              <a:t>				10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417646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/>
          <p:nvPr/>
        </p:nvPicPr>
        <p:blipFill>
          <a:blip r:embed="rId3" cstate="print"/>
          <a:stretch/>
        </p:blipFill>
        <p:spPr>
          <a:xfrm>
            <a:off x="755576" y="1196752"/>
            <a:ext cx="3528392" cy="2592288"/>
          </a:xfrm>
          <a:prstGeom prst="rect">
            <a:avLst/>
          </a:prstGeom>
          <a:ln w="9360">
            <a:noFill/>
          </a:ln>
        </p:spPr>
      </p:pic>
      <p:pic>
        <p:nvPicPr>
          <p:cNvPr id="22" name="Picture 5" descr="LiHe-4255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861048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" descr="E:\WorkNew\Papers\2017\2017-6He209Bi\fig3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861048"/>
            <a:ext cx="3744416" cy="252028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987824" y="836712"/>
            <a:ext cx="3023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99"/>
                </a:solidFill>
              </a:rPr>
              <a:t>DWBA &amp; CRC analyses</a:t>
            </a:r>
            <a:endParaRPr lang="zh-CN" altLang="en-US" sz="2400" b="1" dirty="0">
              <a:solidFill>
                <a:srgbClr val="000099"/>
              </a:solidFill>
            </a:endParaRPr>
          </a:p>
        </p:txBody>
      </p:sp>
      <p:sp>
        <p:nvSpPr>
          <p:cNvPr id="26" name="CustomShape 18"/>
          <p:cNvSpPr/>
          <p:nvPr/>
        </p:nvSpPr>
        <p:spPr>
          <a:xfrm>
            <a:off x="2915816" y="4581128"/>
            <a:ext cx="100811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1" strike="noStrike" dirty="0" smtClean="0">
                <a:solidFill>
                  <a:srgbClr val="0000CC"/>
                </a:solidFill>
                <a:latin typeface="Times New Roman"/>
                <a:ea typeface="DejaVu Sans"/>
              </a:rPr>
              <a:t>42.55 </a:t>
            </a:r>
            <a:r>
              <a:rPr lang="en-US" sz="1600" b="1" strike="noStrike" dirty="0" err="1">
                <a:solidFill>
                  <a:srgbClr val="0000CC"/>
                </a:solidFill>
                <a:latin typeface="Times New Roman"/>
                <a:ea typeface="DejaVu Sans"/>
              </a:rPr>
              <a:t>MeV</a:t>
            </a:r>
            <a:endParaRPr sz="1600" b="1" dirty="0">
              <a:solidFill>
                <a:srgbClr val="0000CC"/>
              </a:solidFill>
            </a:endParaRPr>
          </a:p>
        </p:txBody>
      </p:sp>
      <p:sp>
        <p:nvSpPr>
          <p:cNvPr id="27" name="CustomShape 18"/>
          <p:cNvSpPr/>
          <p:nvPr/>
        </p:nvSpPr>
        <p:spPr>
          <a:xfrm>
            <a:off x="6660232" y="4581128"/>
            <a:ext cx="108012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1" i="1" strike="noStrike" dirty="0" smtClean="0">
                <a:solidFill>
                  <a:srgbClr val="0000CC"/>
                </a:solidFill>
                <a:latin typeface="Times New Roman"/>
                <a:ea typeface="DejaVu Sans"/>
              </a:rPr>
              <a:t> </a:t>
            </a:r>
            <a:r>
              <a:rPr lang="en-US" sz="1600" b="1" strike="noStrike" dirty="0" smtClean="0">
                <a:solidFill>
                  <a:srgbClr val="0000CC"/>
                </a:solidFill>
                <a:latin typeface="Times New Roman"/>
                <a:ea typeface="DejaVu Sans"/>
              </a:rPr>
              <a:t>24.30 </a:t>
            </a:r>
            <a:r>
              <a:rPr lang="en-US" sz="1600" b="1" strike="noStrike" dirty="0" err="1">
                <a:solidFill>
                  <a:srgbClr val="0000CC"/>
                </a:solidFill>
                <a:latin typeface="Times New Roman"/>
                <a:ea typeface="DejaVu Sans"/>
              </a:rPr>
              <a:t>MeV</a:t>
            </a:r>
            <a:endParaRPr sz="1600" b="1" dirty="0">
              <a:solidFill>
                <a:srgbClr val="0000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" y="0"/>
            <a:ext cx="9144000" cy="72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4000" b="1" dirty="0" smtClean="0"/>
              <a:t>Analyses</a:t>
            </a:r>
          </a:p>
        </p:txBody>
      </p:sp>
      <p:pic>
        <p:nvPicPr>
          <p:cNvPr id="30" name="Picture 6" descr="English Versi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1" t="12500" r="14999" b="25000"/>
          <a:stretch>
            <a:fillRect/>
          </a:stretch>
        </p:blipFill>
        <p:spPr bwMode="auto">
          <a:xfrm>
            <a:off x="0" y="0"/>
            <a:ext cx="87716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1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CEPC-</a:t>
            </a:r>
            <a:r>
              <a:rPr lang="en-US" altLang="zh-CN" dirty="0" smtClean="0">
                <a:sym typeface="Symbol"/>
              </a:rPr>
              <a:t></a:t>
            </a:r>
            <a:r>
              <a:rPr lang="en-US" altLang="zh-CN" dirty="0" smtClean="0"/>
              <a:t>			</a:t>
            </a:r>
            <a:r>
              <a:rPr lang="en-US" altLang="zh-CN" dirty="0" smtClean="0">
                <a:hlinkClick r:id="rId8"/>
              </a:rPr>
              <a:t>CJLin@ciae.ac.cn</a:t>
            </a:r>
            <a:r>
              <a:rPr lang="en-US" altLang="zh-CN" dirty="0" smtClean="0"/>
              <a:t>				11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rot="19783826">
            <a:off x="1990765" y="3089263"/>
            <a:ext cx="26725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trike="noStrike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ea typeface="DejaVu Sans"/>
              </a:rPr>
              <a:t>preliminary</a:t>
            </a:r>
            <a:endParaRPr lang="zh-CN" alt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CustomShape 4"/>
          <p:cNvSpPr/>
          <p:nvPr/>
        </p:nvSpPr>
        <p:spPr>
          <a:xfrm>
            <a:off x="4932040" y="1052736"/>
            <a:ext cx="3672408" cy="4968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24000" indent="-324000">
              <a:lnSpc>
                <a:spcPct val="100000"/>
              </a:lnSpc>
              <a:buSzPct val="70000"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ea typeface="DejaVu Sans"/>
              </a:rPr>
              <a:t>★ OMPs of the </a:t>
            </a:r>
            <a:r>
              <a:rPr lang="en-US" altLang="zh-CN" sz="2000" baseline="30000" dirty="0" smtClean="0">
                <a:solidFill>
                  <a:srgbClr val="000000"/>
                </a:solidFill>
                <a:latin typeface="Times New Roman"/>
                <a:ea typeface="DejaVu Sans"/>
              </a:rPr>
              <a:t>6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ea typeface="DejaVu Sans"/>
              </a:rPr>
              <a:t>He+</a:t>
            </a:r>
            <a:r>
              <a:rPr lang="en-US" altLang="zh-CN" sz="2000" baseline="30000" dirty="0" smtClean="0">
                <a:solidFill>
                  <a:srgbClr val="000000"/>
                </a:solidFill>
                <a:latin typeface="Times New Roman"/>
                <a:ea typeface="DejaVu Sans"/>
              </a:rPr>
              <a:t>209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ea typeface="DejaVu Sans"/>
              </a:rPr>
              <a:t>Bi system are determined precisely for the first time;</a:t>
            </a:r>
          </a:p>
          <a:p>
            <a:pPr marL="324000" indent="-324000">
              <a:lnSpc>
                <a:spcPct val="100000"/>
              </a:lnSpc>
              <a:buSzPct val="70000"/>
            </a:pPr>
            <a:endParaRPr lang="en-US" sz="1000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marL="324000" indent="-324000">
              <a:buSzPct val="70000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DejaVu Sans"/>
              </a:rPr>
              <a:t>★ The </a:t>
            </a:r>
            <a:r>
              <a:rPr lang="en-US" sz="2000" b="1" strike="noStrike" dirty="0">
                <a:solidFill>
                  <a:srgbClr val="C00000"/>
                </a:solidFill>
                <a:latin typeface="Times New Roman"/>
                <a:ea typeface="DejaVu Sans"/>
              </a:rPr>
              <a:t>decreasing trend </a:t>
            </a:r>
            <a:r>
              <a:rPr lang="en-US" sz="20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in the </a:t>
            </a:r>
            <a:r>
              <a:rPr lang="en-US" sz="2000" strike="noStrike" dirty="0" smtClean="0">
                <a:solidFill>
                  <a:srgbClr val="000000"/>
                </a:solidFill>
                <a:latin typeface="Times New Roman"/>
                <a:ea typeface="DejaVu Sans"/>
              </a:rPr>
              <a:t>imaginary </a:t>
            </a:r>
            <a:r>
              <a:rPr lang="en-US" sz="20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part is </a:t>
            </a:r>
            <a:r>
              <a:rPr lang="en-US" sz="2000" strike="noStrike" dirty="0" smtClean="0">
                <a:solidFill>
                  <a:srgbClr val="000000"/>
                </a:solidFill>
                <a:latin typeface="Times New Roman"/>
                <a:ea typeface="DejaVu Sans"/>
              </a:rPr>
              <a:t>observed, and t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ea typeface="DejaVu Sans"/>
              </a:rPr>
              <a:t>he 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/>
                <a:ea typeface="DejaVu Sans"/>
              </a:rPr>
              <a:t>threshold energy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ea typeface="DejaVu Sans"/>
              </a:rPr>
              <a:t>is about 13.73 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MeV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ea typeface="DejaVu Sans"/>
              </a:rPr>
              <a:t> (~0.68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/>
                <a:ea typeface="DejaVu Sans"/>
              </a:rPr>
              <a:t>V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Times New Roman"/>
                <a:ea typeface="DejaVu Sans"/>
              </a:rPr>
              <a:t>B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ea typeface="DejaVu Sans"/>
              </a:rPr>
              <a:t>);</a:t>
            </a:r>
            <a:endParaRPr lang="en-US" altLang="zh-CN" sz="2000" dirty="0" smtClean="0"/>
          </a:p>
          <a:p>
            <a:pPr marL="324000" indent="-324000">
              <a:lnSpc>
                <a:spcPct val="100000"/>
              </a:lnSpc>
              <a:buSzPct val="70000"/>
            </a:pPr>
            <a:endParaRPr sz="1000" dirty="0"/>
          </a:p>
          <a:p>
            <a:pPr marL="324000" indent="-324000">
              <a:lnSpc>
                <a:spcPct val="100000"/>
              </a:lnSpc>
              <a:buSzPct val="70000"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ea typeface="DejaVu Sans"/>
              </a:rPr>
              <a:t>★ </a:t>
            </a:r>
            <a:r>
              <a:rPr lang="en-US" sz="2000" strike="noStrike" dirty="0" smtClean="0">
                <a:solidFill>
                  <a:srgbClr val="000000"/>
                </a:solidFill>
                <a:latin typeface="Times New Roman"/>
                <a:ea typeface="DejaVu Sans"/>
              </a:rPr>
              <a:t>The behavior of real part looks normal, i.e. </a:t>
            </a:r>
            <a:r>
              <a:rPr lang="en-US" altLang="zh-CN" sz="2000" strike="noStrike" dirty="0" smtClean="0">
                <a:solidFill>
                  <a:srgbClr val="000000"/>
                </a:solidFill>
                <a:latin typeface="Times New Roman"/>
                <a:ea typeface="DejaVu Sans"/>
              </a:rPr>
              <a:t>like </a:t>
            </a:r>
            <a:r>
              <a:rPr lang="en-US" sz="2000" strike="noStrike" dirty="0" smtClean="0">
                <a:solidFill>
                  <a:srgbClr val="000000"/>
                </a:solidFill>
                <a:latin typeface="Times New Roman"/>
                <a:ea typeface="DejaVu Sans"/>
              </a:rPr>
              <a:t>a bell shap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DejaVu Sans"/>
              </a:rPr>
              <a:t>e around the barrier</a:t>
            </a:r>
            <a:r>
              <a:rPr lang="en-US" sz="2000" strike="noStrike" dirty="0" smtClean="0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sz="2000" dirty="0"/>
          </a:p>
          <a:p>
            <a:pPr marL="324000" indent="-324000">
              <a:lnSpc>
                <a:spcPct val="100000"/>
              </a:lnSpc>
            </a:pPr>
            <a:endParaRPr sz="1000" dirty="0"/>
          </a:p>
          <a:p>
            <a:pPr marL="324000" indent="-324000">
              <a:lnSpc>
                <a:spcPct val="100000"/>
              </a:lnSpc>
              <a:buSzPct val="70000"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ea typeface="DejaVu Sans"/>
              </a:rPr>
              <a:t>★ </a:t>
            </a:r>
            <a:r>
              <a:rPr lang="en-US" sz="2000" strike="noStrike" dirty="0" smtClean="0">
                <a:solidFill>
                  <a:srgbClr val="000000"/>
                </a:solidFill>
                <a:latin typeface="Times New Roman"/>
                <a:ea typeface="DejaVu Sans"/>
              </a:rPr>
              <a:t>The dispersion </a:t>
            </a:r>
            <a:r>
              <a:rPr lang="en-US" sz="20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relation </a:t>
            </a:r>
            <a:r>
              <a:rPr lang="en-US" sz="2000" b="1" strike="noStrike" dirty="0" smtClean="0">
                <a:solidFill>
                  <a:srgbClr val="C00000"/>
                </a:solidFill>
                <a:latin typeface="Times New Roman"/>
                <a:ea typeface="DejaVu Sans"/>
              </a:rPr>
              <a:t>does NOT hold </a:t>
            </a:r>
            <a:r>
              <a:rPr lang="en-US" sz="2000" strike="noStrike" dirty="0" smtClean="0">
                <a:solidFill>
                  <a:srgbClr val="000000"/>
                </a:solidFill>
                <a:latin typeface="Times New Roman"/>
                <a:ea typeface="DejaVu Sans"/>
              </a:rPr>
              <a:t>in this system.</a:t>
            </a:r>
            <a:endParaRPr sz="2000" dirty="0"/>
          </a:p>
        </p:txBody>
      </p:sp>
      <p:grpSp>
        <p:nvGrpSpPr>
          <p:cNvPr id="17" name="组合 16"/>
          <p:cNvGrpSpPr/>
          <p:nvPr/>
        </p:nvGrpSpPr>
        <p:grpSpPr>
          <a:xfrm>
            <a:off x="720000" y="980728"/>
            <a:ext cx="4112276" cy="4752528"/>
            <a:chOff x="720000" y="1052736"/>
            <a:chExt cx="4112276" cy="4752528"/>
          </a:xfrm>
        </p:grpSpPr>
        <p:pic>
          <p:nvPicPr>
            <p:cNvPr id="3" name="Picture 2" descr="E:\WorkNew\Experiments\Transfer2016\Results\208Pb(7Li,6He)\Fig5DRx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1052736"/>
              <a:ext cx="4076700" cy="4752528"/>
            </a:xfrm>
            <a:prstGeom prst="rect">
              <a:avLst/>
            </a:prstGeom>
            <a:noFill/>
          </p:spPr>
        </p:pic>
        <p:sp>
          <p:nvSpPr>
            <p:cNvPr id="11" name="椭圆 10"/>
            <p:cNvSpPr/>
            <p:nvPr/>
          </p:nvSpPr>
          <p:spPr>
            <a:xfrm>
              <a:off x="720000" y="2636912"/>
              <a:ext cx="360000" cy="10800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" y="0"/>
            <a:ext cx="9144000" cy="72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4000" b="1" dirty="0" smtClean="0"/>
              <a:t>Results</a:t>
            </a:r>
          </a:p>
        </p:txBody>
      </p:sp>
      <p:pic>
        <p:nvPicPr>
          <p:cNvPr id="15" name="Picture 6" descr="English Vers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1" t="12500" r="14999" b="25000"/>
          <a:stretch>
            <a:fillRect/>
          </a:stretch>
        </p:blipFill>
        <p:spPr bwMode="auto">
          <a:xfrm>
            <a:off x="0" y="0"/>
            <a:ext cx="87716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47664" y="5733256"/>
            <a:ext cx="6515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</a:rPr>
              <a:t>L. Yang, C.J. Lin*, H.M. </a:t>
            </a:r>
            <a:r>
              <a:rPr lang="en-US" altLang="zh-CN" dirty="0" err="1" smtClean="0">
                <a:solidFill>
                  <a:srgbClr val="0000CC"/>
                </a:solidFill>
              </a:rPr>
              <a:t>Jia</a:t>
            </a:r>
            <a:r>
              <a:rPr lang="en-US" altLang="zh-CN" dirty="0" smtClean="0">
                <a:solidFill>
                  <a:srgbClr val="0000CC"/>
                </a:solidFill>
              </a:rPr>
              <a:t> et al., Phys. Rev. </a:t>
            </a:r>
            <a:r>
              <a:rPr lang="en-US" altLang="zh-CN" dirty="0" err="1" smtClean="0">
                <a:solidFill>
                  <a:srgbClr val="0000CC"/>
                </a:solidFill>
              </a:rPr>
              <a:t>Lett</a:t>
            </a:r>
            <a:r>
              <a:rPr lang="en-US" altLang="zh-CN" dirty="0" smtClean="0">
                <a:solidFill>
                  <a:srgbClr val="0000CC"/>
                </a:solidFill>
              </a:rPr>
              <a:t>. </a:t>
            </a:r>
            <a:r>
              <a:rPr lang="en-US" altLang="zh-CN" b="1" dirty="0" smtClean="0">
                <a:solidFill>
                  <a:srgbClr val="0000CC"/>
                </a:solidFill>
              </a:rPr>
              <a:t>119</a:t>
            </a:r>
            <a:r>
              <a:rPr lang="en-US" altLang="zh-CN" dirty="0" smtClean="0">
                <a:solidFill>
                  <a:srgbClr val="0000CC"/>
                </a:solidFill>
              </a:rPr>
              <a:t>, 042503 (2017);</a:t>
            </a:r>
          </a:p>
          <a:p>
            <a:r>
              <a:rPr lang="en-US" altLang="zh-CN" dirty="0" smtClean="0">
                <a:solidFill>
                  <a:srgbClr val="0000CC"/>
                </a:solidFill>
              </a:rPr>
              <a:t>                                                         Phys. Rev. C </a:t>
            </a:r>
            <a:r>
              <a:rPr lang="en-US" altLang="zh-CN" b="1" dirty="0" smtClean="0">
                <a:solidFill>
                  <a:srgbClr val="0000CC"/>
                </a:solidFill>
              </a:rPr>
              <a:t>96</a:t>
            </a:r>
            <a:r>
              <a:rPr lang="en-US" altLang="zh-CN" dirty="0" smtClean="0">
                <a:solidFill>
                  <a:srgbClr val="0000CC"/>
                </a:solidFill>
              </a:rPr>
              <a:t>, 044615 (2017).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CEPC-</a:t>
            </a:r>
            <a:r>
              <a:rPr lang="en-US" altLang="zh-CN" dirty="0" smtClean="0">
                <a:sym typeface="Symbol"/>
              </a:rPr>
              <a:t></a:t>
            </a:r>
            <a:r>
              <a:rPr lang="en-US" altLang="zh-CN" dirty="0" smtClean="0"/>
              <a:t>			</a:t>
            </a:r>
            <a:r>
              <a:rPr lang="en-US" altLang="zh-CN" dirty="0" smtClean="0">
                <a:hlinkClick r:id="rId5"/>
              </a:rPr>
              <a:t>CJLin@ciae.ac.cn</a:t>
            </a:r>
            <a:r>
              <a:rPr lang="en-US" altLang="zh-CN" dirty="0" smtClean="0"/>
              <a:t>				12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E:\WorkNew\Publish\2017\PhysRevLett.119.042503-Titl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2816" y="771103"/>
            <a:ext cx="10080000" cy="5466209"/>
          </a:xfrm>
          <a:prstGeom prst="rect">
            <a:avLst/>
          </a:prstGeom>
          <a:noFill/>
        </p:spPr>
      </p:pic>
      <p:pic>
        <p:nvPicPr>
          <p:cNvPr id="62467" name="Picture 3" descr="E:\WorkNew\Publish\2017\PhysRevC.96.044615_Page-Tit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2816" y="3212976"/>
            <a:ext cx="10080000" cy="55323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" y="0"/>
            <a:ext cx="9144000" cy="72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4000" b="1" dirty="0" smtClean="0"/>
              <a:t>Publishing</a:t>
            </a:r>
          </a:p>
        </p:txBody>
      </p:sp>
      <p:pic>
        <p:nvPicPr>
          <p:cNvPr id="6" name="Picture 6" descr="English Vers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1" t="12500" r="14999" b="25000"/>
          <a:stretch>
            <a:fillRect/>
          </a:stretch>
        </p:blipFill>
        <p:spPr bwMode="auto">
          <a:xfrm>
            <a:off x="0" y="0"/>
            <a:ext cx="87716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CEPC-</a:t>
            </a:r>
            <a:r>
              <a:rPr lang="en-US" altLang="zh-CN" dirty="0" smtClean="0">
                <a:sym typeface="Symbol"/>
              </a:rPr>
              <a:t></a:t>
            </a:r>
            <a:r>
              <a:rPr lang="en-US" altLang="zh-CN" dirty="0" smtClean="0"/>
              <a:t>			</a:t>
            </a:r>
            <a:r>
              <a:rPr lang="en-US" altLang="zh-CN" dirty="0" smtClean="0">
                <a:hlinkClick r:id="rId6"/>
              </a:rPr>
              <a:t>CJLin@ciae.ac.cn</a:t>
            </a:r>
            <a:r>
              <a:rPr lang="en-US" altLang="zh-CN" dirty="0" smtClean="0"/>
              <a:t>				13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196752"/>
            <a:ext cx="9144000" cy="336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</a:rPr>
              <a:t>The Dispersion Relation is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not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Applicable for Exotic Nuclear Systems.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</a:rPr>
              <a:t>A serious problem!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CC"/>
                </a:solidFill>
                <a:sym typeface="Wingdings"/>
              </a:rPr>
              <a:t>                 Dispersion relation results from </a:t>
            </a:r>
            <a:r>
              <a:rPr lang="en-US" altLang="zh-CN" sz="2400" b="1" dirty="0" smtClean="0">
                <a:solidFill>
                  <a:srgbClr val="0000CC"/>
                </a:solidFill>
              </a:rPr>
              <a:t>Causality;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CC"/>
                </a:solidFill>
              </a:rPr>
              <a:t>                </a:t>
            </a:r>
            <a:r>
              <a:rPr lang="en-US" altLang="zh-CN" sz="2400" b="1" dirty="0" smtClean="0">
                <a:solidFill>
                  <a:srgbClr val="0000CC"/>
                </a:solidFill>
                <a:sym typeface="Wingdings"/>
              </a:rPr>
              <a:t> Connecting real part and imaginary part;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2400" b="1" dirty="0" smtClean="0">
                <a:solidFill>
                  <a:srgbClr val="0000CC"/>
                </a:solidFill>
                <a:sym typeface="Wingdings"/>
              </a:rPr>
              <a:t>                 Any wave, like microscopic particle, should obey </a:t>
            </a:r>
            <a:br>
              <a:rPr lang="en-US" altLang="zh-CN" sz="2400" b="1" dirty="0" smtClean="0">
                <a:solidFill>
                  <a:srgbClr val="0000CC"/>
                </a:solidFill>
                <a:sym typeface="Wingdings"/>
              </a:rPr>
            </a:br>
            <a:r>
              <a:rPr lang="en-US" altLang="zh-CN" sz="2400" b="1" dirty="0" smtClean="0">
                <a:solidFill>
                  <a:srgbClr val="0000CC"/>
                </a:solidFill>
                <a:sym typeface="Wingdings"/>
              </a:rPr>
              <a:t>                     this rule when it pass through a media.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0"/>
            <a:ext cx="9144000" cy="72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4000" b="1" dirty="0" smtClean="0"/>
              <a:t>Discussion</a:t>
            </a:r>
          </a:p>
        </p:txBody>
      </p:sp>
      <p:pic>
        <p:nvPicPr>
          <p:cNvPr id="5" name="Picture 6" descr="English Vers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1" t="12500" r="14999" b="25000"/>
          <a:stretch>
            <a:fillRect/>
          </a:stretch>
        </p:blipFill>
        <p:spPr bwMode="auto">
          <a:xfrm>
            <a:off x="0" y="0"/>
            <a:ext cx="87716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Picture 2" descr="C:\Users\CJLin\Desktop\ti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653136"/>
            <a:ext cx="3033848" cy="15841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1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CEPC-</a:t>
            </a:r>
            <a:r>
              <a:rPr lang="en-US" altLang="zh-CN" dirty="0" smtClean="0">
                <a:sym typeface="Symbol"/>
              </a:rPr>
              <a:t></a:t>
            </a:r>
            <a:r>
              <a:rPr lang="en-US" altLang="zh-CN" dirty="0" smtClean="0"/>
              <a:t>			</a:t>
            </a:r>
            <a:r>
              <a:rPr lang="en-US" altLang="zh-CN" dirty="0" smtClean="0">
                <a:hlinkClick r:id="rId5"/>
              </a:rPr>
              <a:t>CJLin@ciae.ac.cn</a:t>
            </a:r>
            <a:r>
              <a:rPr lang="en-US" altLang="zh-CN" dirty="0" smtClean="0"/>
              <a:t>				14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55576" y="2428433"/>
            <a:ext cx="76328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 dirty="0" err="1" smtClean="0"/>
              <a:t>wikipedia</a:t>
            </a:r>
            <a:r>
              <a:rPr lang="en-US" altLang="zh-CN" sz="2000" b="1" dirty="0" smtClean="0"/>
              <a:t> : </a:t>
            </a:r>
            <a:r>
              <a:rPr lang="en-US" altLang="zh-CN" sz="2000" dirty="0" smtClean="0"/>
              <a:t>The </a:t>
            </a:r>
            <a:r>
              <a:rPr lang="en-US" altLang="zh-CN" sz="2000" dirty="0" err="1" smtClean="0"/>
              <a:t>Kramers-Kronig</a:t>
            </a:r>
            <a:r>
              <a:rPr lang="en-US" altLang="zh-CN" sz="2000" dirty="0" smtClean="0"/>
              <a:t> relations </a:t>
            </a:r>
            <a:br>
              <a:rPr lang="en-US" altLang="zh-CN" sz="2000" dirty="0" smtClean="0"/>
            </a:br>
            <a:r>
              <a:rPr lang="en-US" altLang="zh-CN" sz="2000" dirty="0" smtClean="0"/>
              <a:t>are bidirectional mathematical relations, </a:t>
            </a:r>
            <a:br>
              <a:rPr lang="en-US" altLang="zh-CN" sz="2000" dirty="0" smtClean="0"/>
            </a:br>
            <a:r>
              <a:rPr lang="en-US" altLang="zh-CN" sz="2000" dirty="0" smtClean="0"/>
              <a:t>connecting the real and imaginary parts of </a:t>
            </a:r>
            <a:r>
              <a:rPr lang="en-US" altLang="zh-CN" sz="2000" u="sng" dirty="0" smtClean="0"/>
              <a:t>any complex function that is </a:t>
            </a:r>
            <a:r>
              <a:rPr lang="en-US" altLang="zh-CN" sz="2000" b="1" u="sng" dirty="0" smtClean="0">
                <a:solidFill>
                  <a:srgbClr val="C00000"/>
                </a:solidFill>
              </a:rPr>
              <a:t>analytic</a:t>
            </a:r>
            <a:r>
              <a:rPr lang="en-US" altLang="zh-CN" sz="2000" u="sng" dirty="0" smtClean="0"/>
              <a:t> in the upper half-plane</a:t>
            </a:r>
            <a:r>
              <a:rPr lang="en-US" altLang="zh-CN" sz="2000" dirty="0" smtClean="0"/>
              <a:t>. These relations are often used to calculate the real part from the imaginary part (or vice versa) of response functions in physical systems because </a:t>
            </a:r>
            <a:r>
              <a:rPr lang="en-US" altLang="zh-CN" sz="2000" u="sng" dirty="0" smtClean="0"/>
              <a:t>for </a:t>
            </a:r>
            <a:r>
              <a:rPr lang="en-US" altLang="zh-CN" sz="2000" b="1" u="sng" dirty="0" smtClean="0">
                <a:solidFill>
                  <a:srgbClr val="C00000"/>
                </a:solidFill>
              </a:rPr>
              <a:t>stable systems</a:t>
            </a:r>
            <a:r>
              <a:rPr lang="en-US" altLang="zh-CN" sz="2000" u="sng" dirty="0" smtClean="0">
                <a:solidFill>
                  <a:srgbClr val="C00000"/>
                </a:solidFill>
              </a:rPr>
              <a:t> </a:t>
            </a:r>
            <a:r>
              <a:rPr lang="en-US" altLang="zh-CN" sz="2000" u="sng" dirty="0" smtClean="0"/>
              <a:t>causality implies the analyticity condition is satisfied</a:t>
            </a:r>
            <a:r>
              <a:rPr lang="en-US" altLang="zh-CN" sz="2000" dirty="0" smtClean="0"/>
              <a:t>, and conversely, analyticity implies causality of the corresponding stable physical system.</a:t>
            </a:r>
            <a:endParaRPr lang="zh-CN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755576" y="1925538"/>
            <a:ext cx="35805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 smtClean="0"/>
              <a:t>The </a:t>
            </a:r>
            <a:r>
              <a:rPr lang="en-US" altLang="zh-CN" sz="2200" b="1" dirty="0" err="1" smtClean="0"/>
              <a:t>Kramers-Kronig</a:t>
            </a:r>
            <a:r>
              <a:rPr lang="en-US" altLang="zh-CN" sz="2200" b="1" dirty="0" smtClean="0"/>
              <a:t> relation</a:t>
            </a:r>
            <a:endParaRPr lang="zh-CN" altLang="en-US" sz="2200" b="1" dirty="0"/>
          </a:p>
        </p:txBody>
      </p:sp>
      <p:sp>
        <p:nvSpPr>
          <p:cNvPr id="13" name="矩形 12"/>
          <p:cNvSpPr/>
          <p:nvPr/>
        </p:nvSpPr>
        <p:spPr>
          <a:xfrm>
            <a:off x="827584" y="5250686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 smtClean="0">
                <a:solidFill>
                  <a:srgbClr val="0000CC"/>
                </a:solidFill>
              </a:rPr>
              <a:t>cf</a:t>
            </a:r>
            <a:r>
              <a:rPr lang="en-US" altLang="zh-CN" sz="1600" dirty="0" smtClean="0">
                <a:solidFill>
                  <a:srgbClr val="0000CC"/>
                </a:solidFill>
              </a:rPr>
              <a:t>: J. S. Toll, Phys. Rev. </a:t>
            </a:r>
            <a:r>
              <a:rPr lang="en-US" altLang="zh-CN" sz="1600" b="1" dirty="0" smtClean="0">
                <a:solidFill>
                  <a:srgbClr val="0000CC"/>
                </a:solidFill>
              </a:rPr>
              <a:t>104</a:t>
            </a:r>
            <a:r>
              <a:rPr lang="en-US" altLang="zh-CN" sz="1600" dirty="0" smtClean="0">
                <a:solidFill>
                  <a:srgbClr val="0000CC"/>
                </a:solidFill>
              </a:rPr>
              <a:t>, 1760 (1956).</a:t>
            </a:r>
          </a:p>
        </p:txBody>
      </p:sp>
      <p:sp>
        <p:nvSpPr>
          <p:cNvPr id="14" name="矩形 13"/>
          <p:cNvSpPr/>
          <p:nvPr/>
        </p:nvSpPr>
        <p:spPr>
          <a:xfrm>
            <a:off x="728327" y="1167135"/>
            <a:ext cx="5043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</a:rPr>
              <a:t>Causality </a:t>
            </a:r>
            <a:r>
              <a:rPr lang="en-US" altLang="zh-CN" sz="2800" b="1" dirty="0" smtClean="0">
                <a:solidFill>
                  <a:srgbClr val="0000CC"/>
                </a:solidFill>
                <a:sym typeface="Wingdings" pitchFamily="2" charset="2"/>
              </a:rPr>
              <a:t> Dispersion Relation:</a:t>
            </a:r>
            <a:endParaRPr lang="zh-CN" altLang="en-US" sz="2800" dirty="0">
              <a:solidFill>
                <a:srgbClr val="0000CC"/>
              </a:solidFill>
            </a:endParaRPr>
          </a:p>
        </p:txBody>
      </p:sp>
      <p:pic>
        <p:nvPicPr>
          <p:cNvPr id="27650" name="Picture 2" descr="C:\Users\CJLin\Desktop\timg27UBQ6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221723"/>
            <a:ext cx="2177312" cy="170322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" y="0"/>
            <a:ext cx="9144000" cy="72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4000" b="1" dirty="0" smtClean="0"/>
              <a:t>The K-K Relation</a:t>
            </a:r>
          </a:p>
        </p:txBody>
      </p:sp>
      <p:pic>
        <p:nvPicPr>
          <p:cNvPr id="23" name="Picture 6" descr="English Vers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1" t="12500" r="14999" b="25000"/>
          <a:stretch>
            <a:fillRect/>
          </a:stretch>
        </p:blipFill>
        <p:spPr bwMode="auto">
          <a:xfrm>
            <a:off x="0" y="0"/>
            <a:ext cx="87716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1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CEPC-</a:t>
            </a:r>
            <a:r>
              <a:rPr lang="en-US" altLang="zh-CN" dirty="0" smtClean="0">
                <a:sym typeface="Symbol"/>
              </a:rPr>
              <a:t></a:t>
            </a:r>
            <a:r>
              <a:rPr lang="en-US" altLang="zh-CN" dirty="0" smtClean="0"/>
              <a:t>			</a:t>
            </a:r>
            <a:r>
              <a:rPr lang="en-US" altLang="zh-CN" dirty="0" smtClean="0">
                <a:hlinkClick r:id="rId5"/>
              </a:rPr>
              <a:t>CJLin@ciae.ac.cn</a:t>
            </a:r>
            <a:r>
              <a:rPr lang="en-US" altLang="zh-CN" dirty="0" smtClean="0"/>
              <a:t>				15</a:t>
            </a:r>
            <a:endParaRPr lang="zh-CN" altLang="en-US" dirty="0"/>
          </a:p>
        </p:txBody>
      </p:sp>
      <p:grpSp>
        <p:nvGrpSpPr>
          <p:cNvPr id="11" name="组合 112"/>
          <p:cNvGrpSpPr/>
          <p:nvPr/>
        </p:nvGrpSpPr>
        <p:grpSpPr>
          <a:xfrm>
            <a:off x="5868144" y="5373216"/>
            <a:ext cx="2234043" cy="810000"/>
            <a:chOff x="5850232" y="4869160"/>
            <a:chExt cx="2234043" cy="810000"/>
          </a:xfrm>
        </p:grpSpPr>
        <p:grpSp>
          <p:nvGrpSpPr>
            <p:cNvPr id="16" name="组合 15"/>
            <p:cNvGrpSpPr/>
            <p:nvPr/>
          </p:nvGrpSpPr>
          <p:grpSpPr>
            <a:xfrm>
              <a:off x="5850232" y="4869160"/>
              <a:ext cx="810000" cy="810000"/>
              <a:chOff x="2530048" y="4378656"/>
              <a:chExt cx="1440000" cy="1440000"/>
            </a:xfrm>
          </p:grpSpPr>
          <p:grpSp>
            <p:nvGrpSpPr>
              <p:cNvPr id="32" name="组合 19"/>
              <p:cNvGrpSpPr/>
              <p:nvPr/>
            </p:nvGrpSpPr>
            <p:grpSpPr>
              <a:xfrm>
                <a:off x="2530048" y="4378656"/>
                <a:ext cx="1440000" cy="1440000"/>
                <a:chOff x="1690981" y="1690981"/>
                <a:chExt cx="2160000" cy="2160000"/>
              </a:xfrm>
            </p:grpSpPr>
            <p:sp>
              <p:nvSpPr>
                <p:cNvPr id="34" name="Oval 15"/>
                <p:cNvSpPr>
                  <a:spLocks noChangeArrowheads="1"/>
                </p:cNvSpPr>
                <p:nvPr/>
              </p:nvSpPr>
              <p:spPr bwMode="auto">
                <a:xfrm>
                  <a:off x="1690981" y="1690981"/>
                  <a:ext cx="2160000" cy="216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50000">
                      <a:srgbClr val="FF0000">
                        <a:alpha val="60000"/>
                      </a:srgb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zh-CN" altLang="zh-CN" b="0"/>
                </a:p>
              </p:txBody>
            </p:sp>
            <p:sp>
              <p:nvSpPr>
                <p:cNvPr id="35" name="Oval 4"/>
                <p:cNvSpPr>
                  <a:spLocks noChangeAspect="1" noChangeArrowheads="1"/>
                </p:cNvSpPr>
                <p:nvPr/>
              </p:nvSpPr>
              <p:spPr bwMode="auto">
                <a:xfrm>
                  <a:off x="2362200" y="2362200"/>
                  <a:ext cx="360363" cy="3603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3333FF">
                        <a:gamma/>
                        <a:shade val="3607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7961" dir="2700000" algn="ctr" rotWithShape="0">
                          <a:srgbClr val="3333FF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6" name="Oval 5"/>
                <p:cNvSpPr>
                  <a:spLocks noChangeAspect="1" noChangeArrowheads="1"/>
                </p:cNvSpPr>
                <p:nvPr/>
              </p:nvSpPr>
              <p:spPr bwMode="auto">
                <a:xfrm>
                  <a:off x="2514600" y="2667000"/>
                  <a:ext cx="360363" cy="3603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3607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7961" dir="2700000" algn="ctr" rotWithShape="0">
                          <a:srgbClr val="FF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7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200" y="2362200"/>
                  <a:ext cx="360363" cy="3603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3607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7961" dir="2700000" algn="ctr" rotWithShape="0">
                          <a:srgbClr val="FF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8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2819400" y="2819400"/>
                  <a:ext cx="360363" cy="3603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3333FF">
                        <a:gamma/>
                        <a:shade val="3607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7961" dir="2700000" algn="ctr" rotWithShape="0">
                          <a:srgbClr val="3333FF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9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2590800" y="2895600"/>
                  <a:ext cx="360363" cy="3603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3607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7961" dir="2700000" algn="ctr" rotWithShape="0">
                          <a:srgbClr val="FF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2895600" y="2514600"/>
                  <a:ext cx="360363" cy="3603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3333FF">
                        <a:gamma/>
                        <a:shade val="3607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7961" dir="2700000" algn="ctr" rotWithShape="0">
                          <a:srgbClr val="3333FF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2286000" y="2590800"/>
                  <a:ext cx="360363" cy="3603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3607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7961" dir="2700000" algn="ctr" rotWithShape="0">
                          <a:srgbClr val="FF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200" y="2590800"/>
                  <a:ext cx="360363" cy="3603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3607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7961" dir="2700000" algn="ctr" rotWithShape="0">
                          <a:srgbClr val="FF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3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2362200" y="2819400"/>
                  <a:ext cx="360363" cy="3603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3333FF">
                        <a:gamma/>
                        <a:shade val="3607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7961" dir="2700000" algn="ctr" rotWithShape="0">
                          <a:srgbClr val="3333FF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2590800" y="2286000"/>
                  <a:ext cx="360363" cy="3603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3607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7961" dir="2700000" algn="ctr" rotWithShape="0">
                          <a:srgbClr val="FF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2514600" y="2590800"/>
                  <a:ext cx="360363" cy="3603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3333FF">
                        <a:gamma/>
                        <a:shade val="3607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7961" dir="2700000" algn="ctr" rotWithShape="0">
                          <a:srgbClr val="3333FF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200" y="2590800"/>
                  <a:ext cx="360363" cy="3603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3607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7961" dir="2700000" algn="ctr" rotWithShape="0">
                          <a:srgbClr val="FF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7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873427" y="1741846"/>
                  <a:ext cx="360364" cy="3603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>
                        <a:alpha val="60000"/>
                      </a:srgbClr>
                    </a:gs>
                    <a:gs pos="100000">
                      <a:srgbClr val="FF0000">
                        <a:gamma/>
                        <a:shade val="36078"/>
                        <a:invGamma/>
                        <a:alpha val="6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3" name="Oval 17"/>
              <p:cNvSpPr>
                <a:spLocks noChangeAspect="1" noChangeArrowheads="1"/>
              </p:cNvSpPr>
              <p:nvPr/>
            </p:nvSpPr>
            <p:spPr bwMode="auto">
              <a:xfrm>
                <a:off x="3708173" y="4817566"/>
                <a:ext cx="240243" cy="240243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alpha val="60000"/>
                    </a:srgbClr>
                  </a:gs>
                  <a:gs pos="100000">
                    <a:srgbClr val="FF0000">
                      <a:gamma/>
                      <a:shade val="36078"/>
                      <a:invGamma/>
                      <a:alpha val="6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7" name="组合 19"/>
            <p:cNvGrpSpPr/>
            <p:nvPr/>
          </p:nvGrpSpPr>
          <p:grpSpPr>
            <a:xfrm>
              <a:off x="7308304" y="4886175"/>
              <a:ext cx="775971" cy="775971"/>
              <a:chOff x="2286000" y="2286000"/>
              <a:chExt cx="969963" cy="969963"/>
            </a:xfrm>
          </p:grpSpPr>
          <p:sp>
            <p:nvSpPr>
              <p:cNvPr id="19" name="Oval 4"/>
              <p:cNvSpPr>
                <a:spLocks noChangeAspect="1" noChangeArrowheads="1"/>
              </p:cNvSpPr>
              <p:nvPr/>
            </p:nvSpPr>
            <p:spPr bwMode="auto">
              <a:xfrm>
                <a:off x="2362200" y="2362200"/>
                <a:ext cx="360363" cy="360363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3333FF">
                      <a:gamma/>
                      <a:shade val="3607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3333FF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Oval 5"/>
              <p:cNvSpPr>
                <a:spLocks noChangeAspect="1" noChangeArrowheads="1"/>
              </p:cNvSpPr>
              <p:nvPr/>
            </p:nvSpPr>
            <p:spPr bwMode="auto">
              <a:xfrm>
                <a:off x="2514600" y="2667000"/>
                <a:ext cx="360363" cy="360363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3607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FF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Oval 6"/>
              <p:cNvSpPr>
                <a:spLocks noChangeAspect="1" noChangeArrowheads="1"/>
              </p:cNvSpPr>
              <p:nvPr/>
            </p:nvSpPr>
            <p:spPr bwMode="auto">
              <a:xfrm>
                <a:off x="2743200" y="2362200"/>
                <a:ext cx="360363" cy="360363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3607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FF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Oval 7"/>
              <p:cNvSpPr>
                <a:spLocks noChangeAspect="1" noChangeArrowheads="1"/>
              </p:cNvSpPr>
              <p:nvPr/>
            </p:nvSpPr>
            <p:spPr bwMode="auto">
              <a:xfrm>
                <a:off x="2819400" y="2819400"/>
                <a:ext cx="360363" cy="360363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3333FF">
                      <a:gamma/>
                      <a:shade val="3607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3333FF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" name="Oval 8"/>
              <p:cNvSpPr>
                <a:spLocks noChangeAspect="1" noChangeArrowheads="1"/>
              </p:cNvSpPr>
              <p:nvPr/>
            </p:nvSpPr>
            <p:spPr bwMode="auto">
              <a:xfrm>
                <a:off x="2590800" y="2895600"/>
                <a:ext cx="360363" cy="360363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3607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FF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" name="Oval 9"/>
              <p:cNvSpPr>
                <a:spLocks noChangeAspect="1" noChangeArrowheads="1"/>
              </p:cNvSpPr>
              <p:nvPr/>
            </p:nvSpPr>
            <p:spPr bwMode="auto">
              <a:xfrm>
                <a:off x="2895600" y="2514600"/>
                <a:ext cx="360363" cy="360363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3333FF">
                      <a:gamma/>
                      <a:shade val="3607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3333FF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" name="Oval 10"/>
              <p:cNvSpPr>
                <a:spLocks noChangeAspect="1" noChangeArrowheads="1"/>
              </p:cNvSpPr>
              <p:nvPr/>
            </p:nvSpPr>
            <p:spPr bwMode="auto">
              <a:xfrm>
                <a:off x="2286000" y="2590800"/>
                <a:ext cx="360363" cy="360363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3607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FF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" name="Oval 11"/>
              <p:cNvSpPr>
                <a:spLocks noChangeAspect="1" noChangeArrowheads="1"/>
              </p:cNvSpPr>
              <p:nvPr/>
            </p:nvSpPr>
            <p:spPr bwMode="auto">
              <a:xfrm>
                <a:off x="2743200" y="2590800"/>
                <a:ext cx="360363" cy="360363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3607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FF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" name="Oval 12"/>
              <p:cNvSpPr>
                <a:spLocks noChangeAspect="1" noChangeArrowheads="1"/>
              </p:cNvSpPr>
              <p:nvPr/>
            </p:nvSpPr>
            <p:spPr bwMode="auto">
              <a:xfrm>
                <a:off x="2362200" y="2819400"/>
                <a:ext cx="360363" cy="360363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3333FF">
                      <a:gamma/>
                      <a:shade val="3607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3333FF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Oval 13"/>
              <p:cNvSpPr>
                <a:spLocks noChangeAspect="1" noChangeArrowheads="1"/>
              </p:cNvSpPr>
              <p:nvPr/>
            </p:nvSpPr>
            <p:spPr bwMode="auto">
              <a:xfrm>
                <a:off x="2590800" y="2286000"/>
                <a:ext cx="360363" cy="360363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3607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FF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Oval 14"/>
              <p:cNvSpPr>
                <a:spLocks noChangeAspect="1" noChangeArrowheads="1"/>
              </p:cNvSpPr>
              <p:nvPr/>
            </p:nvSpPr>
            <p:spPr bwMode="auto">
              <a:xfrm>
                <a:off x="2514600" y="2590800"/>
                <a:ext cx="360363" cy="360363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3333FF">
                      <a:gamma/>
                      <a:shade val="3607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3333FF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" name="Oval 16"/>
              <p:cNvSpPr>
                <a:spLocks noChangeAspect="1" noChangeArrowheads="1"/>
              </p:cNvSpPr>
              <p:nvPr/>
            </p:nvSpPr>
            <p:spPr bwMode="auto">
              <a:xfrm>
                <a:off x="2743200" y="2590800"/>
                <a:ext cx="360363" cy="360363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3607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FF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804248" y="4950996"/>
              <a:ext cx="37702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 smtClean="0"/>
                <a:t>+</a:t>
              </a:r>
              <a:endParaRPr lang="zh-CN" altLang="en-US" sz="3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12-1\Desktop\HIAS2016\Contour_of_KKR_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16832"/>
            <a:ext cx="2639351" cy="21393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7486" y="1938312"/>
            <a:ext cx="4414414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ym typeface="Symbol"/>
              </a:rPr>
              <a:t> </a:t>
            </a:r>
            <a:r>
              <a:rPr lang="en-US" altLang="zh-CN" sz="2000" b="1" dirty="0" smtClean="0"/>
              <a:t>Stable system: </a:t>
            </a:r>
          </a:p>
          <a:p>
            <a:r>
              <a:rPr lang="en-US" altLang="zh-CN" sz="2000" b="1" dirty="0" smtClean="0"/>
              <a:t>    finite poles in the real axis</a:t>
            </a:r>
          </a:p>
          <a:p>
            <a:endParaRPr lang="en-US" altLang="zh-CN" sz="2000" b="1" dirty="0" smtClean="0"/>
          </a:p>
          <a:p>
            <a:r>
              <a:rPr lang="en-US" altLang="zh-CN" sz="2000" b="1" dirty="0" smtClean="0">
                <a:sym typeface="Symbol"/>
              </a:rPr>
              <a:t> </a:t>
            </a:r>
            <a:r>
              <a:rPr lang="en-US" altLang="zh-CN" sz="2000" b="1" dirty="0" smtClean="0"/>
              <a:t>Tightly-bound nuclear system:</a:t>
            </a:r>
          </a:p>
          <a:p>
            <a:r>
              <a:rPr lang="en-US" altLang="zh-CN" sz="2000" b="1" dirty="0" smtClean="0"/>
              <a:t>    finite bound states in the real axis</a:t>
            </a:r>
          </a:p>
          <a:p>
            <a:r>
              <a:rPr lang="en-US" altLang="zh-CN" dirty="0" smtClean="0">
                <a:solidFill>
                  <a:srgbClr val="0000CC"/>
                </a:solidFill>
              </a:rPr>
              <a:t>    [</a:t>
            </a:r>
            <a:r>
              <a:rPr lang="en-US" altLang="zh-CN" dirty="0" err="1" smtClean="0">
                <a:solidFill>
                  <a:srgbClr val="0000CC"/>
                </a:solidFill>
              </a:rPr>
              <a:t>cf</a:t>
            </a:r>
            <a:r>
              <a:rPr lang="en-US" altLang="zh-CN" dirty="0" smtClean="0">
                <a:solidFill>
                  <a:srgbClr val="0000CC"/>
                </a:solidFill>
              </a:rPr>
              <a:t>: C. </a:t>
            </a:r>
            <a:r>
              <a:rPr lang="en-US" altLang="zh-CN" dirty="0" err="1" smtClean="0">
                <a:solidFill>
                  <a:srgbClr val="0000CC"/>
                </a:solidFill>
              </a:rPr>
              <a:t>Mahaux</a:t>
            </a:r>
            <a:r>
              <a:rPr lang="en-US" altLang="zh-CN" dirty="0" smtClean="0">
                <a:solidFill>
                  <a:srgbClr val="0000CC"/>
                </a:solidFill>
              </a:rPr>
              <a:t> et al., NPA 449, 354 (1986).]</a:t>
            </a:r>
          </a:p>
          <a:p>
            <a:endParaRPr lang="en-US" altLang="zh-CN" sz="2000" b="1" dirty="0" smtClean="0"/>
          </a:p>
          <a:p>
            <a:endParaRPr lang="en-US" altLang="zh-CN" sz="2000" b="1" dirty="0" smtClean="0"/>
          </a:p>
          <a:p>
            <a:endParaRPr lang="en-US" altLang="zh-CN" sz="2000" b="1" dirty="0" smtClean="0"/>
          </a:p>
          <a:p>
            <a:r>
              <a:rPr lang="en-US" altLang="zh-CN" sz="2000" b="1" dirty="0" smtClean="0"/>
              <a:t> </a:t>
            </a:r>
            <a:r>
              <a:rPr lang="en-US" altLang="zh-CN" sz="2000" b="1" dirty="0" smtClean="0">
                <a:sym typeface="Symbol"/>
              </a:rPr>
              <a:t> Weakly-bound exotic nuclear system:</a:t>
            </a:r>
          </a:p>
          <a:p>
            <a:r>
              <a:rPr lang="en-US" altLang="zh-CN" sz="2000" b="1" dirty="0" smtClean="0">
                <a:sym typeface="Symbol"/>
              </a:rPr>
              <a:t>    infinity states (continuum) …</a:t>
            </a:r>
          </a:p>
          <a:p>
            <a:r>
              <a:rPr lang="en-US" altLang="zh-CN" sz="2000" b="1" dirty="0" smtClean="0">
                <a:sym typeface="Symbol"/>
              </a:rPr>
              <a:t>    in the real axis ?</a:t>
            </a:r>
          </a:p>
        </p:txBody>
      </p:sp>
      <p:sp>
        <p:nvSpPr>
          <p:cNvPr id="10" name="矩形 9"/>
          <p:cNvSpPr/>
          <p:nvPr/>
        </p:nvSpPr>
        <p:spPr>
          <a:xfrm>
            <a:off x="899592" y="1124744"/>
            <a:ext cx="5676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</a:rPr>
              <a:t>Weakly-bound system:  infinity poles</a:t>
            </a:r>
            <a:endParaRPr lang="zh-CN" altLang="en-US" sz="2800" dirty="0">
              <a:solidFill>
                <a:srgbClr val="0000CC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08104" y="3718773"/>
            <a:ext cx="2891497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/>
              <a:t>The Cauchy integral theorem</a:t>
            </a:r>
          </a:p>
          <a:p>
            <a:pPr algn="ctr"/>
            <a:r>
              <a:rPr lang="en-US" altLang="zh-CN" dirty="0" smtClean="0"/>
              <a:t>-- Cauchy’s residue theorem</a:t>
            </a:r>
            <a:endParaRPr lang="zh-CN" altLang="en-US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473550" y="3911019"/>
          <a:ext cx="2681287" cy="590550"/>
        </p:xfrm>
        <a:graphic>
          <a:graphicData uri="http://schemas.openxmlformats.org/presentationml/2006/ole">
            <p:oleObj spid="_x0000_s63490" name="公式" r:id="rId4" imgW="1790700" imgH="393700" progId="Equation.3">
              <p:embed/>
            </p:oleObj>
          </a:graphicData>
        </a:graphic>
      </p:graphicFrame>
      <p:grpSp>
        <p:nvGrpSpPr>
          <p:cNvPr id="2" name="组合 112"/>
          <p:cNvGrpSpPr/>
          <p:nvPr/>
        </p:nvGrpSpPr>
        <p:grpSpPr>
          <a:xfrm>
            <a:off x="5938357" y="4923256"/>
            <a:ext cx="2234043" cy="810000"/>
            <a:chOff x="5850232" y="4869160"/>
            <a:chExt cx="2234043" cy="810000"/>
          </a:xfrm>
        </p:grpSpPr>
        <p:grpSp>
          <p:nvGrpSpPr>
            <p:cNvPr id="3" name="组合 15"/>
            <p:cNvGrpSpPr/>
            <p:nvPr/>
          </p:nvGrpSpPr>
          <p:grpSpPr>
            <a:xfrm>
              <a:off x="5850232" y="4869160"/>
              <a:ext cx="810000" cy="810000"/>
              <a:chOff x="2530048" y="4378656"/>
              <a:chExt cx="1440000" cy="1440000"/>
            </a:xfrm>
          </p:grpSpPr>
          <p:grpSp>
            <p:nvGrpSpPr>
              <p:cNvPr id="4" name="组合 19"/>
              <p:cNvGrpSpPr/>
              <p:nvPr/>
            </p:nvGrpSpPr>
            <p:grpSpPr>
              <a:xfrm>
                <a:off x="2530048" y="4378656"/>
                <a:ext cx="1440000" cy="1440000"/>
                <a:chOff x="1690981" y="1690981"/>
                <a:chExt cx="2160000" cy="2160000"/>
              </a:xfrm>
            </p:grpSpPr>
            <p:sp>
              <p:nvSpPr>
                <p:cNvPr id="33" name="Oval 15"/>
                <p:cNvSpPr>
                  <a:spLocks noChangeArrowheads="1"/>
                </p:cNvSpPr>
                <p:nvPr/>
              </p:nvSpPr>
              <p:spPr bwMode="auto">
                <a:xfrm>
                  <a:off x="1690981" y="1690981"/>
                  <a:ext cx="2160000" cy="216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50000">
                      <a:srgbClr val="FF0000">
                        <a:alpha val="60000"/>
                      </a:srgb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zh-CN" altLang="zh-CN" b="0"/>
                </a:p>
              </p:txBody>
            </p:sp>
            <p:sp>
              <p:nvSpPr>
                <p:cNvPr id="34" name="Oval 4"/>
                <p:cNvSpPr>
                  <a:spLocks noChangeAspect="1" noChangeArrowheads="1"/>
                </p:cNvSpPr>
                <p:nvPr/>
              </p:nvSpPr>
              <p:spPr bwMode="auto">
                <a:xfrm>
                  <a:off x="2362200" y="2362200"/>
                  <a:ext cx="360363" cy="3603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3333FF">
                        <a:gamma/>
                        <a:shade val="3607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7961" dir="2700000" algn="ctr" rotWithShape="0">
                          <a:srgbClr val="3333FF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" name="Oval 5"/>
                <p:cNvSpPr>
                  <a:spLocks noChangeAspect="1" noChangeArrowheads="1"/>
                </p:cNvSpPr>
                <p:nvPr/>
              </p:nvSpPr>
              <p:spPr bwMode="auto">
                <a:xfrm>
                  <a:off x="2514600" y="2667000"/>
                  <a:ext cx="360363" cy="3603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3607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7961" dir="2700000" algn="ctr" rotWithShape="0">
                          <a:srgbClr val="FF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6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200" y="2362200"/>
                  <a:ext cx="360363" cy="3603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3607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7961" dir="2700000" algn="ctr" rotWithShape="0">
                          <a:srgbClr val="FF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7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2819400" y="2819400"/>
                  <a:ext cx="360363" cy="3603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3333FF">
                        <a:gamma/>
                        <a:shade val="3607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7961" dir="2700000" algn="ctr" rotWithShape="0">
                          <a:srgbClr val="3333FF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8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2590800" y="2895600"/>
                  <a:ext cx="360363" cy="3603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3607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7961" dir="2700000" algn="ctr" rotWithShape="0">
                          <a:srgbClr val="FF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9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2895600" y="2514600"/>
                  <a:ext cx="360363" cy="3603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3333FF">
                        <a:gamma/>
                        <a:shade val="3607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7961" dir="2700000" algn="ctr" rotWithShape="0">
                          <a:srgbClr val="3333FF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2286000" y="2590800"/>
                  <a:ext cx="360363" cy="3603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3607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7961" dir="2700000" algn="ctr" rotWithShape="0">
                          <a:srgbClr val="FF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200" y="2590800"/>
                  <a:ext cx="360363" cy="3603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3607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7961" dir="2700000" algn="ctr" rotWithShape="0">
                          <a:srgbClr val="FF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2362200" y="2819400"/>
                  <a:ext cx="360363" cy="3603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3333FF">
                        <a:gamma/>
                        <a:shade val="3607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7961" dir="2700000" algn="ctr" rotWithShape="0">
                          <a:srgbClr val="3333FF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3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2590800" y="2286000"/>
                  <a:ext cx="360363" cy="3603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3607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7961" dir="2700000" algn="ctr" rotWithShape="0">
                          <a:srgbClr val="FF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2514600" y="2590800"/>
                  <a:ext cx="360363" cy="3603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3333FF">
                        <a:gamma/>
                        <a:shade val="3607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7961" dir="2700000" algn="ctr" rotWithShape="0">
                          <a:srgbClr val="3333FF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200" y="2590800"/>
                  <a:ext cx="360363" cy="3603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3607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7961" dir="2700000" algn="ctr" rotWithShape="0">
                          <a:srgbClr val="FF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873427" y="1741846"/>
                  <a:ext cx="360364" cy="3603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>
                        <a:alpha val="60000"/>
                      </a:srgbClr>
                    </a:gs>
                    <a:gs pos="100000">
                      <a:srgbClr val="FF0000">
                        <a:gamma/>
                        <a:shade val="36078"/>
                        <a:invGamma/>
                        <a:alpha val="6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2" name="Oval 17"/>
              <p:cNvSpPr>
                <a:spLocks noChangeAspect="1" noChangeArrowheads="1"/>
              </p:cNvSpPr>
              <p:nvPr/>
            </p:nvSpPr>
            <p:spPr bwMode="auto">
              <a:xfrm>
                <a:off x="3708173" y="4817566"/>
                <a:ext cx="240243" cy="240243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alpha val="60000"/>
                    </a:srgbClr>
                  </a:gs>
                  <a:gs pos="100000">
                    <a:srgbClr val="FF0000">
                      <a:gamma/>
                      <a:shade val="36078"/>
                      <a:invGamma/>
                      <a:alpha val="6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" name="组合 19"/>
            <p:cNvGrpSpPr/>
            <p:nvPr/>
          </p:nvGrpSpPr>
          <p:grpSpPr>
            <a:xfrm>
              <a:off x="7308304" y="4886175"/>
              <a:ext cx="775971" cy="775971"/>
              <a:chOff x="2286000" y="2286000"/>
              <a:chExt cx="969963" cy="969963"/>
            </a:xfrm>
          </p:grpSpPr>
          <p:sp>
            <p:nvSpPr>
              <p:cNvPr id="90" name="Oval 4"/>
              <p:cNvSpPr>
                <a:spLocks noChangeAspect="1" noChangeArrowheads="1"/>
              </p:cNvSpPr>
              <p:nvPr/>
            </p:nvSpPr>
            <p:spPr bwMode="auto">
              <a:xfrm>
                <a:off x="2362200" y="2362200"/>
                <a:ext cx="360363" cy="360363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3333FF">
                      <a:gamma/>
                      <a:shade val="3607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3333FF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1" name="Oval 5"/>
              <p:cNvSpPr>
                <a:spLocks noChangeAspect="1" noChangeArrowheads="1"/>
              </p:cNvSpPr>
              <p:nvPr/>
            </p:nvSpPr>
            <p:spPr bwMode="auto">
              <a:xfrm>
                <a:off x="2514600" y="2667000"/>
                <a:ext cx="360363" cy="360363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3607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FF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" name="Oval 6"/>
              <p:cNvSpPr>
                <a:spLocks noChangeAspect="1" noChangeArrowheads="1"/>
              </p:cNvSpPr>
              <p:nvPr/>
            </p:nvSpPr>
            <p:spPr bwMode="auto">
              <a:xfrm>
                <a:off x="2743200" y="2362200"/>
                <a:ext cx="360363" cy="360363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3607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FF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3" name="Oval 7"/>
              <p:cNvSpPr>
                <a:spLocks noChangeAspect="1" noChangeArrowheads="1"/>
              </p:cNvSpPr>
              <p:nvPr/>
            </p:nvSpPr>
            <p:spPr bwMode="auto">
              <a:xfrm>
                <a:off x="2819400" y="2819400"/>
                <a:ext cx="360363" cy="360363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3333FF">
                      <a:gamma/>
                      <a:shade val="3607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3333FF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4" name="Oval 8"/>
              <p:cNvSpPr>
                <a:spLocks noChangeAspect="1" noChangeArrowheads="1"/>
              </p:cNvSpPr>
              <p:nvPr/>
            </p:nvSpPr>
            <p:spPr bwMode="auto">
              <a:xfrm>
                <a:off x="2590800" y="2895600"/>
                <a:ext cx="360363" cy="360363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3607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FF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" name="Oval 9"/>
              <p:cNvSpPr>
                <a:spLocks noChangeAspect="1" noChangeArrowheads="1"/>
              </p:cNvSpPr>
              <p:nvPr/>
            </p:nvSpPr>
            <p:spPr bwMode="auto">
              <a:xfrm>
                <a:off x="2895600" y="2514600"/>
                <a:ext cx="360363" cy="360363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3333FF">
                      <a:gamma/>
                      <a:shade val="3607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3333FF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6" name="Oval 10"/>
              <p:cNvSpPr>
                <a:spLocks noChangeAspect="1" noChangeArrowheads="1"/>
              </p:cNvSpPr>
              <p:nvPr/>
            </p:nvSpPr>
            <p:spPr bwMode="auto">
              <a:xfrm>
                <a:off x="2286000" y="2590800"/>
                <a:ext cx="360363" cy="360363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3607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FF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7" name="Oval 11"/>
              <p:cNvSpPr>
                <a:spLocks noChangeAspect="1" noChangeArrowheads="1"/>
              </p:cNvSpPr>
              <p:nvPr/>
            </p:nvSpPr>
            <p:spPr bwMode="auto">
              <a:xfrm>
                <a:off x="2743200" y="2590800"/>
                <a:ext cx="360363" cy="360363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3607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FF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8" name="Oval 12"/>
              <p:cNvSpPr>
                <a:spLocks noChangeAspect="1" noChangeArrowheads="1"/>
              </p:cNvSpPr>
              <p:nvPr/>
            </p:nvSpPr>
            <p:spPr bwMode="auto">
              <a:xfrm>
                <a:off x="2362200" y="2819400"/>
                <a:ext cx="360363" cy="360363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3333FF">
                      <a:gamma/>
                      <a:shade val="3607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3333FF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9" name="Oval 13"/>
              <p:cNvSpPr>
                <a:spLocks noChangeAspect="1" noChangeArrowheads="1"/>
              </p:cNvSpPr>
              <p:nvPr/>
            </p:nvSpPr>
            <p:spPr bwMode="auto">
              <a:xfrm>
                <a:off x="2590800" y="2286000"/>
                <a:ext cx="360363" cy="360363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3607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FF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0" name="Oval 14"/>
              <p:cNvSpPr>
                <a:spLocks noChangeAspect="1" noChangeArrowheads="1"/>
              </p:cNvSpPr>
              <p:nvPr/>
            </p:nvSpPr>
            <p:spPr bwMode="auto">
              <a:xfrm>
                <a:off x="2514600" y="2590800"/>
                <a:ext cx="360363" cy="360363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3333FF">
                      <a:gamma/>
                      <a:shade val="3607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3333FF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1" name="Oval 16"/>
              <p:cNvSpPr>
                <a:spLocks noChangeAspect="1" noChangeArrowheads="1"/>
              </p:cNvSpPr>
              <p:nvPr/>
            </p:nvSpPr>
            <p:spPr bwMode="auto">
              <a:xfrm>
                <a:off x="2743200" y="2590800"/>
                <a:ext cx="360363" cy="360363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3607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FF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6804248" y="4950996"/>
              <a:ext cx="37702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 smtClean="0"/>
                <a:t>+</a:t>
              </a:r>
              <a:endParaRPr lang="zh-CN" altLang="en-US" sz="3000" b="1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" y="0"/>
            <a:ext cx="9144000" cy="72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4000" b="1" dirty="0" smtClean="0"/>
              <a:t>The Cauchy integral</a:t>
            </a:r>
          </a:p>
        </p:txBody>
      </p:sp>
      <p:pic>
        <p:nvPicPr>
          <p:cNvPr id="50" name="Picture 6" descr="English Versi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1" t="12500" r="14999" b="25000"/>
          <a:stretch>
            <a:fillRect/>
          </a:stretch>
        </p:blipFill>
        <p:spPr bwMode="auto">
          <a:xfrm>
            <a:off x="0" y="0"/>
            <a:ext cx="87716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-1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CEPC-</a:t>
            </a:r>
            <a:r>
              <a:rPr lang="en-US" altLang="zh-CN" dirty="0" smtClean="0">
                <a:sym typeface="Symbol"/>
              </a:rPr>
              <a:t></a:t>
            </a:r>
            <a:r>
              <a:rPr lang="en-US" altLang="zh-CN" dirty="0" smtClean="0"/>
              <a:t>			</a:t>
            </a:r>
            <a:r>
              <a:rPr lang="en-US" altLang="zh-CN" dirty="0" smtClean="0">
                <a:hlinkClick r:id="rId7"/>
              </a:rPr>
              <a:t>CJLin@ciae.ac.cn</a:t>
            </a:r>
            <a:r>
              <a:rPr lang="en-US" altLang="zh-CN" dirty="0" smtClean="0"/>
              <a:t>				16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55576" y="870972"/>
            <a:ext cx="4207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</a:rPr>
              <a:t>The nature of the material:</a:t>
            </a:r>
            <a:endParaRPr lang="zh-CN" altLang="en-US" sz="2800" dirty="0">
              <a:solidFill>
                <a:srgbClr val="0000CC"/>
              </a:solidFill>
            </a:endParaRPr>
          </a:p>
        </p:txBody>
      </p:sp>
      <p:pic>
        <p:nvPicPr>
          <p:cNvPr id="5" name="Picture 1" descr="C:\Users\CJLin\Desktop\8cb1cb1349540923c8ced3299558d109b2de49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80928"/>
            <a:ext cx="2640609" cy="1486564"/>
          </a:xfrm>
          <a:prstGeom prst="rect">
            <a:avLst/>
          </a:prstGeom>
          <a:noFill/>
        </p:spPr>
      </p:pic>
      <p:sp>
        <p:nvSpPr>
          <p:cNvPr id="15" name="矩形 14"/>
          <p:cNvSpPr/>
          <p:nvPr/>
        </p:nvSpPr>
        <p:spPr>
          <a:xfrm>
            <a:off x="827584" y="1375028"/>
            <a:ext cx="381642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</a:rPr>
              <a:t>Experimental Verification of a </a:t>
            </a:r>
            <a:br>
              <a:rPr lang="en-US" altLang="zh-CN" sz="2000" b="1" dirty="0" smtClean="0">
                <a:solidFill>
                  <a:srgbClr val="002060"/>
                </a:solidFill>
              </a:rPr>
            </a:br>
            <a:r>
              <a:rPr lang="en-US" altLang="zh-CN" sz="2000" b="1" dirty="0" smtClean="0">
                <a:solidFill>
                  <a:srgbClr val="C00000"/>
                </a:solidFill>
              </a:rPr>
              <a:t>Negative Index of Refraction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,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R. A. Shelby, D. R. Smith, and S. Schultz, </a:t>
            </a:r>
            <a:r>
              <a:rPr lang="en-US" altLang="zh-CN" dirty="0" smtClean="0">
                <a:hlinkClick r:id="rId3"/>
              </a:rPr>
              <a:t>Science </a:t>
            </a:r>
            <a:r>
              <a:rPr lang="en-US" altLang="zh-CN" b="1" dirty="0" smtClean="0">
                <a:hlinkClick r:id="rId3"/>
              </a:rPr>
              <a:t>292</a:t>
            </a:r>
            <a:r>
              <a:rPr lang="en-US" altLang="zh-CN" dirty="0" smtClean="0">
                <a:hlinkClick r:id="rId3"/>
              </a:rPr>
              <a:t>, 77 (2001)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" y="0"/>
            <a:ext cx="9144000" cy="72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4000" b="1" dirty="0" smtClean="0"/>
              <a:t>Negative Index of Refraction</a:t>
            </a:r>
          </a:p>
        </p:txBody>
      </p:sp>
      <p:pic>
        <p:nvPicPr>
          <p:cNvPr id="21" name="Picture 6" descr="English Vers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1" t="12500" r="14999" b="25000"/>
          <a:stretch>
            <a:fillRect/>
          </a:stretch>
        </p:blipFill>
        <p:spPr bwMode="auto">
          <a:xfrm>
            <a:off x="0" y="0"/>
            <a:ext cx="87716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4" name="Picture 2" descr="E:\WorkNew\Papers\2017\2017-6He209Bi-PRL\Fig4-Modx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980728"/>
            <a:ext cx="3703092" cy="3600400"/>
          </a:xfrm>
          <a:prstGeom prst="rect">
            <a:avLst/>
          </a:prstGeom>
          <a:noFill/>
        </p:spPr>
      </p:pic>
      <p:grpSp>
        <p:nvGrpSpPr>
          <p:cNvPr id="2" name="组合 13"/>
          <p:cNvGrpSpPr/>
          <p:nvPr/>
        </p:nvGrpSpPr>
        <p:grpSpPr>
          <a:xfrm>
            <a:off x="278741" y="2780928"/>
            <a:ext cx="8586518" cy="3600400"/>
            <a:chOff x="422757" y="1916832"/>
            <a:chExt cx="8298486" cy="3404859"/>
          </a:xfrm>
        </p:grpSpPr>
        <p:pic>
          <p:nvPicPr>
            <p:cNvPr id="61442" name="Picture 2" descr="C:\Users\12-1\Desktop\PhysRevLett.101.167401_页面_1X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2757" y="1916832"/>
              <a:ext cx="8298486" cy="3404859"/>
            </a:xfrm>
            <a:prstGeom prst="rect">
              <a:avLst/>
            </a:prstGeom>
            <a:noFill/>
          </p:spPr>
        </p:pic>
        <p:cxnSp>
          <p:nvCxnSpPr>
            <p:cNvPr id="8" name="直接连接符 7"/>
            <p:cNvCxnSpPr/>
            <p:nvPr/>
          </p:nvCxnSpPr>
          <p:spPr>
            <a:xfrm>
              <a:off x="4680000" y="4050000"/>
              <a:ext cx="158417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672000" y="2916000"/>
              <a:ext cx="223224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-1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CEPC-</a:t>
            </a:r>
            <a:r>
              <a:rPr lang="en-US" altLang="zh-CN" dirty="0" smtClean="0">
                <a:sym typeface="Symbol"/>
              </a:rPr>
              <a:t></a:t>
            </a:r>
            <a:r>
              <a:rPr lang="en-US" altLang="zh-CN" dirty="0" smtClean="0"/>
              <a:t>			</a:t>
            </a:r>
            <a:r>
              <a:rPr lang="en-US" altLang="zh-CN" dirty="0" smtClean="0">
                <a:hlinkClick r:id="rId8"/>
              </a:rPr>
              <a:t>CJLin@ciae.ac.cn</a:t>
            </a:r>
            <a:r>
              <a:rPr lang="en-US" altLang="zh-CN" dirty="0" smtClean="0"/>
              <a:t>				17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1547664" y="1228690"/>
            <a:ext cx="5781222" cy="2056294"/>
            <a:chOff x="1331640" y="1628800"/>
            <a:chExt cx="5781222" cy="2056294"/>
          </a:xfrm>
        </p:grpSpPr>
        <p:grpSp>
          <p:nvGrpSpPr>
            <p:cNvPr id="3" name="组合 27"/>
            <p:cNvGrpSpPr/>
            <p:nvPr/>
          </p:nvGrpSpPr>
          <p:grpSpPr>
            <a:xfrm>
              <a:off x="2031138" y="1628800"/>
              <a:ext cx="5081724" cy="1253753"/>
              <a:chOff x="2031138" y="1628800"/>
              <a:chExt cx="5081724" cy="1253753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031138" y="1628800"/>
                <a:ext cx="1342162" cy="400110"/>
              </a:xfrm>
              <a:prstGeom prst="rect">
                <a:avLst/>
              </a:prstGeom>
              <a:noFill/>
              <a:ln w="19050">
                <a:solidFill>
                  <a:srgbClr val="0066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/>
                  <a:t>OMP: local</a:t>
                </a:r>
                <a:endParaRPr lang="zh-CN" altLang="en-US" sz="20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750053" y="2420888"/>
                <a:ext cx="2923814" cy="461665"/>
              </a:xfrm>
              <a:prstGeom prst="rect">
                <a:avLst/>
              </a:prstGeom>
              <a:noFill/>
              <a:ln w="19050">
                <a:solidFill>
                  <a:srgbClr val="0066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/>
                  <a:t>Schrödinger equation</a:t>
                </a:r>
                <a:endParaRPr lang="zh-CN" altLang="en-US" sz="24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165388" y="1628800"/>
                <a:ext cx="2947474" cy="400110"/>
              </a:xfrm>
              <a:prstGeom prst="rect">
                <a:avLst/>
              </a:prstGeom>
              <a:noFill/>
              <a:ln w="19050">
                <a:solidFill>
                  <a:srgbClr val="0066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/>
                  <a:t>Wave functions: non-local</a:t>
                </a:r>
                <a:endParaRPr lang="zh-CN" altLang="en-US" sz="2000" b="1" dirty="0"/>
              </a:p>
            </p:txBody>
          </p:sp>
          <p:cxnSp>
            <p:nvCxnSpPr>
              <p:cNvPr id="16" name="直接箭头连接符 15"/>
              <p:cNvCxnSpPr>
                <a:stCxn id="12" idx="2"/>
                <a:endCxn id="13" idx="0"/>
              </p:cNvCxnSpPr>
              <p:nvPr/>
            </p:nvCxnSpPr>
            <p:spPr>
              <a:xfrm>
                <a:off x="2702219" y="2028910"/>
                <a:ext cx="1509741" cy="391978"/>
              </a:xfrm>
              <a:prstGeom prst="straightConnector1">
                <a:avLst/>
              </a:prstGeom>
              <a:ln w="19050">
                <a:solidFill>
                  <a:srgbClr val="00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>
                <a:stCxn id="14" idx="2"/>
                <a:endCxn id="13" idx="0"/>
              </p:cNvCxnSpPr>
              <p:nvPr/>
            </p:nvCxnSpPr>
            <p:spPr>
              <a:xfrm flipH="1">
                <a:off x="4211960" y="2028910"/>
                <a:ext cx="1427165" cy="391978"/>
              </a:xfrm>
              <a:prstGeom prst="straightConnector1">
                <a:avLst/>
              </a:prstGeom>
              <a:ln w="19050">
                <a:solidFill>
                  <a:srgbClr val="00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331640" y="3284984"/>
              <a:ext cx="5760640" cy="400110"/>
            </a:xfrm>
            <a:prstGeom prst="rect">
              <a:avLst/>
            </a:prstGeom>
            <a:noFill/>
            <a:ln w="19050">
              <a:solidFill>
                <a:srgbClr val="0066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/>
                <a:t>Energy dependence on the equivalent local potential</a:t>
              </a:r>
              <a:endParaRPr lang="zh-CN" altLang="en-US" sz="2000" b="1" dirty="0"/>
            </a:p>
          </p:txBody>
        </p:sp>
        <p:cxnSp>
          <p:nvCxnSpPr>
            <p:cNvPr id="21" name="直接箭头连接符 20"/>
            <p:cNvCxnSpPr>
              <a:stCxn id="13" idx="2"/>
              <a:endCxn id="20" idx="0"/>
            </p:cNvCxnSpPr>
            <p:nvPr/>
          </p:nvCxnSpPr>
          <p:spPr>
            <a:xfrm>
              <a:off x="4211960" y="2882553"/>
              <a:ext cx="0" cy="402431"/>
            </a:xfrm>
            <a:prstGeom prst="straightConnector1">
              <a:avLst/>
            </a:prstGeom>
            <a:ln w="190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547664" y="3573016"/>
            <a:ext cx="6333337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b="1" dirty="0" smtClean="0"/>
              <a:t>The fundamental quantum mechanics:</a:t>
            </a:r>
          </a:p>
          <a:p>
            <a:pPr>
              <a:lnSpc>
                <a:spcPct val="120000"/>
              </a:lnSpc>
            </a:pPr>
            <a:r>
              <a:rPr lang="en-US" altLang="zh-CN" sz="2200" b="1" dirty="0" smtClean="0"/>
              <a:t>Quantum state (non-local)  </a:t>
            </a:r>
            <a:r>
              <a:rPr lang="en-US" altLang="zh-CN" sz="2200" b="1" dirty="0" err="1" smtClean="0"/>
              <a:t>v.s</a:t>
            </a:r>
            <a:r>
              <a:rPr lang="en-US" altLang="zh-CN" sz="2200" b="1" dirty="0" smtClean="0"/>
              <a:t>.  Measurement (local)</a:t>
            </a:r>
            <a:endParaRPr lang="zh-CN" altLang="en-US" sz="2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835696" y="526113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</a:rPr>
              <a:t>Schrödinger’s cat</a:t>
            </a:r>
            <a:endParaRPr lang="zh-CN" altLang="en-US" sz="2000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7891" name="Picture 3" descr="C:\Users\CJLin\Desktop\91ef76c6a7efce1bd5ffc072a751f3deb58f65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581128"/>
            <a:ext cx="3348873" cy="1774903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" y="0"/>
            <a:ext cx="9144000" cy="72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4000" b="1" dirty="0" smtClean="0"/>
              <a:t>Locality &amp; Non-locality</a:t>
            </a:r>
          </a:p>
        </p:txBody>
      </p:sp>
      <p:pic>
        <p:nvPicPr>
          <p:cNvPr id="28" name="Picture 6" descr="English Vers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1" t="12500" r="14999" b="25000"/>
          <a:stretch>
            <a:fillRect/>
          </a:stretch>
        </p:blipFill>
        <p:spPr bwMode="auto">
          <a:xfrm>
            <a:off x="0" y="0"/>
            <a:ext cx="87716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-1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CEPC-</a:t>
            </a:r>
            <a:r>
              <a:rPr lang="en-US" altLang="zh-CN" dirty="0" smtClean="0">
                <a:sym typeface="Symbol"/>
              </a:rPr>
              <a:t></a:t>
            </a:r>
            <a:r>
              <a:rPr lang="en-US" altLang="zh-CN" dirty="0" smtClean="0"/>
              <a:t>			</a:t>
            </a:r>
            <a:r>
              <a:rPr lang="en-US" altLang="zh-CN" dirty="0" smtClean="0">
                <a:hlinkClick r:id="rId5"/>
              </a:rPr>
              <a:t>CJLin@ciae.ac.cn</a:t>
            </a:r>
            <a:r>
              <a:rPr lang="en-US" altLang="zh-CN" dirty="0" smtClean="0"/>
              <a:t>				18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700808"/>
            <a:ext cx="5288307" cy="3330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zh-CN" sz="3600" b="1" dirty="0" smtClean="0"/>
              <a:t>I. Introduction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3600" b="1" dirty="0" smtClean="0"/>
              <a:t>II. Experimental Procedure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3600" b="1" dirty="0" smtClean="0"/>
              <a:t>III. Results and Discussions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3600" b="1" dirty="0" smtClean="0"/>
              <a:t>IV. Summary</a:t>
            </a:r>
            <a:endParaRPr lang="zh-CN" alt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" y="0"/>
            <a:ext cx="9144000" cy="72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4000" b="1" dirty="0" smtClean="0"/>
              <a:t>Outline</a:t>
            </a:r>
          </a:p>
        </p:txBody>
      </p:sp>
      <p:pic>
        <p:nvPicPr>
          <p:cNvPr id="6" name="Picture 6" descr="English Vers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1" t="12500" r="14999" b="25000"/>
          <a:stretch>
            <a:fillRect/>
          </a:stretch>
        </p:blipFill>
        <p:spPr bwMode="auto">
          <a:xfrm>
            <a:off x="0" y="0"/>
            <a:ext cx="87716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1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CEPC-</a:t>
            </a:r>
            <a:r>
              <a:rPr lang="en-US" altLang="zh-CN" dirty="0" smtClean="0">
                <a:sym typeface="Symbol"/>
              </a:rPr>
              <a:t></a:t>
            </a:r>
            <a:r>
              <a:rPr lang="en-US" altLang="zh-CN" dirty="0" smtClean="0"/>
              <a:t>			</a:t>
            </a:r>
            <a:r>
              <a:rPr lang="en-US" altLang="zh-CN" dirty="0" smtClean="0">
                <a:hlinkClick r:id="rId4"/>
              </a:rPr>
              <a:t>CJLin@ciae.ac.cn</a:t>
            </a:r>
            <a:r>
              <a:rPr lang="en-US" altLang="zh-CN" dirty="0" smtClean="0"/>
              <a:t>				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0094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9144000" cy="72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4000" b="1" dirty="0" smtClean="0"/>
              <a:t>On the CEPC-</a:t>
            </a:r>
            <a:r>
              <a:rPr lang="en-US" altLang="zh-CN" sz="4000" b="1" dirty="0" smtClean="0">
                <a:sym typeface="Symbol"/>
              </a:rPr>
              <a:t> source</a:t>
            </a:r>
            <a:endParaRPr lang="en-US" altLang="zh-CN" sz="4000" b="1" dirty="0" smtClean="0"/>
          </a:p>
        </p:txBody>
      </p:sp>
      <p:pic>
        <p:nvPicPr>
          <p:cNvPr id="6" name="Picture 6" descr="English Vers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1" t="12500" r="14999" b="25000"/>
          <a:stretch>
            <a:fillRect/>
          </a:stretch>
        </p:blipFill>
        <p:spPr bwMode="auto">
          <a:xfrm>
            <a:off x="0" y="0"/>
            <a:ext cx="87716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186573" y="1033572"/>
            <a:ext cx="2593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Applications on:</a:t>
            </a:r>
            <a:endParaRPr lang="zh-CN" alt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1628800"/>
            <a:ext cx="550182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F"/>
            </a:pPr>
            <a:r>
              <a:rPr lang="en-US" altLang="zh-CN" sz="2400" b="1" dirty="0" smtClean="0">
                <a:solidFill>
                  <a:srgbClr val="0000CC"/>
                </a:solidFill>
              </a:rPr>
              <a:t>Nuclear reaction: </a:t>
            </a:r>
            <a:r>
              <a:rPr lang="en-US" altLang="zh-CN" sz="2400" b="1" dirty="0" smtClean="0"/>
              <a:t/>
            </a:r>
            <a:br>
              <a:rPr lang="en-US" altLang="zh-CN" sz="2400" b="1" dirty="0" smtClean="0"/>
            </a:br>
            <a:r>
              <a:rPr lang="en-US" altLang="zh-CN" sz="2400" dirty="0" smtClean="0"/>
              <a:t>     photon-induced fission…</a:t>
            </a:r>
          </a:p>
          <a:p>
            <a:pPr>
              <a:spcBef>
                <a:spcPts val="1200"/>
              </a:spcBef>
              <a:buFont typeface="Wingdings" pitchFamily="2" charset="2"/>
              <a:buChar char="F"/>
            </a:pPr>
            <a:r>
              <a:rPr lang="en-US" altLang="zh-CN" sz="2400" b="1" dirty="0" smtClean="0">
                <a:solidFill>
                  <a:srgbClr val="0000CC"/>
                </a:solidFill>
              </a:rPr>
              <a:t>Nuclear structure:</a:t>
            </a:r>
            <a:r>
              <a:rPr lang="en-US" altLang="zh-CN" sz="2400" b="1" dirty="0" smtClean="0"/>
              <a:t/>
            </a:r>
            <a:br>
              <a:rPr lang="en-US" altLang="zh-CN" sz="2400" b="1" dirty="0" smtClean="0"/>
            </a:br>
            <a:r>
              <a:rPr lang="en-US" altLang="zh-CN" sz="2400" dirty="0" smtClean="0"/>
              <a:t>     giant resonance …</a:t>
            </a:r>
          </a:p>
          <a:p>
            <a:pPr>
              <a:spcBef>
                <a:spcPts val="1200"/>
              </a:spcBef>
              <a:buFont typeface="Wingdings" pitchFamily="2" charset="2"/>
              <a:buChar char="F"/>
            </a:pPr>
            <a:r>
              <a:rPr lang="en-US" altLang="zh-CN" sz="2400" b="1" dirty="0" smtClean="0">
                <a:solidFill>
                  <a:srgbClr val="0000CC"/>
                </a:solidFill>
              </a:rPr>
              <a:t>Nuclear data:</a:t>
            </a:r>
            <a:r>
              <a:rPr lang="en-US" altLang="zh-CN" sz="2400" b="1" dirty="0" smtClean="0"/>
              <a:t/>
            </a:r>
            <a:br>
              <a:rPr lang="en-US" altLang="zh-CN" sz="2400" b="1" dirty="0" smtClean="0"/>
            </a:br>
            <a:r>
              <a:rPr lang="en-US" altLang="zh-CN" sz="2400" dirty="0" smtClean="0"/>
              <a:t>     …</a:t>
            </a:r>
          </a:p>
          <a:p>
            <a:pPr>
              <a:spcBef>
                <a:spcPts val="1200"/>
              </a:spcBef>
              <a:buFont typeface="Wingdings" pitchFamily="2" charset="2"/>
              <a:buChar char="F"/>
            </a:pPr>
            <a:r>
              <a:rPr lang="en-US" altLang="zh-CN" sz="2400" b="1" dirty="0" smtClean="0">
                <a:solidFill>
                  <a:srgbClr val="0000CC"/>
                </a:solidFill>
              </a:rPr>
              <a:t>Nuclear astrophysics:</a:t>
            </a:r>
            <a:r>
              <a:rPr lang="en-US" altLang="zh-CN" sz="2400" b="1" dirty="0" smtClean="0"/>
              <a:t/>
            </a:r>
            <a:br>
              <a:rPr lang="en-US" altLang="zh-CN" sz="2400" b="1" dirty="0" smtClean="0"/>
            </a:br>
            <a:r>
              <a:rPr lang="en-US" altLang="zh-CN" sz="2400" dirty="0" smtClean="0"/>
              <a:t>     (</a:t>
            </a:r>
            <a:r>
              <a:rPr lang="en-US" altLang="zh-CN" sz="2400" dirty="0" smtClean="0">
                <a:sym typeface="Symbol"/>
              </a:rPr>
              <a:t></a:t>
            </a:r>
            <a:r>
              <a:rPr lang="en-US" altLang="zh-CN" sz="2400" dirty="0" smtClean="0"/>
              <a:t>,n), (</a:t>
            </a:r>
            <a:r>
              <a:rPr lang="en-US" altLang="zh-CN" sz="2400" dirty="0" smtClean="0">
                <a:sym typeface="Symbol"/>
              </a:rPr>
              <a:t></a:t>
            </a:r>
            <a:r>
              <a:rPr lang="en-US" altLang="zh-CN" sz="2400" dirty="0" smtClean="0"/>
              <a:t>,p), (</a:t>
            </a:r>
            <a:r>
              <a:rPr lang="en-US" altLang="zh-CN" sz="2400" dirty="0" smtClean="0">
                <a:sym typeface="Symbol"/>
              </a:rPr>
              <a:t></a:t>
            </a:r>
            <a:r>
              <a:rPr lang="en-US" altLang="zh-CN" sz="2400" dirty="0" smtClean="0"/>
              <a:t>,a) …</a:t>
            </a:r>
            <a:r>
              <a:rPr lang="en-US" altLang="zh-CN" sz="2400" dirty="0" smtClean="0">
                <a:sym typeface="Symbol"/>
              </a:rPr>
              <a:t> (n,), (p,), (,)…</a:t>
            </a:r>
          </a:p>
          <a:p>
            <a:pPr>
              <a:spcBef>
                <a:spcPts val="1200"/>
              </a:spcBef>
              <a:buFont typeface="Wingdings" pitchFamily="2" charset="2"/>
              <a:buChar char="F"/>
            </a:pPr>
            <a:r>
              <a:rPr lang="en-US" altLang="zh-CN" sz="2400" b="1" dirty="0" smtClean="0">
                <a:solidFill>
                  <a:srgbClr val="0000CC"/>
                </a:solidFill>
                <a:sym typeface="Symbol"/>
              </a:rPr>
              <a:t>Nuclear material:</a:t>
            </a:r>
            <a:r>
              <a:rPr lang="en-US" altLang="zh-CN" sz="2400" b="1" dirty="0" smtClean="0">
                <a:sym typeface="Symbol"/>
              </a:rPr>
              <a:t/>
            </a:r>
            <a:br>
              <a:rPr lang="en-US" altLang="zh-CN" sz="2400" b="1" dirty="0" smtClean="0">
                <a:sym typeface="Symbol"/>
              </a:rPr>
            </a:br>
            <a:r>
              <a:rPr lang="en-US" altLang="zh-CN" sz="2400" dirty="0" smtClean="0">
                <a:sym typeface="Symbol"/>
              </a:rPr>
              <a:t>     radiation effects …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-1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CEPC-</a:t>
            </a:r>
            <a:r>
              <a:rPr lang="en-US" altLang="zh-CN" dirty="0" smtClean="0">
                <a:sym typeface="Symbol"/>
              </a:rPr>
              <a:t></a:t>
            </a:r>
            <a:r>
              <a:rPr lang="en-US" altLang="zh-CN" dirty="0" smtClean="0"/>
              <a:t>			</a:t>
            </a:r>
            <a:r>
              <a:rPr lang="en-US" altLang="zh-CN" dirty="0" smtClean="0">
                <a:hlinkClick r:id="rId4"/>
              </a:rPr>
              <a:t>CJLin@ciae.ac.cn</a:t>
            </a:r>
            <a:r>
              <a:rPr lang="en-US" altLang="zh-CN" dirty="0" smtClean="0"/>
              <a:t>				19</a:t>
            </a: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9144000" cy="72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4000" b="1" dirty="0" smtClean="0"/>
              <a:t>On the CEPC-</a:t>
            </a:r>
            <a:r>
              <a:rPr lang="en-US" altLang="zh-CN" sz="4000" b="1" dirty="0" smtClean="0">
                <a:sym typeface="Symbol"/>
              </a:rPr>
              <a:t> source</a:t>
            </a:r>
            <a:endParaRPr lang="en-US" altLang="zh-CN" sz="4000" b="1" dirty="0" smtClean="0"/>
          </a:p>
        </p:txBody>
      </p:sp>
      <p:pic>
        <p:nvPicPr>
          <p:cNvPr id="6" name="Picture 6" descr="English Vers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1" t="12500" r="14999" b="25000"/>
          <a:stretch>
            <a:fillRect/>
          </a:stretch>
        </p:blipFill>
        <p:spPr bwMode="auto">
          <a:xfrm>
            <a:off x="0" y="0"/>
            <a:ext cx="87716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 descr="E:\WorkNew\Facilities\SLEGS\Refers\PhysRevLett.30.328_Page_1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9144000" cy="2739141"/>
          </a:xfrm>
          <a:prstGeom prst="rect">
            <a:avLst/>
          </a:prstGeom>
          <a:noFill/>
        </p:spPr>
      </p:pic>
      <p:pic>
        <p:nvPicPr>
          <p:cNvPr id="82948" name="Picture 4" descr="E:\WorkNew\Facilities\SLEGS\Refers\PhysRevLett.30.328_Page_1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1867"/>
            <a:ext cx="9144000" cy="523221"/>
          </a:xfrm>
          <a:prstGeom prst="rect">
            <a:avLst/>
          </a:prstGeom>
          <a:noFill/>
        </p:spPr>
      </p:pic>
      <p:pic>
        <p:nvPicPr>
          <p:cNvPr id="82949" name="Picture 5" descr="E:\WorkNew\Facilities\SLEGS\Refers\PhysRevLett.30.328_Page_1-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2915" y="4256046"/>
            <a:ext cx="2336611" cy="7931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82950" name="Picture 6" descr="E:\WorkNew\Facilities\SLEGS\Refers\PhysRevLett.30.328_Page_4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4005064"/>
            <a:ext cx="3888432" cy="232936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156176" y="5466710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CC"/>
                </a:solidFill>
              </a:rPr>
              <a:t>PRL 30, 328(1973).</a:t>
            </a:r>
            <a:endParaRPr lang="zh-CN" altLang="en-US" sz="1600" b="1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5336166"/>
            <a:ext cx="2387192" cy="75713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altLang="zh-CN" b="1" i="1" dirty="0" smtClean="0">
                <a:solidFill>
                  <a:srgbClr val="0000CC"/>
                </a:solidFill>
                <a:sym typeface="Symbol"/>
              </a:rPr>
              <a:t></a:t>
            </a:r>
            <a:r>
              <a:rPr lang="en-US" altLang="zh-CN" b="1" dirty="0" smtClean="0">
                <a:solidFill>
                  <a:srgbClr val="0000CC"/>
                </a:solidFill>
                <a:sym typeface="Symbol"/>
              </a:rPr>
              <a:t> + N </a:t>
            </a:r>
            <a:r>
              <a:rPr lang="en-US" altLang="zh-CN" b="1" dirty="0" smtClean="0">
                <a:solidFill>
                  <a:srgbClr val="0000CC"/>
                </a:solidFill>
                <a:sym typeface="Wingdings" pitchFamily="2" charset="2"/>
              </a:rPr>
              <a:t> ?</a:t>
            </a:r>
          </a:p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rgbClr val="0000CC"/>
                </a:solidFill>
              </a:rPr>
              <a:t>100 </a:t>
            </a:r>
            <a:r>
              <a:rPr lang="en-US" altLang="zh-CN" b="1" dirty="0" err="1" smtClean="0">
                <a:solidFill>
                  <a:srgbClr val="0000CC"/>
                </a:solidFill>
              </a:rPr>
              <a:t>MeV</a:t>
            </a:r>
            <a:r>
              <a:rPr lang="en-US" altLang="zh-CN" b="1" dirty="0" smtClean="0">
                <a:solidFill>
                  <a:srgbClr val="0000CC"/>
                </a:solidFill>
              </a:rPr>
              <a:t> </a:t>
            </a:r>
            <a:r>
              <a:rPr lang="en-US" altLang="zh-CN" b="1" dirty="0" smtClean="0">
                <a:solidFill>
                  <a:srgbClr val="0000CC"/>
                </a:solidFill>
                <a:sym typeface="Symbol"/>
              </a:rPr>
              <a:t>,   12.4 fm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CEPC-</a:t>
            </a:r>
            <a:r>
              <a:rPr lang="en-US" altLang="zh-CN" dirty="0" smtClean="0">
                <a:sym typeface="Symbol"/>
              </a:rPr>
              <a:t></a:t>
            </a:r>
            <a:r>
              <a:rPr lang="en-US" altLang="zh-CN" dirty="0" smtClean="0"/>
              <a:t>			</a:t>
            </a:r>
            <a:r>
              <a:rPr lang="en-US" altLang="zh-CN" dirty="0" smtClean="0">
                <a:hlinkClick r:id="rId8"/>
              </a:rPr>
              <a:t>CJLin@ciae.ac.cn</a:t>
            </a:r>
            <a:r>
              <a:rPr lang="en-US" altLang="zh-CN" dirty="0" smtClean="0"/>
              <a:t>				20</a:t>
            </a:r>
            <a:endParaRPr lang="zh-CN" altLang="en-US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4211960" y="1728000"/>
            <a:ext cx="187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390000" y="1728000"/>
            <a:ext cx="86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04048" y="4725144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2.2 </a:t>
            </a:r>
            <a:r>
              <a:rPr lang="en-US" altLang="zh-CN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zh-CN" alt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直接箭头连接符 22"/>
          <p:cNvCxnSpPr>
            <a:stCxn id="21" idx="2"/>
          </p:cNvCxnSpPr>
          <p:nvPr/>
        </p:nvCxnSpPr>
        <p:spPr>
          <a:xfrm>
            <a:off x="5405761" y="5032921"/>
            <a:ext cx="102343" cy="34029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1375459"/>
            <a:ext cx="7848872" cy="428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lnSpc>
                <a:spcPct val="125000"/>
              </a:lnSpc>
              <a:spcBef>
                <a:spcPts val="1200"/>
              </a:spcBef>
              <a:buFont typeface="Symbol"/>
              <a:buChar char="ª"/>
            </a:pPr>
            <a:r>
              <a:rPr lang="en-US" altLang="zh-CN" sz="2200" dirty="0" smtClean="0">
                <a:sym typeface="Symbol"/>
              </a:rPr>
              <a:t>Transfer reactions are employed to extract the OMPs of exotic nuclear systems in the exiting channels.</a:t>
            </a:r>
          </a:p>
          <a:p>
            <a:pPr marL="270000" indent="-270000">
              <a:lnSpc>
                <a:spcPct val="125000"/>
              </a:lnSpc>
              <a:spcBef>
                <a:spcPts val="600"/>
              </a:spcBef>
            </a:pPr>
            <a:r>
              <a:rPr lang="en-US" altLang="zh-CN" sz="2200" dirty="0" smtClean="0">
                <a:solidFill>
                  <a:srgbClr val="0000CC"/>
                </a:solidFill>
                <a:sym typeface="Symbol"/>
              </a:rPr>
              <a:t>     Advantage: 1) stable beam; 2) high-quality data; 3) precise OPs. </a:t>
            </a:r>
            <a:br>
              <a:rPr lang="en-US" altLang="zh-CN" sz="2200" dirty="0" smtClean="0">
                <a:solidFill>
                  <a:srgbClr val="0000CC"/>
                </a:solidFill>
                <a:sym typeface="Symbol"/>
              </a:rPr>
            </a:br>
            <a:r>
              <a:rPr lang="en-US" altLang="zh-CN" sz="2200" dirty="0" smtClean="0">
                <a:solidFill>
                  <a:srgbClr val="0000CC"/>
                </a:solidFill>
                <a:sym typeface="Symbol"/>
              </a:rPr>
              <a:t>                      4) good for sub-barrier energy, where the absolute</a:t>
            </a:r>
            <a:br>
              <a:rPr lang="en-US" altLang="zh-CN" sz="2200" dirty="0" smtClean="0">
                <a:solidFill>
                  <a:srgbClr val="0000CC"/>
                </a:solidFill>
                <a:sym typeface="Symbol"/>
              </a:rPr>
            </a:br>
            <a:r>
              <a:rPr lang="en-US" altLang="zh-CN" sz="2200" dirty="0" smtClean="0">
                <a:solidFill>
                  <a:srgbClr val="0000CC"/>
                </a:solidFill>
                <a:sym typeface="Symbol"/>
              </a:rPr>
              <a:t>                           C.S. sections provide extra constraints on OMP.</a:t>
            </a:r>
          </a:p>
          <a:p>
            <a:pPr marL="270000" indent="-270000">
              <a:lnSpc>
                <a:spcPct val="125000"/>
              </a:lnSpc>
              <a:spcBef>
                <a:spcPts val="1200"/>
              </a:spcBef>
              <a:buFont typeface="Symbol"/>
              <a:buChar char="ª"/>
            </a:pPr>
            <a:r>
              <a:rPr lang="en-US" altLang="zh-CN" sz="2200" dirty="0" smtClean="0">
                <a:sym typeface="Symbol"/>
              </a:rPr>
              <a:t>OMPs of the </a:t>
            </a:r>
            <a:r>
              <a:rPr lang="en-US" altLang="zh-CN" sz="2200" baseline="30000" dirty="0" smtClean="0">
                <a:sym typeface="Symbol"/>
              </a:rPr>
              <a:t>6</a:t>
            </a:r>
            <a:r>
              <a:rPr lang="en-US" altLang="zh-CN" sz="2200" dirty="0" smtClean="0">
                <a:sym typeface="Symbol"/>
              </a:rPr>
              <a:t>He+</a:t>
            </a:r>
            <a:r>
              <a:rPr lang="en-US" altLang="zh-CN" sz="2200" baseline="30000" dirty="0" smtClean="0">
                <a:sym typeface="Symbol"/>
              </a:rPr>
              <a:t>209</a:t>
            </a:r>
            <a:r>
              <a:rPr lang="en-US" altLang="zh-CN" sz="2200" dirty="0" smtClean="0">
                <a:sym typeface="Symbol"/>
              </a:rPr>
              <a:t>Bi system have been determined precisely, showing: </a:t>
            </a:r>
            <a:r>
              <a:rPr lang="en-US" altLang="zh-CN" sz="2200" dirty="0" smtClean="0">
                <a:solidFill>
                  <a:srgbClr val="0000CC"/>
                </a:solidFill>
                <a:sym typeface="Symbol"/>
              </a:rPr>
              <a:t>1) the threshold energy.  (~0.68 V</a:t>
            </a:r>
            <a:r>
              <a:rPr lang="en-US" altLang="zh-CN" sz="2200" baseline="-25000" dirty="0" smtClean="0">
                <a:solidFill>
                  <a:srgbClr val="0000CC"/>
                </a:solidFill>
                <a:sym typeface="Symbol"/>
              </a:rPr>
              <a:t>B</a:t>
            </a:r>
            <a:r>
              <a:rPr lang="en-US" altLang="zh-CN" sz="2200" dirty="0" smtClean="0">
                <a:solidFill>
                  <a:srgbClr val="0000CC"/>
                </a:solidFill>
                <a:sym typeface="Symbol"/>
              </a:rPr>
              <a:t>).</a:t>
            </a:r>
            <a:br>
              <a:rPr lang="en-US" altLang="zh-CN" sz="2200" dirty="0" smtClean="0">
                <a:solidFill>
                  <a:srgbClr val="0000CC"/>
                </a:solidFill>
                <a:sym typeface="Symbol"/>
              </a:rPr>
            </a:br>
            <a:r>
              <a:rPr lang="en-US" altLang="zh-CN" sz="2200" dirty="0" smtClean="0">
                <a:solidFill>
                  <a:srgbClr val="0000CC"/>
                </a:solidFill>
                <a:sym typeface="Symbol"/>
              </a:rPr>
              <a:t>                 2) an abnormal TA behavior. </a:t>
            </a:r>
            <a:endParaRPr lang="en-US" altLang="zh-CN" sz="2200" dirty="0" smtClean="0">
              <a:sym typeface="Symbol"/>
            </a:endParaRPr>
          </a:p>
          <a:p>
            <a:pPr marL="270000" indent="-270000">
              <a:lnSpc>
                <a:spcPct val="125000"/>
              </a:lnSpc>
              <a:spcBef>
                <a:spcPts val="1200"/>
              </a:spcBef>
              <a:buFont typeface="Symbol"/>
              <a:buChar char="ª"/>
            </a:pPr>
            <a:r>
              <a:rPr lang="en-US" altLang="zh-CN" sz="2200" b="1" dirty="0" smtClean="0">
                <a:solidFill>
                  <a:srgbClr val="C00000"/>
                </a:solidFill>
                <a:sym typeface="Symbol"/>
              </a:rPr>
              <a:t>The dispersion relation does not hold for the exotic systems. 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0"/>
            <a:ext cx="9144000" cy="72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4000" b="1" dirty="0" smtClean="0"/>
              <a:t>Summary</a:t>
            </a:r>
          </a:p>
        </p:txBody>
      </p:sp>
      <p:pic>
        <p:nvPicPr>
          <p:cNvPr id="12" name="Picture 6" descr="English Vers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1" t="12500" r="14999" b="25000"/>
          <a:stretch>
            <a:fillRect/>
          </a:stretch>
        </p:blipFill>
        <p:spPr bwMode="auto">
          <a:xfrm>
            <a:off x="0" y="0"/>
            <a:ext cx="87716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CEPC-</a:t>
            </a:r>
            <a:r>
              <a:rPr lang="en-US" altLang="zh-CN" dirty="0" smtClean="0">
                <a:sym typeface="Symbol"/>
              </a:rPr>
              <a:t></a:t>
            </a:r>
            <a:r>
              <a:rPr lang="en-US" altLang="zh-CN" dirty="0" smtClean="0"/>
              <a:t>			</a:t>
            </a:r>
            <a:r>
              <a:rPr lang="en-US" altLang="zh-CN" dirty="0" smtClean="0">
                <a:hlinkClick r:id="rId4"/>
              </a:rPr>
              <a:t>CJLin@ciae.ac.cn</a:t>
            </a:r>
            <a:r>
              <a:rPr lang="en-US" altLang="zh-CN" dirty="0" smtClean="0"/>
              <a:t>				21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4847798"/>
            <a:ext cx="9144000" cy="1893570"/>
            <a:chOff x="-1" y="4114798"/>
            <a:chExt cx="9144000" cy="1893570"/>
          </a:xfrm>
        </p:grpSpPr>
        <p:pic>
          <p:nvPicPr>
            <p:cNvPr id="27655" name="Picture 7" descr="CIAE-sence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4114798"/>
              <a:ext cx="9144000" cy="189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2641036" y="4114798"/>
              <a:ext cx="385874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2000" b="1" i="1" dirty="0">
                  <a:solidFill>
                    <a:srgbClr val="993300"/>
                  </a:solidFill>
                  <a:ea typeface="华文隶书" pitchFamily="2" charset="-122"/>
                </a:rPr>
                <a:t>C</a:t>
              </a:r>
              <a:r>
                <a:rPr lang="en-US" altLang="zh-CN" sz="2000" i="1" dirty="0">
                  <a:solidFill>
                    <a:srgbClr val="993300"/>
                  </a:solidFill>
                  <a:ea typeface="华文隶书" pitchFamily="2" charset="-122"/>
                </a:rPr>
                <a:t>hina </a:t>
              </a:r>
              <a:r>
                <a:rPr lang="en-US" altLang="zh-CN" sz="2000" b="1" i="1" dirty="0">
                  <a:solidFill>
                    <a:srgbClr val="993300"/>
                  </a:solidFill>
                  <a:ea typeface="华文隶书" pitchFamily="2" charset="-122"/>
                </a:rPr>
                <a:t>I</a:t>
              </a:r>
              <a:r>
                <a:rPr lang="en-US" altLang="zh-CN" sz="2000" i="1" dirty="0">
                  <a:solidFill>
                    <a:srgbClr val="993300"/>
                  </a:solidFill>
                  <a:ea typeface="华文隶书" pitchFamily="2" charset="-122"/>
                </a:rPr>
                <a:t>nstitute of </a:t>
              </a:r>
              <a:r>
                <a:rPr lang="en-US" altLang="zh-CN" sz="2000" b="1" i="1" dirty="0">
                  <a:solidFill>
                    <a:srgbClr val="993300"/>
                  </a:solidFill>
                  <a:ea typeface="华文隶书" pitchFamily="2" charset="-122"/>
                </a:rPr>
                <a:t>A</a:t>
              </a:r>
              <a:r>
                <a:rPr lang="en-US" altLang="zh-CN" sz="2000" i="1" dirty="0">
                  <a:solidFill>
                    <a:srgbClr val="993300"/>
                  </a:solidFill>
                  <a:ea typeface="华文隶书" pitchFamily="2" charset="-122"/>
                </a:rPr>
                <a:t>tomic </a:t>
              </a:r>
              <a:r>
                <a:rPr lang="en-US" altLang="zh-CN" sz="2000" b="1" i="1" dirty="0">
                  <a:solidFill>
                    <a:srgbClr val="993300"/>
                  </a:solidFill>
                  <a:ea typeface="华文隶书" pitchFamily="2" charset="-122"/>
                </a:rPr>
                <a:t>E</a:t>
              </a:r>
              <a:r>
                <a:rPr lang="en-US" altLang="zh-CN" sz="2000" i="1" dirty="0">
                  <a:solidFill>
                    <a:srgbClr val="993300"/>
                  </a:solidFill>
                  <a:ea typeface="华文隶书" pitchFamily="2" charset="-122"/>
                </a:rPr>
                <a:t>nergy</a:t>
              </a:r>
            </a:p>
          </p:txBody>
        </p:sp>
        <p:pic>
          <p:nvPicPr>
            <p:cNvPr id="29701" name="Picture 6" descr="English Version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114798"/>
              <a:ext cx="973501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2957231" y="1916832"/>
            <a:ext cx="32295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6000" b="1" cap="all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Thanks !</a:t>
            </a:r>
            <a:endParaRPr lang="zh-CN" altLang="en-US" sz="6000" b="1" cap="all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0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9592" y="5733256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 smtClean="0">
                <a:solidFill>
                  <a:srgbClr val="0000CC"/>
                </a:solidFill>
              </a:rPr>
              <a:t>Cf</a:t>
            </a:r>
            <a:r>
              <a:rPr lang="en-US" altLang="zh-CN" sz="1600" dirty="0" smtClean="0">
                <a:solidFill>
                  <a:srgbClr val="0000CC"/>
                </a:solidFill>
              </a:rPr>
              <a:t>: 1) S. </a:t>
            </a:r>
            <a:r>
              <a:rPr lang="en-US" altLang="zh-CN" sz="1600" dirty="0" err="1" smtClean="0">
                <a:solidFill>
                  <a:srgbClr val="0000CC"/>
                </a:solidFill>
              </a:rPr>
              <a:t>Fernbach</a:t>
            </a:r>
            <a:r>
              <a:rPr lang="en-US" altLang="zh-CN" sz="1600" dirty="0" smtClean="0">
                <a:solidFill>
                  <a:srgbClr val="0000CC"/>
                </a:solidFill>
              </a:rPr>
              <a:t>, R. </a:t>
            </a:r>
            <a:r>
              <a:rPr lang="en-US" altLang="zh-CN" sz="1600" dirty="0" err="1" smtClean="0">
                <a:solidFill>
                  <a:srgbClr val="0000CC"/>
                </a:solidFill>
              </a:rPr>
              <a:t>Serber</a:t>
            </a:r>
            <a:r>
              <a:rPr lang="en-US" altLang="zh-CN" sz="1600" dirty="0" smtClean="0">
                <a:solidFill>
                  <a:srgbClr val="0000CC"/>
                </a:solidFill>
              </a:rPr>
              <a:t>, and T. B. Taylor, Phys. Rev. </a:t>
            </a:r>
            <a:r>
              <a:rPr lang="en-US" altLang="zh-CN" sz="1600" b="1" dirty="0" smtClean="0">
                <a:solidFill>
                  <a:srgbClr val="0000CC"/>
                </a:solidFill>
              </a:rPr>
              <a:t>73</a:t>
            </a:r>
            <a:r>
              <a:rPr lang="en-US" altLang="zh-CN" sz="1600" dirty="0" smtClean="0">
                <a:solidFill>
                  <a:srgbClr val="0000CC"/>
                </a:solidFill>
              </a:rPr>
              <a:t>, 1352 (1949).</a:t>
            </a:r>
          </a:p>
          <a:p>
            <a:r>
              <a:rPr lang="en-US" altLang="zh-CN" sz="1600" dirty="0" smtClean="0">
                <a:solidFill>
                  <a:srgbClr val="0000CC"/>
                </a:solidFill>
              </a:rPr>
              <a:t>      2) H. </a:t>
            </a:r>
            <a:r>
              <a:rPr lang="en-US" altLang="zh-CN" sz="1600" dirty="0" err="1" smtClean="0">
                <a:solidFill>
                  <a:srgbClr val="0000CC"/>
                </a:solidFill>
              </a:rPr>
              <a:t>Feshbach</a:t>
            </a:r>
            <a:r>
              <a:rPr lang="en-US" altLang="zh-CN" sz="1600" dirty="0" smtClean="0">
                <a:solidFill>
                  <a:srgbClr val="0000CC"/>
                </a:solidFill>
              </a:rPr>
              <a:t>, “The optical model and its justification”, Ann. Rev. </a:t>
            </a:r>
            <a:r>
              <a:rPr lang="en-US" altLang="zh-CN" sz="1600" dirty="0" err="1" smtClean="0">
                <a:solidFill>
                  <a:srgbClr val="0000CC"/>
                </a:solidFill>
              </a:rPr>
              <a:t>Nucl</a:t>
            </a:r>
            <a:r>
              <a:rPr lang="en-US" altLang="zh-CN" sz="1600" dirty="0" smtClean="0">
                <a:solidFill>
                  <a:srgbClr val="0000CC"/>
                </a:solidFill>
              </a:rPr>
              <a:t>. Sci. </a:t>
            </a:r>
            <a:r>
              <a:rPr lang="en-US" altLang="zh-CN" sz="1600" b="1" dirty="0" smtClean="0">
                <a:solidFill>
                  <a:srgbClr val="0000CC"/>
                </a:solidFill>
              </a:rPr>
              <a:t>8</a:t>
            </a:r>
            <a:r>
              <a:rPr lang="en-US" altLang="zh-CN" sz="1600" dirty="0" smtClean="0">
                <a:solidFill>
                  <a:srgbClr val="0000CC"/>
                </a:solidFill>
              </a:rPr>
              <a:t>, 49 (1958). </a:t>
            </a:r>
            <a:endParaRPr lang="zh-CN" altLang="en-US" sz="1600" dirty="0">
              <a:solidFill>
                <a:srgbClr val="0000CC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5576" y="1124744"/>
            <a:ext cx="792088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spcBef>
                <a:spcPts val="1200"/>
              </a:spcBef>
              <a:buFont typeface="Symbol" pitchFamily="18" charset="2"/>
              <a:buChar char="ª"/>
            </a:pPr>
            <a:r>
              <a:rPr lang="en-US" altLang="zh-CN" sz="2400" dirty="0" smtClean="0">
                <a:latin typeface="Times New Roman" pitchFamily="18" charset="0"/>
              </a:rPr>
              <a:t>A successful model to explain the experimental data on  scattering and reaction is the optical model, which resembles the case of light scattered by an opaque glass sphere. </a:t>
            </a:r>
          </a:p>
          <a:p>
            <a:pPr marL="271463" indent="-271463">
              <a:spcBef>
                <a:spcPts val="1200"/>
              </a:spcBef>
              <a:buFont typeface="Symbol" pitchFamily="18" charset="2"/>
              <a:buChar char="ª"/>
            </a:pPr>
            <a:endParaRPr lang="en-US" altLang="zh-CN" sz="2400" dirty="0" smtClean="0">
              <a:latin typeface="Times New Roman" pitchFamily="18" charset="0"/>
            </a:endParaRPr>
          </a:p>
          <a:p>
            <a:pPr marL="271463" indent="-271463">
              <a:spcBef>
                <a:spcPts val="1200"/>
              </a:spcBef>
              <a:buFont typeface="Symbol" pitchFamily="18" charset="2"/>
              <a:buChar char="ª"/>
            </a:pPr>
            <a:endParaRPr lang="en-US" altLang="zh-CN" sz="2400" dirty="0" smtClean="0">
              <a:latin typeface="Times New Roman" pitchFamily="18" charset="0"/>
            </a:endParaRPr>
          </a:p>
          <a:p>
            <a:pPr marL="271463" indent="-271463">
              <a:spcBef>
                <a:spcPts val="1200"/>
              </a:spcBef>
            </a:pPr>
            <a:endParaRPr lang="en-US" altLang="zh-CN" dirty="0" smtClean="0">
              <a:latin typeface="Times New Roman" pitchFamily="18" charset="0"/>
            </a:endParaRPr>
          </a:p>
          <a:p>
            <a:pPr marL="271463" indent="-271463">
              <a:spcBef>
                <a:spcPts val="1200"/>
              </a:spcBef>
            </a:pPr>
            <a:endParaRPr lang="en-US" altLang="zh-CN" dirty="0" smtClean="0">
              <a:latin typeface="Times New Roman" pitchFamily="18" charset="0"/>
            </a:endParaRPr>
          </a:p>
          <a:p>
            <a:pPr marL="271463" indent="-271463">
              <a:spcBef>
                <a:spcPts val="1200"/>
              </a:spcBef>
            </a:pP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sym typeface="Wingdings"/>
              </a:rPr>
              <a:t>   phenomenological potential,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</a:rPr>
              <a:t>independent on energy.</a:t>
            </a:r>
          </a:p>
          <a:p>
            <a:pPr marL="271463" indent="-271463">
              <a:spcBef>
                <a:spcPts val="1200"/>
              </a:spcBef>
              <a:buFont typeface="Symbol" pitchFamily="18" charset="2"/>
              <a:buChar char="ª"/>
            </a:pPr>
            <a:r>
              <a:rPr lang="en-US" altLang="zh-CN" sz="2400" dirty="0" smtClean="0">
                <a:latin typeface="Times New Roman" pitchFamily="18" charset="0"/>
              </a:rPr>
              <a:t>A basic task in nuclear reaction study is to understand the nuclear interaction potential.</a:t>
            </a:r>
            <a:endParaRPr lang="zh-CN" altLang="en-US" sz="2400" dirty="0"/>
          </a:p>
        </p:txBody>
      </p:sp>
      <p:grpSp>
        <p:nvGrpSpPr>
          <p:cNvPr id="16" name="组合 15"/>
          <p:cNvGrpSpPr/>
          <p:nvPr/>
        </p:nvGrpSpPr>
        <p:grpSpPr>
          <a:xfrm>
            <a:off x="1395876" y="2998113"/>
            <a:ext cx="3320140" cy="1294983"/>
            <a:chOff x="2946262" y="3933056"/>
            <a:chExt cx="3320140" cy="1294983"/>
          </a:xfrm>
        </p:grpSpPr>
        <p:sp>
          <p:nvSpPr>
            <p:cNvPr id="24" name="矩形 23"/>
            <p:cNvSpPr/>
            <p:nvPr/>
          </p:nvSpPr>
          <p:spPr>
            <a:xfrm>
              <a:off x="3347864" y="3933056"/>
              <a:ext cx="2232248" cy="626701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wrap="square" lIns="36000" tIns="36000" rIns="36000" bIns="3600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 i="1" dirty="0" smtClean="0">
                  <a:solidFill>
                    <a:srgbClr val="000000"/>
                  </a:solidFill>
                  <a:latin typeface="Times New Roman"/>
                  <a:ea typeface="DejaVu Sans"/>
                </a:rPr>
                <a:t>U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Times New Roman"/>
                  <a:ea typeface="DejaVu Sans"/>
                </a:rPr>
                <a:t> = 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Times New Roman"/>
                  <a:ea typeface="DejaVu Sans"/>
                </a:rPr>
                <a:t>V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Times New Roman"/>
                  <a:ea typeface="DejaVu Sans"/>
                </a:rPr>
                <a:t>(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Times New Roman"/>
                  <a:ea typeface="DejaVu Sans"/>
                </a:rPr>
                <a:t>r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Times New Roman"/>
                  <a:ea typeface="DejaVu Sans"/>
                </a:rPr>
                <a:t>) + </a:t>
              </a:r>
              <a:r>
                <a:rPr lang="en-US" altLang="zh-CN" sz="2400" b="1" i="1" dirty="0" err="1" smtClean="0">
                  <a:solidFill>
                    <a:srgbClr val="000000"/>
                  </a:solidFill>
                  <a:latin typeface="Times New Roman"/>
                  <a:ea typeface="DejaVu Sans"/>
                </a:rPr>
                <a:t>iW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Times New Roman"/>
                  <a:ea typeface="DejaVu Sans"/>
                </a:rPr>
                <a:t>(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Times New Roman"/>
                  <a:ea typeface="DejaVu Sans"/>
                </a:rPr>
                <a:t>r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Times New Roman"/>
                  <a:ea typeface="DejaVu Sans"/>
                </a:rPr>
                <a:t>)</a:t>
              </a:r>
              <a:endParaRPr lang="en-US" altLang="zh-CN" sz="2400" b="1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2946262" y="4797152"/>
              <a:ext cx="332014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rgbClr val="006600"/>
                  </a:solidFill>
                  <a:latin typeface="Times New Roman" pitchFamily="18" charset="0"/>
                </a:rPr>
                <a:t> attractive       absorptive </a:t>
              </a:r>
              <a:endParaRPr lang="zh-CN" altLang="en-US" sz="22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H="1">
              <a:off x="3851920" y="4500000"/>
              <a:ext cx="288000" cy="360000"/>
            </a:xfrm>
            <a:prstGeom prst="straightConnector1">
              <a:avLst/>
            </a:prstGeom>
            <a:ln w="19050">
              <a:solidFill>
                <a:srgbClr val="00660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>
              <a:off x="5004048" y="4500000"/>
              <a:ext cx="288000" cy="360000"/>
            </a:xfrm>
            <a:prstGeom prst="straightConnector1">
              <a:avLst/>
            </a:prstGeom>
            <a:ln w="19050">
              <a:solidFill>
                <a:srgbClr val="00660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043608" y="2420888"/>
            <a:ext cx="38945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7030A0"/>
                </a:solidFill>
              </a:rPr>
              <a:t>Optical Model Potential (OMP):</a:t>
            </a:r>
            <a:endParaRPr lang="zh-CN" altLang="en-US" sz="22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" y="0"/>
            <a:ext cx="9144000" cy="72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4000" b="1" dirty="0" smtClean="0"/>
              <a:t>Optical Model Potential</a:t>
            </a:r>
          </a:p>
        </p:txBody>
      </p:sp>
      <p:pic>
        <p:nvPicPr>
          <p:cNvPr id="20" name="Picture 6" descr="English Vers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1" t="12500" r="14999" b="25000"/>
          <a:stretch>
            <a:fillRect/>
          </a:stretch>
        </p:blipFill>
        <p:spPr bwMode="auto">
          <a:xfrm>
            <a:off x="0" y="0"/>
            <a:ext cx="87716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E:\WorkNew\Conference\2017\KLFTP-BLTP\Pics\tim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771366"/>
            <a:ext cx="2808312" cy="121769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-1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CEPC-</a:t>
            </a:r>
            <a:r>
              <a:rPr lang="en-US" altLang="zh-CN" dirty="0" smtClean="0">
                <a:sym typeface="Symbol"/>
              </a:rPr>
              <a:t></a:t>
            </a:r>
            <a:r>
              <a:rPr lang="en-US" altLang="zh-CN" dirty="0" smtClean="0"/>
              <a:t>			</a:t>
            </a:r>
            <a:r>
              <a:rPr lang="en-US" altLang="zh-CN" dirty="0" smtClean="0">
                <a:hlinkClick r:id="rId5"/>
              </a:rPr>
              <a:t>CJLin@ciae.ac.cn</a:t>
            </a:r>
            <a:r>
              <a:rPr lang="en-US" altLang="zh-CN" dirty="0" smtClean="0"/>
              <a:t>				2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English Vers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1" t="12500" r="14999" b="25000"/>
          <a:stretch>
            <a:fillRect/>
          </a:stretch>
        </p:blipFill>
        <p:spPr bwMode="auto">
          <a:xfrm>
            <a:off x="-1" y="0"/>
            <a:ext cx="877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3569" y="836712"/>
            <a:ext cx="4032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2060"/>
                </a:solidFill>
              </a:rPr>
              <a:t>A universal phenomenon within </a:t>
            </a:r>
            <a:br>
              <a:rPr lang="en-US" altLang="zh-CN" sz="2000" b="1" dirty="0" smtClean="0">
                <a:solidFill>
                  <a:srgbClr val="002060"/>
                </a:solidFill>
              </a:rPr>
            </a:br>
            <a:r>
              <a:rPr lang="en-US" altLang="zh-CN" sz="2000" b="1" dirty="0" smtClean="0">
                <a:solidFill>
                  <a:srgbClr val="002060"/>
                </a:solidFill>
              </a:rPr>
              <a:t>the Coulomb barrier energy region</a:t>
            </a:r>
          </a:p>
        </p:txBody>
      </p:sp>
      <p:sp>
        <p:nvSpPr>
          <p:cNvPr id="18" name="矩形 17"/>
          <p:cNvSpPr/>
          <p:nvPr/>
        </p:nvSpPr>
        <p:spPr>
          <a:xfrm>
            <a:off x="863588" y="5622339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 smtClean="0">
                <a:solidFill>
                  <a:srgbClr val="0000CC"/>
                </a:solidFill>
              </a:rPr>
              <a:t>Cf</a:t>
            </a:r>
            <a:r>
              <a:rPr lang="en-US" altLang="zh-CN" sz="1600" dirty="0" smtClean="0">
                <a:solidFill>
                  <a:srgbClr val="0000CC"/>
                </a:solidFill>
              </a:rPr>
              <a:t>: 1) M. A. </a:t>
            </a:r>
            <a:r>
              <a:rPr lang="en-US" altLang="zh-CN" sz="1600" dirty="0" err="1" smtClean="0">
                <a:solidFill>
                  <a:srgbClr val="0000CC"/>
                </a:solidFill>
              </a:rPr>
              <a:t>Nagarajan</a:t>
            </a:r>
            <a:r>
              <a:rPr lang="en-US" altLang="zh-CN" sz="1600" dirty="0" smtClean="0">
                <a:solidFill>
                  <a:srgbClr val="0000CC"/>
                </a:solidFill>
              </a:rPr>
              <a:t>, C. C. </a:t>
            </a:r>
            <a:r>
              <a:rPr lang="en-US" altLang="zh-CN" sz="1600" dirty="0" err="1" smtClean="0">
                <a:solidFill>
                  <a:srgbClr val="0000CC"/>
                </a:solidFill>
              </a:rPr>
              <a:t>Mahaux</a:t>
            </a:r>
            <a:r>
              <a:rPr lang="en-US" altLang="zh-CN" sz="1600" dirty="0" smtClean="0">
                <a:solidFill>
                  <a:srgbClr val="0000CC"/>
                </a:solidFill>
              </a:rPr>
              <a:t>, and G. R. </a:t>
            </a:r>
            <a:r>
              <a:rPr lang="en-US" altLang="zh-CN" sz="1600" dirty="0" err="1" smtClean="0">
                <a:solidFill>
                  <a:srgbClr val="0000CC"/>
                </a:solidFill>
              </a:rPr>
              <a:t>Satchler</a:t>
            </a:r>
            <a:r>
              <a:rPr lang="en-US" altLang="zh-CN" sz="1600" dirty="0" smtClean="0">
                <a:solidFill>
                  <a:srgbClr val="0000CC"/>
                </a:solidFill>
              </a:rPr>
              <a:t>, Phys. Rev. </a:t>
            </a:r>
            <a:r>
              <a:rPr lang="en-US" altLang="zh-CN" sz="1600" dirty="0" err="1" smtClean="0">
                <a:solidFill>
                  <a:srgbClr val="0000CC"/>
                </a:solidFill>
              </a:rPr>
              <a:t>Lett</a:t>
            </a:r>
            <a:r>
              <a:rPr lang="en-US" altLang="zh-CN" sz="1600" dirty="0" smtClean="0">
                <a:solidFill>
                  <a:srgbClr val="0000CC"/>
                </a:solidFill>
              </a:rPr>
              <a:t>. </a:t>
            </a:r>
            <a:r>
              <a:rPr lang="en-US" altLang="zh-CN" sz="1600" b="1" dirty="0" smtClean="0">
                <a:solidFill>
                  <a:srgbClr val="0000CC"/>
                </a:solidFill>
              </a:rPr>
              <a:t>54</a:t>
            </a:r>
            <a:r>
              <a:rPr lang="en-US" altLang="zh-CN" sz="1600" dirty="0" smtClean="0">
                <a:solidFill>
                  <a:srgbClr val="0000CC"/>
                </a:solidFill>
              </a:rPr>
              <a:t>, 1136 (1985).</a:t>
            </a:r>
          </a:p>
          <a:p>
            <a:pPr lvl="0"/>
            <a:r>
              <a:rPr lang="en-US" altLang="zh-CN" sz="1600" dirty="0" smtClean="0">
                <a:solidFill>
                  <a:srgbClr val="0000CC"/>
                </a:solidFill>
              </a:rPr>
              <a:t>      2) C. </a:t>
            </a:r>
            <a:r>
              <a:rPr lang="en-US" altLang="zh-CN" sz="1600" dirty="0" err="1" smtClean="0">
                <a:solidFill>
                  <a:srgbClr val="0000CC"/>
                </a:solidFill>
              </a:rPr>
              <a:t>Mahaux</a:t>
            </a:r>
            <a:r>
              <a:rPr lang="en-US" altLang="zh-CN" sz="1600" dirty="0" smtClean="0">
                <a:solidFill>
                  <a:srgbClr val="0000CC"/>
                </a:solidFill>
              </a:rPr>
              <a:t>, H. Ngo, and G. R. </a:t>
            </a:r>
            <a:r>
              <a:rPr lang="en-US" altLang="zh-CN" sz="1600" dirty="0" err="1" smtClean="0">
                <a:solidFill>
                  <a:srgbClr val="0000CC"/>
                </a:solidFill>
              </a:rPr>
              <a:t>Satchler</a:t>
            </a:r>
            <a:r>
              <a:rPr lang="en-US" altLang="zh-CN" sz="1600" dirty="0" smtClean="0">
                <a:solidFill>
                  <a:srgbClr val="0000CC"/>
                </a:solidFill>
              </a:rPr>
              <a:t>, </a:t>
            </a:r>
            <a:r>
              <a:rPr lang="en-US" altLang="zh-CN" sz="1600" dirty="0" err="1" smtClean="0">
                <a:solidFill>
                  <a:srgbClr val="0000CC"/>
                </a:solidFill>
              </a:rPr>
              <a:t>Nucl</a:t>
            </a:r>
            <a:r>
              <a:rPr lang="en-US" altLang="zh-CN" sz="1600" dirty="0" smtClean="0">
                <a:solidFill>
                  <a:srgbClr val="0000CC"/>
                </a:solidFill>
              </a:rPr>
              <a:t>. Phys. </a:t>
            </a:r>
            <a:r>
              <a:rPr lang="en-US" altLang="zh-CN" sz="1600" b="1" dirty="0" smtClean="0">
                <a:solidFill>
                  <a:srgbClr val="0000CC"/>
                </a:solidFill>
              </a:rPr>
              <a:t>A449</a:t>
            </a:r>
            <a:r>
              <a:rPr lang="en-US" altLang="zh-CN" sz="1600" dirty="0" smtClean="0">
                <a:solidFill>
                  <a:srgbClr val="0000CC"/>
                </a:solidFill>
              </a:rPr>
              <a:t>, 354 (1986).</a:t>
            </a:r>
            <a:endParaRPr lang="zh-CN" altLang="zh-CN" sz="1600" dirty="0" smtClean="0">
              <a:solidFill>
                <a:srgbClr val="0000CC"/>
              </a:solidFill>
            </a:endParaRPr>
          </a:p>
          <a:p>
            <a:pPr lvl="0"/>
            <a:r>
              <a:rPr lang="en-US" altLang="zh-CN" sz="1600" dirty="0" smtClean="0">
                <a:solidFill>
                  <a:srgbClr val="0000CC"/>
                </a:solidFill>
              </a:rPr>
              <a:t>      3) G. R. </a:t>
            </a:r>
            <a:r>
              <a:rPr lang="en-US" altLang="zh-CN" sz="1600" dirty="0" err="1" smtClean="0">
                <a:solidFill>
                  <a:srgbClr val="0000CC"/>
                </a:solidFill>
              </a:rPr>
              <a:t>Satchler</a:t>
            </a:r>
            <a:r>
              <a:rPr lang="en-US" altLang="zh-CN" sz="1600" dirty="0" smtClean="0">
                <a:solidFill>
                  <a:srgbClr val="0000CC"/>
                </a:solidFill>
              </a:rPr>
              <a:t>, Phys. Rep. </a:t>
            </a:r>
            <a:r>
              <a:rPr lang="en-US" altLang="zh-CN" sz="1600" b="1" dirty="0" smtClean="0">
                <a:solidFill>
                  <a:srgbClr val="0000CC"/>
                </a:solidFill>
              </a:rPr>
              <a:t>199</a:t>
            </a:r>
            <a:r>
              <a:rPr lang="en-US" altLang="zh-CN" sz="1600" dirty="0" smtClean="0">
                <a:solidFill>
                  <a:srgbClr val="0000CC"/>
                </a:solidFill>
              </a:rPr>
              <a:t>, 147 (1991).</a:t>
            </a:r>
            <a:endParaRPr lang="zh-CN" altLang="zh-CN" sz="1600" dirty="0" smtClean="0">
              <a:solidFill>
                <a:srgbClr val="0000CC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4874772" y="1628800"/>
          <a:ext cx="3478213" cy="406400"/>
        </p:xfrm>
        <a:graphic>
          <a:graphicData uri="http://schemas.openxmlformats.org/presentationml/2006/ole">
            <p:oleObj spid="_x0000_s13313" name="公式" r:id="rId5" imgW="1739900" imgH="203200" progId="Equation.3">
              <p:embed/>
            </p:oleObj>
          </a:graphicData>
        </a:graphic>
      </p:graphicFrame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4874772" y="4128120"/>
          <a:ext cx="3579812" cy="787400"/>
        </p:xfrm>
        <a:graphic>
          <a:graphicData uri="http://schemas.openxmlformats.org/presentationml/2006/ole">
            <p:oleObj spid="_x0000_s13317" name="公式" r:id="rId6" imgW="1790700" imgH="393700" progId="Equation.3">
              <p:embed/>
            </p:oleObj>
          </a:graphicData>
        </a:graphic>
      </p:graphicFrame>
      <p:grpSp>
        <p:nvGrpSpPr>
          <p:cNvPr id="39" name="组合 38"/>
          <p:cNvGrpSpPr/>
          <p:nvPr/>
        </p:nvGrpSpPr>
        <p:grpSpPr>
          <a:xfrm>
            <a:off x="4874772" y="2179216"/>
            <a:ext cx="3605212" cy="1440160"/>
            <a:chOff x="4927228" y="2204864"/>
            <a:chExt cx="3605212" cy="1440160"/>
          </a:xfrm>
        </p:grpSpPr>
        <p:graphicFrame>
          <p:nvGraphicFramePr>
            <p:cNvPr id="13315" name="Object 3"/>
            <p:cNvGraphicFramePr>
              <a:graphicFrameLocks noChangeAspect="1"/>
            </p:cNvGraphicFramePr>
            <p:nvPr/>
          </p:nvGraphicFramePr>
          <p:xfrm>
            <a:off x="4927228" y="2204864"/>
            <a:ext cx="3605212" cy="457200"/>
          </p:xfrm>
          <a:graphic>
            <a:graphicData uri="http://schemas.openxmlformats.org/presentationml/2006/ole">
              <p:oleObj spid="_x0000_s13315" name="公式" r:id="rId7" imgW="1803400" imgH="228600" progId="Equation.3">
                <p:embed/>
              </p:oleObj>
            </a:graphicData>
          </a:graphic>
        </p:graphicFrame>
        <p:cxnSp>
          <p:nvCxnSpPr>
            <p:cNvPr id="21" name="直接连接符 20"/>
            <p:cNvCxnSpPr/>
            <p:nvPr/>
          </p:nvCxnSpPr>
          <p:spPr>
            <a:xfrm>
              <a:off x="6156176" y="2636912"/>
              <a:ext cx="936104" cy="0"/>
            </a:xfrm>
            <a:prstGeom prst="line">
              <a:avLst/>
            </a:prstGeom>
            <a:ln w="2222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7380312" y="2636912"/>
              <a:ext cx="1080120" cy="0"/>
            </a:xfrm>
            <a:prstGeom prst="line">
              <a:avLst/>
            </a:prstGeom>
            <a:ln w="2222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184101" y="2875583"/>
              <a:ext cx="21547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200" dirty="0" smtClean="0">
                  <a:solidFill>
                    <a:srgbClr val="006600"/>
                  </a:solidFill>
                </a:rPr>
                <a:t>Space           Time</a:t>
              </a:r>
            </a:p>
            <a:p>
              <a:pPr algn="ctr"/>
              <a:r>
                <a:rPr lang="en-US" altLang="zh-CN" sz="2200" dirty="0" err="1" smtClean="0">
                  <a:solidFill>
                    <a:srgbClr val="006600"/>
                  </a:solidFill>
                </a:rPr>
                <a:t>Nonlocality</a:t>
              </a:r>
              <a:endParaRPr lang="zh-CN" altLang="en-US" sz="2200" dirty="0">
                <a:solidFill>
                  <a:srgbClr val="006600"/>
                </a:solidFill>
              </a:endParaRPr>
            </a:p>
          </p:txBody>
        </p:sp>
        <p:cxnSp>
          <p:nvCxnSpPr>
            <p:cNvPr id="35" name="直接箭头连接符 34"/>
            <p:cNvCxnSpPr/>
            <p:nvPr/>
          </p:nvCxnSpPr>
          <p:spPr>
            <a:xfrm flipV="1">
              <a:off x="6588224" y="2636912"/>
              <a:ext cx="0" cy="360000"/>
            </a:xfrm>
            <a:prstGeom prst="straightConnector1">
              <a:avLst/>
            </a:prstGeom>
            <a:ln w="22225">
              <a:solidFill>
                <a:srgbClr val="00660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/>
            <p:nvPr/>
          </p:nvCxnSpPr>
          <p:spPr>
            <a:xfrm flipV="1">
              <a:off x="7884368" y="2636912"/>
              <a:ext cx="0" cy="360000"/>
            </a:xfrm>
            <a:prstGeom prst="straightConnector1">
              <a:avLst/>
            </a:prstGeom>
            <a:ln w="22225">
              <a:solidFill>
                <a:srgbClr val="00660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5455648" y="4870321"/>
            <a:ext cx="24773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C00000"/>
                </a:solidFill>
              </a:rPr>
              <a:t>Dispersion relation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23600" y="5157192"/>
            <a:ext cx="3323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C00000"/>
                </a:solidFill>
              </a:rPr>
              <a:t>(results from the causality)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860032" y="980728"/>
            <a:ext cx="3708000" cy="468000"/>
            <a:chOff x="5081159" y="944724"/>
            <a:chExt cx="3708000" cy="468000"/>
          </a:xfrm>
        </p:grpSpPr>
        <p:sp>
          <p:nvSpPr>
            <p:cNvPr id="30" name="椭圆 29"/>
            <p:cNvSpPr/>
            <p:nvPr/>
          </p:nvSpPr>
          <p:spPr>
            <a:xfrm>
              <a:off x="5081159" y="944724"/>
              <a:ext cx="3708000" cy="468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5162975" y="978695"/>
              <a:ext cx="354436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100" b="1" dirty="0" smtClean="0">
                  <a:solidFill>
                    <a:srgbClr val="0000CC"/>
                  </a:solidFill>
                </a:rPr>
                <a:t>tightly-bound nuclear systems</a:t>
              </a:r>
              <a:endParaRPr lang="zh-CN" altLang="en-US" sz="2100" dirty="0">
                <a:solidFill>
                  <a:srgbClr val="0000CC"/>
                </a:solidFill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4807576" y="3691384"/>
            <a:ext cx="38688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 smtClean="0">
                <a:solidFill>
                  <a:srgbClr val="C00000"/>
                </a:solidFill>
              </a:rPr>
              <a:t>Dynamic polarization potential: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" y="0"/>
            <a:ext cx="9144000" cy="72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4000" b="1" dirty="0" smtClean="0"/>
              <a:t>Threshold</a:t>
            </a:r>
            <a:r>
              <a:rPr lang="en-US" altLang="zh-CN" sz="3600" b="1" dirty="0" smtClean="0"/>
              <a:t> Anomaly</a:t>
            </a:r>
          </a:p>
        </p:txBody>
      </p:sp>
      <p:pic>
        <p:nvPicPr>
          <p:cNvPr id="43" name="Picture 6" descr="English Vers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1" t="12500" r="14999" b="25000"/>
          <a:stretch>
            <a:fillRect/>
          </a:stretch>
        </p:blipFill>
        <p:spPr bwMode="auto">
          <a:xfrm>
            <a:off x="0" y="0"/>
            <a:ext cx="87716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" name="组合 65"/>
          <p:cNvGrpSpPr/>
          <p:nvPr/>
        </p:nvGrpSpPr>
        <p:grpSpPr>
          <a:xfrm>
            <a:off x="899592" y="1556792"/>
            <a:ext cx="3600400" cy="4104456"/>
            <a:chOff x="899592" y="1412776"/>
            <a:chExt cx="3600400" cy="4104456"/>
          </a:xfrm>
        </p:grpSpPr>
        <p:grpSp>
          <p:nvGrpSpPr>
            <p:cNvPr id="34" name="组合 33"/>
            <p:cNvGrpSpPr/>
            <p:nvPr/>
          </p:nvGrpSpPr>
          <p:grpSpPr>
            <a:xfrm>
              <a:off x="899592" y="1412776"/>
              <a:ext cx="3600400" cy="4104456"/>
              <a:chOff x="1043608" y="1484784"/>
              <a:chExt cx="3600400" cy="4104456"/>
            </a:xfrm>
          </p:grpSpPr>
          <p:pic>
            <p:nvPicPr>
              <p:cNvPr id="17" name="图片 18"/>
              <p:cNvPicPr/>
              <p:nvPr/>
            </p:nvPicPr>
            <p:blipFill>
              <a:blip r:embed="rId8" cstate="print"/>
              <a:stretch/>
            </p:blipFill>
            <p:spPr>
              <a:xfrm>
                <a:off x="1043608" y="1484784"/>
                <a:ext cx="3600400" cy="4104456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2376074" y="4519458"/>
                <a:ext cx="1022322" cy="276999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0070C0"/>
                    </a:solidFill>
                  </a:rPr>
                  <a:t>Threshold</a:t>
                </a:r>
                <a:endParaRPr lang="zh-CN" altLang="en-US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24" name="直接箭头连接符 23"/>
              <p:cNvCxnSpPr>
                <a:stCxn id="22" idx="1"/>
              </p:cNvCxnSpPr>
              <p:nvPr/>
            </p:nvCxnSpPr>
            <p:spPr>
              <a:xfrm flipH="1">
                <a:off x="1763688" y="4657958"/>
                <a:ext cx="612386" cy="427226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1547664" y="2719953"/>
                <a:ext cx="925501" cy="276999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0070C0"/>
                    </a:solidFill>
                  </a:rPr>
                  <a:t>Anomaly</a:t>
                </a:r>
                <a:endParaRPr lang="zh-CN" altLang="en-US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28" name="直接箭头连接符 27"/>
              <p:cNvCxnSpPr>
                <a:stCxn id="27" idx="0"/>
              </p:cNvCxnSpPr>
              <p:nvPr/>
            </p:nvCxnSpPr>
            <p:spPr>
              <a:xfrm flipH="1" flipV="1">
                <a:off x="1907705" y="2205559"/>
                <a:ext cx="102710" cy="514394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/>
            <p:cNvSpPr txBox="1"/>
            <p:nvPr/>
          </p:nvSpPr>
          <p:spPr>
            <a:xfrm>
              <a:off x="2407373" y="3212976"/>
              <a:ext cx="1876595" cy="276999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70C0"/>
                  </a:solidFill>
                </a:rPr>
                <a:t>Dispersion relation</a:t>
              </a:r>
              <a:endParaRPr lang="zh-CN" alt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57" name="直接箭头连接符 56"/>
            <p:cNvCxnSpPr>
              <a:stCxn id="56" idx="0"/>
            </p:cNvCxnSpPr>
            <p:nvPr/>
          </p:nvCxnSpPr>
          <p:spPr>
            <a:xfrm flipV="1">
              <a:off x="3345671" y="2780928"/>
              <a:ext cx="2193" cy="432048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箭头连接符 59"/>
            <p:cNvCxnSpPr>
              <a:stCxn id="56" idx="2"/>
            </p:cNvCxnSpPr>
            <p:nvPr/>
          </p:nvCxnSpPr>
          <p:spPr>
            <a:xfrm>
              <a:off x="3345671" y="3489975"/>
              <a:ext cx="2193" cy="371073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738000" y="1556792"/>
            <a:ext cx="3816424" cy="4104456"/>
            <a:chOff x="4788024" y="1700808"/>
            <a:chExt cx="3600400" cy="3902038"/>
          </a:xfrm>
        </p:grpSpPr>
        <p:pic>
          <p:nvPicPr>
            <p:cNvPr id="45" name="Picture 4" descr="30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88024" y="1700808"/>
              <a:ext cx="3600400" cy="3902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矩形 45"/>
            <p:cNvSpPr/>
            <p:nvPr/>
          </p:nvSpPr>
          <p:spPr>
            <a:xfrm>
              <a:off x="5940152" y="4284385"/>
              <a:ext cx="216024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0000CC"/>
                  </a:solidFill>
                </a:rPr>
                <a:t>C.J. Lin </a:t>
              </a:r>
              <a:r>
                <a:rPr lang="en-US" altLang="zh-CN" sz="1600" i="1" dirty="0" smtClean="0">
                  <a:solidFill>
                    <a:srgbClr val="0000CC"/>
                  </a:solidFill>
                </a:rPr>
                <a:t>et al</a:t>
              </a:r>
              <a:r>
                <a:rPr lang="en-US" altLang="zh-CN" sz="1600" dirty="0" smtClean="0">
                  <a:solidFill>
                    <a:srgbClr val="0000CC"/>
                  </a:solidFill>
                </a:rPr>
                <a:t>., </a:t>
              </a:r>
              <a:br>
                <a:rPr lang="en-US" altLang="zh-CN" sz="1600" dirty="0" smtClean="0">
                  <a:solidFill>
                    <a:srgbClr val="0000CC"/>
                  </a:solidFill>
                </a:rPr>
              </a:br>
              <a:r>
                <a:rPr lang="en-US" altLang="zh-CN" sz="1600" dirty="0" smtClean="0">
                  <a:solidFill>
                    <a:srgbClr val="0000CC"/>
                  </a:solidFill>
                </a:rPr>
                <a:t>PRC </a:t>
              </a:r>
              <a:r>
                <a:rPr lang="en-US" altLang="zh-CN" sz="1600" b="1" dirty="0" smtClean="0">
                  <a:solidFill>
                    <a:srgbClr val="0000CC"/>
                  </a:solidFill>
                </a:rPr>
                <a:t>63</a:t>
              </a:r>
              <a:r>
                <a:rPr lang="en-US" altLang="zh-CN" sz="1600" dirty="0" smtClean="0">
                  <a:solidFill>
                    <a:srgbClr val="0000CC"/>
                  </a:solidFill>
                </a:rPr>
                <a:t>, 064606 (2001).</a:t>
              </a:r>
              <a:endParaRPr lang="zh-CN" altLang="en-US" sz="1600" dirty="0">
                <a:solidFill>
                  <a:srgbClr val="0000CC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-1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CEPC-</a:t>
            </a:r>
            <a:r>
              <a:rPr lang="en-US" altLang="zh-CN" dirty="0" smtClean="0">
                <a:sym typeface="Symbol"/>
              </a:rPr>
              <a:t></a:t>
            </a:r>
            <a:r>
              <a:rPr lang="en-US" altLang="zh-CN" dirty="0" smtClean="0"/>
              <a:t>			</a:t>
            </a:r>
            <a:r>
              <a:rPr lang="en-US" altLang="zh-CN" dirty="0" smtClean="0">
                <a:hlinkClick r:id="rId10"/>
              </a:rPr>
              <a:t>CJLin@ciae.ac.cn</a:t>
            </a:r>
            <a:r>
              <a:rPr lang="en-US" altLang="zh-CN" dirty="0" smtClean="0"/>
              <a:t>				3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99592" y="962144"/>
            <a:ext cx="563025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00" b="1" dirty="0" smtClean="0">
                <a:solidFill>
                  <a:srgbClr val="0000CC"/>
                </a:solidFill>
              </a:rPr>
              <a:t>For weakly-bound nuclear systems: </a:t>
            </a:r>
            <a:br>
              <a:rPr lang="en-US" altLang="zh-CN" sz="2100" b="1" dirty="0" smtClean="0">
                <a:solidFill>
                  <a:srgbClr val="0000CC"/>
                </a:solidFill>
              </a:rPr>
            </a:br>
            <a:r>
              <a:rPr lang="en-US" altLang="zh-CN" sz="2100" b="1" dirty="0" smtClean="0">
                <a:solidFill>
                  <a:srgbClr val="0000CC"/>
                </a:solidFill>
              </a:rPr>
              <a:t>                        </a:t>
            </a:r>
            <a:r>
              <a:rPr lang="en-US" altLang="zh-CN" sz="2100" b="1" baseline="30000" dirty="0" smtClean="0">
                <a:solidFill>
                  <a:srgbClr val="0000CC"/>
                </a:solidFill>
              </a:rPr>
              <a:t>6,7</a:t>
            </a:r>
            <a:r>
              <a:rPr lang="en-US" altLang="zh-CN" sz="2100" b="1" dirty="0" smtClean="0">
                <a:solidFill>
                  <a:srgbClr val="0000CC"/>
                </a:solidFill>
              </a:rPr>
              <a:t>Li, </a:t>
            </a:r>
            <a:r>
              <a:rPr lang="en-US" altLang="zh-CN" sz="2100" b="1" baseline="30000" dirty="0" smtClean="0">
                <a:solidFill>
                  <a:srgbClr val="0000CC"/>
                </a:solidFill>
              </a:rPr>
              <a:t>9</a:t>
            </a:r>
            <a:r>
              <a:rPr lang="en-US" altLang="zh-CN" sz="2100" b="1" dirty="0" smtClean="0">
                <a:solidFill>
                  <a:srgbClr val="0000CC"/>
                </a:solidFill>
              </a:rPr>
              <a:t>Be and RNB induced reactions</a:t>
            </a:r>
            <a:endParaRPr lang="zh-CN" altLang="en-US" sz="2100" dirty="0">
              <a:solidFill>
                <a:srgbClr val="0000CC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43608" y="594928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00CC"/>
                </a:solidFill>
              </a:rPr>
              <a:t>Breakup Threshold Anomaly</a:t>
            </a:r>
            <a:r>
              <a:rPr lang="en-US" altLang="zh-CN" sz="1600" dirty="0" smtClean="0">
                <a:solidFill>
                  <a:srgbClr val="0000CC"/>
                </a:solidFill>
              </a:rPr>
              <a:t> -- M. S. Hussein </a:t>
            </a:r>
            <a:r>
              <a:rPr lang="en-US" altLang="zh-CN" sz="1600" i="1" dirty="0" smtClean="0">
                <a:solidFill>
                  <a:srgbClr val="0000CC"/>
                </a:solidFill>
              </a:rPr>
              <a:t>et al</a:t>
            </a:r>
            <a:r>
              <a:rPr lang="en-US" altLang="zh-CN" sz="1600" dirty="0" smtClean="0">
                <a:solidFill>
                  <a:srgbClr val="0000CC"/>
                </a:solidFill>
              </a:rPr>
              <a:t>., Phys. Rev. C </a:t>
            </a:r>
            <a:r>
              <a:rPr lang="en-US" altLang="zh-CN" sz="1600" b="1" dirty="0" smtClean="0">
                <a:solidFill>
                  <a:srgbClr val="0000CC"/>
                </a:solidFill>
              </a:rPr>
              <a:t>73</a:t>
            </a:r>
            <a:r>
              <a:rPr lang="en-US" altLang="zh-CN" sz="1600" dirty="0" smtClean="0">
                <a:solidFill>
                  <a:srgbClr val="0000CC"/>
                </a:solidFill>
              </a:rPr>
              <a:t>, 044610 (2006).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" y="0"/>
            <a:ext cx="9144000" cy="72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4000" b="1" dirty="0" smtClean="0"/>
              <a:t>Abnormal Threshold Anomaly</a:t>
            </a:r>
          </a:p>
        </p:txBody>
      </p:sp>
      <p:pic>
        <p:nvPicPr>
          <p:cNvPr id="29" name="Picture 6" descr="English Vers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1" t="12500" r="14999" b="25000"/>
          <a:stretch>
            <a:fillRect/>
          </a:stretch>
        </p:blipFill>
        <p:spPr bwMode="auto">
          <a:xfrm>
            <a:off x="0" y="0"/>
            <a:ext cx="87716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组合 30"/>
          <p:cNvGrpSpPr/>
          <p:nvPr/>
        </p:nvGrpSpPr>
        <p:grpSpPr>
          <a:xfrm>
            <a:off x="755576" y="1772816"/>
            <a:ext cx="3600000" cy="4104456"/>
            <a:chOff x="755576" y="1917232"/>
            <a:chExt cx="3600000" cy="3600000"/>
          </a:xfrm>
        </p:grpSpPr>
        <p:grpSp>
          <p:nvGrpSpPr>
            <p:cNvPr id="33" name="组合 26"/>
            <p:cNvGrpSpPr/>
            <p:nvPr/>
          </p:nvGrpSpPr>
          <p:grpSpPr>
            <a:xfrm>
              <a:off x="755576" y="1917232"/>
              <a:ext cx="3600000" cy="3600000"/>
              <a:chOff x="755576" y="1844824"/>
              <a:chExt cx="3600000" cy="3960000"/>
            </a:xfrm>
          </p:grpSpPr>
          <p:pic>
            <p:nvPicPr>
              <p:cNvPr id="35" name="Picture 2" descr="E:\WorkNew\Conference\2016\BLTP-SKLTP\Pics\6Li+208Pb.PNG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5576" y="1844824"/>
                <a:ext cx="3600000" cy="3960000"/>
              </a:xfrm>
              <a:prstGeom prst="rect">
                <a:avLst/>
              </a:prstGeom>
              <a:noFill/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2225392" y="4406330"/>
                <a:ext cx="863624" cy="267250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none" lIns="36000" tIns="0" rIns="36000" bIns="0" rtlCol="0" anchor="ctr">
                <a:spAutoFit/>
              </a:bodyPr>
              <a:lstStyle/>
              <a:p>
                <a:pPr algn="ctr"/>
                <a:r>
                  <a:rPr lang="en-US" altLang="zh-CN" b="1" dirty="0" smtClean="0">
                    <a:solidFill>
                      <a:srgbClr val="0070C0"/>
                    </a:solidFill>
                  </a:rPr>
                  <a:t>increase</a:t>
                </a:r>
                <a:endParaRPr lang="zh-CN" altLang="en-US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37" name="直接箭头连接符 36"/>
              <p:cNvCxnSpPr>
                <a:stCxn id="36" idx="1"/>
              </p:cNvCxnSpPr>
              <p:nvPr/>
            </p:nvCxnSpPr>
            <p:spPr>
              <a:xfrm flipH="1" flipV="1">
                <a:off x="1763688" y="4484824"/>
                <a:ext cx="461704" cy="55132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2195736" y="3110186"/>
                <a:ext cx="922936" cy="267250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none" lIns="36000" tIns="0" rIns="36000" bIns="0" rtlCol="0" anchor="ctr">
                <a:spAutoFit/>
              </a:bodyPr>
              <a:lstStyle/>
              <a:p>
                <a:pPr algn="ctr"/>
                <a:r>
                  <a:rPr lang="en-US" altLang="zh-CN" b="1" dirty="0" smtClean="0">
                    <a:solidFill>
                      <a:srgbClr val="0070C0"/>
                    </a:solidFill>
                  </a:rPr>
                  <a:t>decrease</a:t>
                </a:r>
                <a:endParaRPr lang="zh-CN" altLang="en-US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39" name="直接箭头连接符 38"/>
              <p:cNvCxnSpPr>
                <a:stCxn id="38" idx="1"/>
              </p:cNvCxnSpPr>
              <p:nvPr/>
            </p:nvCxnSpPr>
            <p:spPr>
              <a:xfrm flipH="1">
                <a:off x="1547664" y="3243812"/>
                <a:ext cx="648072" cy="5996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2123728" y="2060848"/>
              <a:ext cx="1015021" cy="323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baseline="30000" dirty="0" smtClean="0">
                  <a:solidFill>
                    <a:srgbClr val="002060"/>
                  </a:solidFill>
                </a:rPr>
                <a:t>6</a:t>
              </a:r>
              <a:r>
                <a:rPr lang="en-US" altLang="zh-CN" b="1" dirty="0" smtClean="0">
                  <a:solidFill>
                    <a:srgbClr val="002060"/>
                  </a:solidFill>
                </a:rPr>
                <a:t>Li+</a:t>
              </a:r>
              <a:r>
                <a:rPr lang="en-US" altLang="zh-CN" b="1" baseline="30000" dirty="0" smtClean="0">
                  <a:solidFill>
                    <a:srgbClr val="002060"/>
                  </a:solidFill>
                </a:rPr>
                <a:t>208</a:t>
              </a:r>
              <a:r>
                <a:rPr lang="en-US" altLang="zh-CN" b="1" dirty="0" smtClean="0">
                  <a:solidFill>
                    <a:srgbClr val="002060"/>
                  </a:solidFill>
                </a:rPr>
                <a:t>Pb</a:t>
              </a:r>
              <a:endParaRPr lang="zh-CN" altLang="en-US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572000" y="1808820"/>
            <a:ext cx="3744416" cy="4032448"/>
            <a:chOff x="4211960" y="2564904"/>
            <a:chExt cx="3240360" cy="3470400"/>
          </a:xfrm>
        </p:grpSpPr>
        <p:grpSp>
          <p:nvGrpSpPr>
            <p:cNvPr id="41" name="组合 95"/>
            <p:cNvGrpSpPr/>
            <p:nvPr/>
          </p:nvGrpSpPr>
          <p:grpSpPr>
            <a:xfrm>
              <a:off x="4211960" y="2564904"/>
              <a:ext cx="3240360" cy="3470400"/>
              <a:chOff x="4211960" y="2564904"/>
              <a:chExt cx="3240360" cy="3470400"/>
            </a:xfrm>
          </p:grpSpPr>
          <p:pic>
            <p:nvPicPr>
              <p:cNvPr id="44" name="Picture 1" descr="E:\WorkNew\Publish\2010\JPG37_075108-Fig5.PNG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11960" y="2564904"/>
                <a:ext cx="3168352" cy="3470400"/>
              </a:xfrm>
              <a:prstGeom prst="rect">
                <a:avLst/>
              </a:prstGeom>
              <a:noFill/>
            </p:spPr>
          </p:pic>
          <p:sp>
            <p:nvSpPr>
              <p:cNvPr id="45" name="矩形 44"/>
              <p:cNvSpPr/>
              <p:nvPr/>
            </p:nvSpPr>
            <p:spPr>
              <a:xfrm>
                <a:off x="5220072" y="5034662"/>
                <a:ext cx="223224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 smtClean="0">
                    <a:solidFill>
                      <a:srgbClr val="0000CC"/>
                    </a:solidFill>
                  </a:rPr>
                  <a:t>JPG </a:t>
                </a:r>
                <a:r>
                  <a:rPr lang="en-US" altLang="zh-CN" sz="1600" b="1" dirty="0" smtClean="0">
                    <a:solidFill>
                      <a:srgbClr val="0000CC"/>
                    </a:solidFill>
                  </a:rPr>
                  <a:t>371</a:t>
                </a:r>
                <a:r>
                  <a:rPr lang="en-US" altLang="zh-CN" sz="1600" dirty="0" smtClean="0">
                    <a:solidFill>
                      <a:srgbClr val="0000CC"/>
                    </a:solidFill>
                  </a:rPr>
                  <a:t>, 075108 (2010).</a:t>
                </a:r>
                <a:endParaRPr lang="zh-CN" altLang="en-US" sz="1600" dirty="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006886" y="3155297"/>
              <a:ext cx="706092" cy="2119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1600" b="1" baseline="30000" dirty="0" smtClean="0">
                  <a:solidFill>
                    <a:srgbClr val="002060"/>
                  </a:solidFill>
                </a:rPr>
                <a:t>9</a:t>
              </a:r>
              <a:r>
                <a:rPr lang="en-US" altLang="zh-CN" sz="1600" b="1" dirty="0" smtClean="0">
                  <a:solidFill>
                    <a:srgbClr val="002060"/>
                  </a:solidFill>
                </a:rPr>
                <a:t>Be+</a:t>
              </a:r>
              <a:r>
                <a:rPr lang="en-US" altLang="zh-CN" sz="1600" b="1" baseline="30000" dirty="0" smtClean="0">
                  <a:solidFill>
                    <a:srgbClr val="002060"/>
                  </a:solidFill>
                </a:rPr>
                <a:t>208</a:t>
              </a:r>
              <a:r>
                <a:rPr lang="en-US" altLang="zh-CN" sz="1600" b="1" dirty="0" smtClean="0">
                  <a:solidFill>
                    <a:srgbClr val="002060"/>
                  </a:solidFill>
                </a:rPr>
                <a:t>Pb</a:t>
              </a:r>
              <a:endParaRPr lang="zh-CN" altLang="en-US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915616" y="4738902"/>
              <a:ext cx="834130" cy="2119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600" b="1" baseline="30000" dirty="0" smtClean="0">
                  <a:solidFill>
                    <a:srgbClr val="002060"/>
                  </a:solidFill>
                </a:rPr>
                <a:t>9</a:t>
              </a:r>
              <a:r>
                <a:rPr lang="en-US" altLang="zh-CN" sz="1600" b="1" dirty="0" smtClean="0">
                  <a:solidFill>
                    <a:srgbClr val="002060"/>
                  </a:solidFill>
                </a:rPr>
                <a:t>Be+</a:t>
              </a:r>
              <a:r>
                <a:rPr lang="en-US" altLang="zh-CN" sz="1600" b="1" baseline="30000" dirty="0" smtClean="0">
                  <a:solidFill>
                    <a:srgbClr val="002060"/>
                  </a:solidFill>
                </a:rPr>
                <a:t>209</a:t>
              </a:r>
              <a:r>
                <a:rPr lang="en-US" altLang="zh-CN" sz="1600" b="1" dirty="0" smtClean="0">
                  <a:solidFill>
                    <a:srgbClr val="002060"/>
                  </a:solidFill>
                </a:rPr>
                <a:t>Bi</a:t>
              </a:r>
              <a:endParaRPr lang="zh-CN" altLang="en-US" sz="1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1374000" y="5013176"/>
            <a:ext cx="26219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 smtClean="0">
                <a:solidFill>
                  <a:srgbClr val="0000CC"/>
                </a:solidFill>
              </a:rPr>
              <a:t>Nucl</a:t>
            </a:r>
            <a:r>
              <a:rPr lang="en-US" altLang="zh-CN" sz="1600" dirty="0" smtClean="0">
                <a:solidFill>
                  <a:srgbClr val="0000CC"/>
                </a:solidFill>
              </a:rPr>
              <a:t>. Phys. </a:t>
            </a:r>
            <a:r>
              <a:rPr lang="en-US" altLang="zh-CN" sz="1600" b="1" dirty="0" smtClean="0">
                <a:solidFill>
                  <a:srgbClr val="0000CC"/>
                </a:solidFill>
              </a:rPr>
              <a:t>A571</a:t>
            </a:r>
            <a:r>
              <a:rPr lang="en-US" altLang="zh-CN" sz="1600" dirty="0" smtClean="0">
                <a:solidFill>
                  <a:srgbClr val="0000CC"/>
                </a:solidFill>
              </a:rPr>
              <a:t>, 326 (1994).</a:t>
            </a:r>
            <a:endParaRPr lang="zh-CN" alt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3059239" y="3212976"/>
            <a:ext cx="3168945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7030A0"/>
                </a:solidFill>
              </a:rPr>
              <a:t>Reason?</a:t>
            </a:r>
          </a:p>
          <a:p>
            <a:pPr algn="ctr"/>
            <a:r>
              <a:rPr lang="en-US" altLang="zh-CN" sz="2800" b="1" dirty="0" smtClean="0">
                <a:solidFill>
                  <a:srgbClr val="7030A0"/>
                </a:solidFill>
              </a:rPr>
              <a:t>Dispersion relation?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CEPC-</a:t>
            </a:r>
            <a:r>
              <a:rPr lang="en-US" altLang="zh-CN" dirty="0" smtClean="0">
                <a:sym typeface="Symbol"/>
              </a:rPr>
              <a:t></a:t>
            </a:r>
            <a:r>
              <a:rPr lang="en-US" altLang="zh-CN" dirty="0" smtClean="0"/>
              <a:t>			</a:t>
            </a:r>
            <a:r>
              <a:rPr lang="en-US" altLang="zh-CN" dirty="0" smtClean="0">
                <a:hlinkClick r:id="rId6"/>
              </a:rPr>
              <a:t>CJLin@ciae.ac.cn</a:t>
            </a:r>
            <a:r>
              <a:rPr lang="en-US" altLang="zh-CN" dirty="0" smtClean="0"/>
              <a:t>				4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E:\WorkNew\Conference\2016\BLTP-SKLTP\Pics\6He+209Bi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299" y="1773216"/>
            <a:ext cx="3600000" cy="3600000"/>
          </a:xfrm>
          <a:prstGeom prst="rect">
            <a:avLst/>
          </a:prstGeom>
          <a:noFill/>
        </p:spPr>
      </p:pic>
      <p:pic>
        <p:nvPicPr>
          <p:cNvPr id="31746" name="Picture 2" descr="E:\WorkNew\Conference\2016\BLTP-SKLTP\Pics\6He+209Bi-elas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73216"/>
            <a:ext cx="3600000" cy="360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76256" y="198884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baseline="30000" dirty="0" smtClean="0">
                <a:solidFill>
                  <a:srgbClr val="7030A0"/>
                </a:solidFill>
              </a:rPr>
              <a:t>6</a:t>
            </a:r>
            <a:r>
              <a:rPr lang="en-US" altLang="zh-CN" b="1" dirty="0" smtClean="0">
                <a:solidFill>
                  <a:srgbClr val="7030A0"/>
                </a:solidFill>
              </a:rPr>
              <a:t>He+</a:t>
            </a:r>
            <a:r>
              <a:rPr lang="en-US" altLang="zh-CN" b="1" baseline="30000" dirty="0" smtClean="0">
                <a:solidFill>
                  <a:srgbClr val="7030A0"/>
                </a:solidFill>
              </a:rPr>
              <a:t>209</a:t>
            </a:r>
            <a:r>
              <a:rPr lang="en-US" altLang="zh-CN" b="1" dirty="0" smtClean="0">
                <a:solidFill>
                  <a:srgbClr val="7030A0"/>
                </a:solidFill>
              </a:rPr>
              <a:t>Bi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9803" y="908720"/>
            <a:ext cx="71386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002060"/>
                </a:solidFill>
              </a:rPr>
              <a:t>OMPs are usually extracted by </a:t>
            </a:r>
            <a:br>
              <a:rPr lang="en-US" altLang="zh-CN" sz="2200" b="1" dirty="0" smtClean="0">
                <a:solidFill>
                  <a:srgbClr val="002060"/>
                </a:solidFill>
              </a:rPr>
            </a:br>
            <a:r>
              <a:rPr lang="en-US" altLang="zh-CN" sz="2200" b="1" dirty="0" smtClean="0">
                <a:solidFill>
                  <a:srgbClr val="002060"/>
                </a:solidFill>
              </a:rPr>
              <a:t>              fitting the angular distributions of elastic scattering.</a:t>
            </a:r>
            <a:endParaRPr lang="zh-CN" altLang="en-US" sz="2200" b="1" dirty="0">
              <a:solidFill>
                <a:srgbClr val="002060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619672" y="4221088"/>
            <a:ext cx="1800199" cy="5651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altLang="zh-CN" sz="1600" b="1" i="1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</a:t>
            </a:r>
            <a:r>
              <a:rPr lang="en-US" altLang="zh-CN" sz="1600" b="1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 =6 -11°</a:t>
            </a:r>
          </a:p>
          <a:p>
            <a:pPr algn="ctr"/>
            <a:r>
              <a:rPr lang="en-US" altLang="zh-CN" sz="1600" b="1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altLang="zh-CN" sz="1600" b="1" i="1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E</a:t>
            </a:r>
            <a:r>
              <a:rPr lang="en-US" altLang="zh-CN" sz="1600" b="1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=1.2 -1.5  </a:t>
            </a:r>
            <a:r>
              <a:rPr lang="en-US" altLang="zh-CN" sz="1600" b="1" dirty="0" err="1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MeV</a:t>
            </a:r>
            <a:endParaRPr lang="en-US" altLang="zh-CN" sz="1600" b="1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91680" y="5796553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 smtClean="0">
                <a:solidFill>
                  <a:srgbClr val="0000CC"/>
                </a:solidFill>
              </a:rPr>
              <a:t>Cf</a:t>
            </a:r>
            <a:r>
              <a:rPr lang="en-US" altLang="zh-CN" sz="1600" dirty="0" smtClean="0">
                <a:solidFill>
                  <a:srgbClr val="0000CC"/>
                </a:solidFill>
              </a:rPr>
              <a:t>: 1) E.F. Aguilera </a:t>
            </a:r>
            <a:r>
              <a:rPr lang="en-US" altLang="zh-CN" sz="1600" i="1" dirty="0" smtClean="0">
                <a:solidFill>
                  <a:srgbClr val="0000CC"/>
                </a:solidFill>
              </a:rPr>
              <a:t>et al</a:t>
            </a:r>
            <a:r>
              <a:rPr lang="en-US" altLang="zh-CN" sz="1600" dirty="0" smtClean="0">
                <a:solidFill>
                  <a:srgbClr val="0000CC"/>
                </a:solidFill>
              </a:rPr>
              <a:t>., PRL </a:t>
            </a:r>
            <a:r>
              <a:rPr lang="en-US" altLang="zh-CN" sz="1600" b="1" dirty="0" smtClean="0">
                <a:solidFill>
                  <a:srgbClr val="0000CC"/>
                </a:solidFill>
              </a:rPr>
              <a:t>84</a:t>
            </a:r>
            <a:r>
              <a:rPr lang="en-US" altLang="zh-CN" sz="1600" dirty="0" smtClean="0">
                <a:solidFill>
                  <a:srgbClr val="0000CC"/>
                </a:solidFill>
              </a:rPr>
              <a:t>, 5058 (2000);  PRC </a:t>
            </a:r>
            <a:r>
              <a:rPr lang="en-US" altLang="zh-CN" sz="1600" b="1" dirty="0" smtClean="0">
                <a:solidFill>
                  <a:srgbClr val="0000CC"/>
                </a:solidFill>
              </a:rPr>
              <a:t>63</a:t>
            </a:r>
            <a:r>
              <a:rPr lang="en-US" altLang="zh-CN" sz="1600" dirty="0" smtClean="0">
                <a:solidFill>
                  <a:srgbClr val="0000CC"/>
                </a:solidFill>
              </a:rPr>
              <a:t>, 061603R (2001).</a:t>
            </a:r>
          </a:p>
          <a:p>
            <a:pPr lvl="0"/>
            <a:r>
              <a:rPr lang="en-US" altLang="zh-CN" sz="1600" dirty="0" smtClean="0">
                <a:solidFill>
                  <a:srgbClr val="0000CC"/>
                </a:solidFill>
              </a:rPr>
              <a:t>      2) </a:t>
            </a:r>
            <a:r>
              <a:rPr lang="fr-FR" altLang="zh-CN" sz="1600" dirty="0" smtClean="0">
                <a:solidFill>
                  <a:srgbClr val="0000CC"/>
                </a:solidFill>
              </a:rPr>
              <a:t>A. R. Garcia </a:t>
            </a:r>
            <a:r>
              <a:rPr lang="fr-FR" altLang="zh-CN" sz="1600" i="1" dirty="0" smtClean="0">
                <a:solidFill>
                  <a:srgbClr val="0000CC"/>
                </a:solidFill>
              </a:rPr>
              <a:t>et al</a:t>
            </a:r>
            <a:r>
              <a:rPr lang="fr-FR" altLang="zh-CN" sz="1600" dirty="0" smtClean="0">
                <a:solidFill>
                  <a:srgbClr val="0000CC"/>
                </a:solidFill>
              </a:rPr>
              <a:t>., Phys. Rev. C </a:t>
            </a:r>
            <a:r>
              <a:rPr lang="fr-FR" altLang="zh-CN" sz="1600" b="1" dirty="0" smtClean="0">
                <a:solidFill>
                  <a:srgbClr val="0000CC"/>
                </a:solidFill>
              </a:rPr>
              <a:t>76</a:t>
            </a:r>
            <a:r>
              <a:rPr lang="fr-FR" altLang="zh-CN" sz="1600" dirty="0" smtClean="0">
                <a:solidFill>
                  <a:srgbClr val="0000CC"/>
                </a:solidFill>
              </a:rPr>
              <a:t>, 067603 (2007).</a:t>
            </a:r>
            <a:endParaRPr lang="zh-CN" altLang="zh-CN" sz="1600" dirty="0" smtClean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84" y="5373216"/>
            <a:ext cx="8151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★ Rather difficult to extract an effective OMP at energy below the barrier. 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0"/>
            <a:ext cx="9144000" cy="72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4000" b="1" dirty="0" smtClean="0"/>
              <a:t>Extraction -- Elastic</a:t>
            </a:r>
          </a:p>
        </p:txBody>
      </p:sp>
      <p:pic>
        <p:nvPicPr>
          <p:cNvPr id="20" name="Picture 6" descr="English Vers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1" t="12500" r="14999" b="25000"/>
          <a:stretch>
            <a:fillRect/>
          </a:stretch>
        </p:blipFill>
        <p:spPr bwMode="auto">
          <a:xfrm>
            <a:off x="0" y="0"/>
            <a:ext cx="87716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1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CEPC-</a:t>
            </a:r>
            <a:r>
              <a:rPr lang="en-US" altLang="zh-CN" dirty="0" smtClean="0">
                <a:sym typeface="Symbol"/>
              </a:rPr>
              <a:t></a:t>
            </a:r>
            <a:r>
              <a:rPr lang="en-US" altLang="zh-CN" dirty="0" smtClean="0"/>
              <a:t>			</a:t>
            </a:r>
            <a:r>
              <a:rPr lang="en-US" altLang="zh-CN" dirty="0" smtClean="0">
                <a:hlinkClick r:id="rId6"/>
              </a:rPr>
              <a:t>CJLin@ciae.ac.cn</a:t>
            </a:r>
            <a:r>
              <a:rPr lang="en-US" altLang="zh-CN" dirty="0" smtClean="0"/>
              <a:t>				5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043608" y="1718192"/>
            <a:ext cx="3883968" cy="1638800"/>
            <a:chOff x="1259632" y="1889520"/>
            <a:chExt cx="3883968" cy="1638800"/>
          </a:xfrm>
        </p:grpSpPr>
        <p:grpSp>
          <p:nvGrpSpPr>
            <p:cNvPr id="26" name="组合 25"/>
            <p:cNvGrpSpPr>
              <a:grpSpLocks noChangeAspect="1"/>
            </p:cNvGrpSpPr>
            <p:nvPr/>
          </p:nvGrpSpPr>
          <p:grpSpPr>
            <a:xfrm>
              <a:off x="1259632" y="1889520"/>
              <a:ext cx="3883968" cy="1108902"/>
              <a:chOff x="2103480" y="1908952"/>
              <a:chExt cx="4854960" cy="1386128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2351606" y="2183152"/>
                <a:ext cx="431280" cy="661096"/>
                <a:chOff x="2351606" y="2204864"/>
                <a:chExt cx="431280" cy="661096"/>
              </a:xfrm>
            </p:grpSpPr>
            <p:sp>
              <p:nvSpPr>
                <p:cNvPr id="9" name="CustomShape 4"/>
                <p:cNvSpPr/>
                <p:nvPr/>
              </p:nvSpPr>
              <p:spPr>
                <a:xfrm rot="18000000">
                  <a:off x="2243606" y="2326680"/>
                  <a:ext cx="647280" cy="431280"/>
                </a:xfrm>
                <a:prstGeom prst="ellipse">
                  <a:avLst/>
                </a:prstGeom>
                <a:solidFill>
                  <a:srgbClr val="C0C0C0"/>
                </a:solidFill>
                <a:ln w="1908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" name="CustomShape 5"/>
                <p:cNvSpPr/>
                <p:nvPr/>
              </p:nvSpPr>
              <p:spPr>
                <a:xfrm>
                  <a:off x="2387246" y="2362320"/>
                  <a:ext cx="360000" cy="360000"/>
                </a:xfrm>
                <a:prstGeom prst="ellipse">
                  <a:avLst/>
                </a:prstGeom>
                <a:solidFill>
                  <a:srgbClr val="4F81BD"/>
                </a:solidFill>
                <a:ln w="12600" cap="rnd">
                  <a:solidFill>
                    <a:srgbClr val="000000"/>
                  </a:solidFill>
                  <a:custDash>
                    <a:ds d="400000" sp="300000"/>
                  </a:custDash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trike="noStrike" dirty="0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b</a:t>
                  </a:r>
                  <a:endParaRPr dirty="0"/>
                </a:p>
              </p:txBody>
            </p:sp>
            <p:sp>
              <p:nvSpPr>
                <p:cNvPr id="11" name="CustomShape 6"/>
                <p:cNvSpPr/>
                <p:nvPr/>
              </p:nvSpPr>
              <p:spPr>
                <a:xfrm>
                  <a:off x="2647310" y="2204864"/>
                  <a:ext cx="70920" cy="70920"/>
                </a:xfrm>
                <a:prstGeom prst="ellipse">
                  <a:avLst/>
                </a:prstGeom>
                <a:solidFill>
                  <a:srgbClr val="4F81BD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12" name="CustomShape 7"/>
              <p:cNvSpPr/>
              <p:nvPr/>
            </p:nvSpPr>
            <p:spPr>
              <a:xfrm>
                <a:off x="2895480" y="2284020"/>
                <a:ext cx="332640" cy="459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6800" rIns="90000" bIns="46800"/>
              <a:lstStyle/>
              <a:p>
                <a:pPr>
                  <a:lnSpc>
                    <a:spcPct val="100000"/>
                  </a:lnSpc>
                </a:pPr>
                <a:r>
                  <a:rPr lang="en-US" sz="2400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+</a:t>
                </a:r>
                <a:endParaRPr/>
              </a:p>
            </p:txBody>
          </p:sp>
          <p:sp>
            <p:nvSpPr>
              <p:cNvPr id="13" name="CustomShape 8"/>
              <p:cNvSpPr/>
              <p:nvPr/>
            </p:nvSpPr>
            <p:spPr>
              <a:xfrm>
                <a:off x="3327480" y="2154240"/>
                <a:ext cx="718560" cy="718920"/>
              </a:xfrm>
              <a:prstGeom prst="ellipse">
                <a:avLst/>
              </a:prstGeom>
              <a:solidFill>
                <a:srgbClr val="4F81BD"/>
              </a:solidFill>
              <a:ln w="1908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trike="noStrike" dirty="0">
                    <a:solidFill>
                      <a:srgbClr val="000000"/>
                    </a:solidFill>
                    <a:latin typeface="Calibri"/>
                    <a:ea typeface="DejaVu Sans"/>
                  </a:rPr>
                  <a:t>A</a:t>
                </a:r>
                <a:endParaRPr dirty="0"/>
              </a:p>
            </p:txBody>
          </p:sp>
          <p:sp>
            <p:nvSpPr>
              <p:cNvPr id="14" name="Line 9"/>
              <p:cNvSpPr/>
              <p:nvPr/>
            </p:nvSpPr>
            <p:spPr>
              <a:xfrm>
                <a:off x="4479840" y="2513700"/>
                <a:ext cx="432000" cy="0"/>
              </a:xfrm>
              <a:prstGeom prst="line">
                <a:avLst/>
              </a:prstGeom>
              <a:ln w="38160">
                <a:solidFill>
                  <a:srgbClr val="000000"/>
                </a:solidFill>
                <a:miter/>
                <a:tailEnd type="triangle" w="lg" len="med"/>
              </a:ln>
            </p:spPr>
          </p:sp>
          <p:sp>
            <p:nvSpPr>
              <p:cNvPr id="15" name="CustomShape 10"/>
              <p:cNvSpPr/>
              <p:nvPr/>
            </p:nvSpPr>
            <p:spPr>
              <a:xfrm>
                <a:off x="2708464" y="1908952"/>
                <a:ext cx="279360" cy="3679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6800" rIns="90000" bIns="46800"/>
              <a:lstStyle/>
              <a:p>
                <a:pPr>
                  <a:lnSpc>
                    <a:spcPct val="100000"/>
                  </a:lnSpc>
                </a:pPr>
                <a:r>
                  <a:rPr lang="en-US" strike="noStrike" dirty="0">
                    <a:solidFill>
                      <a:srgbClr val="000000"/>
                    </a:solidFill>
                    <a:latin typeface="Calibri"/>
                    <a:ea typeface="DejaVu Sans"/>
                  </a:rPr>
                  <a:t>x</a:t>
                </a:r>
                <a:endParaRPr dirty="0"/>
              </a:p>
            </p:txBody>
          </p:sp>
          <p:sp>
            <p:nvSpPr>
              <p:cNvPr id="16" name="CustomShape 11"/>
              <p:cNvSpPr/>
              <p:nvPr/>
            </p:nvSpPr>
            <p:spPr>
              <a:xfrm>
                <a:off x="5284800" y="2333700"/>
                <a:ext cx="360000" cy="360000"/>
              </a:xfrm>
              <a:prstGeom prst="ellipse">
                <a:avLst/>
              </a:prstGeom>
              <a:solidFill>
                <a:srgbClr val="4F81BD"/>
              </a:solidFill>
              <a:ln w="1908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trike="noStrike" dirty="0">
                    <a:solidFill>
                      <a:srgbClr val="000000"/>
                    </a:solidFill>
                    <a:latin typeface="Calibri"/>
                    <a:ea typeface="DejaVu Sans"/>
                  </a:rPr>
                  <a:t>b</a:t>
                </a:r>
                <a:endParaRPr dirty="0"/>
              </a:p>
            </p:txBody>
          </p:sp>
          <p:sp>
            <p:nvSpPr>
              <p:cNvPr id="18" name="CustomShape 13"/>
              <p:cNvSpPr/>
              <p:nvPr/>
            </p:nvSpPr>
            <p:spPr>
              <a:xfrm>
                <a:off x="5788080" y="2284020"/>
                <a:ext cx="332640" cy="459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6800" rIns="90000" bIns="46800"/>
              <a:lstStyle/>
              <a:p>
                <a:pPr>
                  <a:lnSpc>
                    <a:spcPct val="100000"/>
                  </a:lnSpc>
                </a:pPr>
                <a:r>
                  <a:rPr lang="en-US" sz="2400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+</a:t>
                </a:r>
                <a:endParaRPr/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6203160" y="2045520"/>
                <a:ext cx="755280" cy="936360"/>
                <a:chOff x="6203160" y="2045520"/>
                <a:chExt cx="755280" cy="936360"/>
              </a:xfrm>
            </p:grpSpPr>
            <p:sp>
              <p:nvSpPr>
                <p:cNvPr id="6" name="CustomShape 3"/>
                <p:cNvSpPr/>
                <p:nvPr/>
              </p:nvSpPr>
              <p:spPr>
                <a:xfrm rot="19800000">
                  <a:off x="6203160" y="2045520"/>
                  <a:ext cx="755280" cy="936360"/>
                </a:xfrm>
                <a:prstGeom prst="ellipse">
                  <a:avLst/>
                </a:prstGeom>
                <a:solidFill>
                  <a:srgbClr val="C0C0C0"/>
                </a:solidFill>
                <a:ln w="1908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" name="CustomShape 12"/>
                <p:cNvSpPr/>
                <p:nvPr/>
              </p:nvSpPr>
              <p:spPr>
                <a:xfrm>
                  <a:off x="6228184" y="2133944"/>
                  <a:ext cx="70920" cy="70920"/>
                </a:xfrm>
                <a:prstGeom prst="ellipse">
                  <a:avLst/>
                </a:prstGeom>
                <a:solidFill>
                  <a:srgbClr val="4F81BD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" name="CustomShape 14"/>
                <p:cNvSpPr/>
                <p:nvPr/>
              </p:nvSpPr>
              <p:spPr>
                <a:xfrm>
                  <a:off x="6221520" y="2154240"/>
                  <a:ext cx="718560" cy="718920"/>
                </a:xfrm>
                <a:prstGeom prst="ellipse">
                  <a:avLst/>
                </a:prstGeom>
                <a:solidFill>
                  <a:srgbClr val="4F81BD"/>
                </a:solidFill>
                <a:ln w="12600" cap="rnd">
                  <a:solidFill>
                    <a:srgbClr val="000000"/>
                  </a:solidFill>
                  <a:custDash>
                    <a:ds d="400000" sp="300000"/>
                  </a:custDash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trike="noStrike" dirty="0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A</a:t>
                  </a:r>
                  <a:endParaRPr dirty="0"/>
                </a:p>
              </p:txBody>
            </p:sp>
          </p:grpSp>
          <p:sp>
            <p:nvSpPr>
              <p:cNvPr id="20" name="CustomShape 15"/>
              <p:cNvSpPr/>
              <p:nvPr/>
            </p:nvSpPr>
            <p:spPr>
              <a:xfrm>
                <a:off x="2103480" y="2855520"/>
                <a:ext cx="841680" cy="3679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6800" rIns="90000" bIns="46800"/>
              <a:lstStyle/>
              <a:p>
                <a:pPr>
                  <a:lnSpc>
                    <a:spcPct val="100000"/>
                  </a:lnSpc>
                </a:pPr>
                <a:r>
                  <a:rPr lang="en-US" strike="noStrike" dirty="0">
                    <a:solidFill>
                      <a:srgbClr val="000000"/>
                    </a:solidFill>
                    <a:latin typeface="Calibri"/>
                    <a:ea typeface="DejaVu Sans"/>
                  </a:rPr>
                  <a:t>a = </a:t>
                </a:r>
                <a:r>
                  <a:rPr lang="en-US" strike="noStrike" dirty="0" err="1">
                    <a:solidFill>
                      <a:srgbClr val="000000"/>
                    </a:solidFill>
                    <a:latin typeface="Calibri"/>
                    <a:ea typeface="DejaVu Sans"/>
                  </a:rPr>
                  <a:t>b+x</a:t>
                </a:r>
                <a:endParaRPr dirty="0"/>
              </a:p>
            </p:txBody>
          </p:sp>
          <p:sp>
            <p:nvSpPr>
              <p:cNvPr id="21" name="CustomShape 16"/>
              <p:cNvSpPr/>
              <p:nvPr/>
            </p:nvSpPr>
            <p:spPr>
              <a:xfrm>
                <a:off x="6075360" y="2927160"/>
                <a:ext cx="869040" cy="3679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6800" rIns="90000" bIns="46800"/>
              <a:lstStyle/>
              <a:p>
                <a:pPr>
                  <a:lnSpc>
                    <a:spcPct val="100000"/>
                  </a:lnSpc>
                </a:pPr>
                <a:r>
                  <a:rPr lang="en-US" strike="noStrike" dirty="0">
                    <a:solidFill>
                      <a:srgbClr val="000000"/>
                    </a:solidFill>
                    <a:latin typeface="Calibri"/>
                    <a:ea typeface="DejaVu Sans"/>
                  </a:rPr>
                  <a:t>B = </a:t>
                </a:r>
                <a:r>
                  <a:rPr lang="en-US" strike="noStrike" dirty="0" err="1">
                    <a:solidFill>
                      <a:srgbClr val="000000"/>
                    </a:solidFill>
                    <a:latin typeface="Calibri"/>
                    <a:ea typeface="DejaVu Sans"/>
                  </a:rPr>
                  <a:t>A+x</a:t>
                </a:r>
                <a:endParaRPr dirty="0"/>
              </a:p>
            </p:txBody>
          </p:sp>
          <p:sp>
            <p:nvSpPr>
              <p:cNvPr id="22" name="CustomShape 17"/>
              <p:cNvSpPr/>
              <p:nvPr/>
            </p:nvSpPr>
            <p:spPr>
              <a:xfrm>
                <a:off x="5940152" y="1916832"/>
                <a:ext cx="279360" cy="3679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6800" rIns="90000" bIns="46800"/>
              <a:lstStyle/>
              <a:p>
                <a:pPr>
                  <a:lnSpc>
                    <a:spcPct val="100000"/>
                  </a:lnSpc>
                </a:pPr>
                <a:r>
                  <a:rPr lang="en-US" strike="noStrike" dirty="0">
                    <a:solidFill>
                      <a:srgbClr val="000000"/>
                    </a:solidFill>
                    <a:latin typeface="Calibri"/>
                    <a:ea typeface="DejaVu Sans"/>
                  </a:rPr>
                  <a:t>x</a:t>
                </a:r>
                <a:endParaRPr dirty="0"/>
              </a:p>
            </p:txBody>
          </p:sp>
        </p:grpSp>
        <p:sp>
          <p:nvSpPr>
            <p:cNvPr id="23" name="CustomShape 18"/>
            <p:cNvSpPr/>
            <p:nvPr/>
          </p:nvSpPr>
          <p:spPr>
            <a:xfrm>
              <a:off x="1835696" y="3068960"/>
              <a:ext cx="2808304" cy="459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2000" strike="noStrike" dirty="0">
                  <a:solidFill>
                    <a:srgbClr val="000000"/>
                  </a:solidFill>
                  <a:latin typeface="Times New Roman"/>
                  <a:ea typeface="Times New Roman"/>
                </a:rPr>
                <a:t>Transfer reaction A(</a:t>
              </a:r>
              <a:r>
                <a:rPr lang="en-US" sz="2000" strike="noStrike" dirty="0" err="1">
                  <a:solidFill>
                    <a:srgbClr val="000000"/>
                  </a:solidFill>
                  <a:latin typeface="Times New Roman"/>
                  <a:ea typeface="Times New Roman"/>
                </a:rPr>
                <a:t>a,b</a:t>
              </a:r>
              <a:r>
                <a:rPr lang="en-US" sz="2000" strike="noStrike" dirty="0">
                  <a:solidFill>
                    <a:srgbClr val="000000"/>
                  </a:solidFill>
                  <a:latin typeface="Times New Roman"/>
                  <a:ea typeface="Times New Roman"/>
                </a:rPr>
                <a:t>)B</a:t>
              </a:r>
              <a:endParaRPr sz="2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30704" y="1053897"/>
            <a:ext cx="73577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 smtClean="0"/>
              <a:t>We proposed to extract the OMPs through 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transfer reactions</a:t>
            </a:r>
            <a:r>
              <a:rPr lang="en-US" altLang="zh-CN" sz="2200" b="1" dirty="0" smtClean="0"/>
              <a:t>.</a:t>
            </a:r>
            <a:endParaRPr lang="zh-CN" altLang="en-US" sz="2200" b="1" dirty="0"/>
          </a:p>
        </p:txBody>
      </p:sp>
      <p:pic>
        <p:nvPicPr>
          <p:cNvPr id="29" name="Picture 22" descr="DWBA_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3230" y="4006200"/>
            <a:ext cx="4789170" cy="502920"/>
          </a:xfrm>
          <a:prstGeom prst="rect">
            <a:avLst/>
          </a:prstGeom>
          <a:noFill/>
        </p:spPr>
      </p:pic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009422" y="4057605"/>
            <a:ext cx="245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dirty="0"/>
              <a:t>Transition amplitude: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009422" y="4725144"/>
            <a:ext cx="6909456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/>
              <a:t>4 wave functions are </a:t>
            </a:r>
            <a:r>
              <a:rPr lang="en-US" altLang="zh-CN" sz="2000" dirty="0" smtClean="0"/>
              <a:t>needed,</a:t>
            </a:r>
            <a:endParaRPr lang="en-US" altLang="zh-CN" sz="2000" dirty="0"/>
          </a:p>
          <a:p>
            <a:pPr>
              <a:lnSpc>
                <a:spcPct val="120000"/>
              </a:lnSpc>
              <a:buFont typeface="Symbol" pitchFamily="18" charset="2"/>
              <a:buChar char="§"/>
            </a:pPr>
            <a:r>
              <a:rPr lang="en-US" altLang="zh-CN" sz="2000" dirty="0" smtClean="0">
                <a:sym typeface="Symbol" pitchFamily="18" charset="2"/>
              </a:rPr>
              <a:t> </a:t>
            </a:r>
            <a:r>
              <a:rPr lang="en-US" altLang="zh-CN" sz="2000" dirty="0">
                <a:sym typeface="Symbol" pitchFamily="18" charset="2"/>
              </a:rPr>
              <a:t>two bound states: </a:t>
            </a:r>
            <a:r>
              <a:rPr lang="en-US" altLang="zh-CN" sz="2000" dirty="0" err="1">
                <a:sym typeface="Symbol" pitchFamily="18" charset="2"/>
              </a:rPr>
              <a:t>b+x</a:t>
            </a:r>
            <a:r>
              <a:rPr lang="en-US" altLang="zh-CN" sz="2000" dirty="0">
                <a:sym typeface="Symbol" pitchFamily="18" charset="2"/>
              </a:rPr>
              <a:t> &amp; </a:t>
            </a:r>
            <a:r>
              <a:rPr lang="en-US" altLang="zh-CN" sz="2000" dirty="0" err="1">
                <a:sym typeface="Symbol" pitchFamily="18" charset="2"/>
              </a:rPr>
              <a:t>A+x</a:t>
            </a:r>
            <a:r>
              <a:rPr lang="en-US" altLang="zh-CN" sz="2000" dirty="0">
                <a:sym typeface="Symbol" pitchFamily="18" charset="2"/>
              </a:rPr>
              <a:t>  (single-particle potential model)</a:t>
            </a:r>
          </a:p>
          <a:p>
            <a:pPr>
              <a:lnSpc>
                <a:spcPct val="120000"/>
              </a:lnSpc>
              <a:buFont typeface="Symbol" pitchFamily="18" charset="2"/>
              <a:buChar char="§"/>
            </a:pPr>
            <a:r>
              <a:rPr lang="en-US" altLang="zh-CN" sz="2000" dirty="0"/>
              <a:t> two scattering states: incoming &amp; outgoing (optical potentials)</a:t>
            </a:r>
          </a:p>
        </p:txBody>
      </p:sp>
      <p:sp>
        <p:nvSpPr>
          <p:cNvPr id="32" name="矩形 31"/>
          <p:cNvSpPr/>
          <p:nvPr/>
        </p:nvSpPr>
        <p:spPr>
          <a:xfrm>
            <a:off x="2483768" y="6021288"/>
            <a:ext cx="4176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err="1" smtClean="0">
                <a:solidFill>
                  <a:srgbClr val="0000CC"/>
                </a:solidFill>
              </a:rPr>
              <a:t>Cf</a:t>
            </a:r>
            <a:r>
              <a:rPr lang="en-US" altLang="zh-CN" sz="1600" dirty="0" smtClean="0">
                <a:solidFill>
                  <a:srgbClr val="0000CC"/>
                </a:solidFill>
              </a:rPr>
              <a:t>: C. J. Lin </a:t>
            </a:r>
            <a:r>
              <a:rPr lang="en-US" altLang="zh-CN" sz="1600" i="1" dirty="0" smtClean="0">
                <a:solidFill>
                  <a:srgbClr val="0000CC"/>
                </a:solidFill>
              </a:rPr>
              <a:t>et al</a:t>
            </a:r>
            <a:r>
              <a:rPr lang="en-US" altLang="zh-CN" sz="1600" dirty="0" smtClean="0">
                <a:solidFill>
                  <a:srgbClr val="0000CC"/>
                </a:solidFill>
              </a:rPr>
              <a:t>., AIP Conf. Proc. </a:t>
            </a:r>
            <a:r>
              <a:rPr lang="en-US" altLang="zh-CN" sz="1600" b="1" dirty="0" smtClean="0">
                <a:solidFill>
                  <a:srgbClr val="0000CC"/>
                </a:solidFill>
              </a:rPr>
              <a:t>853</a:t>
            </a:r>
            <a:r>
              <a:rPr lang="en-US" altLang="zh-CN" sz="1600" dirty="0" smtClean="0">
                <a:solidFill>
                  <a:srgbClr val="0000CC"/>
                </a:solidFill>
              </a:rPr>
              <a:t>, 81 (2006).</a:t>
            </a:r>
          </a:p>
        </p:txBody>
      </p:sp>
      <p:sp>
        <p:nvSpPr>
          <p:cNvPr id="33" name="矩形 32"/>
          <p:cNvSpPr/>
          <p:nvPr/>
        </p:nvSpPr>
        <p:spPr>
          <a:xfrm>
            <a:off x="1009422" y="3574152"/>
            <a:ext cx="2788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In the </a:t>
            </a:r>
            <a:r>
              <a:rPr lang="en-US" altLang="zh-CN" sz="2000" b="1" dirty="0" smtClean="0"/>
              <a:t>DWBA</a:t>
            </a:r>
            <a:r>
              <a:rPr lang="en-US" altLang="zh-CN" sz="2000" dirty="0" smtClean="0"/>
              <a:t> calculation,</a:t>
            </a:r>
            <a:endParaRPr lang="zh-CN" altLang="en-US" sz="2000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5359624" y="1863862"/>
            <a:ext cx="3311971" cy="1435720"/>
            <a:chOff x="5580112" y="2035190"/>
            <a:chExt cx="3311971" cy="1435720"/>
          </a:xfrm>
        </p:grpSpPr>
        <p:graphicFrame>
          <p:nvGraphicFramePr>
            <p:cNvPr id="41987" name="Object 3"/>
            <p:cNvGraphicFramePr>
              <a:graphicFrameLocks noChangeAspect="1"/>
            </p:cNvGraphicFramePr>
            <p:nvPr/>
          </p:nvGraphicFramePr>
          <p:xfrm>
            <a:off x="5580112" y="2035190"/>
            <a:ext cx="3124200" cy="817563"/>
          </p:xfrm>
          <a:graphic>
            <a:graphicData uri="http://schemas.openxmlformats.org/presentationml/2006/ole">
              <p:oleObj spid="_x0000_s41987" name="Equation" r:id="rId4" imgW="2108200" imgH="546100" progId="Equation.3">
                <p:embed/>
              </p:oleObj>
            </a:graphicData>
          </a:graphic>
        </p:graphicFrame>
        <p:cxnSp>
          <p:nvCxnSpPr>
            <p:cNvPr id="39" name="直接连接符 38"/>
            <p:cNvCxnSpPr/>
            <p:nvPr/>
          </p:nvCxnSpPr>
          <p:spPr>
            <a:xfrm>
              <a:off x="6947867" y="2852936"/>
              <a:ext cx="432048" cy="0"/>
            </a:xfrm>
            <a:prstGeom prst="line">
              <a:avLst/>
            </a:prstGeom>
            <a:ln w="2222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39955" y="2852936"/>
              <a:ext cx="432048" cy="0"/>
            </a:xfrm>
            <a:prstGeom prst="line">
              <a:avLst/>
            </a:prstGeom>
            <a:ln w="2222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/>
            <p:nvPr/>
          </p:nvCxnSpPr>
          <p:spPr>
            <a:xfrm>
              <a:off x="7163891" y="2852936"/>
              <a:ext cx="216024" cy="288032"/>
            </a:xfrm>
            <a:prstGeom prst="straightConnector1">
              <a:avLst/>
            </a:prstGeom>
            <a:ln w="19050">
              <a:solidFill>
                <a:srgbClr val="00660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 flipH="1">
              <a:off x="7739955" y="2852936"/>
              <a:ext cx="216024" cy="288032"/>
            </a:xfrm>
            <a:prstGeom prst="straightConnector1">
              <a:avLst/>
            </a:prstGeom>
            <a:ln w="19050">
              <a:solidFill>
                <a:srgbClr val="00660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672034" y="3070800"/>
              <a:ext cx="32200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elastic scatting cross sections</a:t>
              </a:r>
              <a:endParaRPr lang="zh-CN" alt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" y="0"/>
            <a:ext cx="9144000" cy="72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4000" b="1" dirty="0" smtClean="0"/>
              <a:t>Extraction -- Transfer</a:t>
            </a:r>
          </a:p>
        </p:txBody>
      </p:sp>
      <p:pic>
        <p:nvPicPr>
          <p:cNvPr id="51" name="Picture 6" descr="English Versi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1" t="12500" r="14999" b="25000"/>
          <a:stretch>
            <a:fillRect/>
          </a:stretch>
        </p:blipFill>
        <p:spPr bwMode="auto">
          <a:xfrm>
            <a:off x="0" y="0"/>
            <a:ext cx="87716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-1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CEPC-</a:t>
            </a:r>
            <a:r>
              <a:rPr lang="en-US" altLang="zh-CN" dirty="0" smtClean="0">
                <a:sym typeface="Symbol"/>
              </a:rPr>
              <a:t></a:t>
            </a:r>
            <a:r>
              <a:rPr lang="en-US" altLang="zh-CN" dirty="0" smtClean="0"/>
              <a:t>			</a:t>
            </a:r>
            <a:r>
              <a:rPr lang="en-US" altLang="zh-CN" dirty="0" smtClean="0">
                <a:hlinkClick r:id="rId7"/>
              </a:rPr>
              <a:t>CJLin@ciae.ac.cn</a:t>
            </a:r>
            <a:r>
              <a:rPr lang="en-US" altLang="zh-CN" dirty="0" smtClean="0"/>
              <a:t>				6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836712"/>
            <a:ext cx="8208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Proposed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C. J. Lin et al., </a:t>
            </a:r>
            <a:r>
              <a:rPr lang="pl-PL" altLang="zh-CN" sz="1600" dirty="0" smtClean="0">
                <a:latin typeface="Times New Roman" pitchFamily="18" charset="0"/>
                <a:cs typeface="Times New Roman" pitchFamily="18" charset="0"/>
              </a:rPr>
              <a:t>AIP Conf. Proc. </a:t>
            </a:r>
            <a:r>
              <a:rPr lang="pl-PL" altLang="zh-CN" sz="1600" b="1" dirty="0" smtClean="0">
                <a:latin typeface="Times New Roman" pitchFamily="18" charset="0"/>
                <a:cs typeface="Times New Roman" pitchFamily="18" charset="0"/>
              </a:rPr>
              <a:t>853</a:t>
            </a:r>
            <a:r>
              <a:rPr lang="pl-PL" altLang="zh-CN" sz="1600" dirty="0" smtClean="0">
                <a:latin typeface="Times New Roman" pitchFamily="18" charset="0"/>
                <a:cs typeface="Times New Roman" pitchFamily="18" charset="0"/>
              </a:rPr>
              <a:t>, 81 (2006)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presented at the FUSION06</a:t>
            </a:r>
            <a:r>
              <a:rPr lang="pl-PL" altLang="zh-CN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N,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altLang="zh-CN" b="1" u="sng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altLang="zh-CN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Chin. Phys.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4237 (2008).</a:t>
            </a:r>
          </a:p>
          <a:p>
            <a:r>
              <a:rPr lang="en-US" altLang="zh-CN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B(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Li,</a:t>
            </a:r>
            <a:r>
              <a:rPr lang="en-US" altLang="zh-CN" b="1" u="sng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Chin. Phys.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022503 (2009). Phys. Rev. C </a:t>
            </a: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047601 (2013).</a:t>
            </a:r>
          </a:p>
          <a:p>
            <a:r>
              <a:rPr lang="en-US" altLang="zh-CN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208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Pb(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Li,</a:t>
            </a:r>
            <a:r>
              <a:rPr lang="en-US" altLang="zh-CN" b="1" u="sng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209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Phys. Rev. C </a:t>
            </a: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89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044615 (2014), </a:t>
            </a:r>
            <a:r>
              <a:rPr lang="it-IT" altLang="zh-CN" sz="1600" dirty="0" smtClean="0">
                <a:latin typeface="Times New Roman" pitchFamily="18" charset="0"/>
                <a:cs typeface="Times New Roman" pitchFamily="18" charset="0"/>
              </a:rPr>
              <a:t>Il Nuovo Cimento C </a:t>
            </a:r>
            <a:r>
              <a:rPr lang="it-IT" altLang="zh-CN" sz="1600" b="1" dirty="0" smtClean="0"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it-IT" altLang="zh-CN" sz="1600" dirty="0" smtClean="0">
                <a:latin typeface="Times New Roman" pitchFamily="18" charset="0"/>
                <a:cs typeface="Times New Roman" pitchFamily="18" charset="0"/>
              </a:rPr>
              <a:t>, 367 (2016),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Chin. Phys.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(9), 092401 (2014), Phys. Rev. C </a:t>
            </a: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96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044615 (2017).</a:t>
            </a:r>
          </a:p>
          <a:p>
            <a:r>
              <a:rPr lang="en-US" altLang="zh-CN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Cu(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Li,</a:t>
            </a:r>
            <a:r>
              <a:rPr lang="en-US" altLang="zh-CN" b="1" u="sng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Phys. Rev. C </a:t>
            </a: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95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034616 (2017).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1700808"/>
            <a:ext cx="1872424" cy="288032"/>
          </a:xfrm>
          <a:prstGeom prst="rect">
            <a:avLst/>
          </a:prstGeom>
          <a:noFill/>
          <a:ln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115616" y="3429000"/>
            <a:ext cx="3168352" cy="2736304"/>
            <a:chOff x="1115616" y="2852936"/>
            <a:chExt cx="3168352" cy="3096344"/>
          </a:xfrm>
        </p:grpSpPr>
        <p:pic>
          <p:nvPicPr>
            <p:cNvPr id="8" name="Picture 11" descr="11B7Li-2x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2852936"/>
              <a:ext cx="3168352" cy="309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195736" y="3730392"/>
              <a:ext cx="14859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00CC"/>
                  </a:solidFill>
                </a:rPr>
                <a:t>10% changed</a:t>
              </a:r>
              <a:endParaRPr lang="zh-CN" altLang="en-US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60032" y="3429000"/>
            <a:ext cx="3240360" cy="2736304"/>
            <a:chOff x="4860032" y="2852936"/>
            <a:chExt cx="3240360" cy="3096344"/>
          </a:xfrm>
        </p:grpSpPr>
        <p:pic>
          <p:nvPicPr>
            <p:cNvPr id="11" name="Picture 5" descr="CS_PTx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2852936"/>
              <a:ext cx="3240360" cy="309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372200" y="5147900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00CC"/>
                  </a:solidFill>
                </a:rPr>
                <a:t>no halo</a:t>
              </a:r>
              <a:endParaRPr lang="zh-CN" altLang="en-US" b="1" dirty="0">
                <a:solidFill>
                  <a:srgbClr val="0000CC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88224" y="4653136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00CC"/>
                  </a:solidFill>
                </a:rPr>
                <a:t>halo</a:t>
              </a:r>
              <a:endParaRPr lang="zh-CN" altLang="en-US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051720" y="6093296"/>
            <a:ext cx="158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ea typeface="黑体" pitchFamily="49" charset="-122"/>
              </a:rPr>
              <a:t>Sensitivity test</a:t>
            </a:r>
            <a:endParaRPr lang="zh-CN" altLang="en-US" b="1" dirty="0">
              <a:solidFill>
                <a:srgbClr val="0070C0"/>
              </a:solidFill>
              <a:ea typeface="黑体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8104" y="6084004"/>
            <a:ext cx="2458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ea typeface="黑体" pitchFamily="49" charset="-122"/>
              </a:rPr>
              <a:t>Effects of halo structure</a:t>
            </a:r>
            <a:endParaRPr lang="zh-CN" altLang="en-US" b="1" dirty="0">
              <a:solidFill>
                <a:srgbClr val="0070C0"/>
              </a:solidFill>
              <a:ea typeface="黑体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2636912"/>
            <a:ext cx="8280920" cy="701731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lIns="36000" rIns="36000" rtlCol="0">
            <a:spAutoFit/>
          </a:bodyPr>
          <a:lstStyle/>
          <a:p>
            <a:pPr marL="252000" indent="-252000">
              <a:lnSpc>
                <a:spcPct val="11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宋体"/>
                <a:ea typeface="宋体"/>
                <a:cs typeface="Times New Roman" panose="02020603050405020304" pitchFamily="18" charset="0"/>
              </a:rPr>
              <a:t>★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Referee: 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on the scattering of 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with various targets are of interest to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 the role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weak binding and halo nature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nucleus in reaction processes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" y="0"/>
            <a:ext cx="9144000" cy="72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4000" b="1" dirty="0" smtClean="0"/>
              <a:t>Systematic study</a:t>
            </a:r>
          </a:p>
        </p:txBody>
      </p:sp>
      <p:pic>
        <p:nvPicPr>
          <p:cNvPr id="20" name="Picture 6" descr="English Vers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1" t="12500" r="14999" b="25000"/>
          <a:stretch>
            <a:fillRect/>
          </a:stretch>
        </p:blipFill>
        <p:spPr bwMode="auto">
          <a:xfrm>
            <a:off x="0" y="0"/>
            <a:ext cx="87716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-1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CEPC-</a:t>
            </a:r>
            <a:r>
              <a:rPr lang="en-US" altLang="zh-CN" dirty="0" smtClean="0">
                <a:sym typeface="Symbol"/>
              </a:rPr>
              <a:t></a:t>
            </a:r>
            <a:r>
              <a:rPr lang="en-US" altLang="zh-CN" dirty="0" smtClean="0"/>
              <a:t>			</a:t>
            </a:r>
            <a:r>
              <a:rPr lang="en-US" altLang="zh-CN" dirty="0" smtClean="0">
                <a:hlinkClick r:id="rId6"/>
              </a:rPr>
              <a:t>CJLin@ciae.ac.cn</a:t>
            </a:r>
            <a:r>
              <a:rPr lang="en-US" altLang="zh-CN" dirty="0" smtClean="0"/>
              <a:t>				7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/>
          <p:cNvPicPr>
            <a:picLocks noChangeAspect="1"/>
          </p:cNvPicPr>
          <p:nvPr/>
        </p:nvPicPr>
        <p:blipFill>
          <a:blip r:embed="rId2" cstate="print"/>
          <a:stretch/>
        </p:blipFill>
        <p:spPr>
          <a:xfrm>
            <a:off x="2317749" y="3192374"/>
            <a:ext cx="3118347" cy="3116946"/>
          </a:xfrm>
          <a:prstGeom prst="rect">
            <a:avLst/>
          </a:prstGeom>
          <a:ln w="9360">
            <a:noFill/>
          </a:ln>
        </p:spPr>
      </p:pic>
      <p:grpSp>
        <p:nvGrpSpPr>
          <p:cNvPr id="4" name="组合 38"/>
          <p:cNvGrpSpPr>
            <a:grpSpLocks noChangeAspect="1"/>
          </p:cNvGrpSpPr>
          <p:nvPr/>
        </p:nvGrpSpPr>
        <p:grpSpPr>
          <a:xfrm>
            <a:off x="107504" y="3381920"/>
            <a:ext cx="2473182" cy="1631256"/>
            <a:chOff x="408327" y="1548321"/>
            <a:chExt cx="5643279" cy="3734675"/>
          </a:xfrm>
        </p:grpSpPr>
        <p:sp>
          <p:nvSpPr>
            <p:cNvPr id="8" name="CustomShape 3"/>
            <p:cNvSpPr/>
            <p:nvPr/>
          </p:nvSpPr>
          <p:spPr>
            <a:xfrm>
              <a:off x="1377528" y="1636201"/>
              <a:ext cx="3598201" cy="3598201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Line 4"/>
            <p:cNvSpPr/>
            <p:nvPr/>
          </p:nvSpPr>
          <p:spPr>
            <a:xfrm flipH="1" flipV="1">
              <a:off x="1881168" y="2346481"/>
              <a:ext cx="1295280" cy="1086840"/>
            </a:xfrm>
            <a:prstGeom prst="line">
              <a:avLst/>
            </a:prstGeom>
            <a:ln w="6480" cap="rnd">
              <a:solidFill>
                <a:srgbClr val="000000"/>
              </a:solidFill>
              <a:custDash>
                <a:ds d="1300000" sp="900000"/>
              </a:custDash>
              <a:round/>
              <a:tailEnd type="oval" w="lg" len="sm"/>
            </a:ln>
          </p:spPr>
        </p:sp>
        <p:sp>
          <p:nvSpPr>
            <p:cNvPr id="10" name="Line 5"/>
            <p:cNvSpPr/>
            <p:nvPr/>
          </p:nvSpPr>
          <p:spPr>
            <a:xfrm flipV="1">
              <a:off x="3179328" y="3138481"/>
              <a:ext cx="1702440" cy="300240"/>
            </a:xfrm>
            <a:prstGeom prst="line">
              <a:avLst/>
            </a:prstGeom>
            <a:ln w="6480" cap="rnd">
              <a:solidFill>
                <a:srgbClr val="000000"/>
              </a:solidFill>
              <a:custDash>
                <a:ds d="2900000" sp="900000"/>
              </a:custDash>
              <a:round/>
              <a:tailEnd type="oval" w="lg" len="sm"/>
            </a:ln>
          </p:spPr>
        </p:sp>
        <p:sp>
          <p:nvSpPr>
            <p:cNvPr id="11" name="Line 6"/>
            <p:cNvSpPr/>
            <p:nvPr/>
          </p:nvSpPr>
          <p:spPr>
            <a:xfrm flipH="1" flipV="1">
              <a:off x="2091048" y="2140201"/>
              <a:ext cx="1086480" cy="1294920"/>
            </a:xfrm>
            <a:prstGeom prst="line">
              <a:avLst/>
            </a:prstGeom>
            <a:ln w="6480" cap="rnd">
              <a:solidFill>
                <a:srgbClr val="000000"/>
              </a:solidFill>
              <a:custDash>
                <a:ds d="1300000" sp="900000"/>
              </a:custDash>
              <a:round/>
              <a:tailEnd type="oval" w="lg" len="sm"/>
            </a:ln>
          </p:spPr>
        </p:sp>
        <p:sp>
          <p:nvSpPr>
            <p:cNvPr id="12" name="Line 7"/>
            <p:cNvSpPr/>
            <p:nvPr/>
          </p:nvSpPr>
          <p:spPr>
            <a:xfrm flipH="1" flipV="1">
              <a:off x="1715568" y="2588041"/>
              <a:ext cx="1464120" cy="845280"/>
            </a:xfrm>
            <a:prstGeom prst="line">
              <a:avLst/>
            </a:prstGeom>
            <a:ln w="6480" cap="rnd">
              <a:solidFill>
                <a:srgbClr val="000000"/>
              </a:solidFill>
              <a:custDash>
                <a:ds d="1300000" sp="900000"/>
              </a:custDash>
              <a:round/>
              <a:tailEnd type="oval" w="lg" len="sm"/>
            </a:ln>
          </p:spPr>
        </p:sp>
        <p:sp>
          <p:nvSpPr>
            <p:cNvPr id="13" name="Line 8"/>
            <p:cNvSpPr/>
            <p:nvPr/>
          </p:nvSpPr>
          <p:spPr>
            <a:xfrm flipH="1">
              <a:off x="1745088" y="3434761"/>
              <a:ext cx="1433880" cy="828000"/>
            </a:xfrm>
            <a:prstGeom prst="line">
              <a:avLst/>
            </a:prstGeom>
            <a:ln w="6480" cap="rnd">
              <a:solidFill>
                <a:srgbClr val="000000"/>
              </a:solidFill>
              <a:custDash>
                <a:ds d="1300000" sp="900000"/>
              </a:custDash>
              <a:round/>
              <a:tailEnd type="oval" w="med" len="lg"/>
            </a:ln>
          </p:spPr>
        </p:sp>
        <p:sp>
          <p:nvSpPr>
            <p:cNvPr id="14" name="Line 9"/>
            <p:cNvSpPr/>
            <p:nvPr/>
          </p:nvSpPr>
          <p:spPr>
            <a:xfrm rot="21300000" flipH="1" flipV="1">
              <a:off x="1622329" y="2931728"/>
              <a:ext cx="1555919" cy="566280"/>
            </a:xfrm>
            <a:prstGeom prst="line">
              <a:avLst/>
            </a:prstGeom>
            <a:ln w="6480" cap="rnd">
              <a:solidFill>
                <a:srgbClr val="000000"/>
              </a:solidFill>
              <a:custDash>
                <a:ds d="1300000" sp="900000"/>
              </a:custDash>
              <a:round/>
              <a:tailEnd type="oval" w="med" len="lg"/>
            </a:ln>
          </p:spPr>
        </p:sp>
        <p:sp>
          <p:nvSpPr>
            <p:cNvPr id="15" name="Line 10"/>
            <p:cNvSpPr/>
            <p:nvPr/>
          </p:nvSpPr>
          <p:spPr>
            <a:xfrm flipH="1" flipV="1">
              <a:off x="2600808" y="1848961"/>
              <a:ext cx="578160" cy="1588680"/>
            </a:xfrm>
            <a:prstGeom prst="line">
              <a:avLst/>
            </a:prstGeom>
            <a:ln w="6480" cap="rnd">
              <a:solidFill>
                <a:srgbClr val="000000"/>
              </a:solidFill>
              <a:custDash>
                <a:ds d="1300000" sp="900000"/>
              </a:custDash>
              <a:round/>
              <a:tailEnd type="oval" w="lg" len="sm"/>
            </a:ln>
          </p:spPr>
        </p:sp>
        <p:sp>
          <p:nvSpPr>
            <p:cNvPr id="16" name="Line 11"/>
            <p:cNvSpPr/>
            <p:nvPr/>
          </p:nvSpPr>
          <p:spPr>
            <a:xfrm flipH="1" flipV="1">
              <a:off x="2887368" y="1770841"/>
              <a:ext cx="293760" cy="1665000"/>
            </a:xfrm>
            <a:prstGeom prst="line">
              <a:avLst/>
            </a:prstGeom>
            <a:ln w="6480" cap="rnd">
              <a:solidFill>
                <a:srgbClr val="000000"/>
              </a:solidFill>
              <a:custDash>
                <a:ds d="1300000" sp="900000"/>
              </a:custDash>
              <a:round/>
              <a:tailEnd type="oval" w="lg" len="sm"/>
            </a:ln>
          </p:spPr>
        </p:sp>
        <p:sp>
          <p:nvSpPr>
            <p:cNvPr id="17" name="Line 12"/>
            <p:cNvSpPr/>
            <p:nvPr/>
          </p:nvSpPr>
          <p:spPr>
            <a:xfrm flipV="1">
              <a:off x="3178968" y="1743841"/>
              <a:ext cx="0" cy="1690560"/>
            </a:xfrm>
            <a:prstGeom prst="line">
              <a:avLst/>
            </a:prstGeom>
            <a:ln w="6480" cap="rnd">
              <a:solidFill>
                <a:srgbClr val="000000"/>
              </a:solidFill>
              <a:custDash>
                <a:ds d="1300000" sp="900000"/>
              </a:custDash>
              <a:round/>
              <a:tailEnd type="oval" w="lg" len="sm"/>
            </a:ln>
          </p:spPr>
        </p:sp>
        <p:sp>
          <p:nvSpPr>
            <p:cNvPr id="18" name="Line 13"/>
            <p:cNvSpPr/>
            <p:nvPr/>
          </p:nvSpPr>
          <p:spPr>
            <a:xfrm flipH="1" flipV="1">
              <a:off x="2333688" y="1969921"/>
              <a:ext cx="845640" cy="1464120"/>
            </a:xfrm>
            <a:prstGeom prst="line">
              <a:avLst/>
            </a:prstGeom>
            <a:ln w="6480" cap="rnd">
              <a:solidFill>
                <a:srgbClr val="000000"/>
              </a:solidFill>
              <a:custDash>
                <a:ds d="1300000" sp="900000"/>
              </a:custDash>
              <a:round/>
              <a:tailEnd type="oval" w="lg" len="sm"/>
            </a:ln>
          </p:spPr>
        </p:sp>
        <p:sp>
          <p:nvSpPr>
            <p:cNvPr id="19" name="CustomShape 14"/>
            <p:cNvSpPr/>
            <p:nvPr/>
          </p:nvSpPr>
          <p:spPr>
            <a:xfrm>
              <a:off x="4619328" y="3364921"/>
              <a:ext cx="288360" cy="142200"/>
            </a:xfrm>
            <a:prstGeom prst="rect">
              <a:avLst/>
            </a:prstGeom>
            <a:solidFill>
              <a:srgbClr val="969696"/>
            </a:solidFill>
            <a:ln w="255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15"/>
            <p:cNvSpPr/>
            <p:nvPr/>
          </p:nvSpPr>
          <p:spPr>
            <a:xfrm>
              <a:off x="4292088" y="3364921"/>
              <a:ext cx="286560" cy="142200"/>
            </a:xfrm>
            <a:prstGeom prst="rect">
              <a:avLst/>
            </a:prstGeom>
            <a:solidFill>
              <a:srgbClr val="C0C0C0"/>
            </a:solidFill>
            <a:ln w="6480">
              <a:solidFill>
                <a:srgbClr val="33333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Line 16"/>
            <p:cNvSpPr/>
            <p:nvPr/>
          </p:nvSpPr>
          <p:spPr>
            <a:xfrm flipH="1">
              <a:off x="3096528" y="3269881"/>
              <a:ext cx="180360" cy="312120"/>
            </a:xfrm>
            <a:prstGeom prst="line">
              <a:avLst/>
            </a:prstGeom>
            <a:ln w="63360">
              <a:solidFill>
                <a:srgbClr val="000000"/>
              </a:solidFill>
              <a:round/>
            </a:ln>
          </p:spPr>
        </p:sp>
        <p:sp>
          <p:nvSpPr>
            <p:cNvPr id="22" name="Line 17"/>
            <p:cNvSpPr/>
            <p:nvPr/>
          </p:nvSpPr>
          <p:spPr>
            <a:xfrm flipH="1" flipV="1">
              <a:off x="3180768" y="3432601"/>
              <a:ext cx="1485000" cy="1532880"/>
            </a:xfrm>
            <a:prstGeom prst="line">
              <a:avLst/>
            </a:prstGeom>
            <a:ln w="38160" cap="rnd">
              <a:solidFill>
                <a:srgbClr val="000000"/>
              </a:solidFill>
              <a:custDash>
                <a:ds d="800000" sp="300000"/>
              </a:custDash>
              <a:round/>
              <a:headEnd type="stealth" w="lg" len="lg"/>
            </a:ln>
          </p:spPr>
        </p:sp>
        <p:sp>
          <p:nvSpPr>
            <p:cNvPr id="23" name="CustomShape 18"/>
            <p:cNvSpPr/>
            <p:nvPr/>
          </p:nvSpPr>
          <p:spPr>
            <a:xfrm rot="18960000">
              <a:off x="3877264" y="4949996"/>
              <a:ext cx="1782360" cy="3330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ts val="1400"/>
                </a:lnSpc>
              </a:pPr>
              <a:r>
                <a:rPr lang="en-US" sz="1600" b="1" strike="noStrike" dirty="0">
                  <a:solidFill>
                    <a:srgbClr val="000000"/>
                  </a:solidFill>
                  <a:latin typeface="Times New Roman"/>
                  <a:ea typeface="DejaVu Sans"/>
                </a:rPr>
                <a:t>Q3D</a:t>
              </a:r>
              <a:r>
                <a:rPr lang="en-US" sz="1600" b="1" strike="noStrike" dirty="0">
                  <a:solidFill>
                    <a:srgbClr val="000000"/>
                  </a:solidFill>
                  <a:latin typeface="Calibri"/>
                  <a:ea typeface="DejaVu Sans"/>
                </a:rPr>
                <a:t> </a:t>
              </a:r>
              <a:r>
                <a:rPr lang="en-US" sz="1600" b="1" strike="noStrike" dirty="0" smtClean="0">
                  <a:solidFill>
                    <a:srgbClr val="000000"/>
                  </a:solidFill>
                  <a:latin typeface="Calibri"/>
                  <a:ea typeface="DejaVu Sans"/>
                </a:rPr>
                <a:t/>
              </a:r>
              <a:br>
                <a:rPr lang="en-US" sz="1600" b="1" strike="noStrike" dirty="0" smtClean="0">
                  <a:solidFill>
                    <a:srgbClr val="000000"/>
                  </a:solidFill>
                  <a:latin typeface="Calibri"/>
                  <a:ea typeface="DejaVu Sans"/>
                </a:rPr>
              </a:br>
              <a:r>
                <a:rPr lang="en-US" sz="1600" b="1" strike="noStrike" dirty="0" smtClean="0">
                  <a:solidFill>
                    <a:srgbClr val="000000"/>
                  </a:solidFill>
                  <a:latin typeface="Calibri"/>
                  <a:ea typeface="DejaVu Sans"/>
                </a:rPr>
                <a:t>(-</a:t>
              </a:r>
              <a:r>
                <a:rPr lang="en-US" sz="1600" b="1" strike="noStrike" dirty="0">
                  <a:solidFill>
                    <a:srgbClr val="000000"/>
                  </a:solidFill>
                  <a:latin typeface="Calibri"/>
                  <a:ea typeface="DejaVu Sans"/>
                </a:rPr>
                <a:t>20</a:t>
              </a:r>
              <a:r>
                <a:rPr lang="en-US" sz="1600" b="1" strike="noStrike" dirty="0" smtClean="0">
                  <a:solidFill>
                    <a:srgbClr val="000000"/>
                  </a:solidFill>
                  <a:latin typeface="Symbol"/>
                  <a:ea typeface="DejaVu Sans"/>
                </a:rPr>
                <a:t></a:t>
              </a:r>
              <a:r>
                <a:rPr lang="en-US" sz="1600" b="1" dirty="0">
                  <a:solidFill>
                    <a:srgbClr val="000000"/>
                  </a:solidFill>
                  <a:latin typeface="Calibri"/>
                  <a:ea typeface="DejaVu Sans"/>
                </a:rPr>
                <a:t>-</a:t>
              </a:r>
              <a:r>
                <a:rPr lang="en-US" sz="1600" b="1" strike="noStrike" dirty="0" smtClean="0">
                  <a:solidFill>
                    <a:srgbClr val="000000"/>
                  </a:solidFill>
                  <a:latin typeface="Calibri"/>
                  <a:ea typeface="DejaVu Sans"/>
                </a:rPr>
                <a:t>140</a:t>
              </a:r>
              <a:r>
                <a:rPr lang="en-US" sz="1600" b="1" strike="noStrike" dirty="0">
                  <a:solidFill>
                    <a:srgbClr val="000000"/>
                  </a:solidFill>
                  <a:latin typeface="Symbol"/>
                  <a:ea typeface="DejaVu Sans"/>
                </a:rPr>
                <a:t></a:t>
              </a:r>
              <a:r>
                <a:rPr lang="en-US" sz="1600" b="1" strike="noStrike" dirty="0">
                  <a:solidFill>
                    <a:srgbClr val="000000"/>
                  </a:solidFill>
                  <a:latin typeface="Calibri"/>
                  <a:ea typeface="DejaVu Sans"/>
                </a:rPr>
                <a:t>)</a:t>
              </a:r>
              <a:endParaRPr dirty="0"/>
            </a:p>
          </p:txBody>
        </p:sp>
        <p:sp>
          <p:nvSpPr>
            <p:cNvPr id="24" name="CustomShape 19"/>
            <p:cNvSpPr/>
            <p:nvPr/>
          </p:nvSpPr>
          <p:spPr>
            <a:xfrm rot="19800000">
              <a:off x="1291229" y="1548321"/>
              <a:ext cx="1085924" cy="374092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400" b="1" strike="noStrike" dirty="0" smtClean="0">
                  <a:solidFill>
                    <a:srgbClr val="000000"/>
                  </a:solidFill>
                  <a:latin typeface="Times New Roman"/>
                  <a:ea typeface="DejaVu Sans"/>
                </a:rPr>
                <a:t>7 Si(Au)s</a:t>
              </a:r>
              <a:endParaRPr dirty="0"/>
            </a:p>
          </p:txBody>
        </p:sp>
        <p:sp>
          <p:nvSpPr>
            <p:cNvPr id="25" name="CustomShape 20"/>
            <p:cNvSpPr/>
            <p:nvPr/>
          </p:nvSpPr>
          <p:spPr>
            <a:xfrm rot="14580000">
              <a:off x="7286" y="4108317"/>
              <a:ext cx="1317963" cy="515881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ts val="1400"/>
                </a:lnSpc>
              </a:pPr>
              <a:r>
                <a:rPr lang="en-US" sz="1400" b="1" strike="noStrike" dirty="0">
                  <a:solidFill>
                    <a:srgbClr val="000000"/>
                  </a:solidFill>
                  <a:latin typeface="Calibri"/>
                  <a:ea typeface="DejaVu Sans"/>
                </a:rPr>
                <a:t>3 </a:t>
              </a:r>
              <a:r>
                <a:rPr lang="en-US" sz="1400" b="1" strike="noStrike" dirty="0">
                  <a:solidFill>
                    <a:srgbClr val="000000"/>
                  </a:solidFill>
                  <a:latin typeface="Symbol"/>
                  <a:ea typeface="DejaVu Sans"/>
                </a:rPr>
                <a:t></a:t>
              </a:r>
              <a:r>
                <a:rPr lang="en-US" sz="1400" b="1" strike="noStrike" dirty="0">
                  <a:solidFill>
                    <a:srgbClr val="000000"/>
                  </a:solidFill>
                  <a:latin typeface="Calibri"/>
                  <a:ea typeface="DejaVu Sans"/>
                </a:rPr>
                <a:t>E-Es</a:t>
              </a:r>
              <a:endParaRPr dirty="0"/>
            </a:p>
            <a:p>
              <a:pPr algn="ctr">
                <a:lnSpc>
                  <a:spcPts val="1400"/>
                </a:lnSpc>
              </a:pPr>
              <a:r>
                <a:rPr lang="en-US" sz="1400" b="1" strike="noStrike" dirty="0">
                  <a:solidFill>
                    <a:srgbClr val="000000"/>
                  </a:solidFill>
                  <a:latin typeface="Calibri"/>
                  <a:ea typeface="DejaVu Sans"/>
                </a:rPr>
                <a:t>150</a:t>
              </a:r>
              <a:r>
                <a:rPr lang="en-US" sz="1400" b="1" strike="noStrike" dirty="0">
                  <a:solidFill>
                    <a:srgbClr val="000000"/>
                  </a:solidFill>
                  <a:latin typeface="Symbol"/>
                  <a:ea typeface="DejaVu Sans"/>
                </a:rPr>
                <a:t></a:t>
              </a:r>
              <a:r>
                <a:rPr lang="en-US" sz="1400" b="1" strike="noStrike" dirty="0">
                  <a:solidFill>
                    <a:srgbClr val="000000"/>
                  </a:solidFill>
                  <a:latin typeface="Calibri"/>
                  <a:ea typeface="DejaVu Sans"/>
                </a:rPr>
                <a:t>,160</a:t>
              </a:r>
              <a:r>
                <a:rPr lang="en-US" sz="1400" b="1" strike="noStrike" dirty="0">
                  <a:solidFill>
                    <a:srgbClr val="000000"/>
                  </a:solidFill>
                  <a:latin typeface="Symbol"/>
                  <a:ea typeface="DejaVu Sans"/>
                </a:rPr>
                <a:t></a:t>
              </a:r>
              <a:r>
                <a:rPr lang="en-US" sz="1400" b="1" strike="noStrike" dirty="0">
                  <a:solidFill>
                    <a:srgbClr val="000000"/>
                  </a:solidFill>
                  <a:latin typeface="Calibri"/>
                  <a:ea typeface="DejaVu Sans"/>
                </a:rPr>
                <a:t>,170</a:t>
              </a:r>
              <a:r>
                <a:rPr lang="en-US" sz="1400" b="1" strike="noStrike" dirty="0">
                  <a:solidFill>
                    <a:srgbClr val="000000"/>
                  </a:solidFill>
                  <a:latin typeface="Symbol"/>
                  <a:ea typeface="DejaVu Sans"/>
                </a:rPr>
                <a:t></a:t>
              </a:r>
              <a:endParaRPr dirty="0"/>
            </a:p>
          </p:txBody>
        </p:sp>
        <p:sp>
          <p:nvSpPr>
            <p:cNvPr id="26" name="Line 21"/>
            <p:cNvSpPr/>
            <p:nvPr/>
          </p:nvSpPr>
          <p:spPr>
            <a:xfrm>
              <a:off x="917425" y="3444285"/>
              <a:ext cx="3936756" cy="0"/>
            </a:xfrm>
            <a:prstGeom prst="line">
              <a:avLst/>
            </a:prstGeom>
            <a:ln w="19080">
              <a:solidFill>
                <a:srgbClr val="C00000"/>
              </a:solidFill>
              <a:round/>
              <a:tailEnd type="triangle" w="med" len="med"/>
            </a:ln>
          </p:spPr>
        </p:sp>
        <p:sp>
          <p:nvSpPr>
            <p:cNvPr id="27" name="CustomShape 22"/>
            <p:cNvSpPr/>
            <p:nvPr/>
          </p:nvSpPr>
          <p:spPr>
            <a:xfrm>
              <a:off x="449411" y="2646906"/>
              <a:ext cx="763719" cy="39492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b="1" strike="noStrike" baseline="30000" dirty="0" smtClean="0">
                  <a:solidFill>
                    <a:srgbClr val="C00000"/>
                  </a:solidFill>
                  <a:latin typeface="Times New Roman"/>
                  <a:ea typeface="DejaVu Sans"/>
                </a:rPr>
                <a:t>7</a:t>
              </a:r>
              <a:r>
                <a:rPr lang="en-US" b="1" strike="noStrike" dirty="0" smtClean="0">
                  <a:solidFill>
                    <a:srgbClr val="C00000"/>
                  </a:solidFill>
                  <a:latin typeface="Times New Roman"/>
                  <a:ea typeface="DejaVu Sans"/>
                </a:rPr>
                <a:t>Li</a:t>
              </a:r>
              <a:endParaRPr dirty="0">
                <a:solidFill>
                  <a:srgbClr val="C00000"/>
                </a:solidFill>
              </a:endParaRPr>
            </a:p>
          </p:txBody>
        </p:sp>
        <p:sp>
          <p:nvSpPr>
            <p:cNvPr id="28" name="CustomShape 23"/>
            <p:cNvSpPr/>
            <p:nvPr/>
          </p:nvSpPr>
          <p:spPr>
            <a:xfrm>
              <a:off x="4948927" y="3219021"/>
              <a:ext cx="1102679" cy="30312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400" b="1" strike="noStrike" dirty="0" smtClean="0">
                  <a:solidFill>
                    <a:srgbClr val="000000"/>
                  </a:solidFill>
                  <a:latin typeface="Times New Roman"/>
                  <a:ea typeface="DejaVu Sans"/>
                </a:rPr>
                <a:t>F.cup </a:t>
              </a:r>
              <a:endParaRPr dirty="0"/>
            </a:p>
          </p:txBody>
        </p:sp>
        <p:sp>
          <p:nvSpPr>
            <p:cNvPr id="29" name="CustomShape 24"/>
            <p:cNvSpPr/>
            <p:nvPr/>
          </p:nvSpPr>
          <p:spPr>
            <a:xfrm>
              <a:off x="2812128" y="3602881"/>
              <a:ext cx="639360" cy="30312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400" b="1" strike="noStrike" dirty="0" smtClean="0">
                  <a:solidFill>
                    <a:srgbClr val="000000"/>
                  </a:solidFill>
                  <a:latin typeface="Times New Roman"/>
                  <a:ea typeface="DejaVu Sans"/>
                </a:rPr>
                <a:t>Target</a:t>
              </a:r>
              <a:endParaRPr dirty="0"/>
            </a:p>
          </p:txBody>
        </p:sp>
        <p:sp>
          <p:nvSpPr>
            <p:cNvPr id="30" name="CustomShape 25"/>
            <p:cNvSpPr/>
            <p:nvPr/>
          </p:nvSpPr>
          <p:spPr>
            <a:xfrm>
              <a:off x="3961663" y="2451700"/>
              <a:ext cx="1271878" cy="30312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400" b="1" strike="noStrike" dirty="0">
                  <a:solidFill>
                    <a:srgbClr val="000000"/>
                  </a:solidFill>
                  <a:latin typeface="Calibri"/>
                  <a:ea typeface="DejaVu Sans"/>
                </a:rPr>
                <a:t>Monitor (</a:t>
              </a:r>
              <a:r>
                <a:rPr lang="en-US" sz="1400" b="1" strike="noStrike" dirty="0">
                  <a:solidFill>
                    <a:srgbClr val="000000"/>
                  </a:solidFill>
                  <a:latin typeface="Symbol"/>
                  <a:ea typeface="DejaVu Sans"/>
                </a:rPr>
                <a:t></a:t>
              </a:r>
              <a:r>
                <a:rPr lang="en-US" sz="1400" b="1" strike="noStrike" dirty="0">
                  <a:solidFill>
                    <a:srgbClr val="000000"/>
                  </a:solidFill>
                  <a:latin typeface="Calibri"/>
                  <a:ea typeface="DejaVu Sans"/>
                </a:rPr>
                <a:t>10</a:t>
              </a:r>
              <a:r>
                <a:rPr lang="en-US" sz="1400" b="1" strike="noStrike" baseline="30000" dirty="0">
                  <a:solidFill>
                    <a:srgbClr val="000000"/>
                  </a:solidFill>
                  <a:latin typeface="Symbol"/>
                  <a:ea typeface="DejaVu Sans"/>
                </a:rPr>
                <a:t></a:t>
              </a:r>
              <a:r>
                <a:rPr lang="en-US" sz="1400" b="1" strike="noStrike" dirty="0">
                  <a:solidFill>
                    <a:srgbClr val="000000"/>
                  </a:solidFill>
                  <a:latin typeface="Calibri"/>
                  <a:ea typeface="DejaVu Sans"/>
                </a:rPr>
                <a:t>)</a:t>
              </a:r>
              <a:endParaRPr dirty="0"/>
            </a:p>
          </p:txBody>
        </p:sp>
        <p:sp>
          <p:nvSpPr>
            <p:cNvPr id="31" name="Line 26"/>
            <p:cNvSpPr/>
            <p:nvPr/>
          </p:nvSpPr>
          <p:spPr>
            <a:xfrm flipH="1">
              <a:off x="1548168" y="3436921"/>
              <a:ext cx="1630800" cy="287280"/>
            </a:xfrm>
            <a:prstGeom prst="line">
              <a:avLst/>
            </a:prstGeom>
            <a:ln w="6480" cap="rnd">
              <a:solidFill>
                <a:srgbClr val="000000"/>
              </a:solidFill>
              <a:custDash>
                <a:ds d="1300000" sp="900000"/>
              </a:custDash>
              <a:round/>
              <a:tailEnd type="oval" w="med" len="lg"/>
            </a:ln>
          </p:spPr>
        </p:sp>
        <p:sp>
          <p:nvSpPr>
            <p:cNvPr id="32" name="Line 27"/>
            <p:cNvSpPr/>
            <p:nvPr/>
          </p:nvSpPr>
          <p:spPr>
            <a:xfrm>
              <a:off x="3179328" y="3436921"/>
              <a:ext cx="1702440" cy="300240"/>
            </a:xfrm>
            <a:prstGeom prst="line">
              <a:avLst/>
            </a:prstGeom>
            <a:ln w="6480" cap="rnd">
              <a:solidFill>
                <a:srgbClr val="000000"/>
              </a:solidFill>
              <a:custDash>
                <a:ds d="2900000" sp="900000"/>
              </a:custDash>
              <a:round/>
              <a:tailEnd type="oval" w="lg" len="sm"/>
            </a:ln>
          </p:spPr>
        </p:sp>
      </p:grpSp>
      <p:sp>
        <p:nvSpPr>
          <p:cNvPr id="5" name="CustomShape 29"/>
          <p:cNvSpPr/>
          <p:nvPr/>
        </p:nvSpPr>
        <p:spPr>
          <a:xfrm>
            <a:off x="4658360" y="5805264"/>
            <a:ext cx="149664" cy="162015"/>
          </a:xfrm>
          <a:prstGeom prst="ellipse">
            <a:avLst/>
          </a:prstGeom>
          <a:noFill/>
          <a:ln w="25560">
            <a:solidFill>
              <a:srgbClr val="C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30"/>
          <p:cNvSpPr/>
          <p:nvPr/>
        </p:nvSpPr>
        <p:spPr>
          <a:xfrm flipH="1" flipV="1">
            <a:off x="1691679" y="3501008"/>
            <a:ext cx="3096342" cy="2304254"/>
          </a:xfrm>
          <a:prstGeom prst="line">
            <a:avLst/>
          </a:prstGeom>
          <a:ln w="19050">
            <a:solidFill>
              <a:srgbClr val="C00000"/>
            </a:solidFill>
            <a:prstDash val="dash"/>
            <a:round/>
          </a:ln>
        </p:spPr>
      </p:sp>
      <p:sp>
        <p:nvSpPr>
          <p:cNvPr id="7" name="Line 31"/>
          <p:cNvSpPr/>
          <p:nvPr/>
        </p:nvSpPr>
        <p:spPr>
          <a:xfrm flipH="1" flipV="1">
            <a:off x="1043608" y="4941167"/>
            <a:ext cx="3600400" cy="1008110"/>
          </a:xfrm>
          <a:prstGeom prst="line">
            <a:avLst/>
          </a:prstGeom>
          <a:ln w="19050">
            <a:solidFill>
              <a:srgbClr val="C00000"/>
            </a:solidFill>
            <a:prstDash val="dash"/>
            <a:round/>
          </a:ln>
        </p:spPr>
      </p:sp>
      <p:sp>
        <p:nvSpPr>
          <p:cNvPr id="33" name="矩形 32"/>
          <p:cNvSpPr/>
          <p:nvPr/>
        </p:nvSpPr>
        <p:spPr>
          <a:xfrm>
            <a:off x="467544" y="980728"/>
            <a:ext cx="842493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Two experiments have been done at HI-13 tandem accelerator @ CIAE</a:t>
            </a:r>
          </a:p>
          <a:p>
            <a:pPr>
              <a:spcBef>
                <a:spcPts val="600"/>
              </a:spcBef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Exp1: </a:t>
            </a:r>
            <a:r>
              <a:rPr lang="en-US" altLang="zh-CN" sz="20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000" baseline="-25000" dirty="0" err="1" smtClean="0"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= 42.55, 37.55, 32.55, </a:t>
            </a:r>
            <a:r>
              <a:rPr lang="en-US" altLang="zh-CN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28.55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25.67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– high energies   </a:t>
            </a:r>
            <a:r>
              <a:rPr lang="en-US" altLang="zh-CN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2004.8</a:t>
            </a:r>
            <a:r>
              <a:rPr lang="en-US" altLang="zh-CN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】</a:t>
            </a:r>
          </a:p>
          <a:p>
            <a:pPr>
              <a:spcBef>
                <a:spcPts val="600"/>
              </a:spcBef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Exp2: </a:t>
            </a:r>
            <a:r>
              <a:rPr lang="en-US" altLang="zh-CN" sz="20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000" baseline="-25000" dirty="0" err="1" smtClean="0"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CN" sz="2000" b="1" dirty="0" smtClean="0">
                <a:solidFill>
                  <a:srgbClr val="0000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28.55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, </a:t>
            </a:r>
            <a:r>
              <a:rPr lang="en-US" altLang="zh-CN" sz="2000" dirty="0" smtClean="0">
                <a:solidFill>
                  <a:srgbClr val="0000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25.67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, 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24.3, 21.2 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MeV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 --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low energies   </a:t>
            </a:r>
            <a:r>
              <a:rPr lang="en-US" altLang="zh-CN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2016.4</a:t>
            </a:r>
            <a:r>
              <a:rPr lang="en-US" altLang="zh-CN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】</a:t>
            </a:r>
          </a:p>
          <a:p>
            <a:pPr>
              <a:spcBef>
                <a:spcPts val="600"/>
              </a:spcBef>
            </a:pPr>
            <a:r>
              <a:rPr lang="en-US" altLang="zh-CN" sz="2000" dirty="0" smtClean="0">
                <a:latin typeface="Times New Roman" pitchFamily="18" charset="0"/>
                <a:ea typeface="DejaVu Sans"/>
                <a:cs typeface="Times New Roman" pitchFamily="18" charset="0"/>
                <a:sym typeface="Wingdings"/>
              </a:rPr>
              <a:t></a:t>
            </a:r>
            <a:r>
              <a:rPr lang="en-US" altLang="zh-CN" sz="2000" dirty="0" smtClean="0">
                <a:latin typeface="Times New Roman" pitchFamily="18" charset="0"/>
                <a:ea typeface="DejaVu Sans"/>
                <a:cs typeface="Times New Roman" pitchFamily="18" charset="0"/>
              </a:rPr>
              <a:t>Angular distributions of both </a:t>
            </a:r>
            <a:r>
              <a:rPr lang="en-US" altLang="zh-CN" sz="2000" b="1" dirty="0" smtClean="0">
                <a:latin typeface="Times New Roman" pitchFamily="18" charset="0"/>
                <a:ea typeface="DejaVu Sans"/>
                <a:cs typeface="Times New Roman" pitchFamily="18" charset="0"/>
              </a:rPr>
              <a:t>elastic</a:t>
            </a:r>
            <a:r>
              <a:rPr lang="en-US" altLang="zh-CN" sz="2000" dirty="0" smtClean="0">
                <a:latin typeface="Times New Roman" pitchFamily="18" charset="0"/>
                <a:ea typeface="DejaVu Sans"/>
                <a:cs typeface="Times New Roman" pitchFamily="18" charset="0"/>
              </a:rPr>
              <a:t> scattering and </a:t>
            </a:r>
            <a:r>
              <a:rPr lang="en-US" altLang="zh-CN" sz="2000" b="1" dirty="0" smtClean="0">
                <a:latin typeface="Times New Roman" pitchFamily="18" charset="0"/>
                <a:ea typeface="DejaVu Sans"/>
                <a:cs typeface="Times New Roman" pitchFamily="18" charset="0"/>
              </a:rPr>
              <a:t>transfer</a:t>
            </a:r>
            <a:r>
              <a:rPr lang="en-US" altLang="zh-CN" sz="2000" dirty="0" smtClean="0">
                <a:latin typeface="Times New Roman" pitchFamily="18" charset="0"/>
                <a:ea typeface="DejaVu Sans"/>
                <a:cs typeface="Times New Roman" pitchFamily="18" charset="0"/>
              </a:rPr>
              <a:t> were measured.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5151493" y="2852936"/>
            <a:ext cx="3885003" cy="3384376"/>
            <a:chOff x="899592" y="443402"/>
            <a:chExt cx="7416824" cy="6009934"/>
          </a:xfrm>
        </p:grpSpPr>
        <p:pic>
          <p:nvPicPr>
            <p:cNvPr id="37" name="图片 13"/>
            <p:cNvPicPr/>
            <p:nvPr/>
          </p:nvPicPr>
          <p:blipFill>
            <a:blip r:embed="rId3" cstate="print"/>
            <a:stretch/>
          </p:blipFill>
          <p:spPr>
            <a:xfrm>
              <a:off x="899592" y="1412776"/>
              <a:ext cx="7416824" cy="5040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38" name="TextBox 37"/>
            <p:cNvSpPr txBox="1"/>
            <p:nvPr/>
          </p:nvSpPr>
          <p:spPr>
            <a:xfrm>
              <a:off x="3917382" y="443402"/>
              <a:ext cx="4268113" cy="929128"/>
            </a:xfrm>
            <a:prstGeom prst="rect">
              <a:avLst/>
            </a:prstGeom>
            <a:noFill/>
            <a:ln w="15875"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smtClean="0"/>
                <a:t>2 Telescopes: </a:t>
              </a:r>
              <a:r>
                <a:rPr lang="en-US" altLang="zh-CN" sz="1400" b="1" dirty="0" smtClean="0">
                  <a:sym typeface="Symbol"/>
                </a:rPr>
                <a:t>SSSD(</a:t>
              </a:r>
              <a:r>
                <a:rPr lang="en-US" altLang="zh-CN" sz="1400" b="1" dirty="0" smtClean="0"/>
                <a:t>20</a:t>
              </a:r>
              <a:r>
                <a:rPr lang="en-US" altLang="zh-CN" sz="1400" b="1" dirty="0" smtClean="0">
                  <a:sym typeface="Symbol"/>
                </a:rPr>
                <a:t>m) + DSSD(</a:t>
              </a:r>
              <a:r>
                <a:rPr lang="en-US" altLang="zh-CN" sz="1400" b="1" dirty="0" smtClean="0"/>
                <a:t>60</a:t>
              </a:r>
              <a:r>
                <a:rPr lang="en-US" altLang="zh-CN" sz="1400" b="1" dirty="0" smtClean="0">
                  <a:sym typeface="Symbol"/>
                </a:rPr>
                <a:t>m) + QSD(</a:t>
              </a:r>
              <a:r>
                <a:rPr lang="en-US" altLang="zh-CN" sz="1400" b="1" dirty="0" smtClean="0"/>
                <a:t>100</a:t>
              </a:r>
              <a:r>
                <a:rPr lang="en-US" altLang="zh-CN" sz="1400" b="1" dirty="0" smtClean="0">
                  <a:sym typeface="Symbol"/>
                </a:rPr>
                <a:t>m)</a:t>
              </a:r>
              <a:endParaRPr lang="zh-CN" altLang="en-US" sz="1400" b="1" dirty="0"/>
            </a:p>
          </p:txBody>
        </p:sp>
        <p:cxnSp>
          <p:nvCxnSpPr>
            <p:cNvPr id="39" name="直接箭头连接符 38"/>
            <p:cNvCxnSpPr>
              <a:endCxn id="38" idx="2"/>
            </p:cNvCxnSpPr>
            <p:nvPr/>
          </p:nvCxnSpPr>
          <p:spPr>
            <a:xfrm flipV="1">
              <a:off x="5161156" y="1372530"/>
              <a:ext cx="890282" cy="1500420"/>
            </a:xfrm>
            <a:prstGeom prst="straightConnector1">
              <a:avLst/>
            </a:prstGeom>
            <a:ln w="31750">
              <a:solidFill>
                <a:srgbClr val="FF00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>
              <a:endCxn id="38" idx="2"/>
            </p:cNvCxnSpPr>
            <p:nvPr/>
          </p:nvCxnSpPr>
          <p:spPr>
            <a:xfrm flipV="1">
              <a:off x="5711036" y="1372530"/>
              <a:ext cx="340402" cy="1884033"/>
            </a:xfrm>
            <a:prstGeom prst="straightConnector1">
              <a:avLst/>
            </a:prstGeom>
            <a:ln w="31750">
              <a:solidFill>
                <a:srgbClr val="FF00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/>
            <p:cNvCxnSpPr/>
            <p:nvPr/>
          </p:nvCxnSpPr>
          <p:spPr>
            <a:xfrm flipH="1">
              <a:off x="4860032" y="2852936"/>
              <a:ext cx="3240360" cy="1008112"/>
            </a:xfrm>
            <a:prstGeom prst="straightConnector1">
              <a:avLst/>
            </a:prstGeom>
            <a:ln w="76200" cap="rnd">
              <a:solidFill>
                <a:srgbClr val="C00000">
                  <a:alpha val="80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5076056" y="2852936"/>
            <a:ext cx="14590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7030A0"/>
                </a:solidFill>
              </a:rPr>
              <a:t>Exp2 – R60</a:t>
            </a:r>
            <a:endParaRPr lang="zh-CN" altLang="en-US" sz="2200" b="1" dirty="0">
              <a:solidFill>
                <a:srgbClr val="7030A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07704" y="2852936"/>
            <a:ext cx="14590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7030A0"/>
                </a:solidFill>
              </a:rPr>
              <a:t>Exp1 – R20</a:t>
            </a:r>
            <a:endParaRPr lang="zh-CN" altLang="en-US" sz="2200" b="1" dirty="0">
              <a:solidFill>
                <a:srgbClr val="7030A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" y="0"/>
            <a:ext cx="9144000" cy="72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4000" b="1" baseline="30000" dirty="0" smtClean="0"/>
              <a:t>208</a:t>
            </a:r>
            <a:r>
              <a:rPr lang="en-US" altLang="zh-CN" sz="4000" b="1" dirty="0" smtClean="0"/>
              <a:t>Pb(</a:t>
            </a:r>
            <a:r>
              <a:rPr lang="en-US" altLang="zh-CN" sz="4000" b="1" baseline="30000" dirty="0" smtClean="0"/>
              <a:t>7</a:t>
            </a:r>
            <a:r>
              <a:rPr lang="en-US" altLang="zh-CN" sz="4000" b="1" dirty="0" smtClean="0"/>
              <a:t>Li,</a:t>
            </a:r>
            <a:r>
              <a:rPr lang="en-US" altLang="zh-CN" sz="4000" b="1" baseline="30000" dirty="0" smtClean="0"/>
              <a:t>6</a:t>
            </a:r>
            <a:r>
              <a:rPr lang="en-US" altLang="zh-CN" sz="4000" b="1" dirty="0" smtClean="0"/>
              <a:t>He)</a:t>
            </a:r>
            <a:r>
              <a:rPr lang="en-US" altLang="zh-CN" sz="4000" b="1" baseline="30000" dirty="0" smtClean="0"/>
              <a:t>209</a:t>
            </a:r>
            <a:r>
              <a:rPr lang="en-US" altLang="zh-CN" sz="4000" b="1" dirty="0" smtClean="0"/>
              <a:t>Bi </a:t>
            </a:r>
            <a:r>
              <a:rPr lang="en-US" altLang="zh-CN" sz="4000" b="1" dirty="0" err="1" smtClean="0"/>
              <a:t>Exps</a:t>
            </a:r>
            <a:endParaRPr lang="en-US" altLang="zh-CN" sz="4000" b="1" dirty="0" smtClean="0"/>
          </a:p>
        </p:txBody>
      </p:sp>
      <p:pic>
        <p:nvPicPr>
          <p:cNvPr id="47" name="Picture 6" descr="English Vers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1" t="12500" r="14999" b="25000"/>
          <a:stretch>
            <a:fillRect/>
          </a:stretch>
        </p:blipFill>
        <p:spPr bwMode="auto">
          <a:xfrm>
            <a:off x="0" y="0"/>
            <a:ext cx="87716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直接连接符 48"/>
          <p:cNvCxnSpPr/>
          <p:nvPr/>
        </p:nvCxnSpPr>
        <p:spPr>
          <a:xfrm rot="-480000" flipV="1">
            <a:off x="2484000" y="5616000"/>
            <a:ext cx="576064" cy="14400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55576" y="5661248"/>
            <a:ext cx="1148960" cy="34970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zh-CN" b="1" dirty="0" smtClean="0"/>
              <a:t>Focal Plane</a:t>
            </a:r>
            <a:endParaRPr lang="zh-CN" altLang="en-US" b="1" dirty="0"/>
          </a:p>
        </p:txBody>
      </p:sp>
      <p:cxnSp>
        <p:nvCxnSpPr>
          <p:cNvPr id="52" name="直接箭头连接符 51"/>
          <p:cNvCxnSpPr>
            <a:stCxn id="50" idx="3"/>
          </p:cNvCxnSpPr>
          <p:nvPr/>
        </p:nvCxnSpPr>
        <p:spPr>
          <a:xfrm flipV="1">
            <a:off x="1904536" y="5805265"/>
            <a:ext cx="507224" cy="30834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-1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CEPC-</a:t>
            </a:r>
            <a:r>
              <a:rPr lang="en-US" altLang="zh-CN" dirty="0" smtClean="0">
                <a:sym typeface="Symbol"/>
              </a:rPr>
              <a:t></a:t>
            </a:r>
            <a:r>
              <a:rPr lang="en-US" altLang="zh-CN" dirty="0" smtClean="0"/>
              <a:t>			</a:t>
            </a:r>
            <a:r>
              <a:rPr lang="en-US" altLang="zh-CN" dirty="0" smtClean="0">
                <a:hlinkClick r:id="rId6"/>
              </a:rPr>
              <a:t>CJLin@ciae.ac.cn</a:t>
            </a:r>
            <a:r>
              <a:rPr lang="en-US" altLang="zh-CN" dirty="0" smtClean="0"/>
              <a:t>				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3550</TotalTime>
  <Words>1297</Words>
  <Application>Microsoft Office PowerPoint</Application>
  <PresentationFormat>全屏显示(4:3)</PresentationFormat>
  <Paragraphs>232</Paragraphs>
  <Slides>23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Office 主题</vt:lpstr>
      <vt:lpstr>公式</vt:lpstr>
      <vt:lpstr>Equation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CJLin</dc:creator>
  <cp:lastModifiedBy>Chengjian Lin</cp:lastModifiedBy>
  <cp:revision>364</cp:revision>
  <dcterms:created xsi:type="dcterms:W3CDTF">2014-07-11T06:47:54Z</dcterms:created>
  <dcterms:modified xsi:type="dcterms:W3CDTF">2017-11-29T15:18:47Z</dcterms:modified>
</cp:coreProperties>
</file>