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4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6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7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4372" r:id="rId3"/>
    <p:sldMasterId id="2147484501" r:id="rId4"/>
    <p:sldMasterId id="2147484518" r:id="rId5"/>
    <p:sldMasterId id="2147484530" r:id="rId6"/>
    <p:sldMasterId id="2147484542" r:id="rId7"/>
    <p:sldMasterId id="2147484595" r:id="rId8"/>
    <p:sldMasterId id="2147484607" r:id="rId9"/>
    <p:sldMasterId id="2147484959" r:id="rId10"/>
    <p:sldMasterId id="2147484971" r:id="rId11"/>
    <p:sldMasterId id="2147484976" r:id="rId12"/>
    <p:sldMasterId id="2147485000" r:id="rId13"/>
    <p:sldMasterId id="2147485012" r:id="rId14"/>
    <p:sldMasterId id="2147485024" r:id="rId15"/>
    <p:sldMasterId id="2147485038" r:id="rId16"/>
    <p:sldMasterId id="2147485050" r:id="rId17"/>
    <p:sldMasterId id="2147485062" r:id="rId18"/>
  </p:sldMasterIdLst>
  <p:notesMasterIdLst>
    <p:notesMasterId r:id="rId46"/>
  </p:notesMasterIdLst>
  <p:sldIdLst>
    <p:sldId id="258" r:id="rId19"/>
    <p:sldId id="694" r:id="rId20"/>
    <p:sldId id="695" r:id="rId21"/>
    <p:sldId id="615" r:id="rId22"/>
    <p:sldId id="689" r:id="rId23"/>
    <p:sldId id="690" r:id="rId24"/>
    <p:sldId id="290" r:id="rId25"/>
    <p:sldId id="698" r:id="rId26"/>
    <p:sldId id="696" r:id="rId27"/>
    <p:sldId id="697" r:id="rId28"/>
    <p:sldId id="524" r:id="rId29"/>
    <p:sldId id="621" r:id="rId30"/>
    <p:sldId id="693" r:id="rId31"/>
    <p:sldId id="604" r:id="rId32"/>
    <p:sldId id="699" r:id="rId33"/>
    <p:sldId id="700" r:id="rId34"/>
    <p:sldId id="692" r:id="rId35"/>
    <p:sldId id="672" r:id="rId36"/>
    <p:sldId id="684" r:id="rId37"/>
    <p:sldId id="681" r:id="rId38"/>
    <p:sldId id="682" r:id="rId39"/>
    <p:sldId id="687" r:id="rId40"/>
    <p:sldId id="685" r:id="rId41"/>
    <p:sldId id="629" r:id="rId42"/>
    <p:sldId id="688" r:id="rId43"/>
    <p:sldId id="631" r:id="rId44"/>
    <p:sldId id="632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94660"/>
  </p:normalViewPr>
  <p:slideViewPr>
    <p:cSldViewPr>
      <p:cViewPr varScale="1">
        <p:scale>
          <a:sx n="83" d="100"/>
          <a:sy n="83" d="100"/>
        </p:scale>
        <p:origin x="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0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69386-0D5B-4C91-B42C-2248701EF033}" type="datetimeFigureOut">
              <a:rPr lang="zh-CN" altLang="en-US" smtClean="0"/>
              <a:t>2017-12-6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BD3A9-1F36-4A10-B693-51A364889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89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507-7826-46FA-A084-823D101C0676}" type="datetimeFigureOut">
              <a:rPr lang="zh-CN" altLang="en-US" smtClean="0"/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1AFF-D8B4-43A6-908A-9F8707086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2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507-7826-46FA-A084-823D101C0676}" type="datetimeFigureOut">
              <a:rPr lang="zh-CN" altLang="en-US" smtClean="0"/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1AFF-D8B4-43A6-908A-9F8707086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5870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B3B09BE-7672-4FE7-AF5D-CC0F13CC7C7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F4CF193-FFD9-457E-936C-F366F31505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4965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F3487CF-3C6E-4973-A652-E4FF7E07BCFA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C8C9E08-A59E-434E-B6A6-572DCFF52C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45229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FB84FDB-F439-4982-88E0-6CC3C27F0221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4045F4A-DF64-486B-8911-5691236E68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774936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2"/>
            <a:ext cx="9144000" cy="836613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55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836616"/>
            <a:ext cx="9144000" cy="714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55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673"/>
            <a:ext cx="7886700" cy="867049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980216"/>
          </a:xfrm>
          <a:noFill/>
        </p:spPr>
        <p:txBody>
          <a:bodyPr/>
          <a:lstStyle>
            <a:lvl1pPr marL="457078" indent="-4570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400" b="1"/>
            </a:lvl1pPr>
            <a:lvl2pPr marL="685617" indent="-228539">
              <a:buClr>
                <a:srgbClr val="00B0F0"/>
              </a:buClr>
              <a:buFont typeface="Wingdings" panose="05000000000000000000" pitchFamily="2" charset="2"/>
              <a:buChar char="l"/>
              <a:defRPr sz="2000"/>
            </a:lvl2pPr>
            <a:lvl3pPr>
              <a:defRPr sz="18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8DB2B03-8B1D-435A-8239-B1B7C1A59085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BCC3F9F-60FE-467C-B874-1AC9B43E98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1158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95B3BD0-AA58-482D-920C-BE6DE12A1AFE}" type="datetime1">
              <a:rPr lang="zh-CN" altLang="en-US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F84C674-BDA7-4D97-AFED-C4DE33BC3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754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3EB0BCE-5EF0-419D-9D94-3CAD7E591E01}" type="datetime1">
              <a:rPr lang="zh-CN" altLang="en-US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92340A3-B988-4E14-B17A-DF3F692F3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393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DAEFDBC-6C71-422F-A2CC-541AE8D7AB68}" type="datetime1">
              <a:rPr lang="zh-CN" altLang="en-US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54B5DAD-75C9-4F30-9B34-5D62F9915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48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E09324B-3565-4035-AB12-1DBBEBA6D79B}" type="datetime1">
              <a:rPr lang="zh-CN" altLang="en-US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C556FB0-2594-468D-9032-797934622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741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F399565-5EBA-4A0F-8499-1D4E50139E65}" type="datetime1">
              <a:rPr lang="zh-CN" altLang="en-US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F9D91AF-8AAD-4CE4-8812-58F618F6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358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88812C6-78A8-47ED-9ED3-A98277884497}" type="datetime1">
              <a:rPr lang="zh-CN" altLang="en-US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DB54689-9C44-4115-9FFF-83B4DC9F1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1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27469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507-7826-46FA-A084-823D101C0676}" type="datetimeFigureOut">
              <a:rPr lang="zh-CN" altLang="en-US" smtClean="0"/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1AFF-D8B4-43A6-908A-9F8707086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398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DBAD148-DB05-4E69-988F-2E5BC39E3622}" type="datetime1">
              <a:rPr lang="zh-CN" altLang="en-US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0DB2D7B-1DCB-4B9F-B4C3-A9498C517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605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319BF94-A49E-47DB-B095-163D64D82AA0}" type="datetime1">
              <a:rPr lang="zh-CN" altLang="en-US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7694F3B-59CA-43C4-A8E1-1FD5277D2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61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F6924B0-8B39-4AB8-8B4E-157D6752ABAD}" type="datetime1">
              <a:rPr lang="zh-CN" altLang="en-US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4C8385F-6BDD-4BDE-A821-3F663D2CE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156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1123422-E084-44CB-9959-62B12AE0E4BA}" type="datetime1">
              <a:rPr lang="zh-CN" altLang="en-US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1EABD5C-E378-4144-97C2-2C86D2D3D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80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C4B200F-AD5C-4939-AF06-520803CEFB13}" type="datetime1">
              <a:rPr lang="zh-CN" altLang="en-US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84A0497-2080-4A33-A5ED-DB0DA4886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76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23C47228-D3EF-4F6A-9D30-41A4DD8DBD31}" type="datetime1">
              <a:rPr lang="zh-CN" altLang="en-US" smtClean="0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5B15B247-200A-4EFB-9107-77464F4CE0B7}" type="slidenum">
              <a:rPr lang="en-US" altLang="zh-CN"/>
              <a:pPr>
                <a:defRPr/>
              </a:pPr>
              <a:t>‹#›</a:t>
            </a:fld>
            <a:r>
              <a:rPr lang="en-US" altLang="zh-CN" dirty="0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830639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055E33E1-A409-488A-8A11-2E694FDA19A7}" type="datetime1">
              <a:rPr lang="zh-CN" altLang="en-US" smtClean="0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E947CD67-063B-4177-8D99-56FA5E038D2D}" type="slidenum">
              <a:rPr lang="en-US" altLang="zh-CN"/>
              <a:pPr>
                <a:defRPr/>
              </a:pPr>
              <a:t>‹#›</a:t>
            </a:fld>
            <a:r>
              <a:rPr lang="en-US" altLang="zh-CN" dirty="0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9675137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5E394D7F-A2B8-489E-9381-8EE42073913F}" type="datetime1">
              <a:rPr lang="zh-CN" altLang="en-US" smtClean="0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2BB7369E-9BEC-4350-B1ED-49A3D0FF6E9B}" type="slidenum">
              <a:rPr lang="en-US" altLang="zh-CN"/>
              <a:pPr>
                <a:defRPr/>
              </a:pPr>
              <a:t>‹#›</a:t>
            </a:fld>
            <a:r>
              <a:rPr lang="en-US" altLang="zh-CN" dirty="0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7030905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A1E4EEA7-9435-4910-9B35-4A19AD1B401A}" type="datetime1">
              <a:rPr lang="zh-CN" altLang="en-US" smtClean="0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93BF87A-6DDE-4A9D-8FA2-537C73D1400A}" type="slidenum">
              <a:rPr lang="en-US" altLang="zh-CN"/>
              <a:pPr>
                <a:defRPr/>
              </a:pPr>
              <a:t>‹#›</a:t>
            </a:fld>
            <a:r>
              <a:rPr lang="en-US" altLang="zh-CN" dirty="0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6658111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ED4BC2A-D2FA-4E6C-B1EF-2147900C2CA4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A42DF25-B15B-4C9A-A5FF-8CFED4BA87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442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936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9052CAA-3801-44C0-95C9-9AFE1947EE10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BA397AB-2539-4617-A6AC-B922A23207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6049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2FF7DB1-2E9A-413C-8513-9A23969F5C6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58D90F1-CA3E-4F32-99AC-B1858EFEFB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2762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902C7B6-DC13-4B6E-8443-78B1DE13899F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5ECDA26-8455-48B9-85FD-8B6BC540FD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1180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55BB6FE-BEFC-4654-8E8F-D7F458CB998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88CC99F-4FD6-4A3A-8BFD-971780109C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3320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D4FB6C7-88F4-42E4-9B19-7ADA78EDBF37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5D26776-9E1D-461B-9FF7-0A41C06519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0360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FFD0E20-1D03-4139-A1FC-E9CE4C3FA1FF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26690C1-27B5-44E4-A922-6FC8D45FDE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4393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7FE152B-595F-4DC0-9974-0347B7930233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C3AE945-BB51-4BD0-A544-2506335AC0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252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C731F85-24EE-482C-9615-980ED72DD8BA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5D953BC-F551-4AEF-B9EC-DC7ADB7FC6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7104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CD308E3-FC76-4D59-820B-AE93AC914B61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4E65AB1-22CF-4A12-9B79-54F34EAAF9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4937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27467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452C91D-BE9D-4831-996C-1F6D07C350B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2B4873A-1301-4AA3-B0AB-54B0813FC8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582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668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F92017D-661A-4E46-9520-79B75F5E1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038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1E0BF21-A7C4-409A-95CA-1355A9EEB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025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C6F3D05-8EAA-410C-A624-FF6B422F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371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B692A04-C840-46FA-9277-1582BC5FC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52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84EA914-26BE-4011-ABEC-2A2F5C22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233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6B6B2EF-A12F-461B-807B-9C141D01B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255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8E9F221-1996-42F2-B2BF-EB5829844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806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2BF1C27-BBCA-43E3-92BD-E888DEEDC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15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04FB8A2-1F2A-4A64-848A-6DC800C33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029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7BFA78F-1D19-4970-8BAD-70FBA89B0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8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1709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79A8B42-729C-4CCF-AF34-C1509907C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048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EB1-11C3-9048-AE7F-803B669A2F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18D8-AB4A-6943-BDAE-7764C99701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560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732D-2731-6947-B69A-BF88AFE61F0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44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C6C7-1111-004F-9A1C-5F9F7949FE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CE1D8-1560-7C48-AE5B-C885CC9DCAB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619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A3C2-13A6-3D4C-8C49-D1911D5429B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2E53-BCDD-8544-B567-C7CEEE17C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20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5DEA-7AF0-A44F-98CF-6D99A3B6B3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1C01-4DD1-3446-B924-9DFBD4A8E0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12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D9B1-A6FA-834E-85D7-1AA4B32E1F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7571-1D3A-1A40-9CCA-F2B18EC186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89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D2B8-C2D5-314E-B039-C46795CD8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DEEA-6CD3-8F4C-AF18-70ADDC6CC4C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643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2127-C71B-1649-B53E-31A95D4520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C661-00E1-6C4B-96FB-8901F09D6D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939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AC15-0B1F-4E4E-8518-C206DEE0B6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3411-5073-FA42-93D8-55141F3655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45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999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A3C2-13A6-3D4C-8C49-D1911D5429B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2E53-BCDD-8544-B567-C7CEEE17C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545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2" y="274650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A3C2-13A6-3D4C-8C49-D1911D5429B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2E53-BCDD-8544-B567-C7CEEE17C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65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9166" y="912019"/>
            <a:ext cx="7305675" cy="238760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5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338070"/>
            <a:ext cx="6858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078" indent="0" algn="ctr">
              <a:buNone/>
              <a:defRPr sz="2000"/>
            </a:lvl2pPr>
            <a:lvl3pPr marL="914155" indent="0" algn="ctr">
              <a:buNone/>
              <a:defRPr sz="1800"/>
            </a:lvl3pPr>
            <a:lvl4pPr marL="1371232" indent="0" algn="ctr">
              <a:buNone/>
              <a:defRPr sz="1600"/>
            </a:lvl4pPr>
            <a:lvl5pPr marL="1828310" indent="0" algn="ctr">
              <a:buNone/>
              <a:defRPr sz="1600"/>
            </a:lvl5pPr>
            <a:lvl6pPr marL="2285388" indent="0" algn="ctr">
              <a:buNone/>
              <a:defRPr sz="1600"/>
            </a:lvl6pPr>
            <a:lvl7pPr marL="2742465" indent="0" algn="ctr">
              <a:buNone/>
              <a:defRPr sz="1600"/>
            </a:lvl7pPr>
            <a:lvl8pPr marL="3199542" indent="0" algn="ctr">
              <a:buNone/>
              <a:defRPr sz="1600"/>
            </a:lvl8pPr>
            <a:lvl9pPr marL="365662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2B03-8B1D-435A-8239-B1B7C1A590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139-F786-4568-ADCC-715A780593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0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31"/>
            <a:ext cx="9144000" cy="1102095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11157"/>
            <a:ext cx="7886700" cy="8670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2B03-8B1D-435A-8239-B1B7C1A590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139-F786-4568-ADCC-715A780593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8"/>
          <p:cNvSpPr/>
          <p:nvPr userDrawn="1"/>
        </p:nvSpPr>
        <p:spPr>
          <a:xfrm rot="10800000">
            <a:off x="8307288" y="6280749"/>
            <a:ext cx="836712" cy="440759"/>
          </a:xfrm>
          <a:custGeom>
            <a:avLst/>
            <a:gdLst>
              <a:gd name="connsiteX0" fmla="*/ 0 w 1224136"/>
              <a:gd name="connsiteY0" fmla="*/ 0 h 432048"/>
              <a:gd name="connsiteX1" fmla="*/ 122413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28575 h 460623"/>
              <a:gd name="connsiteX1" fmla="*/ 1024111 w 1224136"/>
              <a:gd name="connsiteY1" fmla="*/ 0 h 460623"/>
              <a:gd name="connsiteX2" fmla="*/ 1224136 w 1224136"/>
              <a:gd name="connsiteY2" fmla="*/ 460623 h 460623"/>
              <a:gd name="connsiteX3" fmla="*/ 0 w 1224136"/>
              <a:gd name="connsiteY3" fmla="*/ 460623 h 460623"/>
              <a:gd name="connsiteX4" fmla="*/ 0 w 1224136"/>
              <a:gd name="connsiteY4" fmla="*/ 28575 h 460623"/>
              <a:gd name="connsiteX0" fmla="*/ 0 w 1224136"/>
              <a:gd name="connsiteY0" fmla="*/ 0 h 432048"/>
              <a:gd name="connsiteX1" fmla="*/ 1024111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0 h 432048"/>
              <a:gd name="connsiteX1" fmla="*/ 101458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432048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8450537" y="6348694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1416" tIns="45708" rIns="91416" bIns="45708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defTabSz="914155">
              <a:defRPr/>
            </a:pPr>
            <a:r>
              <a:rPr lang="zh-CN" altLang="en-US" sz="1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fld id="{2EEF1883-7A0E-4F66-9932-E581691AD397}" type="slidenum"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914155">
                <a:defRPr/>
              </a:pPr>
              <a:t>‹#›</a:t>
            </a:fld>
            <a:r>
              <a:rPr lang="zh-CN" altLang="en-US" sz="1300" dirty="0" smtClean="0">
                <a:solidFill>
                  <a:prstClr val="white"/>
                </a:solidFill>
              </a:rPr>
              <a:t>  </a:t>
            </a:r>
            <a:endParaRPr lang="zh-CN" altLang="en-US" sz="1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1078173"/>
            <a:ext cx="9144000" cy="127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5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31"/>
            <a:ext cx="9144000" cy="1102095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11157"/>
            <a:ext cx="7886700" cy="8670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2B03-8B1D-435A-8239-B1B7C1A590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139-F786-4568-ADCC-715A780593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8"/>
          <p:cNvSpPr/>
          <p:nvPr userDrawn="1"/>
        </p:nvSpPr>
        <p:spPr>
          <a:xfrm rot="10800000">
            <a:off x="8307288" y="6280749"/>
            <a:ext cx="836712" cy="440759"/>
          </a:xfrm>
          <a:custGeom>
            <a:avLst/>
            <a:gdLst>
              <a:gd name="connsiteX0" fmla="*/ 0 w 1224136"/>
              <a:gd name="connsiteY0" fmla="*/ 0 h 432048"/>
              <a:gd name="connsiteX1" fmla="*/ 122413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28575 h 460623"/>
              <a:gd name="connsiteX1" fmla="*/ 1024111 w 1224136"/>
              <a:gd name="connsiteY1" fmla="*/ 0 h 460623"/>
              <a:gd name="connsiteX2" fmla="*/ 1224136 w 1224136"/>
              <a:gd name="connsiteY2" fmla="*/ 460623 h 460623"/>
              <a:gd name="connsiteX3" fmla="*/ 0 w 1224136"/>
              <a:gd name="connsiteY3" fmla="*/ 460623 h 460623"/>
              <a:gd name="connsiteX4" fmla="*/ 0 w 1224136"/>
              <a:gd name="connsiteY4" fmla="*/ 28575 h 460623"/>
              <a:gd name="connsiteX0" fmla="*/ 0 w 1224136"/>
              <a:gd name="connsiteY0" fmla="*/ 0 h 432048"/>
              <a:gd name="connsiteX1" fmla="*/ 1024111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0 h 432048"/>
              <a:gd name="connsiteX1" fmla="*/ 101458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432048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8450537" y="6348694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1416" tIns="45708" rIns="91416" bIns="45708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defTabSz="914155">
              <a:defRPr/>
            </a:pPr>
            <a:r>
              <a:rPr lang="zh-CN" altLang="en-US" sz="1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fld id="{2EEF1883-7A0E-4F66-9932-E581691AD397}" type="slidenum"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914155">
                <a:defRPr/>
              </a:pPr>
              <a:t>‹#›</a:t>
            </a:fld>
            <a:r>
              <a:rPr lang="zh-CN" altLang="en-US" sz="1300" dirty="0" smtClean="0">
                <a:solidFill>
                  <a:prstClr val="white"/>
                </a:solidFill>
              </a:rPr>
              <a:t>  </a:t>
            </a:r>
            <a:endParaRPr lang="zh-CN" altLang="en-US" sz="1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1078173"/>
            <a:ext cx="9144000" cy="127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628650" y="1447805"/>
            <a:ext cx="7886700" cy="4729163"/>
          </a:xfrm>
          <a:noFill/>
        </p:spPr>
        <p:txBody>
          <a:bodyPr/>
          <a:lstStyle>
            <a:lvl1pPr marL="457078" indent="-4570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b="1"/>
            </a:lvl1pPr>
            <a:lvl2pPr marL="685617" indent="-228539">
              <a:buClr>
                <a:srgbClr val="00B0F0"/>
              </a:buClr>
              <a:buFont typeface="Wingdings" panose="05000000000000000000" pitchFamily="2" charset="2"/>
              <a:buChar char="l"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74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粒子物理_列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5" y="31"/>
            <a:ext cx="1125941" cy="107817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1620" y="287369"/>
            <a:ext cx="7886700" cy="790835"/>
          </a:xfrm>
        </p:spPr>
        <p:txBody>
          <a:bodyPr/>
          <a:lstStyle>
            <a:lvl1pPr algn="l"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 marL="457078" indent="-4570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b="1"/>
            </a:lvl1pPr>
            <a:lvl2pPr marL="685617" indent="-228539">
              <a:buClr>
                <a:srgbClr val="00B0F0"/>
              </a:buClr>
              <a:buFont typeface="Wingdings" panose="05000000000000000000" pitchFamily="2" charset="2"/>
              <a:buChar char="l"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2B03-8B1D-435A-8239-B1B7C1A590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139-F786-4568-ADCC-715A780593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8"/>
          <p:cNvSpPr/>
          <p:nvPr userDrawn="1"/>
        </p:nvSpPr>
        <p:spPr>
          <a:xfrm rot="10800000">
            <a:off x="8307288" y="6280749"/>
            <a:ext cx="836712" cy="440759"/>
          </a:xfrm>
          <a:custGeom>
            <a:avLst/>
            <a:gdLst>
              <a:gd name="connsiteX0" fmla="*/ 0 w 1224136"/>
              <a:gd name="connsiteY0" fmla="*/ 0 h 432048"/>
              <a:gd name="connsiteX1" fmla="*/ 122413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28575 h 460623"/>
              <a:gd name="connsiteX1" fmla="*/ 1024111 w 1224136"/>
              <a:gd name="connsiteY1" fmla="*/ 0 h 460623"/>
              <a:gd name="connsiteX2" fmla="*/ 1224136 w 1224136"/>
              <a:gd name="connsiteY2" fmla="*/ 460623 h 460623"/>
              <a:gd name="connsiteX3" fmla="*/ 0 w 1224136"/>
              <a:gd name="connsiteY3" fmla="*/ 460623 h 460623"/>
              <a:gd name="connsiteX4" fmla="*/ 0 w 1224136"/>
              <a:gd name="connsiteY4" fmla="*/ 28575 h 460623"/>
              <a:gd name="connsiteX0" fmla="*/ 0 w 1224136"/>
              <a:gd name="connsiteY0" fmla="*/ 0 h 432048"/>
              <a:gd name="connsiteX1" fmla="*/ 1024111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0 h 432048"/>
              <a:gd name="connsiteX1" fmla="*/ 101458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432048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8450537" y="6348694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1416" tIns="45708" rIns="91416" bIns="45708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defTabSz="914155">
              <a:defRPr/>
            </a:pPr>
            <a:r>
              <a:rPr lang="zh-CN" altLang="en-US" sz="1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fld id="{2EEF1883-7A0E-4F66-9932-E581691AD397}" type="slidenum"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914155">
                <a:defRPr/>
              </a:pPr>
              <a:t>‹#›</a:t>
            </a:fld>
            <a:r>
              <a:rPr lang="zh-CN" altLang="en-US" sz="1300" dirty="0" smtClean="0">
                <a:solidFill>
                  <a:prstClr val="white"/>
                </a:solidFill>
              </a:rPr>
              <a:t>  </a:t>
            </a:r>
            <a:endParaRPr lang="zh-CN" altLang="en-US" sz="1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6"/>
          <p:cNvSpPr txBox="1"/>
          <p:nvPr userDrawn="1"/>
        </p:nvSpPr>
        <p:spPr>
          <a:xfrm>
            <a:off x="15" y="189551"/>
            <a:ext cx="1125941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155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粒子物理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155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基本问题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1078173"/>
            <a:ext cx="9144000" cy="12767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5" y="1081053"/>
            <a:ext cx="1125941" cy="1247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9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粒子物理_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5" y="31"/>
            <a:ext cx="1125941" cy="107817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1620" y="287369"/>
            <a:ext cx="7886700" cy="790835"/>
          </a:xfrm>
        </p:spPr>
        <p:txBody>
          <a:bodyPr/>
          <a:lstStyle>
            <a:lvl1pPr algn="l"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2B03-8B1D-435A-8239-B1B7C1A590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139-F786-4568-ADCC-715A780593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8"/>
          <p:cNvSpPr/>
          <p:nvPr userDrawn="1"/>
        </p:nvSpPr>
        <p:spPr>
          <a:xfrm rot="10800000">
            <a:off x="8307288" y="6280749"/>
            <a:ext cx="836712" cy="440759"/>
          </a:xfrm>
          <a:custGeom>
            <a:avLst/>
            <a:gdLst>
              <a:gd name="connsiteX0" fmla="*/ 0 w 1224136"/>
              <a:gd name="connsiteY0" fmla="*/ 0 h 432048"/>
              <a:gd name="connsiteX1" fmla="*/ 122413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28575 h 460623"/>
              <a:gd name="connsiteX1" fmla="*/ 1024111 w 1224136"/>
              <a:gd name="connsiteY1" fmla="*/ 0 h 460623"/>
              <a:gd name="connsiteX2" fmla="*/ 1224136 w 1224136"/>
              <a:gd name="connsiteY2" fmla="*/ 460623 h 460623"/>
              <a:gd name="connsiteX3" fmla="*/ 0 w 1224136"/>
              <a:gd name="connsiteY3" fmla="*/ 460623 h 460623"/>
              <a:gd name="connsiteX4" fmla="*/ 0 w 1224136"/>
              <a:gd name="connsiteY4" fmla="*/ 28575 h 460623"/>
              <a:gd name="connsiteX0" fmla="*/ 0 w 1224136"/>
              <a:gd name="connsiteY0" fmla="*/ 0 h 432048"/>
              <a:gd name="connsiteX1" fmla="*/ 1024111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0 h 432048"/>
              <a:gd name="connsiteX1" fmla="*/ 101458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432048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8450537" y="6348694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1416" tIns="45708" rIns="91416" bIns="45708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defTabSz="914155">
              <a:defRPr/>
            </a:pPr>
            <a:r>
              <a:rPr lang="zh-CN" altLang="en-US" sz="1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fld id="{2EEF1883-7A0E-4F66-9932-E581691AD397}" type="slidenum"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914155">
                <a:defRPr/>
              </a:pPr>
              <a:t>‹#›</a:t>
            </a:fld>
            <a:r>
              <a:rPr lang="zh-CN" altLang="en-US" sz="1300" dirty="0" smtClean="0">
                <a:solidFill>
                  <a:prstClr val="white"/>
                </a:solidFill>
              </a:rPr>
              <a:t>  </a:t>
            </a:r>
            <a:endParaRPr lang="zh-CN" altLang="en-US" sz="1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6"/>
          <p:cNvSpPr txBox="1"/>
          <p:nvPr userDrawn="1"/>
        </p:nvSpPr>
        <p:spPr>
          <a:xfrm>
            <a:off x="15" y="190167"/>
            <a:ext cx="1125941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155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粒子物理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155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基本问题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1078173"/>
            <a:ext cx="9144000" cy="12767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5" y="1081053"/>
            <a:ext cx="1125941" cy="1247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0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高能所概况_列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5" y="31"/>
            <a:ext cx="1125941" cy="107817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1620" y="287369"/>
            <a:ext cx="7886700" cy="790835"/>
          </a:xfrm>
        </p:spPr>
        <p:txBody>
          <a:bodyPr/>
          <a:lstStyle>
            <a:lvl1pPr algn="l"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 marL="457078" indent="-4570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b="1"/>
            </a:lvl1pPr>
            <a:lvl2pPr marL="685617" indent="-228539">
              <a:buClr>
                <a:srgbClr val="00B0F0"/>
              </a:buClr>
              <a:buFont typeface="Wingdings" panose="05000000000000000000" pitchFamily="2" charset="2"/>
              <a:buChar char="l"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2B03-8B1D-435A-8239-B1B7C1A590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139-F786-4568-ADCC-715A780593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8"/>
          <p:cNvSpPr/>
          <p:nvPr userDrawn="1"/>
        </p:nvSpPr>
        <p:spPr>
          <a:xfrm rot="10800000">
            <a:off x="8307288" y="6280749"/>
            <a:ext cx="836712" cy="440759"/>
          </a:xfrm>
          <a:custGeom>
            <a:avLst/>
            <a:gdLst>
              <a:gd name="connsiteX0" fmla="*/ 0 w 1224136"/>
              <a:gd name="connsiteY0" fmla="*/ 0 h 432048"/>
              <a:gd name="connsiteX1" fmla="*/ 122413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28575 h 460623"/>
              <a:gd name="connsiteX1" fmla="*/ 1024111 w 1224136"/>
              <a:gd name="connsiteY1" fmla="*/ 0 h 460623"/>
              <a:gd name="connsiteX2" fmla="*/ 1224136 w 1224136"/>
              <a:gd name="connsiteY2" fmla="*/ 460623 h 460623"/>
              <a:gd name="connsiteX3" fmla="*/ 0 w 1224136"/>
              <a:gd name="connsiteY3" fmla="*/ 460623 h 460623"/>
              <a:gd name="connsiteX4" fmla="*/ 0 w 1224136"/>
              <a:gd name="connsiteY4" fmla="*/ 28575 h 460623"/>
              <a:gd name="connsiteX0" fmla="*/ 0 w 1224136"/>
              <a:gd name="connsiteY0" fmla="*/ 0 h 432048"/>
              <a:gd name="connsiteX1" fmla="*/ 1024111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0 h 432048"/>
              <a:gd name="connsiteX1" fmla="*/ 101458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432048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8450537" y="6348694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1416" tIns="45708" rIns="91416" bIns="45708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defTabSz="914155">
              <a:defRPr/>
            </a:pPr>
            <a:r>
              <a:rPr lang="zh-CN" altLang="en-US" sz="1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fld id="{2EEF1883-7A0E-4F66-9932-E581691AD397}" type="slidenum"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914155">
                <a:defRPr/>
              </a:pPr>
              <a:t>‹#›</a:t>
            </a:fld>
            <a:r>
              <a:rPr lang="zh-CN" altLang="en-US" sz="1300" dirty="0" smtClean="0">
                <a:solidFill>
                  <a:prstClr val="white"/>
                </a:solidFill>
              </a:rPr>
              <a:t>  </a:t>
            </a:r>
            <a:endParaRPr lang="zh-CN" altLang="en-US" sz="1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6"/>
          <p:cNvSpPr txBox="1"/>
          <p:nvPr userDrawn="1"/>
        </p:nvSpPr>
        <p:spPr>
          <a:xfrm>
            <a:off x="15" y="215338"/>
            <a:ext cx="1125941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155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高能所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155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概况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1078173"/>
            <a:ext cx="9144000" cy="12767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5" y="1081053"/>
            <a:ext cx="1125941" cy="1247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5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高能所概况_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5" y="31"/>
            <a:ext cx="1125941" cy="107817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1620" y="287369"/>
            <a:ext cx="7886700" cy="790835"/>
          </a:xfrm>
        </p:spPr>
        <p:txBody>
          <a:bodyPr/>
          <a:lstStyle>
            <a:lvl1pPr algn="l"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2B03-8B1D-435A-8239-B1B7C1A590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139-F786-4568-ADCC-715A780593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8"/>
          <p:cNvSpPr/>
          <p:nvPr userDrawn="1"/>
        </p:nvSpPr>
        <p:spPr>
          <a:xfrm rot="10800000">
            <a:off x="8307288" y="6280749"/>
            <a:ext cx="836712" cy="440759"/>
          </a:xfrm>
          <a:custGeom>
            <a:avLst/>
            <a:gdLst>
              <a:gd name="connsiteX0" fmla="*/ 0 w 1224136"/>
              <a:gd name="connsiteY0" fmla="*/ 0 h 432048"/>
              <a:gd name="connsiteX1" fmla="*/ 122413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28575 h 460623"/>
              <a:gd name="connsiteX1" fmla="*/ 1024111 w 1224136"/>
              <a:gd name="connsiteY1" fmla="*/ 0 h 460623"/>
              <a:gd name="connsiteX2" fmla="*/ 1224136 w 1224136"/>
              <a:gd name="connsiteY2" fmla="*/ 460623 h 460623"/>
              <a:gd name="connsiteX3" fmla="*/ 0 w 1224136"/>
              <a:gd name="connsiteY3" fmla="*/ 460623 h 460623"/>
              <a:gd name="connsiteX4" fmla="*/ 0 w 1224136"/>
              <a:gd name="connsiteY4" fmla="*/ 28575 h 460623"/>
              <a:gd name="connsiteX0" fmla="*/ 0 w 1224136"/>
              <a:gd name="connsiteY0" fmla="*/ 0 h 432048"/>
              <a:gd name="connsiteX1" fmla="*/ 1024111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0 h 432048"/>
              <a:gd name="connsiteX1" fmla="*/ 101458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432048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8450537" y="6348694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1416" tIns="45708" rIns="91416" bIns="45708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defTabSz="914155">
              <a:defRPr/>
            </a:pPr>
            <a:r>
              <a:rPr lang="zh-CN" altLang="en-US" sz="1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fld id="{2EEF1883-7A0E-4F66-9932-E581691AD397}" type="slidenum"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914155">
                <a:defRPr/>
              </a:pPr>
              <a:t>‹#›</a:t>
            </a:fld>
            <a:r>
              <a:rPr lang="zh-CN" altLang="en-US" sz="1300" dirty="0" smtClean="0">
                <a:solidFill>
                  <a:prstClr val="white"/>
                </a:solidFill>
              </a:rPr>
              <a:t>  </a:t>
            </a:r>
            <a:endParaRPr lang="zh-CN" altLang="en-US" sz="1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6"/>
          <p:cNvSpPr txBox="1"/>
          <p:nvPr userDrawn="1"/>
        </p:nvSpPr>
        <p:spPr>
          <a:xfrm>
            <a:off x="15" y="215338"/>
            <a:ext cx="1125941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155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高能所</a:t>
            </a:r>
            <a:endParaRPr lang="en-US" altLang="zh-CN" sz="24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155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概况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1078173"/>
            <a:ext cx="9144000" cy="12767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5" y="1081053"/>
            <a:ext cx="1125941" cy="1247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7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小标题空白_列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7" y="31"/>
            <a:ext cx="540908" cy="107817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87369"/>
            <a:ext cx="8449670" cy="790835"/>
          </a:xfrm>
        </p:spPr>
        <p:txBody>
          <a:bodyPr/>
          <a:lstStyle>
            <a:lvl1pPr algn="l"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 marL="457078" indent="-45707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b="1"/>
            </a:lvl1pPr>
            <a:lvl2pPr marL="685617" indent="-228539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l"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2B03-8B1D-435A-8239-B1B7C1A590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139-F786-4568-ADCC-715A780593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8"/>
          <p:cNvSpPr/>
          <p:nvPr userDrawn="1"/>
        </p:nvSpPr>
        <p:spPr>
          <a:xfrm rot="10800000">
            <a:off x="8307288" y="6280749"/>
            <a:ext cx="836712" cy="440759"/>
          </a:xfrm>
          <a:custGeom>
            <a:avLst/>
            <a:gdLst>
              <a:gd name="connsiteX0" fmla="*/ 0 w 1224136"/>
              <a:gd name="connsiteY0" fmla="*/ 0 h 432048"/>
              <a:gd name="connsiteX1" fmla="*/ 122413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28575 h 460623"/>
              <a:gd name="connsiteX1" fmla="*/ 1024111 w 1224136"/>
              <a:gd name="connsiteY1" fmla="*/ 0 h 460623"/>
              <a:gd name="connsiteX2" fmla="*/ 1224136 w 1224136"/>
              <a:gd name="connsiteY2" fmla="*/ 460623 h 460623"/>
              <a:gd name="connsiteX3" fmla="*/ 0 w 1224136"/>
              <a:gd name="connsiteY3" fmla="*/ 460623 h 460623"/>
              <a:gd name="connsiteX4" fmla="*/ 0 w 1224136"/>
              <a:gd name="connsiteY4" fmla="*/ 28575 h 460623"/>
              <a:gd name="connsiteX0" fmla="*/ 0 w 1224136"/>
              <a:gd name="connsiteY0" fmla="*/ 0 h 432048"/>
              <a:gd name="connsiteX1" fmla="*/ 1024111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0 h 432048"/>
              <a:gd name="connsiteX1" fmla="*/ 101458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432048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8450537" y="6348694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1416" tIns="45708" rIns="91416" bIns="45708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defTabSz="914155">
              <a:defRPr/>
            </a:pPr>
            <a:r>
              <a:rPr lang="zh-CN" altLang="en-US" sz="1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fld id="{2EEF1883-7A0E-4F66-9932-E581691AD397}" type="slidenum"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914155">
                <a:defRPr/>
              </a:pPr>
              <a:t>‹#›</a:t>
            </a:fld>
            <a:r>
              <a:rPr lang="zh-CN" altLang="en-US" sz="1300" dirty="0" smtClean="0">
                <a:solidFill>
                  <a:prstClr val="white"/>
                </a:solidFill>
              </a:rPr>
              <a:t>  </a:t>
            </a:r>
            <a:endParaRPr lang="zh-CN" altLang="en-US" sz="1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5" y="1081053"/>
            <a:ext cx="1125941" cy="1247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40922" y="1078173"/>
            <a:ext cx="8603087" cy="12767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3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1959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标题空白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87369"/>
            <a:ext cx="8449670" cy="790835"/>
          </a:xfrm>
        </p:spPr>
        <p:txBody>
          <a:bodyPr/>
          <a:lstStyle>
            <a:lvl1pPr algn="l"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2B03-8B1D-435A-8239-B1B7C1A590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139-F786-4568-ADCC-715A780593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8"/>
          <p:cNvSpPr/>
          <p:nvPr userDrawn="1"/>
        </p:nvSpPr>
        <p:spPr>
          <a:xfrm rot="10800000">
            <a:off x="8307288" y="6280749"/>
            <a:ext cx="836712" cy="440759"/>
          </a:xfrm>
          <a:custGeom>
            <a:avLst/>
            <a:gdLst>
              <a:gd name="connsiteX0" fmla="*/ 0 w 1224136"/>
              <a:gd name="connsiteY0" fmla="*/ 0 h 432048"/>
              <a:gd name="connsiteX1" fmla="*/ 122413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28575 h 460623"/>
              <a:gd name="connsiteX1" fmla="*/ 1024111 w 1224136"/>
              <a:gd name="connsiteY1" fmla="*/ 0 h 460623"/>
              <a:gd name="connsiteX2" fmla="*/ 1224136 w 1224136"/>
              <a:gd name="connsiteY2" fmla="*/ 460623 h 460623"/>
              <a:gd name="connsiteX3" fmla="*/ 0 w 1224136"/>
              <a:gd name="connsiteY3" fmla="*/ 460623 h 460623"/>
              <a:gd name="connsiteX4" fmla="*/ 0 w 1224136"/>
              <a:gd name="connsiteY4" fmla="*/ 28575 h 460623"/>
              <a:gd name="connsiteX0" fmla="*/ 0 w 1224136"/>
              <a:gd name="connsiteY0" fmla="*/ 0 h 432048"/>
              <a:gd name="connsiteX1" fmla="*/ 1024111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0 h 432048"/>
              <a:gd name="connsiteX1" fmla="*/ 101458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432048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8450537" y="6348694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1416" tIns="45708" rIns="91416" bIns="45708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defTabSz="914155">
              <a:defRPr/>
            </a:pPr>
            <a:r>
              <a:rPr lang="zh-CN" altLang="en-US" sz="1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fld id="{2EEF1883-7A0E-4F66-9932-E581691AD397}" type="slidenum"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914155">
                <a:defRPr/>
              </a:pPr>
              <a:t>‹#›</a:t>
            </a:fld>
            <a:r>
              <a:rPr lang="zh-CN" altLang="en-US" sz="1300" dirty="0" smtClean="0">
                <a:solidFill>
                  <a:prstClr val="white"/>
                </a:solidFill>
              </a:rPr>
              <a:t>  </a:t>
            </a:r>
            <a:endParaRPr lang="zh-CN" altLang="en-US" sz="1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" y="31"/>
            <a:ext cx="540908" cy="107817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5" y="1081053"/>
            <a:ext cx="1125941" cy="1247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40922" y="1078173"/>
            <a:ext cx="8603087" cy="12767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0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9577" y="4143730"/>
            <a:ext cx="2822359" cy="27142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5" y="1122363"/>
            <a:ext cx="7305675" cy="2387600"/>
          </a:xfrm>
        </p:spPr>
        <p:txBody>
          <a:bodyPr anchor="b"/>
          <a:lstStyle>
            <a:lvl1pPr algn="ctr">
              <a:defRPr sz="600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078" indent="0" algn="ctr">
              <a:buNone/>
              <a:defRPr sz="2000"/>
            </a:lvl2pPr>
            <a:lvl3pPr marL="914155" indent="0" algn="ctr">
              <a:buNone/>
              <a:defRPr sz="1800"/>
            </a:lvl3pPr>
            <a:lvl4pPr marL="1371232" indent="0" algn="ctr">
              <a:buNone/>
              <a:defRPr sz="1600"/>
            </a:lvl4pPr>
            <a:lvl5pPr marL="1828310" indent="0" algn="ctr">
              <a:buNone/>
              <a:defRPr sz="1600"/>
            </a:lvl5pPr>
            <a:lvl6pPr marL="2285388" indent="0" algn="ctr">
              <a:buNone/>
              <a:defRPr sz="1600"/>
            </a:lvl6pPr>
            <a:lvl7pPr marL="2742465" indent="0" algn="ctr">
              <a:buNone/>
              <a:defRPr sz="1600"/>
            </a:lvl7pPr>
            <a:lvl8pPr marL="3199542" indent="0" algn="ctr">
              <a:buNone/>
              <a:defRPr sz="1600"/>
            </a:lvl8pPr>
            <a:lvl9pPr marL="365662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2B03-8B1D-435A-8239-B1B7C1A590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139-F786-4568-ADCC-715A780593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39578" y="6721476"/>
            <a:ext cx="6897580" cy="136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461466" y="6721476"/>
            <a:ext cx="7680122" cy="1365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1" y="0"/>
            <a:ext cx="7480680" cy="192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7480684" y="0"/>
            <a:ext cx="1660910" cy="192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55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7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2B03-8B1D-435A-8239-B1B7C1A590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139-F786-4568-ADCC-715A780593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4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/>
          <p:nvPr userDrawn="1"/>
        </p:nvSpPr>
        <p:spPr>
          <a:xfrm rot="10800000">
            <a:off x="8307388" y="6280182"/>
            <a:ext cx="836612" cy="442383"/>
          </a:xfrm>
          <a:custGeom>
            <a:avLst/>
            <a:gdLst>
              <a:gd name="connsiteX0" fmla="*/ 0 w 1224136"/>
              <a:gd name="connsiteY0" fmla="*/ 0 h 432048"/>
              <a:gd name="connsiteX1" fmla="*/ 122413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28575 h 460623"/>
              <a:gd name="connsiteX1" fmla="*/ 1024111 w 1224136"/>
              <a:gd name="connsiteY1" fmla="*/ 0 h 460623"/>
              <a:gd name="connsiteX2" fmla="*/ 1224136 w 1224136"/>
              <a:gd name="connsiteY2" fmla="*/ 460623 h 460623"/>
              <a:gd name="connsiteX3" fmla="*/ 0 w 1224136"/>
              <a:gd name="connsiteY3" fmla="*/ 460623 h 460623"/>
              <a:gd name="connsiteX4" fmla="*/ 0 w 1224136"/>
              <a:gd name="connsiteY4" fmla="*/ 28575 h 460623"/>
              <a:gd name="connsiteX0" fmla="*/ 0 w 1224136"/>
              <a:gd name="connsiteY0" fmla="*/ 0 h 432048"/>
              <a:gd name="connsiteX1" fmla="*/ 1024111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0 h 432048"/>
              <a:gd name="connsiteX1" fmla="*/ 101458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432048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155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灯片编号占位符 5"/>
          <p:cNvSpPr txBox="1">
            <a:spLocks/>
          </p:cNvSpPr>
          <p:nvPr userDrawn="1"/>
        </p:nvSpPr>
        <p:spPr bwMode="auto">
          <a:xfrm>
            <a:off x="8450264" y="6347884"/>
            <a:ext cx="666750" cy="3048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89999" sy="-19000" rotWithShape="0">
              <a:srgbClr val="808080">
                <a:alpha val="1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914155"/>
            <a:r>
              <a:rPr lang="zh-CN" altLang="en-US" sz="1467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909620FF-9CF1-41B7-95D3-224A6DA48E87}" type="slidenum"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914155"/>
              <a:t>‹#›</a:t>
            </a:fld>
            <a:r>
              <a:rPr lang="zh-CN" altLang="en-US" sz="1467">
                <a:solidFill>
                  <a:prstClr val="white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</a:t>
            </a:r>
            <a:endParaRPr lang="zh-CN" altLang="en-US" sz="1467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125538" cy="10773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155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0" y="131265"/>
            <a:ext cx="1125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914155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建设大科学中心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1077385"/>
            <a:ext cx="9144000" cy="1291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155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081648"/>
            <a:ext cx="1125538" cy="1248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155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1191620" y="287370"/>
            <a:ext cx="7886700" cy="790835"/>
          </a:xfrm>
        </p:spPr>
        <p:txBody>
          <a:bodyPr>
            <a:normAutofit/>
          </a:bodyPr>
          <a:lstStyle>
            <a:lvl1pPr algn="l">
              <a:defRPr lang="zh-CN" altLang="en-US" sz="4400" b="1" kern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19C228-BCD3-438F-A22E-418FCF200C3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57D87-E6BA-4140-A043-76ADF002642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3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/>
          <p:nvPr userDrawn="1"/>
        </p:nvSpPr>
        <p:spPr>
          <a:xfrm rot="10800000">
            <a:off x="8307388" y="6280182"/>
            <a:ext cx="836612" cy="442383"/>
          </a:xfrm>
          <a:custGeom>
            <a:avLst/>
            <a:gdLst>
              <a:gd name="connsiteX0" fmla="*/ 0 w 1224136"/>
              <a:gd name="connsiteY0" fmla="*/ 0 h 432048"/>
              <a:gd name="connsiteX1" fmla="*/ 122413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28575 h 460623"/>
              <a:gd name="connsiteX1" fmla="*/ 1024111 w 1224136"/>
              <a:gd name="connsiteY1" fmla="*/ 0 h 460623"/>
              <a:gd name="connsiteX2" fmla="*/ 1224136 w 1224136"/>
              <a:gd name="connsiteY2" fmla="*/ 460623 h 460623"/>
              <a:gd name="connsiteX3" fmla="*/ 0 w 1224136"/>
              <a:gd name="connsiteY3" fmla="*/ 460623 h 460623"/>
              <a:gd name="connsiteX4" fmla="*/ 0 w 1224136"/>
              <a:gd name="connsiteY4" fmla="*/ 28575 h 460623"/>
              <a:gd name="connsiteX0" fmla="*/ 0 w 1224136"/>
              <a:gd name="connsiteY0" fmla="*/ 0 h 432048"/>
              <a:gd name="connsiteX1" fmla="*/ 1024111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" fmla="*/ 0 w 1224136"/>
              <a:gd name="connsiteY0" fmla="*/ 0 h 432048"/>
              <a:gd name="connsiteX1" fmla="*/ 101458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432048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155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灯片编号占位符 5"/>
          <p:cNvSpPr txBox="1">
            <a:spLocks/>
          </p:cNvSpPr>
          <p:nvPr userDrawn="1"/>
        </p:nvSpPr>
        <p:spPr bwMode="auto">
          <a:xfrm>
            <a:off x="8450264" y="6347884"/>
            <a:ext cx="666750" cy="3048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89999" sy="-19000" rotWithShape="0">
              <a:srgbClr val="808080">
                <a:alpha val="1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914155"/>
            <a:r>
              <a:rPr lang="zh-CN" altLang="en-US" sz="1467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909620FF-9CF1-41B7-95D3-224A6DA48E87}" type="slidenum"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914155"/>
              <a:t>‹#›</a:t>
            </a:fld>
            <a:r>
              <a:rPr lang="zh-CN" altLang="en-US" sz="1467">
                <a:solidFill>
                  <a:prstClr val="white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</a:t>
            </a:r>
            <a:endParaRPr lang="zh-CN" altLang="en-US" sz="1467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125538" cy="10773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155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0" y="131265"/>
            <a:ext cx="1125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914155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建设大科学中心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1077385"/>
            <a:ext cx="9144000" cy="1291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155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081648"/>
            <a:ext cx="1125538" cy="1248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155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1191620" y="287370"/>
            <a:ext cx="7886700" cy="790835"/>
          </a:xfrm>
        </p:spPr>
        <p:txBody>
          <a:bodyPr>
            <a:normAutofit/>
          </a:bodyPr>
          <a:lstStyle>
            <a:lvl1pPr algn="l">
              <a:defRPr lang="zh-CN" altLang="en-US" sz="4400" b="1" kern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19C228-BCD3-438F-A22E-418FCF200C3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57D87-E6BA-4140-A043-76ADF002642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628650" y="1447805"/>
            <a:ext cx="7886700" cy="4729163"/>
          </a:xfrm>
          <a:noFill/>
        </p:spPr>
        <p:txBody>
          <a:bodyPr/>
          <a:lstStyle>
            <a:lvl1pPr marL="457078" indent="-4570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b="1"/>
            </a:lvl1pPr>
            <a:lvl2pPr marL="685617" indent="-228539">
              <a:buClr>
                <a:srgbClr val="00B0F0"/>
              </a:buClr>
              <a:buFont typeface="Wingdings" panose="05000000000000000000" pitchFamily="2" charset="2"/>
              <a:buChar char="l"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741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E4D7AB2-2A2D-4503-9771-7291F4647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412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574B42A-363A-48BF-A01E-DA419A3ED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733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800E901-8B34-4FEA-82E1-76F34EE7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022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BE97214-94C6-4991-9D75-3ED0293A5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429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D25972D-DC45-4061-9652-6FCC0BE74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06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958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3EDF90C-A051-4D01-9DC1-FD57E667C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773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C0C2197-B6BC-4FB9-B9E8-8551E73C8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938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3D5ACC3-5FA9-41BC-919F-3C1556EEF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049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8552F7E-31A5-4DD1-952F-99123C449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581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131CF85-7EEA-4602-97F2-BE6DFC981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39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kumimoji="1"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A54590A-4F22-45F7-9457-650E7B33A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20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8D-2880-4EDF-9B9F-8EE919AE660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4612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63E-D0F7-4E5C-995E-1436883D63C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4893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EDBB-2DC9-4994-93EB-35B6A2A0484B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92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670A-6A12-4E9D-A85C-A36677006883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93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8655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B047-3CB5-43CF-B11C-744A251F04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801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B9C-8083-461E-BDEA-51A71F5FAE13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3732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ED8C-2FA2-4233-A49C-7B6B3D1499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9486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4B5-24E1-4A3B-8E03-97019CCFAC9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690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4384-696F-4C8C-8488-A499C50001E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816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A6A9-02DD-44E6-BAB3-FABE0BDD2014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2929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9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EB24-1733-4CC0-8B43-FFD74D6F78C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7184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47F77B3-8704-4637-8EA5-C6B53AF1182F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May 5,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951FBE4-AD1E-4028-89CD-4AD243AED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6115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84A018C-AD6B-4971-9708-AC94ADF483E5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May 5,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380239C-59D1-457E-A51E-B4BDFF044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808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0F43F22-0EAB-47F0-AD19-9C680E0ACB84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May 5,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B7D1853-BBF1-4A08-A975-F171BA83A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88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788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8D35BBB-FBB9-4094-A425-7D968957CBA4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May 5,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9994CAF-B13F-43C1-B90A-C294803EC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4522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3726E96-7FFD-4E7C-B360-7335300BA865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May 5,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AB44413-4B8C-42AF-BFAA-BE544B833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54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68AEC9B-AAD1-4220-9557-DFE3A394F8E8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May 5,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41AE305-FAFC-4BAC-9266-8B7538E81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1698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1DB0740-4024-4791-A8E9-2603AB927563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May 5,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2DA6AED-84E4-409F-9D7E-671E911F9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3175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A2F7E97-341F-41FF-9C99-B03524A9F667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May 5,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0D7D491-F68E-4D5D-9D3C-4FD239377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636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C7B2123-69FC-45DC-B3D7-97F7C7061AA8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May 5,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1149A22-E595-49D7-922E-6682F310D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7538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2A97416-E452-42C7-88E9-A66A2865AA65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May 5,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31B14A8-1E37-452F-82A5-D38AB1D15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127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7C86495-5C4D-4BF8-AAB3-CB01C6C99A69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May 5,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CB5FCF5-D342-4FE5-8190-EC354A36D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3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507-7826-46FA-A084-823D101C0676}" type="datetimeFigureOut">
              <a:rPr lang="zh-CN" altLang="en-US" smtClean="0"/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1AFF-D8B4-43A6-908A-9F8707086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585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3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40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96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274696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48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F400D6F-C276-4072-945A-18EC5BCE66DF}" type="datetime1">
              <a:rPr lang="zh-CN" altLang="en-US" smtClean="0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991C2D3-846E-4ED4-AB2E-AF7609998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3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1EADE91-71B8-4566-BCEB-550A76B0CBFD}" type="datetime1">
              <a:rPr lang="zh-CN" altLang="en-US" smtClean="0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B8344AC-A2DD-4B17-8609-311D9FBFC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B3BDD7B-C77A-4463-9A4E-80981E0B92E5}" type="datetime1">
              <a:rPr lang="zh-CN" altLang="en-US" smtClean="0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F3467BB-DC54-4F61-9BE8-0B11F25FF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6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E759A33-0A8B-4425-8780-CA1454A946F0}" type="datetime1">
              <a:rPr lang="zh-CN" altLang="en-US" smtClean="0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9074A3A-E2A1-4DC0-9C8F-ABE9FA8D2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76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5902EAF-F52E-40C8-9756-6B2245D30B09}" type="datetime1">
              <a:rPr lang="zh-CN" altLang="en-US" smtClean="0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2F799FF-5E5D-4617-9C2B-ABC585F2B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05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4D5FD5A-B0F8-4156-9D8A-475965F3859C}" type="datetime1">
              <a:rPr lang="zh-CN" altLang="en-US" smtClean="0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8C76B6A-31AD-44FE-BA1F-9D8509BDC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91B93BA-2D7C-436D-A937-C3335C85A412}" type="datetime1">
              <a:rPr lang="zh-CN" altLang="en-US" smtClean="0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CDEE573-2B63-40E5-A4E7-8D24F09C1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2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507-7826-46FA-A084-823D101C0676}" type="datetimeFigureOut">
              <a:rPr lang="zh-CN" altLang="en-US" smtClean="0"/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1AFF-D8B4-43A6-908A-9F8707086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563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7A2DB29-EC76-4064-A9B4-3D0733CA3B0E}" type="datetime1">
              <a:rPr lang="zh-CN" altLang="en-US" smtClean="0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BEFC6AC-38AE-4004-9486-F3FCCA80B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07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1E28B13-FCB7-4329-A8B6-AFDADEF6422D}" type="datetime1">
              <a:rPr lang="zh-CN" altLang="en-US" smtClean="0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91A00FB-A5E5-4DED-BE2B-AB51FED8B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24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7CD40EA-7233-4DE5-95E0-2FD06FD8E721}" type="datetime1">
              <a:rPr lang="zh-CN" altLang="en-US" smtClean="0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63C5347-CA00-4FD4-AEB5-40B1A863B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6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9D5D548-0346-4C06-9DB2-73DD59619C1A}" type="datetime1">
              <a:rPr lang="zh-CN" altLang="en-US" smtClean="0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889D262-410A-405A-91F4-18D1EC766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62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2D64C1B-4E19-4D6C-A40F-FCFE1BB9D8C7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March 30,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991C2D3-846E-4ED4-AB2E-AF7609998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8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7E7A7C3-2991-4E24-BD57-BB8F24C752DA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March 30,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B8344AC-A2DD-4B17-8609-311D9FBFC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97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10E52C1-B8F6-4832-94CC-D89A69A489BE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March 30,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F3467BB-DC54-4F61-9BE8-0B11F25FF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4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F126205-4D34-4801-A80B-5A7EA05E68EE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March 30,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9074A3A-E2A1-4DC0-9C8F-ABE9FA8D2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23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46A83E9-0AAA-4BF7-8F82-84E9B3F0C515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March 30,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2F799FF-5E5D-4617-9C2B-ABC585F2B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21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397D224-1A7F-4810-9990-336917C0E5A8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March 30,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8C76B6A-31AD-44FE-BA1F-9D8509BDC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507-7826-46FA-A084-823D101C0676}" type="datetimeFigureOut">
              <a:rPr lang="zh-CN" altLang="en-US" smtClean="0"/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1AFF-D8B4-43A6-908A-9F8707086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795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B1CDEDA-A6F1-4255-B516-A2D1B8503B65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March 30,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CDEE573-2B63-40E5-A4E7-8D24F09C1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0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A7FF99C-73F9-4B50-8C88-D04E514E5DB8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March 30,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BEFC6AC-38AE-4004-9486-F3FCCA80B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5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756CBCB-12D1-4B38-ACC8-DB7A4EC56FD5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March 30,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91A00FB-A5E5-4DED-BE2B-AB51FED8B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21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3B9A75B-80D7-4CE4-A870-97EB94982004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March 30,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63C5347-CA00-4FD4-AEB5-40B1A863B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7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8F5769C-62BB-41D8-906B-65ADAA1F4826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March 30,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889D262-410A-405A-91F4-18D1EC766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8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11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F86699D-7E69-4732-90B5-76D939BA06D8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C39B1F3-7EA9-48ED-9B38-0489AC3FD6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43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1273992-6DE7-4E7E-A1F8-3BFE0919E3A1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53341CA-B277-464C-9C7B-62BAF57393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838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2DE6615-4722-4B1D-BF9C-C92CF8633987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10DDD10-9D1A-4662-92DA-9DB9E2FEC8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98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3583F1D-0A1C-4473-AE0F-D8C1CD5F75AA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1773479-3A0C-425E-AE89-3001E11A53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581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4726CBC-AEBE-415D-9B6C-D8E4435C24D9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9F1C291-4B88-46C3-9674-BA33593ABD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52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507-7826-46FA-A084-823D101C0676}" type="datetimeFigureOut">
              <a:rPr lang="zh-CN" altLang="en-US" smtClean="0"/>
              <a:t>2017-12-6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1AFF-D8B4-43A6-908A-9F8707086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6547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D90DFB6-29AF-4B16-86C0-A0E0BD494A13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052C983-8829-47C8-86B3-4BDCA52034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027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9BF6154-952E-4B56-BD3F-B6BF699E08A0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C6E94C5-4AF3-4FE5-9EA4-69CE20834E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1291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18DE0D4-B600-4931-9A94-8BDE0E6E030D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7A8558F-5CF7-419D-96C8-3B26B3649F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101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6535B86-3E3D-4FA2-A988-37F00DEB0868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805B3D2-17A9-4E41-97C4-95536F2F5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062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9E55A1E-B650-45CF-BC82-A382D89153FD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2D5CEB4-648C-4370-AA87-6E8E6AB001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6870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724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27472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4FE7E90-CE70-45F1-B47F-3518D6CBA4C4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678C0E1-3E04-49BC-84EF-ECFCB1F41C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28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1444022-8FE6-421E-B3BC-0534C677F6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162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26F77D4-5874-4BB3-BA65-B0CF0F4838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828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DFD80BF-0F3E-430A-8D8B-BA748852EB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246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C33F3F3-4450-4CA9-857F-4683A74EF1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53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507-7826-46FA-A084-823D101C0676}" type="datetimeFigureOut">
              <a:rPr lang="zh-CN" altLang="en-US" smtClean="0"/>
              <a:t>2017-12-6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1AFF-D8B4-43A6-908A-9F8707086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231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FFE63CC-7CEF-43AD-9B78-0C40565B79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0957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A95DD58-2A6B-4C11-A8A1-920213B884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111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B4463A1-F68D-4616-8A12-A34725367D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278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AB0B8EB-9121-45C3-BC06-E67EC88090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0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2E5072C-24DB-4AB8-ABCE-693F3350DF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134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640D924-EBAE-4927-9BE1-7F9BE6F629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5493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27467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1419129-480A-46AB-8421-F11ED5046D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452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1631EB1-11C3-9048-AE7F-803B669A2F3A}" type="datetimeFigureOut">
              <a:rPr lang="zh-CN" altLang="en-US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F0A1EC1-ECF0-4942-AA71-FD16F4AB45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69916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249732D-2731-6947-B69A-BF88AFE61F06}" type="datetimeFigureOut">
              <a:rPr lang="zh-CN" altLang="en-US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D073EBA-5211-4C02-A044-05A65142FF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37712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CCAC6C7-1111-004F-9A1C-5F9F7949FE51}" type="datetimeFigureOut">
              <a:rPr lang="zh-CN" altLang="en-US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AC4C1D2-4DA2-4271-B07C-FA479EB95D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875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507-7826-46FA-A084-823D101C0676}" type="datetimeFigureOut">
              <a:rPr lang="zh-CN" altLang="en-US" smtClean="0"/>
              <a:t>2017-12-6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1AFF-D8B4-43A6-908A-9F8707086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97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C48A3C2-13A6-3D4C-8C49-D1911D5429B8}" type="datetimeFigureOut">
              <a:rPr lang="zh-CN" altLang="en-US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534B724-0834-4C3E-9ABB-FAAAD67BCF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75733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30F5DEA-7AF0-A44F-98CF-6D99A3B6B39F}" type="datetimeFigureOut">
              <a:rPr lang="zh-CN" altLang="en-US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14987A6-52EF-4D0C-BCED-5533B89ABD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49967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1D9D9B1-A6FA-834E-85D7-1AA4B32E1F89}" type="datetimeFigureOut">
              <a:rPr lang="zh-CN" altLang="en-US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BFCCE7A-7993-45A7-A69B-FCD7174DCC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1197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ACDD2B8-C2D5-314E-B039-C46795CD84D2}" type="datetimeFigureOut">
              <a:rPr lang="zh-CN" altLang="en-US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24AF480-5E70-4C7C-B63A-EEA963EDE97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05599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1BF2127-C71B-1649-B53E-31A95D4520C1}" type="datetimeFigureOut">
              <a:rPr lang="zh-CN" altLang="en-US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8007830-A9E4-4357-B3FC-479481C8F4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68940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474AC15-0B1F-4E4E-8518-C206DEE0B6B3}" type="datetimeFigureOut">
              <a:rPr lang="zh-CN" altLang="en-US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BD238F2-B040-4547-903B-D4A653C93D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48048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C48A3C2-13A6-3D4C-8C49-D1911D5429B8}" type="datetimeFigureOut">
              <a:rPr lang="zh-CN" altLang="en-US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B4786C1-DC5C-4533-BDFE-49FD4C486C9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73835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2" y="27465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C48A3C2-13A6-3D4C-8C49-D1911D5429B8}" type="datetimeFigureOut">
              <a:rPr lang="zh-CN" altLang="en-US"/>
              <a:pPr>
                <a:defRPr/>
              </a:pPr>
              <a:t>2017-12-6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1126450-EE13-4884-9A04-9E363F0E51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9903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EBF6507-7826-46FA-A084-823D101C067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2974F95-D816-449B-8A1E-D7DD8CFF60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5967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EBF6507-7826-46FA-A084-823D101C067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5F2A4BE-C361-4813-A2C8-5E4A11289A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02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507-7826-46FA-A084-823D101C0676}" type="datetimeFigureOut">
              <a:rPr lang="zh-CN" altLang="en-US" smtClean="0"/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1AFF-D8B4-43A6-908A-9F8707086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9168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EBF6507-7826-46FA-A084-823D101C067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01D1ED6-F90D-4990-9F83-42ECC67C62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870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EBF6507-7826-46FA-A084-823D101C067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2B9688B-BD30-43D6-B12C-74E61F6F62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5796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EBF6507-7826-46FA-A084-823D101C067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AB7934D-D8AD-465B-806C-F49121B9E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3826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EBF6507-7826-46FA-A084-823D101C067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A8ACBB6-D4D0-4901-9AB1-20A7B80327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5900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EBF6507-7826-46FA-A084-823D101C067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93BA00F-6EBD-4E5C-A625-3B9E18BD0D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9234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EBF6507-7826-46FA-A084-823D101C067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1989E3F-CA14-4533-98DD-CAC13000D9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582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EBF6507-7826-46FA-A084-823D101C067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1FBF23A-A611-486C-BFFE-A07B7B87BF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8296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EBF6507-7826-46FA-A084-823D101C067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5FC0DE9-21C7-4C3B-A7A3-DA5745A6A3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47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27468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EBF6507-7826-46FA-A084-823D101C067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0DCEEC4-7322-4F51-BE5D-74B290E540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7286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2"/>
            <a:ext cx="9144000" cy="836613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55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836616"/>
            <a:ext cx="9144000" cy="714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55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9303"/>
            <a:ext cx="8229600" cy="807433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B3B09BE-7672-4FE7-AF5D-CC0F13CC7C7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C6F6757-3601-4233-B75A-E5A6D66AB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99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507-7826-46FA-A084-823D101C0676}" type="datetimeFigureOut">
              <a:rPr lang="zh-CN" altLang="en-US" smtClean="0"/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1AFF-D8B4-43A6-908A-9F8707086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6992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2"/>
            <a:ext cx="9144000" cy="836613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55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836616"/>
            <a:ext cx="9144000" cy="714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55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2840" y="29303"/>
            <a:ext cx="8229600" cy="807433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1052739"/>
            <a:ext cx="8229600" cy="5040567"/>
          </a:xfrm>
        </p:spPr>
        <p:txBody>
          <a:bodyPr/>
          <a:lstStyle>
            <a:lvl1pPr>
              <a:lnSpc>
                <a:spcPct val="120000"/>
              </a:lnSpc>
              <a:defRPr sz="2400" b="1"/>
            </a:lvl1pPr>
            <a:lvl2pPr marL="742950" indent="-285750">
              <a:buClr>
                <a:srgbClr val="00B0F0"/>
              </a:buClr>
              <a:buFont typeface="Wingdings" panose="05000000000000000000" pitchFamily="2" charset="2"/>
              <a:buChar char="l"/>
              <a:defRPr sz="2000"/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B3B09BE-7672-4FE7-AF5D-CC0F13CC7C7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4EE4FA7-D867-4066-9CFE-8E98D5EF97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794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3173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79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79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2840" y="29303"/>
            <a:ext cx="8229600" cy="80743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B3B09BE-7672-4FE7-AF5D-CC0F13CC7C7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118879B-6B33-46F1-977F-8D72DBB87C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6124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3173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79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79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1052739"/>
            <a:ext cx="8229600" cy="5040567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2840" y="29303"/>
            <a:ext cx="8229600" cy="80743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B3B09BE-7672-4FE7-AF5D-CC0F13CC7C7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5822569-9AC3-4ED7-9F62-EE8A89988C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8707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B3B09BE-7672-4FE7-AF5D-CC0F13CC7C7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02A262C-A1C7-4204-B270-5DDC7B5F6F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429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sz="24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B3B09BE-7672-4FE7-AF5D-CC0F13CC7C7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D808C8C-9B83-401D-8FA1-155851441F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4907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735025"/>
            <a:ext cx="9144000" cy="73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B3B09BE-7672-4FE7-AF5D-CC0F13CC7C7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230ED2A-5117-4320-AAFB-B7E7173534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4961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06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B3B09BE-7672-4FE7-AF5D-CC0F13CC7C7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3DCAE78-0FD4-499A-9007-7D2A7C5ED5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1734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B3B09BE-7672-4FE7-AF5D-CC0F13CC7C7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ABDAF71-02E6-48F3-B98A-8E83880DA9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5468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10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102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B3B09BE-7672-4FE7-AF5D-CC0F13CC7C7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DDA34F2-DA7F-40B1-8EE7-CDF577C307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9577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B3B09BE-7672-4FE7-AF5D-CC0F13CC7C7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B73BCAA-7264-4779-8FC3-FBD1992601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9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6507-7826-46FA-A084-823D101C0676}" type="datetimeFigureOut">
              <a:rPr lang="zh-CN" altLang="en-US" smtClean="0"/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1AFF-D8B4-43A6-908A-9F8707086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1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CD63730E-C184-4597-98BA-FE7AF46F8BDF}" type="datetime1">
              <a:rPr lang="zh-CN" altLang="en-US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30A3FEA0-F73B-4D3F-A32C-34D9C1015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3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  <p:sldLayoutId id="2147484969" r:id="rId10"/>
    <p:sldLayoutId id="21474849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0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0"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7A94D70-FA7F-433A-A4F9-1EFFC4D847A4}" type="datetime1">
              <a:rPr lang="zh-CN" altLang="en-US" smtClean="0"/>
              <a:pPr fontAlgn="base">
                <a:spcAft>
                  <a:spcPct val="0"/>
                </a:spcAft>
                <a:defRPr/>
              </a:pPr>
              <a:t>2017-12-6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0"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12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3BF3D16-D722-46FB-ACBF-B10A70147FF9}" type="slidenum">
              <a:rPr lang="en-US" altLang="zh-CN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CN" dirty="0"/>
              <a:t>/45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4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2" r:id="rId1"/>
    <p:sldLayoutId id="2147484973" r:id="rId2"/>
    <p:sldLayoutId id="2147484974" r:id="rId3"/>
    <p:sldLayoutId id="214748497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+mj-lt"/>
          <a:ea typeface="黑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3300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3300"/>
          </a:solidFill>
          <a:latin typeface="+mn-lt"/>
          <a:ea typeface="黑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3300"/>
          </a:solidFill>
          <a:latin typeface="+mn-lt"/>
          <a:ea typeface="黑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3300"/>
          </a:solidFill>
          <a:latin typeface="+mn-lt"/>
          <a:ea typeface="黑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3300"/>
          </a:solidFill>
          <a:latin typeface="+mn-lt"/>
          <a:ea typeface="黑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6F4B92DD-1D41-474A-9688-AF156F89C61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24E0D3A1-0226-411E-87DA-19F51FF576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35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  <p:sldLayoutId id="21474849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3F6086E4-B874-4B85-BFA0-CAB68A559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5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  <p:sldLayoutId id="2147485008" r:id="rId8"/>
    <p:sldLayoutId id="2147485009" r:id="rId9"/>
    <p:sldLayoutId id="2147485010" r:id="rId10"/>
    <p:sldLayoutId id="214748501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48A3C2-13A6-3D4C-8C49-D1911D5429B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2017-12-6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622E53-BCDD-8544-B567-C7CEEE17C6A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3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58"/>
            <a:ext cx="7886700" cy="981075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447805"/>
            <a:ext cx="7886700" cy="4729163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zh-CN" altLang="en-US" dirty="0" smtClean="0"/>
              <a:t> 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 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83"/>
            <a:ext cx="20574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5"/>
            <a:fld id="{28DB2B03-8B1D-435A-8239-B1B7C1A590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55"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83"/>
            <a:ext cx="30861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2" y="6356383"/>
            <a:ext cx="20574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5"/>
            <a:fld id="{C316D139-F786-4568-ADCC-715A780593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1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  <p:sldLayoutId id="2147485036" r:id="rId12"/>
    <p:sldLayoutId id="2147485037" r:id="rId13"/>
  </p:sldLayoutIdLst>
  <p:timing>
    <p:tnLst>
      <p:par>
        <p:cTn id="1" dur="indefinite" restart="never" nodeType="tmRoot"/>
      </p:par>
    </p:tnLst>
  </p:timing>
  <p:txStyles>
    <p:titleStyle>
      <a:lvl1pPr algn="l" defTabSz="914155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539" indent="-228539" algn="l" defTabSz="9141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617" indent="-228539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2693" indent="-228539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1" indent="-228539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48" indent="-228539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5" indent="-228539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3" indent="-228539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1" indent="-228539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58" indent="-228539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8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5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5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2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D8BB8C0C-F665-4C74-9EB9-BD0AFDABE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3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7A59A-A2E5-4DA1-9EB9-F3BAE14EF97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5,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83220D9C-2BF1-49E7-A2E3-3127638AE41D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en-US"/>
              <a:t>May 5,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F7DEEF3-1A80-49BE-9317-C1A8C108A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4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4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68CD66B2-7AFA-40DE-BAD2-1E504BBE4CA5}" type="datetime1">
              <a:rPr lang="zh-CN" altLang="en-US" smtClean="0"/>
              <a:pPr>
                <a:defRPr/>
              </a:pPr>
              <a:t>2017-12-6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92717A6-CAD1-4FB2-BE34-443B6238A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9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4EB921B3-1EDC-4ECC-AAB7-31543BE7E30C}" type="datetime1">
              <a:rPr lang="en-US" altLang="zh-CN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en-US"/>
              <a:t>March 30,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92717A6-CAD1-4FB2-BE34-443B6238A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56E6F866-C227-4FCA-A688-DA4CBD60E2E8}" type="datetime1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3A239291-2EFF-4472-B777-B3B1965E6E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81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38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72B71890-8453-4011-B5F6-D8726AE66C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42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Arial" charset="0"/>
                <a:ea typeface="宋体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C48A3C2-13A6-3D4C-8C49-D1911D5429B8}" type="datetimeFigureOut">
              <a:rPr lang="zh-CN" altLang="en-US"/>
              <a:pPr fontAlgn="base">
                <a:spcAft>
                  <a:spcPct val="0"/>
                </a:spcAft>
                <a:defRPr/>
              </a:pPr>
              <a:t>2017-12-6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Arial" charset="0"/>
                <a:ea typeface="宋体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Arial" charset="0"/>
                <a:ea typeface="宋体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DB60CF8-8DBF-4D39-B048-745B52ABA2BD}" type="slidenum">
              <a:rPr lang="zh-CN" alt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771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584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9EBF6507-7826-46FA-A084-823D101C0676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8EED568E-DFCD-4217-9654-B6CB8038CB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3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17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CB3B09BE-7672-4FE7-AF5D-CC0F13CC7C7E}" type="datetimeFigureOut">
              <a:rPr lang="zh-CN" altLang="en-US"/>
              <a:pPr>
                <a:defRPr/>
              </a:pPr>
              <a:t>2017-12-6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6EE23C04-9E6D-4146-8FF7-BCB9A65F72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2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  <p:sldLayoutId id="2147484619" r:id="rId12"/>
    <p:sldLayoutId id="2147484620" r:id="rId13"/>
    <p:sldLayoutId id="2147484621" r:id="rId14"/>
    <p:sldLayoutId id="2147484622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" pitchFamily="2" charset="2"/>
        <a:buChar char="n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5.jpeg"/><Relationship Id="rId4" Type="http://schemas.openxmlformats.org/officeDocument/2006/relationships/hyperlink" Target="http://e.hiphotos.baidu.com/zhidao/pic/item/21a4462309f79052c484a8d40bf3d7ca7acbd545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7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35.png"/><Relationship Id="rId17" Type="http://schemas.openxmlformats.org/officeDocument/2006/relationships/image" Target="../media/image31.wmf"/><Relationship Id="rId2" Type="http://schemas.openxmlformats.org/officeDocument/2006/relationships/control" Target="../activeX/activeX1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5.xml"/><Relationship Id="rId11" Type="http://schemas.openxmlformats.org/officeDocument/2006/relationships/image" Target="../media/image34.png"/><Relationship Id="rId5" Type="http://schemas.openxmlformats.org/officeDocument/2006/relationships/control" Target="../activeX/activeX4.xml"/><Relationship Id="rId15" Type="http://schemas.openxmlformats.org/officeDocument/2006/relationships/image" Target="../media/image29.wmf"/><Relationship Id="rId10" Type="http://schemas.openxmlformats.org/officeDocument/2006/relationships/image" Target="../media/image33.jpeg"/><Relationship Id="rId4" Type="http://schemas.openxmlformats.org/officeDocument/2006/relationships/control" Target="../activeX/activeX3.xml"/><Relationship Id="rId9" Type="http://schemas.openxmlformats.org/officeDocument/2006/relationships/image" Target="../media/image32.jpeg"/><Relationship Id="rId1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12kW@4.5K/2.5kW@2K" TargetMode="External"/><Relationship Id="rId2" Type="http://schemas.openxmlformats.org/officeDocument/2006/relationships/hyperlink" Target="mailto:250W@4.5K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stream.cern.ch/MediaArchive/Photo/Public/2007/0708002/0708002_01/0708002_01-A5-at-72-dpi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84976" cy="28083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环形正负电子对撞机（</a:t>
            </a:r>
            <a:r>
              <a:rPr lang="en-US" altLang="zh-CN" b="1" dirty="0" smtClean="0">
                <a:solidFill>
                  <a:srgbClr val="FF0000"/>
                </a:solidFill>
              </a:rPr>
              <a:t>CEPC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zh-CN" sz="3200" b="1" dirty="0" smtClean="0">
                <a:solidFill>
                  <a:srgbClr val="0070C0"/>
                </a:solidFill>
                <a:sym typeface="Symbol"/>
              </a:rPr>
              <a:t></a:t>
            </a:r>
            <a:r>
              <a:rPr lang="en-US" altLang="zh-CN" sz="3200" b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zh-CN" altLang="en-US" sz="3200" b="1" dirty="0" smtClean="0">
                <a:solidFill>
                  <a:srgbClr val="0070C0"/>
                </a:solidFill>
                <a:sym typeface="Symbol"/>
              </a:rPr>
              <a:t>未来我国科技发展的机遇与挑战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王贻芳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</a:rPr>
              <a:t>中国科学院高能物理研究所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r>
              <a:rPr lang="en-US" altLang="zh-CN" sz="2800" b="1" dirty="0" smtClean="0">
                <a:solidFill>
                  <a:srgbClr val="0099CC"/>
                </a:solidFill>
              </a:rPr>
              <a:t>2017.12.6</a:t>
            </a:r>
            <a:r>
              <a:rPr lang="zh-CN" altLang="en-US" sz="2800" b="1" dirty="0" smtClean="0">
                <a:solidFill>
                  <a:srgbClr val="0099CC"/>
                </a:solidFill>
              </a:rPr>
              <a:t>， </a:t>
            </a:r>
            <a:r>
              <a:rPr lang="zh-CN" altLang="en-US" sz="2800" b="1" dirty="0">
                <a:solidFill>
                  <a:srgbClr val="0099CC"/>
                </a:solidFill>
              </a:rPr>
              <a:t>北京</a:t>
            </a:r>
            <a:r>
              <a:rPr lang="zh-CN" altLang="en-US" sz="2800" b="1" dirty="0" smtClean="0">
                <a:solidFill>
                  <a:srgbClr val="0099CC"/>
                </a:solidFill>
              </a:rPr>
              <a:t> </a:t>
            </a:r>
            <a:endParaRPr lang="zh-CN" altLang="en-US" sz="2800" b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55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</a:rPr>
              <a:t>CEPC</a:t>
            </a:r>
            <a:r>
              <a:rPr lang="zh-CN" altLang="en-US" sz="4000" b="1" dirty="0">
                <a:solidFill>
                  <a:srgbClr val="FF0000"/>
                </a:solidFill>
              </a:rPr>
              <a:t>与我国高能物理研究计划</a:t>
            </a:r>
          </a:p>
        </p:txBody>
      </p:sp>
      <p:grpSp>
        <p:nvGrpSpPr>
          <p:cNvPr id="487427" name="组合 3"/>
          <p:cNvGrpSpPr>
            <a:grpSpLocks/>
          </p:cNvGrpSpPr>
          <p:nvPr/>
        </p:nvGrpSpPr>
        <p:grpSpPr bwMode="auto">
          <a:xfrm>
            <a:off x="0" y="1052513"/>
            <a:ext cx="9201150" cy="5984875"/>
            <a:chOff x="0" y="1052736"/>
            <a:chExt cx="9201009" cy="5985328"/>
          </a:xfrm>
        </p:grpSpPr>
        <p:grpSp>
          <p:nvGrpSpPr>
            <p:cNvPr id="487439" name="Group 31"/>
            <p:cNvGrpSpPr>
              <a:grpSpLocks/>
            </p:cNvGrpSpPr>
            <p:nvPr/>
          </p:nvGrpSpPr>
          <p:grpSpPr bwMode="auto">
            <a:xfrm rot="-4800000">
              <a:off x="59408" y="5163227"/>
              <a:ext cx="1973263" cy="1776412"/>
              <a:chOff x="474" y="338"/>
              <a:chExt cx="1243" cy="1119"/>
            </a:xfrm>
          </p:grpSpPr>
          <p:sp>
            <p:nvSpPr>
              <p:cNvPr id="487469" name="Freeform 32"/>
              <p:cNvSpPr>
                <a:spLocks/>
              </p:cNvSpPr>
              <p:nvPr/>
            </p:nvSpPr>
            <p:spPr bwMode="auto">
              <a:xfrm rot="-2678430">
                <a:off x="878" y="338"/>
                <a:ext cx="839" cy="720"/>
              </a:xfrm>
              <a:custGeom>
                <a:avLst/>
                <a:gdLst>
                  <a:gd name="T0" fmla="*/ 0 w 2750"/>
                  <a:gd name="T1" fmla="*/ 0 h 1733"/>
                  <a:gd name="T2" fmla="*/ 0 w 2750"/>
                  <a:gd name="T3" fmla="*/ 0 h 1733"/>
                  <a:gd name="T4" fmla="*/ 0 w 2750"/>
                  <a:gd name="T5" fmla="*/ 0 h 1733"/>
                  <a:gd name="T6" fmla="*/ 0 w 2750"/>
                  <a:gd name="T7" fmla="*/ 0 h 1733"/>
                  <a:gd name="T8" fmla="*/ 0 w 2750"/>
                  <a:gd name="T9" fmla="*/ 0 h 1733"/>
                  <a:gd name="T10" fmla="*/ 0 w 2750"/>
                  <a:gd name="T11" fmla="*/ 0 h 1733"/>
                  <a:gd name="T12" fmla="*/ 0 w 2750"/>
                  <a:gd name="T13" fmla="*/ 0 h 1733"/>
                  <a:gd name="T14" fmla="*/ 0 w 2750"/>
                  <a:gd name="T15" fmla="*/ 0 h 1733"/>
                  <a:gd name="T16" fmla="*/ 0 w 2750"/>
                  <a:gd name="T17" fmla="*/ 0 h 1733"/>
                  <a:gd name="T18" fmla="*/ 0 w 2750"/>
                  <a:gd name="T19" fmla="*/ 0 h 1733"/>
                  <a:gd name="T20" fmla="*/ 0 w 2750"/>
                  <a:gd name="T21" fmla="*/ 0 h 1733"/>
                  <a:gd name="T22" fmla="*/ 0 w 2750"/>
                  <a:gd name="T23" fmla="*/ 0 h 1733"/>
                  <a:gd name="T24" fmla="*/ 0 w 2750"/>
                  <a:gd name="T25" fmla="*/ 0 h 1733"/>
                  <a:gd name="T26" fmla="*/ 0 w 2750"/>
                  <a:gd name="T27" fmla="*/ 0 h 1733"/>
                  <a:gd name="T28" fmla="*/ 0 w 2750"/>
                  <a:gd name="T29" fmla="*/ 0 h 1733"/>
                  <a:gd name="T30" fmla="*/ 0 w 2750"/>
                  <a:gd name="T31" fmla="*/ 0 h 1733"/>
                  <a:gd name="T32" fmla="*/ 0 w 2750"/>
                  <a:gd name="T33" fmla="*/ 0 h 1733"/>
                  <a:gd name="T34" fmla="*/ 0 w 2750"/>
                  <a:gd name="T35" fmla="*/ 0 h 1733"/>
                  <a:gd name="T36" fmla="*/ 0 w 2750"/>
                  <a:gd name="T37" fmla="*/ 0 h 1733"/>
                  <a:gd name="T38" fmla="*/ 0 w 2750"/>
                  <a:gd name="T39" fmla="*/ 0 h 1733"/>
                  <a:gd name="T40" fmla="*/ 0 w 2750"/>
                  <a:gd name="T41" fmla="*/ 0 h 1733"/>
                  <a:gd name="T42" fmla="*/ 0 w 2750"/>
                  <a:gd name="T43" fmla="*/ 0 h 1733"/>
                  <a:gd name="T44" fmla="*/ 0 w 2750"/>
                  <a:gd name="T45" fmla="*/ 0 h 1733"/>
                  <a:gd name="T46" fmla="*/ 0 w 2750"/>
                  <a:gd name="T47" fmla="*/ 0 h 1733"/>
                  <a:gd name="T48" fmla="*/ 0 w 2750"/>
                  <a:gd name="T49" fmla="*/ 0 h 1733"/>
                  <a:gd name="T50" fmla="*/ 0 w 2750"/>
                  <a:gd name="T51" fmla="*/ 0 h 1733"/>
                  <a:gd name="T52" fmla="*/ 0 w 2750"/>
                  <a:gd name="T53" fmla="*/ 0 h 1733"/>
                  <a:gd name="T54" fmla="*/ 0 w 2750"/>
                  <a:gd name="T55" fmla="*/ 0 h 1733"/>
                  <a:gd name="T56" fmla="*/ 0 w 2750"/>
                  <a:gd name="T57" fmla="*/ 0 h 1733"/>
                  <a:gd name="T58" fmla="*/ 0 w 2750"/>
                  <a:gd name="T59" fmla="*/ 0 h 1733"/>
                  <a:gd name="T60" fmla="*/ 0 w 2750"/>
                  <a:gd name="T61" fmla="*/ 0 h 1733"/>
                  <a:gd name="T62" fmla="*/ 0 w 2750"/>
                  <a:gd name="T63" fmla="*/ 0 h 1733"/>
                  <a:gd name="T64" fmla="*/ 0 w 2750"/>
                  <a:gd name="T65" fmla="*/ 0 h 17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50" h="1733">
                    <a:moveTo>
                      <a:pt x="892" y="0"/>
                    </a:moveTo>
                    <a:lnTo>
                      <a:pt x="923" y="56"/>
                    </a:lnTo>
                    <a:lnTo>
                      <a:pt x="956" y="112"/>
                    </a:lnTo>
                    <a:lnTo>
                      <a:pt x="992" y="169"/>
                    </a:lnTo>
                    <a:lnTo>
                      <a:pt x="1030" y="226"/>
                    </a:lnTo>
                    <a:lnTo>
                      <a:pt x="1070" y="284"/>
                    </a:lnTo>
                    <a:lnTo>
                      <a:pt x="1113" y="343"/>
                    </a:lnTo>
                    <a:lnTo>
                      <a:pt x="1158" y="401"/>
                    </a:lnTo>
                    <a:lnTo>
                      <a:pt x="1206" y="461"/>
                    </a:lnTo>
                    <a:lnTo>
                      <a:pt x="1255" y="520"/>
                    </a:lnTo>
                    <a:lnTo>
                      <a:pt x="1306" y="579"/>
                    </a:lnTo>
                    <a:lnTo>
                      <a:pt x="1359" y="638"/>
                    </a:lnTo>
                    <a:lnTo>
                      <a:pt x="1414" y="697"/>
                    </a:lnTo>
                    <a:lnTo>
                      <a:pt x="1471" y="756"/>
                    </a:lnTo>
                    <a:lnTo>
                      <a:pt x="1529" y="815"/>
                    </a:lnTo>
                    <a:lnTo>
                      <a:pt x="1588" y="873"/>
                    </a:lnTo>
                    <a:lnTo>
                      <a:pt x="1650" y="931"/>
                    </a:lnTo>
                    <a:lnTo>
                      <a:pt x="1712" y="988"/>
                    </a:lnTo>
                    <a:lnTo>
                      <a:pt x="1776" y="1045"/>
                    </a:lnTo>
                    <a:lnTo>
                      <a:pt x="1841" y="1101"/>
                    </a:lnTo>
                    <a:lnTo>
                      <a:pt x="1907" y="1157"/>
                    </a:lnTo>
                    <a:lnTo>
                      <a:pt x="1974" y="1211"/>
                    </a:lnTo>
                    <a:lnTo>
                      <a:pt x="2041" y="1265"/>
                    </a:lnTo>
                    <a:lnTo>
                      <a:pt x="2110" y="1317"/>
                    </a:lnTo>
                    <a:lnTo>
                      <a:pt x="2180" y="1369"/>
                    </a:lnTo>
                    <a:lnTo>
                      <a:pt x="2250" y="1419"/>
                    </a:lnTo>
                    <a:lnTo>
                      <a:pt x="2320" y="1469"/>
                    </a:lnTo>
                    <a:lnTo>
                      <a:pt x="2391" y="1516"/>
                    </a:lnTo>
                    <a:lnTo>
                      <a:pt x="2462" y="1563"/>
                    </a:lnTo>
                    <a:lnTo>
                      <a:pt x="2534" y="1608"/>
                    </a:lnTo>
                    <a:lnTo>
                      <a:pt x="2606" y="1651"/>
                    </a:lnTo>
                    <a:lnTo>
                      <a:pt x="2678" y="1693"/>
                    </a:lnTo>
                    <a:lnTo>
                      <a:pt x="2750" y="1733"/>
                    </a:lnTo>
                    <a:lnTo>
                      <a:pt x="838" y="1733"/>
                    </a:lnTo>
                    <a:lnTo>
                      <a:pt x="805" y="1687"/>
                    </a:lnTo>
                    <a:lnTo>
                      <a:pt x="771" y="1640"/>
                    </a:lnTo>
                    <a:lnTo>
                      <a:pt x="738" y="1592"/>
                    </a:lnTo>
                    <a:lnTo>
                      <a:pt x="705" y="1542"/>
                    </a:lnTo>
                    <a:lnTo>
                      <a:pt x="672" y="1492"/>
                    </a:lnTo>
                    <a:lnTo>
                      <a:pt x="640" y="1441"/>
                    </a:lnTo>
                    <a:lnTo>
                      <a:pt x="608" y="1389"/>
                    </a:lnTo>
                    <a:lnTo>
                      <a:pt x="576" y="1336"/>
                    </a:lnTo>
                    <a:lnTo>
                      <a:pt x="545" y="1282"/>
                    </a:lnTo>
                    <a:lnTo>
                      <a:pt x="514" y="1227"/>
                    </a:lnTo>
                    <a:lnTo>
                      <a:pt x="483" y="1172"/>
                    </a:lnTo>
                    <a:lnTo>
                      <a:pt x="453" y="1117"/>
                    </a:lnTo>
                    <a:lnTo>
                      <a:pt x="427" y="1057"/>
                    </a:lnTo>
                    <a:lnTo>
                      <a:pt x="421" y="1004"/>
                    </a:lnTo>
                    <a:lnTo>
                      <a:pt x="386" y="947"/>
                    </a:lnTo>
                    <a:lnTo>
                      <a:pt x="355" y="890"/>
                    </a:lnTo>
                    <a:lnTo>
                      <a:pt x="329" y="832"/>
                    </a:lnTo>
                    <a:lnTo>
                      <a:pt x="301" y="779"/>
                    </a:lnTo>
                    <a:lnTo>
                      <a:pt x="277" y="719"/>
                    </a:lnTo>
                    <a:lnTo>
                      <a:pt x="254" y="661"/>
                    </a:lnTo>
                    <a:lnTo>
                      <a:pt x="227" y="607"/>
                    </a:lnTo>
                    <a:lnTo>
                      <a:pt x="205" y="551"/>
                    </a:lnTo>
                    <a:lnTo>
                      <a:pt x="182" y="491"/>
                    </a:lnTo>
                    <a:lnTo>
                      <a:pt x="163" y="437"/>
                    </a:lnTo>
                    <a:lnTo>
                      <a:pt x="140" y="380"/>
                    </a:lnTo>
                    <a:lnTo>
                      <a:pt x="116" y="320"/>
                    </a:lnTo>
                    <a:lnTo>
                      <a:pt x="94" y="268"/>
                    </a:lnTo>
                    <a:lnTo>
                      <a:pt x="76" y="211"/>
                    </a:lnTo>
                    <a:lnTo>
                      <a:pt x="55" y="158"/>
                    </a:lnTo>
                    <a:lnTo>
                      <a:pt x="40" y="106"/>
                    </a:lnTo>
                    <a:lnTo>
                      <a:pt x="25" y="50"/>
                    </a:lnTo>
                    <a:lnTo>
                      <a:pt x="0" y="0"/>
                    </a:lnTo>
                    <a:lnTo>
                      <a:pt x="89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7470" name="Freeform 33"/>
              <p:cNvSpPr>
                <a:spLocks/>
              </p:cNvSpPr>
              <p:nvPr/>
            </p:nvSpPr>
            <p:spPr bwMode="auto">
              <a:xfrm rot="-2678430">
                <a:off x="499" y="403"/>
                <a:ext cx="493" cy="278"/>
              </a:xfrm>
              <a:custGeom>
                <a:avLst/>
                <a:gdLst>
                  <a:gd name="T0" fmla="*/ 0 w 6472"/>
                  <a:gd name="T1" fmla="*/ 0 h 2485"/>
                  <a:gd name="T2" fmla="*/ 0 w 6472"/>
                  <a:gd name="T3" fmla="*/ 0 h 2485"/>
                  <a:gd name="T4" fmla="*/ 0 w 6472"/>
                  <a:gd name="T5" fmla="*/ 0 h 2485"/>
                  <a:gd name="T6" fmla="*/ 0 w 6472"/>
                  <a:gd name="T7" fmla="*/ 0 h 24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72" h="2485">
                    <a:moveTo>
                      <a:pt x="0" y="2485"/>
                    </a:moveTo>
                    <a:lnTo>
                      <a:pt x="6472" y="2485"/>
                    </a:lnTo>
                    <a:lnTo>
                      <a:pt x="3236" y="0"/>
                    </a:lnTo>
                    <a:lnTo>
                      <a:pt x="0" y="2485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7471" name="Freeform 34"/>
              <p:cNvSpPr>
                <a:spLocks/>
              </p:cNvSpPr>
              <p:nvPr/>
            </p:nvSpPr>
            <p:spPr bwMode="auto">
              <a:xfrm rot="-2678430">
                <a:off x="474" y="737"/>
                <a:ext cx="839" cy="720"/>
              </a:xfrm>
              <a:custGeom>
                <a:avLst/>
                <a:gdLst>
                  <a:gd name="T0" fmla="*/ 0 w 11000"/>
                  <a:gd name="T1" fmla="*/ 0 h 6931"/>
                  <a:gd name="T2" fmla="*/ 0 w 11000"/>
                  <a:gd name="T3" fmla="*/ 0 h 6931"/>
                  <a:gd name="T4" fmla="*/ 0 w 11000"/>
                  <a:gd name="T5" fmla="*/ 0 h 6931"/>
                  <a:gd name="T6" fmla="*/ 0 w 11000"/>
                  <a:gd name="T7" fmla="*/ 0 h 6931"/>
                  <a:gd name="T8" fmla="*/ 0 w 11000"/>
                  <a:gd name="T9" fmla="*/ 0 h 6931"/>
                  <a:gd name="T10" fmla="*/ 0 w 11000"/>
                  <a:gd name="T11" fmla="*/ 0 h 6931"/>
                  <a:gd name="T12" fmla="*/ 0 w 11000"/>
                  <a:gd name="T13" fmla="*/ 0 h 6931"/>
                  <a:gd name="T14" fmla="*/ 0 w 11000"/>
                  <a:gd name="T15" fmla="*/ 0 h 6931"/>
                  <a:gd name="T16" fmla="*/ 0 w 11000"/>
                  <a:gd name="T17" fmla="*/ 0 h 6931"/>
                  <a:gd name="T18" fmla="*/ 0 w 11000"/>
                  <a:gd name="T19" fmla="*/ 0 h 6931"/>
                  <a:gd name="T20" fmla="*/ 0 w 11000"/>
                  <a:gd name="T21" fmla="*/ 0 h 6931"/>
                  <a:gd name="T22" fmla="*/ 0 w 11000"/>
                  <a:gd name="T23" fmla="*/ 0 h 6931"/>
                  <a:gd name="T24" fmla="*/ 0 w 11000"/>
                  <a:gd name="T25" fmla="*/ 0 h 6931"/>
                  <a:gd name="T26" fmla="*/ 0 w 11000"/>
                  <a:gd name="T27" fmla="*/ 0 h 6931"/>
                  <a:gd name="T28" fmla="*/ 0 w 11000"/>
                  <a:gd name="T29" fmla="*/ 0 h 6931"/>
                  <a:gd name="T30" fmla="*/ 0 w 11000"/>
                  <a:gd name="T31" fmla="*/ 0 h 6931"/>
                  <a:gd name="T32" fmla="*/ 0 w 11000"/>
                  <a:gd name="T33" fmla="*/ 0 h 6931"/>
                  <a:gd name="T34" fmla="*/ 0 w 11000"/>
                  <a:gd name="T35" fmla="*/ 0 h 6931"/>
                  <a:gd name="T36" fmla="*/ 0 w 11000"/>
                  <a:gd name="T37" fmla="*/ 0 h 6931"/>
                  <a:gd name="T38" fmla="*/ 0 w 11000"/>
                  <a:gd name="T39" fmla="*/ 0 h 6931"/>
                  <a:gd name="T40" fmla="*/ 0 w 11000"/>
                  <a:gd name="T41" fmla="*/ 0 h 6931"/>
                  <a:gd name="T42" fmla="*/ 0 w 11000"/>
                  <a:gd name="T43" fmla="*/ 0 h 6931"/>
                  <a:gd name="T44" fmla="*/ 0 w 11000"/>
                  <a:gd name="T45" fmla="*/ 0 h 6931"/>
                  <a:gd name="T46" fmla="*/ 0 w 11000"/>
                  <a:gd name="T47" fmla="*/ 0 h 6931"/>
                  <a:gd name="T48" fmla="*/ 0 w 11000"/>
                  <a:gd name="T49" fmla="*/ 0 h 6931"/>
                  <a:gd name="T50" fmla="*/ 0 w 11000"/>
                  <a:gd name="T51" fmla="*/ 0 h 6931"/>
                  <a:gd name="T52" fmla="*/ 0 w 11000"/>
                  <a:gd name="T53" fmla="*/ 0 h 6931"/>
                  <a:gd name="T54" fmla="*/ 0 w 11000"/>
                  <a:gd name="T55" fmla="*/ 0 h 6931"/>
                  <a:gd name="T56" fmla="*/ 0 w 11000"/>
                  <a:gd name="T57" fmla="*/ 0 h 6931"/>
                  <a:gd name="T58" fmla="*/ 0 w 11000"/>
                  <a:gd name="T59" fmla="*/ 0 h 6931"/>
                  <a:gd name="T60" fmla="*/ 0 w 11000"/>
                  <a:gd name="T61" fmla="*/ 0 h 6931"/>
                  <a:gd name="T62" fmla="*/ 0 w 11000"/>
                  <a:gd name="T63" fmla="*/ 0 h 6931"/>
                  <a:gd name="T64" fmla="*/ 0 w 11000"/>
                  <a:gd name="T65" fmla="*/ 0 h 69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000" h="6931">
                    <a:moveTo>
                      <a:pt x="7432" y="0"/>
                    </a:moveTo>
                    <a:lnTo>
                      <a:pt x="7309" y="222"/>
                    </a:lnTo>
                    <a:lnTo>
                      <a:pt x="7177" y="447"/>
                    </a:lnTo>
                    <a:lnTo>
                      <a:pt x="7034" y="675"/>
                    </a:lnTo>
                    <a:lnTo>
                      <a:pt x="6882" y="905"/>
                    </a:lnTo>
                    <a:lnTo>
                      <a:pt x="6720" y="1137"/>
                    </a:lnTo>
                    <a:lnTo>
                      <a:pt x="6548" y="1370"/>
                    </a:lnTo>
                    <a:lnTo>
                      <a:pt x="6367" y="1605"/>
                    </a:lnTo>
                    <a:lnTo>
                      <a:pt x="6178" y="1842"/>
                    </a:lnTo>
                    <a:lnTo>
                      <a:pt x="5981" y="2078"/>
                    </a:lnTo>
                    <a:lnTo>
                      <a:pt x="5776" y="2315"/>
                    </a:lnTo>
                    <a:lnTo>
                      <a:pt x="5564" y="2551"/>
                    </a:lnTo>
                    <a:lnTo>
                      <a:pt x="5344" y="2788"/>
                    </a:lnTo>
                    <a:lnTo>
                      <a:pt x="5118" y="3023"/>
                    </a:lnTo>
                    <a:lnTo>
                      <a:pt x="4886" y="3258"/>
                    </a:lnTo>
                    <a:lnTo>
                      <a:pt x="4647" y="3491"/>
                    </a:lnTo>
                    <a:lnTo>
                      <a:pt x="4402" y="3722"/>
                    </a:lnTo>
                    <a:lnTo>
                      <a:pt x="4152" y="3953"/>
                    </a:lnTo>
                    <a:lnTo>
                      <a:pt x="3897" y="4180"/>
                    </a:lnTo>
                    <a:lnTo>
                      <a:pt x="3638" y="4405"/>
                    </a:lnTo>
                    <a:lnTo>
                      <a:pt x="3374" y="4626"/>
                    </a:lnTo>
                    <a:lnTo>
                      <a:pt x="3106" y="4844"/>
                    </a:lnTo>
                    <a:lnTo>
                      <a:pt x="2835" y="5058"/>
                    </a:lnTo>
                    <a:lnTo>
                      <a:pt x="2560" y="5269"/>
                    </a:lnTo>
                    <a:lnTo>
                      <a:pt x="2282" y="5475"/>
                    </a:lnTo>
                    <a:lnTo>
                      <a:pt x="2002" y="5677"/>
                    </a:lnTo>
                    <a:lnTo>
                      <a:pt x="1720" y="5874"/>
                    </a:lnTo>
                    <a:lnTo>
                      <a:pt x="1437" y="6065"/>
                    </a:lnTo>
                    <a:lnTo>
                      <a:pt x="1151" y="6251"/>
                    </a:lnTo>
                    <a:lnTo>
                      <a:pt x="864" y="6431"/>
                    </a:lnTo>
                    <a:lnTo>
                      <a:pt x="576" y="6604"/>
                    </a:lnTo>
                    <a:lnTo>
                      <a:pt x="288" y="6771"/>
                    </a:lnTo>
                    <a:lnTo>
                      <a:pt x="0" y="6931"/>
                    </a:lnTo>
                    <a:lnTo>
                      <a:pt x="7647" y="6931"/>
                    </a:lnTo>
                    <a:lnTo>
                      <a:pt x="7782" y="6748"/>
                    </a:lnTo>
                    <a:lnTo>
                      <a:pt x="7915" y="6560"/>
                    </a:lnTo>
                    <a:lnTo>
                      <a:pt x="8049" y="6366"/>
                    </a:lnTo>
                    <a:lnTo>
                      <a:pt x="8180" y="6169"/>
                    </a:lnTo>
                    <a:lnTo>
                      <a:pt x="8312" y="5968"/>
                    </a:lnTo>
                    <a:lnTo>
                      <a:pt x="8442" y="5762"/>
                    </a:lnTo>
                    <a:lnTo>
                      <a:pt x="8570" y="5554"/>
                    </a:lnTo>
                    <a:lnTo>
                      <a:pt x="8696" y="5342"/>
                    </a:lnTo>
                    <a:lnTo>
                      <a:pt x="8822" y="5127"/>
                    </a:lnTo>
                    <a:lnTo>
                      <a:pt x="8946" y="4909"/>
                    </a:lnTo>
                    <a:lnTo>
                      <a:pt x="9069" y="4689"/>
                    </a:lnTo>
                    <a:lnTo>
                      <a:pt x="9188" y="4468"/>
                    </a:lnTo>
                    <a:lnTo>
                      <a:pt x="9307" y="4243"/>
                    </a:lnTo>
                    <a:lnTo>
                      <a:pt x="9422" y="4019"/>
                    </a:lnTo>
                    <a:lnTo>
                      <a:pt x="9536" y="3792"/>
                    </a:lnTo>
                    <a:lnTo>
                      <a:pt x="9647" y="3563"/>
                    </a:lnTo>
                    <a:lnTo>
                      <a:pt x="9756" y="3335"/>
                    </a:lnTo>
                    <a:lnTo>
                      <a:pt x="9862" y="3106"/>
                    </a:lnTo>
                    <a:lnTo>
                      <a:pt x="9966" y="2876"/>
                    </a:lnTo>
                    <a:lnTo>
                      <a:pt x="10066" y="2647"/>
                    </a:lnTo>
                    <a:lnTo>
                      <a:pt x="10163" y="2418"/>
                    </a:lnTo>
                    <a:lnTo>
                      <a:pt x="10257" y="2190"/>
                    </a:lnTo>
                    <a:lnTo>
                      <a:pt x="10348" y="1963"/>
                    </a:lnTo>
                    <a:lnTo>
                      <a:pt x="10436" y="1735"/>
                    </a:lnTo>
                    <a:lnTo>
                      <a:pt x="10520" y="1511"/>
                    </a:lnTo>
                    <a:lnTo>
                      <a:pt x="10601" y="1287"/>
                    </a:lnTo>
                    <a:lnTo>
                      <a:pt x="10677" y="1066"/>
                    </a:lnTo>
                    <a:lnTo>
                      <a:pt x="10750" y="847"/>
                    </a:lnTo>
                    <a:lnTo>
                      <a:pt x="10818" y="631"/>
                    </a:lnTo>
                    <a:lnTo>
                      <a:pt x="10884" y="417"/>
                    </a:lnTo>
                    <a:lnTo>
                      <a:pt x="10944" y="207"/>
                    </a:lnTo>
                    <a:lnTo>
                      <a:pt x="11000" y="0"/>
                    </a:lnTo>
                    <a:lnTo>
                      <a:pt x="74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87440" name="Group 35"/>
            <p:cNvGrpSpPr>
              <a:grpSpLocks/>
            </p:cNvGrpSpPr>
            <p:nvPr/>
          </p:nvGrpSpPr>
          <p:grpSpPr bwMode="auto">
            <a:xfrm rot="8277826">
              <a:off x="5562904" y="3619858"/>
              <a:ext cx="1331913" cy="1706563"/>
              <a:chOff x="820" y="-30"/>
              <a:chExt cx="839" cy="1075"/>
            </a:xfrm>
          </p:grpSpPr>
          <p:sp>
            <p:nvSpPr>
              <p:cNvPr id="487467" name="Freeform 37"/>
              <p:cNvSpPr>
                <a:spLocks/>
              </p:cNvSpPr>
              <p:nvPr/>
            </p:nvSpPr>
            <p:spPr bwMode="auto">
              <a:xfrm rot="-2678430">
                <a:off x="872" y="-30"/>
                <a:ext cx="493" cy="278"/>
              </a:xfrm>
              <a:custGeom>
                <a:avLst/>
                <a:gdLst>
                  <a:gd name="T0" fmla="*/ 0 w 6472"/>
                  <a:gd name="T1" fmla="*/ 0 h 2485"/>
                  <a:gd name="T2" fmla="*/ 0 w 6472"/>
                  <a:gd name="T3" fmla="*/ 0 h 2485"/>
                  <a:gd name="T4" fmla="*/ 0 w 6472"/>
                  <a:gd name="T5" fmla="*/ 0 h 2485"/>
                  <a:gd name="T6" fmla="*/ 0 w 6472"/>
                  <a:gd name="T7" fmla="*/ 0 h 24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72" h="2485">
                    <a:moveTo>
                      <a:pt x="0" y="2485"/>
                    </a:moveTo>
                    <a:lnTo>
                      <a:pt x="6472" y="2485"/>
                    </a:lnTo>
                    <a:lnTo>
                      <a:pt x="3236" y="0"/>
                    </a:lnTo>
                    <a:lnTo>
                      <a:pt x="0" y="2485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7468" name="Freeform 38"/>
              <p:cNvSpPr>
                <a:spLocks/>
              </p:cNvSpPr>
              <p:nvPr/>
            </p:nvSpPr>
            <p:spPr bwMode="auto">
              <a:xfrm rot="-2678430">
                <a:off x="820" y="325"/>
                <a:ext cx="839" cy="720"/>
              </a:xfrm>
              <a:custGeom>
                <a:avLst/>
                <a:gdLst>
                  <a:gd name="T0" fmla="*/ 0 w 11000"/>
                  <a:gd name="T1" fmla="*/ 0 h 6931"/>
                  <a:gd name="T2" fmla="*/ 0 w 11000"/>
                  <a:gd name="T3" fmla="*/ 0 h 6931"/>
                  <a:gd name="T4" fmla="*/ 0 w 11000"/>
                  <a:gd name="T5" fmla="*/ 0 h 6931"/>
                  <a:gd name="T6" fmla="*/ 0 w 11000"/>
                  <a:gd name="T7" fmla="*/ 0 h 6931"/>
                  <a:gd name="T8" fmla="*/ 0 w 11000"/>
                  <a:gd name="T9" fmla="*/ 0 h 6931"/>
                  <a:gd name="T10" fmla="*/ 0 w 11000"/>
                  <a:gd name="T11" fmla="*/ 0 h 6931"/>
                  <a:gd name="T12" fmla="*/ 0 w 11000"/>
                  <a:gd name="T13" fmla="*/ 0 h 6931"/>
                  <a:gd name="T14" fmla="*/ 0 w 11000"/>
                  <a:gd name="T15" fmla="*/ 0 h 6931"/>
                  <a:gd name="T16" fmla="*/ 0 w 11000"/>
                  <a:gd name="T17" fmla="*/ 0 h 6931"/>
                  <a:gd name="T18" fmla="*/ 0 w 11000"/>
                  <a:gd name="T19" fmla="*/ 0 h 6931"/>
                  <a:gd name="T20" fmla="*/ 0 w 11000"/>
                  <a:gd name="T21" fmla="*/ 0 h 6931"/>
                  <a:gd name="T22" fmla="*/ 0 w 11000"/>
                  <a:gd name="T23" fmla="*/ 0 h 6931"/>
                  <a:gd name="T24" fmla="*/ 0 w 11000"/>
                  <a:gd name="T25" fmla="*/ 0 h 6931"/>
                  <a:gd name="T26" fmla="*/ 0 w 11000"/>
                  <a:gd name="T27" fmla="*/ 0 h 6931"/>
                  <a:gd name="T28" fmla="*/ 0 w 11000"/>
                  <a:gd name="T29" fmla="*/ 0 h 6931"/>
                  <a:gd name="T30" fmla="*/ 0 w 11000"/>
                  <a:gd name="T31" fmla="*/ 0 h 6931"/>
                  <a:gd name="T32" fmla="*/ 0 w 11000"/>
                  <a:gd name="T33" fmla="*/ 0 h 6931"/>
                  <a:gd name="T34" fmla="*/ 0 w 11000"/>
                  <a:gd name="T35" fmla="*/ 0 h 6931"/>
                  <a:gd name="T36" fmla="*/ 0 w 11000"/>
                  <a:gd name="T37" fmla="*/ 0 h 6931"/>
                  <a:gd name="T38" fmla="*/ 0 w 11000"/>
                  <a:gd name="T39" fmla="*/ 0 h 6931"/>
                  <a:gd name="T40" fmla="*/ 0 w 11000"/>
                  <a:gd name="T41" fmla="*/ 0 h 6931"/>
                  <a:gd name="T42" fmla="*/ 0 w 11000"/>
                  <a:gd name="T43" fmla="*/ 0 h 6931"/>
                  <a:gd name="T44" fmla="*/ 0 w 11000"/>
                  <a:gd name="T45" fmla="*/ 0 h 6931"/>
                  <a:gd name="T46" fmla="*/ 0 w 11000"/>
                  <a:gd name="T47" fmla="*/ 0 h 6931"/>
                  <a:gd name="T48" fmla="*/ 0 w 11000"/>
                  <a:gd name="T49" fmla="*/ 0 h 6931"/>
                  <a:gd name="T50" fmla="*/ 0 w 11000"/>
                  <a:gd name="T51" fmla="*/ 0 h 6931"/>
                  <a:gd name="T52" fmla="*/ 0 w 11000"/>
                  <a:gd name="T53" fmla="*/ 0 h 6931"/>
                  <a:gd name="T54" fmla="*/ 0 w 11000"/>
                  <a:gd name="T55" fmla="*/ 0 h 6931"/>
                  <a:gd name="T56" fmla="*/ 0 w 11000"/>
                  <a:gd name="T57" fmla="*/ 0 h 6931"/>
                  <a:gd name="T58" fmla="*/ 0 w 11000"/>
                  <a:gd name="T59" fmla="*/ 0 h 6931"/>
                  <a:gd name="T60" fmla="*/ 0 w 11000"/>
                  <a:gd name="T61" fmla="*/ 0 h 6931"/>
                  <a:gd name="T62" fmla="*/ 0 w 11000"/>
                  <a:gd name="T63" fmla="*/ 0 h 6931"/>
                  <a:gd name="T64" fmla="*/ 0 w 11000"/>
                  <a:gd name="T65" fmla="*/ 0 h 69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000" h="6931">
                    <a:moveTo>
                      <a:pt x="7432" y="0"/>
                    </a:moveTo>
                    <a:lnTo>
                      <a:pt x="7309" y="222"/>
                    </a:lnTo>
                    <a:lnTo>
                      <a:pt x="7177" y="447"/>
                    </a:lnTo>
                    <a:lnTo>
                      <a:pt x="7034" y="675"/>
                    </a:lnTo>
                    <a:lnTo>
                      <a:pt x="6882" y="905"/>
                    </a:lnTo>
                    <a:lnTo>
                      <a:pt x="6720" y="1137"/>
                    </a:lnTo>
                    <a:lnTo>
                      <a:pt x="6548" y="1370"/>
                    </a:lnTo>
                    <a:lnTo>
                      <a:pt x="6367" y="1605"/>
                    </a:lnTo>
                    <a:lnTo>
                      <a:pt x="6178" y="1842"/>
                    </a:lnTo>
                    <a:lnTo>
                      <a:pt x="5981" y="2078"/>
                    </a:lnTo>
                    <a:lnTo>
                      <a:pt x="5776" y="2315"/>
                    </a:lnTo>
                    <a:lnTo>
                      <a:pt x="5564" y="2551"/>
                    </a:lnTo>
                    <a:lnTo>
                      <a:pt x="5344" y="2788"/>
                    </a:lnTo>
                    <a:lnTo>
                      <a:pt x="5118" y="3023"/>
                    </a:lnTo>
                    <a:lnTo>
                      <a:pt x="4886" y="3258"/>
                    </a:lnTo>
                    <a:lnTo>
                      <a:pt x="4647" y="3491"/>
                    </a:lnTo>
                    <a:lnTo>
                      <a:pt x="4402" y="3722"/>
                    </a:lnTo>
                    <a:lnTo>
                      <a:pt x="4152" y="3953"/>
                    </a:lnTo>
                    <a:lnTo>
                      <a:pt x="3897" y="4180"/>
                    </a:lnTo>
                    <a:lnTo>
                      <a:pt x="3638" y="4405"/>
                    </a:lnTo>
                    <a:lnTo>
                      <a:pt x="3374" y="4626"/>
                    </a:lnTo>
                    <a:lnTo>
                      <a:pt x="3106" y="4844"/>
                    </a:lnTo>
                    <a:lnTo>
                      <a:pt x="2835" y="5058"/>
                    </a:lnTo>
                    <a:lnTo>
                      <a:pt x="2560" y="5269"/>
                    </a:lnTo>
                    <a:lnTo>
                      <a:pt x="2282" y="5475"/>
                    </a:lnTo>
                    <a:lnTo>
                      <a:pt x="2002" y="5677"/>
                    </a:lnTo>
                    <a:lnTo>
                      <a:pt x="1720" y="5874"/>
                    </a:lnTo>
                    <a:lnTo>
                      <a:pt x="1437" y="6065"/>
                    </a:lnTo>
                    <a:lnTo>
                      <a:pt x="1151" y="6251"/>
                    </a:lnTo>
                    <a:lnTo>
                      <a:pt x="864" y="6431"/>
                    </a:lnTo>
                    <a:lnTo>
                      <a:pt x="576" y="6604"/>
                    </a:lnTo>
                    <a:lnTo>
                      <a:pt x="288" y="6771"/>
                    </a:lnTo>
                    <a:lnTo>
                      <a:pt x="0" y="6931"/>
                    </a:lnTo>
                    <a:lnTo>
                      <a:pt x="7647" y="6931"/>
                    </a:lnTo>
                    <a:lnTo>
                      <a:pt x="7782" y="6748"/>
                    </a:lnTo>
                    <a:lnTo>
                      <a:pt x="7915" y="6560"/>
                    </a:lnTo>
                    <a:lnTo>
                      <a:pt x="8049" y="6366"/>
                    </a:lnTo>
                    <a:lnTo>
                      <a:pt x="8180" y="6169"/>
                    </a:lnTo>
                    <a:lnTo>
                      <a:pt x="8312" y="5968"/>
                    </a:lnTo>
                    <a:lnTo>
                      <a:pt x="8442" y="5762"/>
                    </a:lnTo>
                    <a:lnTo>
                      <a:pt x="8570" y="5554"/>
                    </a:lnTo>
                    <a:lnTo>
                      <a:pt x="8696" y="5342"/>
                    </a:lnTo>
                    <a:lnTo>
                      <a:pt x="8822" y="5127"/>
                    </a:lnTo>
                    <a:lnTo>
                      <a:pt x="8946" y="4909"/>
                    </a:lnTo>
                    <a:lnTo>
                      <a:pt x="9069" y="4689"/>
                    </a:lnTo>
                    <a:lnTo>
                      <a:pt x="9188" y="4468"/>
                    </a:lnTo>
                    <a:lnTo>
                      <a:pt x="9307" y="4243"/>
                    </a:lnTo>
                    <a:lnTo>
                      <a:pt x="9422" y="4019"/>
                    </a:lnTo>
                    <a:lnTo>
                      <a:pt x="9536" y="3792"/>
                    </a:lnTo>
                    <a:lnTo>
                      <a:pt x="9647" y="3563"/>
                    </a:lnTo>
                    <a:lnTo>
                      <a:pt x="9756" y="3335"/>
                    </a:lnTo>
                    <a:lnTo>
                      <a:pt x="9862" y="3106"/>
                    </a:lnTo>
                    <a:lnTo>
                      <a:pt x="9966" y="2876"/>
                    </a:lnTo>
                    <a:lnTo>
                      <a:pt x="10066" y="2647"/>
                    </a:lnTo>
                    <a:lnTo>
                      <a:pt x="10163" y="2418"/>
                    </a:lnTo>
                    <a:lnTo>
                      <a:pt x="10257" y="2190"/>
                    </a:lnTo>
                    <a:lnTo>
                      <a:pt x="10348" y="1963"/>
                    </a:lnTo>
                    <a:lnTo>
                      <a:pt x="10436" y="1735"/>
                    </a:lnTo>
                    <a:lnTo>
                      <a:pt x="10520" y="1511"/>
                    </a:lnTo>
                    <a:lnTo>
                      <a:pt x="10601" y="1287"/>
                    </a:lnTo>
                    <a:lnTo>
                      <a:pt x="10677" y="1066"/>
                    </a:lnTo>
                    <a:lnTo>
                      <a:pt x="10750" y="847"/>
                    </a:lnTo>
                    <a:lnTo>
                      <a:pt x="10818" y="631"/>
                    </a:lnTo>
                    <a:lnTo>
                      <a:pt x="10884" y="417"/>
                    </a:lnTo>
                    <a:lnTo>
                      <a:pt x="10944" y="207"/>
                    </a:lnTo>
                    <a:lnTo>
                      <a:pt x="11000" y="0"/>
                    </a:lnTo>
                    <a:lnTo>
                      <a:pt x="74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87441" name="Group 26"/>
            <p:cNvGrpSpPr>
              <a:grpSpLocks/>
            </p:cNvGrpSpPr>
            <p:nvPr/>
          </p:nvGrpSpPr>
          <p:grpSpPr bwMode="auto">
            <a:xfrm>
              <a:off x="0" y="1052736"/>
              <a:ext cx="1973262" cy="1776412"/>
              <a:chOff x="474" y="338"/>
              <a:chExt cx="1243" cy="1119"/>
            </a:xfrm>
          </p:grpSpPr>
          <p:sp>
            <p:nvSpPr>
              <p:cNvPr id="487464" name="Freeform 27"/>
              <p:cNvSpPr>
                <a:spLocks/>
              </p:cNvSpPr>
              <p:nvPr/>
            </p:nvSpPr>
            <p:spPr bwMode="auto">
              <a:xfrm rot="-2678430">
                <a:off x="878" y="338"/>
                <a:ext cx="839" cy="720"/>
              </a:xfrm>
              <a:custGeom>
                <a:avLst/>
                <a:gdLst>
                  <a:gd name="T0" fmla="*/ 0 w 2750"/>
                  <a:gd name="T1" fmla="*/ 0 h 1733"/>
                  <a:gd name="T2" fmla="*/ 0 w 2750"/>
                  <a:gd name="T3" fmla="*/ 0 h 1733"/>
                  <a:gd name="T4" fmla="*/ 0 w 2750"/>
                  <a:gd name="T5" fmla="*/ 0 h 1733"/>
                  <a:gd name="T6" fmla="*/ 0 w 2750"/>
                  <a:gd name="T7" fmla="*/ 0 h 1733"/>
                  <a:gd name="T8" fmla="*/ 0 w 2750"/>
                  <a:gd name="T9" fmla="*/ 0 h 1733"/>
                  <a:gd name="T10" fmla="*/ 0 w 2750"/>
                  <a:gd name="T11" fmla="*/ 0 h 1733"/>
                  <a:gd name="T12" fmla="*/ 0 w 2750"/>
                  <a:gd name="T13" fmla="*/ 0 h 1733"/>
                  <a:gd name="T14" fmla="*/ 0 w 2750"/>
                  <a:gd name="T15" fmla="*/ 0 h 1733"/>
                  <a:gd name="T16" fmla="*/ 0 w 2750"/>
                  <a:gd name="T17" fmla="*/ 0 h 1733"/>
                  <a:gd name="T18" fmla="*/ 0 w 2750"/>
                  <a:gd name="T19" fmla="*/ 0 h 1733"/>
                  <a:gd name="T20" fmla="*/ 0 w 2750"/>
                  <a:gd name="T21" fmla="*/ 0 h 1733"/>
                  <a:gd name="T22" fmla="*/ 0 w 2750"/>
                  <a:gd name="T23" fmla="*/ 0 h 1733"/>
                  <a:gd name="T24" fmla="*/ 0 w 2750"/>
                  <a:gd name="T25" fmla="*/ 0 h 1733"/>
                  <a:gd name="T26" fmla="*/ 0 w 2750"/>
                  <a:gd name="T27" fmla="*/ 0 h 1733"/>
                  <a:gd name="T28" fmla="*/ 0 w 2750"/>
                  <a:gd name="T29" fmla="*/ 0 h 1733"/>
                  <a:gd name="T30" fmla="*/ 0 w 2750"/>
                  <a:gd name="T31" fmla="*/ 0 h 1733"/>
                  <a:gd name="T32" fmla="*/ 0 w 2750"/>
                  <a:gd name="T33" fmla="*/ 0 h 1733"/>
                  <a:gd name="T34" fmla="*/ 0 w 2750"/>
                  <a:gd name="T35" fmla="*/ 0 h 1733"/>
                  <a:gd name="T36" fmla="*/ 0 w 2750"/>
                  <a:gd name="T37" fmla="*/ 0 h 1733"/>
                  <a:gd name="T38" fmla="*/ 0 w 2750"/>
                  <a:gd name="T39" fmla="*/ 0 h 1733"/>
                  <a:gd name="T40" fmla="*/ 0 w 2750"/>
                  <a:gd name="T41" fmla="*/ 0 h 1733"/>
                  <a:gd name="T42" fmla="*/ 0 w 2750"/>
                  <a:gd name="T43" fmla="*/ 0 h 1733"/>
                  <a:gd name="T44" fmla="*/ 0 w 2750"/>
                  <a:gd name="T45" fmla="*/ 0 h 1733"/>
                  <a:gd name="T46" fmla="*/ 0 w 2750"/>
                  <a:gd name="T47" fmla="*/ 0 h 1733"/>
                  <a:gd name="T48" fmla="*/ 0 w 2750"/>
                  <a:gd name="T49" fmla="*/ 0 h 1733"/>
                  <a:gd name="T50" fmla="*/ 0 w 2750"/>
                  <a:gd name="T51" fmla="*/ 0 h 1733"/>
                  <a:gd name="T52" fmla="*/ 0 w 2750"/>
                  <a:gd name="T53" fmla="*/ 0 h 1733"/>
                  <a:gd name="T54" fmla="*/ 0 w 2750"/>
                  <a:gd name="T55" fmla="*/ 0 h 1733"/>
                  <a:gd name="T56" fmla="*/ 0 w 2750"/>
                  <a:gd name="T57" fmla="*/ 0 h 1733"/>
                  <a:gd name="T58" fmla="*/ 0 w 2750"/>
                  <a:gd name="T59" fmla="*/ 0 h 1733"/>
                  <a:gd name="T60" fmla="*/ 0 w 2750"/>
                  <a:gd name="T61" fmla="*/ 0 h 1733"/>
                  <a:gd name="T62" fmla="*/ 0 w 2750"/>
                  <a:gd name="T63" fmla="*/ 0 h 1733"/>
                  <a:gd name="T64" fmla="*/ 0 w 2750"/>
                  <a:gd name="T65" fmla="*/ 0 h 17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50" h="1733">
                    <a:moveTo>
                      <a:pt x="892" y="0"/>
                    </a:moveTo>
                    <a:lnTo>
                      <a:pt x="923" y="56"/>
                    </a:lnTo>
                    <a:lnTo>
                      <a:pt x="956" y="112"/>
                    </a:lnTo>
                    <a:lnTo>
                      <a:pt x="992" y="169"/>
                    </a:lnTo>
                    <a:lnTo>
                      <a:pt x="1030" y="226"/>
                    </a:lnTo>
                    <a:lnTo>
                      <a:pt x="1070" y="284"/>
                    </a:lnTo>
                    <a:lnTo>
                      <a:pt x="1113" y="343"/>
                    </a:lnTo>
                    <a:lnTo>
                      <a:pt x="1158" y="401"/>
                    </a:lnTo>
                    <a:lnTo>
                      <a:pt x="1206" y="461"/>
                    </a:lnTo>
                    <a:lnTo>
                      <a:pt x="1255" y="520"/>
                    </a:lnTo>
                    <a:lnTo>
                      <a:pt x="1306" y="579"/>
                    </a:lnTo>
                    <a:lnTo>
                      <a:pt x="1359" y="638"/>
                    </a:lnTo>
                    <a:lnTo>
                      <a:pt x="1414" y="697"/>
                    </a:lnTo>
                    <a:lnTo>
                      <a:pt x="1471" y="756"/>
                    </a:lnTo>
                    <a:lnTo>
                      <a:pt x="1529" y="815"/>
                    </a:lnTo>
                    <a:lnTo>
                      <a:pt x="1588" y="873"/>
                    </a:lnTo>
                    <a:lnTo>
                      <a:pt x="1650" y="931"/>
                    </a:lnTo>
                    <a:lnTo>
                      <a:pt x="1712" y="988"/>
                    </a:lnTo>
                    <a:lnTo>
                      <a:pt x="1776" y="1045"/>
                    </a:lnTo>
                    <a:lnTo>
                      <a:pt x="1841" y="1101"/>
                    </a:lnTo>
                    <a:lnTo>
                      <a:pt x="1907" y="1157"/>
                    </a:lnTo>
                    <a:lnTo>
                      <a:pt x="1974" y="1211"/>
                    </a:lnTo>
                    <a:lnTo>
                      <a:pt x="2041" y="1265"/>
                    </a:lnTo>
                    <a:lnTo>
                      <a:pt x="2110" y="1317"/>
                    </a:lnTo>
                    <a:lnTo>
                      <a:pt x="2180" y="1369"/>
                    </a:lnTo>
                    <a:lnTo>
                      <a:pt x="2250" y="1419"/>
                    </a:lnTo>
                    <a:lnTo>
                      <a:pt x="2320" y="1469"/>
                    </a:lnTo>
                    <a:lnTo>
                      <a:pt x="2391" y="1516"/>
                    </a:lnTo>
                    <a:lnTo>
                      <a:pt x="2462" y="1563"/>
                    </a:lnTo>
                    <a:lnTo>
                      <a:pt x="2534" y="1608"/>
                    </a:lnTo>
                    <a:lnTo>
                      <a:pt x="2606" y="1651"/>
                    </a:lnTo>
                    <a:lnTo>
                      <a:pt x="2678" y="1693"/>
                    </a:lnTo>
                    <a:lnTo>
                      <a:pt x="2750" y="1733"/>
                    </a:lnTo>
                    <a:lnTo>
                      <a:pt x="838" y="1733"/>
                    </a:lnTo>
                    <a:lnTo>
                      <a:pt x="805" y="1687"/>
                    </a:lnTo>
                    <a:lnTo>
                      <a:pt x="771" y="1640"/>
                    </a:lnTo>
                    <a:lnTo>
                      <a:pt x="738" y="1592"/>
                    </a:lnTo>
                    <a:lnTo>
                      <a:pt x="705" y="1542"/>
                    </a:lnTo>
                    <a:lnTo>
                      <a:pt x="672" y="1492"/>
                    </a:lnTo>
                    <a:lnTo>
                      <a:pt x="640" y="1441"/>
                    </a:lnTo>
                    <a:lnTo>
                      <a:pt x="608" y="1389"/>
                    </a:lnTo>
                    <a:lnTo>
                      <a:pt x="576" y="1336"/>
                    </a:lnTo>
                    <a:lnTo>
                      <a:pt x="545" y="1282"/>
                    </a:lnTo>
                    <a:lnTo>
                      <a:pt x="514" y="1227"/>
                    </a:lnTo>
                    <a:lnTo>
                      <a:pt x="483" y="1172"/>
                    </a:lnTo>
                    <a:lnTo>
                      <a:pt x="453" y="1117"/>
                    </a:lnTo>
                    <a:lnTo>
                      <a:pt x="427" y="1057"/>
                    </a:lnTo>
                    <a:lnTo>
                      <a:pt x="421" y="1004"/>
                    </a:lnTo>
                    <a:lnTo>
                      <a:pt x="386" y="947"/>
                    </a:lnTo>
                    <a:lnTo>
                      <a:pt x="355" y="890"/>
                    </a:lnTo>
                    <a:lnTo>
                      <a:pt x="329" y="832"/>
                    </a:lnTo>
                    <a:lnTo>
                      <a:pt x="301" y="779"/>
                    </a:lnTo>
                    <a:lnTo>
                      <a:pt x="277" y="719"/>
                    </a:lnTo>
                    <a:lnTo>
                      <a:pt x="254" y="661"/>
                    </a:lnTo>
                    <a:lnTo>
                      <a:pt x="227" y="607"/>
                    </a:lnTo>
                    <a:lnTo>
                      <a:pt x="205" y="551"/>
                    </a:lnTo>
                    <a:lnTo>
                      <a:pt x="182" y="491"/>
                    </a:lnTo>
                    <a:lnTo>
                      <a:pt x="163" y="437"/>
                    </a:lnTo>
                    <a:lnTo>
                      <a:pt x="140" y="380"/>
                    </a:lnTo>
                    <a:lnTo>
                      <a:pt x="116" y="320"/>
                    </a:lnTo>
                    <a:lnTo>
                      <a:pt x="94" y="268"/>
                    </a:lnTo>
                    <a:lnTo>
                      <a:pt x="76" y="211"/>
                    </a:lnTo>
                    <a:lnTo>
                      <a:pt x="55" y="158"/>
                    </a:lnTo>
                    <a:lnTo>
                      <a:pt x="40" y="106"/>
                    </a:lnTo>
                    <a:lnTo>
                      <a:pt x="25" y="50"/>
                    </a:lnTo>
                    <a:lnTo>
                      <a:pt x="0" y="0"/>
                    </a:lnTo>
                    <a:lnTo>
                      <a:pt x="89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7465" name="Freeform 28"/>
              <p:cNvSpPr>
                <a:spLocks/>
              </p:cNvSpPr>
              <p:nvPr/>
            </p:nvSpPr>
            <p:spPr bwMode="auto">
              <a:xfrm rot="-2678430">
                <a:off x="499" y="403"/>
                <a:ext cx="493" cy="278"/>
              </a:xfrm>
              <a:custGeom>
                <a:avLst/>
                <a:gdLst>
                  <a:gd name="T0" fmla="*/ 0 w 6472"/>
                  <a:gd name="T1" fmla="*/ 0 h 2485"/>
                  <a:gd name="T2" fmla="*/ 0 w 6472"/>
                  <a:gd name="T3" fmla="*/ 0 h 2485"/>
                  <a:gd name="T4" fmla="*/ 0 w 6472"/>
                  <a:gd name="T5" fmla="*/ 0 h 2485"/>
                  <a:gd name="T6" fmla="*/ 0 w 6472"/>
                  <a:gd name="T7" fmla="*/ 0 h 24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72" h="2485">
                    <a:moveTo>
                      <a:pt x="0" y="2485"/>
                    </a:moveTo>
                    <a:lnTo>
                      <a:pt x="6472" y="2485"/>
                    </a:lnTo>
                    <a:lnTo>
                      <a:pt x="3236" y="0"/>
                    </a:lnTo>
                    <a:lnTo>
                      <a:pt x="0" y="2485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7466" name="Freeform 29"/>
              <p:cNvSpPr>
                <a:spLocks/>
              </p:cNvSpPr>
              <p:nvPr/>
            </p:nvSpPr>
            <p:spPr bwMode="auto">
              <a:xfrm rot="-2678430">
                <a:off x="474" y="737"/>
                <a:ext cx="839" cy="720"/>
              </a:xfrm>
              <a:custGeom>
                <a:avLst/>
                <a:gdLst>
                  <a:gd name="T0" fmla="*/ 0 w 11000"/>
                  <a:gd name="T1" fmla="*/ 0 h 6931"/>
                  <a:gd name="T2" fmla="*/ 0 w 11000"/>
                  <a:gd name="T3" fmla="*/ 0 h 6931"/>
                  <a:gd name="T4" fmla="*/ 0 w 11000"/>
                  <a:gd name="T5" fmla="*/ 0 h 6931"/>
                  <a:gd name="T6" fmla="*/ 0 w 11000"/>
                  <a:gd name="T7" fmla="*/ 0 h 6931"/>
                  <a:gd name="T8" fmla="*/ 0 w 11000"/>
                  <a:gd name="T9" fmla="*/ 0 h 6931"/>
                  <a:gd name="T10" fmla="*/ 0 w 11000"/>
                  <a:gd name="T11" fmla="*/ 0 h 6931"/>
                  <a:gd name="T12" fmla="*/ 0 w 11000"/>
                  <a:gd name="T13" fmla="*/ 0 h 6931"/>
                  <a:gd name="T14" fmla="*/ 0 w 11000"/>
                  <a:gd name="T15" fmla="*/ 0 h 6931"/>
                  <a:gd name="T16" fmla="*/ 0 w 11000"/>
                  <a:gd name="T17" fmla="*/ 0 h 6931"/>
                  <a:gd name="T18" fmla="*/ 0 w 11000"/>
                  <a:gd name="T19" fmla="*/ 0 h 6931"/>
                  <a:gd name="T20" fmla="*/ 0 w 11000"/>
                  <a:gd name="T21" fmla="*/ 0 h 6931"/>
                  <a:gd name="T22" fmla="*/ 0 w 11000"/>
                  <a:gd name="T23" fmla="*/ 0 h 6931"/>
                  <a:gd name="T24" fmla="*/ 0 w 11000"/>
                  <a:gd name="T25" fmla="*/ 0 h 6931"/>
                  <a:gd name="T26" fmla="*/ 0 w 11000"/>
                  <a:gd name="T27" fmla="*/ 0 h 6931"/>
                  <a:gd name="T28" fmla="*/ 0 w 11000"/>
                  <a:gd name="T29" fmla="*/ 0 h 6931"/>
                  <a:gd name="T30" fmla="*/ 0 w 11000"/>
                  <a:gd name="T31" fmla="*/ 0 h 6931"/>
                  <a:gd name="T32" fmla="*/ 0 w 11000"/>
                  <a:gd name="T33" fmla="*/ 0 h 6931"/>
                  <a:gd name="T34" fmla="*/ 0 w 11000"/>
                  <a:gd name="T35" fmla="*/ 0 h 6931"/>
                  <a:gd name="T36" fmla="*/ 0 w 11000"/>
                  <a:gd name="T37" fmla="*/ 0 h 6931"/>
                  <a:gd name="T38" fmla="*/ 0 w 11000"/>
                  <a:gd name="T39" fmla="*/ 0 h 6931"/>
                  <a:gd name="T40" fmla="*/ 0 w 11000"/>
                  <a:gd name="T41" fmla="*/ 0 h 6931"/>
                  <a:gd name="T42" fmla="*/ 0 w 11000"/>
                  <a:gd name="T43" fmla="*/ 0 h 6931"/>
                  <a:gd name="T44" fmla="*/ 0 w 11000"/>
                  <a:gd name="T45" fmla="*/ 0 h 6931"/>
                  <a:gd name="T46" fmla="*/ 0 w 11000"/>
                  <a:gd name="T47" fmla="*/ 0 h 6931"/>
                  <a:gd name="T48" fmla="*/ 0 w 11000"/>
                  <a:gd name="T49" fmla="*/ 0 h 6931"/>
                  <a:gd name="T50" fmla="*/ 0 w 11000"/>
                  <a:gd name="T51" fmla="*/ 0 h 6931"/>
                  <a:gd name="T52" fmla="*/ 0 w 11000"/>
                  <a:gd name="T53" fmla="*/ 0 h 6931"/>
                  <a:gd name="T54" fmla="*/ 0 w 11000"/>
                  <a:gd name="T55" fmla="*/ 0 h 6931"/>
                  <a:gd name="T56" fmla="*/ 0 w 11000"/>
                  <a:gd name="T57" fmla="*/ 0 h 6931"/>
                  <a:gd name="T58" fmla="*/ 0 w 11000"/>
                  <a:gd name="T59" fmla="*/ 0 h 6931"/>
                  <a:gd name="T60" fmla="*/ 0 w 11000"/>
                  <a:gd name="T61" fmla="*/ 0 h 6931"/>
                  <a:gd name="T62" fmla="*/ 0 w 11000"/>
                  <a:gd name="T63" fmla="*/ 0 h 6931"/>
                  <a:gd name="T64" fmla="*/ 0 w 11000"/>
                  <a:gd name="T65" fmla="*/ 0 h 69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000" h="6931">
                    <a:moveTo>
                      <a:pt x="7432" y="0"/>
                    </a:moveTo>
                    <a:lnTo>
                      <a:pt x="7309" y="222"/>
                    </a:lnTo>
                    <a:lnTo>
                      <a:pt x="7177" y="447"/>
                    </a:lnTo>
                    <a:lnTo>
                      <a:pt x="7034" y="675"/>
                    </a:lnTo>
                    <a:lnTo>
                      <a:pt x="6882" y="905"/>
                    </a:lnTo>
                    <a:lnTo>
                      <a:pt x="6720" y="1137"/>
                    </a:lnTo>
                    <a:lnTo>
                      <a:pt x="6548" y="1370"/>
                    </a:lnTo>
                    <a:lnTo>
                      <a:pt x="6367" y="1605"/>
                    </a:lnTo>
                    <a:lnTo>
                      <a:pt x="6178" y="1842"/>
                    </a:lnTo>
                    <a:lnTo>
                      <a:pt x="5981" y="2078"/>
                    </a:lnTo>
                    <a:lnTo>
                      <a:pt x="5776" y="2315"/>
                    </a:lnTo>
                    <a:lnTo>
                      <a:pt x="5564" y="2551"/>
                    </a:lnTo>
                    <a:lnTo>
                      <a:pt x="5344" y="2788"/>
                    </a:lnTo>
                    <a:lnTo>
                      <a:pt x="5118" y="3023"/>
                    </a:lnTo>
                    <a:lnTo>
                      <a:pt x="4886" y="3258"/>
                    </a:lnTo>
                    <a:lnTo>
                      <a:pt x="4647" y="3491"/>
                    </a:lnTo>
                    <a:lnTo>
                      <a:pt x="4402" y="3722"/>
                    </a:lnTo>
                    <a:lnTo>
                      <a:pt x="4152" y="3953"/>
                    </a:lnTo>
                    <a:lnTo>
                      <a:pt x="3897" y="4180"/>
                    </a:lnTo>
                    <a:lnTo>
                      <a:pt x="3638" y="4405"/>
                    </a:lnTo>
                    <a:lnTo>
                      <a:pt x="3374" y="4626"/>
                    </a:lnTo>
                    <a:lnTo>
                      <a:pt x="3106" y="4844"/>
                    </a:lnTo>
                    <a:lnTo>
                      <a:pt x="2835" y="5058"/>
                    </a:lnTo>
                    <a:lnTo>
                      <a:pt x="2560" y="5269"/>
                    </a:lnTo>
                    <a:lnTo>
                      <a:pt x="2282" y="5475"/>
                    </a:lnTo>
                    <a:lnTo>
                      <a:pt x="2002" y="5677"/>
                    </a:lnTo>
                    <a:lnTo>
                      <a:pt x="1720" y="5874"/>
                    </a:lnTo>
                    <a:lnTo>
                      <a:pt x="1437" y="6065"/>
                    </a:lnTo>
                    <a:lnTo>
                      <a:pt x="1151" y="6251"/>
                    </a:lnTo>
                    <a:lnTo>
                      <a:pt x="864" y="6431"/>
                    </a:lnTo>
                    <a:lnTo>
                      <a:pt x="576" y="6604"/>
                    </a:lnTo>
                    <a:lnTo>
                      <a:pt x="288" y="6771"/>
                    </a:lnTo>
                    <a:lnTo>
                      <a:pt x="0" y="6931"/>
                    </a:lnTo>
                    <a:lnTo>
                      <a:pt x="7647" y="6931"/>
                    </a:lnTo>
                    <a:lnTo>
                      <a:pt x="7782" y="6748"/>
                    </a:lnTo>
                    <a:lnTo>
                      <a:pt x="7915" y="6560"/>
                    </a:lnTo>
                    <a:lnTo>
                      <a:pt x="8049" y="6366"/>
                    </a:lnTo>
                    <a:lnTo>
                      <a:pt x="8180" y="6169"/>
                    </a:lnTo>
                    <a:lnTo>
                      <a:pt x="8312" y="5968"/>
                    </a:lnTo>
                    <a:lnTo>
                      <a:pt x="8442" y="5762"/>
                    </a:lnTo>
                    <a:lnTo>
                      <a:pt x="8570" y="5554"/>
                    </a:lnTo>
                    <a:lnTo>
                      <a:pt x="8696" y="5342"/>
                    </a:lnTo>
                    <a:lnTo>
                      <a:pt x="8822" y="5127"/>
                    </a:lnTo>
                    <a:lnTo>
                      <a:pt x="8946" y="4909"/>
                    </a:lnTo>
                    <a:lnTo>
                      <a:pt x="9069" y="4689"/>
                    </a:lnTo>
                    <a:lnTo>
                      <a:pt x="9188" y="4468"/>
                    </a:lnTo>
                    <a:lnTo>
                      <a:pt x="9307" y="4243"/>
                    </a:lnTo>
                    <a:lnTo>
                      <a:pt x="9422" y="4019"/>
                    </a:lnTo>
                    <a:lnTo>
                      <a:pt x="9536" y="3792"/>
                    </a:lnTo>
                    <a:lnTo>
                      <a:pt x="9647" y="3563"/>
                    </a:lnTo>
                    <a:lnTo>
                      <a:pt x="9756" y="3335"/>
                    </a:lnTo>
                    <a:lnTo>
                      <a:pt x="9862" y="3106"/>
                    </a:lnTo>
                    <a:lnTo>
                      <a:pt x="9966" y="2876"/>
                    </a:lnTo>
                    <a:lnTo>
                      <a:pt x="10066" y="2647"/>
                    </a:lnTo>
                    <a:lnTo>
                      <a:pt x="10163" y="2418"/>
                    </a:lnTo>
                    <a:lnTo>
                      <a:pt x="10257" y="2190"/>
                    </a:lnTo>
                    <a:lnTo>
                      <a:pt x="10348" y="1963"/>
                    </a:lnTo>
                    <a:lnTo>
                      <a:pt x="10436" y="1735"/>
                    </a:lnTo>
                    <a:lnTo>
                      <a:pt x="10520" y="1511"/>
                    </a:lnTo>
                    <a:lnTo>
                      <a:pt x="10601" y="1287"/>
                    </a:lnTo>
                    <a:lnTo>
                      <a:pt x="10677" y="1066"/>
                    </a:lnTo>
                    <a:lnTo>
                      <a:pt x="10750" y="847"/>
                    </a:lnTo>
                    <a:lnTo>
                      <a:pt x="10818" y="631"/>
                    </a:lnTo>
                    <a:lnTo>
                      <a:pt x="10884" y="417"/>
                    </a:lnTo>
                    <a:lnTo>
                      <a:pt x="10944" y="207"/>
                    </a:lnTo>
                    <a:lnTo>
                      <a:pt x="11000" y="0"/>
                    </a:lnTo>
                    <a:lnTo>
                      <a:pt x="74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87442" name="同心圆 9"/>
            <p:cNvSpPr>
              <a:spLocks noChangeArrowheads="1"/>
            </p:cNvSpPr>
            <p:nvPr/>
          </p:nvSpPr>
          <p:spPr bwMode="auto">
            <a:xfrm>
              <a:off x="747712" y="1560736"/>
              <a:ext cx="4681538" cy="4508500"/>
            </a:xfrm>
            <a:custGeom>
              <a:avLst/>
              <a:gdLst>
                <a:gd name="T0" fmla="*/ 51809169 w 3857652"/>
                <a:gd name="T1" fmla="*/ 0 h 3714776"/>
                <a:gd name="T2" fmla="*/ 15174557 w 3857652"/>
                <a:gd name="T3" fmla="*/ 14631925 h 3714776"/>
                <a:gd name="T4" fmla="*/ 0 w 3857652"/>
                <a:gd name="T5" fmla="*/ 49956616 h 3714776"/>
                <a:gd name="T6" fmla="*/ 15174557 w 3857652"/>
                <a:gd name="T7" fmla="*/ 85281335 h 3714776"/>
                <a:gd name="T8" fmla="*/ 51809169 w 3857652"/>
                <a:gd name="T9" fmla="*/ 99913252 h 3714776"/>
                <a:gd name="T10" fmla="*/ 88443801 w 3857652"/>
                <a:gd name="T11" fmla="*/ 85281335 h 3714776"/>
                <a:gd name="T12" fmla="*/ 103618344 w 3857652"/>
                <a:gd name="T13" fmla="*/ 49956616 h 3714776"/>
                <a:gd name="T14" fmla="*/ 88443801 w 3857652"/>
                <a:gd name="T15" fmla="*/ 14631925 h 3714776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564940 w 3857652"/>
                <a:gd name="T25" fmla="*/ 544016 h 3714776"/>
                <a:gd name="T26" fmla="*/ 3292712 w 3857652"/>
                <a:gd name="T27" fmla="*/ 3170760 h 37147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57652" h="3714776">
                  <a:moveTo>
                    <a:pt x="0" y="1857388"/>
                  </a:moveTo>
                  <a:lnTo>
                    <a:pt x="0" y="1857388"/>
                  </a:lnTo>
                  <a:cubicBezTo>
                    <a:pt x="1" y="831581"/>
                    <a:pt x="863565" y="1"/>
                    <a:pt x="1928826" y="2"/>
                  </a:cubicBezTo>
                  <a:cubicBezTo>
                    <a:pt x="1928826" y="2"/>
                    <a:pt x="1928827" y="2"/>
                    <a:pt x="1928828" y="2"/>
                  </a:cubicBezTo>
                  <a:cubicBezTo>
                    <a:pt x="2994089" y="3"/>
                    <a:pt x="3857653" y="831583"/>
                    <a:pt x="3857653" y="1857390"/>
                  </a:cubicBezTo>
                  <a:cubicBezTo>
                    <a:pt x="3857653" y="1857390"/>
                    <a:pt x="3857652" y="1857391"/>
                    <a:pt x="3857652" y="1857392"/>
                  </a:cubicBezTo>
                  <a:lnTo>
                    <a:pt x="3857653" y="1857393"/>
                  </a:lnTo>
                  <a:cubicBezTo>
                    <a:pt x="3857653" y="2883200"/>
                    <a:pt x="2994088" y="3714781"/>
                    <a:pt x="1928827" y="3714781"/>
                  </a:cubicBezTo>
                  <a:cubicBezTo>
                    <a:pt x="1928826" y="3714781"/>
                    <a:pt x="1928826" y="3714780"/>
                    <a:pt x="1928826" y="3714780"/>
                  </a:cubicBezTo>
                  <a:cubicBezTo>
                    <a:pt x="863565" y="3714780"/>
                    <a:pt x="1" y="2883199"/>
                    <a:pt x="1" y="1857393"/>
                  </a:cubicBezTo>
                  <a:cubicBezTo>
                    <a:pt x="0" y="1857392"/>
                    <a:pt x="1" y="1857391"/>
                    <a:pt x="1" y="1857391"/>
                  </a:cubicBezTo>
                  <a:lnTo>
                    <a:pt x="0" y="1857388"/>
                  </a:lnTo>
                  <a:close/>
                  <a:moveTo>
                    <a:pt x="928694" y="1857388"/>
                  </a:moveTo>
                  <a:lnTo>
                    <a:pt x="928694" y="1857388"/>
                  </a:lnTo>
                  <a:cubicBezTo>
                    <a:pt x="928694" y="1857388"/>
                    <a:pt x="928694" y="1857388"/>
                    <a:pt x="928694" y="1857388"/>
                  </a:cubicBezTo>
                  <a:cubicBezTo>
                    <a:pt x="928693" y="2370292"/>
                    <a:pt x="1376467" y="2786082"/>
                    <a:pt x="1928825" y="2786082"/>
                  </a:cubicBezTo>
                  <a:cubicBezTo>
                    <a:pt x="1928825" y="2786082"/>
                    <a:pt x="1928825" y="2786083"/>
                    <a:pt x="1928826" y="2786083"/>
                  </a:cubicBezTo>
                  <a:cubicBezTo>
                    <a:pt x="2481183" y="2786082"/>
                    <a:pt x="2928957" y="2370293"/>
                    <a:pt x="2928957" y="1857389"/>
                  </a:cubicBezTo>
                  <a:lnTo>
                    <a:pt x="2928958" y="1857390"/>
                  </a:lnTo>
                  <a:cubicBezTo>
                    <a:pt x="2928958" y="1344486"/>
                    <a:pt x="2481183" y="928696"/>
                    <a:pt x="1928826" y="928696"/>
                  </a:cubicBezTo>
                  <a:lnTo>
                    <a:pt x="1928825" y="928696"/>
                  </a:lnTo>
                  <a:cubicBezTo>
                    <a:pt x="1928825" y="928696"/>
                    <a:pt x="1928825" y="928696"/>
                    <a:pt x="1928825" y="928696"/>
                  </a:cubicBezTo>
                  <a:cubicBezTo>
                    <a:pt x="1376467" y="928695"/>
                    <a:pt x="928693" y="1344485"/>
                    <a:pt x="928693" y="1857389"/>
                  </a:cubicBezTo>
                  <a:lnTo>
                    <a:pt x="928694" y="1857388"/>
                  </a:lnTo>
                  <a:close/>
                </a:path>
              </a:pathLst>
            </a:custGeom>
            <a:solidFill>
              <a:srgbClr val="FFFFF3">
                <a:alpha val="54901"/>
              </a:srgbClr>
            </a:solidFill>
            <a:ln w="76200" algn="ctr">
              <a:solidFill>
                <a:srgbClr val="00FFFF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buNone/>
              </a:pPr>
              <a:endParaRPr lang="zh-CN" altLang="en-US" sz="2000" b="1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487443" name="同心圆 9"/>
            <p:cNvSpPr>
              <a:spLocks noChangeArrowheads="1"/>
            </p:cNvSpPr>
            <p:nvPr/>
          </p:nvSpPr>
          <p:spPr bwMode="auto">
            <a:xfrm>
              <a:off x="1614487" y="2427511"/>
              <a:ext cx="2879725" cy="2776537"/>
            </a:xfrm>
            <a:custGeom>
              <a:avLst/>
              <a:gdLst>
                <a:gd name="T0" fmla="*/ 13389 w 3857652"/>
                <a:gd name="T1" fmla="*/ 0 h 3714776"/>
                <a:gd name="T2" fmla="*/ 3922 w 3857652"/>
                <a:gd name="T3" fmla="*/ 3857 h 3714776"/>
                <a:gd name="T4" fmla="*/ 0 w 3857652"/>
                <a:gd name="T5" fmla="*/ 13170 h 3714776"/>
                <a:gd name="T6" fmla="*/ 3922 w 3857652"/>
                <a:gd name="T7" fmla="*/ 22483 h 3714776"/>
                <a:gd name="T8" fmla="*/ 13389 w 3857652"/>
                <a:gd name="T9" fmla="*/ 26342 h 3714776"/>
                <a:gd name="T10" fmla="*/ 22858 w 3857652"/>
                <a:gd name="T11" fmla="*/ 22483 h 3714776"/>
                <a:gd name="T12" fmla="*/ 26779 w 3857652"/>
                <a:gd name="T13" fmla="*/ 13170 h 3714776"/>
                <a:gd name="T14" fmla="*/ 22858 w 3857652"/>
                <a:gd name="T15" fmla="*/ 3857 h 3714776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564940 w 3857652"/>
                <a:gd name="T25" fmla="*/ 544016 h 3714776"/>
                <a:gd name="T26" fmla="*/ 3292712 w 3857652"/>
                <a:gd name="T27" fmla="*/ 3170760 h 37147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57652" h="3714776">
                  <a:moveTo>
                    <a:pt x="0" y="1857388"/>
                  </a:moveTo>
                  <a:lnTo>
                    <a:pt x="0" y="1857388"/>
                  </a:lnTo>
                  <a:cubicBezTo>
                    <a:pt x="1" y="831581"/>
                    <a:pt x="863565" y="1"/>
                    <a:pt x="1928826" y="2"/>
                  </a:cubicBezTo>
                  <a:cubicBezTo>
                    <a:pt x="1928826" y="2"/>
                    <a:pt x="1928827" y="2"/>
                    <a:pt x="1928828" y="2"/>
                  </a:cubicBezTo>
                  <a:cubicBezTo>
                    <a:pt x="2994089" y="3"/>
                    <a:pt x="3857653" y="831583"/>
                    <a:pt x="3857653" y="1857390"/>
                  </a:cubicBezTo>
                  <a:cubicBezTo>
                    <a:pt x="3857653" y="1857390"/>
                    <a:pt x="3857652" y="1857391"/>
                    <a:pt x="3857652" y="1857392"/>
                  </a:cubicBezTo>
                  <a:lnTo>
                    <a:pt x="3857653" y="1857393"/>
                  </a:lnTo>
                  <a:cubicBezTo>
                    <a:pt x="3857653" y="2883200"/>
                    <a:pt x="2994088" y="3714781"/>
                    <a:pt x="1928827" y="3714781"/>
                  </a:cubicBezTo>
                  <a:cubicBezTo>
                    <a:pt x="1928826" y="3714781"/>
                    <a:pt x="1928826" y="3714780"/>
                    <a:pt x="1928826" y="3714780"/>
                  </a:cubicBezTo>
                  <a:cubicBezTo>
                    <a:pt x="863565" y="3714780"/>
                    <a:pt x="1" y="2883199"/>
                    <a:pt x="1" y="1857393"/>
                  </a:cubicBezTo>
                  <a:cubicBezTo>
                    <a:pt x="0" y="1857392"/>
                    <a:pt x="1" y="1857391"/>
                    <a:pt x="1" y="1857391"/>
                  </a:cubicBezTo>
                  <a:lnTo>
                    <a:pt x="0" y="1857388"/>
                  </a:lnTo>
                  <a:close/>
                  <a:moveTo>
                    <a:pt x="928694" y="1857388"/>
                  </a:moveTo>
                  <a:lnTo>
                    <a:pt x="928694" y="1857388"/>
                  </a:lnTo>
                  <a:cubicBezTo>
                    <a:pt x="928694" y="1857388"/>
                    <a:pt x="928694" y="1857388"/>
                    <a:pt x="928694" y="1857388"/>
                  </a:cubicBezTo>
                  <a:cubicBezTo>
                    <a:pt x="928693" y="2370292"/>
                    <a:pt x="1376467" y="2786082"/>
                    <a:pt x="1928825" y="2786082"/>
                  </a:cubicBezTo>
                  <a:cubicBezTo>
                    <a:pt x="1928825" y="2786082"/>
                    <a:pt x="1928825" y="2786083"/>
                    <a:pt x="1928826" y="2786083"/>
                  </a:cubicBezTo>
                  <a:cubicBezTo>
                    <a:pt x="2481183" y="2786082"/>
                    <a:pt x="2928957" y="2370293"/>
                    <a:pt x="2928957" y="1857389"/>
                  </a:cubicBezTo>
                  <a:lnTo>
                    <a:pt x="2928958" y="1857390"/>
                  </a:lnTo>
                  <a:cubicBezTo>
                    <a:pt x="2928958" y="1344486"/>
                    <a:pt x="2481183" y="928696"/>
                    <a:pt x="1928826" y="928696"/>
                  </a:cubicBezTo>
                  <a:lnTo>
                    <a:pt x="1928825" y="928696"/>
                  </a:lnTo>
                  <a:cubicBezTo>
                    <a:pt x="1928825" y="928696"/>
                    <a:pt x="1928825" y="928696"/>
                    <a:pt x="1928825" y="928696"/>
                  </a:cubicBezTo>
                  <a:cubicBezTo>
                    <a:pt x="1376467" y="928695"/>
                    <a:pt x="928693" y="1344485"/>
                    <a:pt x="928693" y="1857389"/>
                  </a:cubicBezTo>
                  <a:lnTo>
                    <a:pt x="928694" y="1857388"/>
                  </a:lnTo>
                  <a:close/>
                </a:path>
              </a:pathLst>
            </a:custGeom>
            <a:solidFill>
              <a:srgbClr val="FFFFE5"/>
            </a:solidFill>
            <a:ln w="101600" algn="ctr">
              <a:solidFill>
                <a:srgbClr val="6699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buNone/>
              </a:pPr>
              <a:endParaRPr lang="zh-CN" altLang="en-US" sz="2000" b="1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487444" name="Oval 4"/>
            <p:cNvSpPr>
              <a:spLocks noChangeArrowheads="1"/>
            </p:cNvSpPr>
            <p:nvPr/>
          </p:nvSpPr>
          <p:spPr bwMode="auto">
            <a:xfrm>
              <a:off x="2260600" y="3045048"/>
              <a:ext cx="1550987" cy="1522413"/>
            </a:xfrm>
            <a:prstGeom prst="ellipse">
              <a:avLst/>
            </a:prstGeom>
            <a:solidFill>
              <a:srgbClr val="FFFFCC"/>
            </a:solidFill>
            <a:ln w="762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87445" name="矩形 5"/>
            <p:cNvSpPr>
              <a:spLocks noChangeArrowheads="1"/>
            </p:cNvSpPr>
            <p:nvPr/>
          </p:nvSpPr>
          <p:spPr bwMode="auto">
            <a:xfrm>
              <a:off x="2483768" y="3388271"/>
              <a:ext cx="11430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70C0"/>
                  </a:solidFill>
                  <a:latin typeface="Arial Narrow" pitchFamily="34" charset="0"/>
                  <a:ea typeface="楷体_GB2312" pitchFamily="49" charset="-122"/>
                </a:rPr>
                <a:t>粒子物理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70C0"/>
                  </a:solidFill>
                  <a:latin typeface="Arial Narrow" pitchFamily="34" charset="0"/>
                  <a:ea typeface="楷体_GB2312" pitchFamily="49" charset="-122"/>
                </a:rPr>
                <a:t>标准模型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70C0"/>
                  </a:solidFill>
                  <a:latin typeface="Arial Narrow" pitchFamily="34" charset="0"/>
                  <a:ea typeface="楷体_GB2312" pitchFamily="49" charset="-122"/>
                </a:rPr>
                <a:t>（</a:t>
              </a:r>
              <a:r>
                <a:rPr lang="en-US" altLang="zh-CN" sz="1800" b="1" smtClean="0">
                  <a:solidFill>
                    <a:srgbClr val="0070C0"/>
                  </a:solidFill>
                  <a:latin typeface="Arial Narrow" pitchFamily="34" charset="0"/>
                  <a:ea typeface="楷体_GB2312" pitchFamily="49" charset="-122"/>
                </a:rPr>
                <a:t>SM</a:t>
              </a:r>
              <a:r>
                <a:rPr lang="zh-CN" altLang="en-US" sz="1800" b="1" smtClean="0">
                  <a:solidFill>
                    <a:srgbClr val="0070C0"/>
                  </a:solidFill>
                  <a:latin typeface="Arial Narrow" pitchFamily="34" charset="0"/>
                  <a:ea typeface="楷体_GB2312" pitchFamily="49" charset="-122"/>
                </a:rPr>
                <a:t>）</a:t>
              </a:r>
              <a:endParaRPr lang="zh-CN" altLang="en-US" sz="1400" b="1" smtClean="0">
                <a:solidFill>
                  <a:srgbClr val="0070C0"/>
                </a:solidFill>
                <a:latin typeface="Arial Narrow" pitchFamily="34" charset="0"/>
                <a:ea typeface="楷体_GB2312" pitchFamily="49" charset="-122"/>
              </a:endParaRPr>
            </a:p>
          </p:txBody>
        </p:sp>
        <p:sp>
          <p:nvSpPr>
            <p:cNvPr id="487446" name="矩形 11"/>
            <p:cNvSpPr>
              <a:spLocks noChangeArrowheads="1"/>
            </p:cNvSpPr>
            <p:nvPr/>
          </p:nvSpPr>
          <p:spPr bwMode="auto">
            <a:xfrm>
              <a:off x="2350470" y="4653984"/>
              <a:ext cx="1407736" cy="30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强子物理及</a:t>
              </a:r>
              <a:r>
                <a:rPr lang="en-US" altLang="zh-CN" sz="14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QCD</a:t>
              </a:r>
              <a:endParaRPr lang="zh-CN" altLang="en-US" sz="1400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3741681" y="3661195"/>
              <a:ext cx="792150" cy="307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楷体_GB2312" pitchFamily="49" charset="-122"/>
                </a:rPr>
                <a:t>中微子</a:t>
              </a:r>
            </a:p>
          </p:txBody>
        </p:sp>
        <p:sp>
          <p:nvSpPr>
            <p:cNvPr id="487448" name="矩形 15"/>
            <p:cNvSpPr>
              <a:spLocks noChangeArrowheads="1"/>
            </p:cNvSpPr>
            <p:nvPr/>
          </p:nvSpPr>
          <p:spPr bwMode="auto">
            <a:xfrm>
              <a:off x="3082325" y="2721593"/>
              <a:ext cx="786422" cy="30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4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CP </a:t>
              </a:r>
              <a:r>
                <a:rPr lang="zh-CN" altLang="en-US" sz="14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破缺</a:t>
              </a:r>
              <a:endParaRPr lang="zh-CN" altLang="en-US" sz="1400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endParaRPr>
            </a:p>
          </p:txBody>
        </p:sp>
        <p:sp>
          <p:nvSpPr>
            <p:cNvPr id="487449" name="矩形 16"/>
            <p:cNvSpPr>
              <a:spLocks noChangeArrowheads="1"/>
            </p:cNvSpPr>
            <p:nvPr/>
          </p:nvSpPr>
          <p:spPr bwMode="auto">
            <a:xfrm>
              <a:off x="1658318" y="3585027"/>
              <a:ext cx="543731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精确</a:t>
              </a:r>
              <a:endParaRPr lang="en-US" altLang="zh-CN" sz="1400" b="1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测量</a:t>
              </a:r>
            </a:p>
          </p:txBody>
        </p:sp>
        <p:sp>
          <p:nvSpPr>
            <p:cNvPr id="487450" name="矩形 63"/>
            <p:cNvSpPr>
              <a:spLocks noChangeArrowheads="1"/>
            </p:cNvSpPr>
            <p:nvPr/>
          </p:nvSpPr>
          <p:spPr bwMode="auto">
            <a:xfrm>
              <a:off x="468163" y="1532384"/>
              <a:ext cx="1079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C00000"/>
                  </a:solidFill>
                  <a:latin typeface="Arial Narrow" pitchFamily="34" charset="0"/>
                  <a:ea typeface="楷体_GB2312" pitchFamily="49" charset="-122"/>
                </a:rPr>
                <a:t>高能量</a:t>
              </a:r>
              <a:endParaRPr lang="zh-CN" altLang="en-US" sz="1800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endParaRPr>
            </a:p>
          </p:txBody>
        </p:sp>
        <p:sp>
          <p:nvSpPr>
            <p:cNvPr id="487451" name="矩形 71"/>
            <p:cNvSpPr>
              <a:spLocks noChangeArrowheads="1"/>
            </p:cNvSpPr>
            <p:nvPr/>
          </p:nvSpPr>
          <p:spPr bwMode="auto">
            <a:xfrm>
              <a:off x="539552" y="5980559"/>
              <a:ext cx="9361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C00000"/>
                  </a:solidFill>
                  <a:latin typeface="Arial Narrow" pitchFamily="34" charset="0"/>
                  <a:ea typeface="楷体_GB2312" pitchFamily="49" charset="-122"/>
                </a:rPr>
                <a:t>高强度</a:t>
              </a:r>
              <a:endParaRPr lang="en-US" altLang="zh-CN" sz="1800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endParaRPr>
            </a:p>
          </p:txBody>
        </p:sp>
        <p:sp>
          <p:nvSpPr>
            <p:cNvPr id="487452" name="矩形 79"/>
            <p:cNvSpPr>
              <a:spLocks noChangeArrowheads="1"/>
            </p:cNvSpPr>
            <p:nvPr/>
          </p:nvSpPr>
          <p:spPr bwMode="auto">
            <a:xfrm>
              <a:off x="5776251" y="4485709"/>
              <a:ext cx="10569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000" b="1" smtClean="0">
                  <a:solidFill>
                    <a:srgbClr val="C00000"/>
                  </a:solidFill>
                  <a:latin typeface="Arial Narrow" pitchFamily="34" charset="0"/>
                  <a:ea typeface="楷体_GB2312" pitchFamily="49" charset="-122"/>
                </a:rPr>
                <a:t>宇宙学</a:t>
              </a:r>
              <a:endParaRPr lang="zh-CN" altLang="en-US" sz="2000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endParaRPr>
            </a:p>
          </p:txBody>
        </p:sp>
        <p:sp>
          <p:nvSpPr>
            <p:cNvPr id="487453" name="Rectangle 16"/>
            <p:cNvSpPr>
              <a:spLocks noChangeArrowheads="1"/>
            </p:cNvSpPr>
            <p:nvPr/>
          </p:nvSpPr>
          <p:spPr bwMode="auto">
            <a:xfrm>
              <a:off x="2623506" y="5611226"/>
              <a:ext cx="649527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轴子</a:t>
              </a:r>
            </a:p>
          </p:txBody>
        </p:sp>
        <p:sp>
          <p:nvSpPr>
            <p:cNvPr id="487454" name="Rectangle 17"/>
            <p:cNvSpPr>
              <a:spLocks noChangeArrowheads="1"/>
            </p:cNvSpPr>
            <p:nvPr/>
          </p:nvSpPr>
          <p:spPr bwMode="auto">
            <a:xfrm>
              <a:off x="4561302" y="3692956"/>
              <a:ext cx="881959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中微子</a:t>
              </a:r>
            </a:p>
          </p:txBody>
        </p:sp>
        <p:sp>
          <p:nvSpPr>
            <p:cNvPr id="487455" name="Rectangle 18"/>
            <p:cNvSpPr>
              <a:spLocks noChangeArrowheads="1"/>
            </p:cNvSpPr>
            <p:nvPr/>
          </p:nvSpPr>
          <p:spPr bwMode="auto">
            <a:xfrm>
              <a:off x="3923928" y="5044455"/>
              <a:ext cx="881959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暗物质</a:t>
              </a:r>
            </a:p>
          </p:txBody>
        </p:sp>
        <p:sp>
          <p:nvSpPr>
            <p:cNvPr id="487456" name="Rectangle 21"/>
            <p:cNvSpPr>
              <a:spLocks noChangeArrowheads="1"/>
            </p:cNvSpPr>
            <p:nvPr/>
          </p:nvSpPr>
          <p:spPr bwMode="auto">
            <a:xfrm>
              <a:off x="4209064" y="2619365"/>
              <a:ext cx="881959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反物质</a:t>
              </a:r>
            </a:p>
          </p:txBody>
        </p:sp>
        <p:sp>
          <p:nvSpPr>
            <p:cNvPr id="487457" name="Rectangle 23"/>
            <p:cNvSpPr>
              <a:spLocks noChangeArrowheads="1"/>
            </p:cNvSpPr>
            <p:nvPr/>
          </p:nvSpPr>
          <p:spPr bwMode="auto">
            <a:xfrm>
              <a:off x="1161681" y="2473129"/>
              <a:ext cx="881959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超对称</a:t>
              </a:r>
            </a:p>
          </p:txBody>
        </p:sp>
        <p:sp>
          <p:nvSpPr>
            <p:cNvPr id="487458" name="Rectangle 24"/>
            <p:cNvSpPr>
              <a:spLocks noChangeArrowheads="1"/>
            </p:cNvSpPr>
            <p:nvPr/>
          </p:nvSpPr>
          <p:spPr bwMode="auto">
            <a:xfrm>
              <a:off x="1752599" y="2043609"/>
              <a:ext cx="941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超维度</a:t>
              </a:r>
            </a:p>
          </p:txBody>
        </p:sp>
        <p:sp>
          <p:nvSpPr>
            <p:cNvPr id="487459" name="Rectangle 25"/>
            <p:cNvSpPr>
              <a:spLocks noChangeArrowheads="1"/>
            </p:cNvSpPr>
            <p:nvPr/>
          </p:nvSpPr>
          <p:spPr bwMode="auto">
            <a:xfrm>
              <a:off x="2483768" y="1732087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复合模型</a:t>
              </a:r>
            </a:p>
          </p:txBody>
        </p:sp>
        <p:grpSp>
          <p:nvGrpSpPr>
            <p:cNvPr id="487460" name="Group 27"/>
            <p:cNvGrpSpPr>
              <a:grpSpLocks/>
            </p:cNvGrpSpPr>
            <p:nvPr/>
          </p:nvGrpSpPr>
          <p:grpSpPr bwMode="auto">
            <a:xfrm>
              <a:off x="7184885" y="4077623"/>
              <a:ext cx="2016124" cy="1728787"/>
              <a:chOff x="4358" y="1065"/>
              <a:chExt cx="1270" cy="1089"/>
            </a:xfrm>
          </p:grpSpPr>
          <p:sp>
            <p:nvSpPr>
              <p:cNvPr id="487462" name="Oval 28"/>
              <p:cNvSpPr>
                <a:spLocks noChangeArrowheads="1"/>
              </p:cNvSpPr>
              <p:nvPr/>
            </p:nvSpPr>
            <p:spPr bwMode="auto">
              <a:xfrm>
                <a:off x="4358" y="1065"/>
                <a:ext cx="1133" cy="1089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 smtClean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87463" name="矩形 66"/>
              <p:cNvSpPr>
                <a:spLocks noChangeArrowheads="1"/>
              </p:cNvSpPr>
              <p:nvPr/>
            </p:nvSpPr>
            <p:spPr bwMode="auto">
              <a:xfrm>
                <a:off x="4358" y="1482"/>
                <a:ext cx="127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zh-CN" altLang="en-US" sz="1800" b="1" smtClean="0">
                    <a:solidFill>
                      <a:srgbClr val="FFFFFF"/>
                    </a:solidFill>
                    <a:latin typeface="Arial Narrow" pitchFamily="34" charset="0"/>
                    <a:ea typeface="楷体_GB2312" pitchFamily="49" charset="-122"/>
                  </a:rPr>
                  <a:t>宇宙学标准模型</a:t>
                </a: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2151030" y="2716562"/>
              <a:ext cx="698489" cy="307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楷体_GB2312"/>
                </a:rPr>
                <a:t>Higgs</a:t>
              </a:r>
              <a:endParaRPr lang="zh-CN" alt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楷体_GB2312"/>
              </a:endParaRPr>
            </a:p>
          </p:txBody>
        </p:sp>
      </p:grpSp>
      <p:sp>
        <p:nvSpPr>
          <p:cNvPr id="487428" name="矩形 2"/>
          <p:cNvSpPr>
            <a:spLocks noChangeArrowheads="1"/>
          </p:cNvSpPr>
          <p:nvPr/>
        </p:nvSpPr>
        <p:spPr bwMode="auto">
          <a:xfrm>
            <a:off x="5127625" y="1993900"/>
            <a:ext cx="635110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smtClean="0">
                <a:solidFill>
                  <a:srgbClr val="7030A0"/>
                </a:solidFill>
              </a:rPr>
              <a:t>AMS</a:t>
            </a:r>
            <a:endParaRPr lang="zh-CN" altLang="en-US" sz="1800" smtClean="0">
              <a:solidFill>
                <a:srgbClr val="7030A0"/>
              </a:solidFill>
            </a:endParaRPr>
          </a:p>
        </p:txBody>
      </p:sp>
      <p:sp>
        <p:nvSpPr>
          <p:cNvPr id="487429" name="矩形 44"/>
          <p:cNvSpPr>
            <a:spLocks noChangeArrowheads="1"/>
          </p:cNvSpPr>
          <p:nvPr/>
        </p:nvSpPr>
        <p:spPr bwMode="auto">
          <a:xfrm>
            <a:off x="1339856" y="1362075"/>
            <a:ext cx="550151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smtClean="0">
                <a:solidFill>
                  <a:srgbClr val="7030A0"/>
                </a:solidFill>
              </a:rPr>
              <a:t>LHC</a:t>
            </a:r>
            <a:endParaRPr lang="zh-CN" altLang="en-US" sz="1800" smtClean="0">
              <a:solidFill>
                <a:srgbClr val="7030A0"/>
              </a:solidFill>
            </a:endParaRPr>
          </a:p>
        </p:txBody>
      </p:sp>
      <p:sp>
        <p:nvSpPr>
          <p:cNvPr id="487430" name="矩形 45"/>
          <p:cNvSpPr>
            <a:spLocks noChangeArrowheads="1"/>
          </p:cNvSpPr>
          <p:nvPr/>
        </p:nvSpPr>
        <p:spPr bwMode="auto">
          <a:xfrm>
            <a:off x="5762625" y="3254375"/>
            <a:ext cx="1579278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 smtClean="0">
                <a:solidFill>
                  <a:srgbClr val="C00000"/>
                </a:solidFill>
              </a:rPr>
              <a:t>大亚湾，江门</a:t>
            </a:r>
            <a:endParaRPr lang="zh-CN" altLang="en-US" sz="1800" smtClean="0">
              <a:solidFill>
                <a:srgbClr val="C00000"/>
              </a:solidFill>
            </a:endParaRPr>
          </a:p>
        </p:txBody>
      </p:sp>
      <p:sp>
        <p:nvSpPr>
          <p:cNvPr id="487431" name="矩形 46"/>
          <p:cNvSpPr>
            <a:spLocks noChangeArrowheads="1"/>
          </p:cNvSpPr>
          <p:nvPr/>
        </p:nvSpPr>
        <p:spPr bwMode="auto">
          <a:xfrm>
            <a:off x="4657725" y="5657862"/>
            <a:ext cx="2298450" cy="64633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 smtClean="0">
                <a:solidFill>
                  <a:srgbClr val="7030A0"/>
                </a:solidFill>
              </a:rPr>
              <a:t>地下：锦屏</a:t>
            </a:r>
            <a:endParaRPr lang="en-US" altLang="zh-CN" sz="1800" b="1" smtClean="0">
              <a:solidFill>
                <a:srgbClr val="7030A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 smtClean="0">
                <a:solidFill>
                  <a:srgbClr val="7030A0"/>
                </a:solidFill>
              </a:rPr>
              <a:t>空间： </a:t>
            </a:r>
            <a:r>
              <a:rPr lang="en-US" altLang="zh-CN" sz="1800" b="1" smtClean="0">
                <a:solidFill>
                  <a:srgbClr val="7030A0"/>
                </a:solidFill>
              </a:rPr>
              <a:t>DAMPE, HERD</a:t>
            </a:r>
            <a:endParaRPr lang="zh-CN" altLang="en-US" sz="1800" smtClean="0">
              <a:solidFill>
                <a:srgbClr val="7030A0"/>
              </a:solidFill>
            </a:endParaRPr>
          </a:p>
        </p:txBody>
      </p:sp>
      <p:sp>
        <p:nvSpPr>
          <p:cNvPr id="487432" name="矩形 47"/>
          <p:cNvSpPr>
            <a:spLocks noChangeArrowheads="1"/>
          </p:cNvSpPr>
          <p:nvPr/>
        </p:nvSpPr>
        <p:spPr bwMode="auto">
          <a:xfrm>
            <a:off x="1524005" y="5999164"/>
            <a:ext cx="1424749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smtClean="0">
                <a:solidFill>
                  <a:srgbClr val="C00000"/>
                </a:solidFill>
              </a:rPr>
              <a:t>BEPCII/BESIII</a:t>
            </a:r>
            <a:endParaRPr lang="zh-CN" altLang="en-US" sz="1800" smtClean="0">
              <a:solidFill>
                <a:srgbClr val="C00000"/>
              </a:solidFill>
            </a:endParaRPr>
          </a:p>
        </p:txBody>
      </p:sp>
      <p:sp>
        <p:nvSpPr>
          <p:cNvPr id="487433" name="矩形 12"/>
          <p:cNvSpPr>
            <a:spLocks noChangeArrowheads="1"/>
          </p:cNvSpPr>
          <p:nvPr/>
        </p:nvSpPr>
        <p:spPr bwMode="auto">
          <a:xfrm>
            <a:off x="1011238" y="5084764"/>
            <a:ext cx="1632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rPr>
              <a:t>稀有</a:t>
            </a:r>
            <a:r>
              <a:rPr lang="en-US" altLang="zh-CN" sz="1800" b="1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rPr>
              <a:t>/</a:t>
            </a:r>
            <a:r>
              <a:rPr lang="zh-CN" altLang="en-US" sz="1800" b="1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rPr>
              <a:t>禁戒衰变</a:t>
            </a:r>
            <a:endParaRPr lang="zh-CN" altLang="en-US" sz="1800" smtClean="0">
              <a:solidFill>
                <a:srgbClr val="000000"/>
              </a:solidFill>
              <a:latin typeface="Arial Narrow" pitchFamily="34" charset="0"/>
              <a:ea typeface="楷体_GB2312" pitchFamily="49" charset="-122"/>
            </a:endParaRPr>
          </a:p>
        </p:txBody>
      </p:sp>
      <p:sp>
        <p:nvSpPr>
          <p:cNvPr id="487434" name="矩形 14"/>
          <p:cNvSpPr>
            <a:spLocks noChangeArrowheads="1"/>
          </p:cNvSpPr>
          <p:nvPr/>
        </p:nvSpPr>
        <p:spPr bwMode="auto">
          <a:xfrm>
            <a:off x="2355855" y="944564"/>
            <a:ext cx="1241045" cy="36933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smtClean="0">
                <a:solidFill>
                  <a:srgbClr val="C00000"/>
                </a:solidFill>
              </a:rPr>
              <a:t>CEPC/SPPC</a:t>
            </a:r>
            <a:endParaRPr lang="zh-CN" altLang="en-US" sz="1800" smtClean="0">
              <a:solidFill>
                <a:srgbClr val="C00000"/>
              </a:solidFill>
            </a:endParaRPr>
          </a:p>
        </p:txBody>
      </p:sp>
      <p:cxnSp>
        <p:nvCxnSpPr>
          <p:cNvPr id="25" name="直接箭头连接符 24"/>
          <p:cNvCxnSpPr>
            <a:endCxn id="487434" idx="1"/>
          </p:cNvCxnSpPr>
          <p:nvPr/>
        </p:nvCxnSpPr>
        <p:spPr>
          <a:xfrm flipV="1">
            <a:off x="1930403" y="1129230"/>
            <a:ext cx="425452" cy="2535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endCxn id="487434" idx="2"/>
          </p:cNvCxnSpPr>
          <p:nvPr/>
        </p:nvCxnSpPr>
        <p:spPr>
          <a:xfrm flipV="1">
            <a:off x="2693993" y="1313896"/>
            <a:ext cx="282385" cy="31014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任意多边形 37"/>
          <p:cNvSpPr/>
          <p:nvPr/>
        </p:nvSpPr>
        <p:spPr>
          <a:xfrm>
            <a:off x="744540" y="1558927"/>
            <a:ext cx="3128962" cy="4062413"/>
          </a:xfrm>
          <a:custGeom>
            <a:avLst/>
            <a:gdLst>
              <a:gd name="connsiteX0" fmla="*/ 1937660 w 3128238"/>
              <a:gd name="connsiteY0" fmla="*/ 41277 h 4062091"/>
              <a:gd name="connsiteX1" fmla="*/ 992780 w 3128238"/>
              <a:gd name="connsiteY1" fmla="*/ 437517 h 4062091"/>
              <a:gd name="connsiteX2" fmla="*/ 444140 w 3128238"/>
              <a:gd name="connsiteY2" fmla="*/ 1016637 h 4062091"/>
              <a:gd name="connsiteX3" fmla="*/ 169820 w 3128238"/>
              <a:gd name="connsiteY3" fmla="*/ 1671957 h 4062091"/>
              <a:gd name="connsiteX4" fmla="*/ 63140 w 3128238"/>
              <a:gd name="connsiteY4" fmla="*/ 2540637 h 4062091"/>
              <a:gd name="connsiteX5" fmla="*/ 2180 w 3128238"/>
              <a:gd name="connsiteY5" fmla="*/ 3241677 h 4062091"/>
              <a:gd name="connsiteX6" fmla="*/ 139340 w 3128238"/>
              <a:gd name="connsiteY6" fmla="*/ 3744597 h 4062091"/>
              <a:gd name="connsiteX7" fmla="*/ 703220 w 3128238"/>
              <a:gd name="connsiteY7" fmla="*/ 4018917 h 4062091"/>
              <a:gd name="connsiteX8" fmla="*/ 1328060 w 3128238"/>
              <a:gd name="connsiteY8" fmla="*/ 4049397 h 4062091"/>
              <a:gd name="connsiteX9" fmla="*/ 2547260 w 3128238"/>
              <a:gd name="connsiteY9" fmla="*/ 3896997 h 4062091"/>
              <a:gd name="connsiteX10" fmla="*/ 2775860 w 3128238"/>
              <a:gd name="connsiteY10" fmla="*/ 3729357 h 4062091"/>
              <a:gd name="connsiteX11" fmla="*/ 3065420 w 3128238"/>
              <a:gd name="connsiteY11" fmla="*/ 1991997 h 4062091"/>
              <a:gd name="connsiteX12" fmla="*/ 3065420 w 3128238"/>
              <a:gd name="connsiteY12" fmla="*/ 1138557 h 4062091"/>
              <a:gd name="connsiteX13" fmla="*/ 3065420 w 3128238"/>
              <a:gd name="connsiteY13" fmla="*/ 574677 h 4062091"/>
              <a:gd name="connsiteX14" fmla="*/ 3050180 w 3128238"/>
              <a:gd name="connsiteY14" fmla="*/ 178437 h 4062091"/>
              <a:gd name="connsiteX15" fmla="*/ 2059580 w 3128238"/>
              <a:gd name="connsiteY15" fmla="*/ 26037 h 4062091"/>
              <a:gd name="connsiteX16" fmla="*/ 1937660 w 3128238"/>
              <a:gd name="connsiteY16" fmla="*/ 41277 h 406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8238" h="4062091">
                <a:moveTo>
                  <a:pt x="1937660" y="41277"/>
                </a:moveTo>
                <a:cubicBezTo>
                  <a:pt x="1759860" y="109857"/>
                  <a:pt x="1241700" y="274957"/>
                  <a:pt x="992780" y="437517"/>
                </a:cubicBezTo>
                <a:cubicBezTo>
                  <a:pt x="743860" y="600077"/>
                  <a:pt x="581300" y="810897"/>
                  <a:pt x="444140" y="1016637"/>
                </a:cubicBezTo>
                <a:cubicBezTo>
                  <a:pt x="306980" y="1222377"/>
                  <a:pt x="233320" y="1417957"/>
                  <a:pt x="169820" y="1671957"/>
                </a:cubicBezTo>
                <a:cubicBezTo>
                  <a:pt x="106320" y="1925957"/>
                  <a:pt x="91080" y="2279017"/>
                  <a:pt x="63140" y="2540637"/>
                </a:cubicBezTo>
                <a:cubicBezTo>
                  <a:pt x="35200" y="2802257"/>
                  <a:pt x="-10520" y="3041017"/>
                  <a:pt x="2180" y="3241677"/>
                </a:cubicBezTo>
                <a:cubicBezTo>
                  <a:pt x="14880" y="3442337"/>
                  <a:pt x="22500" y="3615057"/>
                  <a:pt x="139340" y="3744597"/>
                </a:cubicBezTo>
                <a:cubicBezTo>
                  <a:pt x="256180" y="3874137"/>
                  <a:pt x="505100" y="3968117"/>
                  <a:pt x="703220" y="4018917"/>
                </a:cubicBezTo>
                <a:cubicBezTo>
                  <a:pt x="901340" y="4069717"/>
                  <a:pt x="1020720" y="4069717"/>
                  <a:pt x="1328060" y="4049397"/>
                </a:cubicBezTo>
                <a:cubicBezTo>
                  <a:pt x="1635400" y="4029077"/>
                  <a:pt x="2305960" y="3950337"/>
                  <a:pt x="2547260" y="3896997"/>
                </a:cubicBezTo>
                <a:cubicBezTo>
                  <a:pt x="2788560" y="3843657"/>
                  <a:pt x="2689500" y="4046857"/>
                  <a:pt x="2775860" y="3729357"/>
                </a:cubicBezTo>
                <a:cubicBezTo>
                  <a:pt x="2862220" y="3411857"/>
                  <a:pt x="3017160" y="2423797"/>
                  <a:pt x="3065420" y="1991997"/>
                </a:cubicBezTo>
                <a:cubicBezTo>
                  <a:pt x="3113680" y="1560197"/>
                  <a:pt x="3065420" y="1138557"/>
                  <a:pt x="3065420" y="1138557"/>
                </a:cubicBezTo>
                <a:cubicBezTo>
                  <a:pt x="3065420" y="902337"/>
                  <a:pt x="3067960" y="734697"/>
                  <a:pt x="3065420" y="574677"/>
                </a:cubicBezTo>
                <a:cubicBezTo>
                  <a:pt x="3062880" y="414657"/>
                  <a:pt x="3217820" y="269877"/>
                  <a:pt x="3050180" y="178437"/>
                </a:cubicBezTo>
                <a:cubicBezTo>
                  <a:pt x="2882540" y="86997"/>
                  <a:pt x="2242460" y="46357"/>
                  <a:pt x="2059580" y="26037"/>
                </a:cubicBezTo>
                <a:cubicBezTo>
                  <a:pt x="1876700" y="5717"/>
                  <a:pt x="2115460" y="-27303"/>
                  <a:pt x="1937660" y="41277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3363919" y="1782766"/>
            <a:ext cx="2149475" cy="3875087"/>
          </a:xfrm>
          <a:custGeom>
            <a:avLst/>
            <a:gdLst>
              <a:gd name="connsiteX0" fmla="*/ 506925 w 2148667"/>
              <a:gd name="connsiteY0" fmla="*/ 0 h 3875472"/>
              <a:gd name="connsiteX1" fmla="*/ 1345125 w 2148667"/>
              <a:gd name="connsiteY1" fmla="*/ 411480 h 3875472"/>
              <a:gd name="connsiteX2" fmla="*/ 2015685 w 2148667"/>
              <a:gd name="connsiteY2" fmla="*/ 1127760 h 3875472"/>
              <a:gd name="connsiteX3" fmla="*/ 2076645 w 2148667"/>
              <a:gd name="connsiteY3" fmla="*/ 2804160 h 3875472"/>
              <a:gd name="connsiteX4" fmla="*/ 1207965 w 2148667"/>
              <a:gd name="connsiteY4" fmla="*/ 3825240 h 3875472"/>
              <a:gd name="connsiteX5" fmla="*/ 110685 w 2148667"/>
              <a:gd name="connsiteY5" fmla="*/ 3718560 h 3875472"/>
              <a:gd name="connsiteX6" fmla="*/ 95445 w 2148667"/>
              <a:gd name="connsiteY6" fmla="*/ 3718560 h 387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8667" h="3875472">
                <a:moveTo>
                  <a:pt x="506925" y="0"/>
                </a:moveTo>
                <a:cubicBezTo>
                  <a:pt x="800295" y="111760"/>
                  <a:pt x="1093665" y="223520"/>
                  <a:pt x="1345125" y="411480"/>
                </a:cubicBezTo>
                <a:cubicBezTo>
                  <a:pt x="1596585" y="599440"/>
                  <a:pt x="1893765" y="728980"/>
                  <a:pt x="2015685" y="1127760"/>
                </a:cubicBezTo>
                <a:cubicBezTo>
                  <a:pt x="2137605" y="1526540"/>
                  <a:pt x="2211265" y="2354580"/>
                  <a:pt x="2076645" y="2804160"/>
                </a:cubicBezTo>
                <a:cubicBezTo>
                  <a:pt x="1942025" y="3253740"/>
                  <a:pt x="1535625" y="3672840"/>
                  <a:pt x="1207965" y="3825240"/>
                </a:cubicBezTo>
                <a:cubicBezTo>
                  <a:pt x="880305" y="3977640"/>
                  <a:pt x="296105" y="3736340"/>
                  <a:pt x="110685" y="3718560"/>
                </a:cubicBezTo>
                <a:cubicBezTo>
                  <a:pt x="-74735" y="3700780"/>
                  <a:pt x="10355" y="3709670"/>
                  <a:pt x="95445" y="371856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国内外广泛共识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1727" y="908720"/>
            <a:ext cx="8496943" cy="54726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b="1" dirty="0">
                <a:latin typeface="+mj-ea"/>
              </a:rPr>
              <a:t>2013</a:t>
            </a:r>
            <a:r>
              <a:rPr lang="zh-CN" altLang="en-US" sz="2400" b="1" dirty="0">
                <a:latin typeface="+mj-ea"/>
              </a:rPr>
              <a:t>年</a:t>
            </a:r>
            <a:r>
              <a:rPr lang="en-US" altLang="zh-CN" sz="2400" b="1" dirty="0">
                <a:latin typeface="+mj-ea"/>
              </a:rPr>
              <a:t>6</a:t>
            </a:r>
            <a:r>
              <a:rPr lang="zh-CN" altLang="en-US" sz="2400" b="1" dirty="0">
                <a:latin typeface="+mj-ea"/>
              </a:rPr>
              <a:t>月</a:t>
            </a:r>
            <a:r>
              <a:rPr lang="en-US" altLang="zh-CN" sz="2400" b="1" dirty="0">
                <a:latin typeface="+mj-ea"/>
              </a:rPr>
              <a:t>12-14</a:t>
            </a:r>
            <a:r>
              <a:rPr lang="zh-CN" altLang="en-US" sz="2400" b="1" dirty="0">
                <a:latin typeface="+mj-ea"/>
              </a:rPr>
              <a:t>日香山</a:t>
            </a:r>
            <a:r>
              <a:rPr lang="zh-CN" altLang="en-US" sz="2400" b="1" dirty="0" smtClean="0">
                <a:latin typeface="+mj-ea"/>
              </a:rPr>
              <a:t>会议：</a:t>
            </a:r>
            <a:r>
              <a:rPr lang="en-US" altLang="zh-CN" sz="2400" b="1" dirty="0">
                <a:latin typeface="+mj-ea"/>
              </a:rPr>
              <a:t>“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环形正负电子对撞机</a:t>
            </a:r>
            <a:r>
              <a:rPr lang="en-US" altLang="zh-CN" sz="2400" b="1" dirty="0">
                <a:solidFill>
                  <a:srgbClr val="0000FF"/>
                </a:solidFill>
                <a:latin typeface="+mj-ea"/>
              </a:rPr>
              <a:t>Higgs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工厂</a:t>
            </a:r>
            <a:r>
              <a:rPr lang="en-US" altLang="zh-CN" sz="2400" b="1" dirty="0">
                <a:solidFill>
                  <a:srgbClr val="0000FF"/>
                </a:solidFill>
                <a:latin typeface="+mj-ea"/>
              </a:rPr>
              <a:t>(CEPC)+ 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超级质子对撞机</a:t>
            </a:r>
            <a:r>
              <a:rPr lang="en-US" altLang="zh-CN" sz="2400" b="1" dirty="0">
                <a:solidFill>
                  <a:srgbClr val="0000FF"/>
                </a:solidFill>
                <a:latin typeface="+mj-ea"/>
              </a:rPr>
              <a:t>(</a:t>
            </a:r>
            <a:r>
              <a:rPr lang="en-US" altLang="zh-CN" sz="2400" b="1" dirty="0" err="1">
                <a:solidFill>
                  <a:srgbClr val="0000FF"/>
                </a:solidFill>
                <a:latin typeface="+mj-ea"/>
              </a:rPr>
              <a:t>SppC</a:t>
            </a:r>
            <a:r>
              <a:rPr lang="en-US" altLang="zh-CN" sz="2400" b="1" dirty="0">
                <a:solidFill>
                  <a:srgbClr val="0000FF"/>
                </a:solidFill>
                <a:latin typeface="+mj-ea"/>
              </a:rPr>
              <a:t>)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是我国高能物理发展的重要选项和机遇</a:t>
            </a:r>
            <a:r>
              <a:rPr lang="zh-CN" altLang="en-US" sz="2400" b="1" dirty="0">
                <a:latin typeface="+mj-ea"/>
              </a:rPr>
              <a:t>”</a:t>
            </a:r>
            <a:endParaRPr lang="en-US" altLang="zh-CN" sz="2400" b="1" dirty="0">
              <a:latin typeface="+mj-ea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b="1" dirty="0" smtClean="0">
                <a:latin typeface="+mj-ea"/>
              </a:rPr>
              <a:t>2016</a:t>
            </a:r>
            <a:r>
              <a:rPr lang="zh-CN" altLang="en-US" sz="2400" b="1" dirty="0" smtClean="0">
                <a:latin typeface="+mj-ea"/>
              </a:rPr>
              <a:t>年</a:t>
            </a:r>
            <a:r>
              <a:rPr lang="en-US" altLang="zh-CN" sz="2400" b="1" dirty="0">
                <a:latin typeface="+mj-ea"/>
              </a:rPr>
              <a:t>8</a:t>
            </a:r>
            <a:r>
              <a:rPr lang="zh-CN" altLang="en-US" sz="2400" b="1" dirty="0" smtClean="0">
                <a:latin typeface="+mj-ea"/>
              </a:rPr>
              <a:t>月中国物理学会高能物理分会：</a:t>
            </a:r>
            <a:r>
              <a:rPr lang="en-US" altLang="zh-CN" sz="2400" b="1" dirty="0" smtClean="0">
                <a:latin typeface="+mj-ea"/>
              </a:rPr>
              <a:t>“</a:t>
            </a:r>
            <a:r>
              <a:rPr lang="en-US" altLang="zh-CN" sz="2400" b="1" dirty="0" smtClean="0">
                <a:solidFill>
                  <a:srgbClr val="0000FF"/>
                </a:solidFill>
                <a:latin typeface="+mn-ea"/>
              </a:rPr>
              <a:t>CEPC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是我国未来高能加速器物理发展的首选</a:t>
            </a:r>
            <a:r>
              <a:rPr lang="zh-CN" altLang="en-US" sz="2400" b="1" dirty="0" smtClean="0">
                <a:solidFill>
                  <a:srgbClr val="0000FF"/>
                </a:solidFill>
                <a:latin typeface="+mn-ea"/>
              </a:rPr>
              <a:t>项目</a:t>
            </a:r>
            <a:r>
              <a:rPr lang="zh-CN" altLang="en-US" sz="2400" b="1" dirty="0" smtClean="0">
                <a:latin typeface="+mj-ea"/>
              </a:rPr>
              <a:t>”</a:t>
            </a:r>
            <a:endParaRPr lang="en-US" altLang="zh-CN" sz="2400" b="1" dirty="0" smtClean="0">
              <a:solidFill>
                <a:srgbClr val="C00000"/>
              </a:solidFill>
              <a:latin typeface="+mj-ea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400" b="1" dirty="0"/>
              <a:t>2</a:t>
            </a:r>
            <a:r>
              <a:rPr lang="zh-CN" altLang="en-US" sz="2400" b="1" dirty="0" smtClean="0"/>
              <a:t>月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国际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未来加速器委员会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(ICFA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：“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ICFA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支持能量前沿环形对撞机研究并鼓励全球的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协调</a:t>
            </a:r>
            <a:r>
              <a:rPr lang="zh-CN" altLang="en-US" sz="2400" dirty="0" smtClean="0"/>
              <a:t>”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ICFA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再次就环形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对撞机及其与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的关系，未来高能物理发展方向等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结论：“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ICFA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继续鼓励国际环形对撞机的研究，其最终目的是能量远超过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的质子质子对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撞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月亚洲未来加速器委员会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(ACFA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）与亚洲高能物理委员会就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与高能物理未来发展发表声明：“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过去几年，对大型环形对撞机的兴趣一直在增长。这首先是一个希格斯工厂，最终成为一台高能质子质子对撞机。我们鼓励中国领导的这个方向，并期望尽快看到技术设计的完成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zh-CN" sz="3000" b="1" dirty="0">
              <a:solidFill>
                <a:srgbClr val="C00000"/>
              </a:solidFill>
              <a:latin typeface="+mj-ea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标题 1"/>
          <p:cNvSpPr>
            <a:spLocks noGrp="1"/>
          </p:cNvSpPr>
          <p:nvPr>
            <p:ph type="title"/>
          </p:nvPr>
        </p:nvSpPr>
        <p:spPr>
          <a:xfrm>
            <a:off x="457200" y="188925"/>
            <a:ext cx="8229600" cy="719137"/>
          </a:xfrm>
        </p:spPr>
        <p:txBody>
          <a:bodyPr/>
          <a:lstStyle/>
          <a:p>
            <a:r>
              <a:rPr kumimoji="1" lang="en-US" altLang="zh-CN" sz="4000" b="1" smtClean="0">
                <a:solidFill>
                  <a:srgbClr val="FF0000"/>
                </a:solidFill>
              </a:rPr>
              <a:t>CEPC</a:t>
            </a:r>
            <a:r>
              <a:rPr kumimoji="1" lang="zh-CN" altLang="en-US" sz="4000" b="1" smtClean="0">
                <a:solidFill>
                  <a:srgbClr val="FF0000"/>
                </a:solidFill>
              </a:rPr>
              <a:t>也是高能同步辐射光源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6" y="981087"/>
            <a:ext cx="4691063" cy="25130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zh-CN" altLang="zh-CN" sz="2000" b="1" dirty="0" smtClean="0"/>
              <a:t>从</a:t>
            </a:r>
            <a:r>
              <a:rPr lang="zh-CN" altLang="zh-CN" sz="2000" b="1" dirty="0"/>
              <a:t>环上的二极铁</a:t>
            </a:r>
            <a:r>
              <a:rPr lang="zh-CN" altLang="zh-CN" sz="2000" b="1" dirty="0" smtClean="0"/>
              <a:t>引出</a:t>
            </a:r>
            <a:r>
              <a:rPr lang="zh-CN" altLang="en-US" sz="2000" b="1" dirty="0" smtClean="0"/>
              <a:t>的</a:t>
            </a:r>
            <a:r>
              <a:rPr lang="zh-CN" altLang="zh-CN" sz="2000" b="1" dirty="0" smtClean="0"/>
              <a:t>高能</a:t>
            </a:r>
            <a:r>
              <a:rPr lang="zh-CN" altLang="zh-CN" sz="2000" b="1" dirty="0"/>
              <a:t>同步辐射光</a:t>
            </a:r>
            <a:r>
              <a:rPr lang="zh-CN" altLang="zh-CN" sz="2000" b="1" dirty="0" smtClean="0"/>
              <a:t>，能量</a:t>
            </a:r>
            <a:r>
              <a:rPr lang="zh-CN" altLang="zh-CN" sz="2000" b="1" dirty="0"/>
              <a:t>可达</a:t>
            </a:r>
            <a:r>
              <a:rPr lang="en-US" altLang="zh-CN" sz="2000" b="1" dirty="0">
                <a:solidFill>
                  <a:srgbClr val="FF0000"/>
                </a:solidFill>
              </a:rPr>
              <a:t>628keV</a:t>
            </a:r>
            <a:r>
              <a:rPr lang="zh-CN" altLang="zh-CN" sz="2000" b="1" dirty="0" smtClean="0"/>
              <a:t>，</a:t>
            </a:r>
            <a:r>
              <a:rPr lang="zh-CN" altLang="en-US" sz="2000" b="1" dirty="0" smtClean="0"/>
              <a:t>超过目前所有正在运行和在建光源光子能量</a:t>
            </a:r>
            <a:endParaRPr lang="en-US" altLang="zh-CN" sz="20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zh-CN" altLang="en-US" sz="2000" b="1" dirty="0"/>
              <a:t>使用扭摆磁铁或波荡器后，光子能量可以</a:t>
            </a:r>
            <a:r>
              <a:rPr lang="zh-CN" altLang="en-US" sz="2000" b="1" dirty="0" smtClean="0"/>
              <a:t>超过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100MeV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zh-CN" altLang="en-US" sz="2000" b="1" dirty="0"/>
              <a:t>前所未有的</a:t>
            </a:r>
            <a:r>
              <a:rPr lang="en-US" altLang="zh-CN" sz="2000" b="1" dirty="0"/>
              <a:t>MeV</a:t>
            </a:r>
            <a:r>
              <a:rPr lang="zh-CN" altLang="en-US" sz="2000" b="1" dirty="0"/>
              <a:t>级同步辐射</a:t>
            </a:r>
            <a:r>
              <a:rPr lang="zh-CN" altLang="en-US" sz="2000" b="1" dirty="0" smtClean="0"/>
              <a:t>光源</a:t>
            </a:r>
            <a:endParaRPr lang="en-US" altLang="zh-CN" sz="20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charset="0"/>
              <a:buChar char="–"/>
              <a:defRPr/>
            </a:pPr>
            <a:r>
              <a:rPr lang="zh-CN" altLang="en-US" sz="1800" b="1" dirty="0" smtClean="0">
                <a:solidFill>
                  <a:srgbClr val="7030A0"/>
                </a:solidFill>
              </a:rPr>
              <a:t>核物理、国防、材料</a:t>
            </a:r>
            <a:r>
              <a:rPr lang="zh-CN" altLang="en-US" sz="1800" b="1" dirty="0">
                <a:solidFill>
                  <a:srgbClr val="7030A0"/>
                </a:solidFill>
              </a:rPr>
              <a:t>结构及</a:t>
            </a:r>
            <a:r>
              <a:rPr lang="zh-CN" altLang="en-US" sz="1800" b="1" dirty="0" smtClean="0">
                <a:solidFill>
                  <a:srgbClr val="7030A0"/>
                </a:solidFill>
              </a:rPr>
              <a:t>缺陷、微加工、极端</a:t>
            </a:r>
            <a:r>
              <a:rPr lang="zh-CN" altLang="en-US" sz="1800" b="1" dirty="0">
                <a:solidFill>
                  <a:srgbClr val="7030A0"/>
                </a:solidFill>
              </a:rPr>
              <a:t>条件、</a:t>
            </a:r>
            <a:r>
              <a:rPr lang="zh-CN" altLang="en-US" sz="1800" b="1" dirty="0" smtClean="0">
                <a:solidFill>
                  <a:srgbClr val="7030A0"/>
                </a:solidFill>
              </a:rPr>
              <a:t>高压、辐照</a:t>
            </a:r>
            <a:r>
              <a:rPr lang="zh-CN" altLang="en-US" sz="1800" b="1" dirty="0">
                <a:solidFill>
                  <a:srgbClr val="7030A0"/>
                </a:solidFill>
              </a:rPr>
              <a:t>改性、育种。。</a:t>
            </a:r>
            <a:r>
              <a:rPr lang="zh-CN" altLang="en-US" sz="1800" b="1" dirty="0" smtClean="0">
                <a:solidFill>
                  <a:srgbClr val="7030A0"/>
                </a:solidFill>
              </a:rPr>
              <a:t>。</a:t>
            </a:r>
            <a:endParaRPr kumimoji="1" lang="zh-CN" altLang="en-US" sz="2400" b="1" dirty="0"/>
          </a:p>
        </p:txBody>
      </p:sp>
      <p:grpSp>
        <p:nvGrpSpPr>
          <p:cNvPr id="521220" name="组合 7"/>
          <p:cNvGrpSpPr>
            <a:grpSpLocks/>
          </p:cNvGrpSpPr>
          <p:nvPr/>
        </p:nvGrpSpPr>
        <p:grpSpPr bwMode="auto">
          <a:xfrm>
            <a:off x="6" y="3494088"/>
            <a:ext cx="8964613" cy="3363912"/>
            <a:chOff x="0" y="3494679"/>
            <a:chExt cx="8964048" cy="3363321"/>
          </a:xfrm>
        </p:grpSpPr>
        <p:pic>
          <p:nvPicPr>
            <p:cNvPr id="521224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" t="529" r="32178" b="-813"/>
            <a:stretch>
              <a:fillRect/>
            </a:stretch>
          </p:blipFill>
          <p:spPr bwMode="auto">
            <a:xfrm>
              <a:off x="0" y="3494680"/>
              <a:ext cx="4824000" cy="336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225" name="图片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32286"/>
            <a:stretch>
              <a:fillRect/>
            </a:stretch>
          </p:blipFill>
          <p:spPr bwMode="auto">
            <a:xfrm>
              <a:off x="5004048" y="3494679"/>
              <a:ext cx="3960000" cy="3284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1226" name="矩形 3"/>
            <p:cNvSpPr>
              <a:spLocks noChangeArrowheads="1"/>
            </p:cNvSpPr>
            <p:nvPr/>
          </p:nvSpPr>
          <p:spPr bwMode="auto">
            <a:xfrm>
              <a:off x="7776356" y="4180438"/>
              <a:ext cx="663922" cy="36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CN" sz="1800" b="1" smtClean="0">
                  <a:solidFill>
                    <a:srgbClr val="FF0000"/>
                  </a:solidFill>
                </a:rPr>
                <a:t>CEPC</a:t>
              </a: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1227" name="矩形 5"/>
            <p:cNvSpPr>
              <a:spLocks noChangeArrowheads="1"/>
            </p:cNvSpPr>
            <p:nvPr/>
          </p:nvSpPr>
          <p:spPr bwMode="auto">
            <a:xfrm>
              <a:off x="3544438" y="3995772"/>
              <a:ext cx="663922" cy="36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CN" sz="1800" b="1" smtClean="0">
                  <a:solidFill>
                    <a:srgbClr val="FF0000"/>
                  </a:solidFill>
                </a:rPr>
                <a:t>CEPC</a:t>
              </a:r>
              <a:endParaRPr lang="zh-CN" altLang="en-US" sz="180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521221" name="Picture 12" descr="http://e.hiphotos.baidu.com/zhidao/wh%3D600%2C800/sign=5d4fe3db263fb80e0c8469d106e10316/21a4462309f79052c484a8d40bf3d7ca7acbd545.jpg">
            <a:hlinkClick r:id="rId4" tooltip="点击查看大图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-76200"/>
            <a:ext cx="4762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222" name="Picture 14" descr="http://e.hiphotos.baidu.com/zhidao/wh%3D600%2C800/sign=5d4fe3db263fb80e0c8469d106e10316/21a4462309f79052c484a8d40bf3d7ca7acbd545.jpg">
            <a:hlinkClick r:id="rId4" tooltip="点击查看大图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76200"/>
            <a:ext cx="4762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223" name="Picture 16" descr="http://e.hiphotos.baidu.com/zhidao/pic/item/21a4462309f79052c484a8d40bf3d7ca7acbd5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40" y="1016000"/>
            <a:ext cx="49720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7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与国际上其它未来的可能性比较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057903"/>
              </p:ext>
            </p:extLst>
          </p:nvPr>
        </p:nvGraphicFramePr>
        <p:xfrm>
          <a:off x="107504" y="958593"/>
          <a:ext cx="9036496" cy="496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440160"/>
                <a:gridCol w="1440160"/>
                <a:gridCol w="1728192"/>
                <a:gridCol w="1152128"/>
                <a:gridCol w="1547664"/>
              </a:tblGrid>
              <a:tr h="422678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科学意义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可扩展性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技术成熟度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经济性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时间进度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422678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C00000"/>
                          </a:solidFill>
                        </a:rPr>
                        <a:t>CEPC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</a:rPr>
                        <a:t>**</a:t>
                      </a:r>
                      <a:r>
                        <a:rPr lang="en-US" altLang="zh-CN" sz="2400" b="1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</a:rPr>
                        <a:t>****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</a:rPr>
                        <a:t>****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</a:rPr>
                        <a:t>*****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</a:rPr>
                        <a:t>*****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22678">
                <a:tc>
                  <a:txBody>
                    <a:bodyPr/>
                    <a:lstStyle/>
                    <a:p>
                      <a:r>
                        <a:rPr lang="en-US" altLang="zh-CN" sz="2400" b="1" dirty="0" err="1" smtClean="0">
                          <a:solidFill>
                            <a:srgbClr val="C00000"/>
                          </a:solidFill>
                        </a:rPr>
                        <a:t>SppC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</a:rPr>
                        <a:t>*****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</a:rPr>
                        <a:t>**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</a:rPr>
                        <a:t>***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</a:rPr>
                        <a:t>***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226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/>
                        <a:t>ILC</a:t>
                      </a:r>
                      <a:endParaRPr lang="zh-CN" alt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</a:t>
                      </a:r>
                      <a:r>
                        <a:rPr lang="en-US" altLang="zh-CN" sz="2400" b="1" dirty="0" smtClean="0"/>
                        <a:t>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*****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422678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FCC-</a:t>
                      </a:r>
                      <a:r>
                        <a:rPr lang="en-US" altLang="zh-CN" sz="2400" b="1" dirty="0" err="1" smtClean="0"/>
                        <a:t>ee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</a:t>
                      </a:r>
                      <a:r>
                        <a:rPr lang="en-US" altLang="zh-CN" sz="2400" b="1" dirty="0" smtClean="0"/>
                        <a:t>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？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422678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FCC-pp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422678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CLIC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422678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VLHC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****</a:t>
                      </a:r>
                      <a:r>
                        <a:rPr lang="en-US" altLang="zh-CN" sz="2400" b="1" dirty="0" smtClean="0"/>
                        <a:t>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</a:t>
                      </a:r>
                      <a:r>
                        <a:rPr lang="en-US" altLang="zh-CN" sz="2400" b="1" dirty="0" smtClean="0"/>
                        <a:t>*</a:t>
                      </a:r>
                      <a:r>
                        <a:rPr lang="zh-CN" altLang="en-US" sz="2400" b="1" dirty="0" smtClean="0"/>
                        <a:t>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？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760821">
                <a:tc>
                  <a:txBody>
                    <a:bodyPr/>
                    <a:lstStyle/>
                    <a:p>
                      <a:r>
                        <a:rPr lang="en-US" altLang="zh-CN" sz="2400" b="1" dirty="0" err="1" smtClean="0"/>
                        <a:t>Muon</a:t>
                      </a:r>
                      <a:r>
                        <a:rPr lang="en-US" altLang="zh-CN" sz="2400" b="1" dirty="0" smtClean="0"/>
                        <a:t> collider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****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*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？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488403"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新加速原理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/>
                        <a:t>*****</a:t>
                      </a:r>
                      <a:endParaRPr lang="zh-CN" alt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?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？？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？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？？</a:t>
                      </a:r>
                      <a:endParaRPr lang="zh-CN" alt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771800" y="6237312"/>
            <a:ext cx="374173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b="1" dirty="0" err="1" smtClean="0">
                <a:solidFill>
                  <a:srgbClr val="C00000"/>
                </a:solidFill>
              </a:rPr>
              <a:t>CEPC+SppC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是最好组合</a:t>
            </a:r>
            <a:endParaRPr lang="en-US" altLang="zh-CN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页脚占位符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smtClean="0">
                <a:solidFill>
                  <a:srgbClr val="898989"/>
                </a:solidFill>
                <a:latin typeface="Times New Roman" pitchFamily="18" charset="0"/>
                <a:ea typeface="宋体" charset="-122"/>
              </a:rPr>
              <a:t>March 30, 2015</a:t>
            </a:r>
          </a:p>
        </p:txBody>
      </p:sp>
      <p:pic>
        <p:nvPicPr>
          <p:cNvPr id="2519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50819"/>
            <a:ext cx="4608513" cy="67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0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9" y="406400"/>
            <a:ext cx="4435475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9" name="TextBox 7"/>
          <p:cNvSpPr txBox="1">
            <a:spLocks noChangeArrowheads="1"/>
          </p:cNvSpPr>
          <p:nvPr/>
        </p:nvSpPr>
        <p:spPr bwMode="auto">
          <a:xfrm>
            <a:off x="2213328" y="4005064"/>
            <a:ext cx="499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zh-CN" sz="2000" b="1" dirty="0" smtClean="0">
                <a:solidFill>
                  <a:srgbClr val="3333FF"/>
                </a:solidFill>
              </a:rPr>
              <a:t>http://cepc.ihep.ac.cn/preCDR/volume.html </a:t>
            </a:r>
          </a:p>
        </p:txBody>
      </p:sp>
      <p:sp>
        <p:nvSpPr>
          <p:cNvPr id="2" name="矩形 1"/>
          <p:cNvSpPr/>
          <p:nvPr/>
        </p:nvSpPr>
        <p:spPr>
          <a:xfrm>
            <a:off x="827586" y="1268760"/>
            <a:ext cx="7344816" cy="89255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</a:rPr>
              <a:t>初步概念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设计：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涵盖</a:t>
            </a:r>
            <a:r>
              <a:rPr lang="zh-CN" altLang="en-US" sz="2400" b="1" dirty="0">
                <a:solidFill>
                  <a:srgbClr val="C00000"/>
                </a:solidFill>
              </a:rPr>
              <a:t>科学目标、加速器和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探测器、</a:t>
            </a:r>
            <a:r>
              <a:rPr lang="zh-CN" altLang="en-US" sz="2400" b="1" dirty="0">
                <a:solidFill>
                  <a:srgbClr val="C00000"/>
                </a:solidFill>
              </a:rPr>
              <a:t>初步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地质调查、需求分析和隧道及辅助设施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27584" y="4581140"/>
            <a:ext cx="332764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403 pages, </a:t>
            </a:r>
            <a:r>
              <a:rPr lang="en-US" altLang="zh-CN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zh-CN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个国家</a:t>
            </a:r>
            <a:r>
              <a:rPr lang="en-US" altLang="zh-CN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地区</a:t>
            </a:r>
            <a:endParaRPr lang="en-US" altLang="zh-CN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480 authors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98234" y="4592808"/>
            <a:ext cx="323420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328 pages, </a:t>
            </a:r>
            <a:r>
              <a:rPr lang="en-US" altLang="zh-CN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zh-CN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个国家</a:t>
            </a:r>
            <a:r>
              <a:rPr lang="en-US" altLang="zh-CN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地区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authors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13320" y="116632"/>
            <a:ext cx="8229600" cy="792088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希格斯粒子的精确测量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69304" y="1144418"/>
            <a:ext cx="4258816" cy="23698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2060"/>
                </a:solidFill>
              </a:rPr>
              <a:t>250 </a:t>
            </a:r>
            <a:r>
              <a:rPr lang="en-US" altLang="zh-CN" sz="2800" b="1" dirty="0">
                <a:solidFill>
                  <a:srgbClr val="002060"/>
                </a:solidFill>
              </a:rPr>
              <a:t>GeV </a:t>
            </a:r>
            <a:r>
              <a:rPr lang="zh-CN" altLang="en-US" sz="2800" b="1" dirty="0">
                <a:solidFill>
                  <a:srgbClr val="002060"/>
                </a:solidFill>
              </a:rPr>
              <a:t>处产生 </a:t>
            </a:r>
            <a:r>
              <a:rPr lang="en-US" altLang="zh-CN" sz="2800" b="1" dirty="0">
                <a:solidFill>
                  <a:srgbClr val="002060"/>
                </a:solidFill>
              </a:rPr>
              <a:t>~ 10</a:t>
            </a:r>
            <a:r>
              <a:rPr lang="en-US" altLang="zh-CN" sz="2800" b="1" baseline="30000" dirty="0">
                <a:solidFill>
                  <a:srgbClr val="002060"/>
                </a:solidFill>
              </a:rPr>
              <a:t>6</a:t>
            </a:r>
            <a:r>
              <a:rPr lang="en-US" altLang="zh-CN" sz="2800" b="1" dirty="0">
                <a:solidFill>
                  <a:srgbClr val="002060"/>
                </a:solidFill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</a:rPr>
              <a:t>个希格斯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粒子</a:t>
            </a:r>
            <a:endParaRPr lang="en-US" altLang="zh-CN" sz="28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/>
              <a:t>精度比</a:t>
            </a:r>
            <a:r>
              <a:rPr lang="en-US" altLang="zh-CN" sz="2800" dirty="0" smtClean="0"/>
              <a:t>HL-LHC </a:t>
            </a:r>
            <a:r>
              <a:rPr lang="zh-CN" altLang="en-US" sz="2800" dirty="0" smtClean="0"/>
              <a:t>好</a:t>
            </a:r>
            <a:r>
              <a:rPr lang="en-US" altLang="zh-CN" sz="2800" dirty="0" smtClean="0"/>
              <a:t>10</a:t>
            </a:r>
            <a:r>
              <a:rPr lang="zh-CN" altLang="en-US" sz="2800" dirty="0" smtClean="0"/>
              <a:t>倍以上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zh-CN" altLang="en-US" sz="2800" dirty="0" smtClean="0"/>
              <a:t>该精度可以探究的新物理能标达 </a:t>
            </a:r>
            <a:r>
              <a:rPr lang="en-US" altLang="zh-CN" sz="2800" dirty="0" smtClean="0"/>
              <a:t>~ </a:t>
            </a:r>
            <a:r>
              <a:rPr lang="en-US" altLang="zh-CN" sz="2800" dirty="0" err="1" smtClean="0"/>
              <a:t>TeV</a:t>
            </a:r>
            <a:r>
              <a:rPr lang="zh-CN" altLang="en-US" sz="2800" dirty="0"/>
              <a:t>左右，比</a:t>
            </a:r>
            <a:r>
              <a:rPr lang="en-US" altLang="zh-CN" sz="2800" dirty="0"/>
              <a:t>LHC</a:t>
            </a:r>
            <a:r>
              <a:rPr lang="zh-CN" altLang="en-US" sz="2800" dirty="0"/>
              <a:t>高一个量级</a:t>
            </a:r>
            <a:r>
              <a:rPr lang="zh-CN" altLang="en-US" sz="2800" dirty="0" smtClean="0"/>
              <a:t>左右</a:t>
            </a:r>
            <a:endParaRPr lang="zh-CN" altLang="en-US" sz="28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8086" y="3514298"/>
            <a:ext cx="4665943" cy="279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64" y="3579925"/>
            <a:ext cx="4496856" cy="288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550964" y="1144418"/>
            <a:ext cx="4485532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新物理的突破口：希格斯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粒子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marL="288000" lvl="1">
              <a:defRPr/>
            </a:pPr>
            <a:r>
              <a:rPr lang="zh-CN" altLang="en-US" b="1" dirty="0">
                <a:solidFill>
                  <a:prstClr val="black"/>
                </a:solidFill>
                <a:latin typeface="宋体"/>
              </a:rPr>
              <a:t>唯一自旋为零</a:t>
            </a:r>
            <a:r>
              <a:rPr lang="zh-CN" altLang="en-US" b="1" dirty="0" smtClean="0">
                <a:solidFill>
                  <a:prstClr val="black"/>
                </a:solidFill>
                <a:latin typeface="宋体"/>
              </a:rPr>
              <a:t>的基本粒子</a:t>
            </a:r>
            <a:endParaRPr lang="en-US" altLang="zh-CN" b="1" dirty="0">
              <a:solidFill>
                <a:prstClr val="black"/>
              </a:solidFill>
              <a:latin typeface="宋体"/>
            </a:endParaRPr>
          </a:p>
          <a:p>
            <a:pPr marL="540000" lvl="2"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宋体"/>
              </a:rPr>
              <a:t>是否是基本粒子 </a:t>
            </a:r>
            <a:r>
              <a:rPr lang="zh-CN" altLang="en-US" sz="1600" b="1" dirty="0" smtClean="0">
                <a:solidFill>
                  <a:prstClr val="black"/>
                </a:solidFill>
                <a:latin typeface="宋体"/>
              </a:rPr>
              <a:t>？</a:t>
            </a:r>
            <a:endParaRPr lang="en-US" altLang="zh-CN" sz="1600" b="1" dirty="0">
              <a:solidFill>
                <a:prstClr val="black"/>
              </a:solidFill>
              <a:latin typeface="宋体"/>
            </a:endParaRPr>
          </a:p>
          <a:p>
            <a:pPr marL="288000" lvl="1">
              <a:defRPr/>
            </a:pPr>
            <a:r>
              <a:rPr lang="zh-CN" altLang="en-US" b="1" dirty="0">
                <a:solidFill>
                  <a:prstClr val="black"/>
                </a:solidFill>
                <a:latin typeface="宋体"/>
              </a:rPr>
              <a:t>唯一参与非规范相互作用的基本粒子</a:t>
            </a:r>
            <a:endParaRPr lang="en-US" altLang="zh-CN" b="1" dirty="0">
              <a:solidFill>
                <a:prstClr val="black"/>
              </a:solidFill>
              <a:latin typeface="宋体"/>
            </a:endParaRPr>
          </a:p>
          <a:p>
            <a:pPr marL="540000" lvl="2"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宋体"/>
              </a:rPr>
              <a:t>自耦合、汤川耦合，全新的</a:t>
            </a:r>
            <a:r>
              <a:rPr lang="zh-CN" altLang="en-US" sz="1600" b="1" dirty="0" smtClean="0">
                <a:solidFill>
                  <a:prstClr val="black"/>
                </a:solidFill>
                <a:latin typeface="宋体"/>
              </a:rPr>
              <a:t>相互作用？</a:t>
            </a:r>
            <a:endParaRPr lang="en-US" altLang="zh-CN" sz="1600" b="1" dirty="0" smtClean="0">
              <a:solidFill>
                <a:prstClr val="black"/>
              </a:solidFill>
              <a:latin typeface="宋体"/>
            </a:endParaRPr>
          </a:p>
          <a:p>
            <a:pPr marL="288000" lvl="1">
              <a:spcBef>
                <a:spcPts val="600"/>
              </a:spcBef>
              <a:defRPr/>
            </a:pPr>
            <a:r>
              <a:rPr lang="zh-CN" altLang="en-US" b="1" dirty="0">
                <a:solidFill>
                  <a:prstClr val="black"/>
                </a:solidFill>
                <a:latin typeface="宋体"/>
              </a:rPr>
              <a:t>与超出标准模型的新物理有关</a:t>
            </a:r>
            <a:endParaRPr lang="en-US" altLang="zh-CN" sz="2000" b="1" dirty="0">
              <a:solidFill>
                <a:prstClr val="black"/>
              </a:solidFill>
              <a:latin typeface="宋体"/>
            </a:endParaRPr>
          </a:p>
          <a:p>
            <a:pPr marL="540000" lvl="2">
              <a:spcBef>
                <a:spcPts val="600"/>
              </a:spcBef>
              <a:defRPr/>
            </a:pPr>
            <a:r>
              <a:rPr lang="zh-CN" altLang="en-US" sz="1600" b="1" dirty="0" smtClean="0">
                <a:solidFill>
                  <a:prstClr val="black"/>
                </a:solidFill>
                <a:latin typeface="宋体"/>
              </a:rPr>
              <a:t>暗物质，反物质，宇宙演化，真空</a:t>
            </a:r>
            <a:r>
              <a:rPr lang="en-US" altLang="zh-CN" sz="1600" b="1" dirty="0" smtClean="0">
                <a:solidFill>
                  <a:prstClr val="black"/>
                </a:solidFill>
                <a:latin typeface="宋体"/>
              </a:rPr>
              <a:t>,…</a:t>
            </a:r>
            <a:endParaRPr lang="en-US" altLang="zh-CN" sz="1600" b="1" dirty="0">
              <a:solidFill>
                <a:prstClr val="black"/>
              </a:solidFill>
              <a:latin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925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标题 1"/>
          <p:cNvSpPr>
            <a:spLocks noGrp="1"/>
          </p:cNvSpPr>
          <p:nvPr>
            <p:ph type="title"/>
          </p:nvPr>
        </p:nvSpPr>
        <p:spPr>
          <a:xfrm>
            <a:off x="457200" y="274650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FF0000"/>
                </a:solidFill>
              </a:rPr>
              <a:t>CEPC</a:t>
            </a:r>
            <a:r>
              <a:rPr lang="zh-CN" altLang="en-US" sz="4000" b="1" smtClean="0">
                <a:solidFill>
                  <a:srgbClr val="FF0000"/>
                </a:solidFill>
              </a:rPr>
              <a:t>可以决定希格斯场的形式 </a:t>
            </a:r>
          </a:p>
        </p:txBody>
      </p:sp>
      <p:sp>
        <p:nvSpPr>
          <p:cNvPr id="525315" name="页脚占位符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200" smtClean="0">
                <a:solidFill>
                  <a:srgbClr val="898989"/>
                </a:solidFill>
                <a:latin typeface="Times New Roman" pitchFamily="18" charset="0"/>
              </a:rPr>
              <a:t>May 5, 2015</a:t>
            </a:r>
          </a:p>
        </p:txBody>
      </p:sp>
      <p:pic>
        <p:nvPicPr>
          <p:cNvPr id="525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" y="3887788"/>
            <a:ext cx="444817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5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9" y="1989150"/>
            <a:ext cx="38036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318" name="内容占位符 2"/>
          <p:cNvSpPr>
            <a:spLocks noGrp="1"/>
          </p:cNvSpPr>
          <p:nvPr>
            <p:ph idx="1"/>
          </p:nvPr>
        </p:nvSpPr>
        <p:spPr>
          <a:xfrm>
            <a:off x="385769" y="1052525"/>
            <a:ext cx="8289925" cy="2835275"/>
          </a:xfrm>
        </p:spPr>
        <p:txBody>
          <a:bodyPr/>
          <a:lstStyle/>
          <a:p>
            <a:pPr eaLnBrk="1" hangingPunct="1"/>
            <a:r>
              <a:rPr lang="zh-CN" altLang="en-US" sz="2400" b="1" dirty="0" smtClean="0"/>
              <a:t>希格斯场：</a:t>
            </a:r>
            <a:r>
              <a:rPr lang="en-US" altLang="zh-CN" sz="2400" b="1" dirty="0" smtClean="0">
                <a:sym typeface="Wingdings" pitchFamily="2" charset="2"/>
              </a:rPr>
              <a:t>1</a:t>
            </a:r>
            <a:r>
              <a:rPr lang="en-US" altLang="zh-CN" sz="2400" b="1" baseline="30000" dirty="0" smtClean="0">
                <a:sym typeface="Wingdings" pitchFamily="2" charset="2"/>
              </a:rPr>
              <a:t>st</a:t>
            </a:r>
            <a:r>
              <a:rPr lang="en-US" altLang="zh-CN" sz="2400" b="1" dirty="0" smtClean="0">
                <a:sym typeface="Wingdings" pitchFamily="2" charset="2"/>
              </a:rPr>
              <a:t> or 2</a:t>
            </a:r>
            <a:r>
              <a:rPr lang="en-US" altLang="zh-CN" sz="2400" b="1" baseline="30000" dirty="0" smtClean="0">
                <a:sym typeface="Wingdings" pitchFamily="2" charset="2"/>
              </a:rPr>
              <a:t>nd</a:t>
            </a:r>
            <a:r>
              <a:rPr lang="en-US" altLang="zh-CN" sz="2400" b="1" dirty="0" smtClean="0">
                <a:sym typeface="Wingdings" pitchFamily="2" charset="2"/>
              </a:rPr>
              <a:t> order</a:t>
            </a:r>
            <a:r>
              <a:rPr lang="zh-CN" altLang="en-US" sz="2400" b="1" dirty="0" smtClean="0">
                <a:sym typeface="Wingdings" pitchFamily="2" charset="2"/>
              </a:rPr>
              <a:t> ？对理解宇宙中物质</a:t>
            </a:r>
            <a:r>
              <a:rPr lang="en-US" altLang="zh-CN" sz="2400" b="1" dirty="0" smtClean="0">
                <a:sym typeface="Wingdings" pitchFamily="2" charset="2"/>
              </a:rPr>
              <a:t>-</a:t>
            </a:r>
            <a:r>
              <a:rPr lang="zh-CN" altLang="en-US" sz="2400" b="1" dirty="0" smtClean="0">
                <a:sym typeface="Wingdings" pitchFamily="2" charset="2"/>
              </a:rPr>
              <a:t>反物质不对称性有极为重要的意义</a:t>
            </a:r>
            <a:endParaRPr lang="en-US" altLang="zh-CN" sz="2400" b="1" dirty="0" smtClean="0">
              <a:sym typeface="Wingdings" pitchFamily="2" charset="2"/>
            </a:endParaRPr>
          </a:p>
          <a:p>
            <a:pPr lvl="1" eaLnBrk="1" hangingPunct="1"/>
            <a:r>
              <a:rPr lang="zh-CN" altLang="en-US" sz="2000" b="1" dirty="0" smtClean="0">
                <a:solidFill>
                  <a:srgbClr val="0070C0"/>
                </a:solidFill>
              </a:rPr>
              <a:t>效应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1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：希格斯粒子自耦合相差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~ 100%</a:t>
            </a:r>
          </a:p>
          <a:p>
            <a:pPr lvl="1" eaLnBrk="1" hangingPunct="1"/>
            <a:r>
              <a:rPr lang="zh-CN" altLang="en-US" sz="2000" b="1" dirty="0" smtClean="0">
                <a:solidFill>
                  <a:srgbClr val="0070C0"/>
                </a:solidFill>
              </a:rPr>
              <a:t>效应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2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：希格斯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-Z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耦合偏差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&gt;  0.5%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zh-CN" sz="2400" b="1" dirty="0" smtClean="0"/>
              <a:t>CEPC</a:t>
            </a:r>
            <a:r>
              <a:rPr lang="zh-CN" altLang="en-US" sz="2400" b="1" dirty="0" smtClean="0"/>
              <a:t>的测量精度：</a:t>
            </a:r>
            <a:endParaRPr lang="en-US" altLang="zh-CN" sz="2400" b="1" dirty="0" smtClean="0"/>
          </a:p>
          <a:p>
            <a:pPr lvl="1" eaLnBrk="1" hangingPunct="1"/>
            <a:r>
              <a:rPr lang="zh-CN" altLang="en-US" sz="2000" b="1" dirty="0" smtClean="0">
                <a:solidFill>
                  <a:srgbClr val="0070C0"/>
                </a:solidFill>
              </a:rPr>
              <a:t>希格斯粒子自耦合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~ 20-30%</a:t>
            </a:r>
          </a:p>
          <a:p>
            <a:pPr lvl="1" eaLnBrk="1" hangingPunct="1"/>
            <a:r>
              <a:rPr lang="zh-CN" altLang="en-US" sz="2000" b="1" dirty="0" smtClean="0">
                <a:solidFill>
                  <a:srgbClr val="0070C0"/>
                </a:solidFill>
              </a:rPr>
              <a:t>希格斯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-Z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耦合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~ 0.2%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525319" name="矩形 8"/>
          <p:cNvSpPr>
            <a:spLocks noChangeArrowheads="1"/>
          </p:cNvSpPr>
          <p:nvPr/>
        </p:nvSpPr>
        <p:spPr bwMode="auto">
          <a:xfrm>
            <a:off x="468313" y="6394450"/>
            <a:ext cx="14913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smtClean="0">
                <a:solidFill>
                  <a:srgbClr val="000000"/>
                </a:solidFill>
              </a:rPr>
              <a:t>CEPC pre-CDR</a:t>
            </a:r>
            <a:endParaRPr lang="zh-CN" altLang="en-US" sz="1800" smtClean="0">
              <a:solidFill>
                <a:srgbClr val="000000"/>
              </a:solidFill>
            </a:endParaRPr>
          </a:p>
        </p:txBody>
      </p:sp>
      <p:pic>
        <p:nvPicPr>
          <p:cNvPr id="52532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3825887"/>
            <a:ext cx="4379913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321" name="矩形 1"/>
          <p:cNvSpPr>
            <a:spLocks noChangeArrowheads="1"/>
          </p:cNvSpPr>
          <p:nvPr/>
        </p:nvSpPr>
        <p:spPr bwMode="auto">
          <a:xfrm>
            <a:off x="7758113" y="3686176"/>
            <a:ext cx="13436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altLang="zh-CN" sz="1200" b="1" smtClean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arXiv:1608.06619</a:t>
            </a:r>
            <a:endParaRPr lang="zh-CN" altLang="en-US" sz="1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标题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kumimoji="1" lang="en-US" altLang="zh-CN" b="1" smtClean="0">
                <a:solidFill>
                  <a:srgbClr val="FF0000"/>
                </a:solidFill>
              </a:rPr>
              <a:t>CEPC </a:t>
            </a:r>
            <a:r>
              <a:rPr kumimoji="1" lang="zh-CN" altLang="en-US" b="1" smtClean="0">
                <a:solidFill>
                  <a:srgbClr val="FF0000"/>
                </a:solidFill>
              </a:rPr>
              <a:t>初步概念设计</a:t>
            </a:r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64650" y="6400800"/>
            <a:ext cx="542925" cy="457200"/>
          </a:xfrm>
        </p:spPr>
        <p:txBody>
          <a:bodyPr/>
          <a:lstStyle/>
          <a:p>
            <a:pPr>
              <a:defRPr/>
            </a:pPr>
            <a:fld id="{99266AF9-3E27-4351-9F43-99A34916A9FF}" type="slidenum">
              <a:rPr lang="zh-CN" altLang="en-US" sz="900" noProof="1" smtClean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pPr>
                <a:defRPr/>
              </a:pPr>
              <a:t>17</a:t>
            </a:fld>
            <a:endParaRPr lang="zh-CN" altLang="en-US" sz="900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3850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227762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31" name="内容占位符 2"/>
          <p:cNvSpPr txBox="1">
            <a:spLocks/>
          </p:cNvSpPr>
          <p:nvPr/>
        </p:nvSpPr>
        <p:spPr bwMode="auto">
          <a:xfrm>
            <a:off x="6732612" y="1340768"/>
            <a:ext cx="2376487" cy="39608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SzPct val="60000"/>
              <a:buFont typeface="Wingdings" pitchFamily="2" charset="2"/>
              <a:buNone/>
            </a:pPr>
            <a:r>
              <a:rPr lang="zh-CN" altLang="en-US" sz="240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国际评审结论：</a:t>
            </a:r>
            <a:endParaRPr lang="en-US" altLang="zh-CN" sz="240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SzPct val="60000"/>
              <a:buFont typeface="Wingdings" pitchFamily="2" charset="2"/>
              <a:buChar char="n"/>
            </a:pPr>
            <a:r>
              <a:rPr lang="zh-CN" altLang="en-US" sz="200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科学意义重大</a:t>
            </a:r>
            <a:endParaRPr lang="en-US" altLang="zh-CN" sz="200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SzPct val="60000"/>
              <a:buFont typeface="Wingdings" pitchFamily="2" charset="2"/>
              <a:buChar char="n"/>
            </a:pPr>
            <a:r>
              <a:rPr lang="zh-CN" altLang="en-US" sz="200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加速器、探测器、土建和通用</a:t>
            </a:r>
            <a:r>
              <a:rPr lang="zh-CN" altLang="en-US" sz="200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系统设计完整，方案选择合理</a:t>
            </a:r>
            <a:endParaRPr lang="en-US" altLang="zh-CN" sz="200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SzPct val="60000"/>
              <a:buFont typeface="Wingdings" pitchFamily="2" charset="2"/>
              <a:buChar char="n"/>
            </a:pPr>
            <a:r>
              <a:rPr lang="zh-CN" altLang="en-US" sz="200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预研项目选择合适</a:t>
            </a:r>
            <a:r>
              <a:rPr lang="zh-CN" altLang="en-US" sz="200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，没有不可克服的技术困难</a:t>
            </a:r>
            <a:endParaRPr lang="en-US" altLang="zh-CN" sz="200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SzPct val="60000"/>
              <a:buFont typeface="Wingdings" pitchFamily="2" charset="2"/>
              <a:buChar char="n"/>
            </a:pPr>
            <a:r>
              <a:rPr lang="zh-CN" altLang="en-US" sz="200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年轻队伍成长迅速</a:t>
            </a:r>
            <a:r>
              <a:rPr lang="zh-CN" altLang="en-US" sz="200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，设计研究水平令人印象深刻</a:t>
            </a:r>
            <a:endParaRPr lang="en-US" altLang="zh-CN" sz="200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11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9743" y="116632"/>
            <a:ext cx="8229600" cy="634082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CEPC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加速器</a:t>
            </a:r>
            <a:endParaRPr lang="zh-CN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6" y="773331"/>
            <a:ext cx="4529139" cy="2169807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Tahoma" panose="020B0604030504040204"/>
                <a:cs typeface="Tahoma" panose="020B0604030504040204" pitchFamily="34" charset="0"/>
              </a:rPr>
              <a:t>加速器设计：从</a:t>
            </a:r>
            <a:r>
              <a:rPr lang="zh-CN" altLang="en-US" sz="2000" b="1" dirty="0">
                <a:solidFill>
                  <a:srgbClr val="0000FF"/>
                </a:solidFill>
                <a:latin typeface="Tahoma" panose="020B0604030504040204"/>
                <a:cs typeface="Tahoma" panose="020B0604030504040204" pitchFamily="34" charset="0"/>
              </a:rPr>
              <a:t>概念</a:t>
            </a:r>
            <a:r>
              <a:rPr lang="zh-CN" altLang="en-US" sz="2000" b="1" dirty="0" smtClean="0">
                <a:solidFill>
                  <a:srgbClr val="0000FF"/>
                </a:solidFill>
                <a:latin typeface="Tahoma" panose="020B0604030504040204"/>
                <a:cs typeface="Tahoma" panose="020B0604030504040204" pitchFamily="34" charset="0"/>
              </a:rPr>
              <a:t>到设备</a:t>
            </a:r>
            <a:endParaRPr lang="en-US" altLang="zh-CN" sz="2000" b="1" dirty="0" smtClean="0">
              <a:solidFill>
                <a:srgbClr val="0000FF"/>
              </a:solidFill>
              <a:latin typeface="Tahoma" panose="020B0604030504040204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Tahoma" panose="020B0604030504040204"/>
                <a:cs typeface="Tahoma" panose="020B0604030504040204" pitchFamily="34" charset="0"/>
              </a:rPr>
              <a:t>具体设计：参数优化、设备排布、束束相互作用、</a:t>
            </a:r>
            <a:r>
              <a:rPr lang="zh-CN" altLang="en-US" sz="2000" b="1" dirty="0" smtClean="0">
                <a:solidFill>
                  <a:srgbClr val="0000FF"/>
                </a:solidFill>
                <a:latin typeface="Tahoma" panose="020B0604030504040204"/>
                <a:cs typeface="Tahoma" panose="020B0604030504040204" pitchFamily="34" charset="0"/>
                <a:sym typeface="+mn-ea"/>
              </a:rPr>
              <a:t>动力学孔径</a:t>
            </a:r>
            <a:r>
              <a:rPr lang="zh-CN" altLang="en-US" sz="2000" b="1" dirty="0">
                <a:solidFill>
                  <a:srgbClr val="0000FF"/>
                </a:solidFill>
                <a:latin typeface="Tahoma" panose="020B0604030504040204"/>
                <a:cs typeface="Tahoma" panose="020B0604030504040204" pitchFamily="34" charset="0"/>
                <a:sym typeface="+mn-ea"/>
              </a:rPr>
              <a:t>、</a:t>
            </a:r>
            <a:r>
              <a:rPr lang="zh-CN" altLang="en-US" sz="2000" b="1" dirty="0" smtClean="0">
                <a:solidFill>
                  <a:srgbClr val="0000FF"/>
                </a:solidFill>
                <a:latin typeface="Tahoma" panose="020B0604030504040204"/>
                <a:cs typeface="Tahoma" panose="020B0604030504040204" pitchFamily="34" charset="0"/>
                <a:sym typeface="+mn-ea"/>
              </a:rPr>
              <a:t>对撞区设计等</a:t>
            </a:r>
            <a:endParaRPr lang="en-US" altLang="zh-CN" sz="2000" b="1" dirty="0" smtClean="0">
              <a:solidFill>
                <a:srgbClr val="0000FF"/>
              </a:solidFill>
              <a:latin typeface="Tahoma" panose="020B0604030504040204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Tahoma" panose="020B0604030504040204"/>
                <a:cs typeface="Tahoma" panose="020B0604030504040204" pitchFamily="34" charset="0"/>
              </a:rPr>
              <a:t>加速器设备：超导加速系统、增强器、注入器。。。</a:t>
            </a:r>
            <a:endParaRPr lang="en-US" altLang="zh-CN" sz="2000" b="1" dirty="0" smtClean="0">
              <a:solidFill>
                <a:srgbClr val="0000FF"/>
              </a:solidFill>
              <a:latin typeface="Tahoma" panose="020B0604030504040204"/>
              <a:cs typeface="Tahoma" panose="020B0604030504040204" pitchFamily="34" charset="0"/>
            </a:endParaRPr>
          </a:p>
        </p:txBody>
      </p:sp>
      <p:graphicFrame>
        <p:nvGraphicFramePr>
          <p:cNvPr id="6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60472"/>
              </p:ext>
            </p:extLst>
          </p:nvPr>
        </p:nvGraphicFramePr>
        <p:xfrm>
          <a:off x="223849" y="3726019"/>
          <a:ext cx="4392491" cy="2545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512171"/>
              </a:tblGrid>
              <a:tr h="335268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参数</a:t>
                      </a:r>
                      <a:endParaRPr lang="en-US" sz="1600" dirty="0"/>
                    </a:p>
                  </a:txBody>
                  <a:tcPr marL="99044" marR="99044"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 Goal</a:t>
                      </a:r>
                      <a:r>
                        <a:rPr lang="zh-CN" altLang="en-US" sz="1600" baseline="0" dirty="0" smtClean="0"/>
                        <a:t> </a:t>
                      </a:r>
                      <a:r>
                        <a:rPr lang="en-US" altLang="zh-CN" sz="1600" baseline="0" dirty="0" smtClean="0"/>
                        <a:t>for Z</a:t>
                      </a:r>
                      <a:endParaRPr lang="en-US" sz="1600" dirty="0"/>
                    </a:p>
                  </a:txBody>
                  <a:tcPr marL="99044" marR="99044"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 Goal for Higgs</a:t>
                      </a:r>
                      <a:endParaRPr lang="en-US" sz="1600" dirty="0"/>
                    </a:p>
                  </a:txBody>
                  <a:tcPr marL="99044" marR="99044" marT="45714" marB="45714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Particles</a:t>
                      </a:r>
                      <a:endParaRPr lang="en-US" sz="1600" dirty="0"/>
                    </a:p>
                  </a:txBody>
                  <a:tcPr marL="99044" marR="99044"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+mn-ea"/>
                        </a:rPr>
                        <a:t>e+, e-</a:t>
                      </a:r>
                      <a:endParaRPr lang="en-US" sz="1600" dirty="0"/>
                    </a:p>
                  </a:txBody>
                  <a:tcPr marL="99044" marR="99044"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e+, e-</a:t>
                      </a:r>
                      <a:endParaRPr lang="en-US" sz="1600" dirty="0"/>
                    </a:p>
                  </a:txBody>
                  <a:tcPr marL="99044" marR="99044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Center of mass energy</a:t>
                      </a:r>
                      <a:endParaRPr lang="en-US" sz="1600" dirty="0"/>
                    </a:p>
                  </a:txBody>
                  <a:tcPr marL="99044" marR="9904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/>
                        <a:t>2*45.5 GeV</a:t>
                      </a:r>
                      <a:endParaRPr lang="en-US" sz="1600" dirty="0"/>
                    </a:p>
                  </a:txBody>
                  <a:tcPr marL="99044" marR="99044"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2*120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GeV</a:t>
                      </a:r>
                      <a:endParaRPr lang="en-US" sz="1600" dirty="0"/>
                    </a:p>
                  </a:txBody>
                  <a:tcPr marL="99044" marR="99044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peak luminosity</a:t>
                      </a:r>
                      <a:endParaRPr lang="en-US" sz="1600" dirty="0"/>
                    </a:p>
                  </a:txBody>
                  <a:tcPr marL="99044" marR="99044"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&gt;1*10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dirty="0" smtClean="0"/>
                        <a:t>/cm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s</a:t>
                      </a:r>
                      <a:endParaRPr lang="en-US" sz="1600" baseline="30000" dirty="0"/>
                    </a:p>
                  </a:txBody>
                  <a:tcPr marL="99044" marR="99044"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2*10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dirty="0" smtClean="0"/>
                        <a:t>/cm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s</a:t>
                      </a:r>
                      <a:endParaRPr lang="en-US" sz="1600" baseline="30000" dirty="0"/>
                    </a:p>
                  </a:txBody>
                  <a:tcPr marL="99044" marR="99044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No. of IPs</a:t>
                      </a:r>
                      <a:endParaRPr lang="en-US" sz="1600" dirty="0"/>
                    </a:p>
                  </a:txBody>
                  <a:tcPr marL="99044" marR="99044"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99044" marR="99044"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99044" marR="99044"/>
                </a:tc>
              </a:tr>
              <a:tr h="3810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Polarization</a:t>
                      </a:r>
                      <a:endParaRPr lang="en-US" sz="1600" dirty="0"/>
                    </a:p>
                  </a:txBody>
                  <a:tcPr marL="99044" marR="99044"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Possible</a:t>
                      </a:r>
                      <a:endParaRPr lang="en-US" sz="1600" dirty="0"/>
                    </a:p>
                  </a:txBody>
                  <a:tcPr marL="99044" marR="99044"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9044" marR="99044" marT="45714" marB="45714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85" y="1088012"/>
            <a:ext cx="2217167" cy="223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1"/>
          <p:cNvSpPr txBox="1"/>
          <p:nvPr/>
        </p:nvSpPr>
        <p:spPr>
          <a:xfrm>
            <a:off x="4967074" y="3335506"/>
            <a:ext cx="1697990" cy="366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CEPC</a:t>
            </a:r>
            <a:r>
              <a:rPr lang="zh-CN" altLang="en-US" b="1">
                <a:solidFill>
                  <a:srgbClr val="C00000"/>
                </a:solidFill>
              </a:rPr>
              <a:t>基准方案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7163122" y="3316456"/>
            <a:ext cx="1697990" cy="366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CEPC</a:t>
            </a:r>
            <a:r>
              <a:rPr lang="zh-CN" altLang="en-US" b="1" dirty="0">
                <a:solidFill>
                  <a:srgbClr val="C00000"/>
                </a:solidFill>
              </a:rPr>
              <a:t>备选方案</a:t>
            </a:r>
          </a:p>
        </p:txBody>
      </p:sp>
      <p:graphicFrame>
        <p:nvGraphicFramePr>
          <p:cNvPr id="11" name="对象 -21474826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749224"/>
              </p:ext>
            </p:extLst>
          </p:nvPr>
        </p:nvGraphicFramePr>
        <p:xfrm>
          <a:off x="6874576" y="973073"/>
          <a:ext cx="2268258" cy="22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r:id="rId4" imgW="10709910" imgH="10418445" progId="Visio.Drawing.15">
                  <p:embed/>
                </p:oleObj>
              </mc:Choice>
              <mc:Fallback>
                <p:oleObj r:id="rId4" imgW="10709910" imgH="1041844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4576" y="973073"/>
                        <a:ext cx="2268258" cy="2209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27" y="3701901"/>
            <a:ext cx="4245837" cy="25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接连接符 3"/>
          <p:cNvCxnSpPr>
            <a:cxnSpLocks noChangeShapeType="1"/>
          </p:cNvCxnSpPr>
          <p:nvPr/>
        </p:nvCxnSpPr>
        <p:spPr bwMode="auto">
          <a:xfrm>
            <a:off x="5802535" y="5426347"/>
            <a:ext cx="10795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6950895" y="5410957"/>
            <a:ext cx="1345240" cy="2769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5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742950" indent="-285750" eaLnBrk="0" hangingPunct="0">
              <a:spcBef>
                <a:spcPts val="375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1143000" indent="-228600" eaLnBrk="0" hangingPunct="0">
              <a:spcBef>
                <a:spcPts val="375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600200" indent="-228600" eaLnBrk="0" hangingPunct="0">
              <a:spcBef>
                <a:spcPts val="375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2057400" indent="-228600" eaLnBrk="0" hangingPunct="0">
              <a:spcBef>
                <a:spcPts val="375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0" dirty="0">
                <a:solidFill>
                  <a:srgbClr val="FF0000"/>
                </a:solidFill>
              </a:rPr>
              <a:t>ILC</a:t>
            </a:r>
            <a:r>
              <a:rPr lang="zh-CN" altLang="en-US" sz="1200" b="0" dirty="0">
                <a:solidFill>
                  <a:srgbClr val="FF0000"/>
                </a:solidFill>
              </a:rPr>
              <a:t>，</a:t>
            </a:r>
            <a:r>
              <a:rPr lang="zh-CN" altLang="en-US" sz="1200" b="0" dirty="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en-US" altLang="zh-CN" sz="1200" b="0" dirty="0">
                <a:solidFill>
                  <a:srgbClr val="FF0000"/>
                </a:solidFill>
              </a:rPr>
              <a:t>1 detector</a:t>
            </a:r>
            <a:endParaRPr lang="zh-CN" altLang="en-US" sz="1200" b="0" dirty="0">
              <a:solidFill>
                <a:srgbClr val="FF0000"/>
              </a:solidFill>
            </a:endParaRPr>
          </a:p>
        </p:txBody>
      </p:sp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8030918" y="4792843"/>
            <a:ext cx="1136850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5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742950" indent="-285750" eaLnBrk="0" hangingPunct="0">
              <a:spcBef>
                <a:spcPts val="375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1143000" indent="-228600" eaLnBrk="0" hangingPunct="0">
              <a:spcBef>
                <a:spcPts val="375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600200" indent="-228600" eaLnBrk="0" hangingPunct="0">
              <a:spcBef>
                <a:spcPts val="375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2057400" indent="-228600" eaLnBrk="0" hangingPunct="0">
              <a:spcBef>
                <a:spcPts val="375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0" dirty="0">
                <a:solidFill>
                  <a:srgbClr val="FF0000"/>
                </a:solidFill>
              </a:rPr>
              <a:t> </a:t>
            </a:r>
            <a:r>
              <a:rPr lang="zh-CN" altLang="en-US" sz="1200" b="0" dirty="0">
                <a:solidFill>
                  <a:srgbClr val="FF0000"/>
                </a:solidFill>
                <a:sym typeface="Symbol" pitchFamily="18" charset="2"/>
              </a:rPr>
              <a:t> </a:t>
            </a:r>
            <a:r>
              <a:rPr lang="en-US" altLang="zh-CN" sz="1200" b="0" dirty="0">
                <a:solidFill>
                  <a:srgbClr val="FF0000"/>
                </a:solidFill>
              </a:rPr>
              <a:t>2 detectors</a:t>
            </a:r>
            <a:endParaRPr lang="zh-CN" altLang="en-US" sz="1200" b="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090" y="6288251"/>
            <a:ext cx="882653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</a:rPr>
              <a:t>同样造价，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CEPC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获得的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Higgs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数是</a:t>
            </a:r>
            <a:r>
              <a:rPr lang="en-US" altLang="zh-CN" sz="2400" b="1" dirty="0" smtClean="0">
                <a:solidFill>
                  <a:srgbClr val="FF0000"/>
                </a:solidFill>
                <a:sym typeface="Symbol" pitchFamily="18" charset="2"/>
              </a:rPr>
              <a:t> ILC</a:t>
            </a:r>
            <a:r>
              <a:rPr lang="zh-CN" altLang="en-US" sz="2400" b="1" dirty="0" smtClean="0">
                <a:solidFill>
                  <a:srgbClr val="FF0000"/>
                </a:solidFill>
                <a:sym typeface="Symbol" pitchFamily="18" charset="2"/>
              </a:rPr>
              <a:t>的</a:t>
            </a:r>
            <a:r>
              <a:rPr lang="en-US" altLang="zh-CN" sz="2400" b="1" dirty="0" smtClean="0">
                <a:solidFill>
                  <a:srgbClr val="FF0000"/>
                </a:solidFill>
                <a:sym typeface="Symbol" pitchFamily="18" charset="2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sym typeface="Symbol" pitchFamily="18" charset="2"/>
              </a:rPr>
              <a:t>倍</a:t>
            </a:r>
            <a:r>
              <a:rPr lang="en-US" altLang="zh-CN" sz="24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sym typeface="Symbol" pitchFamily="18" charset="2"/>
              </a:rPr>
              <a:t>(+ </a:t>
            </a:r>
            <a:r>
              <a:rPr lang="zh-CN" altLang="en-US" sz="2400" b="1" dirty="0" smtClean="0">
                <a:solidFill>
                  <a:srgbClr val="0000FF"/>
                </a:solidFill>
                <a:sym typeface="Symbol" pitchFamily="18" charset="2"/>
              </a:rPr>
              <a:t>可用于</a:t>
            </a:r>
            <a:r>
              <a:rPr lang="en-US" altLang="zh-CN" sz="2400" b="1" dirty="0" smtClean="0">
                <a:solidFill>
                  <a:srgbClr val="0000FF"/>
                </a:solidFill>
                <a:sym typeface="Symbol" pitchFamily="18" charset="2"/>
              </a:rPr>
              <a:t> SPPC</a:t>
            </a:r>
            <a:r>
              <a:rPr lang="zh-CN" altLang="en-US" sz="2400" b="1" dirty="0" smtClean="0">
                <a:solidFill>
                  <a:srgbClr val="0000FF"/>
                </a:solidFill>
                <a:sym typeface="Symbol" pitchFamily="18" charset="2"/>
              </a:rPr>
              <a:t>的隧道</a:t>
            </a:r>
            <a:r>
              <a:rPr lang="en-US" altLang="zh-CN" sz="2400" b="1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关键技术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96044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国内水平更上一层楼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机械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、真空、电子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、自动控制、计算机与网络。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一批关键技术实现国产化并领先国际（培育一批国际化企业）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超导高频腔、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微波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功率源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、低温制冷、超导磁铁、抗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辐照集成电路芯片。。。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变革性的关键技术突破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高温超导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340A3-B988-4E14-B17A-DF3F692F383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539552" y="5619451"/>
            <a:ext cx="8208912" cy="46166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与依赖进口仪器的基础研究有本质的不同</a:t>
            </a:r>
            <a:r>
              <a:rPr lang="en-US" altLang="zh-CN" sz="2400" b="1" dirty="0">
                <a:solidFill>
                  <a:srgbClr val="0000FF"/>
                </a:solidFill>
                <a:latin typeface="+mn-ea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国产化率</a:t>
            </a:r>
            <a:r>
              <a:rPr lang="en-US" altLang="zh-CN" sz="2400" b="1" dirty="0">
                <a:solidFill>
                  <a:srgbClr val="0000FF"/>
                </a:solidFill>
                <a:latin typeface="+mn-ea"/>
              </a:rPr>
              <a:t>&gt;95%)</a:t>
            </a:r>
          </a:p>
        </p:txBody>
      </p:sp>
    </p:spTree>
    <p:extLst>
      <p:ext uri="{BB962C8B-B14F-4D97-AF65-F5344CB8AC3E}">
        <p14:creationId xmlns:p14="http://schemas.microsoft.com/office/powerpoint/2010/main" val="8313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/>
              <a:t>粒子物理中的标准模型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47805"/>
            <a:ext cx="8263830" cy="50775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/>
              <a:t>物质由三代轻子与夸克构成:</a:t>
            </a:r>
          </a:p>
          <a:p>
            <a:pPr>
              <a:lnSpc>
                <a:spcPct val="80000"/>
              </a:lnSpc>
            </a:pPr>
            <a:endParaRPr lang="zh-CN" altLang="en-US" sz="3200" dirty="0"/>
          </a:p>
          <a:p>
            <a:pPr>
              <a:lnSpc>
                <a:spcPct val="80000"/>
              </a:lnSpc>
            </a:pPr>
            <a:endParaRPr lang="zh-CN" altLang="en-US" sz="3200" dirty="0"/>
          </a:p>
          <a:p>
            <a:pPr>
              <a:lnSpc>
                <a:spcPct val="80000"/>
              </a:lnSpc>
            </a:pPr>
            <a:endParaRPr lang="zh-CN" altLang="en-US" sz="32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32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/>
              <a:t>传递相互作用的粒子: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3600" dirty="0">
                <a:solidFill>
                  <a:schemeClr val="hlink"/>
                </a:solidFill>
              </a:rPr>
              <a:t>     </a:t>
            </a:r>
            <a:r>
              <a:rPr lang="zh-CN" altLang="en-US" sz="3200" b="0" dirty="0"/>
              <a:t>光子          —  </a:t>
            </a:r>
            <a:r>
              <a:rPr lang="en-US" altLang="zh-CN" sz="3200" b="0" dirty="0"/>
              <a:t> </a:t>
            </a:r>
            <a:r>
              <a:rPr lang="zh-CN" altLang="en-US" sz="3200" b="0" dirty="0"/>
              <a:t>电磁作用    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3200" b="0" dirty="0"/>
              <a:t>     </a:t>
            </a:r>
            <a:r>
              <a:rPr lang="en-US" altLang="zh-CN" sz="3200" b="0" dirty="0"/>
              <a:t>W</a:t>
            </a:r>
            <a:r>
              <a:rPr lang="en-US" altLang="zh-CN" sz="3200" b="0" baseline="30000" dirty="0"/>
              <a:t>±</a:t>
            </a:r>
            <a:r>
              <a:rPr lang="en-US" altLang="zh-CN" sz="3200" b="0" dirty="0"/>
              <a:t>  </a:t>
            </a:r>
            <a:r>
              <a:rPr lang="zh-CN" altLang="en-US" sz="3200" b="0" dirty="0"/>
              <a:t>和 </a:t>
            </a:r>
            <a:r>
              <a:rPr lang="en-US" altLang="zh-CN" sz="3200" b="0" dirty="0"/>
              <a:t>Z   </a:t>
            </a:r>
            <a:r>
              <a:rPr lang="en-US" altLang="zh-CN" sz="3200" b="0" dirty="0" smtClean="0"/>
              <a:t> —   </a:t>
            </a:r>
            <a:r>
              <a:rPr lang="zh-CN" altLang="en-US" sz="3200" b="0" dirty="0"/>
              <a:t>弱作用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3200" b="0" dirty="0">
                <a:solidFill>
                  <a:schemeClr val="hlink"/>
                </a:solidFill>
              </a:rPr>
              <a:t>     </a:t>
            </a:r>
            <a:r>
              <a:rPr lang="en-US" altLang="zh-CN" sz="3200" b="0" dirty="0">
                <a:solidFill>
                  <a:schemeClr val="hlink"/>
                </a:solidFill>
              </a:rPr>
              <a:t> </a:t>
            </a:r>
            <a:r>
              <a:rPr lang="zh-CN" altLang="en-US" sz="3200" b="0" dirty="0"/>
              <a:t>胶子      </a:t>
            </a:r>
            <a:r>
              <a:rPr lang="en-US" altLang="zh-CN" sz="3200" b="0" dirty="0"/>
              <a:t> </a:t>
            </a:r>
            <a:r>
              <a:rPr lang="zh-CN" altLang="en-US" sz="3200" b="0" dirty="0"/>
              <a:t> </a:t>
            </a:r>
            <a:r>
              <a:rPr lang="en-US" altLang="zh-CN" sz="3200" b="0" dirty="0"/>
              <a:t> </a:t>
            </a:r>
            <a:r>
              <a:rPr lang="en-US" altLang="zh-CN" sz="3200" b="0" dirty="0" smtClean="0"/>
              <a:t> </a:t>
            </a:r>
            <a:r>
              <a:rPr lang="zh-CN" altLang="en-US" sz="3200" b="0" dirty="0" smtClean="0"/>
              <a:t>—   强</a:t>
            </a:r>
            <a:r>
              <a:rPr lang="zh-CN" altLang="en-US" sz="3200" b="0" dirty="0"/>
              <a:t>作用    </a:t>
            </a:r>
            <a:r>
              <a:rPr lang="zh-CN" altLang="en-US" sz="3200" b="0" dirty="0">
                <a:solidFill>
                  <a:schemeClr val="hlin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      </a:t>
            </a:r>
            <a:r>
              <a:rPr lang="zh-CN" altLang="en-US" sz="3200" b="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zh-CN" altLang="en-US" sz="3200" b="0" dirty="0" smtClean="0"/>
              <a:t>量子</a:t>
            </a:r>
            <a:r>
              <a:rPr lang="zh-CN" altLang="en-US" sz="3200" b="0" dirty="0"/>
              <a:t>色动力学 (</a:t>
            </a:r>
            <a:r>
              <a:rPr lang="en-US" altLang="zh-CN" sz="3200" b="0" dirty="0"/>
              <a:t>QCD)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/>
              <a:t>质量起源    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zh-CN" altLang="en-US" sz="3200" dirty="0"/>
              <a:t>      </a:t>
            </a:r>
            <a:r>
              <a:rPr lang="en-US" altLang="zh-CN" sz="3200" dirty="0">
                <a:solidFill>
                  <a:srgbClr val="C00000"/>
                </a:solidFill>
              </a:rPr>
              <a:t>Higgs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968933" y="3589301"/>
            <a:ext cx="1968500" cy="74898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rgbClr val="5F5F5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 defTabSz="914155" eaLnBrk="0" hangingPunct="0">
              <a:spcBef>
                <a:spcPct val="50000"/>
              </a:spcBef>
              <a:defRPr/>
            </a:pPr>
            <a:endParaRPr lang="zh-CN" altLang="en-US" sz="4267" b="1">
              <a:solidFill>
                <a:srgbClr val="0563C1"/>
              </a:solidFill>
              <a:ea typeface="楷体_GB2312" charset="0"/>
              <a:cs typeface="楷体_GB2312" charset="0"/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5680374" y="3922393"/>
            <a:ext cx="254562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155" eaLnBrk="0" hangingPunct="0">
              <a:spcBef>
                <a:spcPct val="50000"/>
              </a:spcBef>
            </a:pPr>
            <a:r>
              <a:rPr lang="zh-CN" altLang="en-US" sz="2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电弱统一理论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4479652" y="3922393"/>
            <a:ext cx="1150939" cy="457200"/>
            <a:chOff x="6248400" y="4034404"/>
            <a:chExt cx="1534585" cy="457200"/>
          </a:xfrm>
        </p:grpSpPr>
        <p:grpSp>
          <p:nvGrpSpPr>
            <p:cNvPr id="6" name="组 5"/>
            <p:cNvGrpSpPr/>
            <p:nvPr/>
          </p:nvGrpSpPr>
          <p:grpSpPr>
            <a:xfrm>
              <a:off x="6750050" y="4034404"/>
              <a:ext cx="1032935" cy="457200"/>
              <a:chOff x="6750050" y="4034404"/>
              <a:chExt cx="1032935" cy="457200"/>
            </a:xfrm>
          </p:grpSpPr>
          <p:sp>
            <p:nvSpPr>
              <p:cNvPr id="26631" name="Line 8"/>
              <p:cNvSpPr>
                <a:spLocks noChangeShapeType="1"/>
              </p:cNvSpPr>
              <p:nvPr/>
            </p:nvSpPr>
            <p:spPr bwMode="auto">
              <a:xfrm>
                <a:off x="7124701" y="4270905"/>
                <a:ext cx="658284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4155"/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632" name="Line 9"/>
              <p:cNvSpPr>
                <a:spLocks noChangeShapeType="1"/>
              </p:cNvSpPr>
              <p:nvPr/>
            </p:nvSpPr>
            <p:spPr bwMode="auto">
              <a:xfrm>
                <a:off x="7090833" y="4034404"/>
                <a:ext cx="0" cy="45720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4155"/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633" name="Line 10"/>
              <p:cNvSpPr>
                <a:spLocks noChangeShapeType="1"/>
              </p:cNvSpPr>
              <p:nvPr/>
            </p:nvSpPr>
            <p:spPr bwMode="auto">
              <a:xfrm flipH="1">
                <a:off x="6750050" y="4037721"/>
                <a:ext cx="374651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4155"/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634" name="Line 11"/>
            <p:cNvSpPr>
              <a:spLocks noChangeShapeType="1"/>
            </p:cNvSpPr>
            <p:nvPr/>
          </p:nvSpPr>
          <p:spPr bwMode="auto">
            <a:xfrm>
              <a:off x="6248400" y="4491604"/>
              <a:ext cx="842433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defTabSz="914155"/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6635" name="Line 12"/>
          <p:cNvSpPr>
            <a:spLocks noChangeShapeType="1"/>
          </p:cNvSpPr>
          <p:nvPr/>
        </p:nvSpPr>
        <p:spPr bwMode="auto">
          <a:xfrm flipV="1">
            <a:off x="4478608" y="4798297"/>
            <a:ext cx="1151978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defTabSz="91415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479650" y="3170767"/>
            <a:ext cx="184731" cy="666786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rgbClr val="5F5F5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155" eaLnBrk="0" hangingPunct="0">
              <a:spcBef>
                <a:spcPct val="50000"/>
              </a:spcBef>
              <a:defRPr/>
            </a:pPr>
            <a:endParaRPr lang="zh-CN" altLang="en-US" sz="3733">
              <a:solidFill>
                <a:srgbClr val="0563C1"/>
              </a:solidFill>
              <a:latin typeface="Times New Roman" charset="0"/>
              <a:cs typeface="宋体" charset="0"/>
            </a:endParaRPr>
          </a:p>
        </p:txBody>
      </p:sp>
      <p:graphicFrame>
        <p:nvGraphicFramePr>
          <p:cNvPr id="266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52591"/>
              </p:ext>
            </p:extLst>
          </p:nvPr>
        </p:nvGraphicFramePr>
        <p:xfrm>
          <a:off x="3581267" y="1893882"/>
          <a:ext cx="1981495" cy="127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3" imgW="711200" imgH="457200" progId="Equation.3">
                  <p:embed/>
                </p:oleObj>
              </mc:Choice>
              <mc:Fallback>
                <p:oleObj name="Equation" r:id="rId3" imgW="71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267" y="1893882"/>
                        <a:ext cx="1981495" cy="1276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910884"/>
              </p:ext>
            </p:extLst>
          </p:nvPr>
        </p:nvGraphicFramePr>
        <p:xfrm>
          <a:off x="1475656" y="1980738"/>
          <a:ext cx="1980304" cy="119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5" imgW="939392" imgH="482391" progId="Equation.3">
                  <p:embed/>
                </p:oleObj>
              </mc:Choice>
              <mc:Fallback>
                <p:oleObj name="Equation" r:id="rId5" imgW="939392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980738"/>
                        <a:ext cx="1980304" cy="1190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91" y="1323108"/>
            <a:ext cx="2487976" cy="23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830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预研进展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(1): 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超导高频腔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6124" y="1106489"/>
            <a:ext cx="5112568" cy="2466528"/>
          </a:xfrm>
        </p:spPr>
        <p:txBody>
          <a:bodyPr/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用于</a:t>
            </a:r>
            <a:r>
              <a:rPr lang="zh-CN" altLang="en-US" sz="2400" b="1" dirty="0">
                <a:solidFill>
                  <a:srgbClr val="0070C0"/>
                </a:solidFill>
              </a:rPr>
              <a:t>各种加速器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，比如国内的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ADS, HEPS,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上海自由电子激光装置等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国内</a:t>
            </a:r>
            <a:r>
              <a:rPr lang="zh-CN" altLang="en-US" sz="2400" b="1" dirty="0">
                <a:solidFill>
                  <a:srgbClr val="0070C0"/>
                </a:solidFill>
              </a:rPr>
              <a:t>有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样机，</a:t>
            </a:r>
            <a:r>
              <a:rPr lang="zh-CN" altLang="en-US" sz="2400" b="1" dirty="0">
                <a:solidFill>
                  <a:srgbClr val="0070C0"/>
                </a:solidFill>
              </a:rPr>
              <a:t>指标需提高，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没有</a:t>
            </a:r>
            <a:r>
              <a:rPr lang="zh-CN" altLang="en-US" sz="2400" b="1" dirty="0">
                <a:solidFill>
                  <a:srgbClr val="0070C0"/>
                </a:solidFill>
              </a:rPr>
              <a:t>批量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生产能力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目标</a:t>
            </a:r>
            <a:r>
              <a:rPr lang="zh-CN" altLang="en-US" sz="2400" b="1" dirty="0">
                <a:solidFill>
                  <a:srgbClr val="0070C0"/>
                </a:solidFill>
              </a:rPr>
              <a:t>：达到高性能</a:t>
            </a:r>
            <a:r>
              <a:rPr lang="en-US" altLang="zh-CN" sz="2400" b="1" dirty="0">
                <a:solidFill>
                  <a:srgbClr val="0070C0"/>
                </a:solidFill>
              </a:rPr>
              <a:t>(Q</a:t>
            </a:r>
            <a:r>
              <a:rPr lang="zh-CN" altLang="en-US" sz="2400" b="1" dirty="0">
                <a:solidFill>
                  <a:srgbClr val="0070C0"/>
                </a:solidFill>
              </a:rPr>
              <a:t>值</a:t>
            </a:r>
            <a:r>
              <a:rPr lang="en-US" altLang="zh-CN" sz="2400" b="1" dirty="0">
                <a:solidFill>
                  <a:srgbClr val="C00000"/>
                </a:solidFill>
              </a:rPr>
              <a:t>4</a:t>
            </a:r>
            <a:r>
              <a:rPr lang="en-US" altLang="zh-CN" sz="2400" b="1" dirty="0">
                <a:solidFill>
                  <a:srgbClr val="C00000"/>
                </a:solidFill>
                <a:sym typeface="Symbol"/>
              </a:rPr>
              <a:t></a:t>
            </a:r>
            <a:r>
              <a:rPr lang="en-US" altLang="zh-CN" sz="2400" b="1" dirty="0" smtClean="0">
                <a:solidFill>
                  <a:srgbClr val="C00000"/>
                </a:solidFill>
                <a:sym typeface="Symbol"/>
              </a:rPr>
              <a:t>10</a:t>
            </a:r>
            <a:r>
              <a:rPr lang="en-US" altLang="zh-CN" sz="2400" b="1" baseline="30000" dirty="0" smtClean="0">
                <a:solidFill>
                  <a:srgbClr val="C00000"/>
                </a:solidFill>
                <a:sym typeface="Symbol"/>
              </a:rPr>
              <a:t>10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)</a:t>
            </a:r>
            <a:r>
              <a:rPr lang="zh-CN" altLang="en-US" sz="2400" b="1" dirty="0">
                <a:solidFill>
                  <a:srgbClr val="0070C0"/>
                </a:solidFill>
              </a:rPr>
              <a:t>，国产化，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批量生产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endParaRPr lang="en-US" altLang="zh-CN" sz="2400" b="1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13340" name="Picture 28" descr="http://www.ihep.cas.cn/xwdt/gnxw/2017/201710/W02017103034504868109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45" y="3645024"/>
            <a:ext cx="4459655" cy="30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57200" y="5810962"/>
            <a:ext cx="3879588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国内市场：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~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几十亿 人民币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国际市场：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~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几百亿人民币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4673" y="3677022"/>
            <a:ext cx="4239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prstClr val="black"/>
                </a:solidFill>
              </a:rPr>
              <a:t>关键预研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工作正在开展，已取得</a:t>
            </a:r>
            <a:r>
              <a:rPr lang="zh-CN" altLang="en-US" sz="2400" b="1" dirty="0">
                <a:solidFill>
                  <a:prstClr val="black"/>
                </a:solidFill>
              </a:rPr>
              <a:t>初步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成果</a:t>
            </a:r>
            <a:endParaRPr lang="en-US" altLang="zh-CN" sz="2400" b="1" dirty="0">
              <a:solidFill>
                <a:prstClr val="black"/>
              </a:solidFill>
            </a:endParaRPr>
          </a:p>
          <a:p>
            <a:pPr marL="432000" indent="-432000"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prstClr val="black"/>
                </a:solidFill>
              </a:rPr>
              <a:t>一个</a:t>
            </a:r>
            <a:r>
              <a:rPr lang="en-US" altLang="zh-CN" sz="2400" b="1" dirty="0">
                <a:solidFill>
                  <a:prstClr val="black"/>
                </a:solidFill>
              </a:rPr>
              <a:t>4500 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m</a:t>
            </a:r>
            <a:r>
              <a:rPr lang="en-US" altLang="zh-CN" sz="2400" b="1" baseline="30000" dirty="0" smtClean="0">
                <a:solidFill>
                  <a:prstClr val="black"/>
                </a:solidFill>
              </a:rPr>
              <a:t>2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的测试大厅正在建设，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3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年内完成。可以满足未来批量生产的需求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 </a:t>
            </a:r>
            <a:endParaRPr lang="en-US" altLang="zh-CN" sz="2400" b="1" dirty="0">
              <a:solidFill>
                <a:prstClr val="black"/>
              </a:solidFill>
            </a:endParaRPr>
          </a:p>
        </p:txBody>
      </p:sp>
      <p:pic>
        <p:nvPicPr>
          <p:cNvPr id="10" name="图片 9" descr="C:\Users\zhai\Desktop\20171026-650CAVITY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76" y="2921663"/>
            <a:ext cx="1451311" cy="65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 descr="C:\Users\zhai\Desktop\FullSizeRender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3"/>
          <a:stretch>
            <a:fillRect/>
          </a:stretch>
        </p:blipFill>
        <p:spPr bwMode="auto">
          <a:xfrm>
            <a:off x="6909520" y="2953564"/>
            <a:ext cx="2086828" cy="6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-66" r="-4" b="26292"/>
          <a:stretch/>
        </p:blipFill>
        <p:spPr>
          <a:xfrm>
            <a:off x="5731590" y="1052736"/>
            <a:ext cx="3264758" cy="1656184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3375" name="DefaultOcx" r:id="rId2" imgW="914400" imgH="228600"/>
        </mc:Choice>
        <mc:Fallback>
          <p:control name="DefaultOcx" r:id="rId2" imgW="914400" imgH="228600">
            <p:pic>
              <p:nvPicPr>
                <p:cNvPr id="4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6" name="HTMLHidden1" r:id="rId3" imgW="914400" imgH="228600"/>
        </mc:Choice>
        <mc:Fallback>
          <p:control name="HTMLHidden1" r:id="rId3" imgW="914400" imgH="228600">
            <p:pic>
              <p:nvPicPr>
                <p:cNvPr id="5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7" name="HTMLHidden2" r:id="rId4" imgW="914400" imgH="228600"/>
        </mc:Choice>
        <mc:Fallback>
          <p:control name="HTMLHidden2" r:id="rId4" imgW="914400" imgH="228600">
            <p:pic>
              <p:nvPicPr>
                <p:cNvPr id="6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8" name="HTMLHidden3" r:id="rId5" imgW="914400" imgH="228600"/>
        </mc:Choice>
        <mc:Fallback>
          <p:control name="HTMLHidden3" r:id="rId5" imgW="914400" imgH="228600">
            <p:pic>
              <p:nvPicPr>
                <p:cNvPr id="7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9" name="HTMLText1" r:id="rId6" imgW="914400" imgH="228600"/>
        </mc:Choice>
        <mc:Fallback>
          <p:control name="HTMLText1" r:id="rId6" imgW="914400" imgH="228600">
            <p:pic>
              <p:nvPicPr>
                <p:cNvPr id="11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80" name="HTMLSubmit1" r:id="rId7" imgW="885960" imgH="333360"/>
        </mc:Choice>
        <mc:Fallback>
          <p:control name="HTMLSubmit1" r:id="rId7" imgW="885960" imgH="333360">
            <p:pic>
              <p:nvPicPr>
                <p:cNvPr id="14" name="HTMLSubmi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631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预研进展</a:t>
            </a:r>
            <a:r>
              <a:rPr lang="en-US" altLang="zh-CN" b="1" dirty="0" smtClean="0">
                <a:solidFill>
                  <a:srgbClr val="FF0000"/>
                </a:solidFill>
              </a:rPr>
              <a:t>(2): </a:t>
            </a:r>
            <a:r>
              <a:rPr lang="zh-CN" altLang="en-US" b="1" dirty="0" smtClean="0">
                <a:solidFill>
                  <a:srgbClr val="FF0000"/>
                </a:solidFill>
              </a:rPr>
              <a:t>微波功率源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9397" y="1232490"/>
            <a:ext cx="4978896" cy="3720238"/>
          </a:xfrm>
        </p:spPr>
        <p:txBody>
          <a:bodyPr/>
          <a:lstStyle/>
          <a:p>
            <a:r>
              <a:rPr lang="zh-CN" altLang="en-US" sz="2400" b="1" dirty="0" smtClean="0"/>
              <a:t>广泛</a:t>
            </a:r>
            <a:r>
              <a:rPr lang="zh-CN" altLang="en-US" sz="2400" b="1" dirty="0"/>
              <a:t>用于加速器、广播、通讯、</a:t>
            </a:r>
            <a:r>
              <a:rPr lang="zh-CN" altLang="en-US" sz="2400" b="1" dirty="0" smtClean="0"/>
              <a:t>雷达等，并可扩展至民用领域。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大功率</a:t>
            </a:r>
            <a:r>
              <a:rPr lang="zh-CN" altLang="en-US" sz="2400" b="1" dirty="0"/>
              <a:t>速调管依赖</a:t>
            </a:r>
            <a:r>
              <a:rPr lang="zh-CN" altLang="en-US" sz="2400" b="1" dirty="0" smtClean="0"/>
              <a:t>进口，寿命需提高</a:t>
            </a:r>
            <a:r>
              <a:rPr lang="en-US" altLang="zh-CN" sz="2400" b="1" dirty="0" smtClean="0"/>
              <a:t>~10</a:t>
            </a:r>
            <a:r>
              <a:rPr lang="zh-CN" altLang="en-US" sz="2400" b="1" dirty="0" smtClean="0"/>
              <a:t>倍。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目标</a:t>
            </a:r>
            <a:r>
              <a:rPr lang="zh-CN" altLang="en-US" sz="2400" b="1" dirty="0"/>
              <a:t>：达到</a:t>
            </a:r>
            <a:r>
              <a:rPr lang="zh-CN" altLang="en-US" sz="2400" b="1" dirty="0" smtClean="0"/>
              <a:t>高效率</a:t>
            </a:r>
            <a:r>
              <a:rPr lang="en-US" altLang="zh-CN" sz="2400" b="1" dirty="0" smtClean="0"/>
              <a:t>(&gt;</a:t>
            </a:r>
            <a:r>
              <a:rPr lang="en-US" altLang="zh-CN" sz="2400" b="1" dirty="0"/>
              <a:t>80</a:t>
            </a:r>
            <a:r>
              <a:rPr lang="en-US" altLang="zh-CN" sz="2400" b="1" dirty="0" smtClean="0"/>
              <a:t>%</a:t>
            </a:r>
            <a:r>
              <a:rPr lang="en-US" altLang="zh-CN" sz="2400" b="1" dirty="0"/>
              <a:t>)</a:t>
            </a:r>
            <a:r>
              <a:rPr lang="zh-CN" altLang="en-US" sz="2400" b="1" dirty="0" smtClean="0"/>
              <a:t>、高功率</a:t>
            </a:r>
            <a:r>
              <a:rPr lang="en-US" altLang="zh-CN" sz="2400" b="1" dirty="0" smtClean="0"/>
              <a:t>(800kW), </a:t>
            </a:r>
            <a:r>
              <a:rPr lang="zh-CN" altLang="en-US" sz="2400" b="1" dirty="0" smtClean="0"/>
              <a:t>国产化批量生产</a:t>
            </a:r>
            <a:endParaRPr lang="en-US" altLang="zh-CN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prstClr val="black"/>
                </a:solidFill>
              </a:rPr>
              <a:t>预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研样机的制造工作已开始，高效率速调管设计即将完成</a:t>
            </a:r>
            <a:endParaRPr lang="en-US" altLang="zh-CN" sz="2400" b="1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zh-CN" altLang="en-US" sz="2400" b="1" dirty="0" smtClean="0">
                <a:solidFill>
                  <a:prstClr val="black"/>
                </a:solidFill>
              </a:rPr>
              <a:t>建立了与工业界的合作</a:t>
            </a:r>
            <a:endParaRPr lang="en-US" altLang="zh-CN" sz="2400" b="1" dirty="0">
              <a:solidFill>
                <a:prstClr val="black"/>
              </a:solidFill>
            </a:endParaRPr>
          </a:p>
          <a:p>
            <a:endParaRPr lang="en-US" altLang="zh-CN" sz="2400" b="1" dirty="0"/>
          </a:p>
          <a:p>
            <a:endParaRPr lang="zh-CN" altLang="en-US" dirty="0"/>
          </a:p>
        </p:txBody>
      </p:sp>
      <p:pic>
        <p:nvPicPr>
          <p:cNvPr id="4" name="Picture 94" descr="C:\Users\admin\Pictures\W020161118742777259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3656" r="13477" b="1382"/>
          <a:stretch>
            <a:fillRect/>
          </a:stretch>
        </p:blipFill>
        <p:spPr bwMode="auto">
          <a:xfrm>
            <a:off x="5451203" y="3975636"/>
            <a:ext cx="3575012" cy="242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27584" y="5589240"/>
            <a:ext cx="3879588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国内市场：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~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几十亿 人民币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国际市场：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~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几百亿人民币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08" y="1052736"/>
            <a:ext cx="3764892" cy="84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203" y="2132857"/>
            <a:ext cx="1509674" cy="1597446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7140810" y="2132857"/>
            <a:ext cx="1800200" cy="15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预研进展</a:t>
            </a:r>
            <a:r>
              <a:rPr lang="en-US" altLang="zh-CN" b="1" dirty="0" smtClean="0">
                <a:solidFill>
                  <a:srgbClr val="FF0000"/>
                </a:solidFill>
              </a:rPr>
              <a:t>(3): </a:t>
            </a:r>
            <a:r>
              <a:rPr lang="zh-CN" altLang="en-US" b="1" dirty="0" smtClean="0">
                <a:solidFill>
                  <a:srgbClr val="FF0000"/>
                </a:solidFill>
              </a:rPr>
              <a:t>大型低温制冷机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340769"/>
            <a:ext cx="7920880" cy="2664296"/>
          </a:xfrm>
        </p:spPr>
        <p:txBody>
          <a:bodyPr/>
          <a:lstStyle/>
          <a:p>
            <a:r>
              <a:rPr lang="zh-CN" altLang="en-US" sz="2400" b="1" dirty="0"/>
              <a:t>广泛</a:t>
            </a:r>
            <a:r>
              <a:rPr lang="zh-CN" altLang="en-US" sz="2400" b="1" dirty="0" smtClean="0"/>
              <a:t>用于大科学装置、航天、民用等领域</a:t>
            </a:r>
            <a:endParaRPr lang="en-US" altLang="zh-CN" sz="2400" b="1" dirty="0"/>
          </a:p>
          <a:p>
            <a:pPr marL="342900" lvl="2" indent="-342900"/>
            <a:r>
              <a:rPr lang="zh-CN" altLang="en-US" sz="2400" b="1" dirty="0"/>
              <a:t>基本依赖进口</a:t>
            </a:r>
            <a:r>
              <a:rPr lang="en-US" altLang="zh-CN" sz="2400" b="1" dirty="0"/>
              <a:t>, </a:t>
            </a:r>
            <a:r>
              <a:rPr lang="zh-CN" altLang="en-US" sz="2400" b="1" dirty="0"/>
              <a:t>大型制冷机禁运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 marL="342900" lvl="2" indent="-342900"/>
            <a:r>
              <a:rPr lang="zh-CN" altLang="en-US" b="1" dirty="0" smtClean="0"/>
              <a:t>国内理化所研制成功样机：</a:t>
            </a:r>
            <a:r>
              <a:rPr lang="en-US" altLang="zh-CN" b="1" dirty="0" smtClean="0">
                <a:hlinkClick r:id="rId2"/>
              </a:rPr>
              <a:t>250W@4.5K</a:t>
            </a:r>
            <a:endParaRPr lang="en-US" altLang="zh-CN" b="1" dirty="0" smtClean="0"/>
          </a:p>
          <a:p>
            <a:pPr marL="342900" lvl="2" indent="-342900"/>
            <a:r>
              <a:rPr lang="zh-CN" altLang="en-US" b="1" dirty="0" smtClean="0"/>
              <a:t>产业化正在进行中</a:t>
            </a:r>
            <a:endParaRPr lang="en-US" altLang="zh-CN" b="1" dirty="0"/>
          </a:p>
          <a:p>
            <a:pPr marL="342900" lvl="2" indent="-342900"/>
            <a:r>
              <a:rPr lang="zh-CN" altLang="en-US" b="1" dirty="0" smtClean="0"/>
              <a:t>目标：功率 </a:t>
            </a:r>
            <a:r>
              <a:rPr lang="en-US" altLang="zh-CN" b="1" dirty="0" smtClean="0">
                <a:solidFill>
                  <a:srgbClr val="C00000"/>
                </a:solidFill>
                <a:hlinkClick r:id="rId3"/>
              </a:rPr>
              <a:t>12kW@4.5K/2.5kW@2K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pPr marL="914400" lvl="2" indent="0" eaLnBrk="1" fontAlgn="auto" hangingPunct="1">
              <a:spcAft>
                <a:spcPts val="0"/>
              </a:spcAft>
              <a:buNone/>
              <a:defRPr/>
            </a:pPr>
            <a:endParaRPr lang="en-US" altLang="zh-CN" sz="2400" b="1" dirty="0">
              <a:solidFill>
                <a:prstClr val="black"/>
              </a:solidFill>
            </a:endParaRPr>
          </a:p>
          <a:p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539552" y="5190856"/>
            <a:ext cx="3879588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国内市场：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~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几十亿 人民币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国际市场：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~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几百亿人民币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35562"/>
            <a:ext cx="4264570" cy="31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383" y="188640"/>
            <a:ext cx="8229600" cy="850106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预研进展</a:t>
            </a:r>
            <a:r>
              <a:rPr lang="en-US" altLang="zh-CN" b="1" dirty="0" smtClean="0">
                <a:solidFill>
                  <a:srgbClr val="FF0000"/>
                </a:solidFill>
              </a:rPr>
              <a:t>(4): </a:t>
            </a:r>
            <a:r>
              <a:rPr lang="zh-CN" altLang="en-US" b="1" dirty="0" smtClean="0">
                <a:solidFill>
                  <a:srgbClr val="FF0000"/>
                </a:solidFill>
              </a:rPr>
              <a:t>高温超导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695" y="1141072"/>
            <a:ext cx="8574976" cy="4785401"/>
          </a:xfrm>
        </p:spPr>
        <p:txBody>
          <a:bodyPr/>
          <a:lstStyle/>
          <a:p>
            <a:r>
              <a:rPr lang="zh-CN" altLang="en-US" sz="2400" b="1" dirty="0" smtClean="0"/>
              <a:t>超导应用突破的关键：性价比 </a:t>
            </a:r>
            <a:r>
              <a:rPr lang="en-US" altLang="zh-CN" sz="2400" b="1" dirty="0" smtClean="0">
                <a:sym typeface="Wingdings" panose="05000000000000000000" pitchFamily="2" charset="2"/>
              </a:rPr>
              <a:t> </a:t>
            </a:r>
            <a:r>
              <a:rPr lang="zh-CN" altLang="en-US" sz="2400" b="1" dirty="0" smtClean="0"/>
              <a:t>高温</a:t>
            </a:r>
            <a:endParaRPr lang="en-US" altLang="zh-CN" sz="2400" b="1" dirty="0" smtClean="0"/>
          </a:p>
          <a:p>
            <a:r>
              <a:rPr lang="zh-CN" altLang="en-US" sz="2400" b="1" dirty="0">
                <a:latin typeface="+mn-ea"/>
              </a:rPr>
              <a:t>目标</a:t>
            </a:r>
            <a:endParaRPr lang="en-US" altLang="zh-CN" sz="2400" b="1" dirty="0">
              <a:latin typeface="+mn-ea"/>
            </a:endParaRPr>
          </a:p>
          <a:p>
            <a:pPr lvl="1"/>
            <a:r>
              <a:rPr lang="zh-CN" altLang="en-US" sz="2000" b="1" dirty="0">
                <a:latin typeface="+mn-ea"/>
              </a:rPr>
              <a:t>电流密度 ↑ </a:t>
            </a:r>
            <a:r>
              <a:rPr lang="en-US" altLang="zh-CN" sz="2000" b="1" dirty="0">
                <a:latin typeface="+mn-ea"/>
              </a:rPr>
              <a:t>10 </a:t>
            </a:r>
            <a:r>
              <a:rPr lang="zh-CN" altLang="en-US" sz="2000" b="1" dirty="0">
                <a:latin typeface="+mn-ea"/>
              </a:rPr>
              <a:t>倍</a:t>
            </a:r>
            <a:endParaRPr lang="en-US" altLang="zh-CN" sz="2000" b="1" dirty="0">
              <a:latin typeface="+mn-ea"/>
            </a:endParaRPr>
          </a:p>
          <a:p>
            <a:pPr lvl="1"/>
            <a:r>
              <a:rPr lang="zh-CN" altLang="en-US" sz="2000" b="1" dirty="0">
                <a:latin typeface="+mn-ea"/>
              </a:rPr>
              <a:t>超导电缆</a:t>
            </a:r>
            <a:r>
              <a:rPr lang="zh-CN" altLang="en-US" sz="2000" b="1" dirty="0" smtClean="0">
                <a:latin typeface="+mn-ea"/>
              </a:rPr>
              <a:t>价格 </a:t>
            </a:r>
            <a:r>
              <a:rPr lang="zh-CN" altLang="en-US" sz="2000" b="1" dirty="0">
                <a:latin typeface="+mn-ea"/>
              </a:rPr>
              <a:t>↓ </a:t>
            </a:r>
            <a:r>
              <a:rPr lang="en-US" altLang="zh-CN" sz="2000" b="1" dirty="0">
                <a:latin typeface="+mn-ea"/>
              </a:rPr>
              <a:t>10</a:t>
            </a:r>
            <a:r>
              <a:rPr lang="zh-CN" altLang="en-US" sz="2000" b="1" dirty="0">
                <a:latin typeface="+mn-ea"/>
              </a:rPr>
              <a:t>倍</a:t>
            </a:r>
            <a:endParaRPr lang="en-US" altLang="zh-CN" sz="2000" b="1" dirty="0">
              <a:latin typeface="+mn-ea"/>
            </a:endParaRPr>
          </a:p>
          <a:p>
            <a:endParaRPr lang="zh-CN" altLang="en-US" sz="2400" dirty="0"/>
          </a:p>
        </p:txBody>
      </p:sp>
      <p:pic>
        <p:nvPicPr>
          <p:cNvPr id="4" name="图片 7" descr="E:\高场磁体研制\高温超导合作组\2016.10.15-16成立大会\照片\合作组合影照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31" y="4466381"/>
            <a:ext cx="5259627" cy="29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849696" y="1906591"/>
            <a:ext cx="419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buChar char="–"/>
              <a:defRPr sz="28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buChar char="•"/>
              <a:defRPr sz="24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buChar char="–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5400" smtClean="0">
                <a:solidFill>
                  <a:srgbClr val="000000"/>
                </a:solidFill>
                <a:ea typeface="宋体" pitchFamily="2" charset="-122"/>
              </a:rPr>
              <a:t>}</a:t>
            </a:r>
            <a:endParaRPr lang="zh-CN" altLang="en-US" sz="5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268797" y="2168095"/>
            <a:ext cx="33995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har char="•"/>
              <a:defRPr sz="32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buChar char="–"/>
              <a:defRPr sz="28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buChar char="•"/>
              <a:defRPr sz="24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buChar char="–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 smtClean="0">
                <a:solidFill>
                  <a:srgbClr val="000000"/>
                </a:solidFill>
                <a:ea typeface="宋体" pitchFamily="2" charset="-122"/>
                <a:sym typeface="Wingdings" pitchFamily="2" charset="2"/>
              </a:rPr>
              <a:t>巨大的应用价值</a:t>
            </a:r>
            <a:r>
              <a:rPr lang="en-US" altLang="zh-CN" sz="2000" b="1" dirty="0" smtClean="0">
                <a:solidFill>
                  <a:srgbClr val="000000"/>
                </a:solidFill>
                <a:ea typeface="宋体" pitchFamily="2" charset="-122"/>
                <a:sym typeface="Wingdings" pitchFamily="2" charset="2"/>
              </a:rPr>
              <a:t>: </a:t>
            </a:r>
            <a:r>
              <a:rPr lang="zh-CN" altLang="en-US" sz="2000" b="1" dirty="0" smtClean="0">
                <a:solidFill>
                  <a:srgbClr val="000000"/>
                </a:solidFill>
                <a:ea typeface="宋体" pitchFamily="2" charset="-122"/>
                <a:sym typeface="Wingdings" pitchFamily="2" charset="2"/>
              </a:rPr>
              <a:t>输电电缆</a:t>
            </a:r>
            <a:r>
              <a:rPr lang="en-US" altLang="zh-CN" sz="2000" b="1" dirty="0" smtClean="0">
                <a:solidFill>
                  <a:srgbClr val="000000"/>
                </a:solidFill>
                <a:ea typeface="宋体" pitchFamily="2" charset="-122"/>
                <a:sym typeface="Wingdings" pitchFamily="2" charset="2"/>
              </a:rPr>
              <a:t>, </a:t>
            </a:r>
            <a:r>
              <a:rPr lang="zh-CN" altLang="en-US" sz="2000" b="1" dirty="0" smtClean="0">
                <a:solidFill>
                  <a:srgbClr val="000000"/>
                </a:solidFill>
                <a:ea typeface="宋体" pitchFamily="2" charset="-122"/>
                <a:sym typeface="Wingdings" pitchFamily="2" charset="2"/>
              </a:rPr>
              <a:t>电机，储能，磁铁，</a:t>
            </a:r>
            <a:r>
              <a:rPr lang="en-US" altLang="zh-CN" sz="2000" b="1" dirty="0" smtClean="0">
                <a:solidFill>
                  <a:srgbClr val="000000"/>
                </a:solidFill>
                <a:ea typeface="宋体" pitchFamily="2" charset="-122"/>
                <a:sym typeface="Wingdings" pitchFamily="2" charset="2"/>
              </a:rPr>
              <a:t>…</a:t>
            </a:r>
            <a:endParaRPr lang="zh-CN" altLang="en-US" sz="2000" b="1" dirty="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324425" y="2898851"/>
            <a:ext cx="8574976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buChar char="•"/>
              <a:defRPr sz="32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1pPr>
            <a:lvl2pPr marL="285750" indent="-285750" eaLnBrk="0" hangingPunct="0">
              <a:buChar char="–"/>
              <a:defRPr sz="28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buChar char="•"/>
              <a:defRPr sz="24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buChar char="–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200" b="1" dirty="0">
                <a:solidFill>
                  <a:srgbClr val="002060"/>
                </a:solidFill>
                <a:ea typeface="宋体" pitchFamily="2" charset="-122"/>
              </a:rPr>
              <a:t>2016</a:t>
            </a:r>
            <a:r>
              <a:rPr lang="zh-CN" altLang="en-US" sz="2200" b="1" dirty="0">
                <a:solidFill>
                  <a:srgbClr val="002060"/>
                </a:solidFill>
                <a:ea typeface="宋体" pitchFamily="2" charset="-122"/>
              </a:rPr>
              <a:t>年</a:t>
            </a:r>
            <a:r>
              <a:rPr lang="en-US" altLang="zh-CN" sz="2200" b="1" dirty="0">
                <a:solidFill>
                  <a:srgbClr val="002060"/>
                </a:solidFill>
                <a:ea typeface="宋体" pitchFamily="2" charset="-122"/>
              </a:rPr>
              <a:t>10</a:t>
            </a:r>
            <a:r>
              <a:rPr lang="zh-CN" altLang="en-US" sz="2200" b="1" dirty="0">
                <a:solidFill>
                  <a:srgbClr val="002060"/>
                </a:solidFill>
                <a:ea typeface="宋体" pitchFamily="2" charset="-122"/>
              </a:rPr>
              <a:t>月成立“</a:t>
            </a:r>
            <a:r>
              <a:rPr lang="zh-CN" altLang="en-US" sz="2200" b="1" dirty="0" smtClean="0">
                <a:solidFill>
                  <a:srgbClr val="002060"/>
                </a:solidFill>
                <a:ea typeface="宋体" pitchFamily="2" charset="-122"/>
              </a:rPr>
              <a:t>实用化高温超导材料产学研合作组”，</a:t>
            </a:r>
            <a:r>
              <a:rPr lang="zh-CN" altLang="en-US" sz="2200" b="1" dirty="0">
                <a:solidFill>
                  <a:srgbClr val="002060"/>
                </a:solidFill>
                <a:ea typeface="宋体" pitchFamily="2" charset="-122"/>
              </a:rPr>
              <a:t>成员包括高能所、物理所</a:t>
            </a:r>
            <a:r>
              <a:rPr lang="zh-CN" altLang="en-US" sz="2200" b="1" dirty="0" smtClean="0">
                <a:solidFill>
                  <a:srgbClr val="002060"/>
                </a:solidFill>
                <a:ea typeface="宋体" pitchFamily="2" charset="-122"/>
              </a:rPr>
              <a:t>、电工所、中科大、等离子所、清华、西部超导、上海超导、上创超导等</a:t>
            </a:r>
            <a:endParaRPr lang="en-US" altLang="zh-CN" sz="2200" b="1" dirty="0" smtClean="0">
              <a:solidFill>
                <a:srgbClr val="002060"/>
              </a:solidFill>
              <a:ea typeface="宋体" pitchFamily="2" charset="-122"/>
            </a:endParaRP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200" b="1" dirty="0">
                <a:solidFill>
                  <a:srgbClr val="002060"/>
                </a:solidFill>
                <a:ea typeface="宋体" pitchFamily="2" charset="-122"/>
              </a:rPr>
              <a:t>通过</a:t>
            </a:r>
            <a:r>
              <a:rPr lang="zh-CN" altLang="en-US" sz="2200" b="1" dirty="0" smtClean="0">
                <a:solidFill>
                  <a:srgbClr val="002060"/>
                </a:solidFill>
                <a:ea typeface="宋体" pitchFamily="2" charset="-122"/>
              </a:rPr>
              <a:t>基础研究、应用研究与产业化的结合，发展出实用化的超导材料，</a:t>
            </a:r>
            <a:r>
              <a:rPr lang="en-US" altLang="zh-CN" sz="2200" b="1" dirty="0" smtClean="0">
                <a:solidFill>
                  <a:srgbClr val="002060"/>
                </a:solidFill>
                <a:ea typeface="宋体" pitchFamily="2" charset="-122"/>
              </a:rPr>
              <a:t>~ 20</a:t>
            </a:r>
            <a:r>
              <a:rPr lang="zh-CN" altLang="en-US" sz="2200" b="1" dirty="0" smtClean="0">
                <a:solidFill>
                  <a:srgbClr val="002060"/>
                </a:solidFill>
                <a:ea typeface="宋体" pitchFamily="2" charset="-122"/>
              </a:rPr>
              <a:t>元</a:t>
            </a:r>
            <a:r>
              <a:rPr lang="en-US" altLang="zh-CN" sz="2200" b="1" dirty="0" smtClean="0">
                <a:solidFill>
                  <a:srgbClr val="002060"/>
                </a:solidFill>
                <a:ea typeface="宋体" pitchFamily="2" charset="-122"/>
              </a:rPr>
              <a:t>/</a:t>
            </a:r>
            <a:r>
              <a:rPr lang="zh-CN" altLang="en-US" sz="2200" b="1" dirty="0" smtClean="0">
                <a:solidFill>
                  <a:srgbClr val="002060"/>
                </a:solidFill>
                <a:ea typeface="宋体" pitchFamily="2" charset="-122"/>
              </a:rPr>
              <a:t>千安米</a:t>
            </a:r>
            <a:endParaRPr lang="en-US" altLang="zh-CN" sz="2200" b="1" dirty="0" smtClean="0">
              <a:solidFill>
                <a:srgbClr val="002060"/>
              </a:solidFill>
              <a:ea typeface="宋体" pitchFamily="2" charset="-122"/>
            </a:endParaRPr>
          </a:p>
          <a:p>
            <a:pPr marL="540000" lvl="2" indent="-360000" eaLnBrk="1" fontAlgn="base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800" b="1" dirty="0">
                <a:solidFill>
                  <a:srgbClr val="002060"/>
                </a:solidFill>
                <a:ea typeface="宋体" pitchFamily="2" charset="-122"/>
              </a:rPr>
              <a:t>铁</a:t>
            </a:r>
            <a:r>
              <a:rPr lang="zh-CN" altLang="en-US" sz="1800" b="1" dirty="0" smtClean="0">
                <a:solidFill>
                  <a:srgbClr val="002060"/>
                </a:solidFill>
                <a:ea typeface="宋体" pitchFamily="2" charset="-122"/>
              </a:rPr>
              <a:t>基和铜基材料同时进行</a:t>
            </a:r>
            <a:endParaRPr lang="en-US" altLang="zh-CN" sz="1800" b="1" dirty="0" smtClean="0">
              <a:solidFill>
                <a:srgbClr val="002060"/>
              </a:solidFill>
              <a:ea typeface="宋体" pitchFamily="2" charset="-122"/>
            </a:endParaRP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200" b="1" dirty="0" smtClean="0">
                <a:solidFill>
                  <a:srgbClr val="002060"/>
                </a:solidFill>
                <a:ea typeface="宋体" pitchFamily="2" charset="-122"/>
              </a:rPr>
              <a:t>获得中科院经费支持</a:t>
            </a:r>
            <a:endParaRPr lang="en-US" altLang="zh-CN" sz="2200" b="1" dirty="0" smtClean="0">
              <a:solidFill>
                <a:srgbClr val="002060"/>
              </a:solidFill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5733256"/>
            <a:ext cx="279595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ea typeface="宋体" pitchFamily="2" charset="-122"/>
              </a:rPr>
              <a:t>国内市场：</a:t>
            </a:r>
            <a:r>
              <a:rPr lang="en-US" altLang="zh-CN" sz="2400" b="1" dirty="0" smtClean="0">
                <a:solidFill>
                  <a:srgbClr val="002060"/>
                </a:solidFill>
                <a:ea typeface="宋体" pitchFamily="2" charset="-122"/>
              </a:rPr>
              <a:t> &gt;&gt; 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itchFamily="2" charset="-122"/>
              </a:rPr>
              <a:t>千亿</a:t>
            </a:r>
            <a:endParaRPr lang="en-US" altLang="zh-CN" sz="2400" b="1" dirty="0" smtClean="0">
              <a:solidFill>
                <a:srgbClr val="002060"/>
              </a:solidFill>
              <a:ea typeface="宋体" pitchFamily="2" charset="-122"/>
            </a:endParaRPr>
          </a:p>
          <a:p>
            <a:r>
              <a:rPr lang="zh-CN" altLang="en-US" sz="2400" b="1" dirty="0" smtClean="0">
                <a:solidFill>
                  <a:srgbClr val="002060"/>
                </a:solidFill>
              </a:rPr>
              <a:t>国际市场：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&gt;&gt; 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万亿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标题 1"/>
          <p:cNvSpPr>
            <a:spLocks noGrp="1"/>
          </p:cNvSpPr>
          <p:nvPr>
            <p:ph type="title"/>
          </p:nvPr>
        </p:nvSpPr>
        <p:spPr>
          <a:xfrm>
            <a:off x="0" y="115889"/>
            <a:ext cx="91440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ea"/>
              </a:rPr>
              <a:t>CEPC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</a:rPr>
              <a:t>作为</a:t>
            </a:r>
            <a:r>
              <a:rPr lang="zh-CN" altLang="en-US" sz="3200" b="1" dirty="0" smtClean="0">
                <a:solidFill>
                  <a:srgbClr val="FF0000"/>
                </a:solidFill>
                <a:latin typeface="+mj-ea"/>
              </a:rPr>
              <a:t>中国发起的国际大科学项目</a:t>
            </a:r>
          </a:p>
        </p:txBody>
      </p:sp>
      <p:sp>
        <p:nvSpPr>
          <p:cNvPr id="630787" name="内容占位符 2"/>
          <p:cNvSpPr>
            <a:spLocks noGrp="1"/>
          </p:cNvSpPr>
          <p:nvPr>
            <p:ph idx="1"/>
          </p:nvPr>
        </p:nvSpPr>
        <p:spPr>
          <a:xfrm>
            <a:off x="251520" y="836613"/>
            <a:ext cx="8640960" cy="59245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zh-CN" altLang="en-US" sz="2200" b="1" dirty="0"/>
              <a:t>中国</a:t>
            </a:r>
            <a:r>
              <a:rPr lang="zh-CN" altLang="en-US" sz="2200" b="1" dirty="0" smtClean="0"/>
              <a:t>已参加了</a:t>
            </a:r>
            <a:r>
              <a:rPr lang="en-US" altLang="zh-CN" sz="2200" b="1" dirty="0" smtClean="0"/>
              <a:t>ITER(9%)</a:t>
            </a:r>
            <a:r>
              <a:rPr lang="zh-CN" altLang="en-US" sz="2200" b="1" dirty="0"/>
              <a:t>、</a:t>
            </a:r>
            <a:r>
              <a:rPr lang="en-US" altLang="zh-CN" sz="2200" b="1" dirty="0" smtClean="0"/>
              <a:t>SKA(10%?)</a:t>
            </a:r>
            <a:r>
              <a:rPr lang="zh-CN" altLang="en-US" sz="2200" b="1" dirty="0" smtClean="0"/>
              <a:t>、</a:t>
            </a:r>
            <a:r>
              <a:rPr lang="en-US" altLang="zh-CN" sz="2200" b="1" dirty="0" smtClean="0"/>
              <a:t>TMT(10%?)</a:t>
            </a:r>
            <a:r>
              <a:rPr lang="zh-CN" altLang="en-US" sz="2200" b="1" dirty="0" smtClean="0"/>
              <a:t>、</a:t>
            </a:r>
            <a:r>
              <a:rPr lang="en-US" altLang="zh-CN" sz="2200" b="1" dirty="0" smtClean="0"/>
              <a:t>LHC(0.1%) </a:t>
            </a:r>
            <a:r>
              <a:rPr lang="zh-CN" altLang="en-US" sz="2200" b="1" dirty="0" smtClean="0"/>
              <a:t>等国际大科学工程</a:t>
            </a:r>
            <a:r>
              <a:rPr lang="en-US" altLang="zh-CN" sz="2200" b="1" dirty="0" smtClean="0"/>
              <a:t>, </a:t>
            </a:r>
            <a:r>
              <a:rPr lang="zh-CN" altLang="en-US" sz="2200" b="1" dirty="0" smtClean="0"/>
              <a:t>总投入约</a:t>
            </a:r>
            <a:r>
              <a:rPr lang="en-US" altLang="zh-CN" sz="2200" b="1" dirty="0" smtClean="0"/>
              <a:t>50-100</a:t>
            </a:r>
            <a:r>
              <a:rPr lang="zh-CN" altLang="en-US" sz="2200" b="1" dirty="0" smtClean="0"/>
              <a:t>亿人民币。</a:t>
            </a:r>
            <a:endParaRPr lang="en-US" altLang="zh-CN" sz="2200" b="1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zh-CN" altLang="en-US" sz="2200" b="1" dirty="0" smtClean="0"/>
              <a:t>该自己发起并主导</a:t>
            </a:r>
            <a:r>
              <a:rPr lang="en-US" altLang="zh-CN" sz="2200" b="1" dirty="0" smtClean="0"/>
              <a:t> 1-2</a:t>
            </a:r>
            <a:r>
              <a:rPr lang="zh-CN" altLang="en-US" sz="2200" b="1" dirty="0" smtClean="0"/>
              <a:t>项大科学工程 了</a:t>
            </a:r>
            <a:r>
              <a:rPr lang="en-US" altLang="zh-CN" sz="2200" b="1" dirty="0" smtClean="0"/>
              <a:t>! CEPC</a:t>
            </a:r>
            <a:r>
              <a:rPr lang="zh-CN" altLang="en-US" sz="2200" b="1" dirty="0" smtClean="0"/>
              <a:t>是理想的候选者 ！</a:t>
            </a:r>
            <a:endParaRPr lang="en-US" altLang="zh-CN" sz="2200" b="1" dirty="0" smtClean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zh-CN" altLang="en-US" sz="1800" b="1" dirty="0" smtClean="0">
                <a:solidFill>
                  <a:srgbClr val="0000FF"/>
                </a:solidFill>
              </a:rPr>
              <a:t>有确切的重大科学目标</a:t>
            </a:r>
            <a:r>
              <a:rPr lang="zh-CN" altLang="en-US" sz="1800" b="1" dirty="0">
                <a:solidFill>
                  <a:srgbClr val="0000FF"/>
                </a:solidFill>
              </a:rPr>
              <a:t>和</a:t>
            </a:r>
            <a:r>
              <a:rPr lang="zh-CN" altLang="en-US" sz="1800" b="1" dirty="0" smtClean="0">
                <a:solidFill>
                  <a:srgbClr val="0000FF"/>
                </a:solidFill>
              </a:rPr>
              <a:t>意义</a:t>
            </a:r>
            <a:r>
              <a:rPr lang="en-US" altLang="zh-CN" sz="1800" b="1" dirty="0" smtClean="0">
                <a:solidFill>
                  <a:srgbClr val="0000FF"/>
                </a:solidFill>
              </a:rPr>
              <a:t>; </a:t>
            </a:r>
            <a:r>
              <a:rPr lang="zh-CN" altLang="en-US" sz="1800" b="1" dirty="0" smtClean="0">
                <a:solidFill>
                  <a:srgbClr val="0000FF"/>
                </a:solidFill>
              </a:rPr>
              <a:t>有重大和广泛的技术带动作用</a:t>
            </a:r>
            <a:r>
              <a:rPr lang="en-US" altLang="zh-CN" sz="1800" b="1" dirty="0" smtClean="0">
                <a:solidFill>
                  <a:srgbClr val="0000FF"/>
                </a:solidFill>
              </a:rPr>
              <a:t>; </a:t>
            </a:r>
            <a:r>
              <a:rPr lang="zh-CN" altLang="en-US" sz="1800" b="1" dirty="0" smtClean="0">
                <a:solidFill>
                  <a:srgbClr val="0000FF"/>
                </a:solidFill>
              </a:rPr>
              <a:t>有</a:t>
            </a:r>
            <a:r>
              <a:rPr lang="zh-CN" altLang="en-US" sz="1800" b="1" dirty="0">
                <a:solidFill>
                  <a:srgbClr val="0000FF"/>
                </a:solidFill>
              </a:rPr>
              <a:t>国际</a:t>
            </a:r>
            <a:r>
              <a:rPr lang="zh-CN" altLang="en-US" sz="1800" b="1" dirty="0" smtClean="0">
                <a:solidFill>
                  <a:srgbClr val="0000FF"/>
                </a:solidFill>
              </a:rPr>
              <a:t>贡献</a:t>
            </a:r>
            <a:r>
              <a:rPr lang="en-US" altLang="zh-CN" sz="1800" b="1" dirty="0" smtClean="0">
                <a:solidFill>
                  <a:srgbClr val="0000FF"/>
                </a:solidFill>
              </a:rPr>
              <a:t>…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zh-CN" altLang="en-US" sz="2200" b="1" dirty="0" smtClean="0"/>
              <a:t>目标：国际贡献 </a:t>
            </a:r>
            <a:r>
              <a:rPr lang="en-US" altLang="zh-CN" sz="2200" b="1" dirty="0" smtClean="0"/>
              <a:t>~ 20-30%</a:t>
            </a:r>
            <a:r>
              <a:rPr lang="zh-CN" altLang="en-US" sz="2200" b="1" dirty="0" smtClean="0"/>
              <a:t>，</a:t>
            </a:r>
            <a:r>
              <a:rPr lang="en-US" altLang="zh-CN" sz="2200" b="1" dirty="0" smtClean="0"/>
              <a:t>10</a:t>
            </a:r>
            <a:r>
              <a:rPr lang="zh-CN" altLang="en-US" sz="2200" b="1" dirty="0" smtClean="0"/>
              <a:t>亿美元</a:t>
            </a:r>
            <a:endParaRPr lang="en-US" altLang="zh-CN" sz="2200" b="1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rgbClr val="0000FF"/>
                </a:solidFill>
              </a:rPr>
              <a:t>美、欧、日各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3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亿美元，分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10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年，每年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3000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万美元</a:t>
            </a:r>
            <a:endParaRPr lang="en-US" altLang="zh-CN" sz="2000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zh-CN" altLang="en-US" sz="2200" b="1" dirty="0" smtClean="0"/>
              <a:t>世界各大高能实验室均已表示愿意参加</a:t>
            </a:r>
            <a:r>
              <a:rPr lang="en-US" altLang="zh-CN" sz="2200" b="1" dirty="0" smtClean="0"/>
              <a:t>CEPC</a:t>
            </a:r>
            <a:r>
              <a:rPr lang="zh-CN" altLang="en-US" sz="2200" b="1" dirty="0" smtClean="0"/>
              <a:t>合作</a:t>
            </a:r>
            <a:endParaRPr lang="en-US" altLang="zh-CN" sz="2200" b="1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rgbClr val="0000FF"/>
                </a:solidFill>
              </a:rPr>
              <a:t>合作内容已纳入中美、中意、中法、中日年度高能物理会谈纪要</a:t>
            </a:r>
            <a:endParaRPr lang="en-US" altLang="zh-CN" sz="2000" b="1" dirty="0" smtClean="0">
              <a:solidFill>
                <a:srgbClr val="0000FF"/>
              </a:solidFill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rgbClr val="0000FF"/>
                </a:solidFill>
              </a:rPr>
              <a:t>已与美国芝加哥大学、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SLAC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、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BNL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，俄罗斯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BINP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，以色列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Tel Aviv 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大学及匈牙利、塞尔维亚、南非等国大学和研究所签署合作协议</a:t>
            </a:r>
            <a:endParaRPr lang="en-US" altLang="zh-CN" sz="2200" b="1" dirty="0"/>
          </a:p>
          <a:p>
            <a:pPr marL="342000" indent="-342000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这次年会有国内外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300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多位科学家参加，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eaLnBrk="1" fontAlgn="auto" hangingPunct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其中国外参加者占 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~1/3</a:t>
            </a:r>
          </a:p>
          <a:p>
            <a:pPr marL="342000" indent="-342000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成立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了国际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顾问委员会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包括</a:t>
            </a:r>
            <a:r>
              <a:rPr lang="zh-CN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国际</a:t>
            </a:r>
            <a:r>
              <a:rPr lang="zh-CN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各大</a:t>
            </a:r>
            <a:r>
              <a:rPr lang="zh-CN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实</a:t>
            </a:r>
            <a:endParaRPr lang="en-US" altLang="zh-CN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eaLnBrk="1" fontAlgn="auto" hangingPunct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zh-CN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验室</a:t>
            </a:r>
            <a:r>
              <a:rPr lang="zh-CN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前任或现任领导人</a:t>
            </a:r>
            <a:r>
              <a:rPr lang="zh-CN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、诺</a:t>
            </a:r>
            <a:r>
              <a:rPr lang="zh-CN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奖获得者、</a:t>
            </a:r>
            <a:r>
              <a:rPr lang="zh-CN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著</a:t>
            </a:r>
            <a:endParaRPr lang="en-US" altLang="zh-CN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eaLnBrk="1" fontAlgn="auto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zh-CN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名</a:t>
            </a:r>
            <a:r>
              <a:rPr lang="zh-CN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科学家</a:t>
            </a:r>
            <a:r>
              <a:rPr lang="zh-CN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等 </a:t>
            </a:r>
            <a:r>
              <a:rPr lang="en-US" altLang="zh-C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~ 30</a:t>
            </a:r>
            <a:r>
              <a:rPr lang="zh-CN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人，这次大会有其中的二十</a:t>
            </a:r>
            <a:endParaRPr lang="en-US" altLang="zh-CN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eaLnBrk="1" fontAlgn="auto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zh-CN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多位参加</a:t>
            </a:r>
            <a:endParaRPr lang="en-US" altLang="zh-CN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eaLnBrk="1" fontAlgn="auto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39652" name="Picture 2" descr="C:\Users\admin\AppData\Local\Microsoft\Windows\INetCache\Content.Outlook\W10HEMG8\IAC group photo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2" y="4509120"/>
            <a:ext cx="334803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(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理想的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) 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时间进度安排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49289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sz="2800" b="1" dirty="0" smtClean="0">
                <a:solidFill>
                  <a:srgbClr val="C00000"/>
                </a:solidFill>
              </a:rPr>
              <a:t>CEPC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（建设：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2022-2028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）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zh-CN" altLang="en-US" sz="2400" dirty="0" smtClean="0">
                <a:solidFill>
                  <a:schemeClr val="tx1"/>
                </a:solidFill>
              </a:rPr>
              <a:t>预先研究及准备工作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altLang="zh-CN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2014</a:t>
            </a:r>
            <a:r>
              <a:rPr lang="zh-CN" altLang="en-US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年底之前完成 </a:t>
            </a:r>
            <a:r>
              <a:rPr lang="en-US" altLang="zh-CN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pre-CDR</a:t>
            </a:r>
            <a:r>
              <a:rPr lang="zh-CN" altLang="en-US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，争取纳入十三五规划</a:t>
            </a:r>
            <a:endParaRPr lang="en-US" altLang="zh-CN" sz="1600" b="1" dirty="0" smtClean="0">
              <a:solidFill>
                <a:srgbClr val="002060"/>
              </a:solidFill>
            </a:endParaRPr>
          </a:p>
          <a:p>
            <a:pPr lvl="2">
              <a:spcBef>
                <a:spcPts val="600"/>
              </a:spcBef>
            </a:pPr>
            <a:r>
              <a:rPr lang="zh-CN" altLang="en-US" sz="2000" dirty="0" smtClean="0">
                <a:solidFill>
                  <a:srgbClr val="002060"/>
                </a:solidFill>
              </a:rPr>
              <a:t>预研：</a:t>
            </a:r>
            <a:r>
              <a:rPr lang="en-US" altLang="zh-CN" sz="2000" dirty="0" smtClean="0">
                <a:solidFill>
                  <a:srgbClr val="002060"/>
                </a:solidFill>
              </a:rPr>
              <a:t>2016-2020 </a:t>
            </a:r>
          </a:p>
          <a:p>
            <a:pPr lvl="2">
              <a:spcBef>
                <a:spcPts val="600"/>
              </a:spcBef>
            </a:pPr>
            <a:r>
              <a:rPr lang="zh-CN" altLang="en-US" sz="2000" dirty="0" smtClean="0">
                <a:solidFill>
                  <a:srgbClr val="002060"/>
                </a:solidFill>
              </a:rPr>
              <a:t>工程设计</a:t>
            </a:r>
            <a:r>
              <a:rPr lang="en-US" altLang="zh-CN" sz="2000" dirty="0" smtClean="0">
                <a:solidFill>
                  <a:srgbClr val="002060"/>
                </a:solidFill>
              </a:rPr>
              <a:t>: 2016-2020</a:t>
            </a:r>
          </a:p>
          <a:p>
            <a:pPr lvl="1">
              <a:spcBef>
                <a:spcPts val="600"/>
              </a:spcBef>
            </a:pPr>
            <a:r>
              <a:rPr lang="zh-CN" altLang="en-US" sz="2400" dirty="0">
                <a:solidFill>
                  <a:schemeClr val="tx1"/>
                </a:solidFill>
              </a:rPr>
              <a:t>建设</a:t>
            </a:r>
            <a:r>
              <a:rPr lang="en-US" altLang="zh-CN" sz="2400" dirty="0" smtClean="0">
                <a:solidFill>
                  <a:schemeClr val="tx1"/>
                </a:solidFill>
              </a:rPr>
              <a:t>: 2022-2028</a:t>
            </a:r>
          </a:p>
          <a:p>
            <a:pPr lvl="1">
              <a:spcBef>
                <a:spcPts val="600"/>
              </a:spcBef>
            </a:pPr>
            <a:r>
              <a:rPr lang="zh-CN" altLang="en-US" sz="2400" dirty="0" smtClean="0">
                <a:solidFill>
                  <a:schemeClr val="tx1"/>
                </a:solidFill>
              </a:rPr>
              <a:t>数据获取</a:t>
            </a:r>
            <a:r>
              <a:rPr lang="en-US" altLang="zh-CN" sz="2400" dirty="0" smtClean="0">
                <a:solidFill>
                  <a:schemeClr val="tx1"/>
                </a:solidFill>
              </a:rPr>
              <a:t>: 2028-2038</a:t>
            </a:r>
            <a:r>
              <a:rPr lang="zh-CN" altLang="en-US" sz="2400" dirty="0" smtClean="0">
                <a:solidFill>
                  <a:schemeClr val="tx1"/>
                </a:solidFill>
              </a:rPr>
              <a:t>（等</a:t>
            </a:r>
            <a:r>
              <a:rPr lang="en-US" altLang="zh-CN" sz="2400" dirty="0" smtClean="0">
                <a:solidFill>
                  <a:schemeClr val="tx1"/>
                </a:solidFill>
              </a:rPr>
              <a:t>SPPC</a:t>
            </a:r>
            <a:r>
              <a:rPr lang="zh-CN" altLang="en-US" sz="2400" dirty="0" smtClean="0">
                <a:solidFill>
                  <a:schemeClr val="tx1"/>
                </a:solidFill>
              </a:rPr>
              <a:t>成熟）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800" b="1" dirty="0" err="1" smtClean="0">
                <a:solidFill>
                  <a:srgbClr val="C00000"/>
                </a:solidFill>
              </a:rPr>
              <a:t>SppC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（建设：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2038-2045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）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zh-CN" altLang="en-US" sz="2400" dirty="0" smtClean="0">
                <a:solidFill>
                  <a:schemeClr val="tx1"/>
                </a:solidFill>
              </a:rPr>
              <a:t>预先研究及准备工作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</a:pPr>
            <a:r>
              <a:rPr lang="zh-CN" altLang="en-US" sz="2000" dirty="0" smtClean="0">
                <a:solidFill>
                  <a:srgbClr val="002060"/>
                </a:solidFill>
              </a:rPr>
              <a:t>预先研究：</a:t>
            </a:r>
            <a:r>
              <a:rPr lang="en-US" altLang="zh-CN" sz="2000" dirty="0" smtClean="0">
                <a:solidFill>
                  <a:srgbClr val="002060"/>
                </a:solidFill>
              </a:rPr>
              <a:t>2014-2030</a:t>
            </a:r>
          </a:p>
          <a:p>
            <a:pPr lvl="2">
              <a:spcBef>
                <a:spcPts val="600"/>
              </a:spcBef>
            </a:pPr>
            <a:r>
              <a:rPr lang="zh-CN" altLang="en-US" sz="2000" dirty="0" smtClean="0">
                <a:solidFill>
                  <a:srgbClr val="002060"/>
                </a:solidFill>
              </a:rPr>
              <a:t>工程设计</a:t>
            </a:r>
            <a:r>
              <a:rPr lang="en-US" altLang="zh-CN" sz="2000" dirty="0" smtClean="0">
                <a:solidFill>
                  <a:srgbClr val="002060"/>
                </a:solidFill>
              </a:rPr>
              <a:t>: 2030-2035</a:t>
            </a:r>
          </a:p>
          <a:p>
            <a:pPr lvl="1">
              <a:spcBef>
                <a:spcPts val="600"/>
              </a:spcBef>
            </a:pPr>
            <a:r>
              <a:rPr lang="zh-CN" altLang="en-US" sz="2400" dirty="0">
                <a:solidFill>
                  <a:schemeClr val="tx1"/>
                </a:solidFill>
              </a:rPr>
              <a:t>建造</a:t>
            </a:r>
            <a:r>
              <a:rPr lang="en-US" altLang="zh-CN" sz="2400" dirty="0" smtClean="0">
                <a:solidFill>
                  <a:schemeClr val="tx1"/>
                </a:solidFill>
              </a:rPr>
              <a:t>: 2038-2045</a:t>
            </a:r>
          </a:p>
          <a:p>
            <a:pPr lvl="1">
              <a:spcBef>
                <a:spcPts val="600"/>
              </a:spcBef>
            </a:pPr>
            <a:r>
              <a:rPr lang="zh-CN" altLang="en-US" sz="2400" dirty="0" smtClean="0">
                <a:solidFill>
                  <a:schemeClr val="tx1"/>
                </a:solidFill>
              </a:rPr>
              <a:t>数据获取</a:t>
            </a:r>
            <a:r>
              <a:rPr lang="en-US" altLang="zh-CN" sz="2400" dirty="0" smtClean="0">
                <a:solidFill>
                  <a:schemeClr val="tx1"/>
                </a:solidFill>
              </a:rPr>
              <a:t>: 2045 - 2060</a:t>
            </a:r>
          </a:p>
        </p:txBody>
      </p:sp>
      <p:sp>
        <p:nvSpPr>
          <p:cNvPr id="4" name="矩形 3"/>
          <p:cNvSpPr/>
          <p:nvPr/>
        </p:nvSpPr>
        <p:spPr>
          <a:xfrm>
            <a:off x="6012162" y="4039344"/>
            <a:ext cx="2808312" cy="2369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显然具体过程不会如此简单，应该有：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概念设计</a:t>
            </a:r>
            <a:r>
              <a:rPr lang="zh-CN" altLang="en-US" dirty="0">
                <a:solidFill>
                  <a:srgbClr val="000000"/>
                </a:solidFill>
              </a:rPr>
              <a:t>评审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预研项目申请与审批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项目建议书评审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工程设计评审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国际评审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。。。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solidFill>
                  <a:srgbClr val="FF0000"/>
                </a:solidFill>
              </a:rPr>
              <a:t>CEPC</a:t>
            </a:r>
            <a:r>
              <a:rPr lang="zh-CN" altLang="en-US" sz="3600" smtClean="0">
                <a:solidFill>
                  <a:srgbClr val="FF0000"/>
                </a:solidFill>
              </a:rPr>
              <a:t>是我国高能物理乃至整个科学发展的一个重大机遇</a:t>
            </a:r>
          </a:p>
        </p:txBody>
      </p:sp>
      <p:sp>
        <p:nvSpPr>
          <p:cNvPr id="543747" name="内容占位符 2"/>
          <p:cNvSpPr>
            <a:spLocks noGrp="1"/>
          </p:cNvSpPr>
          <p:nvPr>
            <p:ph idx="1"/>
          </p:nvPr>
        </p:nvSpPr>
        <p:spPr>
          <a:xfrm>
            <a:off x="395288" y="1700216"/>
            <a:ext cx="8229600" cy="4897437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Higgs</a:t>
            </a:r>
            <a:r>
              <a:rPr lang="zh-CN" altLang="en-US" sz="2400" smtClean="0"/>
              <a:t>研究的重大科学意义</a:t>
            </a:r>
            <a:endParaRPr lang="en-US" altLang="zh-CN" sz="2400" smtClean="0"/>
          </a:p>
          <a:p>
            <a:pPr eaLnBrk="1" hangingPunct="1"/>
            <a:r>
              <a:rPr lang="en-US" altLang="zh-CN" sz="2400" smtClean="0"/>
              <a:t>Higgs </a:t>
            </a:r>
            <a:r>
              <a:rPr lang="zh-CN" altLang="en-US" sz="2400" smtClean="0"/>
              <a:t>质量较小（</a:t>
            </a:r>
            <a:r>
              <a:rPr lang="en-US" altLang="zh-CN" sz="2400" smtClean="0"/>
              <a:t>125 GeV</a:t>
            </a:r>
            <a:r>
              <a:rPr lang="zh-CN" altLang="en-US" sz="2400" smtClean="0"/>
              <a:t>），可以建环形</a:t>
            </a:r>
            <a:r>
              <a:rPr lang="en-US" altLang="zh-CN" sz="2400" smtClean="0"/>
              <a:t>e</a:t>
            </a:r>
            <a:r>
              <a:rPr lang="en-US" altLang="zh-CN" sz="2400" baseline="30000" smtClean="0"/>
              <a:t>+</a:t>
            </a:r>
            <a:r>
              <a:rPr lang="en-US" altLang="zh-CN" sz="2400" smtClean="0"/>
              <a:t>e</a:t>
            </a:r>
            <a:r>
              <a:rPr lang="en-US" altLang="zh-CN" sz="2400" baseline="30000" smtClean="0"/>
              <a:t>-</a:t>
            </a:r>
            <a:r>
              <a:rPr lang="zh-CN" altLang="en-US" sz="2400" smtClean="0"/>
              <a:t>对撞机</a:t>
            </a:r>
            <a:endParaRPr lang="en-US" altLang="zh-CN" sz="2400" smtClean="0"/>
          </a:p>
          <a:p>
            <a:pPr eaLnBrk="1" hangingPunct="1"/>
            <a:r>
              <a:rPr lang="zh-CN" altLang="en-US" sz="2400" smtClean="0"/>
              <a:t>国际环境：无暇它顾</a:t>
            </a:r>
            <a:endParaRPr lang="en-US" altLang="zh-CN" sz="2400" smtClean="0"/>
          </a:p>
          <a:p>
            <a:pPr lvl="1" eaLnBrk="1" hangingPunct="1"/>
            <a:r>
              <a:rPr lang="zh-CN" altLang="en-US" sz="2000" smtClean="0"/>
              <a:t>欧洲手上有</a:t>
            </a:r>
            <a:r>
              <a:rPr lang="en-US" altLang="zh-CN" sz="2000" smtClean="0"/>
              <a:t>LHC</a:t>
            </a:r>
          </a:p>
          <a:p>
            <a:pPr lvl="1" eaLnBrk="1" hangingPunct="1"/>
            <a:r>
              <a:rPr lang="zh-CN" altLang="en-US" sz="2000" smtClean="0"/>
              <a:t>日本：</a:t>
            </a:r>
            <a:r>
              <a:rPr lang="en-US" altLang="zh-CN" sz="2000" smtClean="0"/>
              <a:t>ILC</a:t>
            </a:r>
          </a:p>
          <a:p>
            <a:pPr lvl="1" eaLnBrk="1" hangingPunct="1"/>
            <a:r>
              <a:rPr lang="zh-CN" altLang="en-US" sz="2000" smtClean="0"/>
              <a:t>美国：中微子</a:t>
            </a:r>
            <a:endParaRPr lang="en-US" altLang="zh-CN" sz="2000" smtClean="0"/>
          </a:p>
          <a:p>
            <a:pPr eaLnBrk="1" hangingPunct="1"/>
            <a:r>
              <a:rPr lang="zh-CN" altLang="en-US" sz="2400" smtClean="0"/>
              <a:t>我们有科学、技术及经济能力</a:t>
            </a:r>
            <a:endParaRPr lang="en-US" altLang="zh-CN" sz="2400" smtClean="0"/>
          </a:p>
          <a:p>
            <a:pPr eaLnBrk="1" hangingPunct="1"/>
            <a:r>
              <a:rPr lang="zh-CN" altLang="en-US" sz="2400" smtClean="0"/>
              <a:t>我国的优势</a:t>
            </a:r>
            <a:endParaRPr lang="en-US" altLang="zh-CN" sz="2400" smtClean="0"/>
          </a:p>
          <a:p>
            <a:pPr lvl="1" eaLnBrk="1" hangingPunct="1"/>
            <a:r>
              <a:rPr lang="zh-CN" altLang="en-US" sz="2000" smtClean="0"/>
              <a:t>隧道建设能力与优势</a:t>
            </a:r>
            <a:endParaRPr lang="en-US" altLang="zh-CN" sz="2000" smtClean="0"/>
          </a:p>
          <a:p>
            <a:pPr lvl="1" eaLnBrk="1" hangingPunct="1"/>
            <a:r>
              <a:rPr lang="zh-CN" altLang="en-US" sz="2000" smtClean="0"/>
              <a:t>大型项目建设与管理经验</a:t>
            </a:r>
            <a:endParaRPr lang="en-US" altLang="zh-CN" sz="2000" smtClean="0"/>
          </a:p>
          <a:p>
            <a:pPr lvl="1" eaLnBrk="1" hangingPunct="1"/>
            <a:r>
              <a:rPr lang="zh-CN" altLang="en-US" sz="2000" smtClean="0"/>
              <a:t>年轻的队伍，较低的成本。。。</a:t>
            </a:r>
            <a:endParaRPr lang="en-US" altLang="zh-CN" sz="2000" smtClean="0"/>
          </a:p>
          <a:p>
            <a:pPr lvl="1" eaLnBrk="1" hangingPunct="1"/>
            <a:r>
              <a:rPr lang="zh-CN" altLang="en-US" sz="2000" smtClean="0">
                <a:solidFill>
                  <a:srgbClr val="C00000"/>
                </a:solidFill>
              </a:rPr>
              <a:t>我们有</a:t>
            </a:r>
            <a:r>
              <a:rPr lang="en-US" altLang="zh-CN" sz="2000" smtClean="0">
                <a:solidFill>
                  <a:srgbClr val="C00000"/>
                </a:solidFill>
              </a:rPr>
              <a:t>30</a:t>
            </a:r>
            <a:r>
              <a:rPr lang="zh-CN" altLang="en-US" sz="2000" smtClean="0">
                <a:solidFill>
                  <a:srgbClr val="C00000"/>
                </a:solidFill>
              </a:rPr>
              <a:t>年北京</a:t>
            </a:r>
            <a:r>
              <a:rPr lang="en-US" altLang="zh-CN" sz="2000" smtClean="0">
                <a:solidFill>
                  <a:srgbClr val="C00000"/>
                </a:solidFill>
              </a:rPr>
              <a:t>e</a:t>
            </a:r>
            <a:r>
              <a:rPr lang="en-US" altLang="zh-CN" sz="2000" baseline="30000" smtClean="0">
                <a:solidFill>
                  <a:srgbClr val="C00000"/>
                </a:solidFill>
              </a:rPr>
              <a:t>+</a:t>
            </a:r>
            <a:r>
              <a:rPr lang="en-US" altLang="zh-CN" sz="2000" smtClean="0">
                <a:solidFill>
                  <a:srgbClr val="C00000"/>
                </a:solidFill>
              </a:rPr>
              <a:t>e</a:t>
            </a:r>
            <a:r>
              <a:rPr lang="en-US" altLang="zh-CN" sz="2000" baseline="30000" smtClean="0">
                <a:solidFill>
                  <a:srgbClr val="C00000"/>
                </a:solidFill>
              </a:rPr>
              <a:t>-</a:t>
            </a:r>
            <a:r>
              <a:rPr lang="zh-CN" altLang="en-US" sz="2000" smtClean="0">
                <a:solidFill>
                  <a:srgbClr val="C00000"/>
                </a:solidFill>
              </a:rPr>
              <a:t>对撞机设计、建造、科学研究的基础</a:t>
            </a:r>
            <a:endParaRPr lang="en-US" altLang="zh-CN" sz="2000" smtClean="0">
              <a:solidFill>
                <a:srgbClr val="C00000"/>
              </a:solidFill>
            </a:endParaRPr>
          </a:p>
        </p:txBody>
      </p:sp>
      <p:sp>
        <p:nvSpPr>
          <p:cNvPr id="543748" name="矩形 3"/>
          <p:cNvSpPr>
            <a:spLocks noChangeArrowheads="1"/>
          </p:cNvSpPr>
          <p:nvPr/>
        </p:nvSpPr>
        <p:spPr bwMode="auto">
          <a:xfrm>
            <a:off x="5148064" y="2924176"/>
            <a:ext cx="3797835" cy="193899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FFC000"/>
              </a:buClr>
              <a:buChar char="n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中国发起的国际大科学工程</a:t>
            </a:r>
            <a:endParaRPr lang="en-US" altLang="zh-CN" sz="2000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科学城：地方的社会与经济发展</a:t>
            </a:r>
            <a:endParaRPr lang="en-US" altLang="zh-CN" sz="2000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国际科学技术研究中心</a:t>
            </a:r>
            <a:endParaRPr lang="en-US" altLang="zh-CN" sz="2000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人才引进和培养基地</a:t>
            </a:r>
            <a:endParaRPr lang="en-US" altLang="zh-CN" sz="2000" dirty="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国际化的科研体制建设</a:t>
            </a:r>
            <a:endParaRPr lang="en-US" altLang="zh-CN" sz="2000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科技外交与中国软实力</a:t>
            </a:r>
            <a:endParaRPr lang="en-US" altLang="zh-CN" sz="2000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9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15889"/>
            <a:ext cx="8229600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小结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544" y="892187"/>
            <a:ext cx="8728075" cy="469705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dirty="0" smtClean="0">
                <a:latin typeface="+mn-ea"/>
              </a:rPr>
              <a:t>我国的高能物理发展，起点很高，三十多年来发展顺利。</a:t>
            </a:r>
            <a:endParaRPr lang="en-US" altLang="zh-CN" sz="2600" b="1" dirty="0" smtClean="0">
              <a:latin typeface="+mn-ea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dirty="0">
                <a:latin typeface="+mn-ea"/>
              </a:rPr>
              <a:t>目前面临重大发展机遇</a:t>
            </a:r>
            <a:r>
              <a:rPr lang="zh-CN" altLang="en-US" sz="2600" b="1" dirty="0" smtClean="0">
                <a:latin typeface="+mn-ea"/>
              </a:rPr>
              <a:t>，建设</a:t>
            </a:r>
            <a:endParaRPr lang="en-US" altLang="zh-CN" sz="2600" b="1" dirty="0" smtClean="0">
              <a:latin typeface="+mn-ea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b="1" dirty="0">
                <a:latin typeface="+mn-ea"/>
              </a:rPr>
              <a:t> </a:t>
            </a:r>
            <a:r>
              <a:rPr lang="en-US" altLang="zh-CN" sz="2600" b="1" dirty="0" smtClean="0">
                <a:latin typeface="+mn-ea"/>
              </a:rPr>
              <a:t>  CEPC</a:t>
            </a:r>
            <a:r>
              <a:rPr lang="zh-CN" altLang="en-US" sz="2600" b="1" dirty="0" smtClean="0">
                <a:latin typeface="+mn-ea"/>
              </a:rPr>
              <a:t>，可以使我们</a:t>
            </a:r>
            <a:endParaRPr lang="en-US" altLang="zh-CN" sz="2600" b="1" dirty="0" smtClean="0">
              <a:latin typeface="+mn-ea"/>
            </a:endParaRPr>
          </a:p>
          <a:p>
            <a:pPr lvl="1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2600" b="1" dirty="0" smtClean="0">
                <a:solidFill>
                  <a:srgbClr val="0000FF"/>
                </a:solidFill>
                <a:latin typeface="+mn-ea"/>
              </a:rPr>
              <a:t>在一个重大科学领域领先国际</a:t>
            </a:r>
            <a:endParaRPr lang="en-US" altLang="zh-CN" sz="2600" b="1" dirty="0" smtClean="0">
              <a:solidFill>
                <a:srgbClr val="0000FF"/>
              </a:solidFill>
              <a:latin typeface="+mn-ea"/>
            </a:endParaRPr>
          </a:p>
          <a:p>
            <a:pPr lvl="1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2600" b="1" dirty="0" smtClean="0">
                <a:solidFill>
                  <a:srgbClr val="0000FF"/>
                </a:solidFill>
                <a:latin typeface="+mn-ea"/>
              </a:rPr>
              <a:t>在一批关键技术上领先国际</a:t>
            </a:r>
            <a:endParaRPr lang="en-US" altLang="zh-CN" sz="2600" b="1" dirty="0" smtClean="0">
              <a:solidFill>
                <a:srgbClr val="0000FF"/>
              </a:solidFill>
              <a:latin typeface="+mn-ea"/>
            </a:endParaRPr>
          </a:p>
          <a:p>
            <a:pPr lvl="1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2600" b="1" dirty="0" smtClean="0">
                <a:solidFill>
                  <a:srgbClr val="0000FF"/>
                </a:solidFill>
                <a:latin typeface="+mn-ea"/>
              </a:rPr>
              <a:t>有一个大型多学科研究平台</a:t>
            </a:r>
            <a:endParaRPr lang="en-US" altLang="zh-CN" sz="2600" b="1" dirty="0" smtClean="0">
              <a:solidFill>
                <a:srgbClr val="0000FF"/>
              </a:solidFill>
              <a:latin typeface="+mn-ea"/>
            </a:endParaRPr>
          </a:p>
          <a:p>
            <a:pPr lvl="1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2600" b="1" dirty="0">
                <a:solidFill>
                  <a:srgbClr val="0000FF"/>
                </a:solidFill>
                <a:latin typeface="+mn-ea"/>
              </a:rPr>
              <a:t>获得</a:t>
            </a:r>
            <a:r>
              <a:rPr lang="zh-CN" altLang="en-US" sz="2600" b="1" dirty="0" smtClean="0">
                <a:solidFill>
                  <a:srgbClr val="0000FF"/>
                </a:solidFill>
                <a:latin typeface="+mn-ea"/>
              </a:rPr>
              <a:t>巨大的经济与社会效益</a:t>
            </a:r>
            <a:endParaRPr lang="en-US" altLang="zh-CN" sz="2600" b="1" dirty="0" smtClean="0">
              <a:solidFill>
                <a:srgbClr val="0000FF"/>
              </a:solidFill>
              <a:latin typeface="+mn-ea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dirty="0" smtClean="0">
                <a:latin typeface="+mn-ea"/>
              </a:rPr>
              <a:t>科学意义重大，技术上可行，经济上有能力</a:t>
            </a:r>
            <a:r>
              <a:rPr lang="zh-CN" altLang="en-US" sz="2600" b="1" dirty="0">
                <a:latin typeface="+mn-ea"/>
              </a:rPr>
              <a:t>，</a:t>
            </a:r>
            <a:r>
              <a:rPr lang="zh-CN" altLang="en-US" sz="2600" b="1" dirty="0" smtClean="0">
                <a:latin typeface="+mn-ea"/>
              </a:rPr>
              <a:t>作为中国发起的国际大科学项目，</a:t>
            </a:r>
            <a:r>
              <a:rPr lang="en-US" altLang="zh-CN" sz="2600" b="1" dirty="0" smtClean="0">
                <a:latin typeface="+mn-ea"/>
              </a:rPr>
              <a:t>CEPC</a:t>
            </a:r>
            <a:r>
              <a:rPr lang="zh-CN" altLang="en-US" sz="2600" b="1" dirty="0" smtClean="0">
                <a:latin typeface="+mn-ea"/>
              </a:rPr>
              <a:t>是最好的候选</a:t>
            </a:r>
            <a:endParaRPr lang="en-US" altLang="zh-CN" sz="2600" b="1" dirty="0" smtClean="0">
              <a:latin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zh-CN" altLang="en-US" sz="2400" b="1" dirty="0"/>
          </a:p>
        </p:txBody>
      </p:sp>
      <p:pic>
        <p:nvPicPr>
          <p:cNvPr id="544772" name="Picture 2" descr="D:\Images\照相\201403\201403A0\201403221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383610" cy="253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773" name="矩形 3"/>
          <p:cNvSpPr>
            <a:spLocks noChangeArrowheads="1"/>
          </p:cNvSpPr>
          <p:nvPr/>
        </p:nvSpPr>
        <p:spPr bwMode="auto">
          <a:xfrm>
            <a:off x="5508104" y="3902114"/>
            <a:ext cx="1813317" cy="33855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600" b="1" dirty="0" smtClean="0">
                <a:solidFill>
                  <a:srgbClr val="000000"/>
                </a:solidFill>
              </a:rPr>
              <a:t>YFW</a:t>
            </a:r>
            <a:r>
              <a:rPr lang="zh-CN" altLang="en-US" sz="1600" b="1" dirty="0" smtClean="0">
                <a:solidFill>
                  <a:srgbClr val="000000"/>
                </a:solidFill>
              </a:rPr>
              <a:t>摄于深圳机场</a:t>
            </a:r>
            <a:endParaRPr lang="en-US" altLang="zh-CN" sz="1600" b="1" dirty="0" smtClean="0">
              <a:solidFill>
                <a:srgbClr val="000000"/>
              </a:solidFill>
            </a:endParaRPr>
          </a:p>
        </p:txBody>
      </p:sp>
      <p:sp>
        <p:nvSpPr>
          <p:cNvPr id="544774" name="矩形 5"/>
          <p:cNvSpPr>
            <a:spLocks noChangeArrowheads="1"/>
          </p:cNvSpPr>
          <p:nvPr/>
        </p:nvSpPr>
        <p:spPr bwMode="auto">
          <a:xfrm>
            <a:off x="681040" y="5661248"/>
            <a:ext cx="799465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000000"/>
                </a:solidFill>
              </a:rPr>
              <a:t>随着国力的提高，我们会有更多的大科学装置，会逐步赶上并引领世界。让我们一起努力 ！</a:t>
            </a:r>
            <a:endParaRPr lang="en-US" altLang="zh-CN" sz="2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AutoShape 10" descr="http://cds.cern.ch/stats/customevent_register?event_id=media_download&amp;arg=CERN-SI-0107014%2001old,photo,Large,WEBSTAT_IP&amp;url=https%3A//mediastream.cern.ch/MediaArchive/Photo/Public/2001/0107014/0107014_01old/0107014_01old-A4-at-144-dpi.jpg"/>
          <p:cNvSpPr>
            <a:spLocks noChangeAspect="1" noChangeArrowheads="1"/>
          </p:cNvSpPr>
          <p:nvPr/>
        </p:nvSpPr>
        <p:spPr bwMode="auto">
          <a:xfrm>
            <a:off x="63503" y="-136525"/>
            <a:ext cx="11858625" cy="106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480259" name="AutoShape 12" descr="http://cds.cern.ch/stats/customevent_register?event_id=media_download&amp;arg=CERN-SI-0107014%2001old,photo,Large,WEBSTAT_IP&amp;url=https%3A//mediastream.cern.ch/MediaArchive/Photo/Public/2001/0107014/0107014_01old/0107014_01old-A4-at-144-dpi.jpg"/>
          <p:cNvSpPr>
            <a:spLocks noChangeAspect="1" noChangeArrowheads="1"/>
          </p:cNvSpPr>
          <p:nvPr/>
        </p:nvSpPr>
        <p:spPr bwMode="auto">
          <a:xfrm>
            <a:off x="215903" y="15875"/>
            <a:ext cx="11858625" cy="106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480260" name="AutoShape 14" descr="http://cds.cern.ch/stats/customevent_register?event_id=media_download&amp;arg=CERN-SI-0107014%2001old,photo,Large,WEBSTAT_IP&amp;url=https%3A//mediastream.cern.ch/MediaArchive/Photo/Public/2001/0107014/0107014_01old/0107014_01old-A4-at-144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11858625" cy="106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480261" name="AutoShape 16" descr="http://cds.cern.ch/stats/customevent_register?event_id=media_download&amp;arg=CERN-SI-0107014%2001old,photo,Large,WEBSTAT_IP&amp;url=https%3A//mediastream.cern.ch/MediaArchive/Photo/Public/2001/0107014/0107014_01old/0107014_01old-A4-at-144-dpi.jpg"/>
          <p:cNvSpPr>
            <a:spLocks noChangeAspect="1" noChangeArrowheads="1"/>
          </p:cNvSpPr>
          <p:nvPr/>
        </p:nvSpPr>
        <p:spPr bwMode="auto">
          <a:xfrm>
            <a:off x="520703" y="320675"/>
            <a:ext cx="11858625" cy="106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480262" name="AutoShape 21" descr="http://cds.cern.ch/stats/customevent_register?event_id=media_download&amp;arg=CERN-SI-0107014%2001,photo,Large,WEBSTAT_IP&amp;url=https%3A//mediastream.cern.ch/MediaArchive/Photo/Public/2001/0107014/0107014_01/0107014_01-A4-at-144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10687050" cy="106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480263" name="AutoShape 23" descr="http://cds.cern.ch/stats/customevent_register?event_id=media_download&amp;arg=CERN-SI-0107014%2001,photo,Large,WEBSTAT_IP&amp;url=https%3A//mediastream.cern.ch/MediaArchive/Photo/Public/2001/0107014/0107014_01/0107014_01-A4-at-144-dpi.jpg"/>
          <p:cNvSpPr>
            <a:spLocks noChangeAspect="1" noChangeArrowheads="1"/>
          </p:cNvSpPr>
          <p:nvPr/>
        </p:nvSpPr>
        <p:spPr bwMode="auto">
          <a:xfrm>
            <a:off x="215900" y="15875"/>
            <a:ext cx="10687050" cy="106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480264" name="AutoShape 25" descr="http://cds.cern.ch/stats/customevent_register?event_id=media_download&amp;arg=CERN-SI-0107014%2001,photo,Large,WEBSTAT_IP&amp;url=https%3A//mediastream.cern.ch/MediaArchive/Photo/Public/2001/0107014/0107014_01/0107014_01-A4-at-144-dpi.jpg"/>
          <p:cNvSpPr>
            <a:spLocks noChangeAspect="1" noChangeArrowheads="1"/>
          </p:cNvSpPr>
          <p:nvPr/>
        </p:nvSpPr>
        <p:spPr bwMode="auto">
          <a:xfrm>
            <a:off x="368302" y="168275"/>
            <a:ext cx="10687050" cy="106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480265" name="标题 11"/>
          <p:cNvSpPr>
            <a:spLocks noGrp="1"/>
          </p:cNvSpPr>
          <p:nvPr>
            <p:ph type="title"/>
          </p:nvPr>
        </p:nvSpPr>
        <p:spPr>
          <a:xfrm>
            <a:off x="63504" y="168287"/>
            <a:ext cx="8966200" cy="739775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FF0000"/>
                </a:solidFill>
              </a:rPr>
              <a:t>Higgs</a:t>
            </a:r>
            <a:r>
              <a:rPr lang="zh-CN" altLang="en-US" sz="4000" b="1" smtClean="0">
                <a:solidFill>
                  <a:srgbClr val="FF0000"/>
                </a:solidFill>
              </a:rPr>
              <a:t>粒子的发现：历史性的重大事件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sp>
        <p:nvSpPr>
          <p:cNvPr id="480266" name="Rectangle 27"/>
          <p:cNvSpPr>
            <a:spLocks noChangeArrowheads="1"/>
          </p:cNvSpPr>
          <p:nvPr/>
        </p:nvSpPr>
        <p:spPr bwMode="auto">
          <a:xfrm>
            <a:off x="1730381" y="3426897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</a:endParaRPr>
          </a:p>
        </p:txBody>
      </p:sp>
      <p:pic>
        <p:nvPicPr>
          <p:cNvPr id="16" name="Picture 26" descr="C:\Users\admin\Desktop\0107014_01-A4-at-144-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8" y="1124830"/>
            <a:ext cx="3714601" cy="3714601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0268" name="矩形 1"/>
          <p:cNvSpPr>
            <a:spLocks noChangeArrowheads="1"/>
          </p:cNvSpPr>
          <p:nvPr/>
        </p:nvSpPr>
        <p:spPr bwMode="auto">
          <a:xfrm>
            <a:off x="368304" y="5151450"/>
            <a:ext cx="3844925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smtClean="0">
                <a:solidFill>
                  <a:srgbClr val="0070C0"/>
                </a:solidFill>
              </a:rPr>
              <a:t>全球上万名科学家与工程师三十多年的努力，其中具有极为丰富的科学、工程、管理、国际合作、文化等内涵</a:t>
            </a:r>
            <a:endParaRPr lang="en-US" altLang="zh-CN" sz="2000" b="1" smtClean="0">
              <a:solidFill>
                <a:srgbClr val="0070C0"/>
              </a:solidFill>
            </a:endParaRPr>
          </a:p>
        </p:txBody>
      </p:sp>
      <p:pic>
        <p:nvPicPr>
          <p:cNvPr id="480269" name="Picture 7" descr="Thumbnail CERN-EX-0708002 tirage 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306769"/>
            <a:ext cx="22860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02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963613"/>
            <a:ext cx="412908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0271" name="矩形 2"/>
          <p:cNvSpPr>
            <a:spLocks noChangeArrowheads="1"/>
          </p:cNvSpPr>
          <p:nvPr/>
        </p:nvSpPr>
        <p:spPr bwMode="auto">
          <a:xfrm>
            <a:off x="4724400" y="4475175"/>
            <a:ext cx="4108450" cy="176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ts val="300"/>
              </a:spcBef>
              <a:spcAft>
                <a:spcPct val="0"/>
              </a:spcAft>
              <a:buFontTx/>
              <a:buNone/>
            </a:pPr>
            <a:r>
              <a:rPr lang="zh-CN" altLang="en-US" sz="2400" b="1" smtClean="0">
                <a:solidFill>
                  <a:srgbClr val="C00000"/>
                </a:solidFill>
              </a:rPr>
              <a:t>社会影响：</a:t>
            </a:r>
            <a:endParaRPr lang="en-US" altLang="zh-CN" sz="2400" b="1" smtClean="0">
              <a:solidFill>
                <a:srgbClr val="C00000"/>
              </a:solidFill>
            </a:endParaRPr>
          </a:p>
          <a:p>
            <a:pPr eaLnBrk="1" fontAlgn="base" hangingPunct="1">
              <a:spcBef>
                <a:spcPts val="300"/>
              </a:spcBef>
              <a:spcAft>
                <a:spcPct val="0"/>
              </a:spcAft>
              <a:buFontTx/>
              <a:buNone/>
            </a:pPr>
            <a:r>
              <a:rPr lang="zh-CN" altLang="en-US" sz="2000" b="1" smtClean="0">
                <a:solidFill>
                  <a:srgbClr val="000000"/>
                </a:solidFill>
              </a:rPr>
              <a:t>全球上千家媒体的报道；</a:t>
            </a:r>
            <a:endParaRPr lang="en-US" altLang="zh-CN" sz="2000" b="1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ts val="300"/>
              </a:spcBef>
              <a:spcAft>
                <a:spcPct val="0"/>
              </a:spcAft>
              <a:buFontTx/>
              <a:buNone/>
            </a:pPr>
            <a:r>
              <a:rPr lang="zh-CN" altLang="en-US" sz="2000" b="1" smtClean="0">
                <a:solidFill>
                  <a:srgbClr val="000000"/>
                </a:solidFill>
              </a:rPr>
              <a:t>对人类生活和社会发展产生了重大推动作用：在此过程中</a:t>
            </a:r>
            <a:r>
              <a:rPr lang="en-US" altLang="zh-CN" sz="2000" b="1" smtClean="0">
                <a:solidFill>
                  <a:srgbClr val="000000"/>
                </a:solidFill>
              </a:rPr>
              <a:t> </a:t>
            </a:r>
            <a:r>
              <a:rPr lang="zh-CN" altLang="en-US" sz="2000" b="1" smtClean="0">
                <a:solidFill>
                  <a:srgbClr val="000000"/>
                </a:solidFill>
              </a:rPr>
              <a:t>发明了</a:t>
            </a:r>
            <a:r>
              <a:rPr lang="en-US" altLang="zh-CN" sz="2000" b="1" smtClean="0">
                <a:solidFill>
                  <a:srgbClr val="C00000"/>
                </a:solidFill>
              </a:rPr>
              <a:t>World-Wide-Web </a:t>
            </a:r>
            <a:r>
              <a:rPr lang="zh-CN" altLang="en-US" sz="2000" b="1" smtClean="0">
                <a:solidFill>
                  <a:srgbClr val="C00000"/>
                </a:solidFill>
              </a:rPr>
              <a:t>和网页浏览器</a:t>
            </a:r>
            <a:endParaRPr lang="en-US" altLang="zh-CN" sz="2000" b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25"/>
            <a:ext cx="8229600" cy="719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粒子</a:t>
            </a:r>
            <a:r>
              <a:rPr lang="zh-CN" altLang="en-US" b="1" dirty="0" smtClean="0">
                <a:solidFill>
                  <a:srgbClr val="FF0000"/>
                </a:solidFill>
              </a:rPr>
              <a:t>物理的成功与未来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7" y="981075"/>
            <a:ext cx="8642350" cy="560863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zh-CN" sz="2400" b="1" dirty="0" smtClean="0"/>
              <a:t>50</a:t>
            </a:r>
            <a:r>
              <a:rPr lang="zh-CN" altLang="en-US" sz="2400" b="1" dirty="0" smtClean="0"/>
              <a:t>年代以来，粒子</a:t>
            </a:r>
            <a:r>
              <a:rPr lang="zh-CN" altLang="en-US" sz="2400" b="1" dirty="0"/>
              <a:t>物理</a:t>
            </a:r>
            <a:r>
              <a:rPr lang="zh-CN" altLang="en-US" sz="2400" b="1" dirty="0" smtClean="0"/>
              <a:t>研究取得</a:t>
            </a:r>
            <a:r>
              <a:rPr lang="zh-CN" altLang="en-US" sz="2400" b="1" dirty="0"/>
              <a:t>了辉煌成就</a:t>
            </a:r>
            <a:endParaRPr lang="en-US" altLang="zh-CN" sz="2400" b="1" dirty="0"/>
          </a:p>
          <a:p>
            <a:pPr lvl="1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</a:rPr>
              <a:t>标准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模型的理论构造取得</a:t>
            </a:r>
            <a:r>
              <a:rPr lang="zh-CN" altLang="en-US" sz="2000" b="1" dirty="0">
                <a:solidFill>
                  <a:srgbClr val="0070C0"/>
                </a:solidFill>
              </a:rPr>
              <a:t>了巨大成功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2000" b="1" dirty="0">
                <a:solidFill>
                  <a:srgbClr val="C00000"/>
                </a:solidFill>
              </a:rPr>
              <a:t>8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次诺贝尔奖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）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 lvl="1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</a:rPr>
              <a:t>发现了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构建物质</a:t>
            </a:r>
            <a:r>
              <a:rPr lang="zh-CN" altLang="en-US" sz="2000" b="1" dirty="0">
                <a:solidFill>
                  <a:srgbClr val="0070C0"/>
                </a:solidFill>
              </a:rPr>
              <a:t>世界的所有“基本粒子”，其性质与标准模型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预言符合（</a:t>
            </a:r>
            <a:r>
              <a:rPr lang="en-US" altLang="zh-CN" sz="2000" b="1" dirty="0">
                <a:solidFill>
                  <a:srgbClr val="C00000"/>
                </a:solidFill>
              </a:rPr>
              <a:t>9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次诺贝尔奖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）</a:t>
            </a:r>
            <a:endParaRPr lang="en-US" altLang="zh-CN" sz="1800" b="1" dirty="0">
              <a:solidFill>
                <a:srgbClr val="7030A0"/>
              </a:solidFill>
            </a:endParaRPr>
          </a:p>
          <a:p>
            <a:pPr lvl="1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0070C0"/>
                </a:solidFill>
              </a:rPr>
              <a:t>相关的加速器与探测器技术进步巨大，并得到广泛</a:t>
            </a:r>
            <a:r>
              <a:rPr lang="zh-CN" altLang="en-US" sz="2000" b="1" dirty="0">
                <a:solidFill>
                  <a:srgbClr val="0070C0"/>
                </a:solidFill>
              </a:rPr>
              <a:t>应用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(</a:t>
            </a:r>
            <a:r>
              <a:rPr lang="en-US" altLang="zh-CN" sz="2000" b="1" dirty="0">
                <a:solidFill>
                  <a:srgbClr val="C00000"/>
                </a:solidFill>
              </a:rPr>
              <a:t>3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次诺贝尔奖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）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 marL="342900" lvl="2" indent="-34290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b="1" dirty="0" smtClean="0"/>
              <a:t>问题 </a:t>
            </a:r>
            <a:r>
              <a:rPr lang="en-US" altLang="zh-CN" b="1" dirty="0" smtClean="0">
                <a:sym typeface="Symbol"/>
              </a:rPr>
              <a:t> </a:t>
            </a:r>
            <a:r>
              <a:rPr lang="zh-CN" altLang="en-US" b="1" dirty="0" smtClean="0">
                <a:sym typeface="Symbol"/>
              </a:rPr>
              <a:t>标准模型“完备”以后，</a:t>
            </a:r>
            <a:r>
              <a:rPr lang="zh-CN" altLang="en-US" b="1" dirty="0" smtClean="0"/>
              <a:t>粒子</a:t>
            </a:r>
            <a:r>
              <a:rPr lang="zh-CN" altLang="en-US" b="1" dirty="0"/>
              <a:t>物理向何处去 </a:t>
            </a:r>
            <a:r>
              <a:rPr lang="zh-CN" altLang="en-US" b="1" dirty="0" smtClean="0"/>
              <a:t> ？</a:t>
            </a:r>
            <a:endParaRPr lang="en-US" altLang="zh-CN" b="1" dirty="0" smtClean="0"/>
          </a:p>
          <a:p>
            <a:pPr marL="800100" lvl="3" indent="-34290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b="1" dirty="0"/>
              <a:t>实验上</a:t>
            </a:r>
            <a:r>
              <a:rPr lang="zh-CN" altLang="en-US" b="1" dirty="0" smtClean="0"/>
              <a:t>，</a:t>
            </a:r>
            <a:r>
              <a:rPr lang="zh-CN" altLang="en-US" b="1" dirty="0"/>
              <a:t>已</a:t>
            </a:r>
            <a:r>
              <a:rPr lang="zh-CN" altLang="en-US" b="1" dirty="0" smtClean="0"/>
              <a:t>有一些超出标准模型的迹象</a:t>
            </a:r>
            <a:endParaRPr lang="en-US" altLang="zh-CN" b="1" dirty="0"/>
          </a:p>
          <a:p>
            <a:pPr marL="800100" lvl="3" indent="-34290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b="1" dirty="0"/>
              <a:t>理论上，标准模型并不</a:t>
            </a:r>
            <a:r>
              <a:rPr lang="zh-CN" altLang="en-US" b="1" dirty="0" smtClean="0"/>
              <a:t>完备</a:t>
            </a:r>
            <a:endParaRPr lang="en-US" altLang="zh-CN" b="1" dirty="0" smtClean="0"/>
          </a:p>
          <a:p>
            <a:pPr marL="800100" lvl="3" indent="-34290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rgbClr val="0070C0"/>
              </a:solidFill>
            </a:endParaRPr>
          </a:p>
          <a:p>
            <a:pPr marL="0" lvl="2" indent="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b="1" dirty="0"/>
          </a:p>
          <a:p>
            <a:pPr marL="0" lvl="2" indent="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b="1" dirty="0"/>
          </a:p>
          <a:p>
            <a:pPr marL="342900" lvl="2" indent="-34290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altLang="zh-CN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dirty="0"/>
          </a:p>
        </p:txBody>
      </p:sp>
      <p:sp>
        <p:nvSpPr>
          <p:cNvPr id="481284" name="矩形 4"/>
          <p:cNvSpPr>
            <a:spLocks noChangeArrowheads="1"/>
          </p:cNvSpPr>
          <p:nvPr/>
        </p:nvSpPr>
        <p:spPr bwMode="auto">
          <a:xfrm>
            <a:off x="1249363" y="4197361"/>
            <a:ext cx="6861174" cy="566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342900" indent="-3429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2" eaLnBrk="1" fontAlgn="base" hangingPunct="1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更深层次</a:t>
            </a:r>
            <a:r>
              <a:rPr lang="en-US" altLang="zh-CN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基本粒子</a:t>
            </a:r>
            <a:r>
              <a:rPr lang="en-US" altLang="zh-CN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),</a:t>
            </a:r>
            <a:r>
              <a:rPr lang="zh-CN" altLang="en-US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更大统一</a:t>
            </a:r>
            <a:r>
              <a:rPr lang="en-US" altLang="zh-CN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相互作用</a:t>
            </a:r>
            <a:r>
              <a:rPr lang="en-US" altLang="zh-CN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1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1285" name="矩形 5"/>
          <p:cNvSpPr>
            <a:spLocks noChangeArrowheads="1"/>
          </p:cNvSpPr>
          <p:nvPr/>
        </p:nvSpPr>
        <p:spPr bwMode="auto">
          <a:xfrm>
            <a:off x="2339976" y="6208725"/>
            <a:ext cx="51562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1" eaLnBrk="1" fontAlgn="base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唯一途径：新的实验证据 </a:t>
            </a:r>
            <a:endParaRPr lang="zh-CN" altLang="en-US" sz="2000" b="1" smtClean="0">
              <a:solidFill>
                <a:srgbClr val="FF0000"/>
              </a:solidFill>
            </a:endParaRPr>
          </a:p>
        </p:txBody>
      </p:sp>
      <p:sp>
        <p:nvSpPr>
          <p:cNvPr id="481286" name="矩形 3"/>
          <p:cNvSpPr>
            <a:spLocks noChangeArrowheads="1"/>
          </p:cNvSpPr>
          <p:nvPr/>
        </p:nvSpPr>
        <p:spPr bwMode="auto">
          <a:xfrm>
            <a:off x="455613" y="5432425"/>
            <a:ext cx="12170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zh-CN" altLang="en-US" sz="2000" b="1" smtClean="0">
                <a:solidFill>
                  <a:srgbClr val="0000CC"/>
                </a:solidFill>
                <a:latin typeface="Times New Roman" pitchFamily="18" charset="0"/>
              </a:rPr>
              <a:t>理论猜想</a:t>
            </a:r>
          </a:p>
        </p:txBody>
      </p:sp>
      <p:sp>
        <p:nvSpPr>
          <p:cNvPr id="481287" name="矩形 4"/>
          <p:cNvSpPr>
            <a:spLocks noChangeArrowheads="1"/>
          </p:cNvSpPr>
          <p:nvPr/>
        </p:nvSpPr>
        <p:spPr bwMode="auto">
          <a:xfrm>
            <a:off x="1931995" y="5441962"/>
            <a:ext cx="16786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4572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3" eaLnBrk="1" fontAlgn="base" hangingPunct="1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</a:rPr>
              <a:t>复合模型</a:t>
            </a:r>
            <a:endParaRPr lang="en-US" altLang="zh-CN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81288" name="矩形 5"/>
          <p:cNvSpPr>
            <a:spLocks noChangeArrowheads="1"/>
          </p:cNvSpPr>
          <p:nvPr/>
        </p:nvSpPr>
        <p:spPr bwMode="auto">
          <a:xfrm>
            <a:off x="4787904" y="5272100"/>
            <a:ext cx="34305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3" eaLnBrk="1" fontAlgn="base" hangingPunct="1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</a:rPr>
              <a:t>大统一理论、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超对称理论、额外维理论 </a:t>
            </a:r>
            <a:r>
              <a:rPr lang="en-US" altLang="zh-CN" b="1" smtClean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 </a:t>
            </a:r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超弦理论</a:t>
            </a:r>
            <a:endParaRPr lang="en-US" altLang="zh-CN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6156325" y="4870450"/>
            <a:ext cx="215900" cy="401638"/>
          </a:xfrm>
          <a:prstGeom prst="down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2771776" y="4870450"/>
            <a:ext cx="215900" cy="401638"/>
          </a:xfrm>
          <a:prstGeom prst="down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</a:rPr>
              <a:t>粒子物理及标准模型的主要“问题”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76103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7030A0"/>
                </a:solidFill>
                <a:latin typeface="+mj-ea"/>
                <a:ea typeface="+mj-ea"/>
              </a:rPr>
              <a:t>标准模型不是终极理论</a:t>
            </a:r>
            <a:endParaRPr lang="en-US" altLang="zh-CN" sz="24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+mj-ea"/>
                <a:ea typeface="+mj-ea"/>
              </a:rPr>
              <a:t>基本粒子的质量差</a:t>
            </a:r>
            <a:r>
              <a:rPr lang="en-US" altLang="zh-CN" sz="2000" b="1" dirty="0" smtClean="0">
                <a:latin typeface="+mj-ea"/>
                <a:ea typeface="+mj-ea"/>
              </a:rPr>
              <a:t>10</a:t>
            </a:r>
            <a:r>
              <a:rPr lang="en-US" altLang="zh-CN" sz="2000" b="1" baseline="30000" dirty="0" smtClean="0">
                <a:latin typeface="+mj-ea"/>
                <a:ea typeface="+mj-ea"/>
              </a:rPr>
              <a:t>13</a:t>
            </a:r>
            <a:r>
              <a:rPr lang="zh-CN" altLang="en-US" sz="2000" b="1" dirty="0" smtClean="0">
                <a:latin typeface="+mj-ea"/>
                <a:ea typeface="+mj-ea"/>
              </a:rPr>
              <a:t>倍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+mj-ea"/>
                <a:ea typeface="+mj-ea"/>
              </a:rPr>
              <a:t>自然性问题：希</a:t>
            </a:r>
            <a:r>
              <a:rPr lang="zh-CN" altLang="en-US" sz="2000" b="1" dirty="0">
                <a:latin typeface="+mj-ea"/>
                <a:ea typeface="+mj-ea"/>
              </a:rPr>
              <a:t>格斯</a:t>
            </a:r>
            <a:r>
              <a:rPr lang="zh-CN" altLang="en-US" sz="2000" b="1" dirty="0" smtClean="0">
                <a:latin typeface="+mj-ea"/>
                <a:ea typeface="+mj-ea"/>
              </a:rPr>
              <a:t>粒子质量是</a:t>
            </a:r>
            <a:r>
              <a:rPr lang="en-US" altLang="zh-CN" sz="2000" b="1" dirty="0" smtClean="0">
                <a:latin typeface="+mj-ea"/>
                <a:ea typeface="+mj-ea"/>
              </a:rPr>
              <a:t>2</a:t>
            </a:r>
            <a:r>
              <a:rPr lang="zh-CN" altLang="en-US" sz="2000" b="1" dirty="0" smtClean="0">
                <a:latin typeface="+mj-ea"/>
                <a:ea typeface="+mj-ea"/>
              </a:rPr>
              <a:t>个大数相减</a:t>
            </a:r>
            <a:endParaRPr lang="en-US" altLang="zh-CN" sz="2000" b="1" dirty="0">
              <a:latin typeface="+mj-ea"/>
              <a:ea typeface="+mj-ea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altLang="zh-CN" sz="2000" b="1" dirty="0" smtClean="0">
              <a:latin typeface="+mj-ea"/>
              <a:ea typeface="+mj-ea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altLang="zh-CN" sz="2000" b="1" dirty="0" smtClean="0">
              <a:latin typeface="+mj-ea"/>
              <a:ea typeface="+mj-ea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altLang="zh-CN" sz="2000" b="1" dirty="0" smtClean="0">
              <a:latin typeface="+mj-ea"/>
              <a:ea typeface="+mj-ea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altLang="zh-CN" sz="2000" b="1" dirty="0" smtClean="0">
              <a:latin typeface="+mj-ea"/>
              <a:ea typeface="+mj-ea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+mj-ea"/>
                <a:ea typeface="+mj-ea"/>
              </a:rPr>
              <a:t>按目前的标准模型，我们的真空是亚稳的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j-ea"/>
              </a:rPr>
              <a:t>没有暗物质粒子</a:t>
            </a:r>
            <a:endParaRPr lang="en-US" altLang="zh-CN" sz="2000" b="1" dirty="0">
              <a:latin typeface="+mj-ea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j-ea"/>
              </a:rPr>
              <a:t>无法解释宇宙中没有</a:t>
            </a:r>
            <a:r>
              <a:rPr lang="zh-CN" altLang="en-US" sz="2000" b="1" dirty="0" smtClean="0">
                <a:latin typeface="+mj-ea"/>
              </a:rPr>
              <a:t>反物质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7030A0"/>
                </a:solidFill>
                <a:latin typeface="+mj-ea"/>
                <a:ea typeface="+mj-ea"/>
              </a:rPr>
              <a:t>超出标准模型的新现象</a:t>
            </a:r>
            <a:endParaRPr lang="en-US" altLang="zh-CN" sz="24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+mj-ea"/>
                <a:ea typeface="+mj-ea"/>
              </a:rPr>
              <a:t>在高能下相互作用没有统一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+mj-ea"/>
                <a:ea typeface="+mj-ea"/>
              </a:rPr>
              <a:t>不能描述中微子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8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zh-CN" altLang="en-US" sz="2800" b="1" dirty="0"/>
          </a:p>
        </p:txBody>
      </p:sp>
      <p:pic>
        <p:nvPicPr>
          <p:cNvPr id="360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65375"/>
            <a:ext cx="54879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906" r="63629" b="-5875"/>
          <a:stretch>
            <a:fillRect/>
          </a:stretch>
        </p:blipFill>
        <p:spPr bwMode="auto">
          <a:xfrm>
            <a:off x="6300788" y="1466850"/>
            <a:ext cx="30035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454" name="矩形 3"/>
          <p:cNvSpPr>
            <a:spLocks noChangeArrowheads="1"/>
          </p:cNvSpPr>
          <p:nvPr/>
        </p:nvSpPr>
        <p:spPr bwMode="auto">
          <a:xfrm>
            <a:off x="1601788" y="3259138"/>
            <a:ext cx="333216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2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zh-CN" altLang="en-US" sz="1800" b="1" smtClean="0">
                <a:solidFill>
                  <a:srgbClr val="C00000"/>
                </a:solidFill>
                <a:latin typeface="宋体" pitchFamily="2" charset="-122"/>
              </a:rPr>
              <a:t>在 </a:t>
            </a:r>
            <a:r>
              <a:rPr lang="en-US" altLang="zh-CN" sz="1800" b="1" smtClean="0">
                <a:solidFill>
                  <a:srgbClr val="C00000"/>
                </a:solidFill>
                <a:latin typeface="宋体" pitchFamily="2" charset="-122"/>
              </a:rPr>
              <a:t>1- 10 TeV</a:t>
            </a:r>
            <a:r>
              <a:rPr lang="zh-CN" altLang="en-US" sz="1800" b="1" smtClean="0">
                <a:solidFill>
                  <a:srgbClr val="C00000"/>
                </a:solidFill>
                <a:latin typeface="宋体" pitchFamily="2" charset="-122"/>
              </a:rPr>
              <a:t>之间有新物理 ？</a:t>
            </a:r>
            <a:endParaRPr lang="en-US" altLang="zh-CN" sz="1800" b="1" smtClean="0">
              <a:solidFill>
                <a:srgbClr val="C00000"/>
              </a:solidFill>
              <a:latin typeface="宋体" pitchFamily="2" charset="-122"/>
            </a:endParaRPr>
          </a:p>
        </p:txBody>
      </p:sp>
      <p:pic>
        <p:nvPicPr>
          <p:cNvPr id="3604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316413"/>
            <a:ext cx="442277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456" name="矩形 8"/>
          <p:cNvSpPr>
            <a:spLocks noChangeArrowheads="1"/>
          </p:cNvSpPr>
          <p:nvPr/>
        </p:nvSpPr>
        <p:spPr bwMode="auto">
          <a:xfrm>
            <a:off x="539750" y="6165850"/>
            <a:ext cx="37465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1" smtClean="0">
                <a:solidFill>
                  <a:srgbClr val="7030A0"/>
                </a:solidFill>
                <a:latin typeface="宋体" pitchFamily="2" charset="-122"/>
              </a:rPr>
              <a:t>这些问题大多与</a:t>
            </a:r>
            <a:r>
              <a:rPr lang="en-US" altLang="zh-CN" sz="2400" b="1" smtClean="0">
                <a:solidFill>
                  <a:srgbClr val="7030A0"/>
                </a:solidFill>
                <a:latin typeface="宋体" pitchFamily="2" charset="-122"/>
              </a:rPr>
              <a:t>Higgs</a:t>
            </a:r>
            <a:r>
              <a:rPr lang="zh-CN" altLang="en-US" sz="2400" b="1" smtClean="0">
                <a:solidFill>
                  <a:srgbClr val="7030A0"/>
                </a:solidFill>
                <a:latin typeface="宋体" pitchFamily="2" charset="-122"/>
              </a:rPr>
              <a:t>相关</a:t>
            </a:r>
            <a:endParaRPr lang="zh-CN" altLang="en-US" sz="240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国际高能物理发展战略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5689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0070C0"/>
                </a:solidFill>
              </a:rPr>
              <a:t>日本（</a:t>
            </a:r>
            <a:r>
              <a:rPr lang="en-US" altLang="zh-CN" b="1" dirty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2012.2.11 </a:t>
            </a:r>
            <a:r>
              <a:rPr lang="zh-CN" altLang="en-US" b="1" dirty="0" smtClean="0">
                <a:solidFill>
                  <a:srgbClr val="0070C0"/>
                </a:solidFill>
              </a:rPr>
              <a:t>发布）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dirty="0" smtClean="0"/>
              <a:t>如果发现了低于</a:t>
            </a:r>
            <a:r>
              <a:rPr lang="en-US" altLang="zh-CN" dirty="0" smtClean="0"/>
              <a:t>1TeV</a:t>
            </a:r>
            <a:r>
              <a:rPr lang="zh-CN" altLang="en-US" dirty="0" smtClean="0"/>
              <a:t>的粒子</a:t>
            </a:r>
            <a:r>
              <a:rPr lang="en-US" altLang="zh-CN" dirty="0" smtClean="0"/>
              <a:t>(</a:t>
            </a:r>
            <a:r>
              <a:rPr lang="zh-CN" altLang="en-US" dirty="0" smtClean="0"/>
              <a:t>如</a:t>
            </a:r>
            <a:r>
              <a:rPr lang="en-US" altLang="zh-CN" dirty="0" smtClean="0"/>
              <a:t>Higgs), </a:t>
            </a:r>
            <a:r>
              <a:rPr lang="zh-CN" altLang="en-US" dirty="0" smtClean="0"/>
              <a:t>日本应建造</a:t>
            </a:r>
            <a:r>
              <a:rPr lang="en-US" altLang="zh-CN" b="1" dirty="0" smtClean="0">
                <a:solidFill>
                  <a:srgbClr val="C00000"/>
                </a:solidFill>
              </a:rPr>
              <a:t>ILC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dirty="0" smtClean="0"/>
              <a:t>如果中微子混合角</a:t>
            </a:r>
            <a:r>
              <a:rPr lang="en-US" altLang="zh-CN" dirty="0" smtClean="0"/>
              <a:t>θ</a:t>
            </a:r>
            <a:r>
              <a:rPr lang="en-US" altLang="zh-CN" baseline="-25000" dirty="0" smtClean="0"/>
              <a:t>13</a:t>
            </a:r>
            <a:r>
              <a:rPr lang="zh-CN" altLang="en-US" dirty="0" smtClean="0"/>
              <a:t>被确认较大</a:t>
            </a:r>
            <a:r>
              <a:rPr lang="en-US" altLang="zh-CN" dirty="0" smtClean="0"/>
              <a:t>, </a:t>
            </a:r>
            <a:r>
              <a:rPr lang="zh-CN" altLang="en-US" dirty="0" smtClean="0"/>
              <a:t>日本应建造</a:t>
            </a:r>
            <a:r>
              <a:rPr lang="en-US" altLang="zh-CN" b="1" dirty="0" err="1" smtClean="0">
                <a:solidFill>
                  <a:srgbClr val="C00000"/>
                </a:solidFill>
              </a:rPr>
              <a:t>HyperK</a:t>
            </a:r>
            <a:r>
              <a:rPr lang="en-US" altLang="zh-CN" dirty="0" smtClean="0"/>
              <a:t>, </a:t>
            </a:r>
            <a:r>
              <a:rPr lang="zh-CN" altLang="en-US" dirty="0" smtClean="0"/>
              <a:t>并升级中微子相关</a:t>
            </a:r>
            <a:r>
              <a:rPr lang="zh-CN" altLang="en-US" dirty="0"/>
              <a:t>加速器</a:t>
            </a:r>
            <a:r>
              <a:rPr lang="zh-CN" altLang="en-US" dirty="0" smtClean="0"/>
              <a:t>设施</a:t>
            </a:r>
            <a:r>
              <a:rPr lang="en-US" altLang="zh-CN" dirty="0" smtClean="0"/>
              <a:t>(T2HK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欧洲（</a:t>
            </a:r>
            <a:r>
              <a:rPr lang="en-GB" altLang="zh-CN" b="1" dirty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2013.5.30</a:t>
            </a:r>
            <a:r>
              <a:rPr lang="zh-CN" altLang="en-US" b="1" dirty="0">
                <a:solidFill>
                  <a:srgbClr val="0070C0"/>
                </a:solidFill>
              </a:rPr>
              <a:t>发布</a:t>
            </a:r>
            <a:r>
              <a:rPr lang="zh-CN" altLang="en-US" b="1" dirty="0" smtClean="0">
                <a:solidFill>
                  <a:srgbClr val="0070C0"/>
                </a:solidFill>
              </a:rPr>
              <a:t>）</a:t>
            </a:r>
            <a:r>
              <a:rPr lang="en-US" altLang="zh-CN" b="1" dirty="0" smtClean="0">
                <a:solidFill>
                  <a:srgbClr val="0070C0"/>
                </a:solidFill>
              </a:rPr>
              <a:t> </a:t>
            </a:r>
            <a:endParaRPr lang="en-US" altLang="zh-CN" b="1" dirty="0">
              <a:solidFill>
                <a:srgbClr val="0070C0"/>
              </a:solidFill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dirty="0"/>
              <a:t>继续</a:t>
            </a:r>
            <a:r>
              <a:rPr lang="en-US" altLang="zh-CN" b="1" dirty="0" smtClean="0">
                <a:solidFill>
                  <a:srgbClr val="C00000"/>
                </a:solidFill>
              </a:rPr>
              <a:t>LHC</a:t>
            </a:r>
            <a:r>
              <a:rPr lang="en-US" altLang="zh-CN" dirty="0" smtClean="0"/>
              <a:t>, </a:t>
            </a:r>
            <a:r>
              <a:rPr lang="zh-CN" altLang="en-US" dirty="0"/>
              <a:t>并</a:t>
            </a:r>
            <a:r>
              <a:rPr lang="zh-CN" altLang="en-US" dirty="0" smtClean="0"/>
              <a:t>升级其亮度</a:t>
            </a:r>
            <a:r>
              <a:rPr lang="en-US" altLang="zh-CN" dirty="0" smtClean="0"/>
              <a:t>10</a:t>
            </a:r>
            <a:r>
              <a:rPr lang="zh-CN" altLang="en-US" dirty="0" smtClean="0"/>
              <a:t>倍以上，运行至 </a:t>
            </a:r>
            <a:r>
              <a:rPr lang="en-US" altLang="zh-CN" dirty="0"/>
              <a:t>~ </a:t>
            </a:r>
            <a:r>
              <a:rPr lang="en-US" altLang="zh-CN" dirty="0" smtClean="0"/>
              <a:t>2035</a:t>
            </a:r>
            <a:endParaRPr lang="en-US" altLang="zh-CN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dirty="0"/>
              <a:t>研究未来的环形</a:t>
            </a:r>
            <a:r>
              <a:rPr lang="en-GB" altLang="zh-CN" dirty="0"/>
              <a:t>pp</a:t>
            </a:r>
            <a:r>
              <a:rPr lang="zh-CN" altLang="en-US" dirty="0"/>
              <a:t>与</a:t>
            </a:r>
            <a:r>
              <a:rPr lang="en-GB" altLang="zh-CN" dirty="0" err="1"/>
              <a:t>e</a:t>
            </a:r>
            <a:r>
              <a:rPr lang="en-GB" altLang="zh-CN" baseline="30000" dirty="0" err="1">
                <a:latin typeface="Symbol" charset="2"/>
                <a:cs typeface="Symbol" charset="2"/>
              </a:rPr>
              <a:t>+</a:t>
            </a:r>
            <a:r>
              <a:rPr lang="en-GB" altLang="zh-CN" dirty="0" err="1"/>
              <a:t>e</a:t>
            </a:r>
            <a:r>
              <a:rPr lang="en-GB" altLang="zh-CN" baseline="30000" dirty="0">
                <a:latin typeface="Symbol" charset="2"/>
                <a:cs typeface="Symbol" charset="2"/>
              </a:rPr>
              <a:t>-</a:t>
            </a:r>
            <a:r>
              <a:rPr lang="zh-CN" altLang="en-US" dirty="0" smtClean="0"/>
              <a:t>对撞机</a:t>
            </a:r>
            <a:r>
              <a:rPr lang="en-US" altLang="zh-CN" b="1" dirty="0" smtClean="0">
                <a:solidFill>
                  <a:srgbClr val="C00000"/>
                </a:solidFill>
              </a:rPr>
              <a:t>(FCC-</a:t>
            </a:r>
            <a:r>
              <a:rPr lang="en-US" altLang="zh-CN" b="1" dirty="0" err="1" smtClean="0">
                <a:solidFill>
                  <a:srgbClr val="C00000"/>
                </a:solidFill>
              </a:rPr>
              <a:t>hh</a:t>
            </a:r>
            <a:r>
              <a:rPr lang="en-US" altLang="zh-CN" b="1" dirty="0" smtClean="0">
                <a:solidFill>
                  <a:srgbClr val="C00000"/>
                </a:solidFill>
              </a:rPr>
              <a:t> or FCC-</a:t>
            </a:r>
            <a:r>
              <a:rPr lang="en-US" altLang="zh-CN" b="1" dirty="0" err="1" smtClean="0">
                <a:solidFill>
                  <a:srgbClr val="C00000"/>
                </a:solidFill>
              </a:rPr>
              <a:t>ee</a:t>
            </a:r>
            <a:r>
              <a:rPr lang="en-US" altLang="zh-CN" dirty="0" smtClean="0"/>
              <a:t>)</a:t>
            </a:r>
            <a:endParaRPr lang="en-GB" altLang="zh-CN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dirty="0" smtClean="0"/>
              <a:t>等待</a:t>
            </a:r>
            <a:r>
              <a:rPr lang="zh-CN" altLang="en-US" dirty="0"/>
              <a:t>日本的决定以讨论欧洲</a:t>
            </a:r>
            <a:r>
              <a:rPr lang="zh-CN" altLang="en-US" dirty="0" smtClean="0"/>
              <a:t>加入</a:t>
            </a:r>
            <a:r>
              <a:rPr lang="en-US" altLang="zh-CN" dirty="0" smtClean="0"/>
              <a:t>ILC</a:t>
            </a:r>
            <a:r>
              <a:rPr lang="zh-CN" altLang="en-US" dirty="0" smtClean="0"/>
              <a:t>的方案</a:t>
            </a:r>
            <a:endParaRPr lang="en-US" altLang="zh-CN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dirty="0"/>
              <a:t>参加美国与日本</a:t>
            </a:r>
            <a:r>
              <a:rPr lang="zh-CN" altLang="en-US" dirty="0" smtClean="0"/>
              <a:t>的</a:t>
            </a:r>
            <a:r>
              <a:rPr lang="zh-CN" altLang="en-US" dirty="0"/>
              <a:t>加速器</a:t>
            </a:r>
            <a:r>
              <a:rPr lang="zh-CN" altLang="en-US" dirty="0" smtClean="0"/>
              <a:t>中微子</a:t>
            </a:r>
            <a:r>
              <a:rPr lang="zh-CN" altLang="en-US" dirty="0"/>
              <a:t>计划</a:t>
            </a:r>
            <a:endParaRPr lang="en-US" altLang="zh-CN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0070C0"/>
                </a:solidFill>
              </a:rPr>
              <a:t>美国（</a:t>
            </a:r>
            <a:r>
              <a:rPr lang="en-US" altLang="zh-CN" b="1" dirty="0" smtClean="0">
                <a:solidFill>
                  <a:srgbClr val="0070C0"/>
                </a:solidFill>
              </a:rPr>
              <a:t>2014.5 </a:t>
            </a:r>
            <a:r>
              <a:rPr lang="zh-CN" altLang="en-US" b="1" dirty="0" smtClean="0">
                <a:solidFill>
                  <a:srgbClr val="0070C0"/>
                </a:solidFill>
              </a:rPr>
              <a:t>发布）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dirty="0" smtClean="0"/>
              <a:t>全力开展长基线加速器中微子实验</a:t>
            </a:r>
            <a:r>
              <a:rPr lang="en-US" altLang="zh-CN" b="1" dirty="0" smtClean="0">
                <a:solidFill>
                  <a:srgbClr val="C00000"/>
                </a:solidFill>
              </a:rPr>
              <a:t>LBNF/DUNE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dirty="0" smtClean="0"/>
              <a:t>积极开展下一代高能加速器预研</a:t>
            </a:r>
            <a:endParaRPr lang="en-US" altLang="zh-CN" dirty="0" smtClean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dirty="0" smtClean="0"/>
              <a:t>等待日本关于</a:t>
            </a:r>
            <a:r>
              <a:rPr lang="en-US" altLang="zh-CN" dirty="0" smtClean="0"/>
              <a:t>ILC</a:t>
            </a:r>
            <a:r>
              <a:rPr lang="zh-CN" altLang="en-US" dirty="0" smtClean="0"/>
              <a:t>的决定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95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一个重大机遇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889482"/>
            <a:ext cx="8712967" cy="26115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ea typeface="+mj-ea"/>
              </a:rPr>
              <a:t>新物理的迹象都跟希格斯粒子有关，未来发展的窗口在希格斯粒子 </a:t>
            </a:r>
            <a:endParaRPr lang="en-US" altLang="zh-CN" sz="2400" b="1" dirty="0" smtClean="0">
              <a:ea typeface="+mj-e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/>
              <a:t>我们的重大机遇：</a:t>
            </a:r>
            <a:endParaRPr lang="en-US" altLang="zh-CN" sz="2400" b="1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b="1" dirty="0" smtClean="0">
                <a:ea typeface="+mj-ea"/>
              </a:rPr>
              <a:t>建设大型环形正负电子对撞机</a:t>
            </a:r>
            <a:r>
              <a:rPr lang="en-US" altLang="zh-CN" sz="2000" b="1" dirty="0" smtClean="0">
                <a:ea typeface="+mj-ea"/>
              </a:rPr>
              <a:t>(2022-2028</a:t>
            </a:r>
            <a:r>
              <a:rPr lang="zh-CN" altLang="en-US" sz="2000" b="1" dirty="0" smtClean="0">
                <a:ea typeface="+mj-ea"/>
              </a:rPr>
              <a:t>年</a:t>
            </a:r>
            <a:r>
              <a:rPr lang="en-US" altLang="zh-CN" sz="2000" b="1" dirty="0" smtClean="0">
                <a:ea typeface="+mj-ea"/>
              </a:rPr>
              <a:t>)</a:t>
            </a:r>
            <a:r>
              <a:rPr lang="zh-CN" altLang="en-US" sz="2000" b="1" dirty="0" smtClean="0">
                <a:ea typeface="+mj-ea"/>
              </a:rPr>
              <a:t>，详细研究</a:t>
            </a:r>
            <a:r>
              <a:rPr lang="zh-CN" altLang="en-US" sz="2000" b="1" dirty="0">
                <a:ea typeface="+mj-ea"/>
              </a:rPr>
              <a:t>希格</a:t>
            </a:r>
            <a:r>
              <a:rPr lang="zh-CN" altLang="en-US" sz="2000" b="1" dirty="0" smtClean="0">
                <a:ea typeface="+mj-ea"/>
              </a:rPr>
              <a:t>斯粒子</a:t>
            </a:r>
            <a:endParaRPr lang="en-US" altLang="zh-CN" sz="2000" b="1" dirty="0" smtClean="0">
              <a:ea typeface="+mj-ea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b="1" dirty="0" smtClean="0">
                <a:ea typeface="+mj-ea"/>
              </a:rPr>
              <a:t>该方案给我们留下许多未来发展的可能性</a:t>
            </a:r>
            <a:r>
              <a:rPr lang="en-US" altLang="zh-CN" sz="2000" b="1" dirty="0" smtClean="0">
                <a:ea typeface="+mj-ea"/>
              </a:rPr>
              <a:t>: </a:t>
            </a:r>
            <a:r>
              <a:rPr lang="zh-CN" altLang="en-US" sz="2000" b="1" dirty="0" smtClean="0">
                <a:ea typeface="+mj-ea"/>
              </a:rPr>
              <a:t>在同一隧道中建设质子</a:t>
            </a:r>
            <a:r>
              <a:rPr lang="en-US" altLang="zh-CN" sz="2000" b="1" dirty="0" smtClean="0">
                <a:ea typeface="+mj-ea"/>
              </a:rPr>
              <a:t>-</a:t>
            </a:r>
            <a:r>
              <a:rPr lang="zh-CN" altLang="en-US" sz="2000" b="1" dirty="0" smtClean="0">
                <a:ea typeface="+mj-ea"/>
              </a:rPr>
              <a:t>质子、质子</a:t>
            </a:r>
            <a:r>
              <a:rPr lang="en-US" altLang="zh-CN" sz="2000" b="1" dirty="0" smtClean="0">
                <a:ea typeface="+mj-ea"/>
              </a:rPr>
              <a:t>-</a:t>
            </a:r>
            <a:r>
              <a:rPr lang="zh-CN" altLang="en-US" sz="2000" b="1" dirty="0" smtClean="0">
                <a:ea typeface="+mj-ea"/>
              </a:rPr>
              <a:t>电子、重离子对撞机</a:t>
            </a:r>
            <a:r>
              <a:rPr lang="en-US" altLang="zh-CN" sz="2000" b="1" dirty="0" smtClean="0">
                <a:ea typeface="+mj-ea"/>
              </a:rPr>
              <a:t>(2035-2045</a:t>
            </a:r>
            <a:r>
              <a:rPr lang="zh-CN" altLang="en-US" sz="2000" b="1" dirty="0" smtClean="0">
                <a:ea typeface="+mj-ea"/>
              </a:rPr>
              <a:t>年</a:t>
            </a:r>
            <a:r>
              <a:rPr lang="en-US" altLang="zh-CN" sz="2000" b="1" dirty="0">
                <a:ea typeface="+mj-ea"/>
              </a:rPr>
              <a:t>)</a:t>
            </a:r>
            <a:endParaRPr lang="en-US" altLang="zh-CN" sz="2000" b="1" dirty="0" smtClean="0">
              <a:ea typeface="+mj-ea"/>
            </a:endParaRPr>
          </a:p>
        </p:txBody>
      </p:sp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" y="3933056"/>
            <a:ext cx="90487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FF0000"/>
                </a:solidFill>
              </a:rPr>
              <a:t>CEPC-SPPC</a:t>
            </a:r>
            <a:r>
              <a:rPr lang="zh-CN" altLang="en-US" b="1" smtClean="0">
                <a:solidFill>
                  <a:srgbClr val="FF0000"/>
                </a:solidFill>
              </a:rPr>
              <a:t>的科学目标</a:t>
            </a:r>
          </a:p>
        </p:txBody>
      </p:sp>
      <p:sp>
        <p:nvSpPr>
          <p:cNvPr id="382979" name="内容占位符 2"/>
          <p:cNvSpPr>
            <a:spLocks noGrp="1"/>
          </p:cNvSpPr>
          <p:nvPr>
            <p:ph idx="1"/>
          </p:nvPr>
        </p:nvSpPr>
        <p:spPr>
          <a:xfrm>
            <a:off x="323850" y="1196975"/>
            <a:ext cx="8262938" cy="4679950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正负电子对撞</a:t>
            </a:r>
            <a:r>
              <a:rPr lang="en-US" altLang="zh-CN" sz="2800" b="1" smtClean="0"/>
              <a:t>CEPC ( 90 - 250 GeV )</a:t>
            </a:r>
          </a:p>
          <a:p>
            <a:pPr lvl="1" eaLnBrk="1" hangingPunct="1"/>
            <a:r>
              <a:rPr lang="zh-CN" altLang="en-US" sz="2400" b="1" smtClean="0">
                <a:solidFill>
                  <a:srgbClr val="002060"/>
                </a:solidFill>
              </a:rPr>
              <a:t>希格斯工厂</a:t>
            </a:r>
            <a:r>
              <a:rPr lang="en-US" altLang="zh-CN" sz="2400" b="1" smtClean="0">
                <a:solidFill>
                  <a:srgbClr val="002060"/>
                </a:solidFill>
              </a:rPr>
              <a:t>( 250 GeV </a:t>
            </a:r>
            <a:r>
              <a:rPr lang="zh-CN" altLang="en-US" sz="2400" b="1" smtClean="0">
                <a:solidFill>
                  <a:srgbClr val="002060"/>
                </a:solidFill>
              </a:rPr>
              <a:t>处产生 </a:t>
            </a:r>
            <a:r>
              <a:rPr lang="en-US" altLang="zh-CN" sz="2400" b="1" smtClean="0">
                <a:solidFill>
                  <a:srgbClr val="002060"/>
                </a:solidFill>
              </a:rPr>
              <a:t>~ 10</a:t>
            </a:r>
            <a:r>
              <a:rPr lang="en-US" altLang="zh-CN" sz="2400" b="1" baseline="30000" smtClean="0">
                <a:solidFill>
                  <a:srgbClr val="002060"/>
                </a:solidFill>
              </a:rPr>
              <a:t>6</a:t>
            </a:r>
            <a:r>
              <a:rPr lang="en-US" altLang="zh-CN" sz="2400" b="1" smtClean="0">
                <a:solidFill>
                  <a:srgbClr val="002060"/>
                </a:solidFill>
              </a:rPr>
              <a:t> </a:t>
            </a:r>
            <a:r>
              <a:rPr lang="zh-CN" altLang="en-US" sz="2400" b="1" smtClean="0">
                <a:solidFill>
                  <a:srgbClr val="002060"/>
                </a:solidFill>
              </a:rPr>
              <a:t>个希格斯粒子）</a:t>
            </a:r>
            <a:endParaRPr lang="en-US" altLang="zh-CN" sz="2400" b="1" smtClean="0">
              <a:solidFill>
                <a:srgbClr val="002060"/>
              </a:solidFill>
            </a:endParaRPr>
          </a:p>
          <a:p>
            <a:pPr lvl="2" eaLnBrk="1" hangingPunct="1"/>
            <a:r>
              <a:rPr lang="zh-CN" altLang="en-US" sz="2000" b="1" smtClean="0">
                <a:solidFill>
                  <a:srgbClr val="002060"/>
                </a:solidFill>
              </a:rPr>
              <a:t>精确测量与研究希格斯粒子</a:t>
            </a:r>
            <a:r>
              <a:rPr lang="en-US" altLang="zh-CN" sz="2000" b="1" smtClean="0">
                <a:solidFill>
                  <a:srgbClr val="002060"/>
                </a:solidFill>
              </a:rPr>
              <a:t>(</a:t>
            </a:r>
            <a:r>
              <a:rPr lang="zh-CN" altLang="en-US" sz="2000" b="1" smtClean="0">
                <a:solidFill>
                  <a:srgbClr val="002060"/>
                </a:solidFill>
              </a:rPr>
              <a:t>质量、自旋、宇称、耦合等）</a:t>
            </a:r>
            <a:endParaRPr lang="en-US" altLang="zh-CN" sz="2000" b="1" smtClean="0">
              <a:solidFill>
                <a:srgbClr val="002060"/>
              </a:solidFill>
            </a:endParaRPr>
          </a:p>
          <a:p>
            <a:pPr lvl="2" eaLnBrk="1" hangingPunct="1"/>
            <a:r>
              <a:rPr lang="zh-CN" altLang="en-US" sz="2000" b="1" smtClean="0">
                <a:solidFill>
                  <a:srgbClr val="002060"/>
                </a:solidFill>
              </a:rPr>
              <a:t>寻找新物理的迹象</a:t>
            </a:r>
            <a:endParaRPr lang="en-US" altLang="zh-CN" sz="2000" b="1" smtClean="0">
              <a:solidFill>
                <a:srgbClr val="002060"/>
              </a:solidFill>
            </a:endParaRPr>
          </a:p>
          <a:p>
            <a:pPr lvl="1" eaLnBrk="1" hangingPunct="1"/>
            <a:r>
              <a:rPr lang="en-US" altLang="zh-CN" sz="2400" b="1" smtClean="0">
                <a:solidFill>
                  <a:srgbClr val="002060"/>
                </a:solidFill>
              </a:rPr>
              <a:t>Z &amp; W </a:t>
            </a:r>
            <a:r>
              <a:rPr lang="zh-CN" altLang="en-US" sz="2400" b="1" smtClean="0">
                <a:solidFill>
                  <a:srgbClr val="002060"/>
                </a:solidFill>
              </a:rPr>
              <a:t>工厂</a:t>
            </a:r>
            <a:r>
              <a:rPr lang="en-US" altLang="zh-CN" sz="2400" b="1" smtClean="0">
                <a:solidFill>
                  <a:srgbClr val="002060"/>
                </a:solidFill>
              </a:rPr>
              <a:t>(90 GeV </a:t>
            </a:r>
            <a:r>
              <a:rPr lang="zh-CN" altLang="en-US" sz="2400" b="1" smtClean="0">
                <a:solidFill>
                  <a:srgbClr val="002060"/>
                </a:solidFill>
              </a:rPr>
              <a:t>处产生每年 </a:t>
            </a:r>
            <a:r>
              <a:rPr lang="en-US" altLang="zh-CN" sz="2400" b="1" smtClean="0">
                <a:solidFill>
                  <a:srgbClr val="002060"/>
                </a:solidFill>
              </a:rPr>
              <a:t>10</a:t>
            </a:r>
            <a:r>
              <a:rPr lang="en-US" altLang="zh-CN" sz="2400" b="1" baseline="30000" smtClean="0">
                <a:solidFill>
                  <a:srgbClr val="002060"/>
                </a:solidFill>
              </a:rPr>
              <a:t>10</a:t>
            </a:r>
            <a:r>
              <a:rPr lang="zh-CN" altLang="en-US" sz="2400" b="1" smtClean="0">
                <a:solidFill>
                  <a:srgbClr val="002060"/>
                </a:solidFill>
              </a:rPr>
              <a:t>个</a:t>
            </a:r>
            <a:r>
              <a:rPr lang="en-US" altLang="zh-CN" sz="2400" b="1" smtClean="0">
                <a:solidFill>
                  <a:srgbClr val="002060"/>
                </a:solidFill>
              </a:rPr>
              <a:t>Z </a:t>
            </a:r>
            <a:r>
              <a:rPr lang="zh-CN" altLang="en-US" sz="2400" b="1" smtClean="0">
                <a:solidFill>
                  <a:srgbClr val="002060"/>
                </a:solidFill>
              </a:rPr>
              <a:t>粒子</a:t>
            </a:r>
            <a:r>
              <a:rPr lang="en-US" altLang="zh-CN" sz="2400" b="1" smtClean="0">
                <a:solidFill>
                  <a:srgbClr val="002060"/>
                </a:solidFill>
              </a:rPr>
              <a:t>)</a:t>
            </a:r>
          </a:p>
          <a:p>
            <a:pPr lvl="2" eaLnBrk="1" hangingPunct="1"/>
            <a:r>
              <a:rPr lang="zh-CN" altLang="en-US" sz="2000" b="1" smtClean="0">
                <a:solidFill>
                  <a:srgbClr val="002060"/>
                </a:solidFill>
              </a:rPr>
              <a:t>精确检验标准模型</a:t>
            </a:r>
            <a:endParaRPr lang="en-US" altLang="zh-CN" sz="2000" b="1" smtClean="0">
              <a:solidFill>
                <a:srgbClr val="002060"/>
              </a:solidFill>
            </a:endParaRPr>
          </a:p>
          <a:p>
            <a:pPr lvl="2" eaLnBrk="1" hangingPunct="1"/>
            <a:r>
              <a:rPr lang="zh-CN" altLang="en-US" sz="2000" b="1" smtClean="0">
                <a:solidFill>
                  <a:srgbClr val="002060"/>
                </a:solidFill>
              </a:rPr>
              <a:t>寻找偏离标准模型的迹象，稀有衰变等</a:t>
            </a:r>
            <a:endParaRPr lang="en-US" altLang="zh-CN" sz="2000" b="1" smtClean="0">
              <a:solidFill>
                <a:srgbClr val="002060"/>
              </a:solidFill>
            </a:endParaRPr>
          </a:p>
          <a:p>
            <a:pPr lvl="1" eaLnBrk="1" hangingPunct="1"/>
            <a:r>
              <a:rPr lang="zh-CN" altLang="en-US" sz="2400" b="1" smtClean="0">
                <a:solidFill>
                  <a:srgbClr val="002060"/>
                </a:solidFill>
              </a:rPr>
              <a:t>味工厂</a:t>
            </a:r>
            <a:r>
              <a:rPr lang="en-US" altLang="zh-CN" sz="2400" b="1" smtClean="0">
                <a:solidFill>
                  <a:srgbClr val="002060"/>
                </a:solidFill>
              </a:rPr>
              <a:t>(Z</a:t>
            </a:r>
            <a:r>
              <a:rPr lang="zh-CN" altLang="en-US" sz="2400" b="1" smtClean="0">
                <a:solidFill>
                  <a:srgbClr val="002060"/>
                </a:solidFill>
              </a:rPr>
              <a:t>衰变产生大量的</a:t>
            </a:r>
            <a:r>
              <a:rPr lang="en-US" altLang="zh-CN" sz="2400" b="1" smtClean="0">
                <a:solidFill>
                  <a:srgbClr val="002060"/>
                </a:solidFill>
              </a:rPr>
              <a:t>B</a:t>
            </a:r>
            <a:r>
              <a:rPr lang="zh-CN" altLang="en-US" sz="2400" b="1" smtClean="0">
                <a:solidFill>
                  <a:srgbClr val="002060"/>
                </a:solidFill>
              </a:rPr>
              <a:t>介子，粲介子与</a:t>
            </a:r>
            <a:r>
              <a:rPr lang="en-US" altLang="zh-CN" sz="2400" b="1" smtClean="0">
                <a:solidFill>
                  <a:srgbClr val="002060"/>
                </a:solidFill>
              </a:rPr>
              <a:t>tau </a:t>
            </a:r>
            <a:r>
              <a:rPr lang="zh-CN" altLang="en-US" sz="2400" b="1" smtClean="0">
                <a:solidFill>
                  <a:srgbClr val="002060"/>
                </a:solidFill>
              </a:rPr>
              <a:t>轻子）</a:t>
            </a:r>
            <a:r>
              <a:rPr lang="en-US" altLang="zh-CN" sz="2400" b="1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zh-CN" altLang="en-US" sz="2800" b="1" smtClean="0"/>
              <a:t>质子质子对撞</a:t>
            </a:r>
            <a:r>
              <a:rPr lang="en-US" altLang="zh-CN" sz="2800" b="1" smtClean="0"/>
              <a:t>(~100 TeV)</a:t>
            </a:r>
          </a:p>
          <a:p>
            <a:pPr lvl="1" eaLnBrk="1" hangingPunct="1"/>
            <a:r>
              <a:rPr lang="zh-CN" altLang="en-US" sz="2400" b="1" smtClean="0">
                <a:solidFill>
                  <a:srgbClr val="002060"/>
                </a:solidFill>
              </a:rPr>
              <a:t>直接寻找超出标准模型的新物理、新现象和新粒子</a:t>
            </a:r>
            <a:endParaRPr lang="en-US" altLang="zh-CN" sz="2400" b="1" smtClean="0">
              <a:solidFill>
                <a:srgbClr val="002060"/>
              </a:solidFill>
            </a:endParaRPr>
          </a:p>
          <a:p>
            <a:pPr lvl="1" eaLnBrk="1" hangingPunct="1"/>
            <a:r>
              <a:rPr lang="zh-CN" altLang="en-US" sz="2400" b="1" smtClean="0">
                <a:solidFill>
                  <a:srgbClr val="002060"/>
                </a:solidFill>
              </a:rPr>
              <a:t>标准模型的精确测量</a:t>
            </a:r>
            <a:endParaRPr lang="en-US" altLang="zh-CN" sz="2400" b="1" smtClean="0">
              <a:solidFill>
                <a:srgbClr val="002060"/>
              </a:solidFill>
            </a:endParaRPr>
          </a:p>
        </p:txBody>
      </p:sp>
      <p:sp>
        <p:nvSpPr>
          <p:cNvPr id="382980" name="矩形 4"/>
          <p:cNvSpPr>
            <a:spLocks noChangeArrowheads="1"/>
          </p:cNvSpPr>
          <p:nvPr/>
        </p:nvSpPr>
        <p:spPr bwMode="auto">
          <a:xfrm>
            <a:off x="539750" y="5989638"/>
            <a:ext cx="8135938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 smtClean="0">
                <a:solidFill>
                  <a:srgbClr val="C00000"/>
                </a:solidFill>
              </a:rPr>
              <a:t>精确测量和寻找新物理（电子和质子）：互补</a:t>
            </a:r>
            <a:endParaRPr lang="en-US" altLang="zh-CN" sz="2800" b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55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rgbClr val="FF0000"/>
                </a:solidFill>
              </a:rPr>
              <a:t>CEPC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与我国高能物理研究计划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484355" name="组合 3"/>
          <p:cNvGrpSpPr>
            <a:grpSpLocks/>
          </p:cNvGrpSpPr>
          <p:nvPr/>
        </p:nvGrpSpPr>
        <p:grpSpPr bwMode="auto">
          <a:xfrm>
            <a:off x="0" y="1052513"/>
            <a:ext cx="9201150" cy="5984875"/>
            <a:chOff x="0" y="1052736"/>
            <a:chExt cx="9201009" cy="5985328"/>
          </a:xfrm>
        </p:grpSpPr>
        <p:grpSp>
          <p:nvGrpSpPr>
            <p:cNvPr id="484362" name="Group 31"/>
            <p:cNvGrpSpPr>
              <a:grpSpLocks/>
            </p:cNvGrpSpPr>
            <p:nvPr/>
          </p:nvGrpSpPr>
          <p:grpSpPr bwMode="auto">
            <a:xfrm rot="-4800000">
              <a:off x="59408" y="5163227"/>
              <a:ext cx="1973263" cy="1776412"/>
              <a:chOff x="474" y="338"/>
              <a:chExt cx="1243" cy="1119"/>
            </a:xfrm>
          </p:grpSpPr>
          <p:sp>
            <p:nvSpPr>
              <p:cNvPr id="484392" name="Freeform 32"/>
              <p:cNvSpPr>
                <a:spLocks/>
              </p:cNvSpPr>
              <p:nvPr/>
            </p:nvSpPr>
            <p:spPr bwMode="auto">
              <a:xfrm rot="-2678430">
                <a:off x="878" y="338"/>
                <a:ext cx="839" cy="720"/>
              </a:xfrm>
              <a:custGeom>
                <a:avLst/>
                <a:gdLst>
                  <a:gd name="T0" fmla="*/ 0 w 2750"/>
                  <a:gd name="T1" fmla="*/ 0 h 1733"/>
                  <a:gd name="T2" fmla="*/ 0 w 2750"/>
                  <a:gd name="T3" fmla="*/ 0 h 1733"/>
                  <a:gd name="T4" fmla="*/ 0 w 2750"/>
                  <a:gd name="T5" fmla="*/ 0 h 1733"/>
                  <a:gd name="T6" fmla="*/ 0 w 2750"/>
                  <a:gd name="T7" fmla="*/ 0 h 1733"/>
                  <a:gd name="T8" fmla="*/ 0 w 2750"/>
                  <a:gd name="T9" fmla="*/ 0 h 1733"/>
                  <a:gd name="T10" fmla="*/ 0 w 2750"/>
                  <a:gd name="T11" fmla="*/ 0 h 1733"/>
                  <a:gd name="T12" fmla="*/ 0 w 2750"/>
                  <a:gd name="T13" fmla="*/ 0 h 1733"/>
                  <a:gd name="T14" fmla="*/ 0 w 2750"/>
                  <a:gd name="T15" fmla="*/ 0 h 1733"/>
                  <a:gd name="T16" fmla="*/ 0 w 2750"/>
                  <a:gd name="T17" fmla="*/ 0 h 1733"/>
                  <a:gd name="T18" fmla="*/ 0 w 2750"/>
                  <a:gd name="T19" fmla="*/ 0 h 1733"/>
                  <a:gd name="T20" fmla="*/ 0 w 2750"/>
                  <a:gd name="T21" fmla="*/ 0 h 1733"/>
                  <a:gd name="T22" fmla="*/ 0 w 2750"/>
                  <a:gd name="T23" fmla="*/ 0 h 1733"/>
                  <a:gd name="T24" fmla="*/ 0 w 2750"/>
                  <a:gd name="T25" fmla="*/ 0 h 1733"/>
                  <a:gd name="T26" fmla="*/ 0 w 2750"/>
                  <a:gd name="T27" fmla="*/ 0 h 1733"/>
                  <a:gd name="T28" fmla="*/ 0 w 2750"/>
                  <a:gd name="T29" fmla="*/ 0 h 1733"/>
                  <a:gd name="T30" fmla="*/ 0 w 2750"/>
                  <a:gd name="T31" fmla="*/ 0 h 1733"/>
                  <a:gd name="T32" fmla="*/ 0 w 2750"/>
                  <a:gd name="T33" fmla="*/ 0 h 1733"/>
                  <a:gd name="T34" fmla="*/ 0 w 2750"/>
                  <a:gd name="T35" fmla="*/ 0 h 1733"/>
                  <a:gd name="T36" fmla="*/ 0 w 2750"/>
                  <a:gd name="T37" fmla="*/ 0 h 1733"/>
                  <a:gd name="T38" fmla="*/ 0 w 2750"/>
                  <a:gd name="T39" fmla="*/ 0 h 1733"/>
                  <a:gd name="T40" fmla="*/ 0 w 2750"/>
                  <a:gd name="T41" fmla="*/ 0 h 1733"/>
                  <a:gd name="T42" fmla="*/ 0 w 2750"/>
                  <a:gd name="T43" fmla="*/ 0 h 1733"/>
                  <a:gd name="T44" fmla="*/ 0 w 2750"/>
                  <a:gd name="T45" fmla="*/ 0 h 1733"/>
                  <a:gd name="T46" fmla="*/ 0 w 2750"/>
                  <a:gd name="T47" fmla="*/ 0 h 1733"/>
                  <a:gd name="T48" fmla="*/ 0 w 2750"/>
                  <a:gd name="T49" fmla="*/ 0 h 1733"/>
                  <a:gd name="T50" fmla="*/ 0 w 2750"/>
                  <a:gd name="T51" fmla="*/ 0 h 1733"/>
                  <a:gd name="T52" fmla="*/ 0 w 2750"/>
                  <a:gd name="T53" fmla="*/ 0 h 1733"/>
                  <a:gd name="T54" fmla="*/ 0 w 2750"/>
                  <a:gd name="T55" fmla="*/ 0 h 1733"/>
                  <a:gd name="T56" fmla="*/ 0 w 2750"/>
                  <a:gd name="T57" fmla="*/ 0 h 1733"/>
                  <a:gd name="T58" fmla="*/ 0 w 2750"/>
                  <a:gd name="T59" fmla="*/ 0 h 1733"/>
                  <a:gd name="T60" fmla="*/ 0 w 2750"/>
                  <a:gd name="T61" fmla="*/ 0 h 1733"/>
                  <a:gd name="T62" fmla="*/ 0 w 2750"/>
                  <a:gd name="T63" fmla="*/ 0 h 1733"/>
                  <a:gd name="T64" fmla="*/ 0 w 2750"/>
                  <a:gd name="T65" fmla="*/ 0 h 17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50" h="1733">
                    <a:moveTo>
                      <a:pt x="892" y="0"/>
                    </a:moveTo>
                    <a:lnTo>
                      <a:pt x="923" y="56"/>
                    </a:lnTo>
                    <a:lnTo>
                      <a:pt x="956" y="112"/>
                    </a:lnTo>
                    <a:lnTo>
                      <a:pt x="992" y="169"/>
                    </a:lnTo>
                    <a:lnTo>
                      <a:pt x="1030" y="226"/>
                    </a:lnTo>
                    <a:lnTo>
                      <a:pt x="1070" y="284"/>
                    </a:lnTo>
                    <a:lnTo>
                      <a:pt x="1113" y="343"/>
                    </a:lnTo>
                    <a:lnTo>
                      <a:pt x="1158" y="401"/>
                    </a:lnTo>
                    <a:lnTo>
                      <a:pt x="1206" y="461"/>
                    </a:lnTo>
                    <a:lnTo>
                      <a:pt x="1255" y="520"/>
                    </a:lnTo>
                    <a:lnTo>
                      <a:pt x="1306" y="579"/>
                    </a:lnTo>
                    <a:lnTo>
                      <a:pt x="1359" y="638"/>
                    </a:lnTo>
                    <a:lnTo>
                      <a:pt x="1414" y="697"/>
                    </a:lnTo>
                    <a:lnTo>
                      <a:pt x="1471" y="756"/>
                    </a:lnTo>
                    <a:lnTo>
                      <a:pt x="1529" y="815"/>
                    </a:lnTo>
                    <a:lnTo>
                      <a:pt x="1588" y="873"/>
                    </a:lnTo>
                    <a:lnTo>
                      <a:pt x="1650" y="931"/>
                    </a:lnTo>
                    <a:lnTo>
                      <a:pt x="1712" y="988"/>
                    </a:lnTo>
                    <a:lnTo>
                      <a:pt x="1776" y="1045"/>
                    </a:lnTo>
                    <a:lnTo>
                      <a:pt x="1841" y="1101"/>
                    </a:lnTo>
                    <a:lnTo>
                      <a:pt x="1907" y="1157"/>
                    </a:lnTo>
                    <a:lnTo>
                      <a:pt x="1974" y="1211"/>
                    </a:lnTo>
                    <a:lnTo>
                      <a:pt x="2041" y="1265"/>
                    </a:lnTo>
                    <a:lnTo>
                      <a:pt x="2110" y="1317"/>
                    </a:lnTo>
                    <a:lnTo>
                      <a:pt x="2180" y="1369"/>
                    </a:lnTo>
                    <a:lnTo>
                      <a:pt x="2250" y="1419"/>
                    </a:lnTo>
                    <a:lnTo>
                      <a:pt x="2320" y="1469"/>
                    </a:lnTo>
                    <a:lnTo>
                      <a:pt x="2391" y="1516"/>
                    </a:lnTo>
                    <a:lnTo>
                      <a:pt x="2462" y="1563"/>
                    </a:lnTo>
                    <a:lnTo>
                      <a:pt x="2534" y="1608"/>
                    </a:lnTo>
                    <a:lnTo>
                      <a:pt x="2606" y="1651"/>
                    </a:lnTo>
                    <a:lnTo>
                      <a:pt x="2678" y="1693"/>
                    </a:lnTo>
                    <a:lnTo>
                      <a:pt x="2750" y="1733"/>
                    </a:lnTo>
                    <a:lnTo>
                      <a:pt x="838" y="1733"/>
                    </a:lnTo>
                    <a:lnTo>
                      <a:pt x="805" y="1687"/>
                    </a:lnTo>
                    <a:lnTo>
                      <a:pt x="771" y="1640"/>
                    </a:lnTo>
                    <a:lnTo>
                      <a:pt x="738" y="1592"/>
                    </a:lnTo>
                    <a:lnTo>
                      <a:pt x="705" y="1542"/>
                    </a:lnTo>
                    <a:lnTo>
                      <a:pt x="672" y="1492"/>
                    </a:lnTo>
                    <a:lnTo>
                      <a:pt x="640" y="1441"/>
                    </a:lnTo>
                    <a:lnTo>
                      <a:pt x="608" y="1389"/>
                    </a:lnTo>
                    <a:lnTo>
                      <a:pt x="576" y="1336"/>
                    </a:lnTo>
                    <a:lnTo>
                      <a:pt x="545" y="1282"/>
                    </a:lnTo>
                    <a:lnTo>
                      <a:pt x="514" y="1227"/>
                    </a:lnTo>
                    <a:lnTo>
                      <a:pt x="483" y="1172"/>
                    </a:lnTo>
                    <a:lnTo>
                      <a:pt x="453" y="1117"/>
                    </a:lnTo>
                    <a:lnTo>
                      <a:pt x="427" y="1057"/>
                    </a:lnTo>
                    <a:lnTo>
                      <a:pt x="421" y="1004"/>
                    </a:lnTo>
                    <a:lnTo>
                      <a:pt x="386" y="947"/>
                    </a:lnTo>
                    <a:lnTo>
                      <a:pt x="355" y="890"/>
                    </a:lnTo>
                    <a:lnTo>
                      <a:pt x="329" y="832"/>
                    </a:lnTo>
                    <a:lnTo>
                      <a:pt x="301" y="779"/>
                    </a:lnTo>
                    <a:lnTo>
                      <a:pt x="277" y="719"/>
                    </a:lnTo>
                    <a:lnTo>
                      <a:pt x="254" y="661"/>
                    </a:lnTo>
                    <a:lnTo>
                      <a:pt x="227" y="607"/>
                    </a:lnTo>
                    <a:lnTo>
                      <a:pt x="205" y="551"/>
                    </a:lnTo>
                    <a:lnTo>
                      <a:pt x="182" y="491"/>
                    </a:lnTo>
                    <a:lnTo>
                      <a:pt x="163" y="437"/>
                    </a:lnTo>
                    <a:lnTo>
                      <a:pt x="140" y="380"/>
                    </a:lnTo>
                    <a:lnTo>
                      <a:pt x="116" y="320"/>
                    </a:lnTo>
                    <a:lnTo>
                      <a:pt x="94" y="268"/>
                    </a:lnTo>
                    <a:lnTo>
                      <a:pt x="76" y="211"/>
                    </a:lnTo>
                    <a:lnTo>
                      <a:pt x="55" y="158"/>
                    </a:lnTo>
                    <a:lnTo>
                      <a:pt x="40" y="106"/>
                    </a:lnTo>
                    <a:lnTo>
                      <a:pt x="25" y="50"/>
                    </a:lnTo>
                    <a:lnTo>
                      <a:pt x="0" y="0"/>
                    </a:lnTo>
                    <a:lnTo>
                      <a:pt x="89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393" name="Freeform 33"/>
              <p:cNvSpPr>
                <a:spLocks/>
              </p:cNvSpPr>
              <p:nvPr/>
            </p:nvSpPr>
            <p:spPr bwMode="auto">
              <a:xfrm rot="-2678430">
                <a:off x="499" y="403"/>
                <a:ext cx="493" cy="278"/>
              </a:xfrm>
              <a:custGeom>
                <a:avLst/>
                <a:gdLst>
                  <a:gd name="T0" fmla="*/ 0 w 6472"/>
                  <a:gd name="T1" fmla="*/ 0 h 2485"/>
                  <a:gd name="T2" fmla="*/ 0 w 6472"/>
                  <a:gd name="T3" fmla="*/ 0 h 2485"/>
                  <a:gd name="T4" fmla="*/ 0 w 6472"/>
                  <a:gd name="T5" fmla="*/ 0 h 2485"/>
                  <a:gd name="T6" fmla="*/ 0 w 6472"/>
                  <a:gd name="T7" fmla="*/ 0 h 24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72" h="2485">
                    <a:moveTo>
                      <a:pt x="0" y="2485"/>
                    </a:moveTo>
                    <a:lnTo>
                      <a:pt x="6472" y="2485"/>
                    </a:lnTo>
                    <a:lnTo>
                      <a:pt x="3236" y="0"/>
                    </a:lnTo>
                    <a:lnTo>
                      <a:pt x="0" y="2485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394" name="Freeform 34"/>
              <p:cNvSpPr>
                <a:spLocks/>
              </p:cNvSpPr>
              <p:nvPr/>
            </p:nvSpPr>
            <p:spPr bwMode="auto">
              <a:xfrm rot="-2678430">
                <a:off x="474" y="737"/>
                <a:ext cx="839" cy="720"/>
              </a:xfrm>
              <a:custGeom>
                <a:avLst/>
                <a:gdLst>
                  <a:gd name="T0" fmla="*/ 0 w 11000"/>
                  <a:gd name="T1" fmla="*/ 0 h 6931"/>
                  <a:gd name="T2" fmla="*/ 0 w 11000"/>
                  <a:gd name="T3" fmla="*/ 0 h 6931"/>
                  <a:gd name="T4" fmla="*/ 0 w 11000"/>
                  <a:gd name="T5" fmla="*/ 0 h 6931"/>
                  <a:gd name="T6" fmla="*/ 0 w 11000"/>
                  <a:gd name="T7" fmla="*/ 0 h 6931"/>
                  <a:gd name="T8" fmla="*/ 0 w 11000"/>
                  <a:gd name="T9" fmla="*/ 0 h 6931"/>
                  <a:gd name="T10" fmla="*/ 0 w 11000"/>
                  <a:gd name="T11" fmla="*/ 0 h 6931"/>
                  <a:gd name="T12" fmla="*/ 0 w 11000"/>
                  <a:gd name="T13" fmla="*/ 0 h 6931"/>
                  <a:gd name="T14" fmla="*/ 0 w 11000"/>
                  <a:gd name="T15" fmla="*/ 0 h 6931"/>
                  <a:gd name="T16" fmla="*/ 0 w 11000"/>
                  <a:gd name="T17" fmla="*/ 0 h 6931"/>
                  <a:gd name="T18" fmla="*/ 0 w 11000"/>
                  <a:gd name="T19" fmla="*/ 0 h 6931"/>
                  <a:gd name="T20" fmla="*/ 0 w 11000"/>
                  <a:gd name="T21" fmla="*/ 0 h 6931"/>
                  <a:gd name="T22" fmla="*/ 0 w 11000"/>
                  <a:gd name="T23" fmla="*/ 0 h 6931"/>
                  <a:gd name="T24" fmla="*/ 0 w 11000"/>
                  <a:gd name="T25" fmla="*/ 0 h 6931"/>
                  <a:gd name="T26" fmla="*/ 0 w 11000"/>
                  <a:gd name="T27" fmla="*/ 0 h 6931"/>
                  <a:gd name="T28" fmla="*/ 0 w 11000"/>
                  <a:gd name="T29" fmla="*/ 0 h 6931"/>
                  <a:gd name="T30" fmla="*/ 0 w 11000"/>
                  <a:gd name="T31" fmla="*/ 0 h 6931"/>
                  <a:gd name="T32" fmla="*/ 0 w 11000"/>
                  <a:gd name="T33" fmla="*/ 0 h 6931"/>
                  <a:gd name="T34" fmla="*/ 0 w 11000"/>
                  <a:gd name="T35" fmla="*/ 0 h 6931"/>
                  <a:gd name="T36" fmla="*/ 0 w 11000"/>
                  <a:gd name="T37" fmla="*/ 0 h 6931"/>
                  <a:gd name="T38" fmla="*/ 0 w 11000"/>
                  <a:gd name="T39" fmla="*/ 0 h 6931"/>
                  <a:gd name="T40" fmla="*/ 0 w 11000"/>
                  <a:gd name="T41" fmla="*/ 0 h 6931"/>
                  <a:gd name="T42" fmla="*/ 0 w 11000"/>
                  <a:gd name="T43" fmla="*/ 0 h 6931"/>
                  <a:gd name="T44" fmla="*/ 0 w 11000"/>
                  <a:gd name="T45" fmla="*/ 0 h 6931"/>
                  <a:gd name="T46" fmla="*/ 0 w 11000"/>
                  <a:gd name="T47" fmla="*/ 0 h 6931"/>
                  <a:gd name="T48" fmla="*/ 0 w 11000"/>
                  <a:gd name="T49" fmla="*/ 0 h 6931"/>
                  <a:gd name="T50" fmla="*/ 0 w 11000"/>
                  <a:gd name="T51" fmla="*/ 0 h 6931"/>
                  <a:gd name="T52" fmla="*/ 0 w 11000"/>
                  <a:gd name="T53" fmla="*/ 0 h 6931"/>
                  <a:gd name="T54" fmla="*/ 0 w 11000"/>
                  <a:gd name="T55" fmla="*/ 0 h 6931"/>
                  <a:gd name="T56" fmla="*/ 0 w 11000"/>
                  <a:gd name="T57" fmla="*/ 0 h 6931"/>
                  <a:gd name="T58" fmla="*/ 0 w 11000"/>
                  <a:gd name="T59" fmla="*/ 0 h 6931"/>
                  <a:gd name="T60" fmla="*/ 0 w 11000"/>
                  <a:gd name="T61" fmla="*/ 0 h 6931"/>
                  <a:gd name="T62" fmla="*/ 0 w 11000"/>
                  <a:gd name="T63" fmla="*/ 0 h 6931"/>
                  <a:gd name="T64" fmla="*/ 0 w 11000"/>
                  <a:gd name="T65" fmla="*/ 0 h 69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000" h="6931">
                    <a:moveTo>
                      <a:pt x="7432" y="0"/>
                    </a:moveTo>
                    <a:lnTo>
                      <a:pt x="7309" y="222"/>
                    </a:lnTo>
                    <a:lnTo>
                      <a:pt x="7177" y="447"/>
                    </a:lnTo>
                    <a:lnTo>
                      <a:pt x="7034" y="675"/>
                    </a:lnTo>
                    <a:lnTo>
                      <a:pt x="6882" y="905"/>
                    </a:lnTo>
                    <a:lnTo>
                      <a:pt x="6720" y="1137"/>
                    </a:lnTo>
                    <a:lnTo>
                      <a:pt x="6548" y="1370"/>
                    </a:lnTo>
                    <a:lnTo>
                      <a:pt x="6367" y="1605"/>
                    </a:lnTo>
                    <a:lnTo>
                      <a:pt x="6178" y="1842"/>
                    </a:lnTo>
                    <a:lnTo>
                      <a:pt x="5981" y="2078"/>
                    </a:lnTo>
                    <a:lnTo>
                      <a:pt x="5776" y="2315"/>
                    </a:lnTo>
                    <a:lnTo>
                      <a:pt x="5564" y="2551"/>
                    </a:lnTo>
                    <a:lnTo>
                      <a:pt x="5344" y="2788"/>
                    </a:lnTo>
                    <a:lnTo>
                      <a:pt x="5118" y="3023"/>
                    </a:lnTo>
                    <a:lnTo>
                      <a:pt x="4886" y="3258"/>
                    </a:lnTo>
                    <a:lnTo>
                      <a:pt x="4647" y="3491"/>
                    </a:lnTo>
                    <a:lnTo>
                      <a:pt x="4402" y="3722"/>
                    </a:lnTo>
                    <a:lnTo>
                      <a:pt x="4152" y="3953"/>
                    </a:lnTo>
                    <a:lnTo>
                      <a:pt x="3897" y="4180"/>
                    </a:lnTo>
                    <a:lnTo>
                      <a:pt x="3638" y="4405"/>
                    </a:lnTo>
                    <a:lnTo>
                      <a:pt x="3374" y="4626"/>
                    </a:lnTo>
                    <a:lnTo>
                      <a:pt x="3106" y="4844"/>
                    </a:lnTo>
                    <a:lnTo>
                      <a:pt x="2835" y="5058"/>
                    </a:lnTo>
                    <a:lnTo>
                      <a:pt x="2560" y="5269"/>
                    </a:lnTo>
                    <a:lnTo>
                      <a:pt x="2282" y="5475"/>
                    </a:lnTo>
                    <a:lnTo>
                      <a:pt x="2002" y="5677"/>
                    </a:lnTo>
                    <a:lnTo>
                      <a:pt x="1720" y="5874"/>
                    </a:lnTo>
                    <a:lnTo>
                      <a:pt x="1437" y="6065"/>
                    </a:lnTo>
                    <a:lnTo>
                      <a:pt x="1151" y="6251"/>
                    </a:lnTo>
                    <a:lnTo>
                      <a:pt x="864" y="6431"/>
                    </a:lnTo>
                    <a:lnTo>
                      <a:pt x="576" y="6604"/>
                    </a:lnTo>
                    <a:lnTo>
                      <a:pt x="288" y="6771"/>
                    </a:lnTo>
                    <a:lnTo>
                      <a:pt x="0" y="6931"/>
                    </a:lnTo>
                    <a:lnTo>
                      <a:pt x="7647" y="6931"/>
                    </a:lnTo>
                    <a:lnTo>
                      <a:pt x="7782" y="6748"/>
                    </a:lnTo>
                    <a:lnTo>
                      <a:pt x="7915" y="6560"/>
                    </a:lnTo>
                    <a:lnTo>
                      <a:pt x="8049" y="6366"/>
                    </a:lnTo>
                    <a:lnTo>
                      <a:pt x="8180" y="6169"/>
                    </a:lnTo>
                    <a:lnTo>
                      <a:pt x="8312" y="5968"/>
                    </a:lnTo>
                    <a:lnTo>
                      <a:pt x="8442" y="5762"/>
                    </a:lnTo>
                    <a:lnTo>
                      <a:pt x="8570" y="5554"/>
                    </a:lnTo>
                    <a:lnTo>
                      <a:pt x="8696" y="5342"/>
                    </a:lnTo>
                    <a:lnTo>
                      <a:pt x="8822" y="5127"/>
                    </a:lnTo>
                    <a:lnTo>
                      <a:pt x="8946" y="4909"/>
                    </a:lnTo>
                    <a:lnTo>
                      <a:pt x="9069" y="4689"/>
                    </a:lnTo>
                    <a:lnTo>
                      <a:pt x="9188" y="4468"/>
                    </a:lnTo>
                    <a:lnTo>
                      <a:pt x="9307" y="4243"/>
                    </a:lnTo>
                    <a:lnTo>
                      <a:pt x="9422" y="4019"/>
                    </a:lnTo>
                    <a:lnTo>
                      <a:pt x="9536" y="3792"/>
                    </a:lnTo>
                    <a:lnTo>
                      <a:pt x="9647" y="3563"/>
                    </a:lnTo>
                    <a:lnTo>
                      <a:pt x="9756" y="3335"/>
                    </a:lnTo>
                    <a:lnTo>
                      <a:pt x="9862" y="3106"/>
                    </a:lnTo>
                    <a:lnTo>
                      <a:pt x="9966" y="2876"/>
                    </a:lnTo>
                    <a:lnTo>
                      <a:pt x="10066" y="2647"/>
                    </a:lnTo>
                    <a:lnTo>
                      <a:pt x="10163" y="2418"/>
                    </a:lnTo>
                    <a:lnTo>
                      <a:pt x="10257" y="2190"/>
                    </a:lnTo>
                    <a:lnTo>
                      <a:pt x="10348" y="1963"/>
                    </a:lnTo>
                    <a:lnTo>
                      <a:pt x="10436" y="1735"/>
                    </a:lnTo>
                    <a:lnTo>
                      <a:pt x="10520" y="1511"/>
                    </a:lnTo>
                    <a:lnTo>
                      <a:pt x="10601" y="1287"/>
                    </a:lnTo>
                    <a:lnTo>
                      <a:pt x="10677" y="1066"/>
                    </a:lnTo>
                    <a:lnTo>
                      <a:pt x="10750" y="847"/>
                    </a:lnTo>
                    <a:lnTo>
                      <a:pt x="10818" y="631"/>
                    </a:lnTo>
                    <a:lnTo>
                      <a:pt x="10884" y="417"/>
                    </a:lnTo>
                    <a:lnTo>
                      <a:pt x="10944" y="207"/>
                    </a:lnTo>
                    <a:lnTo>
                      <a:pt x="11000" y="0"/>
                    </a:lnTo>
                    <a:lnTo>
                      <a:pt x="74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84363" name="Group 35"/>
            <p:cNvGrpSpPr>
              <a:grpSpLocks/>
            </p:cNvGrpSpPr>
            <p:nvPr/>
          </p:nvGrpSpPr>
          <p:grpSpPr bwMode="auto">
            <a:xfrm rot="8277826">
              <a:off x="5562904" y="3619858"/>
              <a:ext cx="1331913" cy="1706563"/>
              <a:chOff x="820" y="-30"/>
              <a:chExt cx="839" cy="1075"/>
            </a:xfrm>
          </p:grpSpPr>
          <p:sp>
            <p:nvSpPr>
              <p:cNvPr id="484390" name="Freeform 37"/>
              <p:cNvSpPr>
                <a:spLocks/>
              </p:cNvSpPr>
              <p:nvPr/>
            </p:nvSpPr>
            <p:spPr bwMode="auto">
              <a:xfrm rot="-2678430">
                <a:off x="872" y="-30"/>
                <a:ext cx="493" cy="278"/>
              </a:xfrm>
              <a:custGeom>
                <a:avLst/>
                <a:gdLst>
                  <a:gd name="T0" fmla="*/ 0 w 6472"/>
                  <a:gd name="T1" fmla="*/ 0 h 2485"/>
                  <a:gd name="T2" fmla="*/ 0 w 6472"/>
                  <a:gd name="T3" fmla="*/ 0 h 2485"/>
                  <a:gd name="T4" fmla="*/ 0 w 6472"/>
                  <a:gd name="T5" fmla="*/ 0 h 2485"/>
                  <a:gd name="T6" fmla="*/ 0 w 6472"/>
                  <a:gd name="T7" fmla="*/ 0 h 24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72" h="2485">
                    <a:moveTo>
                      <a:pt x="0" y="2485"/>
                    </a:moveTo>
                    <a:lnTo>
                      <a:pt x="6472" y="2485"/>
                    </a:lnTo>
                    <a:lnTo>
                      <a:pt x="3236" y="0"/>
                    </a:lnTo>
                    <a:lnTo>
                      <a:pt x="0" y="2485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391" name="Freeform 38"/>
              <p:cNvSpPr>
                <a:spLocks/>
              </p:cNvSpPr>
              <p:nvPr/>
            </p:nvSpPr>
            <p:spPr bwMode="auto">
              <a:xfrm rot="-2678430">
                <a:off x="820" y="325"/>
                <a:ext cx="839" cy="720"/>
              </a:xfrm>
              <a:custGeom>
                <a:avLst/>
                <a:gdLst>
                  <a:gd name="T0" fmla="*/ 0 w 11000"/>
                  <a:gd name="T1" fmla="*/ 0 h 6931"/>
                  <a:gd name="T2" fmla="*/ 0 w 11000"/>
                  <a:gd name="T3" fmla="*/ 0 h 6931"/>
                  <a:gd name="T4" fmla="*/ 0 w 11000"/>
                  <a:gd name="T5" fmla="*/ 0 h 6931"/>
                  <a:gd name="T6" fmla="*/ 0 w 11000"/>
                  <a:gd name="T7" fmla="*/ 0 h 6931"/>
                  <a:gd name="T8" fmla="*/ 0 w 11000"/>
                  <a:gd name="T9" fmla="*/ 0 h 6931"/>
                  <a:gd name="T10" fmla="*/ 0 w 11000"/>
                  <a:gd name="T11" fmla="*/ 0 h 6931"/>
                  <a:gd name="T12" fmla="*/ 0 w 11000"/>
                  <a:gd name="T13" fmla="*/ 0 h 6931"/>
                  <a:gd name="T14" fmla="*/ 0 w 11000"/>
                  <a:gd name="T15" fmla="*/ 0 h 6931"/>
                  <a:gd name="T16" fmla="*/ 0 w 11000"/>
                  <a:gd name="T17" fmla="*/ 0 h 6931"/>
                  <a:gd name="T18" fmla="*/ 0 w 11000"/>
                  <a:gd name="T19" fmla="*/ 0 h 6931"/>
                  <a:gd name="T20" fmla="*/ 0 w 11000"/>
                  <a:gd name="T21" fmla="*/ 0 h 6931"/>
                  <a:gd name="T22" fmla="*/ 0 w 11000"/>
                  <a:gd name="T23" fmla="*/ 0 h 6931"/>
                  <a:gd name="T24" fmla="*/ 0 w 11000"/>
                  <a:gd name="T25" fmla="*/ 0 h 6931"/>
                  <a:gd name="T26" fmla="*/ 0 w 11000"/>
                  <a:gd name="T27" fmla="*/ 0 h 6931"/>
                  <a:gd name="T28" fmla="*/ 0 w 11000"/>
                  <a:gd name="T29" fmla="*/ 0 h 6931"/>
                  <a:gd name="T30" fmla="*/ 0 w 11000"/>
                  <a:gd name="T31" fmla="*/ 0 h 6931"/>
                  <a:gd name="T32" fmla="*/ 0 w 11000"/>
                  <a:gd name="T33" fmla="*/ 0 h 6931"/>
                  <a:gd name="T34" fmla="*/ 0 w 11000"/>
                  <a:gd name="T35" fmla="*/ 0 h 6931"/>
                  <a:gd name="T36" fmla="*/ 0 w 11000"/>
                  <a:gd name="T37" fmla="*/ 0 h 6931"/>
                  <a:gd name="T38" fmla="*/ 0 w 11000"/>
                  <a:gd name="T39" fmla="*/ 0 h 6931"/>
                  <a:gd name="T40" fmla="*/ 0 w 11000"/>
                  <a:gd name="T41" fmla="*/ 0 h 6931"/>
                  <a:gd name="T42" fmla="*/ 0 w 11000"/>
                  <a:gd name="T43" fmla="*/ 0 h 6931"/>
                  <a:gd name="T44" fmla="*/ 0 w 11000"/>
                  <a:gd name="T45" fmla="*/ 0 h 6931"/>
                  <a:gd name="T46" fmla="*/ 0 w 11000"/>
                  <a:gd name="T47" fmla="*/ 0 h 6931"/>
                  <a:gd name="T48" fmla="*/ 0 w 11000"/>
                  <a:gd name="T49" fmla="*/ 0 h 6931"/>
                  <a:gd name="T50" fmla="*/ 0 w 11000"/>
                  <a:gd name="T51" fmla="*/ 0 h 6931"/>
                  <a:gd name="T52" fmla="*/ 0 w 11000"/>
                  <a:gd name="T53" fmla="*/ 0 h 6931"/>
                  <a:gd name="T54" fmla="*/ 0 w 11000"/>
                  <a:gd name="T55" fmla="*/ 0 h 6931"/>
                  <a:gd name="T56" fmla="*/ 0 w 11000"/>
                  <a:gd name="T57" fmla="*/ 0 h 6931"/>
                  <a:gd name="T58" fmla="*/ 0 w 11000"/>
                  <a:gd name="T59" fmla="*/ 0 h 6931"/>
                  <a:gd name="T60" fmla="*/ 0 w 11000"/>
                  <a:gd name="T61" fmla="*/ 0 h 6931"/>
                  <a:gd name="T62" fmla="*/ 0 w 11000"/>
                  <a:gd name="T63" fmla="*/ 0 h 6931"/>
                  <a:gd name="T64" fmla="*/ 0 w 11000"/>
                  <a:gd name="T65" fmla="*/ 0 h 69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000" h="6931">
                    <a:moveTo>
                      <a:pt x="7432" y="0"/>
                    </a:moveTo>
                    <a:lnTo>
                      <a:pt x="7309" y="222"/>
                    </a:lnTo>
                    <a:lnTo>
                      <a:pt x="7177" y="447"/>
                    </a:lnTo>
                    <a:lnTo>
                      <a:pt x="7034" y="675"/>
                    </a:lnTo>
                    <a:lnTo>
                      <a:pt x="6882" y="905"/>
                    </a:lnTo>
                    <a:lnTo>
                      <a:pt x="6720" y="1137"/>
                    </a:lnTo>
                    <a:lnTo>
                      <a:pt x="6548" y="1370"/>
                    </a:lnTo>
                    <a:lnTo>
                      <a:pt x="6367" y="1605"/>
                    </a:lnTo>
                    <a:lnTo>
                      <a:pt x="6178" y="1842"/>
                    </a:lnTo>
                    <a:lnTo>
                      <a:pt x="5981" y="2078"/>
                    </a:lnTo>
                    <a:lnTo>
                      <a:pt x="5776" y="2315"/>
                    </a:lnTo>
                    <a:lnTo>
                      <a:pt x="5564" y="2551"/>
                    </a:lnTo>
                    <a:lnTo>
                      <a:pt x="5344" y="2788"/>
                    </a:lnTo>
                    <a:lnTo>
                      <a:pt x="5118" y="3023"/>
                    </a:lnTo>
                    <a:lnTo>
                      <a:pt x="4886" y="3258"/>
                    </a:lnTo>
                    <a:lnTo>
                      <a:pt x="4647" y="3491"/>
                    </a:lnTo>
                    <a:lnTo>
                      <a:pt x="4402" y="3722"/>
                    </a:lnTo>
                    <a:lnTo>
                      <a:pt x="4152" y="3953"/>
                    </a:lnTo>
                    <a:lnTo>
                      <a:pt x="3897" y="4180"/>
                    </a:lnTo>
                    <a:lnTo>
                      <a:pt x="3638" y="4405"/>
                    </a:lnTo>
                    <a:lnTo>
                      <a:pt x="3374" y="4626"/>
                    </a:lnTo>
                    <a:lnTo>
                      <a:pt x="3106" y="4844"/>
                    </a:lnTo>
                    <a:lnTo>
                      <a:pt x="2835" y="5058"/>
                    </a:lnTo>
                    <a:lnTo>
                      <a:pt x="2560" y="5269"/>
                    </a:lnTo>
                    <a:lnTo>
                      <a:pt x="2282" y="5475"/>
                    </a:lnTo>
                    <a:lnTo>
                      <a:pt x="2002" y="5677"/>
                    </a:lnTo>
                    <a:lnTo>
                      <a:pt x="1720" y="5874"/>
                    </a:lnTo>
                    <a:lnTo>
                      <a:pt x="1437" y="6065"/>
                    </a:lnTo>
                    <a:lnTo>
                      <a:pt x="1151" y="6251"/>
                    </a:lnTo>
                    <a:lnTo>
                      <a:pt x="864" y="6431"/>
                    </a:lnTo>
                    <a:lnTo>
                      <a:pt x="576" y="6604"/>
                    </a:lnTo>
                    <a:lnTo>
                      <a:pt x="288" y="6771"/>
                    </a:lnTo>
                    <a:lnTo>
                      <a:pt x="0" y="6931"/>
                    </a:lnTo>
                    <a:lnTo>
                      <a:pt x="7647" y="6931"/>
                    </a:lnTo>
                    <a:lnTo>
                      <a:pt x="7782" y="6748"/>
                    </a:lnTo>
                    <a:lnTo>
                      <a:pt x="7915" y="6560"/>
                    </a:lnTo>
                    <a:lnTo>
                      <a:pt x="8049" y="6366"/>
                    </a:lnTo>
                    <a:lnTo>
                      <a:pt x="8180" y="6169"/>
                    </a:lnTo>
                    <a:lnTo>
                      <a:pt x="8312" y="5968"/>
                    </a:lnTo>
                    <a:lnTo>
                      <a:pt x="8442" y="5762"/>
                    </a:lnTo>
                    <a:lnTo>
                      <a:pt x="8570" y="5554"/>
                    </a:lnTo>
                    <a:lnTo>
                      <a:pt x="8696" y="5342"/>
                    </a:lnTo>
                    <a:lnTo>
                      <a:pt x="8822" y="5127"/>
                    </a:lnTo>
                    <a:lnTo>
                      <a:pt x="8946" y="4909"/>
                    </a:lnTo>
                    <a:lnTo>
                      <a:pt x="9069" y="4689"/>
                    </a:lnTo>
                    <a:lnTo>
                      <a:pt x="9188" y="4468"/>
                    </a:lnTo>
                    <a:lnTo>
                      <a:pt x="9307" y="4243"/>
                    </a:lnTo>
                    <a:lnTo>
                      <a:pt x="9422" y="4019"/>
                    </a:lnTo>
                    <a:lnTo>
                      <a:pt x="9536" y="3792"/>
                    </a:lnTo>
                    <a:lnTo>
                      <a:pt x="9647" y="3563"/>
                    </a:lnTo>
                    <a:lnTo>
                      <a:pt x="9756" y="3335"/>
                    </a:lnTo>
                    <a:lnTo>
                      <a:pt x="9862" y="3106"/>
                    </a:lnTo>
                    <a:lnTo>
                      <a:pt x="9966" y="2876"/>
                    </a:lnTo>
                    <a:lnTo>
                      <a:pt x="10066" y="2647"/>
                    </a:lnTo>
                    <a:lnTo>
                      <a:pt x="10163" y="2418"/>
                    </a:lnTo>
                    <a:lnTo>
                      <a:pt x="10257" y="2190"/>
                    </a:lnTo>
                    <a:lnTo>
                      <a:pt x="10348" y="1963"/>
                    </a:lnTo>
                    <a:lnTo>
                      <a:pt x="10436" y="1735"/>
                    </a:lnTo>
                    <a:lnTo>
                      <a:pt x="10520" y="1511"/>
                    </a:lnTo>
                    <a:lnTo>
                      <a:pt x="10601" y="1287"/>
                    </a:lnTo>
                    <a:lnTo>
                      <a:pt x="10677" y="1066"/>
                    </a:lnTo>
                    <a:lnTo>
                      <a:pt x="10750" y="847"/>
                    </a:lnTo>
                    <a:lnTo>
                      <a:pt x="10818" y="631"/>
                    </a:lnTo>
                    <a:lnTo>
                      <a:pt x="10884" y="417"/>
                    </a:lnTo>
                    <a:lnTo>
                      <a:pt x="10944" y="207"/>
                    </a:lnTo>
                    <a:lnTo>
                      <a:pt x="11000" y="0"/>
                    </a:lnTo>
                    <a:lnTo>
                      <a:pt x="74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84364" name="Group 26"/>
            <p:cNvGrpSpPr>
              <a:grpSpLocks/>
            </p:cNvGrpSpPr>
            <p:nvPr/>
          </p:nvGrpSpPr>
          <p:grpSpPr bwMode="auto">
            <a:xfrm>
              <a:off x="0" y="1052736"/>
              <a:ext cx="1973262" cy="1776412"/>
              <a:chOff x="474" y="338"/>
              <a:chExt cx="1243" cy="1119"/>
            </a:xfrm>
          </p:grpSpPr>
          <p:sp>
            <p:nvSpPr>
              <p:cNvPr id="484387" name="Freeform 27"/>
              <p:cNvSpPr>
                <a:spLocks/>
              </p:cNvSpPr>
              <p:nvPr/>
            </p:nvSpPr>
            <p:spPr bwMode="auto">
              <a:xfrm rot="-2678430">
                <a:off x="878" y="338"/>
                <a:ext cx="839" cy="720"/>
              </a:xfrm>
              <a:custGeom>
                <a:avLst/>
                <a:gdLst>
                  <a:gd name="T0" fmla="*/ 0 w 2750"/>
                  <a:gd name="T1" fmla="*/ 0 h 1733"/>
                  <a:gd name="T2" fmla="*/ 0 w 2750"/>
                  <a:gd name="T3" fmla="*/ 0 h 1733"/>
                  <a:gd name="T4" fmla="*/ 0 w 2750"/>
                  <a:gd name="T5" fmla="*/ 0 h 1733"/>
                  <a:gd name="T6" fmla="*/ 0 w 2750"/>
                  <a:gd name="T7" fmla="*/ 0 h 1733"/>
                  <a:gd name="T8" fmla="*/ 0 w 2750"/>
                  <a:gd name="T9" fmla="*/ 0 h 1733"/>
                  <a:gd name="T10" fmla="*/ 0 w 2750"/>
                  <a:gd name="T11" fmla="*/ 0 h 1733"/>
                  <a:gd name="T12" fmla="*/ 0 w 2750"/>
                  <a:gd name="T13" fmla="*/ 0 h 1733"/>
                  <a:gd name="T14" fmla="*/ 0 w 2750"/>
                  <a:gd name="T15" fmla="*/ 0 h 1733"/>
                  <a:gd name="T16" fmla="*/ 0 w 2750"/>
                  <a:gd name="T17" fmla="*/ 0 h 1733"/>
                  <a:gd name="T18" fmla="*/ 0 w 2750"/>
                  <a:gd name="T19" fmla="*/ 0 h 1733"/>
                  <a:gd name="T20" fmla="*/ 0 w 2750"/>
                  <a:gd name="T21" fmla="*/ 0 h 1733"/>
                  <a:gd name="T22" fmla="*/ 0 w 2750"/>
                  <a:gd name="T23" fmla="*/ 0 h 1733"/>
                  <a:gd name="T24" fmla="*/ 0 w 2750"/>
                  <a:gd name="T25" fmla="*/ 0 h 1733"/>
                  <a:gd name="T26" fmla="*/ 0 w 2750"/>
                  <a:gd name="T27" fmla="*/ 0 h 1733"/>
                  <a:gd name="T28" fmla="*/ 0 w 2750"/>
                  <a:gd name="T29" fmla="*/ 0 h 1733"/>
                  <a:gd name="T30" fmla="*/ 0 w 2750"/>
                  <a:gd name="T31" fmla="*/ 0 h 1733"/>
                  <a:gd name="T32" fmla="*/ 0 w 2750"/>
                  <a:gd name="T33" fmla="*/ 0 h 1733"/>
                  <a:gd name="T34" fmla="*/ 0 w 2750"/>
                  <a:gd name="T35" fmla="*/ 0 h 1733"/>
                  <a:gd name="T36" fmla="*/ 0 w 2750"/>
                  <a:gd name="T37" fmla="*/ 0 h 1733"/>
                  <a:gd name="T38" fmla="*/ 0 w 2750"/>
                  <a:gd name="T39" fmla="*/ 0 h 1733"/>
                  <a:gd name="T40" fmla="*/ 0 w 2750"/>
                  <a:gd name="T41" fmla="*/ 0 h 1733"/>
                  <a:gd name="T42" fmla="*/ 0 w 2750"/>
                  <a:gd name="T43" fmla="*/ 0 h 1733"/>
                  <a:gd name="T44" fmla="*/ 0 w 2750"/>
                  <a:gd name="T45" fmla="*/ 0 h 1733"/>
                  <a:gd name="T46" fmla="*/ 0 w 2750"/>
                  <a:gd name="T47" fmla="*/ 0 h 1733"/>
                  <a:gd name="T48" fmla="*/ 0 w 2750"/>
                  <a:gd name="T49" fmla="*/ 0 h 1733"/>
                  <a:gd name="T50" fmla="*/ 0 w 2750"/>
                  <a:gd name="T51" fmla="*/ 0 h 1733"/>
                  <a:gd name="T52" fmla="*/ 0 w 2750"/>
                  <a:gd name="T53" fmla="*/ 0 h 1733"/>
                  <a:gd name="T54" fmla="*/ 0 w 2750"/>
                  <a:gd name="T55" fmla="*/ 0 h 1733"/>
                  <a:gd name="T56" fmla="*/ 0 w 2750"/>
                  <a:gd name="T57" fmla="*/ 0 h 1733"/>
                  <a:gd name="T58" fmla="*/ 0 w 2750"/>
                  <a:gd name="T59" fmla="*/ 0 h 1733"/>
                  <a:gd name="T60" fmla="*/ 0 w 2750"/>
                  <a:gd name="T61" fmla="*/ 0 h 1733"/>
                  <a:gd name="T62" fmla="*/ 0 w 2750"/>
                  <a:gd name="T63" fmla="*/ 0 h 1733"/>
                  <a:gd name="T64" fmla="*/ 0 w 2750"/>
                  <a:gd name="T65" fmla="*/ 0 h 17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50" h="1733">
                    <a:moveTo>
                      <a:pt x="892" y="0"/>
                    </a:moveTo>
                    <a:lnTo>
                      <a:pt x="923" y="56"/>
                    </a:lnTo>
                    <a:lnTo>
                      <a:pt x="956" y="112"/>
                    </a:lnTo>
                    <a:lnTo>
                      <a:pt x="992" y="169"/>
                    </a:lnTo>
                    <a:lnTo>
                      <a:pt x="1030" y="226"/>
                    </a:lnTo>
                    <a:lnTo>
                      <a:pt x="1070" y="284"/>
                    </a:lnTo>
                    <a:lnTo>
                      <a:pt x="1113" y="343"/>
                    </a:lnTo>
                    <a:lnTo>
                      <a:pt x="1158" y="401"/>
                    </a:lnTo>
                    <a:lnTo>
                      <a:pt x="1206" y="461"/>
                    </a:lnTo>
                    <a:lnTo>
                      <a:pt x="1255" y="520"/>
                    </a:lnTo>
                    <a:lnTo>
                      <a:pt x="1306" y="579"/>
                    </a:lnTo>
                    <a:lnTo>
                      <a:pt x="1359" y="638"/>
                    </a:lnTo>
                    <a:lnTo>
                      <a:pt x="1414" y="697"/>
                    </a:lnTo>
                    <a:lnTo>
                      <a:pt x="1471" y="756"/>
                    </a:lnTo>
                    <a:lnTo>
                      <a:pt x="1529" y="815"/>
                    </a:lnTo>
                    <a:lnTo>
                      <a:pt x="1588" y="873"/>
                    </a:lnTo>
                    <a:lnTo>
                      <a:pt x="1650" y="931"/>
                    </a:lnTo>
                    <a:lnTo>
                      <a:pt x="1712" y="988"/>
                    </a:lnTo>
                    <a:lnTo>
                      <a:pt x="1776" y="1045"/>
                    </a:lnTo>
                    <a:lnTo>
                      <a:pt x="1841" y="1101"/>
                    </a:lnTo>
                    <a:lnTo>
                      <a:pt x="1907" y="1157"/>
                    </a:lnTo>
                    <a:lnTo>
                      <a:pt x="1974" y="1211"/>
                    </a:lnTo>
                    <a:lnTo>
                      <a:pt x="2041" y="1265"/>
                    </a:lnTo>
                    <a:lnTo>
                      <a:pt x="2110" y="1317"/>
                    </a:lnTo>
                    <a:lnTo>
                      <a:pt x="2180" y="1369"/>
                    </a:lnTo>
                    <a:lnTo>
                      <a:pt x="2250" y="1419"/>
                    </a:lnTo>
                    <a:lnTo>
                      <a:pt x="2320" y="1469"/>
                    </a:lnTo>
                    <a:lnTo>
                      <a:pt x="2391" y="1516"/>
                    </a:lnTo>
                    <a:lnTo>
                      <a:pt x="2462" y="1563"/>
                    </a:lnTo>
                    <a:lnTo>
                      <a:pt x="2534" y="1608"/>
                    </a:lnTo>
                    <a:lnTo>
                      <a:pt x="2606" y="1651"/>
                    </a:lnTo>
                    <a:lnTo>
                      <a:pt x="2678" y="1693"/>
                    </a:lnTo>
                    <a:lnTo>
                      <a:pt x="2750" y="1733"/>
                    </a:lnTo>
                    <a:lnTo>
                      <a:pt x="838" y="1733"/>
                    </a:lnTo>
                    <a:lnTo>
                      <a:pt x="805" y="1687"/>
                    </a:lnTo>
                    <a:lnTo>
                      <a:pt x="771" y="1640"/>
                    </a:lnTo>
                    <a:lnTo>
                      <a:pt x="738" y="1592"/>
                    </a:lnTo>
                    <a:lnTo>
                      <a:pt x="705" y="1542"/>
                    </a:lnTo>
                    <a:lnTo>
                      <a:pt x="672" y="1492"/>
                    </a:lnTo>
                    <a:lnTo>
                      <a:pt x="640" y="1441"/>
                    </a:lnTo>
                    <a:lnTo>
                      <a:pt x="608" y="1389"/>
                    </a:lnTo>
                    <a:lnTo>
                      <a:pt x="576" y="1336"/>
                    </a:lnTo>
                    <a:lnTo>
                      <a:pt x="545" y="1282"/>
                    </a:lnTo>
                    <a:lnTo>
                      <a:pt x="514" y="1227"/>
                    </a:lnTo>
                    <a:lnTo>
                      <a:pt x="483" y="1172"/>
                    </a:lnTo>
                    <a:lnTo>
                      <a:pt x="453" y="1117"/>
                    </a:lnTo>
                    <a:lnTo>
                      <a:pt x="427" y="1057"/>
                    </a:lnTo>
                    <a:lnTo>
                      <a:pt x="421" y="1004"/>
                    </a:lnTo>
                    <a:lnTo>
                      <a:pt x="386" y="947"/>
                    </a:lnTo>
                    <a:lnTo>
                      <a:pt x="355" y="890"/>
                    </a:lnTo>
                    <a:lnTo>
                      <a:pt x="329" y="832"/>
                    </a:lnTo>
                    <a:lnTo>
                      <a:pt x="301" y="779"/>
                    </a:lnTo>
                    <a:lnTo>
                      <a:pt x="277" y="719"/>
                    </a:lnTo>
                    <a:lnTo>
                      <a:pt x="254" y="661"/>
                    </a:lnTo>
                    <a:lnTo>
                      <a:pt x="227" y="607"/>
                    </a:lnTo>
                    <a:lnTo>
                      <a:pt x="205" y="551"/>
                    </a:lnTo>
                    <a:lnTo>
                      <a:pt x="182" y="491"/>
                    </a:lnTo>
                    <a:lnTo>
                      <a:pt x="163" y="437"/>
                    </a:lnTo>
                    <a:lnTo>
                      <a:pt x="140" y="380"/>
                    </a:lnTo>
                    <a:lnTo>
                      <a:pt x="116" y="320"/>
                    </a:lnTo>
                    <a:lnTo>
                      <a:pt x="94" y="268"/>
                    </a:lnTo>
                    <a:lnTo>
                      <a:pt x="76" y="211"/>
                    </a:lnTo>
                    <a:lnTo>
                      <a:pt x="55" y="158"/>
                    </a:lnTo>
                    <a:lnTo>
                      <a:pt x="40" y="106"/>
                    </a:lnTo>
                    <a:lnTo>
                      <a:pt x="25" y="50"/>
                    </a:lnTo>
                    <a:lnTo>
                      <a:pt x="0" y="0"/>
                    </a:lnTo>
                    <a:lnTo>
                      <a:pt x="89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388" name="Freeform 28"/>
              <p:cNvSpPr>
                <a:spLocks/>
              </p:cNvSpPr>
              <p:nvPr/>
            </p:nvSpPr>
            <p:spPr bwMode="auto">
              <a:xfrm rot="-2678430">
                <a:off x="499" y="403"/>
                <a:ext cx="493" cy="278"/>
              </a:xfrm>
              <a:custGeom>
                <a:avLst/>
                <a:gdLst>
                  <a:gd name="T0" fmla="*/ 0 w 6472"/>
                  <a:gd name="T1" fmla="*/ 0 h 2485"/>
                  <a:gd name="T2" fmla="*/ 0 w 6472"/>
                  <a:gd name="T3" fmla="*/ 0 h 2485"/>
                  <a:gd name="T4" fmla="*/ 0 w 6472"/>
                  <a:gd name="T5" fmla="*/ 0 h 2485"/>
                  <a:gd name="T6" fmla="*/ 0 w 6472"/>
                  <a:gd name="T7" fmla="*/ 0 h 24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72" h="2485">
                    <a:moveTo>
                      <a:pt x="0" y="2485"/>
                    </a:moveTo>
                    <a:lnTo>
                      <a:pt x="6472" y="2485"/>
                    </a:lnTo>
                    <a:lnTo>
                      <a:pt x="3236" y="0"/>
                    </a:lnTo>
                    <a:lnTo>
                      <a:pt x="0" y="2485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389" name="Freeform 29"/>
              <p:cNvSpPr>
                <a:spLocks/>
              </p:cNvSpPr>
              <p:nvPr/>
            </p:nvSpPr>
            <p:spPr bwMode="auto">
              <a:xfrm rot="-2678430">
                <a:off x="474" y="737"/>
                <a:ext cx="839" cy="720"/>
              </a:xfrm>
              <a:custGeom>
                <a:avLst/>
                <a:gdLst>
                  <a:gd name="T0" fmla="*/ 0 w 11000"/>
                  <a:gd name="T1" fmla="*/ 0 h 6931"/>
                  <a:gd name="T2" fmla="*/ 0 w 11000"/>
                  <a:gd name="T3" fmla="*/ 0 h 6931"/>
                  <a:gd name="T4" fmla="*/ 0 w 11000"/>
                  <a:gd name="T5" fmla="*/ 0 h 6931"/>
                  <a:gd name="T6" fmla="*/ 0 w 11000"/>
                  <a:gd name="T7" fmla="*/ 0 h 6931"/>
                  <a:gd name="T8" fmla="*/ 0 w 11000"/>
                  <a:gd name="T9" fmla="*/ 0 h 6931"/>
                  <a:gd name="T10" fmla="*/ 0 w 11000"/>
                  <a:gd name="T11" fmla="*/ 0 h 6931"/>
                  <a:gd name="T12" fmla="*/ 0 w 11000"/>
                  <a:gd name="T13" fmla="*/ 0 h 6931"/>
                  <a:gd name="T14" fmla="*/ 0 w 11000"/>
                  <a:gd name="T15" fmla="*/ 0 h 6931"/>
                  <a:gd name="T16" fmla="*/ 0 w 11000"/>
                  <a:gd name="T17" fmla="*/ 0 h 6931"/>
                  <a:gd name="T18" fmla="*/ 0 w 11000"/>
                  <a:gd name="T19" fmla="*/ 0 h 6931"/>
                  <a:gd name="T20" fmla="*/ 0 w 11000"/>
                  <a:gd name="T21" fmla="*/ 0 h 6931"/>
                  <a:gd name="T22" fmla="*/ 0 w 11000"/>
                  <a:gd name="T23" fmla="*/ 0 h 6931"/>
                  <a:gd name="T24" fmla="*/ 0 w 11000"/>
                  <a:gd name="T25" fmla="*/ 0 h 6931"/>
                  <a:gd name="T26" fmla="*/ 0 w 11000"/>
                  <a:gd name="T27" fmla="*/ 0 h 6931"/>
                  <a:gd name="T28" fmla="*/ 0 w 11000"/>
                  <a:gd name="T29" fmla="*/ 0 h 6931"/>
                  <a:gd name="T30" fmla="*/ 0 w 11000"/>
                  <a:gd name="T31" fmla="*/ 0 h 6931"/>
                  <a:gd name="T32" fmla="*/ 0 w 11000"/>
                  <a:gd name="T33" fmla="*/ 0 h 6931"/>
                  <a:gd name="T34" fmla="*/ 0 w 11000"/>
                  <a:gd name="T35" fmla="*/ 0 h 6931"/>
                  <a:gd name="T36" fmla="*/ 0 w 11000"/>
                  <a:gd name="T37" fmla="*/ 0 h 6931"/>
                  <a:gd name="T38" fmla="*/ 0 w 11000"/>
                  <a:gd name="T39" fmla="*/ 0 h 6931"/>
                  <a:gd name="T40" fmla="*/ 0 w 11000"/>
                  <a:gd name="T41" fmla="*/ 0 h 6931"/>
                  <a:gd name="T42" fmla="*/ 0 w 11000"/>
                  <a:gd name="T43" fmla="*/ 0 h 6931"/>
                  <a:gd name="T44" fmla="*/ 0 w 11000"/>
                  <a:gd name="T45" fmla="*/ 0 h 6931"/>
                  <a:gd name="T46" fmla="*/ 0 w 11000"/>
                  <a:gd name="T47" fmla="*/ 0 h 6931"/>
                  <a:gd name="T48" fmla="*/ 0 w 11000"/>
                  <a:gd name="T49" fmla="*/ 0 h 6931"/>
                  <a:gd name="T50" fmla="*/ 0 w 11000"/>
                  <a:gd name="T51" fmla="*/ 0 h 6931"/>
                  <a:gd name="T52" fmla="*/ 0 w 11000"/>
                  <a:gd name="T53" fmla="*/ 0 h 6931"/>
                  <a:gd name="T54" fmla="*/ 0 w 11000"/>
                  <a:gd name="T55" fmla="*/ 0 h 6931"/>
                  <a:gd name="T56" fmla="*/ 0 w 11000"/>
                  <a:gd name="T57" fmla="*/ 0 h 6931"/>
                  <a:gd name="T58" fmla="*/ 0 w 11000"/>
                  <a:gd name="T59" fmla="*/ 0 h 6931"/>
                  <a:gd name="T60" fmla="*/ 0 w 11000"/>
                  <a:gd name="T61" fmla="*/ 0 h 6931"/>
                  <a:gd name="T62" fmla="*/ 0 w 11000"/>
                  <a:gd name="T63" fmla="*/ 0 h 6931"/>
                  <a:gd name="T64" fmla="*/ 0 w 11000"/>
                  <a:gd name="T65" fmla="*/ 0 h 69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000" h="6931">
                    <a:moveTo>
                      <a:pt x="7432" y="0"/>
                    </a:moveTo>
                    <a:lnTo>
                      <a:pt x="7309" y="222"/>
                    </a:lnTo>
                    <a:lnTo>
                      <a:pt x="7177" y="447"/>
                    </a:lnTo>
                    <a:lnTo>
                      <a:pt x="7034" y="675"/>
                    </a:lnTo>
                    <a:lnTo>
                      <a:pt x="6882" y="905"/>
                    </a:lnTo>
                    <a:lnTo>
                      <a:pt x="6720" y="1137"/>
                    </a:lnTo>
                    <a:lnTo>
                      <a:pt x="6548" y="1370"/>
                    </a:lnTo>
                    <a:lnTo>
                      <a:pt x="6367" y="1605"/>
                    </a:lnTo>
                    <a:lnTo>
                      <a:pt x="6178" y="1842"/>
                    </a:lnTo>
                    <a:lnTo>
                      <a:pt x="5981" y="2078"/>
                    </a:lnTo>
                    <a:lnTo>
                      <a:pt x="5776" y="2315"/>
                    </a:lnTo>
                    <a:lnTo>
                      <a:pt x="5564" y="2551"/>
                    </a:lnTo>
                    <a:lnTo>
                      <a:pt x="5344" y="2788"/>
                    </a:lnTo>
                    <a:lnTo>
                      <a:pt x="5118" y="3023"/>
                    </a:lnTo>
                    <a:lnTo>
                      <a:pt x="4886" y="3258"/>
                    </a:lnTo>
                    <a:lnTo>
                      <a:pt x="4647" y="3491"/>
                    </a:lnTo>
                    <a:lnTo>
                      <a:pt x="4402" y="3722"/>
                    </a:lnTo>
                    <a:lnTo>
                      <a:pt x="4152" y="3953"/>
                    </a:lnTo>
                    <a:lnTo>
                      <a:pt x="3897" y="4180"/>
                    </a:lnTo>
                    <a:lnTo>
                      <a:pt x="3638" y="4405"/>
                    </a:lnTo>
                    <a:lnTo>
                      <a:pt x="3374" y="4626"/>
                    </a:lnTo>
                    <a:lnTo>
                      <a:pt x="3106" y="4844"/>
                    </a:lnTo>
                    <a:lnTo>
                      <a:pt x="2835" y="5058"/>
                    </a:lnTo>
                    <a:lnTo>
                      <a:pt x="2560" y="5269"/>
                    </a:lnTo>
                    <a:lnTo>
                      <a:pt x="2282" y="5475"/>
                    </a:lnTo>
                    <a:lnTo>
                      <a:pt x="2002" y="5677"/>
                    </a:lnTo>
                    <a:lnTo>
                      <a:pt x="1720" y="5874"/>
                    </a:lnTo>
                    <a:lnTo>
                      <a:pt x="1437" y="6065"/>
                    </a:lnTo>
                    <a:lnTo>
                      <a:pt x="1151" y="6251"/>
                    </a:lnTo>
                    <a:lnTo>
                      <a:pt x="864" y="6431"/>
                    </a:lnTo>
                    <a:lnTo>
                      <a:pt x="576" y="6604"/>
                    </a:lnTo>
                    <a:lnTo>
                      <a:pt x="288" y="6771"/>
                    </a:lnTo>
                    <a:lnTo>
                      <a:pt x="0" y="6931"/>
                    </a:lnTo>
                    <a:lnTo>
                      <a:pt x="7647" y="6931"/>
                    </a:lnTo>
                    <a:lnTo>
                      <a:pt x="7782" y="6748"/>
                    </a:lnTo>
                    <a:lnTo>
                      <a:pt x="7915" y="6560"/>
                    </a:lnTo>
                    <a:lnTo>
                      <a:pt x="8049" y="6366"/>
                    </a:lnTo>
                    <a:lnTo>
                      <a:pt x="8180" y="6169"/>
                    </a:lnTo>
                    <a:lnTo>
                      <a:pt x="8312" y="5968"/>
                    </a:lnTo>
                    <a:lnTo>
                      <a:pt x="8442" y="5762"/>
                    </a:lnTo>
                    <a:lnTo>
                      <a:pt x="8570" y="5554"/>
                    </a:lnTo>
                    <a:lnTo>
                      <a:pt x="8696" y="5342"/>
                    </a:lnTo>
                    <a:lnTo>
                      <a:pt x="8822" y="5127"/>
                    </a:lnTo>
                    <a:lnTo>
                      <a:pt x="8946" y="4909"/>
                    </a:lnTo>
                    <a:lnTo>
                      <a:pt x="9069" y="4689"/>
                    </a:lnTo>
                    <a:lnTo>
                      <a:pt x="9188" y="4468"/>
                    </a:lnTo>
                    <a:lnTo>
                      <a:pt x="9307" y="4243"/>
                    </a:lnTo>
                    <a:lnTo>
                      <a:pt x="9422" y="4019"/>
                    </a:lnTo>
                    <a:lnTo>
                      <a:pt x="9536" y="3792"/>
                    </a:lnTo>
                    <a:lnTo>
                      <a:pt x="9647" y="3563"/>
                    </a:lnTo>
                    <a:lnTo>
                      <a:pt x="9756" y="3335"/>
                    </a:lnTo>
                    <a:lnTo>
                      <a:pt x="9862" y="3106"/>
                    </a:lnTo>
                    <a:lnTo>
                      <a:pt x="9966" y="2876"/>
                    </a:lnTo>
                    <a:lnTo>
                      <a:pt x="10066" y="2647"/>
                    </a:lnTo>
                    <a:lnTo>
                      <a:pt x="10163" y="2418"/>
                    </a:lnTo>
                    <a:lnTo>
                      <a:pt x="10257" y="2190"/>
                    </a:lnTo>
                    <a:lnTo>
                      <a:pt x="10348" y="1963"/>
                    </a:lnTo>
                    <a:lnTo>
                      <a:pt x="10436" y="1735"/>
                    </a:lnTo>
                    <a:lnTo>
                      <a:pt x="10520" y="1511"/>
                    </a:lnTo>
                    <a:lnTo>
                      <a:pt x="10601" y="1287"/>
                    </a:lnTo>
                    <a:lnTo>
                      <a:pt x="10677" y="1066"/>
                    </a:lnTo>
                    <a:lnTo>
                      <a:pt x="10750" y="847"/>
                    </a:lnTo>
                    <a:lnTo>
                      <a:pt x="10818" y="631"/>
                    </a:lnTo>
                    <a:lnTo>
                      <a:pt x="10884" y="417"/>
                    </a:lnTo>
                    <a:lnTo>
                      <a:pt x="10944" y="207"/>
                    </a:lnTo>
                    <a:lnTo>
                      <a:pt x="11000" y="0"/>
                    </a:lnTo>
                    <a:lnTo>
                      <a:pt x="74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 smtClea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84365" name="同心圆 9"/>
            <p:cNvSpPr>
              <a:spLocks noChangeArrowheads="1"/>
            </p:cNvSpPr>
            <p:nvPr/>
          </p:nvSpPr>
          <p:spPr bwMode="auto">
            <a:xfrm>
              <a:off x="747712" y="1560736"/>
              <a:ext cx="4681538" cy="4508500"/>
            </a:xfrm>
            <a:custGeom>
              <a:avLst/>
              <a:gdLst>
                <a:gd name="T0" fmla="*/ 62874151 w 3857652"/>
                <a:gd name="T1" fmla="*/ 0 h 3714776"/>
                <a:gd name="T2" fmla="*/ 18415416 w 3857652"/>
                <a:gd name="T3" fmla="*/ 17758280 h 3714776"/>
                <a:gd name="T4" fmla="*/ 0 w 3857652"/>
                <a:gd name="T5" fmla="*/ 60630682 h 3714776"/>
                <a:gd name="T6" fmla="*/ 18415416 w 3857652"/>
                <a:gd name="T7" fmla="*/ 103503118 h 3714776"/>
                <a:gd name="T8" fmla="*/ 62874151 w 3857652"/>
                <a:gd name="T9" fmla="*/ 121261389 h 3714776"/>
                <a:gd name="T10" fmla="*/ 107332910 w 3857652"/>
                <a:gd name="T11" fmla="*/ 103503118 h 3714776"/>
                <a:gd name="T12" fmla="*/ 125748309 w 3857652"/>
                <a:gd name="T13" fmla="*/ 60630682 h 3714776"/>
                <a:gd name="T14" fmla="*/ 107332910 w 3857652"/>
                <a:gd name="T15" fmla="*/ 17758280 h 3714776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564940 w 3857652"/>
                <a:gd name="T25" fmla="*/ 544016 h 3714776"/>
                <a:gd name="T26" fmla="*/ 3292712 w 3857652"/>
                <a:gd name="T27" fmla="*/ 3170760 h 37147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57652" h="3714776">
                  <a:moveTo>
                    <a:pt x="0" y="1857388"/>
                  </a:moveTo>
                  <a:lnTo>
                    <a:pt x="0" y="1857388"/>
                  </a:lnTo>
                  <a:cubicBezTo>
                    <a:pt x="1" y="831581"/>
                    <a:pt x="863565" y="1"/>
                    <a:pt x="1928826" y="2"/>
                  </a:cubicBezTo>
                  <a:cubicBezTo>
                    <a:pt x="1928826" y="2"/>
                    <a:pt x="1928827" y="2"/>
                    <a:pt x="1928828" y="2"/>
                  </a:cubicBezTo>
                  <a:cubicBezTo>
                    <a:pt x="2994089" y="3"/>
                    <a:pt x="3857653" y="831583"/>
                    <a:pt x="3857653" y="1857390"/>
                  </a:cubicBezTo>
                  <a:cubicBezTo>
                    <a:pt x="3857653" y="1857390"/>
                    <a:pt x="3857652" y="1857391"/>
                    <a:pt x="3857652" y="1857392"/>
                  </a:cubicBezTo>
                  <a:lnTo>
                    <a:pt x="3857653" y="1857393"/>
                  </a:lnTo>
                  <a:cubicBezTo>
                    <a:pt x="3857653" y="2883200"/>
                    <a:pt x="2994088" y="3714781"/>
                    <a:pt x="1928827" y="3714781"/>
                  </a:cubicBezTo>
                  <a:cubicBezTo>
                    <a:pt x="1928826" y="3714781"/>
                    <a:pt x="1928826" y="3714780"/>
                    <a:pt x="1928826" y="3714780"/>
                  </a:cubicBezTo>
                  <a:cubicBezTo>
                    <a:pt x="863565" y="3714780"/>
                    <a:pt x="1" y="2883199"/>
                    <a:pt x="1" y="1857393"/>
                  </a:cubicBezTo>
                  <a:cubicBezTo>
                    <a:pt x="0" y="1857392"/>
                    <a:pt x="1" y="1857391"/>
                    <a:pt x="1" y="1857391"/>
                  </a:cubicBezTo>
                  <a:lnTo>
                    <a:pt x="0" y="1857388"/>
                  </a:lnTo>
                  <a:close/>
                  <a:moveTo>
                    <a:pt x="928694" y="1857388"/>
                  </a:moveTo>
                  <a:lnTo>
                    <a:pt x="928694" y="1857388"/>
                  </a:lnTo>
                  <a:cubicBezTo>
                    <a:pt x="928694" y="1857388"/>
                    <a:pt x="928694" y="1857388"/>
                    <a:pt x="928694" y="1857388"/>
                  </a:cubicBezTo>
                  <a:cubicBezTo>
                    <a:pt x="928693" y="2370292"/>
                    <a:pt x="1376467" y="2786082"/>
                    <a:pt x="1928825" y="2786082"/>
                  </a:cubicBezTo>
                  <a:cubicBezTo>
                    <a:pt x="1928825" y="2786082"/>
                    <a:pt x="1928825" y="2786083"/>
                    <a:pt x="1928826" y="2786083"/>
                  </a:cubicBezTo>
                  <a:cubicBezTo>
                    <a:pt x="2481183" y="2786082"/>
                    <a:pt x="2928957" y="2370293"/>
                    <a:pt x="2928957" y="1857389"/>
                  </a:cubicBezTo>
                  <a:lnTo>
                    <a:pt x="2928958" y="1857390"/>
                  </a:lnTo>
                  <a:cubicBezTo>
                    <a:pt x="2928958" y="1344486"/>
                    <a:pt x="2481183" y="928696"/>
                    <a:pt x="1928826" y="928696"/>
                  </a:cubicBezTo>
                  <a:lnTo>
                    <a:pt x="1928825" y="928696"/>
                  </a:lnTo>
                  <a:cubicBezTo>
                    <a:pt x="1928825" y="928696"/>
                    <a:pt x="1928825" y="928696"/>
                    <a:pt x="1928825" y="928696"/>
                  </a:cubicBezTo>
                  <a:cubicBezTo>
                    <a:pt x="1376467" y="928695"/>
                    <a:pt x="928693" y="1344485"/>
                    <a:pt x="928693" y="1857389"/>
                  </a:cubicBezTo>
                  <a:lnTo>
                    <a:pt x="928694" y="1857388"/>
                  </a:lnTo>
                  <a:close/>
                </a:path>
              </a:pathLst>
            </a:custGeom>
            <a:solidFill>
              <a:srgbClr val="FFFFF3">
                <a:alpha val="54901"/>
              </a:srgbClr>
            </a:solidFill>
            <a:ln w="76200" algn="ctr">
              <a:solidFill>
                <a:srgbClr val="00FFFF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buNone/>
              </a:pPr>
              <a:endParaRPr lang="zh-CN" altLang="en-US" sz="2000" b="1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484366" name="同心圆 9"/>
            <p:cNvSpPr>
              <a:spLocks noChangeArrowheads="1"/>
            </p:cNvSpPr>
            <p:nvPr/>
          </p:nvSpPr>
          <p:spPr bwMode="auto">
            <a:xfrm>
              <a:off x="1614487" y="2427511"/>
              <a:ext cx="2879725" cy="2776537"/>
            </a:xfrm>
            <a:custGeom>
              <a:avLst/>
              <a:gdLst>
                <a:gd name="T0" fmla="*/ 9995 w 3857652"/>
                <a:gd name="T1" fmla="*/ 0 h 3714776"/>
                <a:gd name="T2" fmla="*/ 2928 w 3857652"/>
                <a:gd name="T3" fmla="*/ 2883 h 3714776"/>
                <a:gd name="T4" fmla="*/ 0 w 3857652"/>
                <a:gd name="T5" fmla="*/ 9844 h 3714776"/>
                <a:gd name="T6" fmla="*/ 2928 w 3857652"/>
                <a:gd name="T7" fmla="*/ 16804 h 3714776"/>
                <a:gd name="T8" fmla="*/ 9995 w 3857652"/>
                <a:gd name="T9" fmla="*/ 19689 h 3714776"/>
                <a:gd name="T10" fmla="*/ 17063 w 3857652"/>
                <a:gd name="T11" fmla="*/ 16804 h 3714776"/>
                <a:gd name="T12" fmla="*/ 19990 w 3857652"/>
                <a:gd name="T13" fmla="*/ 9844 h 3714776"/>
                <a:gd name="T14" fmla="*/ 17063 w 3857652"/>
                <a:gd name="T15" fmla="*/ 2883 h 3714776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564940 w 3857652"/>
                <a:gd name="T25" fmla="*/ 544016 h 3714776"/>
                <a:gd name="T26" fmla="*/ 3292712 w 3857652"/>
                <a:gd name="T27" fmla="*/ 3170760 h 37147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57652" h="3714776">
                  <a:moveTo>
                    <a:pt x="0" y="1857388"/>
                  </a:moveTo>
                  <a:lnTo>
                    <a:pt x="0" y="1857388"/>
                  </a:lnTo>
                  <a:cubicBezTo>
                    <a:pt x="1" y="831581"/>
                    <a:pt x="863565" y="1"/>
                    <a:pt x="1928826" y="2"/>
                  </a:cubicBezTo>
                  <a:cubicBezTo>
                    <a:pt x="1928826" y="2"/>
                    <a:pt x="1928827" y="2"/>
                    <a:pt x="1928828" y="2"/>
                  </a:cubicBezTo>
                  <a:cubicBezTo>
                    <a:pt x="2994089" y="3"/>
                    <a:pt x="3857653" y="831583"/>
                    <a:pt x="3857653" y="1857390"/>
                  </a:cubicBezTo>
                  <a:cubicBezTo>
                    <a:pt x="3857653" y="1857390"/>
                    <a:pt x="3857652" y="1857391"/>
                    <a:pt x="3857652" y="1857392"/>
                  </a:cubicBezTo>
                  <a:lnTo>
                    <a:pt x="3857653" y="1857393"/>
                  </a:lnTo>
                  <a:cubicBezTo>
                    <a:pt x="3857653" y="2883200"/>
                    <a:pt x="2994088" y="3714781"/>
                    <a:pt x="1928827" y="3714781"/>
                  </a:cubicBezTo>
                  <a:cubicBezTo>
                    <a:pt x="1928826" y="3714781"/>
                    <a:pt x="1928826" y="3714780"/>
                    <a:pt x="1928826" y="3714780"/>
                  </a:cubicBezTo>
                  <a:cubicBezTo>
                    <a:pt x="863565" y="3714780"/>
                    <a:pt x="1" y="2883199"/>
                    <a:pt x="1" y="1857393"/>
                  </a:cubicBezTo>
                  <a:cubicBezTo>
                    <a:pt x="0" y="1857392"/>
                    <a:pt x="1" y="1857391"/>
                    <a:pt x="1" y="1857391"/>
                  </a:cubicBezTo>
                  <a:lnTo>
                    <a:pt x="0" y="1857388"/>
                  </a:lnTo>
                  <a:close/>
                  <a:moveTo>
                    <a:pt x="928694" y="1857388"/>
                  </a:moveTo>
                  <a:lnTo>
                    <a:pt x="928694" y="1857388"/>
                  </a:lnTo>
                  <a:cubicBezTo>
                    <a:pt x="928694" y="1857388"/>
                    <a:pt x="928694" y="1857388"/>
                    <a:pt x="928694" y="1857388"/>
                  </a:cubicBezTo>
                  <a:cubicBezTo>
                    <a:pt x="928693" y="2370292"/>
                    <a:pt x="1376467" y="2786082"/>
                    <a:pt x="1928825" y="2786082"/>
                  </a:cubicBezTo>
                  <a:cubicBezTo>
                    <a:pt x="1928825" y="2786082"/>
                    <a:pt x="1928825" y="2786083"/>
                    <a:pt x="1928826" y="2786083"/>
                  </a:cubicBezTo>
                  <a:cubicBezTo>
                    <a:pt x="2481183" y="2786082"/>
                    <a:pt x="2928957" y="2370293"/>
                    <a:pt x="2928957" y="1857389"/>
                  </a:cubicBezTo>
                  <a:lnTo>
                    <a:pt x="2928958" y="1857390"/>
                  </a:lnTo>
                  <a:cubicBezTo>
                    <a:pt x="2928958" y="1344486"/>
                    <a:pt x="2481183" y="928696"/>
                    <a:pt x="1928826" y="928696"/>
                  </a:cubicBezTo>
                  <a:lnTo>
                    <a:pt x="1928825" y="928696"/>
                  </a:lnTo>
                  <a:cubicBezTo>
                    <a:pt x="1928825" y="928696"/>
                    <a:pt x="1928825" y="928696"/>
                    <a:pt x="1928825" y="928696"/>
                  </a:cubicBezTo>
                  <a:cubicBezTo>
                    <a:pt x="1376467" y="928695"/>
                    <a:pt x="928693" y="1344485"/>
                    <a:pt x="928693" y="1857389"/>
                  </a:cubicBezTo>
                  <a:lnTo>
                    <a:pt x="928694" y="1857388"/>
                  </a:lnTo>
                  <a:close/>
                </a:path>
              </a:pathLst>
            </a:custGeom>
            <a:solidFill>
              <a:srgbClr val="FFFFE5"/>
            </a:solidFill>
            <a:ln w="101600" algn="ctr">
              <a:solidFill>
                <a:srgbClr val="6699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buNone/>
              </a:pPr>
              <a:endParaRPr lang="zh-CN" altLang="en-US" sz="2000" b="1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484367" name="Oval 4"/>
            <p:cNvSpPr>
              <a:spLocks noChangeArrowheads="1"/>
            </p:cNvSpPr>
            <p:nvPr/>
          </p:nvSpPr>
          <p:spPr bwMode="auto">
            <a:xfrm>
              <a:off x="2260600" y="3045048"/>
              <a:ext cx="1550987" cy="1522413"/>
            </a:xfrm>
            <a:prstGeom prst="ellipse">
              <a:avLst/>
            </a:prstGeom>
            <a:solidFill>
              <a:srgbClr val="FFFFCC"/>
            </a:solidFill>
            <a:ln w="762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84368" name="矩形 5"/>
            <p:cNvSpPr>
              <a:spLocks noChangeArrowheads="1"/>
            </p:cNvSpPr>
            <p:nvPr/>
          </p:nvSpPr>
          <p:spPr bwMode="auto">
            <a:xfrm>
              <a:off x="2483768" y="3388271"/>
              <a:ext cx="11430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70C0"/>
                  </a:solidFill>
                  <a:latin typeface="Arial Narrow" pitchFamily="34" charset="0"/>
                  <a:ea typeface="楷体_GB2312" pitchFamily="49" charset="-122"/>
                </a:rPr>
                <a:t>粒子物理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70C0"/>
                  </a:solidFill>
                  <a:latin typeface="Arial Narrow" pitchFamily="34" charset="0"/>
                  <a:ea typeface="楷体_GB2312" pitchFamily="49" charset="-122"/>
                </a:rPr>
                <a:t>标准模型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70C0"/>
                  </a:solidFill>
                  <a:latin typeface="Arial Narrow" pitchFamily="34" charset="0"/>
                  <a:ea typeface="楷体_GB2312" pitchFamily="49" charset="-122"/>
                </a:rPr>
                <a:t>（</a:t>
              </a:r>
              <a:r>
                <a:rPr lang="en-US" altLang="zh-CN" sz="1800" b="1" smtClean="0">
                  <a:solidFill>
                    <a:srgbClr val="0070C0"/>
                  </a:solidFill>
                  <a:latin typeface="Arial Narrow" pitchFamily="34" charset="0"/>
                  <a:ea typeface="楷体_GB2312" pitchFamily="49" charset="-122"/>
                </a:rPr>
                <a:t>SM</a:t>
              </a:r>
              <a:r>
                <a:rPr lang="zh-CN" altLang="en-US" sz="1800" b="1" smtClean="0">
                  <a:solidFill>
                    <a:srgbClr val="0070C0"/>
                  </a:solidFill>
                  <a:latin typeface="Arial Narrow" pitchFamily="34" charset="0"/>
                  <a:ea typeface="楷体_GB2312" pitchFamily="49" charset="-122"/>
                </a:rPr>
                <a:t>）</a:t>
              </a:r>
              <a:endParaRPr lang="zh-CN" altLang="en-US" sz="1400" b="1" smtClean="0">
                <a:solidFill>
                  <a:srgbClr val="0070C0"/>
                </a:solidFill>
                <a:latin typeface="Arial Narrow" pitchFamily="34" charset="0"/>
                <a:ea typeface="楷体_GB2312" pitchFamily="49" charset="-122"/>
              </a:endParaRPr>
            </a:p>
          </p:txBody>
        </p:sp>
        <p:sp>
          <p:nvSpPr>
            <p:cNvPr id="484369" name="矩形 11"/>
            <p:cNvSpPr>
              <a:spLocks noChangeArrowheads="1"/>
            </p:cNvSpPr>
            <p:nvPr/>
          </p:nvSpPr>
          <p:spPr bwMode="auto">
            <a:xfrm>
              <a:off x="2350470" y="4653984"/>
              <a:ext cx="1407736" cy="30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强子物理及</a:t>
              </a:r>
              <a:r>
                <a:rPr lang="en-US" altLang="zh-CN" sz="14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QCD</a:t>
              </a:r>
              <a:endParaRPr lang="zh-CN" altLang="en-US" sz="1400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3741681" y="3661195"/>
              <a:ext cx="792150" cy="307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楷体_GB2312" pitchFamily="49" charset="-122"/>
                </a:rPr>
                <a:t>中微子</a:t>
              </a:r>
            </a:p>
          </p:txBody>
        </p:sp>
        <p:sp>
          <p:nvSpPr>
            <p:cNvPr id="484371" name="矩形 15"/>
            <p:cNvSpPr>
              <a:spLocks noChangeArrowheads="1"/>
            </p:cNvSpPr>
            <p:nvPr/>
          </p:nvSpPr>
          <p:spPr bwMode="auto">
            <a:xfrm>
              <a:off x="3082325" y="2721593"/>
              <a:ext cx="786422" cy="30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4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CP </a:t>
              </a:r>
              <a:r>
                <a:rPr lang="zh-CN" altLang="en-US" sz="14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破缺</a:t>
              </a:r>
              <a:endParaRPr lang="zh-CN" altLang="en-US" sz="1400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endParaRPr>
            </a:p>
          </p:txBody>
        </p:sp>
        <p:sp>
          <p:nvSpPr>
            <p:cNvPr id="484372" name="矩形 16"/>
            <p:cNvSpPr>
              <a:spLocks noChangeArrowheads="1"/>
            </p:cNvSpPr>
            <p:nvPr/>
          </p:nvSpPr>
          <p:spPr bwMode="auto">
            <a:xfrm>
              <a:off x="1658318" y="3585027"/>
              <a:ext cx="543731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精确</a:t>
              </a:r>
              <a:endParaRPr lang="en-US" altLang="zh-CN" sz="1400" b="1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测量</a:t>
              </a:r>
            </a:p>
          </p:txBody>
        </p:sp>
        <p:sp>
          <p:nvSpPr>
            <p:cNvPr id="484373" name="矩形 63"/>
            <p:cNvSpPr>
              <a:spLocks noChangeArrowheads="1"/>
            </p:cNvSpPr>
            <p:nvPr/>
          </p:nvSpPr>
          <p:spPr bwMode="auto">
            <a:xfrm>
              <a:off x="468164" y="1532384"/>
              <a:ext cx="1079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C00000"/>
                  </a:solidFill>
                  <a:latin typeface="Arial Narrow" pitchFamily="34" charset="0"/>
                  <a:ea typeface="楷体_GB2312" pitchFamily="49" charset="-122"/>
                </a:rPr>
                <a:t>高能量</a:t>
              </a:r>
              <a:endParaRPr lang="zh-CN" altLang="en-US" sz="1800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endParaRPr>
            </a:p>
          </p:txBody>
        </p:sp>
        <p:sp>
          <p:nvSpPr>
            <p:cNvPr id="484374" name="矩形 71"/>
            <p:cNvSpPr>
              <a:spLocks noChangeArrowheads="1"/>
            </p:cNvSpPr>
            <p:nvPr/>
          </p:nvSpPr>
          <p:spPr bwMode="auto">
            <a:xfrm>
              <a:off x="539552" y="5980559"/>
              <a:ext cx="9361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C00000"/>
                  </a:solidFill>
                  <a:latin typeface="Arial Narrow" pitchFamily="34" charset="0"/>
                  <a:ea typeface="楷体_GB2312" pitchFamily="49" charset="-122"/>
                </a:rPr>
                <a:t>高强度</a:t>
              </a:r>
              <a:endParaRPr lang="en-US" altLang="zh-CN" sz="1800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endParaRPr>
            </a:p>
          </p:txBody>
        </p:sp>
        <p:sp>
          <p:nvSpPr>
            <p:cNvPr id="484375" name="矩形 79"/>
            <p:cNvSpPr>
              <a:spLocks noChangeArrowheads="1"/>
            </p:cNvSpPr>
            <p:nvPr/>
          </p:nvSpPr>
          <p:spPr bwMode="auto">
            <a:xfrm>
              <a:off x="5776251" y="4485709"/>
              <a:ext cx="10569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000" b="1" smtClean="0">
                  <a:solidFill>
                    <a:srgbClr val="C00000"/>
                  </a:solidFill>
                  <a:latin typeface="Arial Narrow" pitchFamily="34" charset="0"/>
                  <a:ea typeface="楷体_GB2312" pitchFamily="49" charset="-122"/>
                </a:rPr>
                <a:t>宇宙学</a:t>
              </a:r>
              <a:endParaRPr lang="zh-CN" altLang="en-US" sz="2000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endParaRPr>
            </a:p>
          </p:txBody>
        </p:sp>
        <p:sp>
          <p:nvSpPr>
            <p:cNvPr id="484376" name="Rectangle 16"/>
            <p:cNvSpPr>
              <a:spLocks noChangeArrowheads="1"/>
            </p:cNvSpPr>
            <p:nvPr/>
          </p:nvSpPr>
          <p:spPr bwMode="auto">
            <a:xfrm>
              <a:off x="2623506" y="5611226"/>
              <a:ext cx="649527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轴子</a:t>
              </a:r>
            </a:p>
          </p:txBody>
        </p:sp>
        <p:sp>
          <p:nvSpPr>
            <p:cNvPr id="484377" name="Rectangle 17"/>
            <p:cNvSpPr>
              <a:spLocks noChangeArrowheads="1"/>
            </p:cNvSpPr>
            <p:nvPr/>
          </p:nvSpPr>
          <p:spPr bwMode="auto">
            <a:xfrm>
              <a:off x="4561302" y="3692956"/>
              <a:ext cx="881959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中微子</a:t>
              </a:r>
            </a:p>
          </p:txBody>
        </p:sp>
        <p:sp>
          <p:nvSpPr>
            <p:cNvPr id="484378" name="Rectangle 18"/>
            <p:cNvSpPr>
              <a:spLocks noChangeArrowheads="1"/>
            </p:cNvSpPr>
            <p:nvPr/>
          </p:nvSpPr>
          <p:spPr bwMode="auto">
            <a:xfrm>
              <a:off x="3923928" y="5044455"/>
              <a:ext cx="881959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暗物质</a:t>
              </a:r>
            </a:p>
          </p:txBody>
        </p:sp>
        <p:sp>
          <p:nvSpPr>
            <p:cNvPr id="484379" name="Rectangle 21"/>
            <p:cNvSpPr>
              <a:spLocks noChangeArrowheads="1"/>
            </p:cNvSpPr>
            <p:nvPr/>
          </p:nvSpPr>
          <p:spPr bwMode="auto">
            <a:xfrm>
              <a:off x="4209064" y="2619365"/>
              <a:ext cx="881959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反物质</a:t>
              </a:r>
            </a:p>
          </p:txBody>
        </p:sp>
        <p:sp>
          <p:nvSpPr>
            <p:cNvPr id="484380" name="Rectangle 23"/>
            <p:cNvSpPr>
              <a:spLocks noChangeArrowheads="1"/>
            </p:cNvSpPr>
            <p:nvPr/>
          </p:nvSpPr>
          <p:spPr bwMode="auto">
            <a:xfrm>
              <a:off x="1161681" y="2473129"/>
              <a:ext cx="881959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超对称</a:t>
              </a:r>
            </a:p>
          </p:txBody>
        </p:sp>
        <p:sp>
          <p:nvSpPr>
            <p:cNvPr id="484381" name="Rectangle 24"/>
            <p:cNvSpPr>
              <a:spLocks noChangeArrowheads="1"/>
            </p:cNvSpPr>
            <p:nvPr/>
          </p:nvSpPr>
          <p:spPr bwMode="auto">
            <a:xfrm>
              <a:off x="1752599" y="2043609"/>
              <a:ext cx="941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超维度</a:t>
              </a:r>
            </a:p>
          </p:txBody>
        </p:sp>
        <p:sp>
          <p:nvSpPr>
            <p:cNvPr id="484382" name="Rectangle 25"/>
            <p:cNvSpPr>
              <a:spLocks noChangeArrowheads="1"/>
            </p:cNvSpPr>
            <p:nvPr/>
          </p:nvSpPr>
          <p:spPr bwMode="auto">
            <a:xfrm>
              <a:off x="2483768" y="1732087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Arial Narrow" pitchFamily="34" charset="0"/>
                  <a:ea typeface="楷体_GB2312" pitchFamily="49" charset="-122"/>
                </a:rPr>
                <a:t>复合模型</a:t>
              </a:r>
            </a:p>
          </p:txBody>
        </p:sp>
        <p:grpSp>
          <p:nvGrpSpPr>
            <p:cNvPr id="484383" name="Group 27"/>
            <p:cNvGrpSpPr>
              <a:grpSpLocks/>
            </p:cNvGrpSpPr>
            <p:nvPr/>
          </p:nvGrpSpPr>
          <p:grpSpPr bwMode="auto">
            <a:xfrm>
              <a:off x="7184885" y="4077623"/>
              <a:ext cx="2016124" cy="1728787"/>
              <a:chOff x="4358" y="1065"/>
              <a:chExt cx="1270" cy="1089"/>
            </a:xfrm>
          </p:grpSpPr>
          <p:sp>
            <p:nvSpPr>
              <p:cNvPr id="484385" name="Oval 28"/>
              <p:cNvSpPr>
                <a:spLocks noChangeArrowheads="1"/>
              </p:cNvSpPr>
              <p:nvPr/>
            </p:nvSpPr>
            <p:spPr bwMode="auto">
              <a:xfrm>
                <a:off x="4358" y="1065"/>
                <a:ext cx="1133" cy="1089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 smtClean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84386" name="矩形 66"/>
              <p:cNvSpPr>
                <a:spLocks noChangeArrowheads="1"/>
              </p:cNvSpPr>
              <p:nvPr/>
            </p:nvSpPr>
            <p:spPr bwMode="auto">
              <a:xfrm>
                <a:off x="4358" y="1482"/>
                <a:ext cx="127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zh-CN" altLang="en-US" sz="1800" b="1" smtClean="0">
                    <a:solidFill>
                      <a:srgbClr val="FFFFFF"/>
                    </a:solidFill>
                    <a:latin typeface="Arial Narrow" pitchFamily="34" charset="0"/>
                    <a:ea typeface="楷体_GB2312" pitchFamily="49" charset="-122"/>
                  </a:rPr>
                  <a:t>宇宙学标准模型</a:t>
                </a: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2151030" y="2716562"/>
              <a:ext cx="698489" cy="307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楷体_GB2312"/>
                </a:rPr>
                <a:t>Higgs</a:t>
              </a:r>
              <a:endParaRPr lang="zh-CN" alt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楷体_GB2312"/>
              </a:endParaRPr>
            </a:p>
          </p:txBody>
        </p:sp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127625" y="1993900"/>
            <a:ext cx="635110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smtClean="0">
                <a:solidFill>
                  <a:srgbClr val="7030A0"/>
                </a:solidFill>
              </a:rPr>
              <a:t>AMS</a:t>
            </a:r>
            <a:endParaRPr lang="zh-CN" altLang="en-US" sz="1800" smtClean="0">
              <a:solidFill>
                <a:srgbClr val="7030A0"/>
              </a:solidFill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339856" y="1362075"/>
            <a:ext cx="550151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smtClean="0">
                <a:solidFill>
                  <a:srgbClr val="7030A0"/>
                </a:solidFill>
              </a:rPr>
              <a:t>LHC</a:t>
            </a:r>
            <a:endParaRPr lang="zh-CN" altLang="en-US" sz="1800" smtClean="0">
              <a:solidFill>
                <a:srgbClr val="7030A0"/>
              </a:solidFill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5762625" y="3254375"/>
            <a:ext cx="1579278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 smtClean="0">
                <a:solidFill>
                  <a:srgbClr val="7030A0"/>
                </a:solidFill>
              </a:rPr>
              <a:t>大亚湾，江门</a:t>
            </a:r>
            <a:endParaRPr lang="zh-CN" altLang="en-US" sz="1800" smtClean="0">
              <a:solidFill>
                <a:srgbClr val="7030A0"/>
              </a:solidFill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4657725" y="5657862"/>
            <a:ext cx="2298450" cy="64633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 smtClean="0">
                <a:solidFill>
                  <a:srgbClr val="7030A0"/>
                </a:solidFill>
              </a:rPr>
              <a:t>地下：锦屏</a:t>
            </a:r>
            <a:endParaRPr lang="en-US" altLang="zh-CN" sz="1800" b="1" smtClean="0">
              <a:solidFill>
                <a:srgbClr val="7030A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 smtClean="0">
                <a:solidFill>
                  <a:srgbClr val="7030A0"/>
                </a:solidFill>
              </a:rPr>
              <a:t>空间： </a:t>
            </a:r>
            <a:r>
              <a:rPr lang="en-US" altLang="zh-CN" sz="1800" b="1" smtClean="0">
                <a:solidFill>
                  <a:srgbClr val="7030A0"/>
                </a:solidFill>
              </a:rPr>
              <a:t>DAMPE, HERD</a:t>
            </a:r>
            <a:endParaRPr lang="zh-CN" altLang="en-US" sz="1800" smtClean="0">
              <a:solidFill>
                <a:srgbClr val="7030A0"/>
              </a:solidFill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524005" y="5999164"/>
            <a:ext cx="1424749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smtClean="0">
                <a:solidFill>
                  <a:srgbClr val="7030A0"/>
                </a:solidFill>
              </a:rPr>
              <a:t>BEPCII/BESIII</a:t>
            </a:r>
            <a:endParaRPr lang="zh-CN" altLang="en-US" sz="1800" smtClean="0">
              <a:solidFill>
                <a:srgbClr val="7030A0"/>
              </a:solidFill>
            </a:endParaRPr>
          </a:p>
        </p:txBody>
      </p:sp>
      <p:sp>
        <p:nvSpPr>
          <p:cNvPr id="484361" name="矩形 12"/>
          <p:cNvSpPr>
            <a:spLocks noChangeArrowheads="1"/>
          </p:cNvSpPr>
          <p:nvPr/>
        </p:nvSpPr>
        <p:spPr bwMode="auto">
          <a:xfrm>
            <a:off x="1011238" y="5084764"/>
            <a:ext cx="1632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rPr>
              <a:t>稀有</a:t>
            </a:r>
            <a:r>
              <a:rPr lang="en-US" altLang="zh-CN" sz="1800" b="1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rPr>
              <a:t>/</a:t>
            </a:r>
            <a:r>
              <a:rPr lang="zh-CN" altLang="en-US" sz="1800" b="1" smtClean="0">
                <a:solidFill>
                  <a:srgbClr val="000000"/>
                </a:solidFill>
                <a:latin typeface="Arial Narrow" pitchFamily="34" charset="0"/>
                <a:ea typeface="楷体_GB2312" pitchFamily="49" charset="-122"/>
              </a:rPr>
              <a:t>禁戒衰变</a:t>
            </a:r>
            <a:endParaRPr lang="zh-CN" altLang="en-US" sz="1800" smtClean="0">
              <a:solidFill>
                <a:srgbClr val="000000"/>
              </a:solidFill>
              <a:latin typeface="Arial Narrow" pitchFamily="34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84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9810</TotalTime>
  <Words>2600</Words>
  <Application>Microsoft Office PowerPoint</Application>
  <PresentationFormat>全屏显示(4:3)</PresentationFormat>
  <Paragraphs>388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18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60" baseType="lpstr">
      <vt:lpstr>黑体</vt:lpstr>
      <vt:lpstr>华文宋体</vt:lpstr>
      <vt:lpstr>楷体</vt:lpstr>
      <vt:lpstr>楷体_GB2312</vt:lpstr>
      <vt:lpstr>宋体</vt:lpstr>
      <vt:lpstr>微软雅黑</vt:lpstr>
      <vt:lpstr>Arial</vt:lpstr>
      <vt:lpstr>Arial Narrow</vt:lpstr>
      <vt:lpstr>Calibri</vt:lpstr>
      <vt:lpstr>Symbol</vt:lpstr>
      <vt:lpstr>Tahoma</vt:lpstr>
      <vt:lpstr>Times New Roman</vt:lpstr>
      <vt:lpstr>Wingdings</vt:lpstr>
      <vt:lpstr>Office 主题​​</vt:lpstr>
      <vt:lpstr>Office 主题</vt:lpstr>
      <vt:lpstr>10_Office Theme</vt:lpstr>
      <vt:lpstr>9_Office Theme</vt:lpstr>
      <vt:lpstr>4_Office 主题​​</vt:lpstr>
      <vt:lpstr>14_Office 主题</vt:lpstr>
      <vt:lpstr>1_Office 主题</vt:lpstr>
      <vt:lpstr>5_Office 主题​​</vt:lpstr>
      <vt:lpstr>8_Office 主题​​</vt:lpstr>
      <vt:lpstr>11_Office Theme</vt:lpstr>
      <vt:lpstr>8_默认设计模板</vt:lpstr>
      <vt:lpstr>15_Office 主题</vt:lpstr>
      <vt:lpstr>6_Office Theme</vt:lpstr>
      <vt:lpstr>11_Office 主题</vt:lpstr>
      <vt:lpstr>10_Office 主题</vt:lpstr>
      <vt:lpstr>1_Office Theme</vt:lpstr>
      <vt:lpstr>2_Office Theme</vt:lpstr>
      <vt:lpstr>7_Office Theme</vt:lpstr>
      <vt:lpstr>Equation</vt:lpstr>
      <vt:lpstr>Visio.Drawing.15</vt:lpstr>
      <vt:lpstr>环形正负电子对撞机（CEPC）  未来我国科技发展的机遇与挑战</vt:lpstr>
      <vt:lpstr>粒子物理中的标准模型</vt:lpstr>
      <vt:lpstr>Higgs粒子的发现：历史性的重大事件</vt:lpstr>
      <vt:lpstr>粒子物理的成功与未来 </vt:lpstr>
      <vt:lpstr>粒子物理及标准模型的主要“问题”</vt:lpstr>
      <vt:lpstr>国际高能物理发展战略</vt:lpstr>
      <vt:lpstr>一个重大机遇</vt:lpstr>
      <vt:lpstr>CEPC-SPPC的科学目标</vt:lpstr>
      <vt:lpstr>CEPC与我国高能物理研究计划</vt:lpstr>
      <vt:lpstr>CEPC与我国高能物理研究计划</vt:lpstr>
      <vt:lpstr>国内外广泛共识</vt:lpstr>
      <vt:lpstr>CEPC也是高能同步辐射光源</vt:lpstr>
      <vt:lpstr>与国际上其它未来的可能性比较</vt:lpstr>
      <vt:lpstr>PowerPoint 演示文稿</vt:lpstr>
      <vt:lpstr>希格斯粒子的精确测量</vt:lpstr>
      <vt:lpstr>CEPC可以决定希格斯场的形式 </vt:lpstr>
      <vt:lpstr>CEPC 初步概念设计</vt:lpstr>
      <vt:lpstr>CEPC加速器</vt:lpstr>
      <vt:lpstr>关键技术</vt:lpstr>
      <vt:lpstr>预研进展(1): 超导高频腔</vt:lpstr>
      <vt:lpstr>预研进展(2): 微波功率源</vt:lpstr>
      <vt:lpstr>预研进展(3): 大型低温制冷机</vt:lpstr>
      <vt:lpstr>预研进展(4): 高温超导</vt:lpstr>
      <vt:lpstr>CEPC作为中国发起的国际大科学项目</vt:lpstr>
      <vt:lpstr>(理想的) 时间进度安排</vt:lpstr>
      <vt:lpstr>CEPC是我国高能物理乃至整个科学发展的一个重大机遇</vt:lpstr>
      <vt:lpstr>小结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of SM</dc:title>
  <dc:creator>admin</dc:creator>
  <cp:lastModifiedBy>PC</cp:lastModifiedBy>
  <cp:revision>419</cp:revision>
  <dcterms:created xsi:type="dcterms:W3CDTF">2014-04-22T01:36:57Z</dcterms:created>
  <dcterms:modified xsi:type="dcterms:W3CDTF">2017-12-06T09:35:47Z</dcterms:modified>
</cp:coreProperties>
</file>